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3" d="100"/>
          <a:sy n="43" d="100"/>
        </p:scale>
        <p:origin x="-129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الاطارالعام القانوني لاعمال الادارة العامة</a:t>
            </a:r>
            <a:endParaRPr lang="ar-IQ" dirty="0"/>
          </a:p>
        </p:txBody>
      </p:sp>
      <p:sp>
        <p:nvSpPr>
          <p:cNvPr id="3" name="Subtitle 2"/>
          <p:cNvSpPr>
            <a:spLocks noGrp="1"/>
          </p:cNvSpPr>
          <p:nvPr>
            <p:ph type="subTitle" idx="1"/>
          </p:nvPr>
        </p:nvSpPr>
        <p:spPr/>
        <p:txBody>
          <a:bodyPr/>
          <a:lstStyle/>
          <a:p>
            <a:r>
              <a:rPr lang="ar-IQ" dirty="0" smtClean="0"/>
              <a:t>الاعمال المادية ص10</a:t>
            </a:r>
            <a:endParaRPr lang="ar-IQ" dirty="0"/>
          </a:p>
        </p:txBody>
      </p:sp>
    </p:spTree>
    <p:extLst>
      <p:ext uri="{BB962C8B-B14F-4D97-AF65-F5344CB8AC3E}">
        <p14:creationId xmlns:p14="http://schemas.microsoft.com/office/powerpoint/2010/main" val="134208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النشاطات والاعمال</a:t>
            </a:r>
            <a:r>
              <a:rPr lang="en-US" dirty="0" smtClean="0"/>
              <a:t> </a:t>
            </a:r>
            <a:r>
              <a:rPr lang="ar-IQ" dirty="0" smtClean="0"/>
              <a:t>تمارس الادارة</a:t>
            </a:r>
            <a:endParaRPr lang="ar-IQ" dirty="0"/>
          </a:p>
        </p:txBody>
      </p:sp>
      <p:sp>
        <p:nvSpPr>
          <p:cNvPr id="3" name="Content Placeholder 2"/>
          <p:cNvSpPr>
            <a:spLocks noGrp="1"/>
          </p:cNvSpPr>
          <p:nvPr>
            <p:ph idx="1"/>
          </p:nvPr>
        </p:nvSpPr>
        <p:spPr/>
        <p:txBody>
          <a:bodyPr/>
          <a:lstStyle/>
          <a:p>
            <a:pPr algn="r"/>
            <a:r>
              <a:rPr lang="ar-IQ" dirty="0" smtClean="0"/>
              <a:t> الاعمال المادية                        والاعمال القانونية</a:t>
            </a:r>
          </a:p>
          <a:p>
            <a:pPr algn="r"/>
            <a:r>
              <a:rPr lang="ar-IQ" dirty="0"/>
              <a:t> </a:t>
            </a:r>
            <a:r>
              <a:rPr lang="ar-IQ" dirty="0" smtClean="0"/>
              <a:t>تعريف الاعمال المادية  ( كل ماليس عملا قانونيا يعد من الاعمال المادية)</a:t>
            </a:r>
          </a:p>
          <a:p>
            <a:pPr algn="r"/>
            <a:r>
              <a:rPr lang="ar-IQ" dirty="0"/>
              <a:t> </a:t>
            </a:r>
            <a:r>
              <a:rPr lang="ar-IQ" dirty="0" smtClean="0"/>
              <a:t>او ( جميع النشاطات والاعمال التي تقوم الادارة العامة بمباشرتها لان لها هنية خاصة في مجال من مجالات وظائف الادارة دون ان تقصد من ذلك احداث اي اثر قانوني سواء كان بانشاء مركز قانوني او تعديله او انهاءه)</a:t>
            </a:r>
          </a:p>
          <a:p>
            <a:pPr algn="r"/>
            <a:r>
              <a:rPr lang="ar-IQ" dirty="0" smtClean="0"/>
              <a:t>مثال تبليط شوارع زرع اشجار ,اتلاف مخلفات صناعية</a:t>
            </a:r>
            <a:endParaRPr lang="ar-IQ" dirty="0"/>
          </a:p>
        </p:txBody>
      </p:sp>
    </p:spTree>
    <p:extLst>
      <p:ext uri="{BB962C8B-B14F-4D97-AF65-F5344CB8AC3E}">
        <p14:creationId xmlns:p14="http://schemas.microsoft.com/office/powerpoint/2010/main" val="4019532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ص11</a:t>
            </a:r>
            <a:endParaRPr lang="ar-IQ"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algn="r"/>
            <a:r>
              <a:rPr lang="ar-IQ" dirty="0" smtClean="0"/>
              <a:t> او (مجرد واقعة مادية غير مؤثرة في المراكز القانونية)</a:t>
            </a:r>
          </a:p>
          <a:p>
            <a:pPr algn="r"/>
            <a:r>
              <a:rPr lang="en-US" b="1" dirty="0" smtClean="0">
                <a:solidFill>
                  <a:srgbClr val="FF0000"/>
                </a:solidFill>
              </a:rPr>
              <a:t>  </a:t>
            </a:r>
            <a:r>
              <a:rPr lang="ar-IQ" b="1" dirty="0" smtClean="0">
                <a:solidFill>
                  <a:srgbClr val="FF0000"/>
                </a:solidFill>
              </a:rPr>
              <a:t> اي الاثر القانوني هو المعيار بين القرار الاداري و العمل  المادي.</a:t>
            </a:r>
          </a:p>
          <a:p>
            <a:pPr algn="r"/>
            <a:r>
              <a:rPr lang="ar-IQ" b="1" dirty="0">
                <a:solidFill>
                  <a:schemeClr val="tx1">
                    <a:lumMod val="95000"/>
                    <a:lumOff val="5000"/>
                  </a:schemeClr>
                </a:solidFill>
              </a:rPr>
              <a:t> </a:t>
            </a:r>
            <a:r>
              <a:rPr lang="ar-IQ" b="1" dirty="0" smtClean="0">
                <a:solidFill>
                  <a:schemeClr val="tx1">
                    <a:lumMod val="95000"/>
                    <a:lumOff val="5000"/>
                  </a:schemeClr>
                </a:solidFill>
              </a:rPr>
              <a:t>والاعمال المادية  :</a:t>
            </a:r>
            <a:r>
              <a:rPr lang="ar-IQ" b="1" u="sng" dirty="0" smtClean="0">
                <a:solidFill>
                  <a:schemeClr val="tx1">
                    <a:lumMod val="95000"/>
                    <a:lumOff val="5000"/>
                  </a:schemeClr>
                </a:solidFill>
              </a:rPr>
              <a:t>اما تكون افعالا ارادية اي بارادة الادارة</a:t>
            </a:r>
          </a:p>
          <a:p>
            <a:pPr algn="r"/>
            <a:r>
              <a:rPr lang="ar-IQ" b="1" u="sng" dirty="0" smtClean="0">
                <a:solidFill>
                  <a:schemeClr val="tx1">
                    <a:lumMod val="95000"/>
                    <a:lumOff val="5000"/>
                  </a:schemeClr>
                </a:solidFill>
              </a:rPr>
              <a:t> </a:t>
            </a:r>
            <a:r>
              <a:rPr lang="ar-IQ" b="1" dirty="0" smtClean="0">
                <a:solidFill>
                  <a:schemeClr val="tx1">
                    <a:lumMod val="95000"/>
                    <a:lumOff val="5000"/>
                  </a:schemeClr>
                </a:solidFill>
              </a:rPr>
              <a:t>وتدخل الادارة لتحقيقها </a:t>
            </a:r>
            <a:r>
              <a:rPr lang="ar-IQ" b="1" dirty="0" smtClean="0">
                <a:solidFill>
                  <a:srgbClr val="FF0000"/>
                </a:solidFill>
              </a:rPr>
              <a:t> مثل الاجراءات التنفيذية كهدم منزل </a:t>
            </a:r>
          </a:p>
          <a:p>
            <a:pPr algn="r"/>
            <a:r>
              <a:rPr lang="ar-IQ" b="1" u="sng" dirty="0" smtClean="0">
                <a:solidFill>
                  <a:srgbClr val="FF0000"/>
                </a:solidFill>
              </a:rPr>
              <a:t>او</a:t>
            </a:r>
            <a:r>
              <a:rPr lang="ar-IQ" b="1" u="sng" dirty="0" smtClean="0">
                <a:solidFill>
                  <a:schemeClr val="tx1">
                    <a:lumMod val="85000"/>
                    <a:lumOff val="15000"/>
                  </a:schemeClr>
                </a:solidFill>
              </a:rPr>
              <a:t> قد تكون افعالا غير ارادية تقع بطريق الخطا والاهمال مثل حوادث السير  التي يسببها موظفي الادارة.</a:t>
            </a:r>
          </a:p>
          <a:p>
            <a:pPr algn="r"/>
            <a:r>
              <a:rPr lang="ar-IQ" dirty="0" smtClean="0">
                <a:solidFill>
                  <a:schemeClr val="tx1">
                    <a:lumMod val="85000"/>
                    <a:lumOff val="15000"/>
                  </a:schemeClr>
                </a:solidFill>
              </a:rPr>
              <a:t>اي الاعمال المادية لا تعتبر عمل قانوني لانها لاترتب اثارا قانونية مباشرة </a:t>
            </a:r>
            <a:r>
              <a:rPr lang="ar-IQ" b="1" u="sng" dirty="0" smtClean="0">
                <a:solidFill>
                  <a:srgbClr val="FF0000"/>
                </a:solidFill>
              </a:rPr>
              <a:t>وتخرج عن نطاق الطعن بالالغاء امام القضاء الاداري  </a:t>
            </a:r>
          </a:p>
          <a:p>
            <a:pPr algn="r"/>
            <a:endParaRPr lang="ar-IQ" b="1" dirty="0" smtClean="0">
              <a:solidFill>
                <a:srgbClr val="FF0000"/>
              </a:solidFill>
            </a:endParaRPr>
          </a:p>
          <a:p>
            <a:pPr algn="r"/>
            <a:endParaRPr lang="ar-IQ" b="1" dirty="0">
              <a:solidFill>
                <a:srgbClr val="FF0000"/>
              </a:solidFill>
            </a:endParaRPr>
          </a:p>
        </p:txBody>
      </p:sp>
    </p:spTree>
    <p:extLst>
      <p:ext uri="{BB962C8B-B14F-4D97-AF65-F5344CB8AC3E}">
        <p14:creationId xmlns:p14="http://schemas.microsoft.com/office/powerpoint/2010/main" val="101966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تكملة</a:t>
            </a:r>
            <a:endParaRPr lang="ar-IQ" dirty="0"/>
          </a:p>
        </p:txBody>
      </p:sp>
      <p:sp>
        <p:nvSpPr>
          <p:cNvPr id="3" name="Content Placeholder 2"/>
          <p:cNvSpPr>
            <a:spLocks noGrp="1"/>
          </p:cNvSpPr>
          <p:nvPr>
            <p:ph idx="1"/>
          </p:nvPr>
        </p:nvSpPr>
        <p:spPr>
          <a:xfrm>
            <a:off x="457200" y="609600"/>
            <a:ext cx="8229600" cy="5516563"/>
          </a:xfrm>
        </p:spPr>
        <p:txBody>
          <a:bodyPr>
            <a:normAutofit lnSpcReduction="10000"/>
          </a:bodyPr>
          <a:lstStyle/>
          <a:p>
            <a:pPr algn="r"/>
            <a:r>
              <a:rPr lang="ar-IQ" dirty="0" smtClean="0"/>
              <a:t>وقد قضت المحكمة الادارية العليا في مصر( محل العمل المادي لا يختص به القضاء الاداري دائما واقعة مادية  دوان .    </a:t>
            </a:r>
            <a:r>
              <a:rPr lang="en-US" dirty="0" smtClean="0"/>
              <a:t>(  </a:t>
            </a:r>
            <a:r>
              <a:rPr lang="ar-IQ" dirty="0" smtClean="0"/>
              <a:t>ان يقصد بها تحقيق اثار قانونية </a:t>
            </a:r>
          </a:p>
          <a:p>
            <a:pPr algn="r"/>
            <a:r>
              <a:rPr lang="ar-IQ" dirty="0"/>
              <a:t> </a:t>
            </a:r>
            <a:r>
              <a:rPr lang="ar-IQ" dirty="0" smtClean="0"/>
              <a:t>ويصح  العمل المادي ان  يكون محلا لمنازعة ادارية تمس مصالح الافراد اي يكون محلا  لطلب التعويض على اساس الدعوى القضاء الكامل.</a:t>
            </a:r>
          </a:p>
          <a:p>
            <a:pPr algn="r"/>
            <a:r>
              <a:rPr lang="ar-IQ" dirty="0" smtClean="0"/>
              <a:t>انواع الاعمال المادية</a:t>
            </a:r>
          </a:p>
          <a:p>
            <a:pPr algn="r"/>
            <a:r>
              <a:rPr lang="ar-IQ" dirty="0" smtClean="0"/>
              <a:t>مثال  الاعمال الفنية التصميمات والرسوم الفنية لمشروعات الاشغال العامة</a:t>
            </a:r>
          </a:p>
          <a:p>
            <a:pPr algn="r"/>
            <a:r>
              <a:rPr lang="ar-IQ" dirty="0"/>
              <a:t> </a:t>
            </a:r>
            <a:r>
              <a:rPr lang="ar-IQ" dirty="0" smtClean="0"/>
              <a:t>الاعمال التي تقوم بها الادارة تنفيذا للقرارات  مث القبض على الافراد هدم منزل ايل للسقوط.</a:t>
            </a:r>
            <a:endParaRPr lang="ar-IQ" dirty="0"/>
          </a:p>
        </p:txBody>
      </p:sp>
    </p:spTree>
    <p:extLst>
      <p:ext uri="{BB962C8B-B14F-4D97-AF65-F5344CB8AC3E}">
        <p14:creationId xmlns:p14="http://schemas.microsoft.com/office/powerpoint/2010/main" val="1465197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dirty="0" smtClean="0"/>
              <a:t>تكملة</a:t>
            </a:r>
            <a:endParaRPr lang="ar-IQ"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algn="r"/>
            <a:r>
              <a:rPr lang="ar-IQ" dirty="0" smtClean="0"/>
              <a:t>المنشورات والتعليمات الداخلية التي تصدرها الادارة</a:t>
            </a:r>
          </a:p>
          <a:p>
            <a:pPr algn="r"/>
            <a:r>
              <a:rPr lang="ar-IQ" dirty="0"/>
              <a:t> </a:t>
            </a:r>
            <a:r>
              <a:rPr lang="ar-IQ" dirty="0" smtClean="0"/>
              <a:t>التعليمات التي تتعلق بالتنظيم الداخلي للمرافق العامة.</a:t>
            </a:r>
          </a:p>
          <a:p>
            <a:pPr algn="r"/>
            <a:r>
              <a:rPr lang="ar-IQ" dirty="0"/>
              <a:t> </a:t>
            </a:r>
            <a:r>
              <a:rPr lang="ar-IQ" dirty="0" smtClean="0"/>
              <a:t>ا------------------------------------------------</a:t>
            </a:r>
          </a:p>
          <a:p>
            <a:pPr algn="r"/>
            <a:r>
              <a:rPr lang="ar-IQ" dirty="0">
                <a:solidFill>
                  <a:srgbClr val="FF0000"/>
                </a:solidFill>
              </a:rPr>
              <a:t> </a:t>
            </a:r>
            <a:r>
              <a:rPr lang="ar-IQ" dirty="0" smtClean="0">
                <a:solidFill>
                  <a:srgbClr val="FF0000"/>
                </a:solidFill>
              </a:rPr>
              <a:t>الاعمال القانونية للادارة العامة</a:t>
            </a:r>
          </a:p>
          <a:p>
            <a:pPr algn="r"/>
            <a:r>
              <a:rPr lang="ar-IQ" dirty="0" smtClean="0"/>
              <a:t>هو ذلك العمل الذي تتجه فيه الادارة (النية) نحو احداث اثر قانوني)</a:t>
            </a:r>
          </a:p>
          <a:p>
            <a:pPr algn="r"/>
            <a:r>
              <a:rPr lang="ar-IQ" dirty="0" smtClean="0"/>
              <a:t>اي يقصد بالاعمال القانونية للادارة العامة جميع النشاطات التي تمارسها الادارة العامة بهدف احداث اثار قانونية معينة في الوضع القانوني سواء كان بانشاء مركز قانوني جديد مثل التعين او تغييره او انهائه .</a:t>
            </a:r>
          </a:p>
          <a:p>
            <a:pPr algn="r"/>
            <a:endParaRPr lang="ar-IQ" dirty="0"/>
          </a:p>
        </p:txBody>
      </p:sp>
    </p:spTree>
    <p:extLst>
      <p:ext uri="{BB962C8B-B14F-4D97-AF65-F5344CB8AC3E}">
        <p14:creationId xmlns:p14="http://schemas.microsoft.com/office/powerpoint/2010/main" val="732770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dirty="0" smtClean="0"/>
              <a:t>تكملة</a:t>
            </a:r>
            <a:endParaRPr lang="ar-IQ" dirty="0"/>
          </a:p>
        </p:txBody>
      </p:sp>
      <p:sp>
        <p:nvSpPr>
          <p:cNvPr id="3" name="Content Placeholder 2"/>
          <p:cNvSpPr>
            <a:spLocks noGrp="1"/>
          </p:cNvSpPr>
          <p:nvPr>
            <p:ph idx="1"/>
          </p:nvPr>
        </p:nvSpPr>
        <p:spPr>
          <a:xfrm>
            <a:off x="457200" y="762000"/>
            <a:ext cx="8229600" cy="5364163"/>
          </a:xfrm>
        </p:spPr>
        <p:txBody>
          <a:bodyPr/>
          <a:lstStyle/>
          <a:p>
            <a:pPr algn="r"/>
            <a:r>
              <a:rPr lang="ar-IQ" dirty="0" smtClean="0"/>
              <a:t>وتصدر عن الادارة نوعان من الاعمال القانونية:-</a:t>
            </a:r>
          </a:p>
          <a:p>
            <a:pPr algn="r"/>
            <a:r>
              <a:rPr lang="ar-IQ" dirty="0" smtClean="0"/>
              <a:t>1- الاعمال القانونية التي تصدر عن </a:t>
            </a:r>
            <a:r>
              <a:rPr lang="ar-IQ" b="1" u="sng" dirty="0" smtClean="0"/>
              <a:t>الادارة ب</a:t>
            </a:r>
            <a:r>
              <a:rPr lang="ar-IQ" dirty="0" smtClean="0"/>
              <a:t>الارادة </a:t>
            </a:r>
            <a:r>
              <a:rPr lang="en-US" dirty="0" smtClean="0"/>
              <a:t>.</a:t>
            </a:r>
            <a:r>
              <a:rPr lang="ar-IQ" dirty="0" smtClean="0"/>
              <a:t>المنفردة ولا تحتاج الى موافقة اي طرف اخر.وتترتب عليها اثار قانونية . وتسمى بالقرارات الادارية</a:t>
            </a:r>
          </a:p>
          <a:p>
            <a:pPr marL="0" indent="0" algn="r">
              <a:buNone/>
            </a:pPr>
            <a:r>
              <a:rPr lang="ar-IQ" dirty="0" smtClean="0"/>
              <a:t>2- الاعمال القانونية التي تحتاج الى لترتب الاثر القانوني الى ارادتين الادارة  وارادة اخرى. وتسمى بالعقود الادارية.</a:t>
            </a:r>
          </a:p>
          <a:p>
            <a:pPr marL="0" indent="0" algn="r">
              <a:buNone/>
            </a:pPr>
            <a:r>
              <a:rPr lang="ar-IQ" dirty="0" smtClean="0"/>
              <a:t> </a:t>
            </a:r>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smtClean="0"/>
          </a:p>
        </p:txBody>
      </p:sp>
    </p:spTree>
    <p:extLst>
      <p:ext uri="{BB962C8B-B14F-4D97-AF65-F5344CB8AC3E}">
        <p14:creationId xmlns:p14="http://schemas.microsoft.com/office/powerpoint/2010/main" val="2479426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370</Words>
  <Application>Microsoft Office PowerPoint</Application>
  <PresentationFormat>On-screen Show (4:3)</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الاطارالعام القانوني لاعمال الادارة العامة</vt:lpstr>
      <vt:lpstr>النشاطات والاعمال تمارس الادارة</vt:lpstr>
      <vt:lpstr>ص11</vt:lpstr>
      <vt:lpstr>تكملة</vt:lpstr>
      <vt:lpstr>تكملة</vt:lpstr>
      <vt:lpstr>تكملة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الاطارالعام القانوني لاعمال الادارة العامة</dc:title>
  <dc:creator>Gala</dc:creator>
  <cp:lastModifiedBy>Gala</cp:lastModifiedBy>
  <cp:revision>7</cp:revision>
  <dcterms:created xsi:type="dcterms:W3CDTF">2006-08-16T00:00:00Z</dcterms:created>
  <dcterms:modified xsi:type="dcterms:W3CDTF">2019-09-29T12:41:37Z</dcterms:modified>
</cp:coreProperties>
</file>