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43" d="100"/>
          <a:sy n="43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C4983DA-EF2F-4583-A753-6C952491BFF1}" type="datetimeFigureOut">
              <a:rPr lang="ar-IQ" smtClean="0"/>
              <a:t>01/02/1441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5E5CA28-E58D-466C-833F-C0A2DE27793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71609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B20C0-307A-493D-95D2-5C9AAEEB87E4}" type="datetime1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65C6E-5937-47F8-B8D4-4BEE526E10FB}" type="datetime1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217A1-7F1C-49E3-9A58-A79E5C449EEE}" type="datetime1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D5AE-9BCA-4E4A-862A-1DA9D8515BB3}" type="datetime1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2BC4B-7FCB-4E49-8101-01219DFD7C96}" type="datetime1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75473-8428-4499-951F-5596A28E67E9}" type="datetime1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4BC4-E028-4F65-BC8A-2BD24E0167A9}" type="datetime1">
              <a:rPr lang="en-US" smtClean="0"/>
              <a:t>9/30/2019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50854-5D7C-4050-8C7C-E39696E60E4A}" type="datetime1">
              <a:rPr lang="en-US" smtClean="0"/>
              <a:t>9/30/2019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A0E5E-EB2D-4BA4-878C-F8F393BC3EC3}" type="datetime1">
              <a:rPr lang="en-US" smtClean="0"/>
              <a:t>9/30/2019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F128C-3309-4A0B-9E5F-A2560408F219}" type="datetime1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6961E-EE63-41A0-B83F-9F5C1AFC44E6}" type="datetime1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8B879-109B-4D6B-A5B1-0D545AB73FD8}" type="datetime1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/>
              <a:t>اهمية القرار الاداري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القرار الاداربي يعد من اهم وسائل مباشرة الوظائف الاداريةا</a:t>
            </a:r>
            <a:endParaRPr lang="ar-IQ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AE276-A798-48C0-99FD-FEF22543A810}" type="datetime1">
              <a:rPr lang="en-US" smtClean="0"/>
              <a:t>9/30/2019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66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r>
              <a:rPr lang="ar-IQ" sz="2800" b="1" dirty="0" smtClean="0"/>
              <a:t>القرار الاداري</a:t>
            </a:r>
            <a:endParaRPr lang="ar-IQ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lnSpcReduction="10000"/>
          </a:bodyPr>
          <a:lstStyle/>
          <a:p>
            <a:pPr algn="r"/>
            <a:r>
              <a:rPr lang="ar-IQ" dirty="0" smtClean="0"/>
              <a:t> 1- اهم وسيلة لمباشرة الادارة وظيفتها او عملها او نشاطها</a:t>
            </a:r>
          </a:p>
          <a:p>
            <a:pPr algn="r"/>
            <a:r>
              <a:rPr lang="ar-IQ" dirty="0" smtClean="0"/>
              <a:t>2- تعد من امتيازات القانونية الممنوحة للجهات الادارية في اطار القانون العام.</a:t>
            </a:r>
          </a:p>
          <a:p>
            <a:pPr algn="r"/>
            <a:r>
              <a:rPr lang="ar-IQ" dirty="0" smtClean="0"/>
              <a:t>3- وتحقق للادارة عملها بسرعة وفعالية في العمل الاداري</a:t>
            </a:r>
          </a:p>
          <a:p>
            <a:pPr algn="r"/>
            <a:r>
              <a:rPr lang="ar-IQ" dirty="0" smtClean="0"/>
              <a:t>4- قدرتها على تنفيذها تنفيذا مباشرا وبالقوة الجبرية</a:t>
            </a:r>
          </a:p>
          <a:p>
            <a:pPr algn="r"/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ar-IQ" dirty="0" smtClean="0">
                <a:solidFill>
                  <a:srgbClr val="FF0000"/>
                </a:solidFill>
              </a:rPr>
              <a:t> فقد عد  مجلس الدولة الفرنسي</a:t>
            </a:r>
          </a:p>
          <a:p>
            <a:pPr algn="r"/>
            <a:r>
              <a:rPr lang="ar-IQ" dirty="0" smtClean="0">
                <a:solidFill>
                  <a:srgbClr val="FF0000"/>
                </a:solidFill>
              </a:rPr>
              <a:t>ان القرار الاداري اهم وسيلة </a:t>
            </a:r>
            <a:r>
              <a:rPr lang="ar-IQ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قانونية لمارسة المرافق العامة</a:t>
            </a:r>
          </a:p>
          <a:p>
            <a:pPr algn="r"/>
            <a:r>
              <a:rPr lang="ar-IQ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نشاطها ومهامها</a:t>
            </a:r>
          </a:p>
          <a:p>
            <a:pPr algn="r"/>
            <a:r>
              <a:rPr lang="ar-IQ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وحتى </a:t>
            </a:r>
            <a:r>
              <a:rPr lang="ar-IQ" dirty="0" smtClean="0">
                <a:solidFill>
                  <a:srgbClr val="FF0000"/>
                </a:solidFill>
              </a:rPr>
              <a:t>بالنسبة للعقود الادارة </a:t>
            </a:r>
            <a:r>
              <a:rPr lang="ar-IQ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يجب ان يصدر قرار اداري بالمناقصة او المزايدة.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E8728-DB77-4ED4-9136-66C0FBAC1D3E}" type="datetime1">
              <a:rPr lang="en-US" smtClean="0"/>
              <a:t>9/30/2019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91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تكملة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 algn="r"/>
            <a:r>
              <a:rPr lang="en-US" dirty="0" smtClean="0"/>
              <a:t> </a:t>
            </a:r>
            <a:r>
              <a:rPr lang="ar-IQ" dirty="0" smtClean="0"/>
              <a:t> وكذلك للقرارا الادارية اهمية بالنسبة </a:t>
            </a:r>
            <a:r>
              <a:rPr lang="ar-IQ" dirty="0" smtClean="0">
                <a:solidFill>
                  <a:srgbClr val="FF0000"/>
                </a:solidFill>
              </a:rPr>
              <a:t>للضبط الاداري </a:t>
            </a:r>
            <a:r>
              <a:rPr lang="ar-IQ" dirty="0" smtClean="0"/>
              <a:t>عندما تصدر سلطات الضبط الاداري </a:t>
            </a:r>
            <a:r>
              <a:rPr lang="ar-IQ" dirty="0" smtClean="0">
                <a:solidFill>
                  <a:srgbClr val="FF0000"/>
                </a:solidFill>
              </a:rPr>
              <a:t>قرارات تقيد بها نشاط الفردي وتضبط بمقتضاها حريات الافراد وقرارات فردية</a:t>
            </a:r>
            <a:r>
              <a:rPr lang="ar-IQ" dirty="0" smtClean="0"/>
              <a:t>.</a:t>
            </a:r>
          </a:p>
          <a:p>
            <a:pPr algn="r"/>
            <a:r>
              <a:rPr lang="ar-IQ" dirty="0" smtClean="0"/>
              <a:t>وان </a:t>
            </a:r>
            <a:r>
              <a:rPr lang="ar-IQ" b="1" dirty="0" smtClean="0"/>
              <a:t>نجاح الادارة او </a:t>
            </a:r>
            <a:r>
              <a:rPr lang="ar-IQ" dirty="0" smtClean="0"/>
              <a:t>المؤسسة يتوقف على قدرة وكفاءة قيادتها في اتخاذ القرارات المنايبة.</a:t>
            </a:r>
          </a:p>
          <a:p>
            <a:pPr algn="r"/>
            <a:r>
              <a:rPr lang="en-US" dirty="0" smtClean="0">
                <a:solidFill>
                  <a:srgbClr val="FF0000"/>
                </a:solidFill>
              </a:rPr>
              <a:t>:-</a:t>
            </a:r>
            <a:r>
              <a:rPr lang="ar-IQ" dirty="0" smtClean="0">
                <a:solidFill>
                  <a:srgbClr val="FF0000"/>
                </a:solidFill>
              </a:rPr>
              <a:t>وزادت اهمية القرارا الاداري</a:t>
            </a:r>
          </a:p>
          <a:p>
            <a:pPr algn="r"/>
            <a:r>
              <a:rPr lang="ar-IQ" dirty="0" smtClean="0"/>
              <a:t>1- اتساع نشاط الادارة وتعدد واجباتها ليس في العراق فقط بل في جميع الدول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D7BCE-3076-4B70-83CF-4751E9B42964}" type="datetime1">
              <a:rPr lang="en-US" smtClean="0"/>
              <a:t>9/30/2019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5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تكملة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lnSpcReduction="10000"/>
          </a:bodyPr>
          <a:lstStyle/>
          <a:p>
            <a:pPr algn="r"/>
            <a:r>
              <a:rPr lang="ar-IQ" dirty="0"/>
              <a:t>2- انشاء القضاء الاداري في معظم الدول والعراق واقليم كوردستان </a:t>
            </a:r>
            <a:r>
              <a:rPr lang="ar-IQ" dirty="0" smtClean="0"/>
              <a:t>.</a:t>
            </a:r>
          </a:p>
          <a:p>
            <a:pPr algn="r"/>
            <a:r>
              <a:rPr lang="ar-IQ" dirty="0" smtClean="0"/>
              <a:t>ولان </a:t>
            </a:r>
            <a:r>
              <a:rPr lang="ar-IQ" dirty="0"/>
              <a:t>هذه المحاكم تنظر في صحة الاوامر </a:t>
            </a:r>
            <a:r>
              <a:rPr lang="en-US" dirty="0" smtClean="0"/>
              <a:t> </a:t>
            </a:r>
            <a:r>
              <a:rPr lang="ar-IQ" dirty="0" smtClean="0"/>
              <a:t>والقرارات الادارية الفردية والتنظيمية  التي تصدر عن الموظفين والهيئات في الوزارات والجهات غير مرتبطة بوزارة</a:t>
            </a:r>
          </a:p>
          <a:p>
            <a:pPr algn="r"/>
            <a:r>
              <a:rPr lang="ar-IQ" dirty="0" smtClean="0"/>
              <a:t>وترفع لهذه المحاكم دعوى الالغاء </a:t>
            </a:r>
          </a:p>
          <a:p>
            <a:pPr algn="r"/>
            <a:r>
              <a:rPr lang="ar-IQ" dirty="0" smtClean="0"/>
              <a:t>عند تجاوز الادارة لحدود صلاحياتها واختصاصاتها في اصدار القرارات الادارية تستطيع الافراد اللجوء اليه للطعن في والمطالبة بالغائها قضائيا</a:t>
            </a:r>
          </a:p>
          <a:p>
            <a:pPr algn="r"/>
            <a:r>
              <a:rPr lang="ar-IQ" dirty="0" smtClean="0"/>
              <a:t>وذلك لضمان حقهم  تجاه تعسف الادارة في استخدام صلاحياتها. </a:t>
            </a:r>
            <a:endParaRPr lang="ar-IQ" dirty="0"/>
          </a:p>
          <a:p>
            <a:pPr algn="r"/>
            <a:endParaRPr lang="ar-IQ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80B87-34C7-4B38-B065-1E3CE0880E87}" type="datetime1">
              <a:rPr lang="en-US" smtClean="0"/>
              <a:t>9/30/2019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710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تكملة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lnSpcReduction="10000"/>
          </a:bodyPr>
          <a:lstStyle/>
          <a:p>
            <a:pPr algn="r"/>
            <a:r>
              <a:rPr lang="ar-IQ" dirty="0" smtClean="0"/>
              <a:t>نصت م7 رابعا من قانون التعديل الخامس رقم 17 لسنة 2013 لقانون مجلس شورى الدولة رقم 65 لسنة 1979</a:t>
            </a:r>
          </a:p>
          <a:p>
            <a:pPr algn="r"/>
            <a:r>
              <a:rPr lang="ar-IQ" dirty="0" smtClean="0"/>
              <a:t>(تختص محكمة القضاء الاداري بالفصل في صحة الاوامر والقرارات الفردية والتنظيمية التي تصدر عن الموظفين والهيئات والجهات غير المرتبطة بوزارة والقطاع العام -----</a:t>
            </a:r>
          </a:p>
          <a:p>
            <a:pPr algn="r"/>
            <a:r>
              <a:rPr lang="ar-IQ" dirty="0" smtClean="0"/>
              <a:t>وتنص م13 من قانون مجلس شورى الاقليم رقم 14 لسنة 2008 على ان تختص المحكمة الاداري النظر بصحة الاوامر والقرارات الادارية التي تصدر من الموظفين والهيئات الادارية</a:t>
            </a:r>
            <a:endParaRPr lang="ar-IQ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11036-8CCC-467F-9AC3-2EEC96176CD6}" type="datetime1">
              <a:rPr lang="en-US" smtClean="0"/>
              <a:t>9/30/2019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217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294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اهمية القرار الاداري</vt:lpstr>
      <vt:lpstr>القرار الاداري</vt:lpstr>
      <vt:lpstr>تكملة</vt:lpstr>
      <vt:lpstr>تكملة</vt:lpstr>
      <vt:lpstr>تكملة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اهمية القرار الاداري</dc:title>
  <dc:creator>Gala</dc:creator>
  <cp:lastModifiedBy>Gala</cp:lastModifiedBy>
  <cp:revision>6</cp:revision>
  <dcterms:created xsi:type="dcterms:W3CDTF">2006-08-16T00:00:00Z</dcterms:created>
  <dcterms:modified xsi:type="dcterms:W3CDTF">2019-09-30T20:15:42Z</dcterms:modified>
</cp:coreProperties>
</file>