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2" r:id="rId4"/>
    <p:sldId id="263" r:id="rId5"/>
    <p:sldId id="264" r:id="rId6"/>
    <p:sldId id="265" r:id="rId7"/>
    <p:sldId id="266" r:id="rId8"/>
    <p:sldId id="260" r:id="rId9"/>
    <p:sldId id="268" r:id="rId10"/>
    <p:sldId id="269" r:id="rId11"/>
    <p:sldId id="267" r:id="rId12"/>
    <p:sldId id="270" r:id="rId13"/>
    <p:sldId id="271" r:id="rId14"/>
    <p:sldId id="272" r:id="rId15"/>
    <p:sldId id="273" r:id="rId16"/>
    <p:sldId id="274" r:id="rId17"/>
    <p:sldId id="278" r:id="rId18"/>
    <p:sldId id="275" r:id="rId19"/>
    <p:sldId id="279" r:id="rId20"/>
    <p:sldId id="276" r:id="rId21"/>
    <p:sldId id="280" r:id="rId22"/>
    <p:sldId id="277"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3" d="100"/>
          <a:sy n="43" d="100"/>
        </p:scale>
        <p:origin x="-12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7C749C-4975-46A0-A6C0-348428EB2D4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IQ"/>
        </a:p>
      </dgm:t>
    </dgm:pt>
    <dgm:pt modelId="{091A62E3-A479-4BE7-A10F-67845FA19344}">
      <dgm:prSet phldrT="[Text]"/>
      <dgm:spPr/>
      <dgm:t>
        <a:bodyPr/>
        <a:lstStyle/>
        <a:p>
          <a:pPr rtl="1"/>
          <a:r>
            <a:rPr lang="ar-IQ" dirty="0" smtClean="0">
              <a:solidFill>
                <a:srgbClr val="FF0000"/>
              </a:solidFill>
            </a:rPr>
            <a:t>عناصر ركن الاختصاص</a:t>
          </a:r>
          <a:endParaRPr lang="ar-IQ" dirty="0">
            <a:solidFill>
              <a:srgbClr val="FF0000"/>
            </a:solidFill>
          </a:endParaRPr>
        </a:p>
      </dgm:t>
    </dgm:pt>
    <dgm:pt modelId="{8A6DC77B-5112-4A5A-8BC7-5C19AF364D1C}" type="parTrans" cxnId="{5C5FBE7B-AE84-48C3-B93B-3118BD166DD7}">
      <dgm:prSet/>
      <dgm:spPr/>
      <dgm:t>
        <a:bodyPr/>
        <a:lstStyle/>
        <a:p>
          <a:pPr rtl="1"/>
          <a:endParaRPr lang="ar-IQ"/>
        </a:p>
      </dgm:t>
    </dgm:pt>
    <dgm:pt modelId="{60343D54-784A-40C5-ADA7-273362A414AB}" type="sibTrans" cxnId="{5C5FBE7B-AE84-48C3-B93B-3118BD166DD7}">
      <dgm:prSet/>
      <dgm:spPr/>
      <dgm:t>
        <a:bodyPr/>
        <a:lstStyle/>
        <a:p>
          <a:pPr rtl="1"/>
          <a:endParaRPr lang="ar-IQ"/>
        </a:p>
      </dgm:t>
    </dgm:pt>
    <dgm:pt modelId="{5619B44B-0361-4BB1-B6B0-C831E9219DD9}" type="asst">
      <dgm:prSet phldrT="[Text]" phldr="1"/>
      <dgm:spPr/>
      <dgm:t>
        <a:bodyPr/>
        <a:lstStyle/>
        <a:p>
          <a:pPr rtl="1"/>
          <a:endParaRPr lang="ar-IQ" dirty="0"/>
        </a:p>
      </dgm:t>
    </dgm:pt>
    <dgm:pt modelId="{3FB31993-5CD2-45D2-B193-5DA8BF0AE742}" type="parTrans" cxnId="{72BFFC1F-E766-4B80-8DA1-DB9A7F6D81B6}">
      <dgm:prSet/>
      <dgm:spPr/>
      <dgm:t>
        <a:bodyPr/>
        <a:lstStyle/>
        <a:p>
          <a:pPr rtl="1"/>
          <a:endParaRPr lang="ar-IQ"/>
        </a:p>
      </dgm:t>
    </dgm:pt>
    <dgm:pt modelId="{3834520E-712F-4806-89CC-C644DCE818A1}" type="sibTrans" cxnId="{72BFFC1F-E766-4B80-8DA1-DB9A7F6D81B6}">
      <dgm:prSet/>
      <dgm:spPr/>
      <dgm:t>
        <a:bodyPr/>
        <a:lstStyle/>
        <a:p>
          <a:pPr rtl="1"/>
          <a:endParaRPr lang="ar-IQ"/>
        </a:p>
      </dgm:t>
    </dgm:pt>
    <dgm:pt modelId="{F90EC898-6EF8-427A-A2BD-C6F4072D26C8}">
      <dgm:prSet phldrT="[Text]"/>
      <dgm:spPr/>
      <dgm:t>
        <a:bodyPr/>
        <a:lstStyle/>
        <a:p>
          <a:pPr rtl="1"/>
          <a:r>
            <a:rPr lang="ar-IQ" dirty="0" smtClean="0"/>
            <a:t>العنصر الموضوعي</a:t>
          </a:r>
          <a:endParaRPr lang="ar-IQ" dirty="0"/>
        </a:p>
      </dgm:t>
    </dgm:pt>
    <dgm:pt modelId="{F15E6BCD-EF46-41E6-A3CC-F3DA5AD713A1}" type="parTrans" cxnId="{84F8B6D6-3474-4149-A40E-0A4A2AF9115E}">
      <dgm:prSet/>
      <dgm:spPr/>
      <dgm:t>
        <a:bodyPr/>
        <a:lstStyle/>
        <a:p>
          <a:pPr rtl="1"/>
          <a:endParaRPr lang="ar-IQ"/>
        </a:p>
      </dgm:t>
    </dgm:pt>
    <dgm:pt modelId="{29671836-EC22-4292-A5E2-BC1F191350F9}" type="sibTrans" cxnId="{84F8B6D6-3474-4149-A40E-0A4A2AF9115E}">
      <dgm:prSet/>
      <dgm:spPr/>
      <dgm:t>
        <a:bodyPr/>
        <a:lstStyle/>
        <a:p>
          <a:pPr rtl="1"/>
          <a:endParaRPr lang="ar-IQ"/>
        </a:p>
      </dgm:t>
    </dgm:pt>
    <dgm:pt modelId="{6B6A87F5-CD8C-4B66-95E7-2C612460FAD6}">
      <dgm:prSet phldrT="[Text]"/>
      <dgm:spPr/>
      <dgm:t>
        <a:bodyPr/>
        <a:lstStyle/>
        <a:p>
          <a:pPr rtl="1"/>
          <a:r>
            <a:rPr lang="ar-IQ" dirty="0" smtClean="0"/>
            <a:t>العنصر الشخصي</a:t>
          </a:r>
          <a:endParaRPr lang="ar-IQ" dirty="0"/>
        </a:p>
      </dgm:t>
    </dgm:pt>
    <dgm:pt modelId="{65009878-AAEC-470C-846B-AC150E9CDCC5}" type="parTrans" cxnId="{B6BB253D-BCD4-432E-B028-3070CA243202}">
      <dgm:prSet/>
      <dgm:spPr/>
      <dgm:t>
        <a:bodyPr/>
        <a:lstStyle/>
        <a:p>
          <a:pPr rtl="1"/>
          <a:endParaRPr lang="ar-IQ"/>
        </a:p>
      </dgm:t>
    </dgm:pt>
    <dgm:pt modelId="{89231D11-3CD2-4D70-AA99-DC2B06CC5173}" type="sibTrans" cxnId="{B6BB253D-BCD4-432E-B028-3070CA243202}">
      <dgm:prSet/>
      <dgm:spPr/>
      <dgm:t>
        <a:bodyPr/>
        <a:lstStyle/>
        <a:p>
          <a:pPr rtl="1"/>
          <a:endParaRPr lang="ar-IQ"/>
        </a:p>
      </dgm:t>
    </dgm:pt>
    <dgm:pt modelId="{44F9FB39-DCA1-420A-A735-7C899A3CE6B0}">
      <dgm:prSet/>
      <dgm:spPr/>
      <dgm:t>
        <a:bodyPr/>
        <a:lstStyle/>
        <a:p>
          <a:pPr rtl="1"/>
          <a:r>
            <a:rPr lang="ar-IQ" dirty="0" smtClean="0"/>
            <a:t>الاختصاص الزماني</a:t>
          </a:r>
          <a:endParaRPr lang="ar-IQ" dirty="0"/>
        </a:p>
      </dgm:t>
    </dgm:pt>
    <dgm:pt modelId="{11F1D9A3-2E31-43C6-90FC-D2664ECE6ADE}" type="parTrans" cxnId="{C7B5F5AE-BACA-44F4-AACF-A48865301035}">
      <dgm:prSet/>
      <dgm:spPr/>
      <dgm:t>
        <a:bodyPr/>
        <a:lstStyle/>
        <a:p>
          <a:pPr rtl="1"/>
          <a:endParaRPr lang="ar-IQ"/>
        </a:p>
      </dgm:t>
    </dgm:pt>
    <dgm:pt modelId="{23434209-6E45-4E9D-93EE-588D60606E61}" type="sibTrans" cxnId="{C7B5F5AE-BACA-44F4-AACF-A48865301035}">
      <dgm:prSet/>
      <dgm:spPr/>
      <dgm:t>
        <a:bodyPr/>
        <a:lstStyle/>
        <a:p>
          <a:pPr rtl="1"/>
          <a:endParaRPr lang="ar-IQ"/>
        </a:p>
      </dgm:t>
    </dgm:pt>
    <dgm:pt modelId="{0BB3A8C1-18E4-4492-83AC-433B99FCEA84}">
      <dgm:prSet/>
      <dgm:spPr/>
      <dgm:t>
        <a:bodyPr/>
        <a:lstStyle/>
        <a:p>
          <a:pPr rtl="1"/>
          <a:r>
            <a:rPr lang="ar-IQ" smtClean="0"/>
            <a:t>الاختصاص المكاني</a:t>
          </a:r>
          <a:endParaRPr lang="ar-IQ" dirty="0"/>
        </a:p>
      </dgm:t>
    </dgm:pt>
    <dgm:pt modelId="{5EB4D6C8-CF29-4382-8EE6-E1C3C7C48D05}" type="parTrans" cxnId="{6F3E4610-023D-4EB1-A263-F770DD31F076}">
      <dgm:prSet/>
      <dgm:spPr/>
      <dgm:t>
        <a:bodyPr/>
        <a:lstStyle/>
        <a:p>
          <a:pPr rtl="1"/>
          <a:endParaRPr lang="ar-IQ"/>
        </a:p>
      </dgm:t>
    </dgm:pt>
    <dgm:pt modelId="{1F053A71-0635-418C-A0BA-450C84DDC588}" type="sibTrans" cxnId="{6F3E4610-023D-4EB1-A263-F770DD31F076}">
      <dgm:prSet/>
      <dgm:spPr/>
      <dgm:t>
        <a:bodyPr/>
        <a:lstStyle/>
        <a:p>
          <a:pPr rtl="1"/>
          <a:endParaRPr lang="ar-IQ"/>
        </a:p>
      </dgm:t>
    </dgm:pt>
    <dgm:pt modelId="{C78DE9E5-810B-4715-8842-4068DF21A968}" type="pres">
      <dgm:prSet presAssocID="{637C749C-4975-46A0-A6C0-348428EB2D4C}" presName="hierChild1" presStyleCnt="0">
        <dgm:presLayoutVars>
          <dgm:orgChart val="1"/>
          <dgm:chPref val="1"/>
          <dgm:dir/>
          <dgm:animOne val="branch"/>
          <dgm:animLvl val="lvl"/>
          <dgm:resizeHandles/>
        </dgm:presLayoutVars>
      </dgm:prSet>
      <dgm:spPr/>
    </dgm:pt>
    <dgm:pt modelId="{F28D7B67-A631-42DB-BA76-0484BA3ACF59}" type="pres">
      <dgm:prSet presAssocID="{091A62E3-A479-4BE7-A10F-67845FA19344}" presName="hierRoot1" presStyleCnt="0">
        <dgm:presLayoutVars>
          <dgm:hierBranch val="init"/>
        </dgm:presLayoutVars>
      </dgm:prSet>
      <dgm:spPr/>
    </dgm:pt>
    <dgm:pt modelId="{3BF8FC93-1E85-477A-8766-FBEEB9FDE9F4}" type="pres">
      <dgm:prSet presAssocID="{091A62E3-A479-4BE7-A10F-67845FA19344}" presName="rootComposite1" presStyleCnt="0"/>
      <dgm:spPr/>
    </dgm:pt>
    <dgm:pt modelId="{9C8B7705-05C5-4A61-8776-C9338EFDDB58}" type="pres">
      <dgm:prSet presAssocID="{091A62E3-A479-4BE7-A10F-67845FA19344}" presName="rootText1" presStyleLbl="node0" presStyleIdx="0" presStyleCnt="1" custScaleX="166071" custScaleY="123157" custLinFactNeighborX="-5789" custLinFactNeighborY="-54313">
        <dgm:presLayoutVars>
          <dgm:chPref val="3"/>
        </dgm:presLayoutVars>
      </dgm:prSet>
      <dgm:spPr/>
    </dgm:pt>
    <dgm:pt modelId="{ACCF2A7B-5620-479E-9663-B52B0FC3CAEC}" type="pres">
      <dgm:prSet presAssocID="{091A62E3-A479-4BE7-A10F-67845FA19344}" presName="rootConnector1" presStyleLbl="node1" presStyleIdx="0" presStyleCnt="0"/>
      <dgm:spPr/>
    </dgm:pt>
    <dgm:pt modelId="{9D3DE304-D2C3-4926-AF0E-DD97654C424D}" type="pres">
      <dgm:prSet presAssocID="{091A62E3-A479-4BE7-A10F-67845FA19344}" presName="hierChild2" presStyleCnt="0"/>
      <dgm:spPr/>
    </dgm:pt>
    <dgm:pt modelId="{917C379E-7C13-40D4-88A3-50AF640AE916}" type="pres">
      <dgm:prSet presAssocID="{11F1D9A3-2E31-43C6-90FC-D2664ECE6ADE}" presName="Name37" presStyleLbl="parChTrans1D2" presStyleIdx="0" presStyleCnt="5"/>
      <dgm:spPr/>
    </dgm:pt>
    <dgm:pt modelId="{E0FDFCB8-F060-4332-9149-952D3F3DBBAA}" type="pres">
      <dgm:prSet presAssocID="{44F9FB39-DCA1-420A-A735-7C899A3CE6B0}" presName="hierRoot2" presStyleCnt="0">
        <dgm:presLayoutVars>
          <dgm:hierBranch val="init"/>
        </dgm:presLayoutVars>
      </dgm:prSet>
      <dgm:spPr/>
    </dgm:pt>
    <dgm:pt modelId="{6CF63524-DC5B-46EC-ACDF-898874C19A2D}" type="pres">
      <dgm:prSet presAssocID="{44F9FB39-DCA1-420A-A735-7C899A3CE6B0}" presName="rootComposite" presStyleCnt="0"/>
      <dgm:spPr/>
    </dgm:pt>
    <dgm:pt modelId="{84D7AD8B-E8BA-486C-A995-AE52B25A8420}" type="pres">
      <dgm:prSet presAssocID="{44F9FB39-DCA1-420A-A735-7C899A3CE6B0}" presName="rootText" presStyleLbl="node2" presStyleIdx="0" presStyleCnt="4">
        <dgm:presLayoutVars>
          <dgm:chPref val="3"/>
        </dgm:presLayoutVars>
      </dgm:prSet>
      <dgm:spPr/>
      <dgm:t>
        <a:bodyPr/>
        <a:lstStyle/>
        <a:p>
          <a:pPr rtl="1"/>
          <a:endParaRPr lang="ar-IQ"/>
        </a:p>
      </dgm:t>
    </dgm:pt>
    <dgm:pt modelId="{E0BDA924-EF6A-4EA9-83B6-5F046BEDC3A6}" type="pres">
      <dgm:prSet presAssocID="{44F9FB39-DCA1-420A-A735-7C899A3CE6B0}" presName="rootConnector" presStyleLbl="node2" presStyleIdx="0" presStyleCnt="4"/>
      <dgm:spPr/>
    </dgm:pt>
    <dgm:pt modelId="{1404B878-72F7-4714-AC06-2497CCF727B5}" type="pres">
      <dgm:prSet presAssocID="{44F9FB39-DCA1-420A-A735-7C899A3CE6B0}" presName="hierChild4" presStyleCnt="0"/>
      <dgm:spPr/>
    </dgm:pt>
    <dgm:pt modelId="{E6A8C7B7-9CA0-411D-8F59-7E942BC7C587}" type="pres">
      <dgm:prSet presAssocID="{44F9FB39-DCA1-420A-A735-7C899A3CE6B0}" presName="hierChild5" presStyleCnt="0"/>
      <dgm:spPr/>
    </dgm:pt>
    <dgm:pt modelId="{E87F8E5F-DEAF-41D0-A2E1-C61D3EA52C6C}" type="pres">
      <dgm:prSet presAssocID="{5EB4D6C8-CF29-4382-8EE6-E1C3C7C48D05}" presName="Name37" presStyleLbl="parChTrans1D2" presStyleIdx="1" presStyleCnt="5"/>
      <dgm:spPr/>
    </dgm:pt>
    <dgm:pt modelId="{E7D3B851-8A21-4BD5-B5CB-58F8FFEB92C7}" type="pres">
      <dgm:prSet presAssocID="{0BB3A8C1-18E4-4492-83AC-433B99FCEA84}" presName="hierRoot2" presStyleCnt="0">
        <dgm:presLayoutVars>
          <dgm:hierBranch val="init"/>
        </dgm:presLayoutVars>
      </dgm:prSet>
      <dgm:spPr/>
    </dgm:pt>
    <dgm:pt modelId="{1E86E405-8449-4F9F-A460-99EC115C440B}" type="pres">
      <dgm:prSet presAssocID="{0BB3A8C1-18E4-4492-83AC-433B99FCEA84}" presName="rootComposite" presStyleCnt="0"/>
      <dgm:spPr/>
    </dgm:pt>
    <dgm:pt modelId="{74F7AECE-9CCA-422E-B91C-A0754060BA10}" type="pres">
      <dgm:prSet presAssocID="{0BB3A8C1-18E4-4492-83AC-433B99FCEA84}" presName="rootText" presStyleLbl="node2" presStyleIdx="1" presStyleCnt="4">
        <dgm:presLayoutVars>
          <dgm:chPref val="3"/>
        </dgm:presLayoutVars>
      </dgm:prSet>
      <dgm:spPr/>
    </dgm:pt>
    <dgm:pt modelId="{C79B4C08-1A72-4C74-9210-3A9170D24469}" type="pres">
      <dgm:prSet presAssocID="{0BB3A8C1-18E4-4492-83AC-433B99FCEA84}" presName="rootConnector" presStyleLbl="node2" presStyleIdx="1" presStyleCnt="4"/>
      <dgm:spPr/>
    </dgm:pt>
    <dgm:pt modelId="{AE4D1B63-8CF2-445D-BF74-8E7371936066}" type="pres">
      <dgm:prSet presAssocID="{0BB3A8C1-18E4-4492-83AC-433B99FCEA84}" presName="hierChild4" presStyleCnt="0"/>
      <dgm:spPr/>
    </dgm:pt>
    <dgm:pt modelId="{8D7E99F9-F636-4C32-8A56-28FD4F9F6AED}" type="pres">
      <dgm:prSet presAssocID="{0BB3A8C1-18E4-4492-83AC-433B99FCEA84}" presName="hierChild5" presStyleCnt="0"/>
      <dgm:spPr/>
    </dgm:pt>
    <dgm:pt modelId="{52F0E246-B295-41CA-AE97-A4CE01C258CD}" type="pres">
      <dgm:prSet presAssocID="{F15E6BCD-EF46-41E6-A3CC-F3DA5AD713A1}" presName="Name37" presStyleLbl="parChTrans1D2" presStyleIdx="2" presStyleCnt="5"/>
      <dgm:spPr/>
    </dgm:pt>
    <dgm:pt modelId="{1926E5D8-FCB6-4032-B63A-699161FC1FD1}" type="pres">
      <dgm:prSet presAssocID="{F90EC898-6EF8-427A-A2BD-C6F4072D26C8}" presName="hierRoot2" presStyleCnt="0">
        <dgm:presLayoutVars>
          <dgm:hierBranch val="init"/>
        </dgm:presLayoutVars>
      </dgm:prSet>
      <dgm:spPr/>
    </dgm:pt>
    <dgm:pt modelId="{62B60DF6-7245-446D-8FE8-39A3CB0977D2}" type="pres">
      <dgm:prSet presAssocID="{F90EC898-6EF8-427A-A2BD-C6F4072D26C8}" presName="rootComposite" presStyleCnt="0"/>
      <dgm:spPr/>
    </dgm:pt>
    <dgm:pt modelId="{528807D3-1043-4568-9B2A-AA286755C89E}" type="pres">
      <dgm:prSet presAssocID="{F90EC898-6EF8-427A-A2BD-C6F4072D26C8}" presName="rootText" presStyleLbl="node2" presStyleIdx="2" presStyleCnt="4">
        <dgm:presLayoutVars>
          <dgm:chPref val="3"/>
        </dgm:presLayoutVars>
      </dgm:prSet>
      <dgm:spPr/>
    </dgm:pt>
    <dgm:pt modelId="{4D95E58A-7414-4EE4-A406-DE0E5119B2A0}" type="pres">
      <dgm:prSet presAssocID="{F90EC898-6EF8-427A-A2BD-C6F4072D26C8}" presName="rootConnector" presStyleLbl="node2" presStyleIdx="2" presStyleCnt="4"/>
      <dgm:spPr/>
    </dgm:pt>
    <dgm:pt modelId="{718E3878-9515-45D8-A5A8-5489A3D3689C}" type="pres">
      <dgm:prSet presAssocID="{F90EC898-6EF8-427A-A2BD-C6F4072D26C8}" presName="hierChild4" presStyleCnt="0"/>
      <dgm:spPr/>
    </dgm:pt>
    <dgm:pt modelId="{2835054E-FBC5-413C-BD2D-84215C0BE8E8}" type="pres">
      <dgm:prSet presAssocID="{F90EC898-6EF8-427A-A2BD-C6F4072D26C8}" presName="hierChild5" presStyleCnt="0"/>
      <dgm:spPr/>
    </dgm:pt>
    <dgm:pt modelId="{EFF51BA3-812B-45EC-B218-AB4922ABACC5}" type="pres">
      <dgm:prSet presAssocID="{65009878-AAEC-470C-846B-AC150E9CDCC5}" presName="Name37" presStyleLbl="parChTrans1D2" presStyleIdx="3" presStyleCnt="5"/>
      <dgm:spPr/>
    </dgm:pt>
    <dgm:pt modelId="{4F5FFC44-B67C-4823-9F33-8453DA5C893F}" type="pres">
      <dgm:prSet presAssocID="{6B6A87F5-CD8C-4B66-95E7-2C612460FAD6}" presName="hierRoot2" presStyleCnt="0">
        <dgm:presLayoutVars>
          <dgm:hierBranch val="init"/>
        </dgm:presLayoutVars>
      </dgm:prSet>
      <dgm:spPr/>
    </dgm:pt>
    <dgm:pt modelId="{9EAAC190-C8C8-4AE6-BEAB-29038506988C}" type="pres">
      <dgm:prSet presAssocID="{6B6A87F5-CD8C-4B66-95E7-2C612460FAD6}" presName="rootComposite" presStyleCnt="0"/>
      <dgm:spPr/>
    </dgm:pt>
    <dgm:pt modelId="{A4C2822F-75BC-4D67-9F85-93924B117B06}" type="pres">
      <dgm:prSet presAssocID="{6B6A87F5-CD8C-4B66-95E7-2C612460FAD6}" presName="rootText" presStyleLbl="node2" presStyleIdx="3" presStyleCnt="4">
        <dgm:presLayoutVars>
          <dgm:chPref val="3"/>
        </dgm:presLayoutVars>
      </dgm:prSet>
      <dgm:spPr/>
    </dgm:pt>
    <dgm:pt modelId="{A7D1CD55-6027-44F1-9A47-2D9946F92A33}" type="pres">
      <dgm:prSet presAssocID="{6B6A87F5-CD8C-4B66-95E7-2C612460FAD6}" presName="rootConnector" presStyleLbl="node2" presStyleIdx="3" presStyleCnt="4"/>
      <dgm:spPr/>
    </dgm:pt>
    <dgm:pt modelId="{2D991DCC-287E-4792-831A-C026863194B4}" type="pres">
      <dgm:prSet presAssocID="{6B6A87F5-CD8C-4B66-95E7-2C612460FAD6}" presName="hierChild4" presStyleCnt="0"/>
      <dgm:spPr/>
    </dgm:pt>
    <dgm:pt modelId="{E95F861F-78EE-4328-B4C0-32BEAE8FE4B5}" type="pres">
      <dgm:prSet presAssocID="{6B6A87F5-CD8C-4B66-95E7-2C612460FAD6}" presName="hierChild5" presStyleCnt="0"/>
      <dgm:spPr/>
    </dgm:pt>
    <dgm:pt modelId="{6E0DA3EE-A9CC-4EB9-B21D-160ED757B55B}" type="pres">
      <dgm:prSet presAssocID="{091A62E3-A479-4BE7-A10F-67845FA19344}" presName="hierChild3" presStyleCnt="0"/>
      <dgm:spPr/>
    </dgm:pt>
    <dgm:pt modelId="{D7891032-E14A-4166-ADE8-849A5B5128B9}" type="pres">
      <dgm:prSet presAssocID="{3FB31993-5CD2-45D2-B193-5DA8BF0AE742}" presName="Name111" presStyleLbl="parChTrans1D2" presStyleIdx="4" presStyleCnt="5"/>
      <dgm:spPr/>
    </dgm:pt>
    <dgm:pt modelId="{5211A300-F3EE-4CA7-BD93-8510F593FA4B}" type="pres">
      <dgm:prSet presAssocID="{5619B44B-0361-4BB1-B6B0-C831E9219DD9}" presName="hierRoot3" presStyleCnt="0">
        <dgm:presLayoutVars>
          <dgm:hierBranch val="init"/>
        </dgm:presLayoutVars>
      </dgm:prSet>
      <dgm:spPr/>
    </dgm:pt>
    <dgm:pt modelId="{0AE56A58-D99E-4FDE-81DE-9928545EA75F}" type="pres">
      <dgm:prSet presAssocID="{5619B44B-0361-4BB1-B6B0-C831E9219DD9}" presName="rootComposite3" presStyleCnt="0"/>
      <dgm:spPr/>
    </dgm:pt>
    <dgm:pt modelId="{1B877A00-833B-463A-A4BF-C59D6340CAC1}" type="pres">
      <dgm:prSet presAssocID="{5619B44B-0361-4BB1-B6B0-C831E9219DD9}" presName="rootText3" presStyleLbl="asst1" presStyleIdx="0" presStyleCnt="1" custFlipHor="0" custScaleX="19312" custScaleY="3827">
        <dgm:presLayoutVars>
          <dgm:chPref val="3"/>
        </dgm:presLayoutVars>
      </dgm:prSet>
      <dgm:spPr/>
    </dgm:pt>
    <dgm:pt modelId="{187492FD-653E-4C2A-B81E-C2FA0D383A77}" type="pres">
      <dgm:prSet presAssocID="{5619B44B-0361-4BB1-B6B0-C831E9219DD9}" presName="rootConnector3" presStyleLbl="asst1" presStyleIdx="0" presStyleCnt="1"/>
      <dgm:spPr/>
    </dgm:pt>
    <dgm:pt modelId="{1C8A9A53-A2AD-4DCC-A354-E97A98C0F31A}" type="pres">
      <dgm:prSet presAssocID="{5619B44B-0361-4BB1-B6B0-C831E9219DD9}" presName="hierChild6" presStyleCnt="0"/>
      <dgm:spPr/>
    </dgm:pt>
    <dgm:pt modelId="{3A928F1C-C39F-4733-80B6-43A1B66BA025}" type="pres">
      <dgm:prSet presAssocID="{5619B44B-0361-4BB1-B6B0-C831E9219DD9}" presName="hierChild7" presStyleCnt="0"/>
      <dgm:spPr/>
    </dgm:pt>
  </dgm:ptLst>
  <dgm:cxnLst>
    <dgm:cxn modelId="{0B150E61-0FCC-4DC1-AB91-2C5253F77A53}" type="presOf" srcId="{0BB3A8C1-18E4-4492-83AC-433B99FCEA84}" destId="{C79B4C08-1A72-4C74-9210-3A9170D24469}" srcOrd="1" destOrd="0" presId="urn:microsoft.com/office/officeart/2005/8/layout/orgChart1"/>
    <dgm:cxn modelId="{53E6F650-3E15-47A4-9649-A9E3F6AFA174}" type="presOf" srcId="{3FB31993-5CD2-45D2-B193-5DA8BF0AE742}" destId="{D7891032-E14A-4166-ADE8-849A5B5128B9}" srcOrd="0" destOrd="0" presId="urn:microsoft.com/office/officeart/2005/8/layout/orgChart1"/>
    <dgm:cxn modelId="{2797BAC0-1011-4540-9F02-09397DE47343}" type="presOf" srcId="{5619B44B-0361-4BB1-B6B0-C831E9219DD9}" destId="{1B877A00-833B-463A-A4BF-C59D6340CAC1}" srcOrd="0" destOrd="0" presId="urn:microsoft.com/office/officeart/2005/8/layout/orgChart1"/>
    <dgm:cxn modelId="{84F8B6D6-3474-4149-A40E-0A4A2AF9115E}" srcId="{091A62E3-A479-4BE7-A10F-67845FA19344}" destId="{F90EC898-6EF8-427A-A2BD-C6F4072D26C8}" srcOrd="3" destOrd="0" parTransId="{F15E6BCD-EF46-41E6-A3CC-F3DA5AD713A1}" sibTransId="{29671836-EC22-4292-A5E2-BC1F191350F9}"/>
    <dgm:cxn modelId="{6F3E4610-023D-4EB1-A263-F770DD31F076}" srcId="{091A62E3-A479-4BE7-A10F-67845FA19344}" destId="{0BB3A8C1-18E4-4492-83AC-433B99FCEA84}" srcOrd="2" destOrd="0" parTransId="{5EB4D6C8-CF29-4382-8EE6-E1C3C7C48D05}" sibTransId="{1F053A71-0635-418C-A0BA-450C84DDC588}"/>
    <dgm:cxn modelId="{C7603BC2-FB6D-4794-96C8-9609252AC82E}" type="presOf" srcId="{091A62E3-A479-4BE7-A10F-67845FA19344}" destId="{ACCF2A7B-5620-479E-9663-B52B0FC3CAEC}" srcOrd="1" destOrd="0" presId="urn:microsoft.com/office/officeart/2005/8/layout/orgChart1"/>
    <dgm:cxn modelId="{DAC73A96-DE6B-4B18-8FB5-2D844B4F608B}" type="presOf" srcId="{6B6A87F5-CD8C-4B66-95E7-2C612460FAD6}" destId="{A7D1CD55-6027-44F1-9A47-2D9946F92A33}" srcOrd="1" destOrd="0" presId="urn:microsoft.com/office/officeart/2005/8/layout/orgChart1"/>
    <dgm:cxn modelId="{AC906E4A-AA02-4F83-8270-7A2D5D767F8E}" type="presOf" srcId="{0BB3A8C1-18E4-4492-83AC-433B99FCEA84}" destId="{74F7AECE-9CCA-422E-B91C-A0754060BA10}" srcOrd="0" destOrd="0" presId="urn:microsoft.com/office/officeart/2005/8/layout/orgChart1"/>
    <dgm:cxn modelId="{C7B5F5AE-BACA-44F4-AACF-A48865301035}" srcId="{091A62E3-A479-4BE7-A10F-67845FA19344}" destId="{44F9FB39-DCA1-420A-A735-7C899A3CE6B0}" srcOrd="1" destOrd="0" parTransId="{11F1D9A3-2E31-43C6-90FC-D2664ECE6ADE}" sibTransId="{23434209-6E45-4E9D-93EE-588D60606E61}"/>
    <dgm:cxn modelId="{0A64BD4C-DF34-4FEB-BFDD-9C58F98F89E3}" type="presOf" srcId="{6B6A87F5-CD8C-4B66-95E7-2C612460FAD6}" destId="{A4C2822F-75BC-4D67-9F85-93924B117B06}" srcOrd="0" destOrd="0" presId="urn:microsoft.com/office/officeart/2005/8/layout/orgChart1"/>
    <dgm:cxn modelId="{6C78FE20-91C4-475E-BEF3-D19C519A0BCD}" type="presOf" srcId="{5619B44B-0361-4BB1-B6B0-C831E9219DD9}" destId="{187492FD-653E-4C2A-B81E-C2FA0D383A77}" srcOrd="1" destOrd="0" presId="urn:microsoft.com/office/officeart/2005/8/layout/orgChart1"/>
    <dgm:cxn modelId="{5C5FBE7B-AE84-48C3-B93B-3118BD166DD7}" srcId="{637C749C-4975-46A0-A6C0-348428EB2D4C}" destId="{091A62E3-A479-4BE7-A10F-67845FA19344}" srcOrd="0" destOrd="0" parTransId="{8A6DC77B-5112-4A5A-8BC7-5C19AF364D1C}" sibTransId="{60343D54-784A-40C5-ADA7-273362A414AB}"/>
    <dgm:cxn modelId="{F0213BCB-F92D-40C5-961A-A38C4C5516FD}" type="presOf" srcId="{091A62E3-A479-4BE7-A10F-67845FA19344}" destId="{9C8B7705-05C5-4A61-8776-C9338EFDDB58}" srcOrd="0" destOrd="0" presId="urn:microsoft.com/office/officeart/2005/8/layout/orgChart1"/>
    <dgm:cxn modelId="{7475A74A-DAD7-4232-89D4-E7B2BDE893FF}" type="presOf" srcId="{44F9FB39-DCA1-420A-A735-7C899A3CE6B0}" destId="{E0BDA924-EF6A-4EA9-83B6-5F046BEDC3A6}" srcOrd="1" destOrd="0" presId="urn:microsoft.com/office/officeart/2005/8/layout/orgChart1"/>
    <dgm:cxn modelId="{DE569585-1929-46AC-8A98-FA74A806B586}" type="presOf" srcId="{5EB4D6C8-CF29-4382-8EE6-E1C3C7C48D05}" destId="{E87F8E5F-DEAF-41D0-A2E1-C61D3EA52C6C}" srcOrd="0" destOrd="0" presId="urn:microsoft.com/office/officeart/2005/8/layout/orgChart1"/>
    <dgm:cxn modelId="{B6BB253D-BCD4-432E-B028-3070CA243202}" srcId="{091A62E3-A479-4BE7-A10F-67845FA19344}" destId="{6B6A87F5-CD8C-4B66-95E7-2C612460FAD6}" srcOrd="4" destOrd="0" parTransId="{65009878-AAEC-470C-846B-AC150E9CDCC5}" sibTransId="{89231D11-3CD2-4D70-AA99-DC2B06CC5173}"/>
    <dgm:cxn modelId="{B2C08A7E-8196-4896-8C49-39EB944FEB94}" type="presOf" srcId="{F90EC898-6EF8-427A-A2BD-C6F4072D26C8}" destId="{4D95E58A-7414-4EE4-A406-DE0E5119B2A0}" srcOrd="1" destOrd="0" presId="urn:microsoft.com/office/officeart/2005/8/layout/orgChart1"/>
    <dgm:cxn modelId="{B529AC03-61DE-4C4F-AE5E-24D142D8E0E0}" type="presOf" srcId="{44F9FB39-DCA1-420A-A735-7C899A3CE6B0}" destId="{84D7AD8B-E8BA-486C-A995-AE52B25A8420}" srcOrd="0" destOrd="0" presId="urn:microsoft.com/office/officeart/2005/8/layout/orgChart1"/>
    <dgm:cxn modelId="{0A284B62-ADC5-4CA7-8EE0-5EDF4F5650F3}" type="presOf" srcId="{F15E6BCD-EF46-41E6-A3CC-F3DA5AD713A1}" destId="{52F0E246-B295-41CA-AE97-A4CE01C258CD}" srcOrd="0" destOrd="0" presId="urn:microsoft.com/office/officeart/2005/8/layout/orgChart1"/>
    <dgm:cxn modelId="{72BFFC1F-E766-4B80-8DA1-DB9A7F6D81B6}" srcId="{091A62E3-A479-4BE7-A10F-67845FA19344}" destId="{5619B44B-0361-4BB1-B6B0-C831E9219DD9}" srcOrd="0" destOrd="0" parTransId="{3FB31993-5CD2-45D2-B193-5DA8BF0AE742}" sibTransId="{3834520E-712F-4806-89CC-C644DCE818A1}"/>
    <dgm:cxn modelId="{E350AD59-CD83-476D-864A-16EC333CAC13}" type="presOf" srcId="{65009878-AAEC-470C-846B-AC150E9CDCC5}" destId="{EFF51BA3-812B-45EC-B218-AB4922ABACC5}" srcOrd="0" destOrd="0" presId="urn:microsoft.com/office/officeart/2005/8/layout/orgChart1"/>
    <dgm:cxn modelId="{E89197C4-E2BD-46B1-A24F-D6DEC43DE716}" type="presOf" srcId="{11F1D9A3-2E31-43C6-90FC-D2664ECE6ADE}" destId="{917C379E-7C13-40D4-88A3-50AF640AE916}" srcOrd="0" destOrd="0" presId="urn:microsoft.com/office/officeart/2005/8/layout/orgChart1"/>
    <dgm:cxn modelId="{B3E70C2B-5268-4B4D-A968-8A257D4D3DF8}" type="presOf" srcId="{F90EC898-6EF8-427A-A2BD-C6F4072D26C8}" destId="{528807D3-1043-4568-9B2A-AA286755C89E}" srcOrd="0" destOrd="0" presId="urn:microsoft.com/office/officeart/2005/8/layout/orgChart1"/>
    <dgm:cxn modelId="{9305D031-D2D5-462E-A42B-B319ACF34AD6}" type="presOf" srcId="{637C749C-4975-46A0-A6C0-348428EB2D4C}" destId="{C78DE9E5-810B-4715-8842-4068DF21A968}" srcOrd="0" destOrd="0" presId="urn:microsoft.com/office/officeart/2005/8/layout/orgChart1"/>
    <dgm:cxn modelId="{54269D9D-B459-4B32-91CC-130415362A1C}" type="presParOf" srcId="{C78DE9E5-810B-4715-8842-4068DF21A968}" destId="{F28D7B67-A631-42DB-BA76-0484BA3ACF59}" srcOrd="0" destOrd="0" presId="urn:microsoft.com/office/officeart/2005/8/layout/orgChart1"/>
    <dgm:cxn modelId="{CD10A028-848D-44C9-8453-498F11A15DF2}" type="presParOf" srcId="{F28D7B67-A631-42DB-BA76-0484BA3ACF59}" destId="{3BF8FC93-1E85-477A-8766-FBEEB9FDE9F4}" srcOrd="0" destOrd="0" presId="urn:microsoft.com/office/officeart/2005/8/layout/orgChart1"/>
    <dgm:cxn modelId="{F43EBF14-70A1-4561-9E20-4FF392EC5CDD}" type="presParOf" srcId="{3BF8FC93-1E85-477A-8766-FBEEB9FDE9F4}" destId="{9C8B7705-05C5-4A61-8776-C9338EFDDB58}" srcOrd="0" destOrd="0" presId="urn:microsoft.com/office/officeart/2005/8/layout/orgChart1"/>
    <dgm:cxn modelId="{3FDDDAC6-D350-41FA-B3E4-DD3EB4A7CB44}" type="presParOf" srcId="{3BF8FC93-1E85-477A-8766-FBEEB9FDE9F4}" destId="{ACCF2A7B-5620-479E-9663-B52B0FC3CAEC}" srcOrd="1" destOrd="0" presId="urn:microsoft.com/office/officeart/2005/8/layout/orgChart1"/>
    <dgm:cxn modelId="{50C3A516-EAAB-45FD-BA88-D7BD4E1CD80F}" type="presParOf" srcId="{F28D7B67-A631-42DB-BA76-0484BA3ACF59}" destId="{9D3DE304-D2C3-4926-AF0E-DD97654C424D}" srcOrd="1" destOrd="0" presId="urn:microsoft.com/office/officeart/2005/8/layout/orgChart1"/>
    <dgm:cxn modelId="{C5EE3A93-8829-42B0-93E3-0D44DA78637E}" type="presParOf" srcId="{9D3DE304-D2C3-4926-AF0E-DD97654C424D}" destId="{917C379E-7C13-40D4-88A3-50AF640AE916}" srcOrd="0" destOrd="0" presId="urn:microsoft.com/office/officeart/2005/8/layout/orgChart1"/>
    <dgm:cxn modelId="{2CC32710-C1E1-44FA-B1F4-D99404F95438}" type="presParOf" srcId="{9D3DE304-D2C3-4926-AF0E-DD97654C424D}" destId="{E0FDFCB8-F060-4332-9149-952D3F3DBBAA}" srcOrd="1" destOrd="0" presId="urn:microsoft.com/office/officeart/2005/8/layout/orgChart1"/>
    <dgm:cxn modelId="{416151C9-1699-4A13-A8DE-8EB26A733130}" type="presParOf" srcId="{E0FDFCB8-F060-4332-9149-952D3F3DBBAA}" destId="{6CF63524-DC5B-46EC-ACDF-898874C19A2D}" srcOrd="0" destOrd="0" presId="urn:microsoft.com/office/officeart/2005/8/layout/orgChart1"/>
    <dgm:cxn modelId="{ADC2CFAF-048D-45EE-AE6F-9A28E0CB8BA0}" type="presParOf" srcId="{6CF63524-DC5B-46EC-ACDF-898874C19A2D}" destId="{84D7AD8B-E8BA-486C-A995-AE52B25A8420}" srcOrd="0" destOrd="0" presId="urn:microsoft.com/office/officeart/2005/8/layout/orgChart1"/>
    <dgm:cxn modelId="{13A6B49C-D904-43D6-A1F3-85171F916749}" type="presParOf" srcId="{6CF63524-DC5B-46EC-ACDF-898874C19A2D}" destId="{E0BDA924-EF6A-4EA9-83B6-5F046BEDC3A6}" srcOrd="1" destOrd="0" presId="urn:microsoft.com/office/officeart/2005/8/layout/orgChart1"/>
    <dgm:cxn modelId="{62387D78-A0F9-4057-B7C3-1469E40AB7F8}" type="presParOf" srcId="{E0FDFCB8-F060-4332-9149-952D3F3DBBAA}" destId="{1404B878-72F7-4714-AC06-2497CCF727B5}" srcOrd="1" destOrd="0" presId="urn:microsoft.com/office/officeart/2005/8/layout/orgChart1"/>
    <dgm:cxn modelId="{B9540A45-DD4C-4E72-9A4C-B725AB1FD36F}" type="presParOf" srcId="{E0FDFCB8-F060-4332-9149-952D3F3DBBAA}" destId="{E6A8C7B7-9CA0-411D-8F59-7E942BC7C587}" srcOrd="2" destOrd="0" presId="urn:microsoft.com/office/officeart/2005/8/layout/orgChart1"/>
    <dgm:cxn modelId="{748B5498-BC9F-417E-A43E-2D5594D00F29}" type="presParOf" srcId="{9D3DE304-D2C3-4926-AF0E-DD97654C424D}" destId="{E87F8E5F-DEAF-41D0-A2E1-C61D3EA52C6C}" srcOrd="2" destOrd="0" presId="urn:microsoft.com/office/officeart/2005/8/layout/orgChart1"/>
    <dgm:cxn modelId="{B965F246-019D-4608-95F4-82A879BF4600}" type="presParOf" srcId="{9D3DE304-D2C3-4926-AF0E-DD97654C424D}" destId="{E7D3B851-8A21-4BD5-B5CB-58F8FFEB92C7}" srcOrd="3" destOrd="0" presId="urn:microsoft.com/office/officeart/2005/8/layout/orgChart1"/>
    <dgm:cxn modelId="{F4C56DC0-8E34-4734-8F0A-C9B0FF85D96F}" type="presParOf" srcId="{E7D3B851-8A21-4BD5-B5CB-58F8FFEB92C7}" destId="{1E86E405-8449-4F9F-A460-99EC115C440B}" srcOrd="0" destOrd="0" presId="urn:microsoft.com/office/officeart/2005/8/layout/orgChart1"/>
    <dgm:cxn modelId="{ACE3C3FC-C60E-4C25-8C64-05E8BE2BCB30}" type="presParOf" srcId="{1E86E405-8449-4F9F-A460-99EC115C440B}" destId="{74F7AECE-9CCA-422E-B91C-A0754060BA10}" srcOrd="0" destOrd="0" presId="urn:microsoft.com/office/officeart/2005/8/layout/orgChart1"/>
    <dgm:cxn modelId="{2B4C01B5-F3EA-44E7-B2ED-81088E98413A}" type="presParOf" srcId="{1E86E405-8449-4F9F-A460-99EC115C440B}" destId="{C79B4C08-1A72-4C74-9210-3A9170D24469}" srcOrd="1" destOrd="0" presId="urn:microsoft.com/office/officeart/2005/8/layout/orgChart1"/>
    <dgm:cxn modelId="{05D4B5BB-F077-42FE-A6C1-333D551C2815}" type="presParOf" srcId="{E7D3B851-8A21-4BD5-B5CB-58F8FFEB92C7}" destId="{AE4D1B63-8CF2-445D-BF74-8E7371936066}" srcOrd="1" destOrd="0" presId="urn:microsoft.com/office/officeart/2005/8/layout/orgChart1"/>
    <dgm:cxn modelId="{1BC5FFFD-6E23-44AD-87D8-B39DE73249C9}" type="presParOf" srcId="{E7D3B851-8A21-4BD5-B5CB-58F8FFEB92C7}" destId="{8D7E99F9-F636-4C32-8A56-28FD4F9F6AED}" srcOrd="2" destOrd="0" presId="urn:microsoft.com/office/officeart/2005/8/layout/orgChart1"/>
    <dgm:cxn modelId="{18D51EE2-96E2-4C45-861E-B47092BA6762}" type="presParOf" srcId="{9D3DE304-D2C3-4926-AF0E-DD97654C424D}" destId="{52F0E246-B295-41CA-AE97-A4CE01C258CD}" srcOrd="4" destOrd="0" presId="urn:microsoft.com/office/officeart/2005/8/layout/orgChart1"/>
    <dgm:cxn modelId="{4C0A6E9D-6B1D-4044-811D-A32279ED185A}" type="presParOf" srcId="{9D3DE304-D2C3-4926-AF0E-DD97654C424D}" destId="{1926E5D8-FCB6-4032-B63A-699161FC1FD1}" srcOrd="5" destOrd="0" presId="urn:microsoft.com/office/officeart/2005/8/layout/orgChart1"/>
    <dgm:cxn modelId="{ED6AA594-9D63-46C1-B2D6-6DEB1FA3F52B}" type="presParOf" srcId="{1926E5D8-FCB6-4032-B63A-699161FC1FD1}" destId="{62B60DF6-7245-446D-8FE8-39A3CB0977D2}" srcOrd="0" destOrd="0" presId="urn:microsoft.com/office/officeart/2005/8/layout/orgChart1"/>
    <dgm:cxn modelId="{B3B4AA89-C046-4B8A-AB45-6902FA2ECDF8}" type="presParOf" srcId="{62B60DF6-7245-446D-8FE8-39A3CB0977D2}" destId="{528807D3-1043-4568-9B2A-AA286755C89E}" srcOrd="0" destOrd="0" presId="urn:microsoft.com/office/officeart/2005/8/layout/orgChart1"/>
    <dgm:cxn modelId="{C6ADCF29-134D-44AE-B23B-C300A82510D3}" type="presParOf" srcId="{62B60DF6-7245-446D-8FE8-39A3CB0977D2}" destId="{4D95E58A-7414-4EE4-A406-DE0E5119B2A0}" srcOrd="1" destOrd="0" presId="urn:microsoft.com/office/officeart/2005/8/layout/orgChart1"/>
    <dgm:cxn modelId="{75D44FF7-9B8F-4EC3-B6FF-FBAE1B349E5B}" type="presParOf" srcId="{1926E5D8-FCB6-4032-B63A-699161FC1FD1}" destId="{718E3878-9515-45D8-A5A8-5489A3D3689C}" srcOrd="1" destOrd="0" presId="urn:microsoft.com/office/officeart/2005/8/layout/orgChart1"/>
    <dgm:cxn modelId="{1B108F2B-FB0A-4FDD-9905-D139DD11A4F3}" type="presParOf" srcId="{1926E5D8-FCB6-4032-B63A-699161FC1FD1}" destId="{2835054E-FBC5-413C-BD2D-84215C0BE8E8}" srcOrd="2" destOrd="0" presId="urn:microsoft.com/office/officeart/2005/8/layout/orgChart1"/>
    <dgm:cxn modelId="{BB0F143D-6328-4E41-8057-CF5085D4EE0D}" type="presParOf" srcId="{9D3DE304-D2C3-4926-AF0E-DD97654C424D}" destId="{EFF51BA3-812B-45EC-B218-AB4922ABACC5}" srcOrd="6" destOrd="0" presId="urn:microsoft.com/office/officeart/2005/8/layout/orgChart1"/>
    <dgm:cxn modelId="{D77DBA52-174F-4ED1-AC67-69DFCDF6F0E2}" type="presParOf" srcId="{9D3DE304-D2C3-4926-AF0E-DD97654C424D}" destId="{4F5FFC44-B67C-4823-9F33-8453DA5C893F}" srcOrd="7" destOrd="0" presId="urn:microsoft.com/office/officeart/2005/8/layout/orgChart1"/>
    <dgm:cxn modelId="{CFD60DE3-D2CD-4A22-8C4A-C5D132767585}" type="presParOf" srcId="{4F5FFC44-B67C-4823-9F33-8453DA5C893F}" destId="{9EAAC190-C8C8-4AE6-BEAB-29038506988C}" srcOrd="0" destOrd="0" presId="urn:microsoft.com/office/officeart/2005/8/layout/orgChart1"/>
    <dgm:cxn modelId="{007FB13F-4F83-4741-AEB5-6F202B91614D}" type="presParOf" srcId="{9EAAC190-C8C8-4AE6-BEAB-29038506988C}" destId="{A4C2822F-75BC-4D67-9F85-93924B117B06}" srcOrd="0" destOrd="0" presId="urn:microsoft.com/office/officeart/2005/8/layout/orgChart1"/>
    <dgm:cxn modelId="{B46EE151-FEFC-4EA3-B5BB-653299B1FD26}" type="presParOf" srcId="{9EAAC190-C8C8-4AE6-BEAB-29038506988C}" destId="{A7D1CD55-6027-44F1-9A47-2D9946F92A33}" srcOrd="1" destOrd="0" presId="urn:microsoft.com/office/officeart/2005/8/layout/orgChart1"/>
    <dgm:cxn modelId="{FBA2C59A-4875-4FCC-8C9B-13E785AA4B07}" type="presParOf" srcId="{4F5FFC44-B67C-4823-9F33-8453DA5C893F}" destId="{2D991DCC-287E-4792-831A-C026863194B4}" srcOrd="1" destOrd="0" presId="urn:microsoft.com/office/officeart/2005/8/layout/orgChart1"/>
    <dgm:cxn modelId="{EB72F88E-604A-4D8D-8F06-301C29716A8E}" type="presParOf" srcId="{4F5FFC44-B67C-4823-9F33-8453DA5C893F}" destId="{E95F861F-78EE-4328-B4C0-32BEAE8FE4B5}" srcOrd="2" destOrd="0" presId="urn:microsoft.com/office/officeart/2005/8/layout/orgChart1"/>
    <dgm:cxn modelId="{B3EFFD25-605A-4578-839B-6A58BEF8F8BA}" type="presParOf" srcId="{F28D7B67-A631-42DB-BA76-0484BA3ACF59}" destId="{6E0DA3EE-A9CC-4EB9-B21D-160ED757B55B}" srcOrd="2" destOrd="0" presId="urn:microsoft.com/office/officeart/2005/8/layout/orgChart1"/>
    <dgm:cxn modelId="{1C75E20B-6F21-4B0F-AA1B-1832A480AE99}" type="presParOf" srcId="{6E0DA3EE-A9CC-4EB9-B21D-160ED757B55B}" destId="{D7891032-E14A-4166-ADE8-849A5B5128B9}" srcOrd="0" destOrd="0" presId="urn:microsoft.com/office/officeart/2005/8/layout/orgChart1"/>
    <dgm:cxn modelId="{C783A712-C3F5-46DC-B569-F8A3A8BB654C}" type="presParOf" srcId="{6E0DA3EE-A9CC-4EB9-B21D-160ED757B55B}" destId="{5211A300-F3EE-4CA7-BD93-8510F593FA4B}" srcOrd="1" destOrd="0" presId="urn:microsoft.com/office/officeart/2005/8/layout/orgChart1"/>
    <dgm:cxn modelId="{62BF44FD-7927-404D-AAFC-E7ED20785DCE}" type="presParOf" srcId="{5211A300-F3EE-4CA7-BD93-8510F593FA4B}" destId="{0AE56A58-D99E-4FDE-81DE-9928545EA75F}" srcOrd="0" destOrd="0" presId="urn:microsoft.com/office/officeart/2005/8/layout/orgChart1"/>
    <dgm:cxn modelId="{DB6321D6-D50F-4098-9819-86D01CACF378}" type="presParOf" srcId="{0AE56A58-D99E-4FDE-81DE-9928545EA75F}" destId="{1B877A00-833B-463A-A4BF-C59D6340CAC1}" srcOrd="0" destOrd="0" presId="urn:microsoft.com/office/officeart/2005/8/layout/orgChart1"/>
    <dgm:cxn modelId="{C4B337CA-449D-4068-BA55-518AC65ED4AA}" type="presParOf" srcId="{0AE56A58-D99E-4FDE-81DE-9928545EA75F}" destId="{187492FD-653E-4C2A-B81E-C2FA0D383A77}" srcOrd="1" destOrd="0" presId="urn:microsoft.com/office/officeart/2005/8/layout/orgChart1"/>
    <dgm:cxn modelId="{B5B612FB-D7D4-4557-9224-9319E63C06AA}" type="presParOf" srcId="{5211A300-F3EE-4CA7-BD93-8510F593FA4B}" destId="{1C8A9A53-A2AD-4DCC-A354-E97A98C0F31A}" srcOrd="1" destOrd="0" presId="urn:microsoft.com/office/officeart/2005/8/layout/orgChart1"/>
    <dgm:cxn modelId="{ABD7C648-5C13-4290-A9A8-4BDB3A1ED7FB}" type="presParOf" srcId="{5211A300-F3EE-4CA7-BD93-8510F593FA4B}" destId="{3A928F1C-C39F-4733-80B6-43A1B66BA0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91032-E14A-4166-ADE8-849A5B5128B9}">
      <dsp:nvSpPr>
        <dsp:cNvPr id="0" name=""/>
        <dsp:cNvSpPr/>
      </dsp:nvSpPr>
      <dsp:spPr>
        <a:xfrm>
          <a:off x="3882640" y="1524000"/>
          <a:ext cx="91440" cy="1298975"/>
        </a:xfrm>
        <a:custGeom>
          <a:avLst/>
          <a:gdLst/>
          <a:ahLst/>
          <a:cxnLst/>
          <a:rect l="0" t="0" r="0" b="0"/>
          <a:pathLst>
            <a:path>
              <a:moveTo>
                <a:pt x="129369" y="0"/>
              </a:moveTo>
              <a:lnTo>
                <a:pt x="129369" y="1298975"/>
              </a:lnTo>
              <a:lnTo>
                <a:pt x="45720" y="12989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F51BA3-812B-45EC-B218-AB4922ABACC5}">
      <dsp:nvSpPr>
        <dsp:cNvPr id="0" name=""/>
        <dsp:cNvSpPr/>
      </dsp:nvSpPr>
      <dsp:spPr>
        <a:xfrm>
          <a:off x="4012009" y="1524000"/>
          <a:ext cx="3325526" cy="2115757"/>
        </a:xfrm>
        <a:custGeom>
          <a:avLst/>
          <a:gdLst/>
          <a:ahLst/>
          <a:cxnLst/>
          <a:rect l="0" t="0" r="0" b="0"/>
          <a:pathLst>
            <a:path>
              <a:moveTo>
                <a:pt x="0" y="0"/>
              </a:moveTo>
              <a:lnTo>
                <a:pt x="0" y="1929318"/>
              </a:lnTo>
              <a:lnTo>
                <a:pt x="3325526" y="1929318"/>
              </a:lnTo>
              <a:lnTo>
                <a:pt x="3325526" y="21157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F0E246-B295-41CA-AE97-A4CE01C258CD}">
      <dsp:nvSpPr>
        <dsp:cNvPr id="0" name=""/>
        <dsp:cNvSpPr/>
      </dsp:nvSpPr>
      <dsp:spPr>
        <a:xfrm>
          <a:off x="4012009" y="1524000"/>
          <a:ext cx="1177035" cy="2115757"/>
        </a:xfrm>
        <a:custGeom>
          <a:avLst/>
          <a:gdLst/>
          <a:ahLst/>
          <a:cxnLst/>
          <a:rect l="0" t="0" r="0" b="0"/>
          <a:pathLst>
            <a:path>
              <a:moveTo>
                <a:pt x="0" y="0"/>
              </a:moveTo>
              <a:lnTo>
                <a:pt x="0" y="1929318"/>
              </a:lnTo>
              <a:lnTo>
                <a:pt x="1177035" y="1929318"/>
              </a:lnTo>
              <a:lnTo>
                <a:pt x="1177035" y="21157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7F8E5F-DEAF-41D0-A2E1-C61D3EA52C6C}">
      <dsp:nvSpPr>
        <dsp:cNvPr id="0" name=""/>
        <dsp:cNvSpPr/>
      </dsp:nvSpPr>
      <dsp:spPr>
        <a:xfrm>
          <a:off x="3040554" y="1524000"/>
          <a:ext cx="971455" cy="2115757"/>
        </a:xfrm>
        <a:custGeom>
          <a:avLst/>
          <a:gdLst/>
          <a:ahLst/>
          <a:cxnLst/>
          <a:rect l="0" t="0" r="0" b="0"/>
          <a:pathLst>
            <a:path>
              <a:moveTo>
                <a:pt x="971455" y="0"/>
              </a:moveTo>
              <a:lnTo>
                <a:pt x="971455" y="1929318"/>
              </a:lnTo>
              <a:lnTo>
                <a:pt x="0" y="1929318"/>
              </a:lnTo>
              <a:lnTo>
                <a:pt x="0" y="21157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7C379E-7C13-40D4-88A3-50AF640AE916}">
      <dsp:nvSpPr>
        <dsp:cNvPr id="0" name=""/>
        <dsp:cNvSpPr/>
      </dsp:nvSpPr>
      <dsp:spPr>
        <a:xfrm>
          <a:off x="892063" y="1524000"/>
          <a:ext cx="3119946" cy="2115757"/>
        </a:xfrm>
        <a:custGeom>
          <a:avLst/>
          <a:gdLst/>
          <a:ahLst/>
          <a:cxnLst/>
          <a:rect l="0" t="0" r="0" b="0"/>
          <a:pathLst>
            <a:path>
              <a:moveTo>
                <a:pt x="3119946" y="0"/>
              </a:moveTo>
              <a:lnTo>
                <a:pt x="3119946" y="1929318"/>
              </a:lnTo>
              <a:lnTo>
                <a:pt x="0" y="1929318"/>
              </a:lnTo>
              <a:lnTo>
                <a:pt x="0" y="21157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8B7705-05C5-4A61-8776-C9338EFDDB58}">
      <dsp:nvSpPr>
        <dsp:cNvPr id="0" name=""/>
        <dsp:cNvSpPr/>
      </dsp:nvSpPr>
      <dsp:spPr>
        <a:xfrm>
          <a:off x="2537621" y="430604"/>
          <a:ext cx="2948777" cy="10933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IQ" sz="3200" kern="1200" dirty="0" smtClean="0">
              <a:solidFill>
                <a:srgbClr val="FF0000"/>
              </a:solidFill>
            </a:rPr>
            <a:t>عناصر ركن الاختصاص</a:t>
          </a:r>
          <a:endParaRPr lang="ar-IQ" sz="3200" kern="1200" dirty="0">
            <a:solidFill>
              <a:srgbClr val="FF0000"/>
            </a:solidFill>
          </a:endParaRPr>
        </a:p>
      </dsp:txBody>
      <dsp:txXfrm>
        <a:off x="2537621" y="430604"/>
        <a:ext cx="2948777" cy="1093395"/>
      </dsp:txXfrm>
    </dsp:sp>
    <dsp:sp modelId="{84D7AD8B-E8BA-486C-A995-AE52B25A8420}">
      <dsp:nvSpPr>
        <dsp:cNvPr id="0" name=""/>
        <dsp:cNvSpPr/>
      </dsp:nvSpPr>
      <dsp:spPr>
        <a:xfrm>
          <a:off x="4256" y="3639757"/>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IQ" sz="3200" kern="1200" dirty="0" smtClean="0"/>
            <a:t>الاختصاص الزماني</a:t>
          </a:r>
          <a:endParaRPr lang="ar-IQ" sz="3200" kern="1200" dirty="0"/>
        </a:p>
      </dsp:txBody>
      <dsp:txXfrm>
        <a:off x="4256" y="3639757"/>
        <a:ext cx="1775612" cy="887806"/>
      </dsp:txXfrm>
    </dsp:sp>
    <dsp:sp modelId="{74F7AECE-9CCA-422E-B91C-A0754060BA10}">
      <dsp:nvSpPr>
        <dsp:cNvPr id="0" name=""/>
        <dsp:cNvSpPr/>
      </dsp:nvSpPr>
      <dsp:spPr>
        <a:xfrm>
          <a:off x="2152748" y="3639757"/>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IQ" sz="3200" kern="1200" smtClean="0"/>
            <a:t>الاختصاص المكاني</a:t>
          </a:r>
          <a:endParaRPr lang="ar-IQ" sz="3200" kern="1200" dirty="0"/>
        </a:p>
      </dsp:txBody>
      <dsp:txXfrm>
        <a:off x="2152748" y="3639757"/>
        <a:ext cx="1775612" cy="887806"/>
      </dsp:txXfrm>
    </dsp:sp>
    <dsp:sp modelId="{528807D3-1043-4568-9B2A-AA286755C89E}">
      <dsp:nvSpPr>
        <dsp:cNvPr id="0" name=""/>
        <dsp:cNvSpPr/>
      </dsp:nvSpPr>
      <dsp:spPr>
        <a:xfrm>
          <a:off x="4301239" y="3639757"/>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IQ" sz="3200" kern="1200" dirty="0" smtClean="0"/>
            <a:t>العنصر الموضوعي</a:t>
          </a:r>
          <a:endParaRPr lang="ar-IQ" sz="3200" kern="1200" dirty="0"/>
        </a:p>
      </dsp:txBody>
      <dsp:txXfrm>
        <a:off x="4301239" y="3639757"/>
        <a:ext cx="1775612" cy="887806"/>
      </dsp:txXfrm>
    </dsp:sp>
    <dsp:sp modelId="{A4C2822F-75BC-4D67-9F85-93924B117B06}">
      <dsp:nvSpPr>
        <dsp:cNvPr id="0" name=""/>
        <dsp:cNvSpPr/>
      </dsp:nvSpPr>
      <dsp:spPr>
        <a:xfrm>
          <a:off x="6449730" y="3639757"/>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ar-IQ" sz="3200" kern="1200" dirty="0" smtClean="0"/>
            <a:t>العنصر الشخصي</a:t>
          </a:r>
          <a:endParaRPr lang="ar-IQ" sz="3200" kern="1200" dirty="0"/>
        </a:p>
      </dsp:txBody>
      <dsp:txXfrm>
        <a:off x="6449730" y="3639757"/>
        <a:ext cx="1775612" cy="887806"/>
      </dsp:txXfrm>
    </dsp:sp>
    <dsp:sp modelId="{1B877A00-833B-463A-A4BF-C59D6340CAC1}">
      <dsp:nvSpPr>
        <dsp:cNvPr id="0" name=""/>
        <dsp:cNvSpPr/>
      </dsp:nvSpPr>
      <dsp:spPr>
        <a:xfrm>
          <a:off x="3585454" y="2805987"/>
          <a:ext cx="342906" cy="339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rtl="1">
            <a:lnSpc>
              <a:spcPct val="90000"/>
            </a:lnSpc>
            <a:spcBef>
              <a:spcPct val="0"/>
            </a:spcBef>
            <a:spcAft>
              <a:spcPct val="35000"/>
            </a:spcAft>
          </a:pPr>
          <a:endParaRPr lang="ar-IQ" sz="500" kern="1200" dirty="0"/>
        </a:p>
      </dsp:txBody>
      <dsp:txXfrm>
        <a:off x="3585454" y="2805987"/>
        <a:ext cx="342906" cy="3397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اركان القرار الاداري</a:t>
            </a:r>
            <a:endParaRPr lang="ar-IQ" dirty="0"/>
          </a:p>
        </p:txBody>
      </p:sp>
      <p:sp>
        <p:nvSpPr>
          <p:cNvPr id="3" name="Subtitle 2"/>
          <p:cNvSpPr>
            <a:spLocks noGrp="1"/>
          </p:cNvSpPr>
          <p:nvPr>
            <p:ph type="subTitle" idx="1"/>
          </p:nvPr>
        </p:nvSpPr>
        <p:spPr/>
        <p:txBody>
          <a:bodyPr/>
          <a:lstStyle/>
          <a:p>
            <a:r>
              <a:rPr lang="ar-IQ" dirty="0" smtClean="0"/>
              <a:t>يقوم القرارا الاداري على خمسة اركان</a:t>
            </a:r>
            <a:endParaRPr lang="ar-IQ" dirty="0"/>
          </a:p>
        </p:txBody>
      </p:sp>
    </p:spTree>
    <p:extLst>
      <p:ext uri="{BB962C8B-B14F-4D97-AF65-F5344CB8AC3E}">
        <p14:creationId xmlns:p14="http://schemas.microsoft.com/office/powerpoint/2010/main" val="2901193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pPr algn="r"/>
            <a:r>
              <a:rPr lang="ar-IQ" dirty="0"/>
              <a:t> </a:t>
            </a:r>
            <a:r>
              <a:rPr lang="ar-IQ" dirty="0" smtClean="0"/>
              <a:t>                                                               </a:t>
            </a:r>
            <a:endParaRPr lang="ar-IQ" dirty="0"/>
          </a:p>
        </p:txBody>
      </p:sp>
      <p:sp>
        <p:nvSpPr>
          <p:cNvPr id="3" name="Content Placeholder 2"/>
          <p:cNvSpPr>
            <a:spLocks noGrp="1"/>
          </p:cNvSpPr>
          <p:nvPr>
            <p:ph idx="1"/>
          </p:nvPr>
        </p:nvSpPr>
        <p:spPr>
          <a:xfrm>
            <a:off x="457200" y="533400"/>
            <a:ext cx="8229600" cy="5592763"/>
          </a:xfrm>
        </p:spPr>
        <p:txBody>
          <a:bodyPr/>
          <a:lstStyle/>
          <a:p>
            <a:pPr algn="r"/>
            <a:r>
              <a:rPr lang="ar-IQ" dirty="0" smtClean="0"/>
              <a:t>وان تحديد الاختصاص  يعني تقسيم العمل </a:t>
            </a:r>
          </a:p>
          <a:p>
            <a:pPr algn="r"/>
            <a:r>
              <a:rPr lang="ar-IQ" dirty="0" smtClean="0"/>
              <a:t>الذي هو اهم مبادى علم الادارة الحديث</a:t>
            </a:r>
          </a:p>
          <a:p>
            <a:pPr algn="r"/>
            <a:r>
              <a:rPr lang="ar-IQ" dirty="0" smtClean="0"/>
              <a:t>لتحقيق </a:t>
            </a:r>
            <a:r>
              <a:rPr lang="ar-IQ" dirty="0" smtClean="0">
                <a:solidFill>
                  <a:srgbClr val="FF0000"/>
                </a:solidFill>
              </a:rPr>
              <a:t>قدر اكبر من الدقة في اداء العمل الاداري والسرعة </a:t>
            </a:r>
            <a:r>
              <a:rPr lang="ar-IQ" dirty="0" smtClean="0"/>
              <a:t>في انجازه .</a:t>
            </a:r>
          </a:p>
          <a:p>
            <a:pPr algn="r"/>
            <a:r>
              <a:rPr lang="ar-IQ" dirty="0" smtClean="0"/>
              <a:t>وتقسيم  العمل  يؤدي الى منع تضارب وتعارض القرارات الادارية وتنازعها.</a:t>
            </a:r>
          </a:p>
          <a:p>
            <a:pPr algn="r"/>
            <a:r>
              <a:rPr lang="ar-IQ" dirty="0" smtClean="0"/>
              <a:t>وكذلك تحدد مسؤولية كل عضو من اهضاء الادارة في فروع الادارة .</a:t>
            </a:r>
          </a:p>
          <a:p>
            <a:pPr algn="r"/>
            <a:r>
              <a:rPr lang="ar-IQ" dirty="0" smtClean="0"/>
              <a:t>وان </a:t>
            </a:r>
            <a:r>
              <a:rPr lang="ar-IQ" dirty="0" smtClean="0">
                <a:solidFill>
                  <a:srgbClr val="FF0000"/>
                </a:solidFill>
              </a:rPr>
              <a:t>ارتباط فكرة الاختصاص بفكرة النظام العام هناك نتائج عليها.</a:t>
            </a:r>
            <a:r>
              <a:rPr lang="ar-IQ" dirty="0" smtClean="0"/>
              <a:t> </a:t>
            </a:r>
            <a:endParaRPr lang="ar-IQ" dirty="0"/>
          </a:p>
        </p:txBody>
      </p:sp>
    </p:spTree>
    <p:extLst>
      <p:ext uri="{BB962C8B-B14F-4D97-AF65-F5344CB8AC3E}">
        <p14:creationId xmlns:p14="http://schemas.microsoft.com/office/powerpoint/2010/main" val="723364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160DA5DA-0877-45AA-89B3-3563CABCAAF6}" type="slidenum">
              <a:rPr lang="ar-SA" altLang="ar-IQ" sz="1000" smtClean="0"/>
              <a:pPr eaLnBrk="1" hangingPunct="1">
                <a:spcBef>
                  <a:spcPct val="0"/>
                </a:spcBef>
                <a:buClrTx/>
                <a:buFontTx/>
                <a:buNone/>
              </a:pPr>
              <a:t>11</a:t>
            </a:fld>
            <a:endParaRPr lang="en-US" altLang="ar-IQ" sz="1000" smtClean="0"/>
          </a:p>
        </p:txBody>
      </p:sp>
      <p:sp>
        <p:nvSpPr>
          <p:cNvPr id="11267" name="Rectangle 2"/>
          <p:cNvSpPr>
            <a:spLocks noGrp="1" noChangeArrowheads="1"/>
          </p:cNvSpPr>
          <p:nvPr>
            <p:ph type="title"/>
          </p:nvPr>
        </p:nvSpPr>
        <p:spPr>
          <a:xfrm>
            <a:off x="457200" y="457200"/>
            <a:ext cx="8229600" cy="431800"/>
          </a:xfrm>
        </p:spPr>
        <p:txBody>
          <a:bodyPr>
            <a:normAutofit fontScale="90000"/>
          </a:bodyPr>
          <a:lstStyle/>
          <a:p>
            <a:pPr eaLnBrk="1" hangingPunct="1">
              <a:lnSpc>
                <a:spcPct val="80000"/>
              </a:lnSpc>
            </a:pPr>
            <a:r>
              <a:rPr lang="ar-IQ" altLang="ar-IQ" sz="2400" b="1" smtClean="0"/>
              <a:t/>
            </a:r>
            <a:br>
              <a:rPr lang="ar-IQ" altLang="ar-IQ" sz="2400" b="1" smtClean="0"/>
            </a:br>
            <a:r>
              <a:rPr lang="ar-IQ" altLang="ar-IQ" sz="2400" b="1" smtClean="0"/>
              <a:t>س :يمتاز الاختصاص بأنه من النظام العام ويترتب على ذلك النتائج الاتية : </a:t>
            </a:r>
          </a:p>
        </p:txBody>
      </p:sp>
      <p:sp>
        <p:nvSpPr>
          <p:cNvPr id="11268" name="Rectangle 3"/>
          <p:cNvSpPr>
            <a:spLocks noGrp="1" noChangeArrowheads="1"/>
          </p:cNvSpPr>
          <p:nvPr>
            <p:ph type="body" idx="1"/>
          </p:nvPr>
        </p:nvSpPr>
        <p:spPr>
          <a:xfrm>
            <a:off x="457200" y="1341438"/>
            <a:ext cx="8229600" cy="5111750"/>
          </a:xfrm>
        </p:spPr>
        <p:txBody>
          <a:bodyPr/>
          <a:lstStyle/>
          <a:p>
            <a:pPr algn="r" eaLnBrk="1" hangingPunct="1">
              <a:lnSpc>
                <a:spcPct val="80000"/>
              </a:lnSpc>
            </a:pPr>
            <a:r>
              <a:rPr lang="ar-IQ" altLang="ar-IQ" sz="2400" b="1" dirty="0" smtClean="0"/>
              <a:t>1- للقاضي :اذا تبين له صدور القرار الاداري من غير صاحب الاختصاص ان يتصدى لعيب عدم الاختصاص وان يحكم به من تلقاء نفسه </a:t>
            </a:r>
            <a:r>
              <a:rPr lang="ar-IQ" altLang="ar-IQ" sz="2400" b="1" dirty="0" smtClean="0">
                <a:solidFill>
                  <a:srgbClr val="FF0000"/>
                </a:solidFill>
              </a:rPr>
              <a:t>، وان لم يثره رافع الدعوى كسبب   </a:t>
            </a:r>
            <a:r>
              <a:rPr lang="ar-IQ" altLang="ar-IQ" sz="2400" b="1" dirty="0" smtClean="0"/>
              <a:t>للالغاء .</a:t>
            </a:r>
            <a:endParaRPr lang="en-US" altLang="ar-IQ" sz="2400" b="1" dirty="0" smtClean="0"/>
          </a:p>
          <a:p>
            <a:pPr algn="r" eaLnBrk="1" hangingPunct="1">
              <a:lnSpc>
                <a:spcPct val="80000"/>
              </a:lnSpc>
            </a:pPr>
            <a:r>
              <a:rPr lang="ar-IQ" altLang="ar-IQ" sz="2400" b="1" dirty="0" smtClean="0"/>
              <a:t>-لا يجوز للإدارة ان تتفق مع الافراد على تعديل قواعد الاختصاص المقررة في نصوص القوانين </a:t>
            </a:r>
          </a:p>
          <a:p>
            <a:pPr algn="r" eaLnBrk="1" hangingPunct="1">
              <a:lnSpc>
                <a:spcPct val="80000"/>
              </a:lnSpc>
            </a:pPr>
            <a:r>
              <a:rPr lang="ar-IQ" altLang="ar-IQ" sz="2400" b="1" dirty="0" smtClean="0"/>
              <a:t>2، لأن قواعد الاختصاص ليست مقررة لمصلحة الادارة بل لتحقيق الصالح العام . </a:t>
            </a:r>
          </a:p>
          <a:p>
            <a:pPr algn="r" eaLnBrk="1" hangingPunct="1">
              <a:lnSpc>
                <a:spcPct val="80000"/>
              </a:lnSpc>
            </a:pPr>
            <a:r>
              <a:rPr lang="ar-IQ" altLang="ar-IQ" sz="2400" b="1" dirty="0" smtClean="0"/>
              <a:t>3-لا يجوز للإدارة مخالفة قواعد الاختصاص تحت ذريعة الاستعجال او لغير ذلك من الاسباب ؟</a:t>
            </a:r>
          </a:p>
          <a:p>
            <a:pPr algn="r" eaLnBrk="1" hangingPunct="1">
              <a:lnSpc>
                <a:spcPct val="80000"/>
              </a:lnSpc>
            </a:pPr>
            <a:r>
              <a:rPr lang="en-US" altLang="ar-IQ" sz="2400" b="1" dirty="0" smtClean="0"/>
              <a:t> </a:t>
            </a:r>
            <a:r>
              <a:rPr lang="ar-IQ" altLang="ar-IQ" sz="2400" b="1" dirty="0" smtClean="0"/>
              <a:t>(الا في حالة الضرورة التي تبرر تلك المخالفة وتحت رقابة القضاء .)</a:t>
            </a:r>
          </a:p>
          <a:p>
            <a:pPr algn="r" eaLnBrk="1" hangingPunct="1">
              <a:lnSpc>
                <a:spcPct val="80000"/>
              </a:lnSpc>
            </a:pPr>
            <a:endParaRPr lang="en-US" altLang="ar-IQ" sz="2400" b="1" dirty="0" smtClean="0"/>
          </a:p>
          <a:p>
            <a:pPr algn="r" eaLnBrk="1" hangingPunct="1">
              <a:lnSpc>
                <a:spcPct val="80000"/>
              </a:lnSpc>
            </a:pPr>
            <a:r>
              <a:rPr lang="en-US" altLang="ar-IQ" sz="2400" b="1" dirty="0" smtClean="0"/>
              <a:t> </a:t>
            </a:r>
            <a:r>
              <a:rPr lang="ar-IQ" altLang="ar-IQ" sz="2400" b="1" dirty="0" smtClean="0"/>
              <a:t>-4- يجوز الدفع بعدم الاختصاص في اي مرحلة من مراحل دعوى الإلغاء ، ولا يسقط الدفع لعدم اثارته في مراحل معينة من الدعوى . </a:t>
            </a:r>
            <a:endParaRPr lang="en-US" altLang="ar-IQ" sz="2400" b="1" dirty="0" smtClean="0"/>
          </a:p>
          <a:p>
            <a:pPr algn="r" eaLnBrk="1" hangingPunct="1">
              <a:lnSpc>
                <a:spcPct val="80000"/>
              </a:lnSpc>
            </a:pPr>
            <a:r>
              <a:rPr lang="ar-IQ" altLang="ar-IQ" sz="2400" dirty="0" smtClean="0"/>
              <a:t>.</a:t>
            </a:r>
          </a:p>
        </p:txBody>
      </p:sp>
      <p:sp>
        <p:nvSpPr>
          <p:cNvPr id="11269"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11270" name="Date Placeholder 2"/>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Tree>
    <p:extLst>
      <p:ext uri="{BB962C8B-B14F-4D97-AF65-F5344CB8AC3E}">
        <p14:creationId xmlns:p14="http://schemas.microsoft.com/office/powerpoint/2010/main" val="3687004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r"/>
            <a:r>
              <a:rPr lang="ar-IQ" dirty="0" smtClean="0"/>
              <a:t>ص32</a:t>
            </a:r>
            <a:endParaRPr lang="ar-IQ" dirty="0"/>
          </a:p>
        </p:txBody>
      </p:sp>
      <p:sp>
        <p:nvSpPr>
          <p:cNvPr id="3" name="Content Placeholder 2"/>
          <p:cNvSpPr>
            <a:spLocks noGrp="1"/>
          </p:cNvSpPr>
          <p:nvPr>
            <p:ph idx="1"/>
          </p:nvPr>
        </p:nvSpPr>
        <p:spPr>
          <a:xfrm>
            <a:off x="457200" y="762000"/>
            <a:ext cx="8229600" cy="5364163"/>
          </a:xfrm>
        </p:spPr>
        <p:txBody>
          <a:bodyPr/>
          <a:lstStyle/>
          <a:p>
            <a:pPr algn="r">
              <a:lnSpc>
                <a:spcPct val="80000"/>
              </a:lnSpc>
            </a:pPr>
            <a:r>
              <a:rPr lang="ar-IQ" altLang="ar-IQ" dirty="0">
                <a:solidFill>
                  <a:srgbClr val="FF0000"/>
                </a:solidFill>
              </a:rPr>
              <a:t>5-لا يمكن تصحيح القرار الاداري المعيب </a:t>
            </a:r>
            <a:r>
              <a:rPr lang="ar-IQ" altLang="ar-IQ" dirty="0"/>
              <a:t>بعدم الاختصاص </a:t>
            </a:r>
            <a:r>
              <a:rPr lang="ar-IQ" altLang="ar-IQ" dirty="0">
                <a:solidFill>
                  <a:srgbClr val="FF0000"/>
                </a:solidFill>
              </a:rPr>
              <a:t>او اجازته بأجراء </a:t>
            </a:r>
            <a:r>
              <a:rPr lang="ar-IQ" altLang="ar-IQ" dirty="0"/>
              <a:t>لا حق من السلطة الادارية المختصة ، بل يجب صدور قرار جديد بأجراءات جديدة تتوافر فيه شروط القرار الاداري الصحيح . </a:t>
            </a:r>
            <a:endParaRPr lang="en-US" altLang="ar-IQ" dirty="0"/>
          </a:p>
          <a:p>
            <a:pPr algn="r">
              <a:lnSpc>
                <a:spcPct val="80000"/>
              </a:lnSpc>
              <a:buNone/>
            </a:pPr>
            <a:r>
              <a:rPr lang="ar-IQ" altLang="ar-IQ" dirty="0" smtClean="0"/>
              <a:t>6- لايجوز لسلطة ادارية التنازل عن اختصاصها كليا او جزئيا لصالح اح المرؤوسين الا اذا كان بناء على تفويض يجيزه القانون.</a:t>
            </a:r>
          </a:p>
          <a:p>
            <a:pPr algn="r">
              <a:lnSpc>
                <a:spcPct val="80000"/>
              </a:lnSpc>
              <a:buNone/>
            </a:pPr>
            <a:endParaRPr lang="en-US" altLang="ar-IQ" dirty="0"/>
          </a:p>
          <a:p>
            <a:pPr algn="r"/>
            <a:endParaRPr lang="ar-IQ" dirty="0"/>
          </a:p>
        </p:txBody>
      </p:sp>
    </p:spTree>
    <p:extLst>
      <p:ext uri="{BB962C8B-B14F-4D97-AF65-F5344CB8AC3E}">
        <p14:creationId xmlns:p14="http://schemas.microsoft.com/office/powerpoint/2010/main" val="362332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IQ" sz="3600" dirty="0" smtClean="0">
                <a:solidFill>
                  <a:srgbClr val="FF0000"/>
                </a:solidFill>
              </a:rPr>
              <a:t>الاشكال التي ينظم بها ركن الاختصاص</a:t>
            </a:r>
            <a:endParaRPr lang="ar-IQ" sz="3600" dirty="0">
              <a:solidFill>
                <a:srgbClr val="FF0000"/>
              </a:solidFill>
            </a:endParaRPr>
          </a:p>
        </p:txBody>
      </p:sp>
      <p:sp>
        <p:nvSpPr>
          <p:cNvPr id="3" name="Content Placeholder 2"/>
          <p:cNvSpPr>
            <a:spLocks noGrp="1"/>
          </p:cNvSpPr>
          <p:nvPr>
            <p:ph idx="1"/>
          </p:nvPr>
        </p:nvSpPr>
        <p:spPr>
          <a:xfrm>
            <a:off x="457200" y="1371600"/>
            <a:ext cx="8229600" cy="4754563"/>
          </a:xfrm>
        </p:spPr>
        <p:txBody>
          <a:bodyPr>
            <a:normAutofit lnSpcReduction="10000"/>
          </a:bodyPr>
          <a:lstStyle/>
          <a:p>
            <a:pPr algn="r"/>
            <a:r>
              <a:rPr lang="ar-IQ" dirty="0" smtClean="0"/>
              <a:t>1- الاختصاص المانع :-  يحدد المشرع (القانون) سلطة اصدار القرار الاداري </a:t>
            </a:r>
            <a:r>
              <a:rPr lang="ar-IQ" dirty="0" smtClean="0">
                <a:solidFill>
                  <a:srgbClr val="FF0000"/>
                </a:solidFill>
              </a:rPr>
              <a:t>الى فرد معين او هيئة ادارية  </a:t>
            </a:r>
            <a:r>
              <a:rPr lang="ar-IQ" dirty="0" smtClean="0"/>
              <a:t>بدون مشاركة من اشخاص او هيئات ادارية اخرى</a:t>
            </a:r>
          </a:p>
          <a:p>
            <a:pPr algn="r"/>
            <a:r>
              <a:rPr lang="ar-IQ" dirty="0" smtClean="0"/>
              <a:t>فالوزراء او المدراء العامون ورؤساء البلدية قد يخولهم القانون اصدار قرارا معينة دون غيرهم.</a:t>
            </a:r>
          </a:p>
          <a:p>
            <a:pPr algn="r"/>
            <a:r>
              <a:rPr lang="ar-IQ" dirty="0" smtClean="0"/>
              <a:t>وله </a:t>
            </a:r>
            <a:r>
              <a:rPr lang="ar-IQ" dirty="0" smtClean="0">
                <a:solidFill>
                  <a:srgbClr val="FF0000"/>
                </a:solidFill>
              </a:rPr>
              <a:t>استشارة جهة معينة قبل ممارسة اختصاصه سواء كانت اختيارية او ملزما(اجباريا).</a:t>
            </a:r>
          </a:p>
          <a:p>
            <a:pPr algn="r"/>
            <a:r>
              <a:rPr lang="ar-IQ" dirty="0" smtClean="0"/>
              <a:t>وقد </a:t>
            </a:r>
            <a:r>
              <a:rPr lang="ar-IQ" dirty="0" smtClean="0">
                <a:solidFill>
                  <a:srgbClr val="FF0000"/>
                </a:solidFill>
              </a:rPr>
              <a:t>يكون ملزما بالاخذ </a:t>
            </a:r>
            <a:r>
              <a:rPr lang="ar-IQ" dirty="0" smtClean="0"/>
              <a:t>بالاستشارة وفقا </a:t>
            </a:r>
            <a:r>
              <a:rPr lang="ar-IQ" dirty="0" smtClean="0">
                <a:solidFill>
                  <a:srgbClr val="FF0000"/>
                </a:solidFill>
              </a:rPr>
              <a:t>للقانون والا ابطل ا</a:t>
            </a:r>
            <a:r>
              <a:rPr lang="ar-IQ" dirty="0" smtClean="0"/>
              <a:t>لقرار. </a:t>
            </a:r>
            <a:endParaRPr lang="ar-IQ" dirty="0"/>
          </a:p>
        </p:txBody>
      </p:sp>
    </p:spTree>
    <p:extLst>
      <p:ext uri="{BB962C8B-B14F-4D97-AF65-F5344CB8AC3E}">
        <p14:creationId xmlns:p14="http://schemas.microsoft.com/office/powerpoint/2010/main" val="2364976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                                                ص35</a:t>
            </a:r>
            <a:endParaRPr lang="ar-IQ" dirty="0"/>
          </a:p>
        </p:txBody>
      </p:sp>
      <p:sp>
        <p:nvSpPr>
          <p:cNvPr id="3" name="Content Placeholder 2"/>
          <p:cNvSpPr>
            <a:spLocks noGrp="1"/>
          </p:cNvSpPr>
          <p:nvPr>
            <p:ph idx="1"/>
          </p:nvPr>
        </p:nvSpPr>
        <p:spPr>
          <a:xfrm>
            <a:off x="457200" y="838200"/>
            <a:ext cx="8229600" cy="5287963"/>
          </a:xfrm>
        </p:spPr>
        <p:txBody>
          <a:bodyPr/>
          <a:lstStyle/>
          <a:p>
            <a:pPr algn="r"/>
            <a:r>
              <a:rPr lang="ar-IQ" dirty="0" smtClean="0"/>
              <a:t>2- الاختصاص متعدد الجهات :-</a:t>
            </a:r>
          </a:p>
          <a:p>
            <a:pPr algn="r"/>
            <a:r>
              <a:rPr lang="ar-IQ" dirty="0"/>
              <a:t> </a:t>
            </a:r>
            <a:r>
              <a:rPr lang="ar-IQ" dirty="0" smtClean="0"/>
              <a:t> قد ينص القانون الاختصاص لعدة  اشخاص او هيئات </a:t>
            </a:r>
            <a:r>
              <a:rPr lang="ar-IQ" dirty="0" smtClean="0">
                <a:solidFill>
                  <a:srgbClr val="FF0000"/>
                </a:solidFill>
              </a:rPr>
              <a:t>ادارية ممارسة اختصاص معين كل على حدى</a:t>
            </a:r>
          </a:p>
          <a:p>
            <a:pPr algn="r"/>
            <a:r>
              <a:rPr lang="ar-IQ" dirty="0" smtClean="0"/>
              <a:t> </a:t>
            </a:r>
            <a:r>
              <a:rPr lang="ar-IQ" dirty="0" smtClean="0">
                <a:solidFill>
                  <a:srgbClr val="C00000"/>
                </a:solidFill>
              </a:rPr>
              <a:t>فلكل هيئة ممارسة الاختصاص دون الحاجة لاستئذان او مصادقة السلطة الاخرى </a:t>
            </a:r>
          </a:p>
          <a:p>
            <a:pPr algn="r"/>
            <a:r>
              <a:rPr lang="ar-IQ" dirty="0" smtClean="0">
                <a:solidFill>
                  <a:srgbClr val="C00000"/>
                </a:solidFill>
              </a:rPr>
              <a:t>وهذا نادر الحدوث لانة قد يترتب عليه تضارب بالقرارات الادارية</a:t>
            </a:r>
          </a:p>
          <a:p>
            <a:pPr algn="r"/>
            <a:r>
              <a:rPr lang="ar-IQ" dirty="0" smtClean="0">
                <a:solidFill>
                  <a:schemeClr val="tx1">
                    <a:lumMod val="95000"/>
                    <a:lumOff val="5000"/>
                  </a:schemeClr>
                </a:solidFill>
              </a:rPr>
              <a:t>مثل اختصاص المحافظ ورئيس البلدية باصدار قرارات تتعلق بالضبط الاداري.</a:t>
            </a:r>
            <a:r>
              <a:rPr lang="ar-IQ" dirty="0" smtClean="0">
                <a:solidFill>
                  <a:srgbClr val="C00000"/>
                </a:solidFill>
              </a:rPr>
              <a:t> </a:t>
            </a:r>
          </a:p>
        </p:txBody>
      </p:sp>
    </p:spTree>
    <p:extLst>
      <p:ext uri="{BB962C8B-B14F-4D97-AF65-F5344CB8AC3E}">
        <p14:creationId xmlns:p14="http://schemas.microsoft.com/office/powerpoint/2010/main" val="3186352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r"/>
            <a:r>
              <a:rPr lang="ar-IQ" sz="3600" dirty="0" smtClean="0"/>
              <a:t>3-الاختصاص المشترك (الجماعي)</a:t>
            </a:r>
            <a:endParaRPr lang="ar-IQ" sz="3600" dirty="0"/>
          </a:p>
        </p:txBody>
      </p:sp>
      <p:sp>
        <p:nvSpPr>
          <p:cNvPr id="3" name="Content Placeholder 2"/>
          <p:cNvSpPr>
            <a:spLocks noGrp="1"/>
          </p:cNvSpPr>
          <p:nvPr>
            <p:ph idx="1"/>
          </p:nvPr>
        </p:nvSpPr>
        <p:spPr>
          <a:xfrm>
            <a:off x="457200" y="1295400"/>
            <a:ext cx="8229600" cy="4830763"/>
          </a:xfrm>
        </p:spPr>
        <p:txBody>
          <a:bodyPr/>
          <a:lstStyle/>
          <a:p>
            <a:pPr algn="r"/>
            <a:r>
              <a:rPr lang="ar-IQ" dirty="0" smtClean="0"/>
              <a:t>ينص القانون للمارسة اختصاص معين  لعدة افراد او هيئات ادارية مستقلة ومتميزة </a:t>
            </a:r>
          </a:p>
          <a:p>
            <a:pPr algn="r"/>
            <a:r>
              <a:rPr lang="ar-IQ" dirty="0"/>
              <a:t> </a:t>
            </a:r>
            <a:r>
              <a:rPr lang="ar-IQ" dirty="0" smtClean="0"/>
              <a:t>بحيث لايمكن ان يصدر القرار الا بموافقتهما جمعيا</a:t>
            </a:r>
          </a:p>
          <a:p>
            <a:pPr algn="r"/>
            <a:r>
              <a:rPr lang="ar-IQ" dirty="0" smtClean="0"/>
              <a:t>اي ممارسة الاختصاص تكون متوقفة على مشاركة عدة اشخاص او هيئات   </a:t>
            </a:r>
          </a:p>
          <a:p>
            <a:pPr algn="r"/>
            <a:r>
              <a:rPr lang="ar-IQ" dirty="0" smtClean="0"/>
              <a:t>كالقرارات الوزارية المشتركة.</a:t>
            </a:r>
          </a:p>
          <a:p>
            <a:pPr algn="r"/>
            <a:endParaRPr lang="ar-IQ" dirty="0" smtClean="0"/>
          </a:p>
        </p:txBody>
      </p:sp>
    </p:spTree>
    <p:extLst>
      <p:ext uri="{BB962C8B-B14F-4D97-AF65-F5344CB8AC3E}">
        <p14:creationId xmlns:p14="http://schemas.microsoft.com/office/powerpoint/2010/main" val="3484672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dirty="0" smtClean="0"/>
              <a:t>قاعدة مهمة انشئها القضاء الاداري الفرنسي</a:t>
            </a:r>
            <a:endParaRPr lang="ar-IQ"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algn="r"/>
            <a:r>
              <a:rPr lang="ar-IQ" dirty="0" smtClean="0">
                <a:solidFill>
                  <a:srgbClr val="FF0000"/>
                </a:solidFill>
              </a:rPr>
              <a:t>قاعدة توازي الاختصاص او قاعدة تقابل الاشكال </a:t>
            </a:r>
          </a:p>
          <a:p>
            <a:pPr algn="r"/>
            <a:r>
              <a:rPr lang="ar-IQ" dirty="0" smtClean="0"/>
              <a:t>ومضمون القاعدة تعني (</a:t>
            </a:r>
            <a:r>
              <a:rPr lang="ar-IQ" dirty="0" smtClean="0">
                <a:solidFill>
                  <a:srgbClr val="C00000"/>
                </a:solidFill>
              </a:rPr>
              <a:t>اذا </a:t>
            </a:r>
            <a:r>
              <a:rPr lang="ar-IQ" dirty="0" smtClean="0">
                <a:solidFill>
                  <a:schemeClr val="tx1">
                    <a:lumMod val="95000"/>
                    <a:lumOff val="5000"/>
                  </a:schemeClr>
                </a:solidFill>
              </a:rPr>
              <a:t>وجد نص قانوني </a:t>
            </a:r>
            <a:r>
              <a:rPr lang="ar-IQ" dirty="0" smtClean="0">
                <a:solidFill>
                  <a:srgbClr val="C00000"/>
                </a:solidFill>
              </a:rPr>
              <a:t>يحدد لهيئة ادارية معينة او لموظف معين اختصاص اصدار نوع معين من القرارات ثم </a:t>
            </a:r>
            <a:r>
              <a:rPr lang="ar-IQ" b="1" u="sng" dirty="0" smtClean="0">
                <a:solidFill>
                  <a:srgbClr val="C00000"/>
                </a:solidFill>
              </a:rPr>
              <a:t>سكت المشرع </a:t>
            </a:r>
            <a:r>
              <a:rPr lang="ar-IQ" dirty="0" smtClean="0">
                <a:solidFill>
                  <a:srgbClr val="C00000"/>
                </a:solidFill>
              </a:rPr>
              <a:t>عن بيان  الجهة التي تملك </a:t>
            </a:r>
            <a:r>
              <a:rPr lang="ar-IQ" b="1" u="sng" dirty="0" smtClean="0">
                <a:solidFill>
                  <a:srgbClr val="C00000"/>
                </a:solidFill>
              </a:rPr>
              <a:t>اختصاص تعديله او الغائه </a:t>
            </a:r>
            <a:r>
              <a:rPr lang="ar-IQ" dirty="0" smtClean="0">
                <a:solidFill>
                  <a:srgbClr val="C00000"/>
                </a:solidFill>
              </a:rPr>
              <a:t>ففي هذه الحالة فا</a:t>
            </a:r>
          </a:p>
          <a:p>
            <a:pPr algn="r"/>
            <a:r>
              <a:rPr lang="ar-IQ" b="1" u="sng" dirty="0" smtClean="0">
                <a:solidFill>
                  <a:srgbClr val="C00000"/>
                </a:solidFill>
              </a:rPr>
              <a:t>فان اختصاص يكون </a:t>
            </a:r>
            <a:r>
              <a:rPr lang="ar-IQ" dirty="0" smtClean="0">
                <a:solidFill>
                  <a:srgbClr val="C00000"/>
                </a:solidFill>
              </a:rPr>
              <a:t>لنفس </a:t>
            </a:r>
            <a:r>
              <a:rPr lang="ar-IQ" b="1" u="sng" dirty="0" smtClean="0">
                <a:solidFill>
                  <a:srgbClr val="C00000"/>
                </a:solidFill>
              </a:rPr>
              <a:t>الهيئة الادارية </a:t>
            </a:r>
            <a:r>
              <a:rPr lang="ar-IQ" dirty="0" smtClean="0">
                <a:solidFill>
                  <a:srgbClr val="C00000"/>
                </a:solidFill>
              </a:rPr>
              <a:t>التي تملك اصدار القرار ابتداءا.)</a:t>
            </a:r>
            <a:r>
              <a:rPr lang="ar-IQ" dirty="0" smtClean="0"/>
              <a:t> </a:t>
            </a:r>
          </a:p>
          <a:p>
            <a:pPr algn="r"/>
            <a:r>
              <a:rPr lang="ar-IQ" dirty="0" smtClean="0">
                <a:solidFill>
                  <a:srgbClr val="002060"/>
                </a:solidFill>
              </a:rPr>
              <a:t>اما اذا </a:t>
            </a:r>
            <a:r>
              <a:rPr lang="ar-IQ" dirty="0" smtClean="0"/>
              <a:t>ن</a:t>
            </a:r>
            <a:r>
              <a:rPr lang="ar-IQ" b="1" u="sng" dirty="0" smtClean="0"/>
              <a:t>ظم المشرع اختصاصا لم يعهد به </a:t>
            </a:r>
            <a:r>
              <a:rPr lang="ar-IQ" dirty="0" smtClean="0"/>
              <a:t>الى ادارة معينة </a:t>
            </a:r>
            <a:r>
              <a:rPr lang="ar-IQ" dirty="0" smtClean="0">
                <a:solidFill>
                  <a:srgbClr val="FF0000"/>
                </a:solidFill>
              </a:rPr>
              <a:t>فيكون هذا </a:t>
            </a:r>
            <a:r>
              <a:rPr lang="ar-IQ" dirty="0" smtClean="0"/>
              <a:t>الاختصاص </a:t>
            </a:r>
            <a:r>
              <a:rPr lang="ar-IQ" b="1" u="sng" dirty="0" smtClean="0"/>
              <a:t>من صلاحية الجهة التي تكون </a:t>
            </a:r>
            <a:r>
              <a:rPr lang="ar-IQ" dirty="0" smtClean="0"/>
              <a:t>اختصاصاتها </a:t>
            </a:r>
            <a:r>
              <a:rPr lang="ar-IQ" b="1" u="sng" dirty="0" smtClean="0">
                <a:solidFill>
                  <a:srgbClr val="FF0000"/>
                </a:solidFill>
              </a:rPr>
              <a:t>مقاربا او مشابها لطبيعة </a:t>
            </a:r>
            <a:r>
              <a:rPr lang="ar-IQ" dirty="0" smtClean="0"/>
              <a:t>هذا القرار.</a:t>
            </a:r>
            <a:endParaRPr lang="ar-IQ" dirty="0"/>
          </a:p>
        </p:txBody>
      </p:sp>
    </p:spTree>
    <p:extLst>
      <p:ext uri="{BB962C8B-B14F-4D97-AF65-F5344CB8AC3E}">
        <p14:creationId xmlns:p14="http://schemas.microsoft.com/office/powerpoint/2010/main" val="305140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تكملة</a:t>
            </a:r>
            <a:endParaRPr lang="ar-IQ"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67933558"/>
              </p:ext>
            </p:extLst>
          </p:nvPr>
        </p:nvGraphicFramePr>
        <p:xfrm>
          <a:off x="457200" y="685800"/>
          <a:ext cx="8229600" cy="544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0723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عناصر ركن الاختصاص</a:t>
            </a:r>
            <a:endParaRPr lang="ar-IQ" dirty="0"/>
          </a:p>
        </p:txBody>
      </p:sp>
      <p:sp>
        <p:nvSpPr>
          <p:cNvPr id="3" name="Content Placeholder 2"/>
          <p:cNvSpPr>
            <a:spLocks noGrp="1"/>
          </p:cNvSpPr>
          <p:nvPr>
            <p:ph idx="1"/>
          </p:nvPr>
        </p:nvSpPr>
        <p:spPr/>
        <p:txBody>
          <a:bodyPr>
            <a:normAutofit/>
          </a:bodyPr>
          <a:lstStyle/>
          <a:p>
            <a:pPr algn="r"/>
            <a:r>
              <a:rPr lang="ar-IQ" dirty="0" smtClean="0"/>
              <a:t>اولا </a:t>
            </a:r>
            <a:r>
              <a:rPr lang="ar-IQ" dirty="0" smtClean="0">
                <a:solidFill>
                  <a:srgbClr val="FF0000"/>
                </a:solidFill>
              </a:rPr>
              <a:t>العنصر الشخصي للاختصاص </a:t>
            </a:r>
          </a:p>
          <a:p>
            <a:pPr algn="r"/>
            <a:r>
              <a:rPr lang="ar-IQ" dirty="0" smtClean="0"/>
              <a:t>اي يصدر القرارا من  الشخص او الهيئة التي حددها القانون</a:t>
            </a:r>
          </a:p>
          <a:p>
            <a:pPr algn="r"/>
            <a:r>
              <a:rPr lang="ar-IQ" dirty="0" smtClean="0"/>
              <a:t>فاذا انيط بشخص معين او سلطة معين اختصاصا</a:t>
            </a:r>
          </a:p>
          <a:p>
            <a:pPr algn="r"/>
            <a:r>
              <a:rPr lang="ar-IQ" dirty="0" smtClean="0">
                <a:solidFill>
                  <a:srgbClr val="FF0000"/>
                </a:solidFill>
              </a:rPr>
              <a:t> </a:t>
            </a:r>
            <a:r>
              <a:rPr lang="ar-IQ" u="sng" dirty="0" smtClean="0">
                <a:solidFill>
                  <a:srgbClr val="FF0000"/>
                </a:solidFill>
              </a:rPr>
              <a:t>فلا يجوز لها التنازل</a:t>
            </a:r>
            <a:r>
              <a:rPr lang="ar-IQ" u="sng" dirty="0" smtClean="0"/>
              <a:t> </a:t>
            </a:r>
            <a:r>
              <a:rPr lang="ar-IQ" dirty="0" smtClean="0"/>
              <a:t>عنه لشخص اخراو هيئة اخرى .</a:t>
            </a:r>
          </a:p>
          <a:p>
            <a:pPr algn="r"/>
            <a:r>
              <a:rPr lang="ar-IQ" dirty="0" smtClean="0"/>
              <a:t>لان </a:t>
            </a:r>
            <a:r>
              <a:rPr lang="ar-IQ" dirty="0" smtClean="0"/>
              <a:t>اصبح </a:t>
            </a:r>
            <a:r>
              <a:rPr lang="ar-IQ" dirty="0" smtClean="0"/>
              <a:t>الاختصاص </a:t>
            </a:r>
            <a:r>
              <a:rPr lang="ar-IQ" u="sng" dirty="0" smtClean="0"/>
              <a:t>واجب قانوني ملزم للمختص</a:t>
            </a:r>
            <a:r>
              <a:rPr lang="ar-IQ" u="sng" dirty="0" smtClean="0"/>
              <a:t>.</a:t>
            </a:r>
          </a:p>
          <a:p>
            <a:pPr algn="r"/>
            <a:r>
              <a:rPr lang="ar-IQ" dirty="0"/>
              <a:t>ويحدد الاختصاص من قرار التعين او التشكيل بالنسبة للهيئة</a:t>
            </a:r>
            <a:endParaRPr lang="ar-IQ" u="sng" dirty="0" smtClean="0"/>
          </a:p>
        </p:txBody>
      </p:sp>
    </p:spTree>
    <p:extLst>
      <p:ext uri="{BB962C8B-B14F-4D97-AF65-F5344CB8AC3E}">
        <p14:creationId xmlns:p14="http://schemas.microsoft.com/office/powerpoint/2010/main" val="1087259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ar-IQ" dirty="0"/>
          </a:p>
        </p:txBody>
      </p:sp>
      <p:sp>
        <p:nvSpPr>
          <p:cNvPr id="3" name="Content Placeholder 2"/>
          <p:cNvSpPr>
            <a:spLocks noGrp="1"/>
          </p:cNvSpPr>
          <p:nvPr>
            <p:ph idx="1"/>
          </p:nvPr>
        </p:nvSpPr>
        <p:spPr>
          <a:xfrm>
            <a:off x="457200" y="914400"/>
            <a:ext cx="8229600" cy="5211763"/>
          </a:xfrm>
        </p:spPr>
        <p:txBody>
          <a:bodyPr/>
          <a:lstStyle/>
          <a:p>
            <a:pPr algn="r"/>
            <a:r>
              <a:rPr lang="ar-IQ" dirty="0" smtClean="0"/>
              <a:t>. ويمارس </a:t>
            </a:r>
            <a:r>
              <a:rPr lang="ar-IQ" dirty="0"/>
              <a:t>الموظف او رجل الادارة الحق في ممارسة صلاحيات  الاختصاص طيلة المدة التي يحتفظ بها بصفته </a:t>
            </a:r>
            <a:r>
              <a:rPr lang="ar-IQ" dirty="0" smtClean="0"/>
              <a:t>القانونية </a:t>
            </a:r>
          </a:p>
          <a:p>
            <a:pPr algn="r"/>
            <a:r>
              <a:rPr lang="ar-IQ" dirty="0" smtClean="0"/>
              <a:t>فاذا فقد الصفة القانونية لاي سبب حرم من ممارسة اختصاصاته </a:t>
            </a:r>
          </a:p>
          <a:p>
            <a:pPr algn="r"/>
            <a:r>
              <a:rPr lang="ar-IQ" dirty="0" smtClean="0"/>
              <a:t>وكذلك بالنسبة للهيئة الادارية تملك اصدار القرارات الادارية فاذا حلت فقدت حقها في ممارسة اختصاصاتها.</a:t>
            </a:r>
          </a:p>
          <a:p>
            <a:pPr algn="r"/>
            <a:r>
              <a:rPr lang="ar-IQ" dirty="0" smtClean="0"/>
              <a:t>هناك بعض الصلاحيات التي تمنح للوزير بصفته السياسية فلا يجوز تخويلها  هي الاخرى لأحد موظفي وزارته.</a:t>
            </a:r>
            <a:endParaRPr lang="ar-IQ" dirty="0"/>
          </a:p>
          <a:p>
            <a:pPr algn="r"/>
            <a:endParaRPr lang="ar-IQ" dirty="0"/>
          </a:p>
          <a:p>
            <a:endParaRPr lang="ar-IQ" dirty="0"/>
          </a:p>
        </p:txBody>
      </p:sp>
    </p:spTree>
    <p:extLst>
      <p:ext uri="{BB962C8B-B14F-4D97-AF65-F5344CB8AC3E}">
        <p14:creationId xmlns:p14="http://schemas.microsoft.com/office/powerpoint/2010/main" val="395505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r"/>
            <a:r>
              <a:rPr lang="ar-IQ" altLang="ar-IQ" smtClean="0"/>
              <a:t>اركان القرار الاداري</a:t>
            </a:r>
          </a:p>
        </p:txBody>
      </p:sp>
      <p:sp>
        <p:nvSpPr>
          <p:cNvPr id="13315" name="Content Placeholder 2"/>
          <p:cNvSpPr>
            <a:spLocks noGrp="1"/>
          </p:cNvSpPr>
          <p:nvPr>
            <p:ph idx="1"/>
          </p:nvPr>
        </p:nvSpPr>
        <p:spPr/>
        <p:txBody>
          <a:bodyPr/>
          <a:lstStyle/>
          <a:p>
            <a:pPr algn="r"/>
            <a:r>
              <a:rPr lang="ar-IQ" altLang="ar-IQ" dirty="0" smtClean="0"/>
              <a:t>لكي يكون القرارصحيحا ومشروعا ومنتجا لأثاره يجب ان تتوفر الاركان الخمسةالتالية:- </a:t>
            </a:r>
          </a:p>
          <a:p>
            <a:pPr algn="r"/>
            <a:r>
              <a:rPr lang="ar-IQ" altLang="ar-IQ" dirty="0" smtClean="0"/>
              <a:t> 1-ركن الاختصاص</a:t>
            </a:r>
          </a:p>
          <a:p>
            <a:pPr algn="r"/>
            <a:r>
              <a:rPr lang="ar-IQ" altLang="ar-IQ" dirty="0" smtClean="0"/>
              <a:t>2- الشكل</a:t>
            </a:r>
          </a:p>
          <a:p>
            <a:pPr algn="r"/>
            <a:r>
              <a:rPr lang="ar-IQ" altLang="ar-IQ" dirty="0" smtClean="0"/>
              <a:t>3- المحل</a:t>
            </a:r>
          </a:p>
          <a:p>
            <a:pPr algn="r"/>
            <a:r>
              <a:rPr lang="ar-IQ" altLang="ar-IQ" dirty="0" smtClean="0"/>
              <a:t>4-الغاية</a:t>
            </a:r>
          </a:p>
          <a:p>
            <a:pPr algn="r"/>
            <a:r>
              <a:rPr lang="ar-IQ" altLang="ar-IQ" dirty="0" smtClean="0"/>
              <a:t>5- السبب</a:t>
            </a:r>
          </a:p>
        </p:txBody>
      </p:sp>
      <p:sp>
        <p:nvSpPr>
          <p:cNvPr id="13316"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r>
              <a:rPr lang="ar-IQ" altLang="ar-IQ" sz="1000" smtClean="0"/>
              <a:t>15-10</a:t>
            </a:r>
            <a:endParaRPr lang="en-US" altLang="ar-IQ" sz="1000" smtClean="0"/>
          </a:p>
        </p:txBody>
      </p:sp>
      <p:sp>
        <p:nvSpPr>
          <p:cNvPr id="13317" name="Footer Placeholder 4"/>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13318" name="Slide Number Placeholder 5"/>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8935065B-A205-4B13-B7FA-D29EF44B08CC}" type="slidenum">
              <a:rPr lang="ar-SA" altLang="ar-IQ" sz="1000" smtClean="0"/>
              <a:pPr eaLnBrk="1" hangingPunct="1">
                <a:spcBef>
                  <a:spcPct val="0"/>
                </a:spcBef>
                <a:buClrTx/>
                <a:buFontTx/>
                <a:buNone/>
              </a:pPr>
              <a:t>2</a:t>
            </a:fld>
            <a:endParaRPr lang="en-US" altLang="ar-IQ" sz="1000" smtClean="0"/>
          </a:p>
        </p:txBody>
      </p:sp>
    </p:spTree>
    <p:extLst>
      <p:ext uri="{BB962C8B-B14F-4D97-AF65-F5344CB8AC3E}">
        <p14:creationId xmlns:p14="http://schemas.microsoft.com/office/powerpoint/2010/main" val="2001516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792162"/>
          </a:xfrm>
        </p:spPr>
        <p:txBody>
          <a:bodyPr>
            <a:normAutofit/>
          </a:bodyPr>
          <a:lstStyle/>
          <a:p>
            <a:pPr algn="r"/>
            <a:r>
              <a:rPr lang="ar-IQ" altLang="ar-IQ" dirty="0" smtClean="0"/>
              <a:t>عنصرالاختصاص الموضوعي(المادي)</a:t>
            </a:r>
            <a:endParaRPr lang="ar-IQ" altLang="ar-IQ" dirty="0" smtClean="0"/>
          </a:p>
        </p:txBody>
      </p:sp>
      <p:sp>
        <p:nvSpPr>
          <p:cNvPr id="17411" name="Content Placeholder 2"/>
          <p:cNvSpPr>
            <a:spLocks noGrp="1"/>
          </p:cNvSpPr>
          <p:nvPr>
            <p:ph idx="1"/>
          </p:nvPr>
        </p:nvSpPr>
        <p:spPr>
          <a:xfrm>
            <a:off x="457200" y="1371600"/>
            <a:ext cx="8229600" cy="4759325"/>
          </a:xfrm>
        </p:spPr>
        <p:txBody>
          <a:bodyPr/>
          <a:lstStyle/>
          <a:p>
            <a:pPr algn="r"/>
            <a:r>
              <a:rPr lang="ar-IQ" altLang="ar-IQ" dirty="0" smtClean="0"/>
              <a:t>يحدد القانون لكل موظف او جهة ادارية التصرفات والاعمال التي يجوز له القيام بها .فاذا تجاوز اختصاصاته ,فان قراراته تكون مشوبة بعيب عدم المشروعية ومن ثم تكون باطلة او مستحقة الغاء امام القضاء لفقدانها ركن الاختصاص </a:t>
            </a:r>
          </a:p>
          <a:p>
            <a:pPr algn="r"/>
            <a:r>
              <a:rPr lang="ar-IQ" altLang="ar-IQ" dirty="0" smtClean="0"/>
              <a:t>وتحقق هذه الحالة من اعتداء جهة ادارية على اختصاص جهة ادارية اخرى موازية لها.</a:t>
            </a:r>
          </a:p>
          <a:p>
            <a:pPr algn="r"/>
            <a:r>
              <a:rPr lang="ar-IQ" altLang="ar-IQ" dirty="0" smtClean="0"/>
              <a:t>او اعتداء سلطة ادارية ادنى او اعلى او اعتداء السلطة المركزية على اختصاصات الهيأت اللامركزية.</a:t>
            </a:r>
          </a:p>
        </p:txBody>
      </p:sp>
      <p:sp>
        <p:nvSpPr>
          <p:cNvPr id="17412"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17413" name="Slide Number Placeholder 2"/>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40FA95FC-91CB-4157-8D99-BB743FB42B1B}" type="slidenum">
              <a:rPr lang="ar-SA" altLang="ar-IQ" sz="1000" smtClean="0"/>
              <a:pPr eaLnBrk="1" hangingPunct="1">
                <a:spcBef>
                  <a:spcPct val="0"/>
                </a:spcBef>
                <a:buClrTx/>
                <a:buFontTx/>
                <a:buNone/>
              </a:pPr>
              <a:t>20</a:t>
            </a:fld>
            <a:endParaRPr lang="en-US" altLang="ar-IQ" sz="1000" smtClean="0"/>
          </a:p>
        </p:txBody>
      </p:sp>
      <p:sp>
        <p:nvSpPr>
          <p:cNvPr id="17414"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Tree>
    <p:extLst>
      <p:ext uri="{BB962C8B-B14F-4D97-AF65-F5344CB8AC3E}">
        <p14:creationId xmlns:p14="http://schemas.microsoft.com/office/powerpoint/2010/main" val="3515776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ltLang="ar-IQ" b="1" dirty="0"/>
              <a:t>الاختصاص المكاني </a:t>
            </a:r>
            <a:endParaRPr lang="ar-IQ" dirty="0"/>
          </a:p>
        </p:txBody>
      </p:sp>
      <p:sp>
        <p:nvSpPr>
          <p:cNvPr id="3" name="Content Placeholder 2"/>
          <p:cNvSpPr>
            <a:spLocks noGrp="1"/>
          </p:cNvSpPr>
          <p:nvPr>
            <p:ph idx="1"/>
          </p:nvPr>
        </p:nvSpPr>
        <p:spPr/>
        <p:txBody>
          <a:bodyPr>
            <a:normAutofit lnSpcReduction="10000"/>
          </a:bodyPr>
          <a:lstStyle/>
          <a:p>
            <a:pPr algn="r">
              <a:lnSpc>
                <a:spcPct val="80000"/>
              </a:lnSpc>
              <a:buNone/>
            </a:pPr>
            <a:r>
              <a:rPr lang="ar-IQ" altLang="ar-IQ" b="1" dirty="0" smtClean="0"/>
              <a:t>ان اختصاصات رجل الادارة تتحدد في كثير من الاحيان بموقع  جغرافي محدد .</a:t>
            </a:r>
          </a:p>
          <a:p>
            <a:pPr algn="r">
              <a:lnSpc>
                <a:spcPct val="80000"/>
              </a:lnSpc>
              <a:buNone/>
            </a:pPr>
            <a:r>
              <a:rPr lang="ar-IQ" altLang="ar-IQ" b="1" dirty="0" smtClean="0"/>
              <a:t>وهناك اختصاصات تمتد الى كامل اقليم الدولة</a:t>
            </a:r>
          </a:p>
          <a:p>
            <a:pPr algn="r">
              <a:lnSpc>
                <a:spcPct val="80000"/>
              </a:lnSpc>
              <a:buNone/>
            </a:pPr>
            <a:r>
              <a:rPr lang="ar-IQ" altLang="ar-IQ" b="1" dirty="0" smtClean="0"/>
              <a:t>مثل اختصاص رئيس الدولة ومجلس الوزراء</a:t>
            </a:r>
          </a:p>
          <a:p>
            <a:pPr algn="r">
              <a:lnSpc>
                <a:spcPct val="80000"/>
              </a:lnSpc>
              <a:buNone/>
            </a:pPr>
            <a:r>
              <a:rPr lang="ar-IQ" altLang="ar-IQ" b="1" dirty="0"/>
              <a:t> </a:t>
            </a:r>
            <a:r>
              <a:rPr lang="ar-IQ" altLang="ar-IQ" b="1" dirty="0" smtClean="0"/>
              <a:t>وهناك اختصاصات تمارس على جزء محدد من  اقليم الدولة مثل اختصاصات المحافظ والقائم مقام </a:t>
            </a:r>
          </a:p>
          <a:p>
            <a:pPr algn="r">
              <a:lnSpc>
                <a:spcPct val="80000"/>
              </a:lnSpc>
              <a:buNone/>
            </a:pPr>
            <a:r>
              <a:rPr lang="ar-IQ" altLang="ar-IQ" b="1" dirty="0" smtClean="0"/>
              <a:t>ومدير الناحية ولا يجوز للموظف العام ممارسة اختصاص يمتد اثاره خارج حدود الجغرافية المحددة لممارسة اختصاصه</a:t>
            </a:r>
          </a:p>
          <a:p>
            <a:pPr algn="r">
              <a:lnSpc>
                <a:spcPct val="80000"/>
              </a:lnSpc>
              <a:buNone/>
            </a:pPr>
            <a:r>
              <a:rPr lang="ar-IQ" altLang="ar-IQ" b="1" dirty="0"/>
              <a:t> </a:t>
            </a:r>
            <a:r>
              <a:rPr lang="ar-IQ" altLang="ar-IQ" b="1" dirty="0" smtClean="0"/>
              <a:t>وفي حالة مخالفته القرار يكون معيب  </a:t>
            </a:r>
          </a:p>
          <a:p>
            <a:pPr algn="r">
              <a:lnSpc>
                <a:spcPct val="80000"/>
              </a:lnSpc>
              <a:buNone/>
            </a:pPr>
            <a:r>
              <a:rPr lang="ar-IQ" altLang="ar-IQ" b="1" dirty="0" smtClean="0"/>
              <a:t>بعيب  عدم الاختصاص المكاني.</a:t>
            </a:r>
          </a:p>
          <a:p>
            <a:pPr algn="r">
              <a:lnSpc>
                <a:spcPct val="80000"/>
              </a:lnSpc>
              <a:buNone/>
            </a:pPr>
            <a:endParaRPr lang="ar-IQ" altLang="ar-IQ" b="1" dirty="0"/>
          </a:p>
        </p:txBody>
      </p:sp>
    </p:spTree>
    <p:extLst>
      <p:ext uri="{BB962C8B-B14F-4D97-AF65-F5344CB8AC3E}">
        <p14:creationId xmlns:p14="http://schemas.microsoft.com/office/powerpoint/2010/main" val="2567057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3A12C907-DF21-4F86-BC42-45045C8E36D7}" type="slidenum">
              <a:rPr lang="ar-SA" altLang="ar-IQ" sz="1000" smtClean="0"/>
              <a:pPr eaLnBrk="1" hangingPunct="1">
                <a:spcBef>
                  <a:spcPct val="0"/>
                </a:spcBef>
                <a:buClrTx/>
                <a:buFontTx/>
                <a:buNone/>
              </a:pPr>
              <a:t>22</a:t>
            </a:fld>
            <a:endParaRPr lang="en-US" altLang="ar-IQ" sz="1000" smtClean="0"/>
          </a:p>
        </p:txBody>
      </p:sp>
      <p:sp>
        <p:nvSpPr>
          <p:cNvPr id="18435" name="Rectangle 2"/>
          <p:cNvSpPr>
            <a:spLocks noGrp="1" noChangeArrowheads="1"/>
          </p:cNvSpPr>
          <p:nvPr>
            <p:ph type="title"/>
          </p:nvPr>
        </p:nvSpPr>
        <p:spPr>
          <a:xfrm>
            <a:off x="457200" y="274638"/>
            <a:ext cx="8229600" cy="417512"/>
          </a:xfrm>
        </p:spPr>
        <p:txBody>
          <a:bodyPr>
            <a:normAutofit fontScale="90000"/>
          </a:bodyPr>
          <a:lstStyle/>
          <a:p>
            <a:pPr algn="r" eaLnBrk="1" hangingPunct="1"/>
            <a:r>
              <a:rPr lang="ar-IQ" altLang="ar-IQ" sz="2400" b="1" smtClean="0"/>
              <a:t>ثانياً –الاختصاص الزماني</a:t>
            </a:r>
            <a:endParaRPr lang="en-US" altLang="ar-IQ" sz="2400" b="1" smtClean="0"/>
          </a:p>
        </p:txBody>
      </p:sp>
      <p:sp>
        <p:nvSpPr>
          <p:cNvPr id="18436" name="Rectangle 3"/>
          <p:cNvSpPr>
            <a:spLocks noGrp="1" noChangeArrowheads="1"/>
          </p:cNvSpPr>
          <p:nvPr>
            <p:ph type="body" idx="1"/>
          </p:nvPr>
        </p:nvSpPr>
        <p:spPr>
          <a:xfrm>
            <a:off x="468313" y="836613"/>
            <a:ext cx="8229600" cy="5294312"/>
          </a:xfrm>
        </p:spPr>
        <p:txBody>
          <a:bodyPr/>
          <a:lstStyle/>
          <a:p>
            <a:pPr eaLnBrk="1" hangingPunct="1">
              <a:lnSpc>
                <a:spcPct val="80000"/>
              </a:lnSpc>
              <a:buFont typeface="Wingdings" pitchFamily="2" charset="2"/>
              <a:buNone/>
            </a:pPr>
            <a:endParaRPr lang="ar-IQ" altLang="ar-IQ" sz="1600" dirty="0" smtClean="0"/>
          </a:p>
          <a:p>
            <a:pPr eaLnBrk="1" hangingPunct="1">
              <a:lnSpc>
                <a:spcPct val="80000"/>
              </a:lnSpc>
            </a:pPr>
            <a:r>
              <a:rPr lang="ar-IQ" altLang="ar-IQ" sz="1800" b="1" dirty="0" smtClean="0"/>
              <a:t>ان </a:t>
            </a:r>
            <a:r>
              <a:rPr lang="ar-IQ" altLang="ar-IQ" sz="1800" b="1" dirty="0" smtClean="0"/>
              <a:t>مزاولة الاختصاص الممنوح لأعضاء السلطة الادارية محدد بأجل معين ينتهي بانتهاء </a:t>
            </a:r>
            <a:endParaRPr lang="ar-IQ" altLang="ar-IQ" sz="1800" dirty="0" smtClean="0"/>
          </a:p>
          <a:p>
            <a:pPr algn="r" eaLnBrk="1" hangingPunct="1">
              <a:lnSpc>
                <a:spcPct val="80000"/>
              </a:lnSpc>
            </a:pPr>
            <a:endParaRPr lang="ar-IQ" altLang="ar-IQ" sz="2000" dirty="0"/>
          </a:p>
          <a:p>
            <a:pPr algn="r" eaLnBrk="1" hangingPunct="1">
              <a:lnSpc>
                <a:spcPct val="80000"/>
              </a:lnSpc>
            </a:pPr>
            <a:r>
              <a:rPr lang="ar-IQ" altLang="ar-IQ" sz="2000" b="1" dirty="0" smtClean="0">
                <a:latin typeface="Arial" panose="020B0604020202020204" pitchFamily="34" charset="0"/>
                <a:cs typeface="Arial" panose="020B0604020202020204" pitchFamily="34" charset="0"/>
              </a:rPr>
              <a:t>ذلك </a:t>
            </a:r>
            <a:r>
              <a:rPr lang="ar-IQ" altLang="ar-IQ" sz="2000" b="1" dirty="0" smtClean="0">
                <a:latin typeface="Arial" panose="020B0604020202020204" pitchFamily="34" charset="0"/>
                <a:cs typeface="Arial" panose="020B0604020202020204" pitchFamily="34" charset="0"/>
              </a:rPr>
              <a:t>الاجل ، ولذا فأن صاحب الاختصاص يجب ان يمارس أختصاصه خلال المدة الزمنية التي </a:t>
            </a:r>
            <a:r>
              <a:rPr lang="ar-IQ" altLang="ar-IQ" sz="2000" b="1" dirty="0" smtClean="0">
                <a:latin typeface="Arial" panose="020B0604020202020204" pitchFamily="34" charset="0"/>
                <a:cs typeface="Arial" panose="020B0604020202020204" pitchFamily="34" charset="0"/>
              </a:rPr>
              <a:t>ي</a:t>
            </a:r>
          </a:p>
          <a:p>
            <a:pPr algn="r" eaLnBrk="1" hangingPunct="1">
              <a:lnSpc>
                <a:spcPct val="80000"/>
              </a:lnSpc>
            </a:pPr>
            <a:endParaRPr lang="ar-IQ" altLang="ar-IQ" sz="2000" b="1" dirty="0">
              <a:latin typeface="Arial" panose="020B0604020202020204" pitchFamily="34" charset="0"/>
              <a:cs typeface="Arial" panose="020B0604020202020204" pitchFamily="34" charset="0"/>
            </a:endParaRPr>
          </a:p>
          <a:p>
            <a:pPr algn="r" eaLnBrk="1" hangingPunct="1">
              <a:lnSpc>
                <a:spcPct val="80000"/>
              </a:lnSpc>
            </a:pPr>
            <a:r>
              <a:rPr lang="ar-IQ" altLang="ar-IQ" sz="2000" b="1" dirty="0" smtClean="0">
                <a:latin typeface="Arial" panose="020B0604020202020204" pitchFamily="34" charset="0"/>
                <a:cs typeface="Arial" panose="020B0604020202020204" pitchFamily="34" charset="0"/>
              </a:rPr>
              <a:t>ثبت </a:t>
            </a:r>
            <a:r>
              <a:rPr lang="ar-IQ" altLang="ar-IQ" sz="2000" b="1" dirty="0" smtClean="0">
                <a:latin typeface="Arial" panose="020B0604020202020204" pitchFamily="34" charset="0"/>
                <a:cs typeface="Arial" panose="020B0604020202020204" pitchFamily="34" charset="0"/>
              </a:rPr>
              <a:t>له فيها هذا </a:t>
            </a:r>
            <a:r>
              <a:rPr lang="ar-IQ" altLang="ar-IQ" sz="2000" b="1" dirty="0" smtClean="0">
                <a:latin typeface="Arial" panose="020B0604020202020204" pitchFamily="34" charset="0"/>
                <a:cs typeface="Arial" panose="020B0604020202020204" pitchFamily="34" charset="0"/>
              </a:rPr>
              <a:t>لاختصاص </a:t>
            </a:r>
            <a:r>
              <a:rPr lang="ar-IQ" altLang="ar-IQ" sz="2000" b="1" dirty="0" smtClean="0">
                <a:latin typeface="Arial" panose="020B0604020202020204" pitchFamily="34" charset="0"/>
                <a:cs typeface="Arial" panose="020B0604020202020204" pitchFamily="34" charset="0"/>
              </a:rPr>
              <a:t>، وعليه لا يجوز للموظف ان يصدر قراراً قبل تولية وظيفته او بعد انتهاء علاقته بالوظيفة </a:t>
            </a:r>
            <a:r>
              <a:rPr lang="ar-IQ" altLang="ar-IQ" sz="2000" b="1" dirty="0">
                <a:latin typeface="Arial" panose="020B0604020202020204" pitchFamily="34" charset="0"/>
                <a:cs typeface="Arial" panose="020B0604020202020204" pitchFamily="34" charset="0"/>
              </a:rPr>
              <a:t> </a:t>
            </a:r>
            <a:r>
              <a:rPr lang="ar-IQ" altLang="ar-IQ" sz="2000" b="1" dirty="0" smtClean="0">
                <a:latin typeface="Arial" panose="020B0604020202020204" pitchFamily="34" charset="0"/>
                <a:cs typeface="Arial" panose="020B0604020202020204" pitchFamily="34" charset="0"/>
              </a:rPr>
              <a:t>لعامة </a:t>
            </a:r>
            <a:r>
              <a:rPr lang="ar-IQ" altLang="ar-IQ" sz="2000" b="1" dirty="0" smtClean="0">
                <a:latin typeface="Arial" panose="020B0604020202020204" pitchFamily="34" charset="0"/>
                <a:cs typeface="Arial" panose="020B0604020202020204" pitchFamily="34" charset="0"/>
              </a:rPr>
              <a:t>والا عدت قراراته معيبة بعيب الاختصاص الزماني </a:t>
            </a:r>
            <a:r>
              <a:rPr lang="ar-IQ" altLang="ar-IQ" sz="2000" b="1" dirty="0" smtClean="0">
                <a:latin typeface="Arial" panose="020B0604020202020204" pitchFamily="34" charset="0"/>
                <a:cs typeface="Arial" panose="020B0604020202020204" pitchFamily="34" charset="0"/>
              </a:rPr>
              <a:t>،</a:t>
            </a:r>
          </a:p>
          <a:p>
            <a:pPr algn="r" eaLnBrk="1" hangingPunct="1">
              <a:lnSpc>
                <a:spcPct val="80000"/>
              </a:lnSpc>
            </a:pPr>
            <a:endParaRPr lang="ar-IQ" altLang="ar-IQ" sz="2000" b="1" dirty="0">
              <a:latin typeface="Arial" panose="020B0604020202020204" pitchFamily="34" charset="0"/>
              <a:cs typeface="Arial" panose="020B0604020202020204" pitchFamily="34" charset="0"/>
            </a:endParaRPr>
          </a:p>
          <a:p>
            <a:pPr algn="r" eaLnBrk="1" hangingPunct="1">
              <a:lnSpc>
                <a:spcPct val="80000"/>
              </a:lnSpc>
            </a:pPr>
            <a:r>
              <a:rPr lang="ar-IQ" altLang="ar-IQ" sz="2000" b="1" dirty="0" smtClean="0">
                <a:latin typeface="Arial" panose="020B0604020202020204" pitchFamily="34" charset="0"/>
                <a:cs typeface="Arial" panose="020B0604020202020204" pitchFamily="34" charset="0"/>
              </a:rPr>
              <a:t> </a:t>
            </a:r>
            <a:r>
              <a:rPr lang="ar-IQ" altLang="ar-IQ" sz="2000" b="1" dirty="0" smtClean="0">
                <a:latin typeface="Arial" panose="020B0604020202020204" pitchFamily="34" charset="0"/>
                <a:cs typeface="Arial" panose="020B0604020202020204" pitchFamily="34" charset="0"/>
              </a:rPr>
              <a:t>كما لا يجوز للمجالس او اللجان الادارية المنتخبة مزاولة اختصاصها </a:t>
            </a:r>
            <a:r>
              <a:rPr lang="ar-IQ" altLang="ar-IQ" sz="2000" b="1" dirty="0" smtClean="0">
                <a:latin typeface="Arial" panose="020B0604020202020204" pitchFamily="34" charset="0"/>
                <a:cs typeface="Arial" panose="020B0604020202020204" pitchFamily="34" charset="0"/>
              </a:rPr>
              <a:t>الا</a:t>
            </a:r>
          </a:p>
          <a:p>
            <a:pPr marL="0" indent="0" algn="r" eaLnBrk="1" hangingPunct="1">
              <a:lnSpc>
                <a:spcPct val="80000"/>
              </a:lnSpc>
              <a:buNone/>
            </a:pPr>
            <a:r>
              <a:rPr lang="ar-IQ" altLang="ar-IQ" sz="2000" b="1" dirty="0" smtClean="0">
                <a:latin typeface="Arial" panose="020B0604020202020204" pitchFamily="34" charset="0"/>
                <a:cs typeface="Arial" panose="020B0604020202020204" pitchFamily="34" charset="0"/>
              </a:rPr>
              <a:t> </a:t>
            </a:r>
          </a:p>
          <a:p>
            <a:pPr marL="0" indent="0" algn="r" eaLnBrk="1" hangingPunct="1">
              <a:lnSpc>
                <a:spcPct val="80000"/>
              </a:lnSpc>
              <a:buNone/>
            </a:pPr>
            <a:r>
              <a:rPr lang="ar-IQ" altLang="ar-IQ" sz="2000" b="1" dirty="0" smtClean="0">
                <a:latin typeface="Arial" panose="020B0604020202020204" pitchFamily="34" charset="0"/>
                <a:cs typeface="Arial" panose="020B0604020202020204" pitchFamily="34" charset="0"/>
              </a:rPr>
              <a:t>خلال </a:t>
            </a:r>
            <a:r>
              <a:rPr lang="ar-IQ" altLang="ar-IQ" sz="2000" b="1" dirty="0" smtClean="0">
                <a:latin typeface="Arial" panose="020B0604020202020204" pitchFamily="34" charset="0"/>
                <a:cs typeface="Arial" panose="020B0604020202020204" pitchFamily="34" charset="0"/>
              </a:rPr>
              <a:t>المدة الزمنية المحددة لها . فضلاً عن ذلك فأنه لا يجوز للموظف ممارسة اختصاصاته خلال </a:t>
            </a:r>
            <a:endParaRPr lang="ar-IQ" altLang="ar-IQ" sz="2000" b="1" dirty="0" smtClean="0">
              <a:latin typeface="Arial" panose="020B0604020202020204" pitchFamily="34" charset="0"/>
              <a:cs typeface="Arial" panose="020B0604020202020204" pitchFamily="34" charset="0"/>
            </a:endParaRPr>
          </a:p>
          <a:p>
            <a:pPr marL="0" indent="0" algn="r" eaLnBrk="1" hangingPunct="1">
              <a:lnSpc>
                <a:spcPct val="80000"/>
              </a:lnSpc>
              <a:buNone/>
            </a:pPr>
            <a:endParaRPr lang="ar-IQ" altLang="ar-IQ" sz="2000" b="1" u="sng" dirty="0">
              <a:solidFill>
                <a:srgbClr val="FF0000"/>
              </a:solidFill>
              <a:latin typeface="Arial" panose="020B0604020202020204" pitchFamily="34" charset="0"/>
              <a:cs typeface="Arial" panose="020B0604020202020204" pitchFamily="34" charset="0"/>
            </a:endParaRPr>
          </a:p>
          <a:p>
            <a:pPr marL="0" indent="0" algn="r" eaLnBrk="1" hangingPunct="1">
              <a:lnSpc>
                <a:spcPct val="80000"/>
              </a:lnSpc>
              <a:buNone/>
            </a:pPr>
            <a:r>
              <a:rPr lang="ar-IQ" altLang="ar-IQ" sz="2000" b="1" u="sng" dirty="0" smtClean="0">
                <a:solidFill>
                  <a:srgbClr val="FF0000"/>
                </a:solidFill>
                <a:latin typeface="Arial" panose="020B0604020202020204" pitchFamily="34" charset="0"/>
                <a:cs typeface="Arial" panose="020B0604020202020204" pitchFamily="34" charset="0"/>
              </a:rPr>
              <a:t>فترة </a:t>
            </a:r>
            <a:r>
              <a:rPr lang="ar-IQ" altLang="ar-IQ" sz="2000" b="1" u="sng" dirty="0" smtClean="0">
                <a:solidFill>
                  <a:srgbClr val="FF0000"/>
                </a:solidFill>
                <a:latin typeface="Arial" panose="020B0604020202020204" pitchFamily="34" charset="0"/>
                <a:cs typeface="Arial" panose="020B0604020202020204" pitchFamily="34" charset="0"/>
              </a:rPr>
              <a:t>الايقاف عن العمل او الاجازة الاجبارية ، الا اذا كان الموظف في اجازة عادية او عطلة رسمية </a:t>
            </a:r>
            <a:r>
              <a:rPr lang="ar-IQ" altLang="ar-IQ" sz="2000" b="1" u="sng" dirty="0" smtClean="0">
                <a:solidFill>
                  <a:srgbClr val="FF0000"/>
                </a:solidFill>
                <a:latin typeface="Arial" panose="020B0604020202020204" pitchFamily="34" charset="0"/>
                <a:cs typeface="Arial" panose="020B0604020202020204" pitchFamily="34" charset="0"/>
              </a:rPr>
              <a:t>ف</a:t>
            </a:r>
          </a:p>
          <a:p>
            <a:pPr marL="0" indent="0" algn="r" eaLnBrk="1" hangingPunct="1">
              <a:lnSpc>
                <a:spcPct val="80000"/>
              </a:lnSpc>
              <a:buNone/>
            </a:pPr>
            <a:r>
              <a:rPr lang="ar-IQ" altLang="ar-IQ" sz="2000" b="1" u="sng" dirty="0" smtClean="0">
                <a:solidFill>
                  <a:srgbClr val="FF0000"/>
                </a:solidFill>
                <a:latin typeface="Arial" panose="020B0604020202020204" pitchFamily="34" charset="0"/>
                <a:cs typeface="Arial" panose="020B0604020202020204" pitchFamily="34" charset="0"/>
              </a:rPr>
              <a:t>له </a:t>
            </a:r>
            <a:r>
              <a:rPr lang="ar-IQ" altLang="ar-IQ" sz="2000" b="1" u="sng" dirty="0" smtClean="0">
                <a:solidFill>
                  <a:srgbClr val="FF0000"/>
                </a:solidFill>
                <a:latin typeface="Arial" panose="020B0604020202020204" pitchFamily="34" charset="0"/>
                <a:cs typeface="Arial" panose="020B0604020202020204" pitchFamily="34" charset="0"/>
              </a:rPr>
              <a:t>اذا قطع الاجازة وعاد الى العمل ان يمارس اختصاصاته </a:t>
            </a:r>
            <a:r>
              <a:rPr lang="ar-IQ" altLang="ar-IQ" sz="2000" b="1" dirty="0" smtClean="0">
                <a:latin typeface="Arial" panose="020B0604020202020204" pitchFamily="34" charset="0"/>
                <a:cs typeface="Arial" panose="020B0604020202020204" pitchFamily="34" charset="0"/>
              </a:rPr>
              <a:t>.</a:t>
            </a:r>
          </a:p>
          <a:p>
            <a:pPr algn="r" eaLnBrk="1" hangingPunct="1">
              <a:lnSpc>
                <a:spcPct val="80000"/>
              </a:lnSpc>
              <a:buFont typeface="Wingdings" pitchFamily="2" charset="2"/>
              <a:buNone/>
            </a:pPr>
            <a:endParaRPr lang="en-US" altLang="ar-IQ" sz="2000" b="1" dirty="0" smtClean="0">
              <a:latin typeface="Arial" panose="020B0604020202020204" pitchFamily="34" charset="0"/>
              <a:cs typeface="Arial" panose="020B0604020202020204" pitchFamily="34" charset="0"/>
            </a:endParaRPr>
          </a:p>
        </p:txBody>
      </p:sp>
      <p:sp>
        <p:nvSpPr>
          <p:cNvPr id="18437"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18438" name="Date Placeholder 2"/>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Tree>
    <p:extLst>
      <p:ext uri="{BB962C8B-B14F-4D97-AF65-F5344CB8AC3E}">
        <p14:creationId xmlns:p14="http://schemas.microsoft.com/office/powerpoint/2010/main" val="21066895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ar-IQ" dirty="0"/>
          </a:p>
        </p:txBody>
      </p:sp>
      <p:sp>
        <p:nvSpPr>
          <p:cNvPr id="3" name="Content Placeholder 2"/>
          <p:cNvSpPr>
            <a:spLocks noGrp="1"/>
          </p:cNvSpPr>
          <p:nvPr>
            <p:ph idx="1"/>
          </p:nvPr>
        </p:nvSpPr>
        <p:spPr>
          <a:xfrm>
            <a:off x="457200" y="762000"/>
            <a:ext cx="8229600" cy="5364163"/>
          </a:xfrm>
        </p:spPr>
        <p:txBody>
          <a:bodyPr/>
          <a:lstStyle/>
          <a:p>
            <a:pPr algn="r"/>
            <a:r>
              <a:rPr lang="ar-IQ" altLang="ar-IQ" b="1" dirty="0">
                <a:latin typeface="Arial" panose="020B0604020202020204" pitchFamily="34" charset="0"/>
                <a:cs typeface="Arial" panose="020B0604020202020204" pitchFamily="34" charset="0"/>
              </a:rPr>
              <a:t> ويحدد القانون احياناً مدة زمنية لاتخاذ القرار خلالها وفي هذه الحالة يفترض ان يصدر القرار خلال هذه المدة ، وقد تكون هذه المدة الزامية وعندها يجب على الادارة اتخاذ قراراها خلال هذه المدة ، وقد ينص القانون ايضاً على عدم جواز ممارسة الاختصاص الا بعـد مضي مدة معينة ، وفي كلا الحالتين يجـب على الا</a:t>
            </a:r>
            <a:r>
              <a:rPr lang="ar-IQ" altLang="ar-IQ" sz="2800" b="1" dirty="0">
                <a:latin typeface="Arial" panose="020B0604020202020204" pitchFamily="34" charset="0"/>
                <a:cs typeface="Arial" panose="020B0604020202020204" pitchFamily="34" charset="0"/>
              </a:rPr>
              <a:t>دارة الالتزام بأرادة المشرع والا عدت </a:t>
            </a:r>
            <a:r>
              <a:rPr lang="ar-IQ" altLang="ar-IQ" sz="2800" b="1" dirty="0" smtClean="0">
                <a:latin typeface="Arial" panose="020B0604020202020204" pitchFamily="34" charset="0"/>
                <a:cs typeface="Arial" panose="020B0604020202020204" pitchFamily="34" charset="0"/>
              </a:rPr>
              <a:t>قراراتها </a:t>
            </a:r>
            <a:r>
              <a:rPr lang="ar-IQ" altLang="ar-IQ" sz="2800" b="1" dirty="0">
                <a:latin typeface="Arial" panose="020B0604020202020204" pitchFamily="34" charset="0"/>
                <a:cs typeface="Arial" panose="020B0604020202020204" pitchFamily="34" charset="0"/>
              </a:rPr>
              <a:t>معيبة وقابلة </a:t>
            </a:r>
            <a:r>
              <a:rPr lang="ar-IQ" altLang="ar-IQ" sz="2800" b="1" dirty="0" smtClean="0">
                <a:latin typeface="Arial" panose="020B0604020202020204" pitchFamily="34" charset="0"/>
                <a:cs typeface="Arial" panose="020B0604020202020204" pitchFamily="34" charset="0"/>
              </a:rPr>
              <a:t>للالغاء.</a:t>
            </a:r>
          </a:p>
          <a:p>
            <a:pPr algn="r"/>
            <a:r>
              <a:rPr lang="ar-IQ" altLang="ar-IQ" sz="2800" b="1" dirty="0" smtClean="0">
                <a:solidFill>
                  <a:srgbClr val="FF0000"/>
                </a:solidFill>
                <a:latin typeface="Arial" panose="020B0604020202020204" pitchFamily="34" charset="0"/>
                <a:cs typeface="Arial" panose="020B0604020202020204" pitchFamily="34" charset="0"/>
              </a:rPr>
              <a:t>سؤال</a:t>
            </a:r>
          </a:p>
          <a:p>
            <a:pPr algn="r"/>
            <a:r>
              <a:rPr lang="ar-IQ" altLang="ar-IQ" sz="2800" b="1" dirty="0" smtClean="0">
                <a:solidFill>
                  <a:srgbClr val="FF0000"/>
                </a:solidFill>
                <a:latin typeface="Arial" panose="020B0604020202020204" pitchFamily="34" charset="0"/>
                <a:cs typeface="Arial" panose="020B0604020202020204" pitchFamily="34" charset="0"/>
              </a:rPr>
              <a:t>صدر قرار من وزير التربية بتعين معلم في مدرسة بعد يوم واحد من احالته للتقاعد؟</a:t>
            </a:r>
            <a:r>
              <a:rPr lang="ar-IQ" altLang="ar-IQ" sz="2800" b="1" dirty="0" smtClean="0">
                <a:latin typeface="Arial" panose="020B0604020202020204" pitchFamily="34" charset="0"/>
                <a:cs typeface="Arial" panose="020B0604020202020204" pitchFamily="34" charset="0"/>
              </a:rPr>
              <a:t> </a:t>
            </a:r>
            <a:endParaRPr lang="ar-IQ" dirty="0"/>
          </a:p>
        </p:txBody>
      </p:sp>
    </p:spTree>
    <p:extLst>
      <p:ext uri="{BB962C8B-B14F-4D97-AF65-F5344CB8AC3E}">
        <p14:creationId xmlns:p14="http://schemas.microsoft.com/office/powerpoint/2010/main" val="4245484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ar-IQ" dirty="0"/>
          </a:p>
        </p:txBody>
      </p:sp>
      <p:sp>
        <p:nvSpPr>
          <p:cNvPr id="3" name="Content Placeholder 2"/>
          <p:cNvSpPr>
            <a:spLocks noGrp="1"/>
          </p:cNvSpPr>
          <p:nvPr>
            <p:ph idx="1"/>
          </p:nvPr>
        </p:nvSpPr>
        <p:spPr>
          <a:xfrm>
            <a:off x="457200" y="762000"/>
            <a:ext cx="8229600" cy="5364163"/>
          </a:xfrm>
        </p:spPr>
        <p:txBody>
          <a:bodyPr/>
          <a:lstStyle/>
          <a:p>
            <a:pPr algn="r"/>
            <a:r>
              <a:rPr lang="ar-IQ" dirty="0" smtClean="0"/>
              <a:t>وعليه القرار يكون مشوب بعيب عدم الاختصاص الزماني في حالتين:-</a:t>
            </a:r>
          </a:p>
          <a:p>
            <a:pPr algn="r"/>
            <a:r>
              <a:rPr lang="ar-IQ" dirty="0" smtClean="0"/>
              <a:t>1- صدور قرار من موظف زالت صفته الوظيفية</a:t>
            </a:r>
          </a:p>
          <a:p>
            <a:pPr algn="r"/>
            <a:r>
              <a:rPr lang="ar-IQ" dirty="0" smtClean="0"/>
              <a:t>اي للموظف حق صدور القرار طوال مدة المحددة لتقلده للوظيفة </a:t>
            </a:r>
          </a:p>
          <a:p>
            <a:pPr algn="r"/>
            <a:r>
              <a:rPr lang="ar-IQ" dirty="0" smtClean="0"/>
              <a:t>2- حالة صدور قرار بعد المدة التي حددها القانون لاصداره اذ قد يحدد القانون لمصدر القرار اجلا معينا لاصداره بحيث اذا تجاوز مصدر القرار هذه المدة كان مشوبا بعدم الاختصاص الزمني</a:t>
            </a:r>
            <a:endParaRPr lang="ar-IQ" dirty="0"/>
          </a:p>
        </p:txBody>
      </p:sp>
    </p:spTree>
    <p:extLst>
      <p:ext uri="{BB962C8B-B14F-4D97-AF65-F5344CB8AC3E}">
        <p14:creationId xmlns:p14="http://schemas.microsoft.com/office/powerpoint/2010/main" val="1555739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algn="r"/>
            <a:r>
              <a:rPr lang="ar-IQ" altLang="ar-IQ" sz="3200" dirty="0" smtClean="0"/>
              <a:t>وقد اقر الفقه والقضاء بوجود خمسة اوجه للطعن بالالغاء على القرارات الادارية </a:t>
            </a:r>
            <a:r>
              <a:rPr lang="en-US" altLang="ar-IQ" sz="3200" dirty="0" smtClean="0"/>
              <a:t>(</a:t>
            </a:r>
            <a:r>
              <a:rPr lang="ar-IQ" altLang="ar-IQ" sz="3200" dirty="0" smtClean="0"/>
              <a:t>وهي:- (الاختصاص.الشكل. المحل. الغاية. السبب</a:t>
            </a:r>
          </a:p>
        </p:txBody>
      </p:sp>
      <p:sp>
        <p:nvSpPr>
          <p:cNvPr id="14339" name="Content Placeholder 2"/>
          <p:cNvSpPr>
            <a:spLocks noGrp="1"/>
          </p:cNvSpPr>
          <p:nvPr>
            <p:ph idx="1"/>
          </p:nvPr>
        </p:nvSpPr>
        <p:spPr/>
        <p:txBody>
          <a:bodyPr/>
          <a:lstStyle/>
          <a:p>
            <a:r>
              <a:rPr lang="ar-IQ" altLang="ar-IQ" smtClean="0"/>
              <a:t>ويترتب على تخلف أي ركن من هذه الاركان عدم مشروعية القرار الإداري وبالتالي قابليته للالغاء.</a:t>
            </a:r>
          </a:p>
          <a:p>
            <a:r>
              <a:rPr lang="ar-IQ" altLang="ar-IQ" smtClean="0"/>
              <a:t>وهذا مااقره المشرع العراقي في المادة السابعة من قانون التعديل الخامس لقانون مجلس شورى الدولة رقم 17 لسنة 2013 وهو تعديل لاقانون رقم106 لسنة 1989( التي نصت على يعد من اسباب الطعن في الاوامر والقرارات الادارية بوجه خاص </a:t>
            </a:r>
          </a:p>
          <a:p>
            <a:endParaRPr lang="ar-IQ" altLang="ar-IQ" smtClean="0"/>
          </a:p>
        </p:txBody>
      </p:sp>
      <p:sp>
        <p:nvSpPr>
          <p:cNvPr id="14340"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14341" name="Footer Placeholder 4"/>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14342" name="Slide Number Placeholder 5"/>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388F94B3-0950-4B8E-B343-49E48B4926F6}" type="slidenum">
              <a:rPr lang="ar-SA" altLang="ar-IQ" sz="1000" smtClean="0"/>
              <a:pPr eaLnBrk="1" hangingPunct="1">
                <a:spcBef>
                  <a:spcPct val="0"/>
                </a:spcBef>
                <a:buClrTx/>
                <a:buFontTx/>
                <a:buNone/>
              </a:pPr>
              <a:t>3</a:t>
            </a:fld>
            <a:endParaRPr lang="en-US" altLang="ar-IQ" sz="1000" smtClean="0"/>
          </a:p>
        </p:txBody>
      </p:sp>
    </p:spTree>
    <p:extLst>
      <p:ext uri="{BB962C8B-B14F-4D97-AF65-F5344CB8AC3E}">
        <p14:creationId xmlns:p14="http://schemas.microsoft.com/office/powerpoint/2010/main" val="352314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715962"/>
          </a:xfrm>
        </p:spPr>
        <p:txBody>
          <a:bodyPr>
            <a:normAutofit fontScale="90000"/>
          </a:bodyPr>
          <a:lstStyle/>
          <a:p>
            <a:pPr algn="r"/>
            <a:r>
              <a:rPr lang="ar-IQ" altLang="ar-IQ" smtClean="0"/>
              <a:t>اولا :- ركن الاختصاص</a:t>
            </a:r>
          </a:p>
        </p:txBody>
      </p:sp>
      <p:sp>
        <p:nvSpPr>
          <p:cNvPr id="17411" name="Content Placeholder 2"/>
          <p:cNvSpPr>
            <a:spLocks noGrp="1"/>
          </p:cNvSpPr>
          <p:nvPr>
            <p:ph idx="1"/>
          </p:nvPr>
        </p:nvSpPr>
        <p:spPr>
          <a:xfrm>
            <a:off x="457200" y="1295400"/>
            <a:ext cx="8229600" cy="5334000"/>
          </a:xfrm>
        </p:spPr>
        <p:txBody>
          <a:bodyPr>
            <a:normAutofit lnSpcReduction="10000"/>
          </a:bodyPr>
          <a:lstStyle/>
          <a:p>
            <a:pPr algn="r"/>
            <a:r>
              <a:rPr lang="ar-IQ" altLang="ar-IQ" dirty="0" smtClean="0"/>
              <a:t>من الامور الاساسية في العمل الاداري هو توزيع الاختصاصات بين الجهات الادارية المختلفة</a:t>
            </a:r>
          </a:p>
          <a:p>
            <a:pPr algn="r"/>
            <a:r>
              <a:rPr lang="ar-IQ" altLang="ar-IQ" dirty="0" smtClean="0"/>
              <a:t>ومن مصلحة الادارة تقسيم العمل حتى يتفرغ كل موظف لاداء المهام والواجبات.</a:t>
            </a:r>
          </a:p>
          <a:p>
            <a:pPr algn="r"/>
            <a:r>
              <a:rPr lang="ar-IQ" altLang="ar-IQ" dirty="0" smtClean="0"/>
              <a:t>وتحدد مسؤولية في اتخاذ التصرفات والاعمال الادارية.</a:t>
            </a:r>
          </a:p>
          <a:p>
            <a:pPr algn="r"/>
            <a:r>
              <a:rPr lang="ar-IQ" altLang="ar-IQ" dirty="0" smtClean="0"/>
              <a:t>يسهل على افراد معرفة الجهة المختصة برعاية مصالحهم والتوجه اليها دون غيرها </a:t>
            </a:r>
          </a:p>
          <a:p>
            <a:pPr algn="r"/>
            <a:r>
              <a:rPr lang="ar-IQ" altLang="ar-IQ" dirty="0" smtClean="0"/>
              <a:t>ولضمان حقوق الافراد وذلك باعطاء سلطة اتخاذ القرارات الماسة لمصالح الافراد الى هيات ادارية يتوفر فيها قدر من كفاءة والتخصص.</a:t>
            </a:r>
          </a:p>
        </p:txBody>
      </p:sp>
      <p:sp>
        <p:nvSpPr>
          <p:cNvPr id="17412"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17413" name="Slide Number Placeholder 2"/>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3FF22794-7402-498B-A58C-4C8E7AF9B938}" type="slidenum">
              <a:rPr lang="ar-SA" altLang="ar-IQ" sz="1000" smtClean="0"/>
              <a:pPr eaLnBrk="1" hangingPunct="1">
                <a:spcBef>
                  <a:spcPct val="0"/>
                </a:spcBef>
                <a:buClrTx/>
                <a:buFontTx/>
                <a:buNone/>
              </a:pPr>
              <a:t>4</a:t>
            </a:fld>
            <a:endParaRPr lang="en-US" altLang="ar-IQ" sz="1000" smtClean="0"/>
          </a:p>
        </p:txBody>
      </p:sp>
      <p:sp>
        <p:nvSpPr>
          <p:cNvPr id="17414"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Tree>
    <p:extLst>
      <p:ext uri="{BB962C8B-B14F-4D97-AF65-F5344CB8AC3E}">
        <p14:creationId xmlns:p14="http://schemas.microsoft.com/office/powerpoint/2010/main" val="4069702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74638"/>
            <a:ext cx="8229600" cy="944562"/>
          </a:xfrm>
        </p:spPr>
        <p:txBody>
          <a:bodyPr/>
          <a:lstStyle/>
          <a:p>
            <a:pPr algn="r"/>
            <a:r>
              <a:rPr lang="ar-IQ" altLang="ar-IQ" smtClean="0"/>
              <a:t>تعريف الاختصاص</a:t>
            </a:r>
          </a:p>
        </p:txBody>
      </p:sp>
      <p:sp>
        <p:nvSpPr>
          <p:cNvPr id="18435" name="Content Placeholder 2"/>
          <p:cNvSpPr>
            <a:spLocks noGrp="1"/>
          </p:cNvSpPr>
          <p:nvPr>
            <p:ph idx="1"/>
          </p:nvPr>
        </p:nvSpPr>
        <p:spPr/>
        <p:txBody>
          <a:bodyPr>
            <a:normAutofit fontScale="92500" lnSpcReduction="20000"/>
          </a:bodyPr>
          <a:lstStyle/>
          <a:p>
            <a:pPr algn="r"/>
            <a:r>
              <a:rPr lang="ar-IQ" altLang="ar-IQ" b="1" dirty="0" smtClean="0"/>
              <a:t>1-ويقصد به الاختصاص (الصلاحية القانونية التي تمنح لهيئة عامة او موظف لمباشرة عمل من الاعمال القانونية.)</a:t>
            </a:r>
          </a:p>
          <a:p>
            <a:pPr algn="r"/>
            <a:r>
              <a:rPr lang="ar-IQ" altLang="ar-IQ" b="1" dirty="0" smtClean="0"/>
              <a:t>2- هو الصلاحية او القدرة  القانونية على  قيام بعمل اداري معين </a:t>
            </a:r>
            <a:r>
              <a:rPr lang="ar-IQ" altLang="ar-IQ" b="1" dirty="0"/>
              <a:t>و</a:t>
            </a:r>
            <a:r>
              <a:rPr lang="ar-IQ" altLang="ar-IQ" b="1" dirty="0" smtClean="0"/>
              <a:t>على وجه يعتد به قانونا.</a:t>
            </a:r>
          </a:p>
          <a:p>
            <a:pPr algn="r" rtl="1" eaLnBrk="1" hangingPunct="1">
              <a:lnSpc>
                <a:spcPct val="90000"/>
              </a:lnSpc>
            </a:pPr>
            <a:r>
              <a:rPr lang="ar-IQ" altLang="ar-IQ" b="1" dirty="0" smtClean="0"/>
              <a:t>3- او صلاحية الموظف الاداري للقيام بما يعهد اليه في الحدود الموضوعية والمكانية والزمنية التي يبينها القانون).</a:t>
            </a:r>
          </a:p>
          <a:p>
            <a:pPr algn="r" rtl="1" eaLnBrk="1" hangingPunct="1">
              <a:lnSpc>
                <a:spcPct val="90000"/>
              </a:lnSpc>
            </a:pPr>
            <a:r>
              <a:rPr lang="ar-IQ" altLang="ar-IQ" b="1" dirty="0"/>
              <a:t> </a:t>
            </a:r>
            <a:endParaRPr lang="ar-IQ" altLang="ar-IQ" b="1" dirty="0" smtClean="0"/>
          </a:p>
          <a:p>
            <a:pPr algn="r" rtl="1" eaLnBrk="1" hangingPunct="1">
              <a:lnSpc>
                <a:spcPct val="90000"/>
              </a:lnSpc>
            </a:pPr>
            <a:r>
              <a:rPr lang="ar-IQ" altLang="ar-IQ" b="1" dirty="0" smtClean="0"/>
              <a:t>اي صدور القرار من موظف غير مختص كان هذا القرار معيبا لعدم الاختصاص.</a:t>
            </a:r>
          </a:p>
          <a:p>
            <a:pPr algn="r" rtl="1" eaLnBrk="1" hangingPunct="1">
              <a:lnSpc>
                <a:spcPct val="90000"/>
              </a:lnSpc>
            </a:pPr>
            <a:r>
              <a:rPr lang="ar-IQ" altLang="ar-IQ" b="1" dirty="0" smtClean="0"/>
              <a:t> </a:t>
            </a:r>
            <a:r>
              <a:rPr lang="en-US" altLang="ar-IQ" b="1" dirty="0" smtClean="0"/>
              <a:t/>
            </a:r>
            <a:br>
              <a:rPr lang="en-US" altLang="ar-IQ" b="1" dirty="0" smtClean="0"/>
            </a:br>
            <a:endParaRPr lang="en-US" altLang="ar-IQ" b="1" dirty="0" smtClean="0"/>
          </a:p>
          <a:p>
            <a:endParaRPr lang="ar-IQ" altLang="ar-IQ" dirty="0" smtClean="0"/>
          </a:p>
        </p:txBody>
      </p:sp>
      <p:sp>
        <p:nvSpPr>
          <p:cNvPr id="18436"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18437" name="Slide Number Placeholder 2"/>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4A9C35BD-396D-4490-A4E2-593128562609}" type="slidenum">
              <a:rPr lang="ar-SA" altLang="ar-IQ" sz="1000" smtClean="0"/>
              <a:pPr eaLnBrk="1" hangingPunct="1">
                <a:spcBef>
                  <a:spcPct val="0"/>
                </a:spcBef>
                <a:buClrTx/>
                <a:buFontTx/>
                <a:buNone/>
              </a:pPr>
              <a:t>5</a:t>
            </a:fld>
            <a:endParaRPr lang="en-US" altLang="ar-IQ" sz="1000" smtClean="0"/>
          </a:p>
        </p:txBody>
      </p:sp>
      <p:sp>
        <p:nvSpPr>
          <p:cNvPr id="18438"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Tree>
    <p:extLst>
      <p:ext uri="{BB962C8B-B14F-4D97-AF65-F5344CB8AC3E}">
        <p14:creationId xmlns:p14="http://schemas.microsoft.com/office/powerpoint/2010/main" val="3372109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305800" cy="1143000"/>
          </a:xfrm>
        </p:spPr>
        <p:txBody>
          <a:bodyPr>
            <a:normAutofit fontScale="90000"/>
          </a:bodyPr>
          <a:lstStyle/>
          <a:p>
            <a:pPr algn="r"/>
            <a:r>
              <a:rPr lang="ar-IQ" altLang="ar-IQ" dirty="0" smtClean="0">
                <a:solidFill>
                  <a:srgbClr val="FF0000"/>
                </a:solidFill>
              </a:rPr>
              <a:t>يشبه بعض الفقهاء قواعد الاختصاص في القانون الاداري بفكرة الاهلية في القانون الخاص</a:t>
            </a:r>
          </a:p>
        </p:txBody>
      </p:sp>
      <p:sp>
        <p:nvSpPr>
          <p:cNvPr id="20483" name="Content Placeholder 2"/>
          <p:cNvSpPr>
            <a:spLocks noGrp="1"/>
          </p:cNvSpPr>
          <p:nvPr>
            <p:ph idx="1"/>
          </p:nvPr>
        </p:nvSpPr>
        <p:spPr>
          <a:xfrm>
            <a:off x="457200" y="1752600"/>
            <a:ext cx="8229600" cy="4378325"/>
          </a:xfrm>
        </p:spPr>
        <p:txBody>
          <a:bodyPr/>
          <a:lstStyle/>
          <a:p>
            <a:pPr algn="r"/>
            <a:r>
              <a:rPr lang="ar-IQ" altLang="ar-IQ" dirty="0" smtClean="0"/>
              <a:t>لان كلاهما يقوم على: اساس القدرة في مباشرة  تصرف قانوني معين</a:t>
            </a:r>
          </a:p>
          <a:p>
            <a:pPr algn="r"/>
            <a:r>
              <a:rPr lang="ar-IQ" altLang="ar-IQ" dirty="0" smtClean="0"/>
              <a:t>اولكن الفرق في  المقصود   </a:t>
            </a:r>
          </a:p>
          <a:p>
            <a:pPr algn="r"/>
            <a:r>
              <a:rPr lang="ar-IQ" altLang="ar-IQ" dirty="0" smtClean="0"/>
              <a:t>1- في القانون الاداري هو تقسيم العمل به وتحديد المسؤولية وحماية المصلحة العامة</a:t>
            </a:r>
          </a:p>
          <a:p>
            <a:pPr algn="r"/>
            <a:r>
              <a:rPr lang="ar-IQ" altLang="ar-IQ" dirty="0" smtClean="0"/>
              <a:t>في القانون الخاص قواعد الاهلية الهدف منها </a:t>
            </a:r>
            <a:r>
              <a:rPr lang="ar-IQ" altLang="ar-IQ" u="sng" dirty="0" smtClean="0">
                <a:solidFill>
                  <a:srgbClr val="FF0000"/>
                </a:solidFill>
              </a:rPr>
              <a:t>حماية الشخص ذاته او مصلحة الفرد.</a:t>
            </a:r>
          </a:p>
        </p:txBody>
      </p:sp>
      <p:sp>
        <p:nvSpPr>
          <p:cNvPr id="20484"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20485" name="Slide Number Placeholder 2"/>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7ABFEAE5-AD7C-40AD-AC43-D591826E6A40}" type="slidenum">
              <a:rPr lang="ar-SA" altLang="ar-IQ" sz="1000" smtClean="0"/>
              <a:pPr eaLnBrk="1" hangingPunct="1">
                <a:spcBef>
                  <a:spcPct val="0"/>
                </a:spcBef>
                <a:buClrTx/>
                <a:buFontTx/>
                <a:buNone/>
              </a:pPr>
              <a:t>6</a:t>
            </a:fld>
            <a:endParaRPr lang="en-US" altLang="ar-IQ" sz="1000" smtClean="0"/>
          </a:p>
        </p:txBody>
      </p:sp>
      <p:sp>
        <p:nvSpPr>
          <p:cNvPr id="20486"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r>
              <a:rPr lang="ar-IQ" altLang="ar-IQ" sz="1000" smtClean="0"/>
              <a:t>22-10 -2017</a:t>
            </a:r>
            <a:endParaRPr lang="en-US" altLang="ar-IQ" sz="1000" smtClean="0"/>
          </a:p>
        </p:txBody>
      </p:sp>
    </p:spTree>
    <p:extLst>
      <p:ext uri="{BB962C8B-B14F-4D97-AF65-F5344CB8AC3E}">
        <p14:creationId xmlns:p14="http://schemas.microsoft.com/office/powerpoint/2010/main" val="1812685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تكملة</a:t>
            </a:r>
            <a:endParaRPr lang="ar-IQ" dirty="0"/>
          </a:p>
        </p:txBody>
      </p:sp>
      <p:sp>
        <p:nvSpPr>
          <p:cNvPr id="3" name="Content Placeholder 2"/>
          <p:cNvSpPr>
            <a:spLocks noGrp="1"/>
          </p:cNvSpPr>
          <p:nvPr>
            <p:ph idx="1"/>
          </p:nvPr>
        </p:nvSpPr>
        <p:spPr>
          <a:xfrm>
            <a:off x="457200" y="685800"/>
            <a:ext cx="8229600" cy="5440363"/>
          </a:xfrm>
        </p:spPr>
        <p:txBody>
          <a:bodyPr/>
          <a:lstStyle/>
          <a:p>
            <a:pPr algn="r"/>
            <a:r>
              <a:rPr lang="ar-IQ" dirty="0" smtClean="0"/>
              <a:t>2- تستند قواعد الاختصاص الى القانون الذي يبين حدود امكان مباشرة عمل قانوني معين</a:t>
            </a:r>
          </a:p>
          <a:p>
            <a:pPr algn="r"/>
            <a:r>
              <a:rPr lang="ar-IQ" dirty="0" smtClean="0"/>
              <a:t>في حين قواعد الاهلية تستند الى القواعد العامة اما عدم الاهلية فهو الاستثناء حيث يعتبر كل شخص اهلا للتعاقد مالم يقرر القانون عدم اهليته او يحد منها</a:t>
            </a:r>
          </a:p>
          <a:p>
            <a:pPr algn="r"/>
            <a:r>
              <a:rPr lang="ar-IQ" dirty="0" smtClean="0"/>
              <a:t>3- الدافع في تحديد قواعد الاختصاص هو العمل على التخصص وتقسيم العمل بين اعضاء السلطة الادارية لانجاز العمل بسرعة وتحديد المسؤولية عند ارتكاب الخطأ.</a:t>
            </a:r>
          </a:p>
          <a:p>
            <a:pPr algn="r"/>
            <a:r>
              <a:rPr lang="ar-IQ" dirty="0" smtClean="0"/>
              <a:t>اما بالنسبة سبب عدم الاهلية هو عدم كفاية النضوج العقلي للشخص. </a:t>
            </a:r>
            <a:endParaRPr lang="ar-IQ" dirty="0"/>
          </a:p>
        </p:txBody>
      </p:sp>
    </p:spTree>
    <p:extLst>
      <p:ext uri="{BB962C8B-B14F-4D97-AF65-F5344CB8AC3E}">
        <p14:creationId xmlns:p14="http://schemas.microsoft.com/office/powerpoint/2010/main" val="939436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ltLang="ar-IQ" b="1" dirty="0"/>
              <a:t>مصادر </a:t>
            </a:r>
            <a:r>
              <a:rPr lang="ar-IQ" altLang="ar-IQ" b="1" dirty="0" smtClean="0"/>
              <a:t> ركن الاختصاص </a:t>
            </a:r>
            <a:endParaRPr lang="ar-IQ" dirty="0"/>
          </a:p>
        </p:txBody>
      </p:sp>
      <p:sp>
        <p:nvSpPr>
          <p:cNvPr id="3" name="Content Placeholder 2"/>
          <p:cNvSpPr>
            <a:spLocks noGrp="1"/>
          </p:cNvSpPr>
          <p:nvPr>
            <p:ph idx="1"/>
          </p:nvPr>
        </p:nvSpPr>
        <p:spPr/>
        <p:txBody>
          <a:bodyPr/>
          <a:lstStyle/>
          <a:p>
            <a:pPr algn="r">
              <a:lnSpc>
                <a:spcPct val="90000"/>
              </a:lnSpc>
            </a:pPr>
            <a:r>
              <a:rPr lang="ar-IQ" altLang="ar-IQ" b="1" dirty="0" smtClean="0"/>
              <a:t>:</a:t>
            </a:r>
            <a:endParaRPr lang="ar-IQ" altLang="ar-IQ" b="1" dirty="0"/>
          </a:p>
          <a:p>
            <a:pPr algn="r">
              <a:lnSpc>
                <a:spcPct val="90000"/>
              </a:lnSpc>
            </a:pPr>
            <a:r>
              <a:rPr lang="ar-IQ" altLang="ar-IQ" b="1" dirty="0"/>
              <a:t>     </a:t>
            </a:r>
            <a:r>
              <a:rPr lang="ar-IQ" altLang="ar-IQ" dirty="0"/>
              <a:t> يعد الدستور من اهم مصادر تحقيق الاختصاص على مستوى السلطات العامـة في الدولة ، التشريعية والتنفيذية والقضائية . </a:t>
            </a:r>
            <a:endParaRPr lang="ar-IQ" altLang="ar-IQ" dirty="0" smtClean="0"/>
          </a:p>
          <a:p>
            <a:pPr algn="r">
              <a:lnSpc>
                <a:spcPct val="90000"/>
              </a:lnSpc>
            </a:pPr>
            <a:r>
              <a:rPr lang="ar-IQ" altLang="ar-IQ" dirty="0" smtClean="0"/>
              <a:t>ومن </a:t>
            </a:r>
            <a:r>
              <a:rPr lang="ar-IQ" altLang="ar-IQ" dirty="0"/>
              <a:t>ثم يأتي دور المشرع العادي ليعيين اختصاصات الهيئآت الفرعية لكل سلطة من السلطات عن طريق النصوص القانونية ولكن دون الاخلال بالنصوص </a:t>
            </a:r>
            <a:r>
              <a:rPr lang="ar-IQ" altLang="ar-IQ" dirty="0" smtClean="0"/>
              <a:t>الدستورية</a:t>
            </a:r>
          </a:p>
          <a:p>
            <a:pPr algn="r">
              <a:lnSpc>
                <a:spcPct val="90000"/>
              </a:lnSpc>
            </a:pPr>
            <a:r>
              <a:rPr lang="ar-IQ" smtClean="0"/>
              <a:t>الانظمة والتعليمات التشريع الفرعي</a:t>
            </a:r>
            <a:endParaRPr lang="ar-IQ" dirty="0"/>
          </a:p>
        </p:txBody>
      </p:sp>
    </p:spTree>
    <p:extLst>
      <p:ext uri="{BB962C8B-B14F-4D97-AF65-F5344CB8AC3E}">
        <p14:creationId xmlns:p14="http://schemas.microsoft.com/office/powerpoint/2010/main" val="1970097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خصائص قواعد الاختصاص  </a:t>
            </a:r>
            <a:r>
              <a:rPr lang="ar-IQ" dirty="0" smtClean="0"/>
              <a:t>ص29</a:t>
            </a:r>
            <a:endParaRPr lang="ar-IQ" dirty="0"/>
          </a:p>
        </p:txBody>
      </p:sp>
      <p:sp>
        <p:nvSpPr>
          <p:cNvPr id="3" name="Content Placeholder 2"/>
          <p:cNvSpPr>
            <a:spLocks noGrp="1"/>
          </p:cNvSpPr>
          <p:nvPr>
            <p:ph idx="1"/>
          </p:nvPr>
        </p:nvSpPr>
        <p:spPr/>
        <p:txBody>
          <a:bodyPr/>
          <a:lstStyle/>
          <a:p>
            <a:pPr algn="r"/>
            <a:r>
              <a:rPr lang="ar-IQ" dirty="0" smtClean="0"/>
              <a:t>استادا الى النصوص القانونية واللوائح  تمارس السلطات الادارية نشاطها وفعالياتها وفقا لاختصاص المحدد لها وتحقق  المصالح العامة في مجالها.</a:t>
            </a:r>
          </a:p>
          <a:p>
            <a:pPr algn="r"/>
            <a:r>
              <a:rPr lang="ar-IQ" dirty="0"/>
              <a:t> </a:t>
            </a:r>
            <a:r>
              <a:rPr lang="ar-IQ" dirty="0" smtClean="0">
                <a:solidFill>
                  <a:srgbClr val="FF0000"/>
                </a:solidFill>
              </a:rPr>
              <a:t>والهدف من فكرة الاخاصاص </a:t>
            </a:r>
          </a:p>
          <a:p>
            <a:pPr algn="r"/>
            <a:r>
              <a:rPr lang="ar-IQ" dirty="0" smtClean="0"/>
              <a:t>1- حسن سير الادارة العامة وبالتالي تحديد المسؤولية.</a:t>
            </a:r>
          </a:p>
          <a:p>
            <a:pPr algn="r"/>
            <a:r>
              <a:rPr lang="ar-IQ" dirty="0" smtClean="0"/>
              <a:t>2- مصلحة الافراد في حماية حقوقهم وحرياتهم الفردية.</a:t>
            </a:r>
            <a:endParaRPr lang="ar-IQ" dirty="0"/>
          </a:p>
        </p:txBody>
      </p:sp>
    </p:spTree>
    <p:extLst>
      <p:ext uri="{BB962C8B-B14F-4D97-AF65-F5344CB8AC3E}">
        <p14:creationId xmlns:p14="http://schemas.microsoft.com/office/powerpoint/2010/main" val="747846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1524</Words>
  <Application>Microsoft Office PowerPoint</Application>
  <PresentationFormat>On-screen Show (4:3)</PresentationFormat>
  <Paragraphs>145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اركان القرار الاداري</vt:lpstr>
      <vt:lpstr>اركان القرار الاداري</vt:lpstr>
      <vt:lpstr>وقد اقر الفقه والقضاء بوجود خمسة اوجه للطعن بالالغاء على القرارات الادارية (وهي:- (الاختصاص.الشكل. المحل. الغاية. السبب</vt:lpstr>
      <vt:lpstr>اولا :- ركن الاختصاص</vt:lpstr>
      <vt:lpstr>تعريف الاختصاص</vt:lpstr>
      <vt:lpstr>يشبه بعض الفقهاء قواعد الاختصاص في القانون الاداري بفكرة الاهلية في القانون الخاص</vt:lpstr>
      <vt:lpstr>تكملة</vt:lpstr>
      <vt:lpstr>مصادر  ركن الاختصاص </vt:lpstr>
      <vt:lpstr>خصائص قواعد الاختصاص  ص29</vt:lpstr>
      <vt:lpstr>                                                                </vt:lpstr>
      <vt:lpstr> س :يمتاز الاختصاص بأنه من النظام العام ويترتب على ذلك النتائج الاتية : </vt:lpstr>
      <vt:lpstr>ص32</vt:lpstr>
      <vt:lpstr>الاشكال التي ينظم بها ركن الاختصاص</vt:lpstr>
      <vt:lpstr>                                                ص35</vt:lpstr>
      <vt:lpstr>3-الاختصاص المشترك (الجماعي)</vt:lpstr>
      <vt:lpstr>قاعدة مهمة انشئها القضاء الاداري الفرنسي</vt:lpstr>
      <vt:lpstr>تكملة</vt:lpstr>
      <vt:lpstr>عناصر ركن الاختصاص</vt:lpstr>
      <vt:lpstr>PowerPoint Presentation</vt:lpstr>
      <vt:lpstr>عنصرالاختصاص الموضوعي(المادي)</vt:lpstr>
      <vt:lpstr>الاختصاص المكاني </vt:lpstr>
      <vt:lpstr>ثانياً –الاختصاص الزماني</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اركان القرار الاداري</dc:title>
  <dc:creator>Gala</dc:creator>
  <cp:lastModifiedBy>Gala</cp:lastModifiedBy>
  <cp:revision>20</cp:revision>
  <dcterms:created xsi:type="dcterms:W3CDTF">2006-08-16T00:00:00Z</dcterms:created>
  <dcterms:modified xsi:type="dcterms:W3CDTF">2019-10-07T19:50:22Z</dcterms:modified>
</cp:coreProperties>
</file>