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7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3" d="100"/>
          <a:sy n="43" d="100"/>
        </p:scale>
        <p:origin x="-129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52C5547-CD25-428E-9018-8F4031466846}" type="datetimeFigureOut">
              <a:rPr lang="ar-IQ" smtClean="0"/>
              <a:t>28/02/1441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4083E38-9A6E-4A41-A0A8-B31C127DCDF0}" type="slidenum">
              <a:rPr lang="ar-IQ" smtClean="0"/>
              <a:t>‹#›</a:t>
            </a:fld>
            <a:endParaRPr lang="ar-IQ"/>
          </a:p>
        </p:txBody>
      </p:sp>
    </p:spTree>
    <p:extLst>
      <p:ext uri="{BB962C8B-B14F-4D97-AF65-F5344CB8AC3E}">
        <p14:creationId xmlns:p14="http://schemas.microsoft.com/office/powerpoint/2010/main" val="426873513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E91C4A-6221-427C-BD2A-F8FAF4F7A996}" type="datetime1">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9C691A-10D2-4307-934D-8CCA0C77D2AE}" type="datetime1">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9E2B8B-F759-4870-A2C2-94A5EB176829}" type="datetime1">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EA7F0-F901-40E8-B7A2-27DA81A29068}" type="datetime1">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C41FC8-1B41-449A-A816-9E61887F2851}" type="datetime1">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C400C0-549B-4C93-96F5-CCDC65DBB5C3}" type="datetime1">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0EB93F-82DD-435D-9BCF-918ED118DE98}" type="datetime1">
              <a:rPr lang="en-US" smtClean="0"/>
              <a:t>10/27/2019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32E3A3-55DD-494B-A129-164314928CD7}" type="datetime1">
              <a:rPr lang="en-US" smtClean="0"/>
              <a:t>10/27/2019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3BF6CC-66A5-4922-9BE0-F7F3D6E3E781}" type="datetime1">
              <a:rPr lang="en-US" smtClean="0"/>
              <a:t>10/27/2019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9DAD03-E9C5-455F-9850-282EDFE6A82F}" type="datetime1">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4D423-5B8F-4917-B3E5-41206D6557E6}" type="datetime1">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96C1B1-7449-48A1-9C66-32DF41F99A8E}" type="datetime1">
              <a:rPr lang="en-US" smtClean="0"/>
              <a:t>10/27/2019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عيب عدم الاختصاص في القرار الاداري</a:t>
            </a:r>
            <a:endParaRPr lang="ar-IQ" dirty="0"/>
          </a:p>
        </p:txBody>
      </p:sp>
      <p:sp>
        <p:nvSpPr>
          <p:cNvPr id="3" name="Subtitle 2"/>
          <p:cNvSpPr>
            <a:spLocks noGrp="1"/>
          </p:cNvSpPr>
          <p:nvPr>
            <p:ph type="subTitle" idx="1"/>
          </p:nvPr>
        </p:nvSpPr>
        <p:spPr/>
        <p:txBody>
          <a:bodyPr/>
          <a:lstStyle/>
          <a:p>
            <a:r>
              <a:rPr lang="ar-IQ" dirty="0" smtClean="0"/>
              <a:t>تعريف عيب عدم الاختصاص</a:t>
            </a:r>
            <a:endParaRPr lang="ar-IQ" dirty="0"/>
          </a:p>
        </p:txBody>
      </p:sp>
      <p:sp>
        <p:nvSpPr>
          <p:cNvPr id="4" name="Date Placeholder 3"/>
          <p:cNvSpPr>
            <a:spLocks noGrp="1"/>
          </p:cNvSpPr>
          <p:nvPr>
            <p:ph type="dt" sz="half" idx="10"/>
          </p:nvPr>
        </p:nvSpPr>
        <p:spPr/>
        <p:txBody>
          <a:bodyPr/>
          <a:lstStyle/>
          <a:p>
            <a:fld id="{18FBE301-0BEC-4272-80AC-07486051BD68}" type="datetime1">
              <a:rPr lang="en-US" smtClean="0"/>
              <a:t>10/27/2019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438278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ar-IQ" dirty="0" smtClean="0"/>
              <a:t>                                          </a:t>
            </a:r>
            <a:r>
              <a:rPr lang="ar-IQ" sz="2400" dirty="0" smtClean="0"/>
              <a:t>ص66</a:t>
            </a:r>
            <a:endParaRPr lang="ar-IQ" dirty="0"/>
          </a:p>
        </p:txBody>
      </p:sp>
      <p:sp>
        <p:nvSpPr>
          <p:cNvPr id="3" name="Content Placeholder 2"/>
          <p:cNvSpPr>
            <a:spLocks noGrp="1"/>
          </p:cNvSpPr>
          <p:nvPr>
            <p:ph idx="1"/>
          </p:nvPr>
        </p:nvSpPr>
        <p:spPr>
          <a:xfrm>
            <a:off x="457200" y="990600"/>
            <a:ext cx="8229600" cy="5135563"/>
          </a:xfrm>
        </p:spPr>
        <p:txBody>
          <a:bodyPr/>
          <a:lstStyle/>
          <a:p>
            <a:pPr algn="r"/>
            <a:r>
              <a:rPr lang="ar-IQ" dirty="0" smtClean="0"/>
              <a:t>2- حالة معينة (حالات تهديد النظام العام من خلال المظاهرة)</a:t>
            </a:r>
          </a:p>
          <a:p>
            <a:pPr algn="r"/>
            <a:r>
              <a:rPr lang="ar-IQ" dirty="0" smtClean="0"/>
              <a:t>3- صفات معينة مثل توفر شروط التوظيف لتعين شخص  قدم لوظيفة او حالة وجود جدار ايل للسقوط)</a:t>
            </a:r>
          </a:p>
          <a:p>
            <a:pPr algn="r"/>
            <a:r>
              <a:rPr lang="ar-IQ" dirty="0" smtClean="0"/>
              <a:t>ان عيب السبب لم يظهر في قضاء مجلس الدولة الفرنسي ال </a:t>
            </a:r>
            <a:r>
              <a:rPr lang="en-US" dirty="0"/>
              <a:t>(</a:t>
            </a:r>
            <a:r>
              <a:rPr lang="en-US" dirty="0" err="1" smtClean="0"/>
              <a:t>Trepon</a:t>
            </a:r>
            <a:r>
              <a:rPr lang="ar-IQ" dirty="0" smtClean="0"/>
              <a:t>في  سنة1922 في قرار شهير في قضية تريبون(</a:t>
            </a:r>
          </a:p>
          <a:p>
            <a:pPr algn="r"/>
            <a:r>
              <a:rPr lang="ar-IQ" dirty="0"/>
              <a:t> </a:t>
            </a:r>
            <a:r>
              <a:rPr lang="ar-IQ" dirty="0" smtClean="0"/>
              <a:t>تم الغاء قرار تقاعده بسبب عدم تقديم طلب من قبله.</a:t>
            </a:r>
            <a:endParaRPr lang="ar-IQ" dirty="0"/>
          </a:p>
        </p:txBody>
      </p:sp>
      <p:sp>
        <p:nvSpPr>
          <p:cNvPr id="4" name="Date Placeholder 3"/>
          <p:cNvSpPr>
            <a:spLocks noGrp="1"/>
          </p:cNvSpPr>
          <p:nvPr>
            <p:ph type="dt" sz="half" idx="10"/>
          </p:nvPr>
        </p:nvSpPr>
        <p:spPr/>
        <p:txBody>
          <a:bodyPr/>
          <a:lstStyle/>
          <a:p>
            <a:fld id="{637EA7F0-F901-40E8-B7A2-27DA81A29068}" type="datetime1">
              <a:rPr lang="en-US" smtClean="0"/>
              <a:t>10/27/2019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40819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ar-IQ" dirty="0" smtClean="0"/>
              <a:t>سؤال</a:t>
            </a:r>
            <a:endParaRPr lang="ar-IQ" dirty="0"/>
          </a:p>
        </p:txBody>
      </p:sp>
      <p:sp>
        <p:nvSpPr>
          <p:cNvPr id="3" name="Content Placeholder 2"/>
          <p:cNvSpPr>
            <a:spLocks noGrp="1"/>
          </p:cNvSpPr>
          <p:nvPr>
            <p:ph idx="1"/>
          </p:nvPr>
        </p:nvSpPr>
        <p:spPr/>
        <p:txBody>
          <a:bodyPr>
            <a:normAutofit/>
          </a:bodyPr>
          <a:lstStyle/>
          <a:p>
            <a:pPr algn="r">
              <a:lnSpc>
                <a:spcPct val="80000"/>
              </a:lnSpc>
            </a:pPr>
            <a:r>
              <a:rPr lang="ar-IQ" altLang="ar-IQ" b="1" dirty="0" smtClean="0"/>
              <a:t>لماذا </a:t>
            </a:r>
            <a:r>
              <a:rPr lang="ar-IQ" altLang="ar-IQ" b="1" dirty="0"/>
              <a:t>الغى القاضي الاداري القرار لاداري بتقاعد الموظف </a:t>
            </a:r>
            <a:r>
              <a:rPr lang="ar-IQ" altLang="ar-IQ" b="1" dirty="0" smtClean="0"/>
              <a:t>البالغ </a:t>
            </a:r>
            <a:r>
              <a:rPr lang="ar-IQ" altLang="ar-IQ" b="1" dirty="0"/>
              <a:t>من العمر 55سنة؟ </a:t>
            </a:r>
            <a:endParaRPr lang="ar-IQ" altLang="ar-IQ" b="1" dirty="0" smtClean="0"/>
          </a:p>
          <a:p>
            <a:pPr>
              <a:lnSpc>
                <a:spcPct val="80000"/>
              </a:lnSpc>
            </a:pPr>
            <a:r>
              <a:rPr lang="ar-IQ" altLang="ar-IQ" b="1" dirty="0" smtClean="0"/>
              <a:t>قد اثبت للقاضي بانه لم يقدم طلب  على التقاعد. وهو السبب المادي القانوي للتقاعد بدون بلوغه عمر القاوني </a:t>
            </a:r>
          </a:p>
          <a:p>
            <a:pPr algn="r">
              <a:lnSpc>
                <a:spcPct val="80000"/>
              </a:lnSpc>
            </a:pPr>
            <a:r>
              <a:rPr lang="ar-IQ" altLang="ar-IQ" b="1" dirty="0" smtClean="0"/>
              <a:t>.</a:t>
            </a:r>
            <a:endParaRPr lang="ar-IQ" altLang="ar-IQ" b="1" dirty="0"/>
          </a:p>
        </p:txBody>
      </p:sp>
      <p:sp>
        <p:nvSpPr>
          <p:cNvPr id="4" name="Date Placeholder 3"/>
          <p:cNvSpPr>
            <a:spLocks noGrp="1"/>
          </p:cNvSpPr>
          <p:nvPr>
            <p:ph type="dt" sz="half" idx="10"/>
          </p:nvPr>
        </p:nvSpPr>
        <p:spPr/>
        <p:txBody>
          <a:bodyPr/>
          <a:lstStyle/>
          <a:p>
            <a:fld id="{637EA7F0-F901-40E8-B7A2-27DA81A29068}" type="datetime1">
              <a:rPr lang="en-US" smtClean="0"/>
              <a:t>10/27/2019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716544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r"/>
            <a:r>
              <a:rPr lang="ar-IQ" dirty="0" smtClean="0"/>
              <a:t> العلاقة بين السبب والتسبيب</a:t>
            </a:r>
            <a:endParaRPr lang="ar-IQ"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pPr algn="r"/>
            <a:r>
              <a:rPr lang="ar-IQ" dirty="0" smtClean="0"/>
              <a:t> التسبيب هو في ركن الشكلية اي كتابة السبب  هو شكلية خارجية للقرار .</a:t>
            </a:r>
          </a:p>
          <a:p>
            <a:pPr algn="r"/>
            <a:r>
              <a:rPr lang="ar-IQ" dirty="0" smtClean="0"/>
              <a:t>السبب هو الحالة القانونية او الواقعية التي تدفع رجل الادارة لاتخاذ القرار </a:t>
            </a:r>
          </a:p>
          <a:p>
            <a:pPr algn="r"/>
            <a:r>
              <a:rPr lang="ar-IQ" dirty="0" smtClean="0"/>
              <a:t>والتسبيب الافصاح عن الاسباب </a:t>
            </a:r>
          </a:p>
          <a:p>
            <a:pPr algn="r"/>
            <a:r>
              <a:rPr lang="ar-IQ" altLang="ar-IQ" dirty="0" smtClean="0"/>
              <a:t>-</a:t>
            </a:r>
            <a:r>
              <a:rPr lang="ar-IQ" altLang="ar-IQ" dirty="0" smtClean="0">
                <a:solidFill>
                  <a:srgbClr val="FF0000"/>
                </a:solidFill>
              </a:rPr>
              <a:t>تسبيب القرار الاداري هو ذكر السب اي الحالة القانونية </a:t>
            </a:r>
            <a:r>
              <a:rPr lang="ar-IQ" altLang="ar-IQ" dirty="0" smtClean="0"/>
              <a:t>اوالواقعية التي ادت بالسلطة الادارية اصدار القرار. </a:t>
            </a:r>
          </a:p>
          <a:p>
            <a:pPr algn="r"/>
            <a:r>
              <a:rPr lang="ar-IQ" altLang="ar-IQ" dirty="0" smtClean="0"/>
              <a:t>والاصل </a:t>
            </a:r>
            <a:r>
              <a:rPr lang="ar-IQ" altLang="ar-IQ" dirty="0"/>
              <a:t>الادارة غير ملزمة بتسبيب الا اذا الزمها القانون وحينئذ </a:t>
            </a:r>
            <a:r>
              <a:rPr lang="ar-IQ" altLang="ar-IQ" dirty="0">
                <a:solidFill>
                  <a:srgbClr val="FF0000"/>
                </a:solidFill>
              </a:rPr>
              <a:t>يكون التسبيب شرطا شكليلا قي</a:t>
            </a:r>
            <a:r>
              <a:rPr lang="ar-IQ" altLang="ar-IQ" dirty="0"/>
              <a:t> القرار اي تجاهله عيبا في القرار </a:t>
            </a:r>
            <a:r>
              <a:rPr lang="ar-IQ" altLang="ar-IQ" dirty="0" smtClean="0"/>
              <a:t>يؤدي </a:t>
            </a:r>
            <a:r>
              <a:rPr lang="ar-IQ" altLang="ar-IQ" dirty="0"/>
              <a:t>به الى بطلان.</a:t>
            </a:r>
          </a:p>
          <a:p>
            <a:r>
              <a:rPr lang="ar-IQ" altLang="ar-IQ" dirty="0"/>
              <a:t>. </a:t>
            </a:r>
          </a:p>
          <a:p>
            <a:pPr algn="r"/>
            <a:endParaRPr lang="ar-IQ" altLang="ar-IQ" dirty="0" smtClean="0"/>
          </a:p>
          <a:p>
            <a:pPr algn="r"/>
            <a:endParaRPr lang="ar-IQ" dirty="0" smtClean="0"/>
          </a:p>
          <a:p>
            <a:pPr algn="r"/>
            <a:endParaRPr lang="ar-IQ" dirty="0"/>
          </a:p>
        </p:txBody>
      </p:sp>
      <p:sp>
        <p:nvSpPr>
          <p:cNvPr id="4" name="Date Placeholder 3"/>
          <p:cNvSpPr>
            <a:spLocks noGrp="1"/>
          </p:cNvSpPr>
          <p:nvPr>
            <p:ph type="dt" sz="half" idx="10"/>
          </p:nvPr>
        </p:nvSpPr>
        <p:spPr/>
        <p:txBody>
          <a:bodyPr/>
          <a:lstStyle/>
          <a:p>
            <a:fld id="{637EA7F0-F901-40E8-B7A2-27DA81A29068}" type="datetime1">
              <a:rPr lang="en-US" smtClean="0"/>
              <a:t>10/27/2019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437657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ar-IQ" sz="2800" dirty="0" smtClean="0"/>
              <a:t>                                                        ص67</a:t>
            </a:r>
            <a:endParaRPr lang="ar-IQ" sz="2800" dirty="0"/>
          </a:p>
        </p:txBody>
      </p:sp>
      <p:sp>
        <p:nvSpPr>
          <p:cNvPr id="3" name="Content Placeholder 2"/>
          <p:cNvSpPr>
            <a:spLocks noGrp="1"/>
          </p:cNvSpPr>
          <p:nvPr>
            <p:ph idx="1"/>
          </p:nvPr>
        </p:nvSpPr>
        <p:spPr>
          <a:xfrm>
            <a:off x="457200" y="914400"/>
            <a:ext cx="8229600" cy="5211763"/>
          </a:xfrm>
        </p:spPr>
        <p:txBody>
          <a:bodyPr/>
          <a:lstStyle/>
          <a:p>
            <a:pPr algn="r"/>
            <a:r>
              <a:rPr lang="ar-IQ" dirty="0" smtClean="0">
                <a:solidFill>
                  <a:srgbClr val="FF0000"/>
                </a:solidFill>
              </a:rPr>
              <a:t>المعايير العامة في ركن السبب من القرار الاداري</a:t>
            </a:r>
          </a:p>
          <a:p>
            <a:pPr algn="r"/>
            <a:r>
              <a:rPr lang="ar-IQ" dirty="0" smtClean="0"/>
              <a:t>اهم المعايير</a:t>
            </a:r>
          </a:p>
          <a:p>
            <a:pPr algn="r"/>
            <a:r>
              <a:rPr lang="ar-IQ" dirty="0" smtClean="0"/>
              <a:t>1- لا يمكن للادارة ان تتدخل في اصدار قرار اداري معين الا اذا قام سبب يبرر ذلك.</a:t>
            </a:r>
          </a:p>
          <a:p>
            <a:pPr algn="r"/>
            <a:r>
              <a:rPr lang="ar-IQ" dirty="0" smtClean="0"/>
              <a:t>ولكن وجود  السبب لا يلزمها بالتدخل باصدار القرار في كل الحالات.</a:t>
            </a:r>
          </a:p>
          <a:p>
            <a:pPr algn="r"/>
            <a:r>
              <a:rPr lang="ar-IQ" dirty="0" smtClean="0"/>
              <a:t>2- الادارة غير ملزمة لن تفصح للافراد عن السبب الذي تدخلت بناء عليها الا اذا الزمها القانون بذلك وحيتها يصبح السبب شرطا شكليا لكي لا يلغى القرار .</a:t>
            </a:r>
            <a:endParaRPr lang="ar-IQ" dirty="0"/>
          </a:p>
        </p:txBody>
      </p:sp>
      <p:sp>
        <p:nvSpPr>
          <p:cNvPr id="4" name="Date Placeholder 3"/>
          <p:cNvSpPr>
            <a:spLocks noGrp="1"/>
          </p:cNvSpPr>
          <p:nvPr>
            <p:ph type="dt" sz="half" idx="10"/>
          </p:nvPr>
        </p:nvSpPr>
        <p:spPr/>
        <p:txBody>
          <a:bodyPr/>
          <a:lstStyle/>
          <a:p>
            <a:fld id="{637EA7F0-F901-40E8-B7A2-27DA81A29068}" type="datetime1">
              <a:rPr lang="en-US" smtClean="0"/>
              <a:t>10/27/2019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268276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ar-IQ" dirty="0" smtClean="0"/>
              <a:t>                                            </a:t>
            </a:r>
            <a:r>
              <a:rPr lang="ar-IQ" sz="3100" dirty="0" smtClean="0"/>
              <a:t>ص68</a:t>
            </a:r>
            <a:endParaRPr lang="ar-IQ" sz="3100" dirty="0"/>
          </a:p>
        </p:txBody>
      </p:sp>
      <p:sp>
        <p:nvSpPr>
          <p:cNvPr id="3" name="Content Placeholder 2"/>
          <p:cNvSpPr>
            <a:spLocks noGrp="1"/>
          </p:cNvSpPr>
          <p:nvPr>
            <p:ph idx="1"/>
          </p:nvPr>
        </p:nvSpPr>
        <p:spPr>
          <a:xfrm>
            <a:off x="457200" y="762000"/>
            <a:ext cx="8229600" cy="5364163"/>
          </a:xfrm>
        </p:spPr>
        <p:txBody>
          <a:bodyPr/>
          <a:lstStyle/>
          <a:p>
            <a:pPr algn="r"/>
            <a:r>
              <a:rPr lang="ar-IQ" dirty="0" smtClean="0"/>
              <a:t>3- في حالة عدم الزام الادارة بذكر السبب تدخلها تستطيع الادارة ان تصدر قرارها خاليا من ذكر السبب .وتستطيع ان تذكر سببا وهميا لاخفاء السبب الحقيقي .</a:t>
            </a:r>
          </a:p>
          <a:p>
            <a:pPr algn="r"/>
            <a:r>
              <a:rPr lang="ar-IQ" dirty="0" smtClean="0"/>
              <a:t>4- الزام الادارة بذكر سبب تدخلها  هو ضمانة للافراد لانه من جانب يسهل مهمة القضاء في رقابته على مشروعيةة القرارا لاداري .</a:t>
            </a:r>
          </a:p>
          <a:p>
            <a:pPr algn="r"/>
            <a:r>
              <a:rPr lang="ar-IQ" dirty="0" smtClean="0"/>
              <a:t>ومن جانب اخر يساعد المعنيين على معرفة اسباب صدورقرار اداري على نحو معين لصالحهم او ضدهم </a:t>
            </a:r>
          </a:p>
          <a:p>
            <a:pPr algn="r"/>
            <a:r>
              <a:rPr lang="ar-IQ" dirty="0" smtClean="0"/>
              <a:t>ايان الاتجاه العام يتجه نحو الزام الادارة بذكر السبب في كل القرارات الادارية </a:t>
            </a:r>
            <a:endParaRPr lang="ar-IQ" dirty="0"/>
          </a:p>
        </p:txBody>
      </p:sp>
      <p:sp>
        <p:nvSpPr>
          <p:cNvPr id="4" name="Date Placeholder 3"/>
          <p:cNvSpPr>
            <a:spLocks noGrp="1"/>
          </p:cNvSpPr>
          <p:nvPr>
            <p:ph type="dt" sz="half" idx="10"/>
          </p:nvPr>
        </p:nvSpPr>
        <p:spPr/>
        <p:txBody>
          <a:bodyPr/>
          <a:lstStyle/>
          <a:p>
            <a:fld id="{637EA7F0-F901-40E8-B7A2-27DA81A29068}" type="datetime1">
              <a:rPr lang="en-US" smtClean="0"/>
              <a:t>10/27/2019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90979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r>
              <a:rPr lang="ar-IQ" sz="2000" dirty="0" smtClean="0"/>
              <a:t>                                                                        ص68</a:t>
            </a:r>
            <a:endParaRPr lang="ar-IQ" sz="2000" dirty="0"/>
          </a:p>
        </p:txBody>
      </p:sp>
      <p:sp>
        <p:nvSpPr>
          <p:cNvPr id="3" name="Content Placeholder 2"/>
          <p:cNvSpPr>
            <a:spLocks noGrp="1"/>
          </p:cNvSpPr>
          <p:nvPr>
            <p:ph idx="1"/>
          </p:nvPr>
        </p:nvSpPr>
        <p:spPr>
          <a:xfrm>
            <a:off x="457200" y="685800"/>
            <a:ext cx="8229600" cy="5440363"/>
          </a:xfrm>
        </p:spPr>
        <p:txBody>
          <a:bodyPr/>
          <a:lstStyle/>
          <a:p>
            <a:pPr algn="r"/>
            <a:r>
              <a:rPr lang="ar-IQ" dirty="0" smtClean="0"/>
              <a:t>5- ان حالات عدم مشروعية الاسباب القانونية للقرار في اتخاذ القرار خارج مجال تطبيق القانون او عدم صحة الاساس القانوني للقرار  اي في </a:t>
            </a:r>
            <a:r>
              <a:rPr lang="ar-IQ" dirty="0" smtClean="0">
                <a:solidFill>
                  <a:srgbClr val="C00000"/>
                </a:solidFill>
              </a:rPr>
              <a:t>حالة عدم وجود السبب </a:t>
            </a:r>
            <a:r>
              <a:rPr lang="ar-IQ" dirty="0" smtClean="0"/>
              <a:t>او </a:t>
            </a:r>
            <a:r>
              <a:rPr lang="ar-IQ" dirty="0" smtClean="0">
                <a:solidFill>
                  <a:srgbClr val="C00000"/>
                </a:solidFill>
              </a:rPr>
              <a:t>عدم واقعية السبب  </a:t>
            </a:r>
            <a:r>
              <a:rPr lang="ar-IQ" dirty="0" smtClean="0"/>
              <a:t>عدم وجود المادي للو قائع او عدم صحة ال</a:t>
            </a:r>
            <a:r>
              <a:rPr lang="ar-IQ" dirty="0" smtClean="0">
                <a:solidFill>
                  <a:srgbClr val="C00000"/>
                </a:solidFill>
              </a:rPr>
              <a:t>تكيف القانوني لهذه الوقائع او عدم صحة تقدير اهميتها</a:t>
            </a:r>
            <a:r>
              <a:rPr lang="ar-IQ" dirty="0" smtClean="0"/>
              <a:t>.</a:t>
            </a:r>
          </a:p>
          <a:p>
            <a:pPr algn="r"/>
            <a:r>
              <a:rPr lang="ar-IQ" dirty="0"/>
              <a:t> </a:t>
            </a:r>
            <a:r>
              <a:rPr lang="ar-IQ" dirty="0" smtClean="0"/>
              <a:t>- اذا ذكرت الادارة سبب تدخلها في الحالات التي لايفرض القانون ذكر السبب فيها فانها بذلك تخضع القرار الاداري لرقابة القضاء الاداري</a:t>
            </a:r>
          </a:p>
          <a:p>
            <a:pPr marL="0" indent="0" algn="r">
              <a:buNone/>
            </a:pPr>
            <a:r>
              <a:rPr lang="ar-IQ" dirty="0" smtClean="0"/>
              <a:t>- ان حرية الادارة في اختيار سبب تدخلها لاصدار قرار اداري معين ليست مطلقة عليها ان تختار السبب الذي يبرر تدخلها.</a:t>
            </a:r>
            <a:endParaRPr lang="ar-IQ" dirty="0"/>
          </a:p>
        </p:txBody>
      </p:sp>
      <p:sp>
        <p:nvSpPr>
          <p:cNvPr id="4" name="Date Placeholder 3"/>
          <p:cNvSpPr>
            <a:spLocks noGrp="1"/>
          </p:cNvSpPr>
          <p:nvPr>
            <p:ph type="dt" sz="half" idx="10"/>
          </p:nvPr>
        </p:nvSpPr>
        <p:spPr/>
        <p:txBody>
          <a:bodyPr/>
          <a:lstStyle/>
          <a:p>
            <a:fld id="{637EA7F0-F901-40E8-B7A2-27DA81A29068}" type="datetime1">
              <a:rPr lang="en-US" smtClean="0"/>
              <a:t>10/27/2019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708212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r>
              <a:rPr lang="ar-IQ" sz="2800" dirty="0" smtClean="0"/>
              <a:t>                                                ص69</a:t>
            </a:r>
            <a:endParaRPr lang="ar-IQ" sz="2800" dirty="0"/>
          </a:p>
        </p:txBody>
      </p:sp>
      <p:sp>
        <p:nvSpPr>
          <p:cNvPr id="3" name="Content Placeholder 2"/>
          <p:cNvSpPr>
            <a:spLocks noGrp="1"/>
          </p:cNvSpPr>
          <p:nvPr>
            <p:ph idx="1"/>
          </p:nvPr>
        </p:nvSpPr>
        <p:spPr>
          <a:xfrm>
            <a:off x="457200" y="685800"/>
            <a:ext cx="8229600" cy="5440363"/>
          </a:xfrm>
        </p:spPr>
        <p:txBody>
          <a:bodyPr/>
          <a:lstStyle/>
          <a:p>
            <a:pPr algn="r"/>
            <a:r>
              <a:rPr lang="ar-IQ" dirty="0" smtClean="0"/>
              <a:t> الاصل هو افتراض سلامة القرارات الادارية غير المسببة على اساس انها تقوم على سبب صحيح يبررها.</a:t>
            </a:r>
          </a:p>
          <a:p>
            <a:pPr algn="r"/>
            <a:endParaRPr lang="ar-IQ" dirty="0"/>
          </a:p>
        </p:txBody>
      </p:sp>
      <p:sp>
        <p:nvSpPr>
          <p:cNvPr id="4" name="Date Placeholder 3"/>
          <p:cNvSpPr>
            <a:spLocks noGrp="1"/>
          </p:cNvSpPr>
          <p:nvPr>
            <p:ph type="dt" sz="half" idx="10"/>
          </p:nvPr>
        </p:nvSpPr>
        <p:spPr/>
        <p:txBody>
          <a:bodyPr/>
          <a:lstStyle/>
          <a:p>
            <a:fld id="{637EA7F0-F901-40E8-B7A2-27DA81A29068}" type="datetime1">
              <a:rPr lang="en-US" smtClean="0"/>
              <a:t>10/27/2019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788949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411162"/>
          </a:xfrm>
        </p:spPr>
        <p:txBody>
          <a:bodyPr>
            <a:normAutofit fontScale="90000"/>
          </a:bodyPr>
          <a:lstStyle/>
          <a:p>
            <a:pPr algn="r" eaLnBrk="1" hangingPunct="1"/>
            <a:r>
              <a:rPr lang="ar-IQ" altLang="ar-IQ" sz="2000" b="1" u="sng" smtClean="0"/>
              <a:t/>
            </a:r>
            <a:br>
              <a:rPr lang="ar-IQ" altLang="ar-IQ" sz="2000" b="1" u="sng" smtClean="0"/>
            </a:br>
            <a:r>
              <a:rPr lang="ar-IQ" altLang="ar-IQ" sz="2000" b="1" u="sng" smtClean="0"/>
              <a:t>ماهو شروط  السبب في القرار الاداري :هناك شرطين :</a:t>
            </a:r>
            <a:br>
              <a:rPr lang="ar-IQ" altLang="ar-IQ" sz="2000" b="1" u="sng" smtClean="0"/>
            </a:br>
            <a:endParaRPr lang="en-US" altLang="ar-IQ" sz="2000" smtClean="0"/>
          </a:p>
        </p:txBody>
      </p:sp>
      <p:sp>
        <p:nvSpPr>
          <p:cNvPr id="25603" name="Rectangle 3"/>
          <p:cNvSpPr>
            <a:spLocks noGrp="1" noChangeArrowheads="1"/>
          </p:cNvSpPr>
          <p:nvPr>
            <p:ph type="body" idx="1"/>
          </p:nvPr>
        </p:nvSpPr>
        <p:spPr>
          <a:xfrm>
            <a:off x="457200" y="838200"/>
            <a:ext cx="8229600" cy="5292725"/>
          </a:xfrm>
        </p:spPr>
        <p:txBody>
          <a:bodyPr/>
          <a:lstStyle/>
          <a:p>
            <a:pPr eaLnBrk="1" hangingPunct="1">
              <a:lnSpc>
                <a:spcPct val="80000"/>
              </a:lnSpc>
              <a:defRPr/>
            </a:pPr>
            <a:r>
              <a:rPr lang="ar-IQ" sz="1800" dirty="0" smtClean="0"/>
              <a:t>-1 -</a:t>
            </a:r>
            <a:r>
              <a:rPr lang="ar-IQ" sz="1800" b="1" dirty="0" smtClean="0"/>
              <a:t>ان يكون </a:t>
            </a:r>
            <a:r>
              <a:rPr lang="ar-IQ" sz="1800" b="1" u="sng" dirty="0" smtClean="0"/>
              <a:t>سبب القرار </a:t>
            </a:r>
            <a:r>
              <a:rPr lang="ar-IQ" sz="1800" b="1" i="1" u="sng" dirty="0" smtClean="0">
                <a:effectLst>
                  <a:outerShdw blurRad="38100" dist="38100" dir="2700000" algn="tl">
                    <a:srgbClr val="C0C0C0"/>
                  </a:outerShdw>
                </a:effectLst>
              </a:rPr>
              <a:t>موجوداً وقائماً</a:t>
            </a:r>
            <a:r>
              <a:rPr lang="ar-IQ" sz="1800" b="1" dirty="0" smtClean="0"/>
              <a:t> </a:t>
            </a:r>
            <a:r>
              <a:rPr lang="ar-IQ" sz="2000" b="1" dirty="0" smtClean="0"/>
              <a:t>حتى تاريخ اتخاذ القرار الاداري ومعنى هذا ان تكون الحالة القانونية او المادية التي استند اليها القرار قد وجدت بالفعل وان يستمر وجودها حتى وقت صدور القرار ، فالعبرة في تقرير مشروعية القرار الاداري هي وقت صدوره .</a:t>
            </a:r>
          </a:p>
          <a:p>
            <a:pPr eaLnBrk="1" hangingPunct="1">
              <a:lnSpc>
                <a:spcPct val="80000"/>
              </a:lnSpc>
              <a:defRPr/>
            </a:pPr>
            <a:r>
              <a:rPr lang="ar-IQ" sz="2000" b="1" dirty="0" smtClean="0"/>
              <a:t> فاذا قدم احد الموظفين طلباً للاستقالة ثم صدور قرار بقبول استقالته بعد ان عدل عن طلبه فهذا القرار معيب بعيب السبب لأن الظروف المكونة لسبب القرار قد تحققت ولكنها لم تستمر الى تاريخ صدوره ، </a:t>
            </a:r>
          </a:p>
          <a:p>
            <a:pPr algn="r" eaLnBrk="1" hangingPunct="1">
              <a:lnSpc>
                <a:spcPct val="80000"/>
              </a:lnSpc>
              <a:defRPr/>
            </a:pPr>
            <a:r>
              <a:rPr lang="ar-IQ" sz="2000" b="1" dirty="0" smtClean="0"/>
              <a:t>2- </a:t>
            </a:r>
            <a:r>
              <a:rPr lang="ar-IQ" sz="2000" b="1" u="sng" dirty="0" smtClean="0"/>
              <a:t>ان يكون السبب مشروعاً</a:t>
            </a:r>
            <a:r>
              <a:rPr lang="ar-IQ" sz="2000" b="1" dirty="0" smtClean="0"/>
              <a:t> ، فاذا استندت الادارة الى اسباب غير التي حددها المشرع فأن قرارها يكون غير مشروع </a:t>
            </a:r>
          </a:p>
          <a:p>
            <a:pPr algn="r" eaLnBrk="1" hangingPunct="1">
              <a:lnSpc>
                <a:spcPct val="80000"/>
              </a:lnSpc>
              <a:defRPr/>
            </a:pPr>
            <a:endParaRPr lang="ar-IQ" sz="2000" b="1" dirty="0" smtClean="0"/>
          </a:p>
          <a:p>
            <a:pPr eaLnBrk="1" hangingPunct="1">
              <a:lnSpc>
                <a:spcPct val="80000"/>
              </a:lnSpc>
              <a:defRPr/>
            </a:pPr>
            <a:r>
              <a:rPr lang="ar-IQ" sz="1800" b="1" dirty="0" smtClean="0"/>
              <a:t>لماذا تصدر السلطة التنفيذية قرار بمنع التجوال لمدة 3 ايام؟ لان هناك سبب قد يهدد امن البلاد الداخلي.</a:t>
            </a:r>
          </a:p>
          <a:p>
            <a:pPr eaLnBrk="1" hangingPunct="1">
              <a:lnSpc>
                <a:spcPct val="80000"/>
              </a:lnSpc>
              <a:defRPr/>
            </a:pPr>
            <a:r>
              <a:rPr lang="ar-IQ" sz="1800" b="1" dirty="0" smtClean="0"/>
              <a:t>صدر الادارة قرار بنقل موظف الى ادارة اخرى  .بين رائيك لماذا وهل القرار صحيح. </a:t>
            </a:r>
          </a:p>
          <a:p>
            <a:pPr eaLnBrk="1" hangingPunct="1">
              <a:lnSpc>
                <a:spcPct val="80000"/>
              </a:lnSpc>
              <a:defRPr/>
            </a:pPr>
            <a:r>
              <a:rPr lang="ar-IQ" sz="1800" b="1" dirty="0" smtClean="0"/>
              <a:t>قد يكون طلب الموظف نقله في هذه الحالة القارا صحيح وفي حالة عدم وجود طلب نقل من قبل الموظف معناها لايوجد سبب لنقله فالقرارا بطاال وغير صحيح . قد يكون تعسف في استعمال السلطة .</a:t>
            </a:r>
          </a:p>
          <a:p>
            <a:pPr algn="r" eaLnBrk="1" hangingPunct="1">
              <a:lnSpc>
                <a:spcPct val="80000"/>
              </a:lnSpc>
              <a:defRPr/>
            </a:pPr>
            <a:endParaRPr lang="ar-IQ" sz="1800" dirty="0" smtClean="0"/>
          </a:p>
          <a:p>
            <a:pPr algn="r" eaLnBrk="1" hangingPunct="1">
              <a:lnSpc>
                <a:spcPct val="80000"/>
              </a:lnSpc>
              <a:defRPr/>
            </a:pPr>
            <a:r>
              <a:rPr lang="ar-IQ" sz="1800" b="1" dirty="0" smtClean="0"/>
              <a:t>3-ان لايكون السبب وهميا او خياليا او صوريا </a:t>
            </a:r>
            <a:r>
              <a:rPr lang="ar-IQ" sz="1800" dirty="0" smtClean="0"/>
              <a:t>.</a:t>
            </a:r>
          </a:p>
        </p:txBody>
      </p:sp>
      <p:sp>
        <p:nvSpPr>
          <p:cNvPr id="35844" name="Footer Placeholder 1"/>
          <p:cNvSpPr>
            <a:spLocks noGrp="1"/>
          </p:cNvSpPr>
          <p:nvPr>
            <p:ph type="ftr" sz="quarter" idx="11"/>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en-US" altLang="ar-IQ" sz="1000" smtClean="0"/>
          </a:p>
        </p:txBody>
      </p:sp>
      <p:sp>
        <p:nvSpPr>
          <p:cNvPr id="35845" name="Slide Number Placeholder 2"/>
          <p:cNvSpPr>
            <a:spLocks noGrp="1"/>
          </p:cNvSpPr>
          <p:nvPr>
            <p:ph type="sldNum" sz="quarter" idx="12"/>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fld id="{B03AC61A-5401-436E-8788-BBC457279623}" type="slidenum">
              <a:rPr lang="ar-SA" altLang="ar-IQ" sz="1000" smtClean="0"/>
              <a:pPr eaLnBrk="1" hangingPunct="1">
                <a:spcBef>
                  <a:spcPct val="0"/>
                </a:spcBef>
                <a:buClrTx/>
                <a:buFontTx/>
                <a:buNone/>
              </a:pPr>
              <a:t>17</a:t>
            </a:fld>
            <a:endParaRPr lang="en-US" altLang="ar-IQ" sz="1000" smtClean="0"/>
          </a:p>
        </p:txBody>
      </p:sp>
      <p:sp>
        <p:nvSpPr>
          <p:cNvPr id="35846" name="Date Placeholder 3"/>
          <p:cNvSpPr>
            <a:spLocks noGrp="1"/>
          </p:cNvSpPr>
          <p:nvPr>
            <p:ph type="dt" sz="quarter" idx="10"/>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fld id="{4F265E75-E365-4176-B60E-AC22F99D9BFF}" type="datetime8">
              <a:rPr lang="ar-IQ" altLang="ar-IQ" sz="1000" smtClean="0"/>
              <a:pPr eaLnBrk="1" hangingPunct="1">
                <a:spcBef>
                  <a:spcPct val="0"/>
                </a:spcBef>
                <a:buClrTx/>
                <a:buFontTx/>
                <a:buNone/>
              </a:pPr>
              <a:t>27 تشرين الأول، 19</a:t>
            </a:fld>
            <a:endParaRPr lang="en-US" altLang="ar-IQ" sz="1000" smtClean="0"/>
          </a:p>
        </p:txBody>
      </p:sp>
    </p:spTree>
    <p:extLst>
      <p:ext uri="{BB962C8B-B14F-4D97-AF65-F5344CB8AC3E}">
        <p14:creationId xmlns:p14="http://schemas.microsoft.com/office/powerpoint/2010/main" val="711409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a:bodyPr>
          <a:lstStyle/>
          <a:p>
            <a:r>
              <a:rPr lang="ar-IQ" sz="2000" dirty="0" smtClean="0"/>
              <a:t>                                                                            ص61</a:t>
            </a:r>
            <a:endParaRPr lang="ar-IQ" sz="2000" dirty="0"/>
          </a:p>
        </p:txBody>
      </p:sp>
      <p:sp>
        <p:nvSpPr>
          <p:cNvPr id="3" name="Content Placeholder 2"/>
          <p:cNvSpPr>
            <a:spLocks noGrp="1"/>
          </p:cNvSpPr>
          <p:nvPr>
            <p:ph idx="1"/>
          </p:nvPr>
        </p:nvSpPr>
        <p:spPr>
          <a:xfrm>
            <a:off x="457200" y="914400"/>
            <a:ext cx="8229600" cy="5211763"/>
          </a:xfrm>
        </p:spPr>
        <p:txBody>
          <a:bodyPr/>
          <a:lstStyle/>
          <a:p>
            <a:pPr algn="r"/>
            <a:r>
              <a:rPr lang="ar-IQ" dirty="0" smtClean="0"/>
              <a:t>يقصد بعيب الاختصاص :-هو </a:t>
            </a:r>
            <a:r>
              <a:rPr lang="ar-IQ" dirty="0" smtClean="0">
                <a:solidFill>
                  <a:srgbClr val="FF0000"/>
                </a:solidFill>
              </a:rPr>
              <a:t>خرق قواعد </a:t>
            </a:r>
            <a:r>
              <a:rPr lang="ar-IQ" dirty="0" smtClean="0"/>
              <a:t>التي تحدد الجهة المختصة بالقيام بتصرف معين.</a:t>
            </a:r>
          </a:p>
          <a:p>
            <a:pPr algn="r"/>
            <a:r>
              <a:rPr lang="ar-IQ" dirty="0" smtClean="0"/>
              <a:t>عندما يقوم المشرع بتحديد الاختصاص ومنحها لشخص معين او هيئة .ولم يمارس عمله او اختصاصه  وصدر التصرف من شخص اخر بدون اختصاص او غير مكلف من المشرع </a:t>
            </a:r>
            <a:r>
              <a:rPr lang="ar-IQ" dirty="0" smtClean="0">
                <a:solidFill>
                  <a:srgbClr val="7030A0"/>
                </a:solidFill>
              </a:rPr>
              <a:t>فان تصرفه يعتبر صادرا ممن لايملك هذا الحق لانها غير مختصة به</a:t>
            </a:r>
          </a:p>
          <a:p>
            <a:pPr algn="r"/>
            <a:r>
              <a:rPr lang="ar-IQ" dirty="0" smtClean="0">
                <a:solidFill>
                  <a:srgbClr val="FF0000"/>
                </a:solidFill>
              </a:rPr>
              <a:t> ويكون قابلا للالغاء لتوفر عيب الاختصاص</a:t>
            </a:r>
          </a:p>
          <a:p>
            <a:pPr algn="r"/>
            <a:r>
              <a:rPr lang="ar-IQ" dirty="0" smtClean="0">
                <a:solidFill>
                  <a:srgbClr val="7030A0"/>
                </a:solidFill>
              </a:rPr>
              <a:t>هو اول عيب اختص به قضاء الاداري</a:t>
            </a:r>
            <a:endParaRPr lang="ar-IQ" dirty="0">
              <a:solidFill>
                <a:srgbClr val="7030A0"/>
              </a:solidFill>
            </a:endParaRPr>
          </a:p>
        </p:txBody>
      </p:sp>
      <p:sp>
        <p:nvSpPr>
          <p:cNvPr id="4" name="Date Placeholder 3"/>
          <p:cNvSpPr>
            <a:spLocks noGrp="1"/>
          </p:cNvSpPr>
          <p:nvPr>
            <p:ph type="dt" sz="half" idx="10"/>
          </p:nvPr>
        </p:nvSpPr>
        <p:spPr/>
        <p:txBody>
          <a:bodyPr/>
          <a:lstStyle/>
          <a:p>
            <a:fld id="{CF4D15AC-4482-4BF0-8F46-F81CACB7057D}" type="datetime1">
              <a:rPr lang="en-US" smtClean="0"/>
              <a:t>10/27/2019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533822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ar-IQ" dirty="0"/>
          </a:p>
        </p:txBody>
      </p:sp>
      <p:sp>
        <p:nvSpPr>
          <p:cNvPr id="3" name="Content Placeholder 2"/>
          <p:cNvSpPr>
            <a:spLocks noGrp="1"/>
          </p:cNvSpPr>
          <p:nvPr>
            <p:ph idx="1"/>
          </p:nvPr>
        </p:nvSpPr>
        <p:spPr>
          <a:xfrm>
            <a:off x="457200" y="685800"/>
            <a:ext cx="8229600" cy="5440363"/>
          </a:xfrm>
        </p:spPr>
        <p:txBody>
          <a:bodyPr/>
          <a:lstStyle/>
          <a:p>
            <a:pPr algn="r"/>
            <a:r>
              <a:rPr lang="ar-IQ" dirty="0" smtClean="0"/>
              <a:t>ا</a:t>
            </a:r>
            <a:r>
              <a:rPr lang="ar-IQ" dirty="0" smtClean="0">
                <a:solidFill>
                  <a:srgbClr val="C00000"/>
                </a:solidFill>
              </a:rPr>
              <a:t>همية عيب الاختصاص</a:t>
            </a:r>
            <a:r>
              <a:rPr lang="ar-IQ" dirty="0" smtClean="0"/>
              <a:t> اول عيب عرفه القضاء الاداري</a:t>
            </a:r>
          </a:p>
          <a:p>
            <a:pPr algn="r"/>
            <a:r>
              <a:rPr lang="ar-IQ" dirty="0" smtClean="0"/>
              <a:t>واسم الدعوى كان دعوى عدم الاختصاص وتجاوز السلطة.</a:t>
            </a:r>
          </a:p>
          <a:p>
            <a:pPr algn="r"/>
            <a:r>
              <a:rPr lang="ar-IQ" dirty="0"/>
              <a:t> </a:t>
            </a:r>
            <a:r>
              <a:rPr lang="ar-IQ" dirty="0" smtClean="0"/>
              <a:t>عيب يتعلق بالنظام العام يجوز للقاضي ان يتصدى لها من تلقاء نفسه  حتى ولم يثره طالب الالغاء .</a:t>
            </a:r>
          </a:p>
          <a:p>
            <a:pPr algn="r"/>
            <a:r>
              <a:rPr lang="ar-IQ" dirty="0" smtClean="0"/>
              <a:t>ولا تستطيع الادارة الاتفاق مع الافراد لتعديل الاختصاص  ومخالفتها.</a:t>
            </a:r>
          </a:p>
          <a:p>
            <a:pPr algn="r"/>
            <a:r>
              <a:rPr lang="ar-IQ" dirty="0" smtClean="0"/>
              <a:t>لان الاختصاص للمصحة العامة وليس لمصلحة الادارة</a:t>
            </a:r>
          </a:p>
          <a:p>
            <a:pPr algn="r"/>
            <a:r>
              <a:rPr lang="ar-IQ" dirty="0" smtClean="0"/>
              <a:t>والقرارات  المخالفة تعتبر باطلة لايمكن تصحيحها باجراء لاحق  من سلطة المختصة.</a:t>
            </a:r>
            <a:endParaRPr lang="ar-IQ" dirty="0"/>
          </a:p>
        </p:txBody>
      </p:sp>
      <p:sp>
        <p:nvSpPr>
          <p:cNvPr id="4" name="Date Placeholder 3"/>
          <p:cNvSpPr>
            <a:spLocks noGrp="1"/>
          </p:cNvSpPr>
          <p:nvPr>
            <p:ph type="dt" sz="half" idx="10"/>
          </p:nvPr>
        </p:nvSpPr>
        <p:spPr/>
        <p:txBody>
          <a:bodyPr/>
          <a:lstStyle/>
          <a:p>
            <a:fld id="{A2D47BAC-1812-4FF7-9A16-6ABBC1DFDA6F}" type="datetime1">
              <a:rPr lang="en-US" smtClean="0"/>
              <a:t>10/27/2019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788561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r"/>
            <a:r>
              <a:rPr lang="ar-IQ" dirty="0" smtClean="0"/>
              <a:t>    صور عيب عدم الاختصاص</a:t>
            </a:r>
            <a:endParaRPr lang="ar-IQ" dirty="0"/>
          </a:p>
        </p:txBody>
      </p:sp>
      <p:sp>
        <p:nvSpPr>
          <p:cNvPr id="3" name="Content Placeholder 2"/>
          <p:cNvSpPr>
            <a:spLocks noGrp="1"/>
          </p:cNvSpPr>
          <p:nvPr>
            <p:ph idx="1"/>
          </p:nvPr>
        </p:nvSpPr>
        <p:spPr>
          <a:xfrm>
            <a:off x="457200" y="1066800"/>
            <a:ext cx="8229600" cy="5059363"/>
          </a:xfrm>
        </p:spPr>
        <p:txBody>
          <a:bodyPr>
            <a:normAutofit lnSpcReduction="10000"/>
          </a:bodyPr>
          <a:lstStyle/>
          <a:p>
            <a:pPr algn="r"/>
            <a:r>
              <a:rPr lang="en-US" dirty="0" smtClean="0"/>
              <a:t> </a:t>
            </a:r>
            <a:r>
              <a:rPr lang="ar-IQ" b="1" dirty="0" smtClean="0"/>
              <a:t>صورتان :- عيب الاختصاص الجسيم ويسمى اغتصاب السلطة او الاختصاص</a:t>
            </a:r>
            <a:r>
              <a:rPr lang="ar-IQ" dirty="0" smtClean="0"/>
              <a:t>.</a:t>
            </a:r>
          </a:p>
          <a:p>
            <a:pPr algn="r"/>
            <a:r>
              <a:rPr lang="ar-IQ" b="1" dirty="0" smtClean="0"/>
              <a:t>وعيب الاختصاص البسيط</a:t>
            </a:r>
          </a:p>
          <a:p>
            <a:pPr algn="r"/>
            <a:r>
              <a:rPr lang="ar-IQ" b="1" dirty="0" smtClean="0"/>
              <a:t>اولا عيب الاختصاص الجسيم: ويتحقق عندما</a:t>
            </a:r>
          </a:p>
          <a:p>
            <a:pPr algn="r"/>
            <a:r>
              <a:rPr lang="ar-IQ" b="1" dirty="0" smtClean="0"/>
              <a:t>1- يصدر قرار من فرد عادي ليس له صفة قانونية ا</a:t>
            </a:r>
          </a:p>
          <a:p>
            <a:pPr algn="r"/>
            <a:r>
              <a:rPr lang="ar-IQ" b="1" dirty="0" smtClean="0"/>
              <a:t>و 2- من موظف لاصلة له باصدار القرارات الادارية</a:t>
            </a:r>
          </a:p>
          <a:p>
            <a:pPr algn="r"/>
            <a:r>
              <a:rPr lang="ar-IQ" b="1" dirty="0" smtClean="0"/>
              <a:t>3- او من السلطة التشريعية او السلطة القضائية</a:t>
            </a:r>
          </a:p>
          <a:p>
            <a:pPr algn="r"/>
            <a:r>
              <a:rPr lang="ar-IQ" b="1" dirty="0" smtClean="0"/>
              <a:t>فهذه القرارات تعتبر باطلة معدومة وفاقدا لصفته القانونية الادارية </a:t>
            </a:r>
            <a:r>
              <a:rPr lang="ar-IQ" dirty="0" smtClean="0"/>
              <a:t> .</a:t>
            </a:r>
            <a:endParaRPr lang="ar-IQ" dirty="0"/>
          </a:p>
        </p:txBody>
      </p:sp>
      <p:sp>
        <p:nvSpPr>
          <p:cNvPr id="4" name="Date Placeholder 3"/>
          <p:cNvSpPr>
            <a:spLocks noGrp="1"/>
          </p:cNvSpPr>
          <p:nvPr>
            <p:ph type="dt" sz="half" idx="10"/>
          </p:nvPr>
        </p:nvSpPr>
        <p:spPr/>
        <p:txBody>
          <a:bodyPr/>
          <a:lstStyle/>
          <a:p>
            <a:fld id="{86CD4713-0DDB-4329-BF8A-17CDBA645860}" type="datetime1">
              <a:rPr lang="en-US" smtClean="0"/>
              <a:t>10/27/2019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894023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ar-IQ" dirty="0" smtClean="0"/>
              <a:t>                                         </a:t>
            </a:r>
            <a:r>
              <a:rPr lang="ar-IQ" sz="1400" dirty="0" smtClean="0"/>
              <a:t> </a:t>
            </a:r>
            <a:r>
              <a:rPr lang="ar-IQ" sz="2200" dirty="0" smtClean="0"/>
              <a:t> ص62</a:t>
            </a:r>
            <a:endParaRPr lang="ar-IQ" sz="2200" dirty="0"/>
          </a:p>
        </p:txBody>
      </p:sp>
      <p:sp>
        <p:nvSpPr>
          <p:cNvPr id="3" name="Content Placeholder 2"/>
          <p:cNvSpPr>
            <a:spLocks noGrp="1"/>
          </p:cNvSpPr>
          <p:nvPr>
            <p:ph idx="1"/>
          </p:nvPr>
        </p:nvSpPr>
        <p:spPr>
          <a:xfrm>
            <a:off x="457200" y="990600"/>
            <a:ext cx="8229600" cy="5135563"/>
          </a:xfrm>
        </p:spPr>
        <p:txBody>
          <a:bodyPr/>
          <a:lstStyle/>
          <a:p>
            <a:pPr algn="r"/>
            <a:r>
              <a:rPr lang="ar-IQ" dirty="0" smtClean="0"/>
              <a:t>فلا يتحصن بفوات المدة –ميعاد الطعن- </a:t>
            </a:r>
          </a:p>
          <a:p>
            <a:pPr algn="r"/>
            <a:r>
              <a:rPr lang="ar-IQ" dirty="0" smtClean="0"/>
              <a:t>ويعتبر ضمن اعمال التعدي</a:t>
            </a:r>
          </a:p>
          <a:p>
            <a:pPr algn="r"/>
            <a:r>
              <a:rPr lang="ar-IQ" dirty="0" smtClean="0"/>
              <a:t>فان القرارا الاداري المنعدم او المعدوم (هو كل قرار يكون فيه العيب درجة جسيمة واضحة حيث يفقد صفته الادارية )</a:t>
            </a:r>
          </a:p>
          <a:p>
            <a:pPr algn="r"/>
            <a:r>
              <a:rPr lang="ar-IQ" dirty="0" smtClean="0"/>
              <a:t>عيب الاختصاص البسيط  :- يكون عندما يتعلق الامر بمخالفة قواعد الاختصاص في نطاق الوظيفة الادارية</a:t>
            </a:r>
          </a:p>
          <a:p>
            <a:pPr algn="r"/>
            <a:r>
              <a:rPr lang="ar-IQ" dirty="0" smtClean="0"/>
              <a:t>وهذا العيب اقل خطورة واكثر حدوثا </a:t>
            </a:r>
          </a:p>
          <a:p>
            <a:pPr algn="r"/>
            <a:r>
              <a:rPr lang="ar-IQ" dirty="0" smtClean="0"/>
              <a:t>مثل عدم الاختصاص الموضوعي اوو الزماني عدم الاختصاص المكاني..</a:t>
            </a:r>
            <a:endParaRPr lang="ar-IQ" dirty="0"/>
          </a:p>
        </p:txBody>
      </p:sp>
      <p:sp>
        <p:nvSpPr>
          <p:cNvPr id="4" name="Date Placeholder 3"/>
          <p:cNvSpPr>
            <a:spLocks noGrp="1"/>
          </p:cNvSpPr>
          <p:nvPr>
            <p:ph type="dt" sz="half" idx="10"/>
          </p:nvPr>
        </p:nvSpPr>
        <p:spPr/>
        <p:txBody>
          <a:bodyPr/>
          <a:lstStyle/>
          <a:p>
            <a:fld id="{204C3FC5-BA66-4673-AC82-7F7BD2CF6AD9}" type="datetime1">
              <a:rPr lang="en-US" smtClean="0"/>
              <a:t>10/27/2019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225476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ar-IQ" sz="3200" dirty="0" smtClean="0"/>
              <a:t>ركن السبب </a:t>
            </a:r>
            <a:endParaRPr lang="ar-IQ" sz="3200" dirty="0"/>
          </a:p>
        </p:txBody>
      </p:sp>
      <p:sp>
        <p:nvSpPr>
          <p:cNvPr id="3" name="Content Placeholder 2"/>
          <p:cNvSpPr>
            <a:spLocks noGrp="1"/>
          </p:cNvSpPr>
          <p:nvPr>
            <p:ph idx="1"/>
          </p:nvPr>
        </p:nvSpPr>
        <p:spPr>
          <a:xfrm>
            <a:off x="457200" y="1219200"/>
            <a:ext cx="8229600" cy="4906963"/>
          </a:xfrm>
        </p:spPr>
        <p:txBody>
          <a:bodyPr/>
          <a:lstStyle/>
          <a:p>
            <a:pPr algn="r"/>
            <a:r>
              <a:rPr lang="ar-IQ" dirty="0" smtClean="0"/>
              <a:t>تعريف ركن السبب وعناصره :-  </a:t>
            </a:r>
          </a:p>
          <a:p>
            <a:pPr algn="r"/>
            <a:r>
              <a:rPr lang="ar-IQ" dirty="0" smtClean="0"/>
              <a:t> لاتستطيع الادارة التصرف من تلقاء نفسها دون وجود سبب حقيقي وينطبق هذا علىالقرارات الادارية.</a:t>
            </a:r>
          </a:p>
          <a:p>
            <a:pPr algn="r"/>
            <a:r>
              <a:rPr lang="ar-IQ" dirty="0" smtClean="0"/>
              <a:t>اي يجب وحود حالة مادية او قانونية تسبق اتخاذ القرار وتسبب اتخاذه.</a:t>
            </a:r>
          </a:p>
          <a:p>
            <a:pPr algn="r"/>
            <a:r>
              <a:rPr lang="ar-IQ" dirty="0" smtClean="0"/>
              <a:t>لم يعرف المشرع السبب ولكن الفقهاء والقضاء</a:t>
            </a:r>
          </a:p>
        </p:txBody>
      </p:sp>
      <p:sp>
        <p:nvSpPr>
          <p:cNvPr id="4" name="Date Placeholder 3"/>
          <p:cNvSpPr>
            <a:spLocks noGrp="1"/>
          </p:cNvSpPr>
          <p:nvPr>
            <p:ph type="dt" sz="half" idx="10"/>
          </p:nvPr>
        </p:nvSpPr>
        <p:spPr/>
        <p:txBody>
          <a:bodyPr/>
          <a:lstStyle/>
          <a:p>
            <a:fld id="{D8F916DA-1021-4D1C-A6F3-B335659D5A1E}" type="datetime1">
              <a:rPr lang="en-US" smtClean="0"/>
              <a:t>10/27/2019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741336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r"/>
            <a:r>
              <a:rPr lang="ar-IQ" sz="2800" dirty="0" smtClean="0"/>
              <a:t>تعريف السبب</a:t>
            </a:r>
            <a:endParaRPr lang="ar-IQ" sz="2800" dirty="0"/>
          </a:p>
        </p:txBody>
      </p:sp>
      <p:sp>
        <p:nvSpPr>
          <p:cNvPr id="3" name="Content Placeholder 2"/>
          <p:cNvSpPr>
            <a:spLocks noGrp="1"/>
          </p:cNvSpPr>
          <p:nvPr>
            <p:ph idx="1"/>
          </p:nvPr>
        </p:nvSpPr>
        <p:spPr>
          <a:xfrm>
            <a:off x="457200" y="990600"/>
            <a:ext cx="8229600" cy="5135563"/>
          </a:xfrm>
        </p:spPr>
        <p:txBody>
          <a:bodyPr>
            <a:normAutofit lnSpcReduction="10000"/>
          </a:bodyPr>
          <a:lstStyle/>
          <a:p>
            <a:pPr algn="r"/>
            <a:r>
              <a:rPr lang="ar-IQ" u="sng" dirty="0"/>
              <a:t>الفقيه الفرنسي ليون ديجي </a:t>
            </a:r>
            <a:r>
              <a:rPr lang="ar-IQ" dirty="0"/>
              <a:t>عرف السبب ( هو تلك الحالة الخارجية التي تولد في نفس رجل الادارة وتبرر احتمال اتخاذه). </a:t>
            </a:r>
          </a:p>
          <a:p>
            <a:pPr marL="0" indent="0" algn="r">
              <a:buNone/>
            </a:pPr>
            <a:endParaRPr lang="ar-IQ" dirty="0" smtClean="0"/>
          </a:p>
          <a:p>
            <a:pPr algn="r"/>
            <a:r>
              <a:rPr lang="ar-IQ" u="sng" dirty="0" smtClean="0"/>
              <a:t>عرفه الفقيه المصري </a:t>
            </a:r>
            <a:r>
              <a:rPr lang="ar-IQ" dirty="0" smtClean="0"/>
              <a:t>سليمان الطماوى ( هو الحالة القانونيةاو الواقعية التي تدفع الادارة الى اصداره)</a:t>
            </a:r>
          </a:p>
          <a:p>
            <a:pPr algn="r"/>
            <a:r>
              <a:rPr lang="ar-IQ" dirty="0"/>
              <a:t> </a:t>
            </a:r>
            <a:r>
              <a:rPr lang="ar-IQ" u="sng" dirty="0" smtClean="0"/>
              <a:t>وعرفه الفقه العراقي  </a:t>
            </a:r>
            <a:r>
              <a:rPr lang="ar-IQ" dirty="0" smtClean="0"/>
              <a:t>د علي والبرزنجي و دمهدي (حالة من القانون والواقع تسبق القرار فتثير لدى رجل الادارة الفكرة في اصدار قرار او تلزمه باصدار القرار).</a:t>
            </a:r>
          </a:p>
          <a:p>
            <a:pPr algn="r"/>
            <a:r>
              <a:rPr lang="ar-IQ" dirty="0"/>
              <a:t> </a:t>
            </a:r>
          </a:p>
        </p:txBody>
      </p:sp>
      <p:sp>
        <p:nvSpPr>
          <p:cNvPr id="4" name="Date Placeholder 3"/>
          <p:cNvSpPr>
            <a:spLocks noGrp="1"/>
          </p:cNvSpPr>
          <p:nvPr>
            <p:ph type="dt" sz="half" idx="10"/>
          </p:nvPr>
        </p:nvSpPr>
        <p:spPr/>
        <p:txBody>
          <a:bodyPr/>
          <a:lstStyle/>
          <a:p>
            <a:fld id="{637EA7F0-F901-40E8-B7A2-27DA81A29068}" type="datetime1">
              <a:rPr lang="en-US" smtClean="0"/>
              <a:t>10/27/2019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326720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274638"/>
            <a:ext cx="8229600" cy="715962"/>
          </a:xfrm>
        </p:spPr>
        <p:txBody>
          <a:bodyPr>
            <a:normAutofit fontScale="90000"/>
          </a:bodyPr>
          <a:lstStyle/>
          <a:p>
            <a:pPr algn="r"/>
            <a:r>
              <a:rPr lang="ar-IQ" altLang="ar-IQ" smtClean="0"/>
              <a:t>اهمية السبب لاعتبارات التالية:-</a:t>
            </a:r>
          </a:p>
        </p:txBody>
      </p:sp>
      <p:sp>
        <p:nvSpPr>
          <p:cNvPr id="36867" name="Content Placeholder 2"/>
          <p:cNvSpPr>
            <a:spLocks noGrp="1"/>
          </p:cNvSpPr>
          <p:nvPr>
            <p:ph idx="1"/>
          </p:nvPr>
        </p:nvSpPr>
        <p:spPr>
          <a:xfrm>
            <a:off x="457200" y="1143000"/>
            <a:ext cx="8229600" cy="4987925"/>
          </a:xfrm>
        </p:spPr>
        <p:txBody>
          <a:bodyPr>
            <a:normAutofit lnSpcReduction="10000"/>
          </a:bodyPr>
          <a:lstStyle/>
          <a:p>
            <a:pPr algn="r"/>
            <a:r>
              <a:rPr lang="ar-IQ" altLang="ar-IQ" dirty="0" smtClean="0"/>
              <a:t>-1ان ركن السبب هو العنصر الاول في القرار الاداري لان تخلفه او عدم صحته يؤدي الى عدم المشروعية فيكون القرار باطل ويمكن الغائه .</a:t>
            </a:r>
          </a:p>
          <a:p>
            <a:pPr algn="r"/>
            <a:r>
              <a:rPr lang="ar-IQ" altLang="ar-IQ" dirty="0" smtClean="0"/>
              <a:t>2-السبب هو ضمان وقرينة على ان تدخل الادارة له مايستوجبه كي لايؤدي الى الاضرار بحرية الافراد ومراكزهم المالية والادبية.</a:t>
            </a:r>
          </a:p>
          <a:p>
            <a:pPr algn="r"/>
            <a:r>
              <a:rPr lang="ar-IQ" altLang="ar-IQ" dirty="0" smtClean="0"/>
              <a:t>3-السبب احد اهم الوسائل التي تحد من انحراف الادارة وتعسفها في استعمال سلطتها.والرقابة على السبب تؤدي الى تقليص السلطة التقدرية للادارة وذلك عن طريق الرقابة على ملائمة. القرار.</a:t>
            </a:r>
          </a:p>
        </p:txBody>
      </p:sp>
      <p:sp>
        <p:nvSpPr>
          <p:cNvPr id="36868" name="Date Placeholder 3"/>
          <p:cNvSpPr>
            <a:spLocks noGrp="1"/>
          </p:cNvSpPr>
          <p:nvPr>
            <p:ph type="dt" sz="quarter" idx="10"/>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fld id="{4A17C476-FEA9-4732-9A05-FDB40712F9BF}" type="datetime8">
              <a:rPr lang="ar-IQ" altLang="ar-IQ" sz="1000" smtClean="0"/>
              <a:pPr eaLnBrk="1" hangingPunct="1">
                <a:spcBef>
                  <a:spcPct val="0"/>
                </a:spcBef>
                <a:buClrTx/>
                <a:buFontTx/>
                <a:buNone/>
              </a:pPr>
              <a:t>27 تشرين الأول، 19</a:t>
            </a:fld>
            <a:endParaRPr lang="en-US" altLang="ar-IQ" sz="1000" smtClean="0"/>
          </a:p>
        </p:txBody>
      </p:sp>
      <p:sp>
        <p:nvSpPr>
          <p:cNvPr id="36869" name="Footer Placeholder 4"/>
          <p:cNvSpPr>
            <a:spLocks noGrp="1"/>
          </p:cNvSpPr>
          <p:nvPr>
            <p:ph type="ftr" sz="quarter" idx="11"/>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endParaRPr lang="en-US" altLang="ar-IQ" sz="1000" smtClean="0"/>
          </a:p>
        </p:txBody>
      </p:sp>
      <p:sp>
        <p:nvSpPr>
          <p:cNvPr id="36870" name="Slide Number Placeholder 5"/>
          <p:cNvSpPr>
            <a:spLocks noGrp="1"/>
          </p:cNvSpPr>
          <p:nvPr>
            <p:ph type="sldNum" sz="quarter" idx="12"/>
          </p:nvPr>
        </p:nvSpPr>
        <p:spPr>
          <a:noFill/>
        </p:spPr>
        <p:txBody>
          <a:bodyPr/>
          <a:lstStyle>
            <a:lvl1pPr eaLnBrk="0" hangingPunct="0">
              <a:spcBef>
                <a:spcPct val="20000"/>
              </a:spcBef>
              <a:buClr>
                <a:schemeClr val="accent1"/>
              </a:buClr>
              <a:buFont typeface="Wingdings" pitchFamily="2" charset="2"/>
              <a:buChar char="l"/>
              <a:defRPr sz="3200">
                <a:solidFill>
                  <a:schemeClr val="tx1"/>
                </a:solidFill>
                <a:latin typeface="Arial" pitchFamily="34" charset="0"/>
                <a:cs typeface="Arial" pitchFamily="34" charset="0"/>
              </a:defRPr>
            </a:lvl1pPr>
            <a:lvl2pPr marL="742950" indent="-285750" eaLnBrk="0" hangingPunct="0">
              <a:spcBef>
                <a:spcPct val="20000"/>
              </a:spcBef>
              <a:buClr>
                <a:schemeClr val="accent1"/>
              </a:buClr>
              <a:buFont typeface="Wingdings" pitchFamily="2" charset="2"/>
              <a:buChar char="¡"/>
              <a:defRPr sz="2700">
                <a:solidFill>
                  <a:schemeClr val="tx1"/>
                </a:solidFill>
                <a:latin typeface="Arial" pitchFamily="34" charset="0"/>
                <a:cs typeface="Arial" pitchFamily="34" charset="0"/>
              </a:defRPr>
            </a:lvl2pPr>
            <a:lvl3pPr marL="1143000" indent="-228600" eaLnBrk="0" hangingPunct="0">
              <a:spcBef>
                <a:spcPct val="20000"/>
              </a:spcBef>
              <a:buClr>
                <a:schemeClr val="accent1"/>
              </a:buClr>
              <a:buFont typeface="Wingdings" pitchFamily="2" charset="2"/>
              <a:buChar char="l"/>
              <a:defRPr sz="2300">
                <a:solidFill>
                  <a:schemeClr val="tx1"/>
                </a:solidFill>
                <a:latin typeface="Arial" pitchFamily="34" charset="0"/>
                <a:cs typeface="Arial" pitchFamily="34" charset="0"/>
              </a:defRPr>
            </a:lvl3pPr>
            <a:lvl4pPr marL="1600200" indent="-228600" eaLnBrk="0" hangingPunct="0">
              <a:spcBef>
                <a:spcPct val="20000"/>
              </a:spcBef>
              <a:buClr>
                <a:schemeClr val="accent1"/>
              </a:buClr>
              <a:buChar char="•"/>
              <a:defRPr sz="2000">
                <a:solidFill>
                  <a:schemeClr val="tx1"/>
                </a:solidFill>
                <a:latin typeface="Arial" pitchFamily="34" charset="0"/>
                <a:cs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cs typeface="Arial" pitchFamily="34" charset="0"/>
              </a:defRPr>
            </a:lvl9pPr>
          </a:lstStyle>
          <a:p>
            <a:pPr eaLnBrk="1" hangingPunct="1">
              <a:spcBef>
                <a:spcPct val="0"/>
              </a:spcBef>
              <a:buClrTx/>
              <a:buFontTx/>
              <a:buNone/>
            </a:pPr>
            <a:fld id="{4E62E01C-3B86-4B3E-8148-FB1B6D022FD1}" type="slidenum">
              <a:rPr lang="ar-SA" altLang="ar-IQ" sz="1000" smtClean="0"/>
              <a:pPr eaLnBrk="1" hangingPunct="1">
                <a:spcBef>
                  <a:spcPct val="0"/>
                </a:spcBef>
                <a:buClrTx/>
                <a:buFontTx/>
                <a:buNone/>
              </a:pPr>
              <a:t>8</a:t>
            </a:fld>
            <a:endParaRPr lang="en-US" altLang="ar-IQ" sz="1000" smtClean="0"/>
          </a:p>
        </p:txBody>
      </p:sp>
    </p:spTree>
    <p:extLst>
      <p:ext uri="{BB962C8B-B14F-4D97-AF65-F5344CB8AC3E}">
        <p14:creationId xmlns:p14="http://schemas.microsoft.com/office/powerpoint/2010/main" val="1870885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ar-IQ" sz="2800" dirty="0" smtClean="0"/>
              <a:t>                                          ص65</a:t>
            </a:r>
            <a:endParaRPr lang="ar-IQ" sz="2800" dirty="0"/>
          </a:p>
        </p:txBody>
      </p:sp>
      <p:sp>
        <p:nvSpPr>
          <p:cNvPr id="3" name="Content Placeholder 2"/>
          <p:cNvSpPr>
            <a:spLocks noGrp="1"/>
          </p:cNvSpPr>
          <p:nvPr>
            <p:ph idx="1"/>
          </p:nvPr>
        </p:nvSpPr>
        <p:spPr>
          <a:xfrm>
            <a:off x="457200" y="762000"/>
            <a:ext cx="8229600" cy="5364163"/>
          </a:xfrm>
        </p:spPr>
        <p:txBody>
          <a:bodyPr/>
          <a:lstStyle/>
          <a:p>
            <a:pPr algn="r"/>
            <a:r>
              <a:rPr lang="ar-IQ" dirty="0" smtClean="0"/>
              <a:t>باختصار ان سبب القرار الاداري هو الوقائع او الظروف المادية والقانونية التي توحي لرجل الادارة عند وقوعها انه يستطيع اتخاذ القرار .</a:t>
            </a:r>
          </a:p>
          <a:p>
            <a:pPr algn="r"/>
            <a:r>
              <a:rPr lang="ar-IQ" dirty="0" smtClean="0"/>
              <a:t>اي يستند الادارة الى قاعدة قانونية مكتوبة او غير مكتوبة وعلى وقائع لصدور قرار اداري.</a:t>
            </a:r>
          </a:p>
          <a:p>
            <a:pPr algn="r"/>
            <a:r>
              <a:rPr lang="ar-IQ" dirty="0" smtClean="0">
                <a:solidFill>
                  <a:srgbClr val="C00000"/>
                </a:solidFill>
              </a:rPr>
              <a:t>الحالة القانونية </a:t>
            </a:r>
            <a:r>
              <a:rPr lang="ar-IQ" dirty="0" smtClean="0"/>
              <a:t>:- عبارة عن اسباب للقرار والتي هي القواعد القانونية  التي هو شرط اساسي لممارسة الادارة لنشاطاتها </a:t>
            </a:r>
          </a:p>
          <a:p>
            <a:pPr algn="r"/>
            <a:r>
              <a:rPr lang="ar-IQ" dirty="0" smtClean="0">
                <a:solidFill>
                  <a:srgbClr val="C00000"/>
                </a:solidFill>
              </a:rPr>
              <a:t>الحالة الواقعية </a:t>
            </a:r>
            <a:r>
              <a:rPr lang="ar-IQ" dirty="0" smtClean="0"/>
              <a:t>:- تظهر في عدة اشكال :-</a:t>
            </a:r>
          </a:p>
          <a:p>
            <a:pPr algn="r"/>
            <a:r>
              <a:rPr lang="ar-IQ" dirty="0" smtClean="0"/>
              <a:t>عمل معين (تقديم طلب من الموظف العام للاستقالة).</a:t>
            </a:r>
          </a:p>
          <a:p>
            <a:pPr algn="r"/>
            <a:endParaRPr lang="ar-IQ" dirty="0"/>
          </a:p>
        </p:txBody>
      </p:sp>
      <p:sp>
        <p:nvSpPr>
          <p:cNvPr id="4" name="Date Placeholder 3"/>
          <p:cNvSpPr>
            <a:spLocks noGrp="1"/>
          </p:cNvSpPr>
          <p:nvPr>
            <p:ph type="dt" sz="half" idx="10"/>
          </p:nvPr>
        </p:nvSpPr>
        <p:spPr/>
        <p:txBody>
          <a:bodyPr/>
          <a:lstStyle/>
          <a:p>
            <a:fld id="{637EA7F0-F901-40E8-B7A2-27DA81A29068}" type="datetime1">
              <a:rPr lang="en-US" smtClean="0"/>
              <a:t>10/27/2019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006643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TotalTime>
  <Words>1208</Words>
  <Application>Microsoft Office PowerPoint</Application>
  <PresentationFormat>On-screen Show (4:3)</PresentationFormat>
  <Paragraphs>127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عيب عدم الاختصاص في القرار الاداري</vt:lpstr>
      <vt:lpstr>                                                                            ص61</vt:lpstr>
      <vt:lpstr>PowerPoint Presentation</vt:lpstr>
      <vt:lpstr>    صور عيب عدم الاختصاص</vt:lpstr>
      <vt:lpstr>                                           ص62</vt:lpstr>
      <vt:lpstr>ركن السبب </vt:lpstr>
      <vt:lpstr>تعريف السبب</vt:lpstr>
      <vt:lpstr>اهمية السبب لاعتبارات التالية:-</vt:lpstr>
      <vt:lpstr>                                          ص65</vt:lpstr>
      <vt:lpstr>                                          ص66</vt:lpstr>
      <vt:lpstr>سؤال</vt:lpstr>
      <vt:lpstr> العلاقة بين السبب والتسبيب</vt:lpstr>
      <vt:lpstr>                                                        ص67</vt:lpstr>
      <vt:lpstr>                                            ص68</vt:lpstr>
      <vt:lpstr>                                                                        ص68</vt:lpstr>
      <vt:lpstr>                                                ص69</vt:lpstr>
      <vt:lpstr> ماهو شروط  السبب في القرار الاداري :هناك شرطين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عيب عدم الاختصاص في القرار الاداري</dc:title>
  <dc:creator>Gala</dc:creator>
  <cp:lastModifiedBy>Gala</cp:lastModifiedBy>
  <cp:revision>23</cp:revision>
  <dcterms:created xsi:type="dcterms:W3CDTF">2006-08-16T00:00:00Z</dcterms:created>
  <dcterms:modified xsi:type="dcterms:W3CDTF">2019-10-27T11:09:11Z</dcterms:modified>
</cp:coreProperties>
</file>