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72" r:id="rId4"/>
    <p:sldId id="258" r:id="rId5"/>
    <p:sldId id="273" r:id="rId6"/>
    <p:sldId id="274" r:id="rId7"/>
    <p:sldId id="259" r:id="rId8"/>
    <p:sldId id="261" r:id="rId9"/>
    <p:sldId id="263" r:id="rId10"/>
    <p:sldId id="264" r:id="rId11"/>
    <p:sldId id="265" r:id="rId12"/>
    <p:sldId id="266" r:id="rId13"/>
    <p:sldId id="267" r:id="rId14"/>
    <p:sldId id="268" r:id="rId15"/>
    <p:sldId id="269" r:id="rId16"/>
    <p:sldId id="270" r:id="rId17"/>
    <p:sldId id="271" r:id="rId18"/>
    <p:sldId id="275"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43" d="100"/>
          <a:sy n="43" d="100"/>
        </p:scale>
        <p:origin x="-1290"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34B835A-DE32-4E24-97D0-036402774238}" type="doc">
      <dgm:prSet loTypeId="urn:microsoft.com/office/officeart/2005/8/layout/hProcess9" loCatId="process" qsTypeId="urn:microsoft.com/office/officeart/2005/8/quickstyle/simple1" qsCatId="simple" csTypeId="urn:microsoft.com/office/officeart/2005/8/colors/accent1_2" csCatId="accent1" phldr="1"/>
      <dgm:spPr/>
    </dgm:pt>
    <dgm:pt modelId="{06F275A4-6AAA-4964-9448-6898232B904A}">
      <dgm:prSet phldrT="[Text]"/>
      <dgm:spPr/>
      <dgm:t>
        <a:bodyPr/>
        <a:lstStyle/>
        <a:p>
          <a:pPr rtl="1"/>
          <a:r>
            <a:rPr lang="ar-IQ" dirty="0" smtClean="0">
              <a:solidFill>
                <a:srgbClr val="FF0000"/>
              </a:solidFill>
            </a:rPr>
            <a:t>اساءة استعمال الاجراءات</a:t>
          </a:r>
          <a:endParaRPr lang="ar-IQ" dirty="0">
            <a:solidFill>
              <a:srgbClr val="FF0000"/>
            </a:solidFill>
          </a:endParaRPr>
        </a:p>
      </dgm:t>
    </dgm:pt>
    <dgm:pt modelId="{5E02F4AB-66B4-4BF9-9A26-54F62E829A29}" type="parTrans" cxnId="{40B1C78B-8DC8-4E94-B361-6B122EA9F39C}">
      <dgm:prSet/>
      <dgm:spPr/>
      <dgm:t>
        <a:bodyPr/>
        <a:lstStyle/>
        <a:p>
          <a:pPr rtl="1"/>
          <a:endParaRPr lang="ar-IQ"/>
        </a:p>
      </dgm:t>
    </dgm:pt>
    <dgm:pt modelId="{CA5FBF63-E726-428C-A956-CAFC8955422E}" type="sibTrans" cxnId="{40B1C78B-8DC8-4E94-B361-6B122EA9F39C}">
      <dgm:prSet/>
      <dgm:spPr/>
      <dgm:t>
        <a:bodyPr/>
        <a:lstStyle/>
        <a:p>
          <a:pPr rtl="1"/>
          <a:endParaRPr lang="ar-IQ"/>
        </a:p>
      </dgm:t>
    </dgm:pt>
    <dgm:pt modelId="{B81C5C28-A6BC-487E-B2F5-B4C4C0920670}">
      <dgm:prSet phldrT="[Text]"/>
      <dgm:spPr/>
      <dgm:t>
        <a:bodyPr/>
        <a:lstStyle/>
        <a:p>
          <a:pPr rtl="1"/>
          <a:r>
            <a:rPr lang="ar-IQ" dirty="0" smtClean="0">
              <a:solidFill>
                <a:srgbClr val="FF0000"/>
              </a:solidFill>
            </a:rPr>
            <a:t>حالة مخالفة قاعدة تخصيص الاهداف</a:t>
          </a:r>
          <a:endParaRPr lang="ar-IQ" dirty="0">
            <a:solidFill>
              <a:srgbClr val="FF0000"/>
            </a:solidFill>
          </a:endParaRPr>
        </a:p>
      </dgm:t>
    </dgm:pt>
    <dgm:pt modelId="{97C7C914-A0AA-4585-A0D2-50960BC93BCA}" type="parTrans" cxnId="{A198072F-4DF6-4E67-8B05-4C391C29C7F6}">
      <dgm:prSet/>
      <dgm:spPr/>
      <dgm:t>
        <a:bodyPr/>
        <a:lstStyle/>
        <a:p>
          <a:pPr rtl="1"/>
          <a:endParaRPr lang="ar-IQ"/>
        </a:p>
      </dgm:t>
    </dgm:pt>
    <dgm:pt modelId="{4E9AC094-8248-4891-98B6-4513BB0CF23E}" type="sibTrans" cxnId="{A198072F-4DF6-4E67-8B05-4C391C29C7F6}">
      <dgm:prSet/>
      <dgm:spPr/>
      <dgm:t>
        <a:bodyPr/>
        <a:lstStyle/>
        <a:p>
          <a:pPr rtl="1"/>
          <a:endParaRPr lang="ar-IQ"/>
        </a:p>
      </dgm:t>
    </dgm:pt>
    <dgm:pt modelId="{76E69A84-C764-428C-A623-73F8A22BCB19}">
      <dgm:prSet phldrT="[Text]"/>
      <dgm:spPr/>
      <dgm:t>
        <a:bodyPr/>
        <a:lstStyle/>
        <a:p>
          <a:pPr rtl="1"/>
          <a:r>
            <a:rPr lang="ar-IQ" dirty="0" smtClean="0">
              <a:solidFill>
                <a:srgbClr val="FF0000"/>
              </a:solidFill>
            </a:rPr>
            <a:t>حالة البعد عن المصلحة العامة</a:t>
          </a:r>
          <a:endParaRPr lang="ar-IQ" dirty="0">
            <a:solidFill>
              <a:srgbClr val="FF0000"/>
            </a:solidFill>
          </a:endParaRPr>
        </a:p>
      </dgm:t>
    </dgm:pt>
    <dgm:pt modelId="{0C9149E6-D8EA-43AD-B95B-78603D8E697B}" type="parTrans" cxnId="{C51AC7E0-E7D6-460B-8AE0-84A8C86292B2}">
      <dgm:prSet/>
      <dgm:spPr/>
      <dgm:t>
        <a:bodyPr/>
        <a:lstStyle/>
        <a:p>
          <a:pPr rtl="1"/>
          <a:endParaRPr lang="ar-IQ"/>
        </a:p>
      </dgm:t>
    </dgm:pt>
    <dgm:pt modelId="{5C493E2D-D549-42BF-BEC1-56707CB179BB}" type="sibTrans" cxnId="{C51AC7E0-E7D6-460B-8AE0-84A8C86292B2}">
      <dgm:prSet/>
      <dgm:spPr/>
      <dgm:t>
        <a:bodyPr/>
        <a:lstStyle/>
        <a:p>
          <a:pPr rtl="1"/>
          <a:endParaRPr lang="ar-IQ"/>
        </a:p>
      </dgm:t>
    </dgm:pt>
    <dgm:pt modelId="{B9608C5D-A9F3-40E2-A04D-543D175B221F}" type="pres">
      <dgm:prSet presAssocID="{634B835A-DE32-4E24-97D0-036402774238}" presName="CompostProcess" presStyleCnt="0">
        <dgm:presLayoutVars>
          <dgm:dir/>
          <dgm:resizeHandles val="exact"/>
        </dgm:presLayoutVars>
      </dgm:prSet>
      <dgm:spPr/>
    </dgm:pt>
    <dgm:pt modelId="{A0012535-8B94-4C7C-8C3E-1A622C1504DA}" type="pres">
      <dgm:prSet presAssocID="{634B835A-DE32-4E24-97D0-036402774238}" presName="arrow" presStyleLbl="bgShp" presStyleIdx="0" presStyleCnt="1"/>
      <dgm:spPr/>
    </dgm:pt>
    <dgm:pt modelId="{DCF4A407-3AC1-4647-983A-93BD34CB640F}" type="pres">
      <dgm:prSet presAssocID="{634B835A-DE32-4E24-97D0-036402774238}" presName="linearProcess" presStyleCnt="0"/>
      <dgm:spPr/>
    </dgm:pt>
    <dgm:pt modelId="{2D744FB7-49F8-415D-A803-3C7D20CB9C9A}" type="pres">
      <dgm:prSet presAssocID="{06F275A4-6AAA-4964-9448-6898232B904A}" presName="textNode" presStyleLbl="node1" presStyleIdx="0" presStyleCnt="3">
        <dgm:presLayoutVars>
          <dgm:bulletEnabled val="1"/>
        </dgm:presLayoutVars>
      </dgm:prSet>
      <dgm:spPr/>
      <dgm:t>
        <a:bodyPr/>
        <a:lstStyle/>
        <a:p>
          <a:pPr rtl="1"/>
          <a:endParaRPr lang="ar-IQ"/>
        </a:p>
      </dgm:t>
    </dgm:pt>
    <dgm:pt modelId="{20E480EB-75BF-4A06-90BF-6EB23E2F6668}" type="pres">
      <dgm:prSet presAssocID="{CA5FBF63-E726-428C-A956-CAFC8955422E}" presName="sibTrans" presStyleCnt="0"/>
      <dgm:spPr/>
    </dgm:pt>
    <dgm:pt modelId="{8E5F7837-4231-4B7C-8A98-ABEDC1F34CEE}" type="pres">
      <dgm:prSet presAssocID="{B81C5C28-A6BC-487E-B2F5-B4C4C0920670}" presName="textNode" presStyleLbl="node1" presStyleIdx="1" presStyleCnt="3">
        <dgm:presLayoutVars>
          <dgm:bulletEnabled val="1"/>
        </dgm:presLayoutVars>
      </dgm:prSet>
      <dgm:spPr/>
      <dgm:t>
        <a:bodyPr/>
        <a:lstStyle/>
        <a:p>
          <a:pPr rtl="1"/>
          <a:endParaRPr lang="ar-IQ"/>
        </a:p>
      </dgm:t>
    </dgm:pt>
    <dgm:pt modelId="{BA904896-C088-4AC6-BE59-BB229A14FA6F}" type="pres">
      <dgm:prSet presAssocID="{4E9AC094-8248-4891-98B6-4513BB0CF23E}" presName="sibTrans" presStyleCnt="0"/>
      <dgm:spPr/>
    </dgm:pt>
    <dgm:pt modelId="{19F0BA3F-345B-485C-B60A-51B7FEB1CA17}" type="pres">
      <dgm:prSet presAssocID="{76E69A84-C764-428C-A623-73F8A22BCB19}" presName="textNode" presStyleLbl="node1" presStyleIdx="2" presStyleCnt="3">
        <dgm:presLayoutVars>
          <dgm:bulletEnabled val="1"/>
        </dgm:presLayoutVars>
      </dgm:prSet>
      <dgm:spPr/>
      <dgm:t>
        <a:bodyPr/>
        <a:lstStyle/>
        <a:p>
          <a:pPr rtl="1"/>
          <a:endParaRPr lang="ar-IQ"/>
        </a:p>
      </dgm:t>
    </dgm:pt>
  </dgm:ptLst>
  <dgm:cxnLst>
    <dgm:cxn modelId="{40B1C78B-8DC8-4E94-B361-6B122EA9F39C}" srcId="{634B835A-DE32-4E24-97D0-036402774238}" destId="{06F275A4-6AAA-4964-9448-6898232B904A}" srcOrd="0" destOrd="0" parTransId="{5E02F4AB-66B4-4BF9-9A26-54F62E829A29}" sibTransId="{CA5FBF63-E726-428C-A956-CAFC8955422E}"/>
    <dgm:cxn modelId="{7A1318C7-8B58-4C68-9961-8AA305F4C729}" type="presOf" srcId="{634B835A-DE32-4E24-97D0-036402774238}" destId="{B9608C5D-A9F3-40E2-A04D-543D175B221F}" srcOrd="0" destOrd="0" presId="urn:microsoft.com/office/officeart/2005/8/layout/hProcess9"/>
    <dgm:cxn modelId="{0624DF85-EBC1-40A9-BCD1-F29089383E0F}" type="presOf" srcId="{76E69A84-C764-428C-A623-73F8A22BCB19}" destId="{19F0BA3F-345B-485C-B60A-51B7FEB1CA17}" srcOrd="0" destOrd="0" presId="urn:microsoft.com/office/officeart/2005/8/layout/hProcess9"/>
    <dgm:cxn modelId="{97ED44FC-AA66-4C4D-AEA7-E5E78EF30988}" type="presOf" srcId="{B81C5C28-A6BC-487E-B2F5-B4C4C0920670}" destId="{8E5F7837-4231-4B7C-8A98-ABEDC1F34CEE}" srcOrd="0" destOrd="0" presId="urn:microsoft.com/office/officeart/2005/8/layout/hProcess9"/>
    <dgm:cxn modelId="{A198072F-4DF6-4E67-8B05-4C391C29C7F6}" srcId="{634B835A-DE32-4E24-97D0-036402774238}" destId="{B81C5C28-A6BC-487E-B2F5-B4C4C0920670}" srcOrd="1" destOrd="0" parTransId="{97C7C914-A0AA-4585-A0D2-50960BC93BCA}" sibTransId="{4E9AC094-8248-4891-98B6-4513BB0CF23E}"/>
    <dgm:cxn modelId="{01B10A58-95FB-4937-B5AD-223BE642A4D5}" type="presOf" srcId="{06F275A4-6AAA-4964-9448-6898232B904A}" destId="{2D744FB7-49F8-415D-A803-3C7D20CB9C9A}" srcOrd="0" destOrd="0" presId="urn:microsoft.com/office/officeart/2005/8/layout/hProcess9"/>
    <dgm:cxn modelId="{C51AC7E0-E7D6-460B-8AE0-84A8C86292B2}" srcId="{634B835A-DE32-4E24-97D0-036402774238}" destId="{76E69A84-C764-428C-A623-73F8A22BCB19}" srcOrd="2" destOrd="0" parTransId="{0C9149E6-D8EA-43AD-B95B-78603D8E697B}" sibTransId="{5C493E2D-D549-42BF-BEC1-56707CB179BB}"/>
    <dgm:cxn modelId="{269926F7-380F-48CC-BFBB-004742903F98}" type="presParOf" srcId="{B9608C5D-A9F3-40E2-A04D-543D175B221F}" destId="{A0012535-8B94-4C7C-8C3E-1A622C1504DA}" srcOrd="0" destOrd="0" presId="urn:microsoft.com/office/officeart/2005/8/layout/hProcess9"/>
    <dgm:cxn modelId="{EBAC7395-079E-4832-9F03-CB83DFED6BEB}" type="presParOf" srcId="{B9608C5D-A9F3-40E2-A04D-543D175B221F}" destId="{DCF4A407-3AC1-4647-983A-93BD34CB640F}" srcOrd="1" destOrd="0" presId="urn:microsoft.com/office/officeart/2005/8/layout/hProcess9"/>
    <dgm:cxn modelId="{CA0FC9EC-A5F5-483B-82D3-A69EB7442D9F}" type="presParOf" srcId="{DCF4A407-3AC1-4647-983A-93BD34CB640F}" destId="{2D744FB7-49F8-415D-A803-3C7D20CB9C9A}" srcOrd="0" destOrd="0" presId="urn:microsoft.com/office/officeart/2005/8/layout/hProcess9"/>
    <dgm:cxn modelId="{919E1336-69A8-4F82-B4EA-DCFE14EFC2F7}" type="presParOf" srcId="{DCF4A407-3AC1-4647-983A-93BD34CB640F}" destId="{20E480EB-75BF-4A06-90BF-6EB23E2F6668}" srcOrd="1" destOrd="0" presId="urn:microsoft.com/office/officeart/2005/8/layout/hProcess9"/>
    <dgm:cxn modelId="{2306C8CB-0821-427D-8DD7-122D41BE9FDA}" type="presParOf" srcId="{DCF4A407-3AC1-4647-983A-93BD34CB640F}" destId="{8E5F7837-4231-4B7C-8A98-ABEDC1F34CEE}" srcOrd="2" destOrd="0" presId="urn:microsoft.com/office/officeart/2005/8/layout/hProcess9"/>
    <dgm:cxn modelId="{403040D7-75A8-4B5A-8DD6-22987F511064}" type="presParOf" srcId="{DCF4A407-3AC1-4647-983A-93BD34CB640F}" destId="{BA904896-C088-4AC6-BE59-BB229A14FA6F}" srcOrd="3" destOrd="0" presId="urn:microsoft.com/office/officeart/2005/8/layout/hProcess9"/>
    <dgm:cxn modelId="{03FACF61-4280-4F18-BFE5-FF3E83BFD1F4}" type="presParOf" srcId="{DCF4A407-3AC1-4647-983A-93BD34CB640F}" destId="{19F0BA3F-345B-485C-B60A-51B7FEB1CA17}"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0012535-8B94-4C7C-8C3E-1A622C1504DA}">
      <dsp:nvSpPr>
        <dsp:cNvPr id="0" name=""/>
        <dsp:cNvSpPr/>
      </dsp:nvSpPr>
      <dsp:spPr>
        <a:xfrm>
          <a:off x="617219" y="0"/>
          <a:ext cx="6995160" cy="4754563"/>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D744FB7-49F8-415D-A803-3C7D20CB9C9A}">
      <dsp:nvSpPr>
        <dsp:cNvPr id="0" name=""/>
        <dsp:cNvSpPr/>
      </dsp:nvSpPr>
      <dsp:spPr>
        <a:xfrm>
          <a:off x="8840" y="1426368"/>
          <a:ext cx="2648902" cy="190182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lvl="0" algn="ctr" defTabSz="1555750" rtl="1">
            <a:lnSpc>
              <a:spcPct val="90000"/>
            </a:lnSpc>
            <a:spcBef>
              <a:spcPct val="0"/>
            </a:spcBef>
            <a:spcAft>
              <a:spcPct val="35000"/>
            </a:spcAft>
          </a:pPr>
          <a:r>
            <a:rPr lang="ar-IQ" sz="3500" kern="1200" dirty="0" smtClean="0">
              <a:solidFill>
                <a:srgbClr val="FF0000"/>
              </a:solidFill>
            </a:rPr>
            <a:t>اساءة استعمال الاجراءات</a:t>
          </a:r>
          <a:endParaRPr lang="ar-IQ" sz="3500" kern="1200" dirty="0">
            <a:solidFill>
              <a:srgbClr val="FF0000"/>
            </a:solidFill>
          </a:endParaRPr>
        </a:p>
      </dsp:txBody>
      <dsp:txXfrm>
        <a:off x="101679" y="1519207"/>
        <a:ext cx="2463224" cy="1716147"/>
      </dsp:txXfrm>
    </dsp:sp>
    <dsp:sp modelId="{8E5F7837-4231-4B7C-8A98-ABEDC1F34CEE}">
      <dsp:nvSpPr>
        <dsp:cNvPr id="0" name=""/>
        <dsp:cNvSpPr/>
      </dsp:nvSpPr>
      <dsp:spPr>
        <a:xfrm>
          <a:off x="2790348" y="1426368"/>
          <a:ext cx="2648902" cy="190182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lvl="0" algn="ctr" defTabSz="1555750" rtl="1">
            <a:lnSpc>
              <a:spcPct val="90000"/>
            </a:lnSpc>
            <a:spcBef>
              <a:spcPct val="0"/>
            </a:spcBef>
            <a:spcAft>
              <a:spcPct val="35000"/>
            </a:spcAft>
          </a:pPr>
          <a:r>
            <a:rPr lang="ar-IQ" sz="3500" kern="1200" dirty="0" smtClean="0">
              <a:solidFill>
                <a:srgbClr val="FF0000"/>
              </a:solidFill>
            </a:rPr>
            <a:t>حالة مخالفة قاعدة تخصيص الاهداف</a:t>
          </a:r>
          <a:endParaRPr lang="ar-IQ" sz="3500" kern="1200" dirty="0">
            <a:solidFill>
              <a:srgbClr val="FF0000"/>
            </a:solidFill>
          </a:endParaRPr>
        </a:p>
      </dsp:txBody>
      <dsp:txXfrm>
        <a:off x="2883187" y="1519207"/>
        <a:ext cx="2463224" cy="1716147"/>
      </dsp:txXfrm>
    </dsp:sp>
    <dsp:sp modelId="{19F0BA3F-345B-485C-B60A-51B7FEB1CA17}">
      <dsp:nvSpPr>
        <dsp:cNvPr id="0" name=""/>
        <dsp:cNvSpPr/>
      </dsp:nvSpPr>
      <dsp:spPr>
        <a:xfrm>
          <a:off x="5571857" y="1426368"/>
          <a:ext cx="2648902" cy="190182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lvl="0" algn="ctr" defTabSz="1555750" rtl="1">
            <a:lnSpc>
              <a:spcPct val="90000"/>
            </a:lnSpc>
            <a:spcBef>
              <a:spcPct val="0"/>
            </a:spcBef>
            <a:spcAft>
              <a:spcPct val="35000"/>
            </a:spcAft>
          </a:pPr>
          <a:r>
            <a:rPr lang="ar-IQ" sz="3500" kern="1200" dirty="0" smtClean="0">
              <a:solidFill>
                <a:srgbClr val="FF0000"/>
              </a:solidFill>
            </a:rPr>
            <a:t>حالة البعد عن المصلحة العامة</a:t>
          </a:r>
          <a:endParaRPr lang="ar-IQ" sz="3500" kern="1200" dirty="0">
            <a:solidFill>
              <a:srgbClr val="FF0000"/>
            </a:solidFill>
          </a:endParaRPr>
        </a:p>
      </dsp:txBody>
      <dsp:txXfrm>
        <a:off x="5664696" y="1519207"/>
        <a:ext cx="2463224" cy="1716147"/>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11/9/2019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ركن الغاية</a:t>
            </a:r>
            <a:endParaRPr lang="ar-IQ" dirty="0"/>
          </a:p>
        </p:txBody>
      </p:sp>
      <p:sp>
        <p:nvSpPr>
          <p:cNvPr id="3" name="Content Placeholder 2"/>
          <p:cNvSpPr>
            <a:spLocks noGrp="1"/>
          </p:cNvSpPr>
          <p:nvPr>
            <p:ph idx="1"/>
          </p:nvPr>
        </p:nvSpPr>
        <p:spPr/>
        <p:txBody>
          <a:bodyPr/>
          <a:lstStyle/>
          <a:p>
            <a:pPr algn="r"/>
            <a:r>
              <a:rPr lang="ar-IQ" dirty="0" smtClean="0"/>
              <a:t>تعريف ركن الغاية </a:t>
            </a:r>
          </a:p>
          <a:p>
            <a:pPr algn="r"/>
            <a:r>
              <a:rPr lang="ar-IQ" dirty="0" smtClean="0"/>
              <a:t>القرار الاداري ليس هو الغاية وانما هي وسيلة لتحقيق غاية معينة  </a:t>
            </a:r>
            <a:r>
              <a:rPr lang="ar-IQ" dirty="0" smtClean="0">
                <a:solidFill>
                  <a:srgbClr val="FF0000"/>
                </a:solidFill>
              </a:rPr>
              <a:t>وهي تحقيق المصلحة العامة.</a:t>
            </a:r>
          </a:p>
          <a:p>
            <a:pPr algn="r"/>
            <a:r>
              <a:rPr lang="ar-IQ" dirty="0"/>
              <a:t> </a:t>
            </a:r>
            <a:r>
              <a:rPr lang="ar-IQ" dirty="0" smtClean="0"/>
              <a:t>عرف بونار الغاية ( النتيجة النهائية التي يستهدف </a:t>
            </a:r>
            <a:r>
              <a:rPr lang="ar-IQ" dirty="0" smtClean="0"/>
              <a:t>تحقيقها</a:t>
            </a:r>
          </a:p>
          <a:p>
            <a:pPr algn="r"/>
            <a:r>
              <a:rPr lang="ar-IQ" dirty="0" smtClean="0"/>
              <a:t> </a:t>
            </a:r>
            <a:r>
              <a:rPr lang="ar-IQ" dirty="0" smtClean="0"/>
              <a:t>الادارة او جهة الادارة من وراء اصدار قرارها)</a:t>
            </a:r>
          </a:p>
          <a:p>
            <a:pPr algn="r"/>
            <a:r>
              <a:rPr lang="ar-IQ" dirty="0" smtClean="0"/>
              <a:t>اي بعبارة اخرى (الغرض او الغاية هو  النتيجة النهائية التي يسعى رجل الادارة الى تحقيقها عن طريق الاثر المباشر (المحل) المتولد عن عمله)</a:t>
            </a:r>
            <a:endParaRPr lang="ar-IQ" dirty="0"/>
          </a:p>
        </p:txBody>
      </p:sp>
      <p:sp>
        <p:nvSpPr>
          <p:cNvPr id="4" name="Date Placeholder 3"/>
          <p:cNvSpPr>
            <a:spLocks noGrp="1"/>
          </p:cNvSpPr>
          <p:nvPr>
            <p:ph type="dt" sz="half" idx="10"/>
          </p:nvPr>
        </p:nvSpPr>
        <p:spPr/>
        <p:txBody>
          <a:bodyPr/>
          <a:lstStyle/>
          <a:p>
            <a:fld id="{716C6D4B-171B-4A90-88A8-F109FDC52F25}" type="datetime1">
              <a:rPr lang="en-US" smtClean="0"/>
              <a:t>11/9/2019</a:t>
            </a:fld>
            <a:endParaRPr lang="en-US"/>
          </a:p>
        </p:txBody>
      </p:sp>
      <p:sp>
        <p:nvSpPr>
          <p:cNvPr id="5" name="Footer Placeholder 4"/>
          <p:cNvSpPr>
            <a:spLocks noGrp="1"/>
          </p:cNvSpPr>
          <p:nvPr>
            <p:ph type="ftr" sz="quarter" idx="11"/>
          </p:nvPr>
        </p:nvSpPr>
        <p:spPr/>
        <p:txBody>
          <a:bodyPr/>
          <a:lstStyle/>
          <a:p>
            <a:r>
              <a:rPr lang="en-US" smtClean="0"/>
              <a:t>1</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1</a:t>
            </a:fld>
            <a:endParaRPr lang="en-US"/>
          </a:p>
        </p:txBody>
      </p:sp>
    </p:spTree>
    <p:extLst>
      <p:ext uri="{BB962C8B-B14F-4D97-AF65-F5344CB8AC3E}">
        <p14:creationId xmlns:p14="http://schemas.microsoft.com/office/powerpoint/2010/main" val="17320537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ar-IQ" sz="3200" dirty="0" smtClean="0"/>
              <a:t>وعليه يكون هذا العيب من عيوب الاحتياطية في تدرج العيوب</a:t>
            </a:r>
            <a:endParaRPr lang="ar-IQ" sz="3200" dirty="0"/>
          </a:p>
        </p:txBody>
      </p:sp>
      <p:sp>
        <p:nvSpPr>
          <p:cNvPr id="3" name="Content Placeholder 2"/>
          <p:cNvSpPr>
            <a:spLocks noGrp="1"/>
          </p:cNvSpPr>
          <p:nvPr>
            <p:ph idx="1"/>
          </p:nvPr>
        </p:nvSpPr>
        <p:spPr/>
        <p:txBody>
          <a:bodyPr>
            <a:normAutofit fontScale="92500" lnSpcReduction="10000"/>
          </a:bodyPr>
          <a:lstStyle/>
          <a:p>
            <a:r>
              <a:rPr lang="ar-IQ" dirty="0" smtClean="0"/>
              <a:t>الموجبة للحكم بعدم صحة القرارات الادارية ومن الواجب ان يثيره الخصوم في الدعوى  كون هذا العيب لايتعلق بالنظام العام.</a:t>
            </a:r>
          </a:p>
          <a:p>
            <a:r>
              <a:rPr lang="ar-IQ" dirty="0" smtClean="0"/>
              <a:t>والملخص :- قد يحدد المشرع في معظم الحالات الغرض الذي يجب ان يسعى رجل الادارة لتحقيقه عند قيامه بالاعمال  القانونية.</a:t>
            </a:r>
          </a:p>
          <a:p>
            <a:r>
              <a:rPr lang="ar-IQ" dirty="0" smtClean="0"/>
              <a:t>الا انه في احيان اخرى لايحدد اهدافا معينة وانما يترك للادارة صلاحية اتخاذ القرار الذي يحقق غرضا يدخل ضمن اهداف الصالح العام للمجتمع كهدف عام لنشاط  الادارة او رجل الادارة اي تحقيق غايات اخرى تلك التي حددها المشرع مما يشكل عيب الغاية. </a:t>
            </a:r>
            <a:endParaRPr lang="ar-IQ" dirty="0"/>
          </a:p>
        </p:txBody>
      </p:sp>
      <p:sp>
        <p:nvSpPr>
          <p:cNvPr id="4" name="Date Placeholder 3"/>
          <p:cNvSpPr>
            <a:spLocks noGrp="1"/>
          </p:cNvSpPr>
          <p:nvPr>
            <p:ph type="dt" sz="half" idx="10"/>
          </p:nvPr>
        </p:nvSpPr>
        <p:spPr/>
        <p:txBody>
          <a:bodyPr/>
          <a:lstStyle/>
          <a:p>
            <a:fld id="{716C6D4B-171B-4A90-88A8-F109FDC52F25}" type="datetime1">
              <a:rPr lang="en-US" smtClean="0"/>
              <a:t>11/9/2019</a:t>
            </a:fld>
            <a:endParaRPr lang="en-US"/>
          </a:p>
        </p:txBody>
      </p:sp>
      <p:sp>
        <p:nvSpPr>
          <p:cNvPr id="5" name="Footer Placeholder 4"/>
          <p:cNvSpPr>
            <a:spLocks noGrp="1"/>
          </p:cNvSpPr>
          <p:nvPr>
            <p:ph type="ftr" sz="quarter" idx="11"/>
          </p:nvPr>
        </p:nvSpPr>
        <p:spPr/>
        <p:txBody>
          <a:bodyPr/>
          <a:lstStyle/>
          <a:p>
            <a:r>
              <a:rPr lang="en-US" smtClean="0"/>
              <a:t>1</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10</a:t>
            </a:fld>
            <a:endParaRPr lang="en-US"/>
          </a:p>
        </p:txBody>
      </p:sp>
    </p:spTree>
    <p:extLst>
      <p:ext uri="{BB962C8B-B14F-4D97-AF65-F5344CB8AC3E}">
        <p14:creationId xmlns:p14="http://schemas.microsoft.com/office/powerpoint/2010/main" val="381779822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fontScale="90000"/>
          </a:bodyPr>
          <a:lstStyle/>
          <a:p>
            <a:pPr algn="r"/>
            <a:r>
              <a:rPr lang="ar-IQ" dirty="0" smtClean="0"/>
              <a:t> يمكن تحديد ثلاث حالات لاساءة استخدام السلطة </a:t>
            </a:r>
            <a:endParaRPr lang="ar-IQ"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1956429874"/>
              </p:ext>
            </p:extLst>
          </p:nvPr>
        </p:nvGraphicFramePr>
        <p:xfrm>
          <a:off x="457200" y="1371600"/>
          <a:ext cx="8229600" cy="47545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Date Placeholder 3"/>
          <p:cNvSpPr>
            <a:spLocks noGrp="1"/>
          </p:cNvSpPr>
          <p:nvPr>
            <p:ph type="dt" sz="half" idx="10"/>
          </p:nvPr>
        </p:nvSpPr>
        <p:spPr/>
        <p:txBody>
          <a:bodyPr/>
          <a:lstStyle/>
          <a:p>
            <a:fld id="{716C6D4B-171B-4A90-88A8-F109FDC52F25}" type="datetime1">
              <a:rPr lang="en-US" smtClean="0"/>
              <a:t>11/9/2019</a:t>
            </a:fld>
            <a:endParaRPr lang="en-US"/>
          </a:p>
        </p:txBody>
      </p:sp>
      <p:sp>
        <p:nvSpPr>
          <p:cNvPr id="5" name="Footer Placeholder 4"/>
          <p:cNvSpPr>
            <a:spLocks noGrp="1"/>
          </p:cNvSpPr>
          <p:nvPr>
            <p:ph type="ftr" sz="quarter" idx="11"/>
          </p:nvPr>
        </p:nvSpPr>
        <p:spPr/>
        <p:txBody>
          <a:bodyPr/>
          <a:lstStyle/>
          <a:p>
            <a:r>
              <a:rPr lang="en-US" smtClean="0"/>
              <a:t>1</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11</a:t>
            </a:fld>
            <a:endParaRPr lang="en-US"/>
          </a:p>
        </p:txBody>
      </p:sp>
    </p:spTree>
    <p:extLst>
      <p:ext uri="{BB962C8B-B14F-4D97-AF65-F5344CB8AC3E}">
        <p14:creationId xmlns:p14="http://schemas.microsoft.com/office/powerpoint/2010/main" val="115144814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pPr algn="r"/>
            <a:r>
              <a:rPr lang="ar-IQ" dirty="0" smtClean="0"/>
              <a:t> 1- حالة البعد عن المصلحة العامة</a:t>
            </a:r>
            <a:endParaRPr lang="ar-IQ" dirty="0"/>
          </a:p>
        </p:txBody>
      </p:sp>
      <p:sp>
        <p:nvSpPr>
          <p:cNvPr id="3" name="Content Placeholder 2"/>
          <p:cNvSpPr>
            <a:spLocks noGrp="1"/>
          </p:cNvSpPr>
          <p:nvPr>
            <p:ph idx="1"/>
          </p:nvPr>
        </p:nvSpPr>
        <p:spPr>
          <a:xfrm>
            <a:off x="457200" y="1143000"/>
            <a:ext cx="8229600" cy="4983163"/>
          </a:xfrm>
        </p:spPr>
        <p:txBody>
          <a:bodyPr>
            <a:normAutofit fontScale="40000" lnSpcReduction="20000"/>
          </a:bodyPr>
          <a:lstStyle/>
          <a:p>
            <a:pPr marL="609600" indent="-609600">
              <a:lnSpc>
                <a:spcPct val="80000"/>
              </a:lnSpc>
            </a:pPr>
            <a:endParaRPr lang="ar-IQ" altLang="ar-IQ" b="1" dirty="0" smtClean="0"/>
          </a:p>
          <a:p>
            <a:pPr marL="609600" indent="-609600" algn="r">
              <a:lnSpc>
                <a:spcPct val="80000"/>
              </a:lnSpc>
            </a:pPr>
            <a:r>
              <a:rPr lang="ar-IQ" altLang="ar-IQ" b="1" u="sng" dirty="0" smtClean="0">
                <a:solidFill>
                  <a:srgbClr val="FF0000"/>
                </a:solidFill>
              </a:rPr>
              <a:t> </a:t>
            </a:r>
            <a:r>
              <a:rPr lang="ar-IQ" altLang="ar-IQ" sz="7400" b="1" u="sng" dirty="0" smtClean="0">
                <a:solidFill>
                  <a:srgbClr val="FF0000"/>
                </a:solidFill>
                <a:latin typeface="Arial Black" panose="020B0A04020102020204" pitchFamily="34" charset="0"/>
                <a:cs typeface="Arial" panose="020B0604020202020204" pitchFamily="34" charset="0"/>
              </a:rPr>
              <a:t>اذا لم يحدد المشرع هدفا  </a:t>
            </a:r>
            <a:r>
              <a:rPr lang="ar-IQ" altLang="ar-IQ" sz="7400" b="1" dirty="0" smtClean="0">
                <a:latin typeface="Arial Black" panose="020B0A04020102020204" pitchFamily="34" charset="0"/>
                <a:cs typeface="Arial" panose="020B0604020202020204" pitchFamily="34" charset="0"/>
              </a:rPr>
              <a:t>معينا  لاصدار القرار الاداري  لان طبيعي المشرع يحدد مسبقا </a:t>
            </a:r>
          </a:p>
          <a:p>
            <a:pPr marL="609600" indent="-609600" algn="r">
              <a:lnSpc>
                <a:spcPct val="80000"/>
              </a:lnSpc>
            </a:pPr>
            <a:endParaRPr lang="ar-IQ" altLang="ar-IQ" sz="7400" b="1" dirty="0">
              <a:latin typeface="Arial Black" panose="020B0A04020102020204" pitchFamily="34" charset="0"/>
              <a:cs typeface="Arial" panose="020B0604020202020204" pitchFamily="34" charset="0"/>
            </a:endParaRPr>
          </a:p>
          <a:p>
            <a:pPr marL="609600" indent="-609600" algn="r">
              <a:lnSpc>
                <a:spcPct val="80000"/>
              </a:lnSpc>
            </a:pPr>
            <a:r>
              <a:rPr lang="ar-IQ" altLang="ar-IQ" sz="7400" b="1" dirty="0" smtClean="0">
                <a:latin typeface="Arial Black" panose="020B0A04020102020204" pitchFamily="34" charset="0"/>
                <a:cs typeface="Arial" panose="020B0604020202020204" pitchFamily="34" charset="0"/>
              </a:rPr>
              <a:t>الاهداف وغايات مزاولة نشاطها من قبل المشرع سلفا .</a:t>
            </a:r>
          </a:p>
          <a:p>
            <a:pPr marL="609600" indent="-609600" algn="r">
              <a:lnSpc>
                <a:spcPct val="80000"/>
              </a:lnSpc>
            </a:pPr>
            <a:endParaRPr lang="ar-IQ" altLang="ar-IQ" sz="7400" b="1" dirty="0">
              <a:latin typeface="Arial Black" panose="020B0A04020102020204" pitchFamily="34" charset="0"/>
              <a:cs typeface="Arial" panose="020B0604020202020204" pitchFamily="34" charset="0"/>
            </a:endParaRPr>
          </a:p>
          <a:p>
            <a:pPr marL="609600" indent="-609600" algn="r">
              <a:lnSpc>
                <a:spcPct val="80000"/>
              </a:lnSpc>
            </a:pPr>
            <a:r>
              <a:rPr lang="ar-IQ" altLang="ar-IQ" sz="7400" b="1" u="sng" dirty="0" smtClean="0">
                <a:solidFill>
                  <a:srgbClr val="FF0000"/>
                </a:solidFill>
                <a:latin typeface="Arial Black" panose="020B0A04020102020204" pitchFamily="34" charset="0"/>
                <a:cs typeface="Arial" panose="020B0604020202020204" pitchFamily="34" charset="0"/>
              </a:rPr>
              <a:t>فللادارة حرية الاختيار اية </a:t>
            </a:r>
            <a:r>
              <a:rPr lang="ar-IQ" altLang="ar-IQ" sz="7400" b="1" dirty="0" smtClean="0">
                <a:latin typeface="Arial Black" panose="020B0A04020102020204" pitchFamily="34" charset="0"/>
                <a:cs typeface="Arial" panose="020B0604020202020204" pitchFamily="34" charset="0"/>
              </a:rPr>
              <a:t>صورة للمصلحة العامة  . اي عند اصدارها اي قرار هو لتحقيق المصلحة </a:t>
            </a:r>
          </a:p>
          <a:p>
            <a:pPr marL="609600" indent="-609600" algn="r">
              <a:lnSpc>
                <a:spcPct val="80000"/>
              </a:lnSpc>
            </a:pPr>
            <a:endParaRPr lang="ar-IQ" altLang="ar-IQ" sz="7400" b="1" dirty="0">
              <a:latin typeface="Arial Black" panose="020B0A04020102020204" pitchFamily="34" charset="0"/>
              <a:cs typeface="Arial" panose="020B0604020202020204" pitchFamily="34" charset="0"/>
            </a:endParaRPr>
          </a:p>
          <a:p>
            <a:pPr marL="609600" indent="-609600" algn="r">
              <a:lnSpc>
                <a:spcPct val="80000"/>
              </a:lnSpc>
            </a:pPr>
            <a:r>
              <a:rPr lang="ar-IQ" altLang="ar-IQ" sz="7400" b="1" dirty="0" smtClean="0">
                <a:latin typeface="Arial Black" panose="020B0A04020102020204" pitchFamily="34" charset="0"/>
                <a:cs typeface="Arial" panose="020B0604020202020204" pitchFamily="34" charset="0"/>
              </a:rPr>
              <a:t>العامة  ولانكون امام حالة اساءة استخدام السلطة الا اذا تبين ان رجل الادارة قد اتخذ القرار لتحقيق </a:t>
            </a:r>
          </a:p>
          <a:p>
            <a:pPr marL="609600" indent="-609600" algn="r">
              <a:lnSpc>
                <a:spcPct val="80000"/>
              </a:lnSpc>
            </a:pPr>
            <a:endParaRPr lang="ar-IQ" altLang="ar-IQ" sz="7400" b="1" dirty="0">
              <a:latin typeface="Arial Black" panose="020B0A04020102020204" pitchFamily="34" charset="0"/>
              <a:cs typeface="Arial" panose="020B0604020202020204" pitchFamily="34" charset="0"/>
            </a:endParaRPr>
          </a:p>
          <a:p>
            <a:pPr marL="609600" indent="-609600" algn="r">
              <a:lnSpc>
                <a:spcPct val="80000"/>
              </a:lnSpc>
            </a:pPr>
            <a:r>
              <a:rPr lang="ar-IQ" altLang="ar-IQ" sz="7400" b="1" dirty="0" smtClean="0">
                <a:latin typeface="Arial Black" panose="020B0A04020102020204" pitchFamily="34" charset="0"/>
                <a:cs typeface="Arial" panose="020B0604020202020204" pitchFamily="34" charset="0"/>
              </a:rPr>
              <a:t>مصالح شخصية   كمحاباة الغير او تحقيق غرض سياسي او بقصد الانتقام  </a:t>
            </a:r>
          </a:p>
          <a:p>
            <a:pPr marL="609600" indent="-609600">
              <a:lnSpc>
                <a:spcPct val="80000"/>
              </a:lnSpc>
            </a:pPr>
            <a:endParaRPr lang="ar-IQ" altLang="ar-IQ" b="1" dirty="0"/>
          </a:p>
          <a:p>
            <a:pPr marL="1866900" lvl="3" indent="-609600">
              <a:lnSpc>
                <a:spcPct val="80000"/>
              </a:lnSpc>
            </a:pPr>
            <a:endParaRPr lang="ar-IQ" altLang="ar-IQ" sz="3300" b="1" dirty="0" smtClean="0"/>
          </a:p>
          <a:p>
            <a:pPr marL="1866900" lvl="3" indent="-609600">
              <a:lnSpc>
                <a:spcPct val="80000"/>
              </a:lnSpc>
            </a:pPr>
            <a:endParaRPr lang="ar-IQ" altLang="ar-IQ" sz="3300" b="1" dirty="0" smtClean="0"/>
          </a:p>
        </p:txBody>
      </p:sp>
      <p:sp>
        <p:nvSpPr>
          <p:cNvPr id="4" name="Date Placeholder 3"/>
          <p:cNvSpPr>
            <a:spLocks noGrp="1"/>
          </p:cNvSpPr>
          <p:nvPr>
            <p:ph type="dt" sz="half" idx="10"/>
          </p:nvPr>
        </p:nvSpPr>
        <p:spPr/>
        <p:txBody>
          <a:bodyPr/>
          <a:lstStyle/>
          <a:p>
            <a:fld id="{716C6D4B-171B-4A90-88A8-F109FDC52F25}" type="datetime1">
              <a:rPr lang="en-US" smtClean="0"/>
              <a:t>11/9/2019</a:t>
            </a:fld>
            <a:endParaRPr lang="en-US"/>
          </a:p>
        </p:txBody>
      </p:sp>
      <p:sp>
        <p:nvSpPr>
          <p:cNvPr id="5" name="Footer Placeholder 4"/>
          <p:cNvSpPr>
            <a:spLocks noGrp="1"/>
          </p:cNvSpPr>
          <p:nvPr>
            <p:ph type="ftr" sz="quarter" idx="11"/>
          </p:nvPr>
        </p:nvSpPr>
        <p:spPr/>
        <p:txBody>
          <a:bodyPr/>
          <a:lstStyle/>
          <a:p>
            <a:r>
              <a:rPr lang="en-US" smtClean="0"/>
              <a:t>1</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12</a:t>
            </a:fld>
            <a:endParaRPr lang="en-US"/>
          </a:p>
        </p:txBody>
      </p:sp>
    </p:spTree>
    <p:extLst>
      <p:ext uri="{BB962C8B-B14F-4D97-AF65-F5344CB8AC3E}">
        <p14:creationId xmlns:p14="http://schemas.microsoft.com/office/powerpoint/2010/main" val="136070311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ar-IQ" altLang="ar-IQ" b="1" dirty="0" smtClean="0">
                <a:latin typeface="Arial Black" panose="020B0A04020102020204" pitchFamily="34" charset="0"/>
              </a:rPr>
              <a:t/>
            </a:r>
            <a:br>
              <a:rPr lang="ar-IQ" altLang="ar-IQ" b="1" dirty="0" smtClean="0">
                <a:latin typeface="Arial Black" panose="020B0A04020102020204" pitchFamily="34" charset="0"/>
              </a:rPr>
            </a:br>
            <a:r>
              <a:rPr lang="ar-IQ" altLang="ar-IQ" b="1" dirty="0" smtClean="0">
                <a:latin typeface="Arial Black" panose="020B0A04020102020204" pitchFamily="34" charset="0"/>
              </a:rPr>
              <a:t>1-استخدام </a:t>
            </a:r>
            <a:r>
              <a:rPr lang="ar-IQ" altLang="ar-IQ" b="1" dirty="0">
                <a:latin typeface="Arial Black" panose="020B0A04020102020204" pitchFamily="34" charset="0"/>
              </a:rPr>
              <a:t>السلطة لتحقيق نفع شخصي :</a:t>
            </a:r>
            <a:br>
              <a:rPr lang="ar-IQ" altLang="ar-IQ" b="1" dirty="0">
                <a:latin typeface="Arial Black" panose="020B0A04020102020204" pitchFamily="34" charset="0"/>
              </a:rPr>
            </a:br>
            <a:endParaRPr lang="ar-IQ" dirty="0"/>
          </a:p>
        </p:txBody>
      </p:sp>
      <p:sp>
        <p:nvSpPr>
          <p:cNvPr id="3" name="Content Placeholder 2"/>
          <p:cNvSpPr>
            <a:spLocks noGrp="1"/>
          </p:cNvSpPr>
          <p:nvPr>
            <p:ph idx="1"/>
          </p:nvPr>
        </p:nvSpPr>
        <p:spPr/>
        <p:txBody>
          <a:bodyPr>
            <a:normAutofit fontScale="40000" lnSpcReduction="20000"/>
          </a:bodyPr>
          <a:lstStyle/>
          <a:p>
            <a:pPr marL="609600" indent="-609600">
              <a:lnSpc>
                <a:spcPct val="80000"/>
              </a:lnSpc>
            </a:pPr>
            <a:endParaRPr lang="ar-IQ" altLang="ar-IQ" sz="5900" b="1" dirty="0" smtClean="0">
              <a:latin typeface="Arial Black" panose="020B0A04020102020204" pitchFamily="34" charset="0"/>
            </a:endParaRPr>
          </a:p>
          <a:p>
            <a:pPr marL="609600" indent="-609600" algn="r">
              <a:lnSpc>
                <a:spcPct val="80000"/>
              </a:lnSpc>
            </a:pPr>
            <a:r>
              <a:rPr lang="ar-IQ" altLang="ar-IQ" sz="5900" b="1" dirty="0" smtClean="0">
                <a:latin typeface="Arial Black" panose="020B0A04020102020204" pitchFamily="34" charset="0"/>
              </a:rPr>
              <a:t>قد </a:t>
            </a:r>
            <a:r>
              <a:rPr lang="ar-IQ" altLang="ar-IQ" sz="5900" b="1" dirty="0">
                <a:latin typeface="Arial Black" panose="020B0A04020102020204" pitchFamily="34" charset="0"/>
              </a:rPr>
              <a:t>يصدر رجل الادارة قراراً ادارياً  بقصد تحقيق نفع شخصي له او لغيره ، </a:t>
            </a:r>
            <a:endParaRPr lang="ar-IQ" altLang="ar-IQ" sz="5900" b="1" dirty="0" smtClean="0">
              <a:latin typeface="Arial Black" panose="020B0A04020102020204" pitchFamily="34" charset="0"/>
            </a:endParaRPr>
          </a:p>
          <a:p>
            <a:pPr marL="609600" indent="-609600" algn="r">
              <a:lnSpc>
                <a:spcPct val="80000"/>
              </a:lnSpc>
            </a:pPr>
            <a:endParaRPr lang="ar-IQ" altLang="ar-IQ" sz="5900" b="1" dirty="0">
              <a:latin typeface="Arial Black" panose="020B0A04020102020204" pitchFamily="34" charset="0"/>
            </a:endParaRPr>
          </a:p>
          <a:p>
            <a:pPr marL="609600" indent="-609600" algn="r">
              <a:lnSpc>
                <a:spcPct val="80000"/>
              </a:lnSpc>
            </a:pPr>
            <a:r>
              <a:rPr lang="ar-IQ" altLang="ar-IQ" sz="5900" b="1" dirty="0" smtClean="0">
                <a:latin typeface="Arial Black" panose="020B0A04020102020204" pitchFamily="34" charset="0"/>
              </a:rPr>
              <a:t>ومن </a:t>
            </a:r>
            <a:r>
              <a:rPr lang="ar-IQ" altLang="ar-IQ" sz="5900" b="1" dirty="0">
                <a:latin typeface="Arial Black" panose="020B0A04020102020204" pitchFamily="34" charset="0"/>
              </a:rPr>
              <a:t>امثلة ذلك ماقضى به مجلس الدولة ا</a:t>
            </a:r>
          </a:p>
          <a:p>
            <a:pPr marL="609600" indent="-609600" algn="r">
              <a:lnSpc>
                <a:spcPct val="80000"/>
              </a:lnSpc>
            </a:pPr>
            <a:endParaRPr lang="ar-IQ" altLang="ar-IQ" sz="5900" b="1" dirty="0">
              <a:latin typeface="Arial Black" panose="020B0A04020102020204" pitchFamily="34" charset="0"/>
            </a:endParaRPr>
          </a:p>
          <a:p>
            <a:pPr marL="0" indent="0" algn="r">
              <a:lnSpc>
                <a:spcPct val="80000"/>
              </a:lnSpc>
              <a:buNone/>
            </a:pPr>
            <a:r>
              <a:rPr lang="ar-IQ" altLang="ar-IQ" sz="5900" b="1" dirty="0" smtClean="0">
                <a:latin typeface="Arial Black" panose="020B0A04020102020204" pitchFamily="34" charset="0"/>
              </a:rPr>
              <a:t>    لفرنسي </a:t>
            </a:r>
            <a:r>
              <a:rPr lang="ar-IQ" altLang="ar-IQ" sz="5900" b="1" dirty="0">
                <a:latin typeface="Arial Black" panose="020B0A04020102020204" pitchFamily="34" charset="0"/>
              </a:rPr>
              <a:t>في الغاء قرار اصدره احد مدراء البلديات في منع الرقص خلال فترات معينة ، وبرر هذا المنع في ان الرقص قد </a:t>
            </a:r>
          </a:p>
          <a:p>
            <a:pPr marL="609600" indent="-609600" algn="r">
              <a:lnSpc>
                <a:spcPct val="80000"/>
              </a:lnSpc>
            </a:pPr>
            <a:endParaRPr lang="ar-IQ" altLang="ar-IQ" sz="5900" b="1" dirty="0">
              <a:latin typeface="Arial Black" panose="020B0A04020102020204" pitchFamily="34" charset="0"/>
              <a:cs typeface="Arial" panose="020B0604020202020204" pitchFamily="34" charset="0"/>
            </a:endParaRPr>
          </a:p>
          <a:p>
            <a:pPr marL="609600" indent="-609600" algn="r">
              <a:lnSpc>
                <a:spcPct val="80000"/>
              </a:lnSpc>
            </a:pPr>
            <a:r>
              <a:rPr lang="ar-IQ" altLang="ar-IQ" sz="5900" b="1" dirty="0">
                <a:latin typeface="Arial Black" panose="020B0A04020102020204" pitchFamily="34" charset="0"/>
                <a:cs typeface="Arial" panose="020B0604020202020204" pitchFamily="34" charset="0"/>
              </a:rPr>
              <a:t>شغل الشباب من كلا الجنسين عن العمل ، ولكن الاسباب الحقيقية لهذا المنع </a:t>
            </a:r>
            <a:endParaRPr lang="ar-IQ" altLang="ar-IQ" sz="5900" b="1" dirty="0" smtClean="0">
              <a:latin typeface="Arial Black" panose="020B0A04020102020204" pitchFamily="34" charset="0"/>
              <a:cs typeface="Arial" panose="020B0604020202020204" pitchFamily="34" charset="0"/>
            </a:endParaRPr>
          </a:p>
          <a:p>
            <a:pPr marL="609600" indent="-609600" algn="r">
              <a:lnSpc>
                <a:spcPct val="80000"/>
              </a:lnSpc>
            </a:pPr>
            <a:endParaRPr lang="ar-IQ" altLang="ar-IQ" sz="5900" b="1" dirty="0">
              <a:latin typeface="Arial Black" panose="020B0A04020102020204" pitchFamily="34" charset="0"/>
              <a:cs typeface="Arial" panose="020B0604020202020204" pitchFamily="34" charset="0"/>
            </a:endParaRPr>
          </a:p>
          <a:p>
            <a:pPr marL="609600" indent="-609600" algn="r">
              <a:lnSpc>
                <a:spcPct val="80000"/>
              </a:lnSpc>
            </a:pPr>
            <a:r>
              <a:rPr lang="ar-IQ" altLang="ar-IQ" sz="5900" b="1" dirty="0" smtClean="0">
                <a:latin typeface="Arial Black" panose="020B0A04020102020204" pitchFamily="34" charset="0"/>
                <a:cs typeface="Arial" panose="020B0604020202020204" pitchFamily="34" charset="0"/>
              </a:rPr>
              <a:t>كانت </a:t>
            </a:r>
            <a:r>
              <a:rPr lang="ar-IQ" altLang="ar-IQ" sz="5900" b="1" dirty="0">
                <a:latin typeface="Arial Black" panose="020B0A04020102020204" pitchFamily="34" charset="0"/>
                <a:cs typeface="Arial" panose="020B0604020202020204" pitchFamily="34" charset="0"/>
              </a:rPr>
              <a:t>تعود الى حماية مطعمه الذي انصرف عنه الشباب الى المحلات </a:t>
            </a:r>
            <a:endParaRPr lang="ar-IQ" altLang="ar-IQ" sz="5900" b="1" dirty="0" smtClean="0">
              <a:latin typeface="Arial Black" panose="020B0A04020102020204" pitchFamily="34" charset="0"/>
              <a:cs typeface="Arial" panose="020B0604020202020204" pitchFamily="34" charset="0"/>
            </a:endParaRPr>
          </a:p>
          <a:p>
            <a:pPr marL="609600" indent="-609600" algn="r">
              <a:lnSpc>
                <a:spcPct val="80000"/>
              </a:lnSpc>
            </a:pPr>
            <a:endParaRPr lang="ar-IQ" altLang="ar-IQ" sz="5900" b="1" dirty="0">
              <a:latin typeface="Arial Black" panose="020B0A04020102020204" pitchFamily="34" charset="0"/>
              <a:cs typeface="Arial" panose="020B0604020202020204" pitchFamily="34" charset="0"/>
            </a:endParaRPr>
          </a:p>
          <a:p>
            <a:pPr marL="609600" indent="-609600" algn="r">
              <a:lnSpc>
                <a:spcPct val="80000"/>
              </a:lnSpc>
            </a:pPr>
            <a:r>
              <a:rPr lang="ar-IQ" altLang="ar-IQ" sz="5900" b="1" dirty="0" smtClean="0">
                <a:latin typeface="Arial Black" panose="020B0A04020102020204" pitchFamily="34" charset="0"/>
                <a:cs typeface="Arial" panose="020B0604020202020204" pitchFamily="34" charset="0"/>
              </a:rPr>
              <a:t>الترفيهية </a:t>
            </a:r>
            <a:r>
              <a:rPr lang="ar-IQ" altLang="ar-IQ" sz="5900" b="1" dirty="0">
                <a:latin typeface="Arial Black" panose="020B0A04020102020204" pitchFamily="34" charset="0"/>
                <a:cs typeface="Arial" panose="020B0604020202020204" pitchFamily="34" charset="0"/>
              </a:rPr>
              <a:t>الاخرى التي توفر لهم فرصة  الرقص .  </a:t>
            </a:r>
          </a:p>
          <a:p>
            <a:pPr marL="609600" indent="-609600" algn="r">
              <a:lnSpc>
                <a:spcPct val="80000"/>
              </a:lnSpc>
            </a:pPr>
            <a:r>
              <a:rPr lang="ar-IQ" altLang="ar-IQ" sz="5900" b="1" dirty="0">
                <a:latin typeface="Arial Black" panose="020B0A04020102020204" pitchFamily="34" charset="0"/>
                <a:cs typeface="Arial" panose="020B0604020202020204" pitchFamily="34" charset="0"/>
              </a:rPr>
              <a:t> </a:t>
            </a:r>
            <a:r>
              <a:rPr lang="en-US" altLang="ar-IQ" sz="5900" b="1" dirty="0">
                <a:latin typeface="Arial Black" panose="020B0A04020102020204" pitchFamily="34" charset="0"/>
                <a:cs typeface="Arial" panose="020B0604020202020204" pitchFamily="34" charset="0"/>
              </a:rPr>
              <a:t/>
            </a:r>
            <a:br>
              <a:rPr lang="en-US" altLang="ar-IQ" sz="5900" b="1" dirty="0">
                <a:latin typeface="Arial Black" panose="020B0A04020102020204" pitchFamily="34" charset="0"/>
                <a:cs typeface="Arial" panose="020B0604020202020204" pitchFamily="34" charset="0"/>
              </a:rPr>
            </a:br>
            <a:endParaRPr lang="en-US" altLang="ar-IQ" sz="5900" b="1" dirty="0">
              <a:latin typeface="Arial Black" panose="020B0A04020102020204" pitchFamily="34" charset="0"/>
              <a:cs typeface="Arial" panose="020B0604020202020204" pitchFamily="34" charset="0"/>
            </a:endParaRPr>
          </a:p>
          <a:p>
            <a:endParaRPr lang="ar-IQ" b="1" dirty="0">
              <a:latin typeface="Arial" panose="020B0604020202020204" pitchFamily="34" charset="0"/>
              <a:cs typeface="Arial" panose="020B0604020202020204" pitchFamily="34" charset="0"/>
            </a:endParaRPr>
          </a:p>
          <a:p>
            <a:endParaRPr lang="ar-IQ" dirty="0"/>
          </a:p>
        </p:txBody>
      </p:sp>
      <p:sp>
        <p:nvSpPr>
          <p:cNvPr id="4" name="Date Placeholder 3"/>
          <p:cNvSpPr>
            <a:spLocks noGrp="1"/>
          </p:cNvSpPr>
          <p:nvPr>
            <p:ph type="dt" sz="half" idx="10"/>
          </p:nvPr>
        </p:nvSpPr>
        <p:spPr/>
        <p:txBody>
          <a:bodyPr/>
          <a:lstStyle/>
          <a:p>
            <a:fld id="{716C6D4B-171B-4A90-88A8-F109FDC52F25}" type="datetime1">
              <a:rPr lang="en-US" smtClean="0"/>
              <a:t>11/9/2019</a:t>
            </a:fld>
            <a:endParaRPr lang="en-US"/>
          </a:p>
        </p:txBody>
      </p:sp>
      <p:sp>
        <p:nvSpPr>
          <p:cNvPr id="5" name="Footer Placeholder 4"/>
          <p:cNvSpPr>
            <a:spLocks noGrp="1"/>
          </p:cNvSpPr>
          <p:nvPr>
            <p:ph type="ftr" sz="quarter" idx="11"/>
          </p:nvPr>
        </p:nvSpPr>
        <p:spPr/>
        <p:txBody>
          <a:bodyPr/>
          <a:lstStyle/>
          <a:p>
            <a:r>
              <a:rPr lang="en-US" smtClean="0"/>
              <a:t>1</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13</a:t>
            </a:fld>
            <a:endParaRPr lang="en-US"/>
          </a:p>
        </p:txBody>
      </p:sp>
    </p:spTree>
    <p:extLst>
      <p:ext uri="{BB962C8B-B14F-4D97-AF65-F5344CB8AC3E}">
        <p14:creationId xmlns:p14="http://schemas.microsoft.com/office/powerpoint/2010/main" val="286221813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457200" y="152400"/>
            <a:ext cx="8229600" cy="457200"/>
          </a:xfrm>
        </p:spPr>
        <p:txBody>
          <a:bodyPr>
            <a:normAutofit fontScale="90000"/>
          </a:bodyPr>
          <a:lstStyle/>
          <a:p>
            <a:pPr algn="r" eaLnBrk="1" hangingPunct="1"/>
            <a:r>
              <a:rPr lang="ar-IQ" altLang="ar-IQ" sz="2000" b="1" smtClean="0"/>
              <a:t>ا</a:t>
            </a:r>
            <a:br>
              <a:rPr lang="ar-IQ" altLang="ar-IQ" sz="2000" b="1" smtClean="0"/>
            </a:br>
            <a:r>
              <a:rPr lang="ar-IQ" altLang="ar-IQ" sz="2000" b="1" smtClean="0"/>
              <a:t>ستخدام السلطة بقصد الانتقام : كعدم اعادة موظف لوظيفته لغرض الانتقام وروح العداء.</a:t>
            </a:r>
            <a:r>
              <a:rPr lang="ar-IQ" altLang="ar-IQ" sz="2000" smtClean="0"/>
              <a:t/>
            </a:r>
            <a:br>
              <a:rPr lang="ar-IQ" altLang="ar-IQ" sz="2000" smtClean="0"/>
            </a:br>
            <a:endParaRPr lang="en-US" altLang="ar-IQ" sz="2000" smtClean="0"/>
          </a:p>
        </p:txBody>
      </p:sp>
      <p:sp>
        <p:nvSpPr>
          <p:cNvPr id="39939" name="Rectangle 3"/>
          <p:cNvSpPr>
            <a:spLocks noGrp="1" noChangeArrowheads="1"/>
          </p:cNvSpPr>
          <p:nvPr>
            <p:ph type="body" idx="1"/>
          </p:nvPr>
        </p:nvSpPr>
        <p:spPr>
          <a:xfrm>
            <a:off x="457200" y="762000"/>
            <a:ext cx="8229600" cy="5368925"/>
          </a:xfrm>
        </p:spPr>
        <p:txBody>
          <a:bodyPr/>
          <a:lstStyle/>
          <a:p>
            <a:pPr marL="609600" indent="-609600" algn="r" eaLnBrk="1" hangingPunct="1">
              <a:lnSpc>
                <a:spcPct val="90000"/>
              </a:lnSpc>
            </a:pPr>
            <a:r>
              <a:rPr lang="ar-IQ" altLang="ar-IQ" sz="2400" b="1" i="1" u="sng" dirty="0" smtClean="0"/>
              <a:t>استعمال السلطة لغرض سياسي :</a:t>
            </a:r>
          </a:p>
          <a:p>
            <a:pPr marL="609600" indent="-609600" algn="r" eaLnBrk="1" hangingPunct="1">
              <a:lnSpc>
                <a:spcPct val="90000"/>
              </a:lnSpc>
            </a:pPr>
            <a:r>
              <a:rPr lang="ar-IQ" altLang="ar-IQ" sz="2400" b="1" dirty="0" smtClean="0"/>
              <a:t>     يستخدم رجل الادارة هنا ما يمتلكه من صلاحية لتحقيق اغراض ذات طبيعة سياسية وليس المصلحة العامة</a:t>
            </a:r>
            <a:r>
              <a:rPr lang="ar-IQ" altLang="ar-IQ" sz="2400" b="1" dirty="0" smtClean="0"/>
              <a:t>،</a:t>
            </a:r>
          </a:p>
          <a:p>
            <a:pPr marL="609600" indent="-609600" algn="r" eaLnBrk="1" hangingPunct="1">
              <a:lnSpc>
                <a:spcPct val="90000"/>
              </a:lnSpc>
            </a:pPr>
            <a:r>
              <a:rPr lang="ar-IQ" altLang="ar-IQ" sz="2400" b="1" dirty="0" smtClean="0"/>
              <a:t> </a:t>
            </a:r>
            <a:r>
              <a:rPr lang="ar-IQ" altLang="ar-IQ" sz="2400" b="1" dirty="0" smtClean="0"/>
              <a:t>كاصدار احد الوزراء قرار بفصل موظف لانه ينتمي الى حزب سياسي مناوئ ، او امتناع الادارة عن قبول تعيين مرشح للوظيفة العامة بسبب اتجاهه السياسي . </a:t>
            </a:r>
          </a:p>
        </p:txBody>
      </p:sp>
      <p:sp>
        <p:nvSpPr>
          <p:cNvPr id="39940" name="Footer Placeholder 1"/>
          <p:cNvSpPr>
            <a:spLocks noGrp="1"/>
          </p:cNvSpPr>
          <p:nvPr>
            <p:ph type="ftr" sz="quarter" idx="11"/>
          </p:nvPr>
        </p:nvSpPr>
        <p:spPr>
          <a:noFill/>
        </p:spPr>
        <p:txBody>
          <a:bodyPr/>
          <a:lstStyle>
            <a:lvl1pPr eaLnBrk="0" hangingPunct="0">
              <a:spcBef>
                <a:spcPct val="20000"/>
              </a:spcBef>
              <a:buClr>
                <a:schemeClr val="accent1"/>
              </a:buClr>
              <a:buFont typeface="Wingdings" pitchFamily="2" charset="2"/>
              <a:buChar char="l"/>
              <a:defRPr sz="3200">
                <a:solidFill>
                  <a:schemeClr val="tx1"/>
                </a:solidFill>
                <a:latin typeface="Arial" pitchFamily="34" charset="0"/>
                <a:cs typeface="Arial" pitchFamily="34" charset="0"/>
              </a:defRPr>
            </a:lvl1pPr>
            <a:lvl2pPr marL="742950" indent="-285750" eaLnBrk="0" hangingPunct="0">
              <a:spcBef>
                <a:spcPct val="20000"/>
              </a:spcBef>
              <a:buClr>
                <a:schemeClr val="accent1"/>
              </a:buClr>
              <a:buFont typeface="Wingdings" pitchFamily="2" charset="2"/>
              <a:buChar char="¡"/>
              <a:defRPr sz="2700">
                <a:solidFill>
                  <a:schemeClr val="tx1"/>
                </a:solidFill>
                <a:latin typeface="Arial" pitchFamily="34" charset="0"/>
                <a:cs typeface="Arial" pitchFamily="34" charset="0"/>
              </a:defRPr>
            </a:lvl2pPr>
            <a:lvl3pPr marL="1143000" indent="-228600" eaLnBrk="0" hangingPunct="0">
              <a:spcBef>
                <a:spcPct val="20000"/>
              </a:spcBef>
              <a:buClr>
                <a:schemeClr val="accent1"/>
              </a:buClr>
              <a:buFont typeface="Wingdings" pitchFamily="2" charset="2"/>
              <a:buChar char="l"/>
              <a:defRPr sz="2300">
                <a:solidFill>
                  <a:schemeClr val="tx1"/>
                </a:solidFill>
                <a:latin typeface="Arial" pitchFamily="34" charset="0"/>
                <a:cs typeface="Arial" pitchFamily="34" charset="0"/>
              </a:defRPr>
            </a:lvl3pPr>
            <a:lvl4pPr marL="1600200" indent="-228600" eaLnBrk="0" hangingPunct="0">
              <a:spcBef>
                <a:spcPct val="20000"/>
              </a:spcBef>
              <a:buClr>
                <a:schemeClr val="accent1"/>
              </a:buClr>
              <a:buChar char="•"/>
              <a:defRPr sz="2000">
                <a:solidFill>
                  <a:schemeClr val="tx1"/>
                </a:solidFill>
                <a:latin typeface="Arial" pitchFamily="34" charset="0"/>
                <a:cs typeface="Arial" pitchFamily="34" charset="0"/>
              </a:defRPr>
            </a:lvl4pPr>
            <a:lvl5pPr marL="2057400" indent="-228600" eaLnBrk="0" hangingPunct="0">
              <a:spcBef>
                <a:spcPct val="20000"/>
              </a:spcBef>
              <a:buClr>
                <a:schemeClr val="accent1"/>
              </a:buClr>
              <a:buFont typeface="Wingdings" pitchFamily="2" charset="2"/>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cs typeface="Arial" pitchFamily="34" charset="0"/>
              </a:defRPr>
            </a:lvl9pPr>
          </a:lstStyle>
          <a:p>
            <a:pPr eaLnBrk="1" hangingPunct="1">
              <a:spcBef>
                <a:spcPct val="0"/>
              </a:spcBef>
              <a:buClrTx/>
              <a:buFontTx/>
              <a:buNone/>
            </a:pPr>
            <a:endParaRPr lang="en-US" altLang="ar-IQ" sz="1000" smtClean="0"/>
          </a:p>
        </p:txBody>
      </p:sp>
      <p:sp>
        <p:nvSpPr>
          <p:cNvPr id="39941" name="Slide Number Placeholder 2"/>
          <p:cNvSpPr>
            <a:spLocks noGrp="1"/>
          </p:cNvSpPr>
          <p:nvPr>
            <p:ph type="sldNum" sz="quarter" idx="12"/>
          </p:nvPr>
        </p:nvSpPr>
        <p:spPr>
          <a:noFill/>
        </p:spPr>
        <p:txBody>
          <a:bodyPr/>
          <a:lstStyle>
            <a:lvl1pPr eaLnBrk="0" hangingPunct="0">
              <a:spcBef>
                <a:spcPct val="20000"/>
              </a:spcBef>
              <a:buClr>
                <a:schemeClr val="accent1"/>
              </a:buClr>
              <a:buFont typeface="Wingdings" pitchFamily="2" charset="2"/>
              <a:buChar char="l"/>
              <a:defRPr sz="3200">
                <a:solidFill>
                  <a:schemeClr val="tx1"/>
                </a:solidFill>
                <a:latin typeface="Arial" pitchFamily="34" charset="0"/>
                <a:cs typeface="Arial" pitchFamily="34" charset="0"/>
              </a:defRPr>
            </a:lvl1pPr>
            <a:lvl2pPr marL="742950" indent="-285750" eaLnBrk="0" hangingPunct="0">
              <a:spcBef>
                <a:spcPct val="20000"/>
              </a:spcBef>
              <a:buClr>
                <a:schemeClr val="accent1"/>
              </a:buClr>
              <a:buFont typeface="Wingdings" pitchFamily="2" charset="2"/>
              <a:buChar char="¡"/>
              <a:defRPr sz="2700">
                <a:solidFill>
                  <a:schemeClr val="tx1"/>
                </a:solidFill>
                <a:latin typeface="Arial" pitchFamily="34" charset="0"/>
                <a:cs typeface="Arial" pitchFamily="34" charset="0"/>
              </a:defRPr>
            </a:lvl2pPr>
            <a:lvl3pPr marL="1143000" indent="-228600" eaLnBrk="0" hangingPunct="0">
              <a:spcBef>
                <a:spcPct val="20000"/>
              </a:spcBef>
              <a:buClr>
                <a:schemeClr val="accent1"/>
              </a:buClr>
              <a:buFont typeface="Wingdings" pitchFamily="2" charset="2"/>
              <a:buChar char="l"/>
              <a:defRPr sz="2300">
                <a:solidFill>
                  <a:schemeClr val="tx1"/>
                </a:solidFill>
                <a:latin typeface="Arial" pitchFamily="34" charset="0"/>
                <a:cs typeface="Arial" pitchFamily="34" charset="0"/>
              </a:defRPr>
            </a:lvl3pPr>
            <a:lvl4pPr marL="1600200" indent="-228600" eaLnBrk="0" hangingPunct="0">
              <a:spcBef>
                <a:spcPct val="20000"/>
              </a:spcBef>
              <a:buClr>
                <a:schemeClr val="accent1"/>
              </a:buClr>
              <a:buChar char="•"/>
              <a:defRPr sz="2000">
                <a:solidFill>
                  <a:schemeClr val="tx1"/>
                </a:solidFill>
                <a:latin typeface="Arial" pitchFamily="34" charset="0"/>
                <a:cs typeface="Arial" pitchFamily="34" charset="0"/>
              </a:defRPr>
            </a:lvl4pPr>
            <a:lvl5pPr marL="2057400" indent="-228600" eaLnBrk="0" hangingPunct="0">
              <a:spcBef>
                <a:spcPct val="20000"/>
              </a:spcBef>
              <a:buClr>
                <a:schemeClr val="accent1"/>
              </a:buClr>
              <a:buFont typeface="Wingdings" pitchFamily="2" charset="2"/>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cs typeface="Arial" pitchFamily="34" charset="0"/>
              </a:defRPr>
            </a:lvl9pPr>
          </a:lstStyle>
          <a:p>
            <a:pPr eaLnBrk="1" hangingPunct="1">
              <a:spcBef>
                <a:spcPct val="0"/>
              </a:spcBef>
              <a:buClrTx/>
              <a:buFontTx/>
              <a:buNone/>
            </a:pPr>
            <a:fld id="{01D68256-E91B-45B6-8E28-4C68FA12F402}" type="slidenum">
              <a:rPr lang="ar-SA" altLang="ar-IQ" sz="1000" smtClean="0"/>
              <a:pPr eaLnBrk="1" hangingPunct="1">
                <a:spcBef>
                  <a:spcPct val="0"/>
                </a:spcBef>
                <a:buClrTx/>
                <a:buFontTx/>
                <a:buNone/>
              </a:pPr>
              <a:t>14</a:t>
            </a:fld>
            <a:endParaRPr lang="en-US" altLang="ar-IQ" sz="1000" smtClean="0"/>
          </a:p>
        </p:txBody>
      </p:sp>
      <p:sp>
        <p:nvSpPr>
          <p:cNvPr id="39942" name="Date Placeholder 3"/>
          <p:cNvSpPr>
            <a:spLocks noGrp="1"/>
          </p:cNvSpPr>
          <p:nvPr>
            <p:ph type="dt" sz="quarter" idx="10"/>
          </p:nvPr>
        </p:nvSpPr>
        <p:spPr>
          <a:noFill/>
        </p:spPr>
        <p:txBody>
          <a:bodyPr/>
          <a:lstStyle>
            <a:lvl1pPr eaLnBrk="0" hangingPunct="0">
              <a:spcBef>
                <a:spcPct val="20000"/>
              </a:spcBef>
              <a:buClr>
                <a:schemeClr val="accent1"/>
              </a:buClr>
              <a:buFont typeface="Wingdings" pitchFamily="2" charset="2"/>
              <a:buChar char="l"/>
              <a:defRPr sz="3200">
                <a:solidFill>
                  <a:schemeClr val="tx1"/>
                </a:solidFill>
                <a:latin typeface="Arial" pitchFamily="34" charset="0"/>
                <a:cs typeface="Arial" pitchFamily="34" charset="0"/>
              </a:defRPr>
            </a:lvl1pPr>
            <a:lvl2pPr marL="742950" indent="-285750" eaLnBrk="0" hangingPunct="0">
              <a:spcBef>
                <a:spcPct val="20000"/>
              </a:spcBef>
              <a:buClr>
                <a:schemeClr val="accent1"/>
              </a:buClr>
              <a:buFont typeface="Wingdings" pitchFamily="2" charset="2"/>
              <a:buChar char="¡"/>
              <a:defRPr sz="2700">
                <a:solidFill>
                  <a:schemeClr val="tx1"/>
                </a:solidFill>
                <a:latin typeface="Arial" pitchFamily="34" charset="0"/>
                <a:cs typeface="Arial" pitchFamily="34" charset="0"/>
              </a:defRPr>
            </a:lvl2pPr>
            <a:lvl3pPr marL="1143000" indent="-228600" eaLnBrk="0" hangingPunct="0">
              <a:spcBef>
                <a:spcPct val="20000"/>
              </a:spcBef>
              <a:buClr>
                <a:schemeClr val="accent1"/>
              </a:buClr>
              <a:buFont typeface="Wingdings" pitchFamily="2" charset="2"/>
              <a:buChar char="l"/>
              <a:defRPr sz="2300">
                <a:solidFill>
                  <a:schemeClr val="tx1"/>
                </a:solidFill>
                <a:latin typeface="Arial" pitchFamily="34" charset="0"/>
                <a:cs typeface="Arial" pitchFamily="34" charset="0"/>
              </a:defRPr>
            </a:lvl3pPr>
            <a:lvl4pPr marL="1600200" indent="-228600" eaLnBrk="0" hangingPunct="0">
              <a:spcBef>
                <a:spcPct val="20000"/>
              </a:spcBef>
              <a:buClr>
                <a:schemeClr val="accent1"/>
              </a:buClr>
              <a:buChar char="•"/>
              <a:defRPr sz="2000">
                <a:solidFill>
                  <a:schemeClr val="tx1"/>
                </a:solidFill>
                <a:latin typeface="Arial" pitchFamily="34" charset="0"/>
                <a:cs typeface="Arial" pitchFamily="34" charset="0"/>
              </a:defRPr>
            </a:lvl4pPr>
            <a:lvl5pPr marL="2057400" indent="-228600" eaLnBrk="0" hangingPunct="0">
              <a:spcBef>
                <a:spcPct val="20000"/>
              </a:spcBef>
              <a:buClr>
                <a:schemeClr val="accent1"/>
              </a:buClr>
              <a:buFont typeface="Wingdings" pitchFamily="2" charset="2"/>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cs typeface="Arial" pitchFamily="34" charset="0"/>
              </a:defRPr>
            </a:lvl9pPr>
          </a:lstStyle>
          <a:p>
            <a:pPr eaLnBrk="1" hangingPunct="1">
              <a:spcBef>
                <a:spcPct val="0"/>
              </a:spcBef>
              <a:buClrTx/>
              <a:buFontTx/>
              <a:buNone/>
            </a:pPr>
            <a:fld id="{04F8EE97-B625-4544-9710-275102E3C2CD}" type="datetime8">
              <a:rPr lang="ar-IQ" altLang="ar-IQ" sz="1000" smtClean="0"/>
              <a:pPr eaLnBrk="1" hangingPunct="1">
                <a:spcBef>
                  <a:spcPct val="0"/>
                </a:spcBef>
                <a:buClrTx/>
                <a:buFontTx/>
                <a:buNone/>
              </a:pPr>
              <a:t>09 تشرين الثاني، 19</a:t>
            </a:fld>
            <a:endParaRPr lang="en-US" altLang="ar-IQ" sz="1000" smtClean="0"/>
          </a:p>
        </p:txBody>
      </p:sp>
    </p:spTree>
    <p:extLst>
      <p:ext uri="{BB962C8B-B14F-4D97-AF65-F5344CB8AC3E}">
        <p14:creationId xmlns:p14="http://schemas.microsoft.com/office/powerpoint/2010/main" val="68208933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457200" y="274638"/>
            <a:ext cx="8229600" cy="563562"/>
          </a:xfrm>
        </p:spPr>
        <p:txBody>
          <a:bodyPr>
            <a:normAutofit fontScale="90000"/>
          </a:bodyPr>
          <a:lstStyle/>
          <a:p>
            <a:pPr algn="r" eaLnBrk="1" hangingPunct="1"/>
            <a:r>
              <a:rPr lang="ar-IQ" altLang="ar-IQ" sz="1800" b="1" dirty="0" smtClean="0"/>
              <a:t>ثانياً – </a:t>
            </a:r>
            <a:r>
              <a:rPr lang="ar-IQ" altLang="ar-IQ" sz="2200" b="1" dirty="0" smtClean="0">
                <a:latin typeface="Arial Black" panose="020B0A04020102020204" pitchFamily="34" charset="0"/>
              </a:rPr>
              <a:t>ا  حالة مخالفة    قاعدة تخصيص الاهداف : تايبتمنكاني امانج)</a:t>
            </a:r>
            <a:br>
              <a:rPr lang="ar-IQ" altLang="ar-IQ" sz="2200" b="1" dirty="0" smtClean="0">
                <a:latin typeface="Arial Black" panose="020B0A04020102020204" pitchFamily="34" charset="0"/>
              </a:rPr>
            </a:br>
            <a:endParaRPr lang="en-US" altLang="ar-IQ" sz="2200" b="1" dirty="0" smtClean="0">
              <a:latin typeface="Arial Black" panose="020B0A04020102020204" pitchFamily="34" charset="0"/>
            </a:endParaRPr>
          </a:p>
        </p:txBody>
      </p:sp>
      <p:sp>
        <p:nvSpPr>
          <p:cNvPr id="40963" name="Rectangle 3"/>
          <p:cNvSpPr>
            <a:spLocks noGrp="1" noChangeArrowheads="1"/>
          </p:cNvSpPr>
          <p:nvPr>
            <p:ph type="body" idx="1"/>
          </p:nvPr>
        </p:nvSpPr>
        <p:spPr>
          <a:xfrm>
            <a:off x="457200" y="990600"/>
            <a:ext cx="8229600" cy="5140325"/>
          </a:xfrm>
        </p:spPr>
        <p:txBody>
          <a:bodyPr/>
          <a:lstStyle/>
          <a:p>
            <a:pPr eaLnBrk="1" hangingPunct="1">
              <a:lnSpc>
                <a:spcPct val="90000"/>
              </a:lnSpc>
            </a:pPr>
            <a:r>
              <a:rPr lang="ar-IQ" altLang="ar-IQ" sz="2800" b="1" dirty="0" smtClean="0"/>
              <a:t>انن رجل الادارة يتصرف في حدود الصالح العام ، فقد يحدد المشرع لرجل الادارة هدفاً معيناً يسعى لتحقيقه من خلال القرارات الادارية ، فأن جاء القرار لتحقيق هدفاً غيره وقع باطلاً لعيب انحراف السلطة حتى اذا كانت الغاية هي المصلحة العامة ، ومن امثلة ذلك :</a:t>
            </a:r>
          </a:p>
          <a:p>
            <a:pPr algn="r" eaLnBrk="1" hangingPunct="1">
              <a:lnSpc>
                <a:spcPct val="90000"/>
              </a:lnSpc>
            </a:pPr>
            <a:r>
              <a:rPr lang="ar-IQ" altLang="ar-IQ" sz="2800" dirty="0" smtClean="0"/>
              <a:t> </a:t>
            </a:r>
            <a:r>
              <a:rPr lang="ar-IQ" altLang="ar-IQ" sz="2800" b="1" dirty="0" smtClean="0"/>
              <a:t>ميدان الضبط الاداري : </a:t>
            </a:r>
          </a:p>
          <a:p>
            <a:pPr algn="r" eaLnBrk="1" hangingPunct="1">
              <a:lnSpc>
                <a:spcPct val="90000"/>
              </a:lnSpc>
            </a:pPr>
            <a:r>
              <a:rPr lang="ar-IQ" altLang="ar-IQ" sz="2800" b="1" dirty="0" smtClean="0"/>
              <a:t>      لقد حدد المشرع الهدف الذي يجب على سلطة الضبط الاداري تحقيقه وهو المحافظة على النظام العام بعناصره الثلاث ، الامن العام والصحة العامة والسكينة العامة ، فاذا خرجت سلطات الضبط الاداري عن هذه الاغراض واستخدمت سلطتها لتحقيق اغراض بعيدة عن النظام العام كان تصرفها معيباً بعيب اساءة استعمال السلطة </a:t>
            </a:r>
            <a:r>
              <a:rPr lang="ar-IQ" altLang="ar-IQ" sz="2800" b="1" dirty="0"/>
              <a:t>.</a:t>
            </a:r>
            <a:r>
              <a:rPr lang="ar-IQ" altLang="ar-IQ" sz="2800" b="1" dirty="0" smtClean="0"/>
              <a:t>. </a:t>
            </a:r>
            <a:endParaRPr lang="en-US" altLang="ar-IQ" sz="2800" dirty="0" smtClean="0"/>
          </a:p>
        </p:txBody>
      </p:sp>
      <p:sp>
        <p:nvSpPr>
          <p:cNvPr id="40964" name="Footer Placeholder 1"/>
          <p:cNvSpPr>
            <a:spLocks noGrp="1"/>
          </p:cNvSpPr>
          <p:nvPr>
            <p:ph type="ftr" sz="quarter" idx="11"/>
          </p:nvPr>
        </p:nvSpPr>
        <p:spPr>
          <a:noFill/>
        </p:spPr>
        <p:txBody>
          <a:bodyPr/>
          <a:lstStyle>
            <a:lvl1pPr eaLnBrk="0" hangingPunct="0">
              <a:spcBef>
                <a:spcPct val="20000"/>
              </a:spcBef>
              <a:buClr>
                <a:schemeClr val="accent1"/>
              </a:buClr>
              <a:buFont typeface="Wingdings" pitchFamily="2" charset="2"/>
              <a:buChar char="l"/>
              <a:defRPr sz="3200">
                <a:solidFill>
                  <a:schemeClr val="tx1"/>
                </a:solidFill>
                <a:latin typeface="Arial" pitchFamily="34" charset="0"/>
                <a:cs typeface="Arial" pitchFamily="34" charset="0"/>
              </a:defRPr>
            </a:lvl1pPr>
            <a:lvl2pPr marL="742950" indent="-285750" eaLnBrk="0" hangingPunct="0">
              <a:spcBef>
                <a:spcPct val="20000"/>
              </a:spcBef>
              <a:buClr>
                <a:schemeClr val="accent1"/>
              </a:buClr>
              <a:buFont typeface="Wingdings" pitchFamily="2" charset="2"/>
              <a:buChar char="¡"/>
              <a:defRPr sz="2700">
                <a:solidFill>
                  <a:schemeClr val="tx1"/>
                </a:solidFill>
                <a:latin typeface="Arial" pitchFamily="34" charset="0"/>
                <a:cs typeface="Arial" pitchFamily="34" charset="0"/>
              </a:defRPr>
            </a:lvl2pPr>
            <a:lvl3pPr marL="1143000" indent="-228600" eaLnBrk="0" hangingPunct="0">
              <a:spcBef>
                <a:spcPct val="20000"/>
              </a:spcBef>
              <a:buClr>
                <a:schemeClr val="accent1"/>
              </a:buClr>
              <a:buFont typeface="Wingdings" pitchFamily="2" charset="2"/>
              <a:buChar char="l"/>
              <a:defRPr sz="2300">
                <a:solidFill>
                  <a:schemeClr val="tx1"/>
                </a:solidFill>
                <a:latin typeface="Arial" pitchFamily="34" charset="0"/>
                <a:cs typeface="Arial" pitchFamily="34" charset="0"/>
              </a:defRPr>
            </a:lvl3pPr>
            <a:lvl4pPr marL="1600200" indent="-228600" eaLnBrk="0" hangingPunct="0">
              <a:spcBef>
                <a:spcPct val="20000"/>
              </a:spcBef>
              <a:buClr>
                <a:schemeClr val="accent1"/>
              </a:buClr>
              <a:buChar char="•"/>
              <a:defRPr sz="2000">
                <a:solidFill>
                  <a:schemeClr val="tx1"/>
                </a:solidFill>
                <a:latin typeface="Arial" pitchFamily="34" charset="0"/>
                <a:cs typeface="Arial" pitchFamily="34" charset="0"/>
              </a:defRPr>
            </a:lvl4pPr>
            <a:lvl5pPr marL="2057400" indent="-228600" eaLnBrk="0" hangingPunct="0">
              <a:spcBef>
                <a:spcPct val="20000"/>
              </a:spcBef>
              <a:buClr>
                <a:schemeClr val="accent1"/>
              </a:buClr>
              <a:buFont typeface="Wingdings" pitchFamily="2" charset="2"/>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cs typeface="Arial" pitchFamily="34" charset="0"/>
              </a:defRPr>
            </a:lvl9pPr>
          </a:lstStyle>
          <a:p>
            <a:pPr eaLnBrk="1" hangingPunct="1">
              <a:spcBef>
                <a:spcPct val="0"/>
              </a:spcBef>
              <a:buClrTx/>
              <a:buFontTx/>
              <a:buNone/>
            </a:pPr>
            <a:endParaRPr lang="en-US" altLang="ar-IQ" sz="1000" smtClean="0"/>
          </a:p>
        </p:txBody>
      </p:sp>
      <p:sp>
        <p:nvSpPr>
          <p:cNvPr id="40965" name="Slide Number Placeholder 2"/>
          <p:cNvSpPr>
            <a:spLocks noGrp="1"/>
          </p:cNvSpPr>
          <p:nvPr>
            <p:ph type="sldNum" sz="quarter" idx="12"/>
          </p:nvPr>
        </p:nvSpPr>
        <p:spPr>
          <a:noFill/>
        </p:spPr>
        <p:txBody>
          <a:bodyPr/>
          <a:lstStyle>
            <a:lvl1pPr eaLnBrk="0" hangingPunct="0">
              <a:spcBef>
                <a:spcPct val="20000"/>
              </a:spcBef>
              <a:buClr>
                <a:schemeClr val="accent1"/>
              </a:buClr>
              <a:buFont typeface="Wingdings" pitchFamily="2" charset="2"/>
              <a:buChar char="l"/>
              <a:defRPr sz="3200">
                <a:solidFill>
                  <a:schemeClr val="tx1"/>
                </a:solidFill>
                <a:latin typeface="Arial" pitchFamily="34" charset="0"/>
                <a:cs typeface="Arial" pitchFamily="34" charset="0"/>
              </a:defRPr>
            </a:lvl1pPr>
            <a:lvl2pPr marL="742950" indent="-285750" eaLnBrk="0" hangingPunct="0">
              <a:spcBef>
                <a:spcPct val="20000"/>
              </a:spcBef>
              <a:buClr>
                <a:schemeClr val="accent1"/>
              </a:buClr>
              <a:buFont typeface="Wingdings" pitchFamily="2" charset="2"/>
              <a:buChar char="¡"/>
              <a:defRPr sz="2700">
                <a:solidFill>
                  <a:schemeClr val="tx1"/>
                </a:solidFill>
                <a:latin typeface="Arial" pitchFamily="34" charset="0"/>
                <a:cs typeface="Arial" pitchFamily="34" charset="0"/>
              </a:defRPr>
            </a:lvl2pPr>
            <a:lvl3pPr marL="1143000" indent="-228600" eaLnBrk="0" hangingPunct="0">
              <a:spcBef>
                <a:spcPct val="20000"/>
              </a:spcBef>
              <a:buClr>
                <a:schemeClr val="accent1"/>
              </a:buClr>
              <a:buFont typeface="Wingdings" pitchFamily="2" charset="2"/>
              <a:buChar char="l"/>
              <a:defRPr sz="2300">
                <a:solidFill>
                  <a:schemeClr val="tx1"/>
                </a:solidFill>
                <a:latin typeface="Arial" pitchFamily="34" charset="0"/>
                <a:cs typeface="Arial" pitchFamily="34" charset="0"/>
              </a:defRPr>
            </a:lvl3pPr>
            <a:lvl4pPr marL="1600200" indent="-228600" eaLnBrk="0" hangingPunct="0">
              <a:spcBef>
                <a:spcPct val="20000"/>
              </a:spcBef>
              <a:buClr>
                <a:schemeClr val="accent1"/>
              </a:buClr>
              <a:buChar char="•"/>
              <a:defRPr sz="2000">
                <a:solidFill>
                  <a:schemeClr val="tx1"/>
                </a:solidFill>
                <a:latin typeface="Arial" pitchFamily="34" charset="0"/>
                <a:cs typeface="Arial" pitchFamily="34" charset="0"/>
              </a:defRPr>
            </a:lvl4pPr>
            <a:lvl5pPr marL="2057400" indent="-228600" eaLnBrk="0" hangingPunct="0">
              <a:spcBef>
                <a:spcPct val="20000"/>
              </a:spcBef>
              <a:buClr>
                <a:schemeClr val="accent1"/>
              </a:buClr>
              <a:buFont typeface="Wingdings" pitchFamily="2" charset="2"/>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cs typeface="Arial" pitchFamily="34" charset="0"/>
              </a:defRPr>
            </a:lvl9pPr>
          </a:lstStyle>
          <a:p>
            <a:pPr eaLnBrk="1" hangingPunct="1">
              <a:spcBef>
                <a:spcPct val="0"/>
              </a:spcBef>
              <a:buClrTx/>
              <a:buFontTx/>
              <a:buNone/>
            </a:pPr>
            <a:fld id="{28513615-0295-44EA-86B9-CA57BA31C116}" type="slidenum">
              <a:rPr lang="ar-SA" altLang="ar-IQ" sz="1000" smtClean="0"/>
              <a:pPr eaLnBrk="1" hangingPunct="1">
                <a:spcBef>
                  <a:spcPct val="0"/>
                </a:spcBef>
                <a:buClrTx/>
                <a:buFontTx/>
                <a:buNone/>
              </a:pPr>
              <a:t>15</a:t>
            </a:fld>
            <a:endParaRPr lang="en-US" altLang="ar-IQ" sz="1000" smtClean="0"/>
          </a:p>
        </p:txBody>
      </p:sp>
      <p:sp>
        <p:nvSpPr>
          <p:cNvPr id="40966" name="Date Placeholder 3"/>
          <p:cNvSpPr>
            <a:spLocks noGrp="1"/>
          </p:cNvSpPr>
          <p:nvPr>
            <p:ph type="dt" sz="quarter" idx="10"/>
          </p:nvPr>
        </p:nvSpPr>
        <p:spPr>
          <a:noFill/>
        </p:spPr>
        <p:txBody>
          <a:bodyPr/>
          <a:lstStyle>
            <a:lvl1pPr eaLnBrk="0" hangingPunct="0">
              <a:spcBef>
                <a:spcPct val="20000"/>
              </a:spcBef>
              <a:buClr>
                <a:schemeClr val="accent1"/>
              </a:buClr>
              <a:buFont typeface="Wingdings" pitchFamily="2" charset="2"/>
              <a:buChar char="l"/>
              <a:defRPr sz="3200">
                <a:solidFill>
                  <a:schemeClr val="tx1"/>
                </a:solidFill>
                <a:latin typeface="Arial" pitchFamily="34" charset="0"/>
                <a:cs typeface="Arial" pitchFamily="34" charset="0"/>
              </a:defRPr>
            </a:lvl1pPr>
            <a:lvl2pPr marL="742950" indent="-285750" eaLnBrk="0" hangingPunct="0">
              <a:spcBef>
                <a:spcPct val="20000"/>
              </a:spcBef>
              <a:buClr>
                <a:schemeClr val="accent1"/>
              </a:buClr>
              <a:buFont typeface="Wingdings" pitchFamily="2" charset="2"/>
              <a:buChar char="¡"/>
              <a:defRPr sz="2700">
                <a:solidFill>
                  <a:schemeClr val="tx1"/>
                </a:solidFill>
                <a:latin typeface="Arial" pitchFamily="34" charset="0"/>
                <a:cs typeface="Arial" pitchFamily="34" charset="0"/>
              </a:defRPr>
            </a:lvl2pPr>
            <a:lvl3pPr marL="1143000" indent="-228600" eaLnBrk="0" hangingPunct="0">
              <a:spcBef>
                <a:spcPct val="20000"/>
              </a:spcBef>
              <a:buClr>
                <a:schemeClr val="accent1"/>
              </a:buClr>
              <a:buFont typeface="Wingdings" pitchFamily="2" charset="2"/>
              <a:buChar char="l"/>
              <a:defRPr sz="2300">
                <a:solidFill>
                  <a:schemeClr val="tx1"/>
                </a:solidFill>
                <a:latin typeface="Arial" pitchFamily="34" charset="0"/>
                <a:cs typeface="Arial" pitchFamily="34" charset="0"/>
              </a:defRPr>
            </a:lvl3pPr>
            <a:lvl4pPr marL="1600200" indent="-228600" eaLnBrk="0" hangingPunct="0">
              <a:spcBef>
                <a:spcPct val="20000"/>
              </a:spcBef>
              <a:buClr>
                <a:schemeClr val="accent1"/>
              </a:buClr>
              <a:buChar char="•"/>
              <a:defRPr sz="2000">
                <a:solidFill>
                  <a:schemeClr val="tx1"/>
                </a:solidFill>
                <a:latin typeface="Arial" pitchFamily="34" charset="0"/>
                <a:cs typeface="Arial" pitchFamily="34" charset="0"/>
              </a:defRPr>
            </a:lvl4pPr>
            <a:lvl5pPr marL="2057400" indent="-228600" eaLnBrk="0" hangingPunct="0">
              <a:spcBef>
                <a:spcPct val="20000"/>
              </a:spcBef>
              <a:buClr>
                <a:schemeClr val="accent1"/>
              </a:buClr>
              <a:buFont typeface="Wingdings" pitchFamily="2" charset="2"/>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cs typeface="Arial" pitchFamily="34" charset="0"/>
              </a:defRPr>
            </a:lvl9pPr>
          </a:lstStyle>
          <a:p>
            <a:pPr eaLnBrk="1" hangingPunct="1">
              <a:spcBef>
                <a:spcPct val="0"/>
              </a:spcBef>
              <a:buClrTx/>
              <a:buFontTx/>
              <a:buNone/>
            </a:pPr>
            <a:fld id="{EF5ECCEB-B382-4D6D-9459-9790DA8C7A83}" type="datetime8">
              <a:rPr lang="ar-IQ" altLang="ar-IQ" sz="1000" smtClean="0"/>
              <a:pPr eaLnBrk="1" hangingPunct="1">
                <a:spcBef>
                  <a:spcPct val="0"/>
                </a:spcBef>
                <a:buClrTx/>
                <a:buFontTx/>
                <a:buNone/>
              </a:pPr>
              <a:t>09 تشرين الثاني، 19</a:t>
            </a:fld>
            <a:endParaRPr lang="en-US" altLang="ar-IQ" sz="1000" smtClean="0"/>
          </a:p>
        </p:txBody>
      </p:sp>
    </p:spTree>
    <p:extLst>
      <p:ext uri="{BB962C8B-B14F-4D97-AF65-F5344CB8AC3E}">
        <p14:creationId xmlns:p14="http://schemas.microsoft.com/office/powerpoint/2010/main" val="244383877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457200" y="274638"/>
            <a:ext cx="8229600" cy="487362"/>
          </a:xfrm>
        </p:spPr>
        <p:txBody>
          <a:bodyPr/>
          <a:lstStyle/>
          <a:p>
            <a:pPr algn="r" eaLnBrk="1" hangingPunct="1"/>
            <a:r>
              <a:rPr lang="ar-IQ" altLang="ar-IQ" sz="2400" smtClean="0"/>
              <a:t>فـي ميدان الوظيفة العامة  :</a:t>
            </a:r>
            <a:endParaRPr lang="en-US" altLang="ar-IQ" sz="2400" smtClean="0"/>
          </a:p>
        </p:txBody>
      </p:sp>
      <p:sp>
        <p:nvSpPr>
          <p:cNvPr id="41987" name="Rectangle 3"/>
          <p:cNvSpPr>
            <a:spLocks noGrp="1" noChangeArrowheads="1"/>
          </p:cNvSpPr>
          <p:nvPr>
            <p:ph type="body" idx="1"/>
          </p:nvPr>
        </p:nvSpPr>
        <p:spPr>
          <a:xfrm>
            <a:off x="457200" y="914400"/>
            <a:ext cx="8229600" cy="5216525"/>
          </a:xfrm>
        </p:spPr>
        <p:txBody>
          <a:bodyPr>
            <a:normAutofit fontScale="92500" lnSpcReduction="20000"/>
          </a:bodyPr>
          <a:lstStyle/>
          <a:p>
            <a:pPr marL="609600" indent="-609600" eaLnBrk="1" hangingPunct="1">
              <a:lnSpc>
                <a:spcPct val="80000"/>
              </a:lnSpc>
            </a:pPr>
            <a:r>
              <a:rPr lang="ar-IQ" altLang="ar-IQ" sz="2000" dirty="0" smtClean="0"/>
              <a:t> </a:t>
            </a:r>
          </a:p>
          <a:p>
            <a:pPr marL="609600" indent="-609600" algn="r" eaLnBrk="1" hangingPunct="1">
              <a:lnSpc>
                <a:spcPct val="80000"/>
              </a:lnSpc>
            </a:pPr>
            <a:r>
              <a:rPr lang="ar-IQ" altLang="ar-IQ" sz="2000" b="1" dirty="0" smtClean="0">
                <a:latin typeface="Arial Black" panose="020B0A04020102020204" pitchFamily="34" charset="0"/>
              </a:rPr>
              <a:t>    </a:t>
            </a:r>
            <a:r>
              <a:rPr lang="ar-IQ" altLang="ar-IQ" sz="2400" b="1" dirty="0" smtClean="0">
                <a:latin typeface="Arial Black" panose="020B0A04020102020204" pitchFamily="34" charset="0"/>
              </a:rPr>
              <a:t>الاصل ان للإدارة سلطة نقل الموظفين مكانياً او نوعياً لتحقيق مصلحة العمل عن طريق </a:t>
            </a:r>
          </a:p>
          <a:p>
            <a:pPr marL="609600" indent="-609600" algn="r" eaLnBrk="1" hangingPunct="1">
              <a:lnSpc>
                <a:spcPct val="80000"/>
              </a:lnSpc>
            </a:pPr>
            <a:endParaRPr lang="ar-IQ" altLang="ar-IQ" sz="2400" b="1" dirty="0">
              <a:latin typeface="Arial Black" panose="020B0A04020102020204" pitchFamily="34" charset="0"/>
            </a:endParaRPr>
          </a:p>
          <a:p>
            <a:pPr marL="609600" indent="-609600" algn="r" eaLnBrk="1" hangingPunct="1">
              <a:lnSpc>
                <a:spcPct val="80000"/>
              </a:lnSpc>
            </a:pPr>
            <a:r>
              <a:rPr lang="ar-IQ" altLang="ar-IQ" sz="2400" b="1" dirty="0" smtClean="0">
                <a:latin typeface="Arial Black" panose="020B0A04020102020204" pitchFamily="34" charset="0"/>
              </a:rPr>
              <a:t>توزيع (دابش )الموظفين بين الوظائف والاماكن المختلفة بما يكفل للوظيفة العامة تحقيق </a:t>
            </a:r>
          </a:p>
          <a:p>
            <a:pPr marL="609600" indent="-609600" algn="r" eaLnBrk="1" hangingPunct="1">
              <a:lnSpc>
                <a:spcPct val="80000"/>
              </a:lnSpc>
            </a:pPr>
            <a:endParaRPr lang="ar-IQ" altLang="ar-IQ" sz="2400" b="1" dirty="0">
              <a:latin typeface="Arial Black" panose="020B0A04020102020204" pitchFamily="34" charset="0"/>
            </a:endParaRPr>
          </a:p>
          <a:p>
            <a:pPr marL="609600" indent="-609600" algn="r" eaLnBrk="1" hangingPunct="1">
              <a:lnSpc>
                <a:spcPct val="80000"/>
              </a:lnSpc>
            </a:pPr>
            <a:r>
              <a:rPr lang="ar-IQ" altLang="ar-IQ" sz="2400" b="1" dirty="0" smtClean="0">
                <a:latin typeface="Arial Black" panose="020B0A04020102020204" pitchFamily="34" charset="0"/>
              </a:rPr>
              <a:t>اهدافها ، فاذا صدر قرار التوزيع بقصد توقيع عقوبة تأديبية بحق احد الموظفين فأن قرارها </a:t>
            </a:r>
          </a:p>
          <a:p>
            <a:pPr marL="609600" indent="-609600" algn="r" eaLnBrk="1" hangingPunct="1">
              <a:lnSpc>
                <a:spcPct val="80000"/>
              </a:lnSpc>
            </a:pPr>
            <a:endParaRPr lang="ar-IQ" altLang="ar-IQ" sz="2400" b="1" dirty="0">
              <a:latin typeface="Arial Black" panose="020B0A04020102020204" pitchFamily="34" charset="0"/>
            </a:endParaRPr>
          </a:p>
          <a:p>
            <a:pPr marL="609600" indent="-609600" algn="r" eaLnBrk="1" hangingPunct="1">
              <a:lnSpc>
                <a:spcPct val="80000"/>
              </a:lnSpc>
            </a:pPr>
            <a:r>
              <a:rPr lang="ar-IQ" altLang="ar-IQ" sz="2400" b="1" dirty="0" smtClean="0">
                <a:latin typeface="Arial Black" panose="020B0A04020102020204" pitchFamily="34" charset="0"/>
              </a:rPr>
              <a:t>يكون معيباً في غايته ، ولقد بلورت المحكمة الادارية العليا المصرية هذا المبدأ اذ قالت في </a:t>
            </a:r>
          </a:p>
          <a:p>
            <a:pPr marL="609600" indent="-609600" algn="r" eaLnBrk="1" hangingPunct="1">
              <a:lnSpc>
                <a:spcPct val="80000"/>
              </a:lnSpc>
            </a:pPr>
            <a:endParaRPr lang="ar-IQ" altLang="ar-IQ" sz="2400" b="1" dirty="0">
              <a:latin typeface="Arial Black" panose="020B0A04020102020204" pitchFamily="34" charset="0"/>
            </a:endParaRPr>
          </a:p>
          <a:p>
            <a:pPr marL="609600" indent="-609600" eaLnBrk="1" hangingPunct="1">
              <a:lnSpc>
                <a:spcPct val="80000"/>
              </a:lnSpc>
            </a:pPr>
            <a:r>
              <a:rPr lang="ar-IQ" altLang="ar-IQ" sz="2000" b="1" dirty="0" smtClean="0"/>
              <a:t>قرار لها ( ان الجهة الادارية هذه انحرفت بسلطتها في نقل الموظفين من مكان الى اخر عن </a:t>
            </a:r>
          </a:p>
          <a:p>
            <a:pPr marL="609600" indent="-609600" eaLnBrk="1" hangingPunct="1">
              <a:lnSpc>
                <a:spcPct val="80000"/>
              </a:lnSpc>
            </a:pPr>
            <a:endParaRPr lang="ar-IQ" altLang="ar-IQ" sz="2000" b="1" dirty="0"/>
          </a:p>
          <a:p>
            <a:pPr marL="609600" indent="-609600" eaLnBrk="1" hangingPunct="1">
              <a:lnSpc>
                <a:spcPct val="80000"/>
              </a:lnSpc>
            </a:pPr>
            <a:r>
              <a:rPr lang="ar-IQ" altLang="ar-IQ" sz="2000" b="1" dirty="0" smtClean="0"/>
              <a:t>الغاية التي وضعت لها واتخذتها اداة للعقاب وبذلك تكون قد ابتدعت نوعاً من الجزاء </a:t>
            </a:r>
          </a:p>
          <a:p>
            <a:pPr marL="609600" indent="-609600" eaLnBrk="1" hangingPunct="1">
              <a:lnSpc>
                <a:spcPct val="80000"/>
              </a:lnSpc>
            </a:pPr>
            <a:endParaRPr lang="ar-IQ" altLang="ar-IQ" sz="2000" b="1" dirty="0"/>
          </a:p>
          <a:p>
            <a:pPr marL="609600" indent="-609600" eaLnBrk="1" hangingPunct="1">
              <a:lnSpc>
                <a:spcPct val="80000"/>
              </a:lnSpc>
            </a:pPr>
            <a:endParaRPr lang="ar-IQ" altLang="ar-IQ" sz="2000" b="1" dirty="0" smtClean="0"/>
          </a:p>
          <a:p>
            <a:pPr marL="609600" indent="-609600" eaLnBrk="1" hangingPunct="1">
              <a:lnSpc>
                <a:spcPct val="80000"/>
              </a:lnSpc>
            </a:pPr>
            <a:r>
              <a:rPr lang="ar-IQ" altLang="ar-IQ" sz="2000" b="1" dirty="0" smtClean="0"/>
              <a:t>التأديبي لم ينص عليه القانون واوقعته على المدعى عليه بغير سبب يبرره ... )</a:t>
            </a:r>
          </a:p>
          <a:p>
            <a:pPr marL="609600" indent="-609600" eaLnBrk="1" hangingPunct="1">
              <a:lnSpc>
                <a:spcPct val="80000"/>
              </a:lnSpc>
            </a:pPr>
            <a:r>
              <a:rPr lang="ar-IQ" altLang="ar-IQ" sz="2000" b="1" dirty="0" smtClean="0"/>
              <a:t> </a:t>
            </a:r>
            <a:endParaRPr lang="en-US" altLang="ar-IQ" sz="2400" b="1" u="sng" dirty="0" smtClean="0"/>
          </a:p>
        </p:txBody>
      </p:sp>
      <p:sp>
        <p:nvSpPr>
          <p:cNvPr id="41988" name="Footer Placeholder 1"/>
          <p:cNvSpPr>
            <a:spLocks noGrp="1"/>
          </p:cNvSpPr>
          <p:nvPr>
            <p:ph type="ftr" sz="quarter" idx="11"/>
          </p:nvPr>
        </p:nvSpPr>
        <p:spPr>
          <a:noFill/>
        </p:spPr>
        <p:txBody>
          <a:bodyPr/>
          <a:lstStyle>
            <a:lvl1pPr eaLnBrk="0" hangingPunct="0">
              <a:spcBef>
                <a:spcPct val="20000"/>
              </a:spcBef>
              <a:buClr>
                <a:schemeClr val="accent1"/>
              </a:buClr>
              <a:buFont typeface="Wingdings" pitchFamily="2" charset="2"/>
              <a:buChar char="l"/>
              <a:defRPr sz="3200">
                <a:solidFill>
                  <a:schemeClr val="tx1"/>
                </a:solidFill>
                <a:latin typeface="Arial" pitchFamily="34" charset="0"/>
                <a:cs typeface="Arial" pitchFamily="34" charset="0"/>
              </a:defRPr>
            </a:lvl1pPr>
            <a:lvl2pPr marL="742950" indent="-285750" eaLnBrk="0" hangingPunct="0">
              <a:spcBef>
                <a:spcPct val="20000"/>
              </a:spcBef>
              <a:buClr>
                <a:schemeClr val="accent1"/>
              </a:buClr>
              <a:buFont typeface="Wingdings" pitchFamily="2" charset="2"/>
              <a:buChar char="¡"/>
              <a:defRPr sz="2700">
                <a:solidFill>
                  <a:schemeClr val="tx1"/>
                </a:solidFill>
                <a:latin typeface="Arial" pitchFamily="34" charset="0"/>
                <a:cs typeface="Arial" pitchFamily="34" charset="0"/>
              </a:defRPr>
            </a:lvl2pPr>
            <a:lvl3pPr marL="1143000" indent="-228600" eaLnBrk="0" hangingPunct="0">
              <a:spcBef>
                <a:spcPct val="20000"/>
              </a:spcBef>
              <a:buClr>
                <a:schemeClr val="accent1"/>
              </a:buClr>
              <a:buFont typeface="Wingdings" pitchFamily="2" charset="2"/>
              <a:buChar char="l"/>
              <a:defRPr sz="2300">
                <a:solidFill>
                  <a:schemeClr val="tx1"/>
                </a:solidFill>
                <a:latin typeface="Arial" pitchFamily="34" charset="0"/>
                <a:cs typeface="Arial" pitchFamily="34" charset="0"/>
              </a:defRPr>
            </a:lvl3pPr>
            <a:lvl4pPr marL="1600200" indent="-228600" eaLnBrk="0" hangingPunct="0">
              <a:spcBef>
                <a:spcPct val="20000"/>
              </a:spcBef>
              <a:buClr>
                <a:schemeClr val="accent1"/>
              </a:buClr>
              <a:buChar char="•"/>
              <a:defRPr sz="2000">
                <a:solidFill>
                  <a:schemeClr val="tx1"/>
                </a:solidFill>
                <a:latin typeface="Arial" pitchFamily="34" charset="0"/>
                <a:cs typeface="Arial" pitchFamily="34" charset="0"/>
              </a:defRPr>
            </a:lvl4pPr>
            <a:lvl5pPr marL="2057400" indent="-228600" eaLnBrk="0" hangingPunct="0">
              <a:spcBef>
                <a:spcPct val="20000"/>
              </a:spcBef>
              <a:buClr>
                <a:schemeClr val="accent1"/>
              </a:buClr>
              <a:buFont typeface="Wingdings" pitchFamily="2" charset="2"/>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cs typeface="Arial" pitchFamily="34" charset="0"/>
              </a:defRPr>
            </a:lvl9pPr>
          </a:lstStyle>
          <a:p>
            <a:pPr eaLnBrk="1" hangingPunct="1">
              <a:spcBef>
                <a:spcPct val="0"/>
              </a:spcBef>
              <a:buClrTx/>
              <a:buFontTx/>
              <a:buNone/>
            </a:pPr>
            <a:endParaRPr lang="en-US" altLang="ar-IQ" sz="1000" smtClean="0"/>
          </a:p>
        </p:txBody>
      </p:sp>
      <p:sp>
        <p:nvSpPr>
          <p:cNvPr id="41989" name="Slide Number Placeholder 2"/>
          <p:cNvSpPr>
            <a:spLocks noGrp="1"/>
          </p:cNvSpPr>
          <p:nvPr>
            <p:ph type="sldNum" sz="quarter" idx="12"/>
          </p:nvPr>
        </p:nvSpPr>
        <p:spPr>
          <a:noFill/>
        </p:spPr>
        <p:txBody>
          <a:bodyPr/>
          <a:lstStyle>
            <a:lvl1pPr eaLnBrk="0" hangingPunct="0">
              <a:spcBef>
                <a:spcPct val="20000"/>
              </a:spcBef>
              <a:buClr>
                <a:schemeClr val="accent1"/>
              </a:buClr>
              <a:buFont typeface="Wingdings" pitchFamily="2" charset="2"/>
              <a:buChar char="l"/>
              <a:defRPr sz="3200">
                <a:solidFill>
                  <a:schemeClr val="tx1"/>
                </a:solidFill>
                <a:latin typeface="Arial" pitchFamily="34" charset="0"/>
                <a:cs typeface="Arial" pitchFamily="34" charset="0"/>
              </a:defRPr>
            </a:lvl1pPr>
            <a:lvl2pPr marL="742950" indent="-285750" eaLnBrk="0" hangingPunct="0">
              <a:spcBef>
                <a:spcPct val="20000"/>
              </a:spcBef>
              <a:buClr>
                <a:schemeClr val="accent1"/>
              </a:buClr>
              <a:buFont typeface="Wingdings" pitchFamily="2" charset="2"/>
              <a:buChar char="¡"/>
              <a:defRPr sz="2700">
                <a:solidFill>
                  <a:schemeClr val="tx1"/>
                </a:solidFill>
                <a:latin typeface="Arial" pitchFamily="34" charset="0"/>
                <a:cs typeface="Arial" pitchFamily="34" charset="0"/>
              </a:defRPr>
            </a:lvl2pPr>
            <a:lvl3pPr marL="1143000" indent="-228600" eaLnBrk="0" hangingPunct="0">
              <a:spcBef>
                <a:spcPct val="20000"/>
              </a:spcBef>
              <a:buClr>
                <a:schemeClr val="accent1"/>
              </a:buClr>
              <a:buFont typeface="Wingdings" pitchFamily="2" charset="2"/>
              <a:buChar char="l"/>
              <a:defRPr sz="2300">
                <a:solidFill>
                  <a:schemeClr val="tx1"/>
                </a:solidFill>
                <a:latin typeface="Arial" pitchFamily="34" charset="0"/>
                <a:cs typeface="Arial" pitchFamily="34" charset="0"/>
              </a:defRPr>
            </a:lvl3pPr>
            <a:lvl4pPr marL="1600200" indent="-228600" eaLnBrk="0" hangingPunct="0">
              <a:spcBef>
                <a:spcPct val="20000"/>
              </a:spcBef>
              <a:buClr>
                <a:schemeClr val="accent1"/>
              </a:buClr>
              <a:buChar char="•"/>
              <a:defRPr sz="2000">
                <a:solidFill>
                  <a:schemeClr val="tx1"/>
                </a:solidFill>
                <a:latin typeface="Arial" pitchFamily="34" charset="0"/>
                <a:cs typeface="Arial" pitchFamily="34" charset="0"/>
              </a:defRPr>
            </a:lvl4pPr>
            <a:lvl5pPr marL="2057400" indent="-228600" eaLnBrk="0" hangingPunct="0">
              <a:spcBef>
                <a:spcPct val="20000"/>
              </a:spcBef>
              <a:buClr>
                <a:schemeClr val="accent1"/>
              </a:buClr>
              <a:buFont typeface="Wingdings" pitchFamily="2" charset="2"/>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cs typeface="Arial" pitchFamily="34" charset="0"/>
              </a:defRPr>
            </a:lvl9pPr>
          </a:lstStyle>
          <a:p>
            <a:pPr eaLnBrk="1" hangingPunct="1">
              <a:spcBef>
                <a:spcPct val="0"/>
              </a:spcBef>
              <a:buClrTx/>
              <a:buFontTx/>
              <a:buNone/>
            </a:pPr>
            <a:fld id="{8906ED44-8170-49CD-9EEA-647FC0228168}" type="slidenum">
              <a:rPr lang="ar-SA" altLang="ar-IQ" sz="1000" smtClean="0"/>
              <a:pPr eaLnBrk="1" hangingPunct="1">
                <a:spcBef>
                  <a:spcPct val="0"/>
                </a:spcBef>
                <a:buClrTx/>
                <a:buFontTx/>
                <a:buNone/>
              </a:pPr>
              <a:t>16</a:t>
            </a:fld>
            <a:endParaRPr lang="en-US" altLang="ar-IQ" sz="1000" smtClean="0"/>
          </a:p>
        </p:txBody>
      </p:sp>
      <p:sp>
        <p:nvSpPr>
          <p:cNvPr id="41990" name="Date Placeholder 3"/>
          <p:cNvSpPr>
            <a:spLocks noGrp="1"/>
          </p:cNvSpPr>
          <p:nvPr>
            <p:ph type="dt" sz="quarter" idx="10"/>
          </p:nvPr>
        </p:nvSpPr>
        <p:spPr>
          <a:noFill/>
        </p:spPr>
        <p:txBody>
          <a:bodyPr/>
          <a:lstStyle>
            <a:lvl1pPr eaLnBrk="0" hangingPunct="0">
              <a:spcBef>
                <a:spcPct val="20000"/>
              </a:spcBef>
              <a:buClr>
                <a:schemeClr val="accent1"/>
              </a:buClr>
              <a:buFont typeface="Wingdings" pitchFamily="2" charset="2"/>
              <a:buChar char="l"/>
              <a:defRPr sz="3200">
                <a:solidFill>
                  <a:schemeClr val="tx1"/>
                </a:solidFill>
                <a:latin typeface="Arial" pitchFamily="34" charset="0"/>
                <a:cs typeface="Arial" pitchFamily="34" charset="0"/>
              </a:defRPr>
            </a:lvl1pPr>
            <a:lvl2pPr marL="742950" indent="-285750" eaLnBrk="0" hangingPunct="0">
              <a:spcBef>
                <a:spcPct val="20000"/>
              </a:spcBef>
              <a:buClr>
                <a:schemeClr val="accent1"/>
              </a:buClr>
              <a:buFont typeface="Wingdings" pitchFamily="2" charset="2"/>
              <a:buChar char="¡"/>
              <a:defRPr sz="2700">
                <a:solidFill>
                  <a:schemeClr val="tx1"/>
                </a:solidFill>
                <a:latin typeface="Arial" pitchFamily="34" charset="0"/>
                <a:cs typeface="Arial" pitchFamily="34" charset="0"/>
              </a:defRPr>
            </a:lvl2pPr>
            <a:lvl3pPr marL="1143000" indent="-228600" eaLnBrk="0" hangingPunct="0">
              <a:spcBef>
                <a:spcPct val="20000"/>
              </a:spcBef>
              <a:buClr>
                <a:schemeClr val="accent1"/>
              </a:buClr>
              <a:buFont typeface="Wingdings" pitchFamily="2" charset="2"/>
              <a:buChar char="l"/>
              <a:defRPr sz="2300">
                <a:solidFill>
                  <a:schemeClr val="tx1"/>
                </a:solidFill>
                <a:latin typeface="Arial" pitchFamily="34" charset="0"/>
                <a:cs typeface="Arial" pitchFamily="34" charset="0"/>
              </a:defRPr>
            </a:lvl3pPr>
            <a:lvl4pPr marL="1600200" indent="-228600" eaLnBrk="0" hangingPunct="0">
              <a:spcBef>
                <a:spcPct val="20000"/>
              </a:spcBef>
              <a:buClr>
                <a:schemeClr val="accent1"/>
              </a:buClr>
              <a:buChar char="•"/>
              <a:defRPr sz="2000">
                <a:solidFill>
                  <a:schemeClr val="tx1"/>
                </a:solidFill>
                <a:latin typeface="Arial" pitchFamily="34" charset="0"/>
                <a:cs typeface="Arial" pitchFamily="34" charset="0"/>
              </a:defRPr>
            </a:lvl4pPr>
            <a:lvl5pPr marL="2057400" indent="-228600" eaLnBrk="0" hangingPunct="0">
              <a:spcBef>
                <a:spcPct val="20000"/>
              </a:spcBef>
              <a:buClr>
                <a:schemeClr val="accent1"/>
              </a:buClr>
              <a:buFont typeface="Wingdings" pitchFamily="2" charset="2"/>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cs typeface="Arial" pitchFamily="34" charset="0"/>
              </a:defRPr>
            </a:lvl9pPr>
          </a:lstStyle>
          <a:p>
            <a:pPr eaLnBrk="1" hangingPunct="1">
              <a:spcBef>
                <a:spcPct val="0"/>
              </a:spcBef>
              <a:buClrTx/>
              <a:buFontTx/>
              <a:buNone/>
            </a:pPr>
            <a:fld id="{3FC7FF1F-178B-45B4-AA36-AE21F92314D8}" type="datetime8">
              <a:rPr lang="ar-IQ" altLang="ar-IQ" sz="1000" smtClean="0"/>
              <a:pPr eaLnBrk="1" hangingPunct="1">
                <a:spcBef>
                  <a:spcPct val="0"/>
                </a:spcBef>
                <a:buClrTx/>
                <a:buFontTx/>
                <a:buNone/>
              </a:pPr>
              <a:t>09 تشرين الثاني، 19</a:t>
            </a:fld>
            <a:endParaRPr lang="en-US" altLang="ar-IQ" sz="1000" smtClean="0"/>
          </a:p>
        </p:txBody>
      </p:sp>
    </p:spTree>
    <p:extLst>
      <p:ext uri="{BB962C8B-B14F-4D97-AF65-F5344CB8AC3E}">
        <p14:creationId xmlns:p14="http://schemas.microsoft.com/office/powerpoint/2010/main" val="173886561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altLang="ar-IQ" b="1" dirty="0"/>
              <a:t>ثالثاً – اساءة استعمال   االاجراءات :-</a:t>
            </a:r>
            <a:endParaRPr lang="ar-IQ" dirty="0"/>
          </a:p>
        </p:txBody>
      </p:sp>
      <p:sp>
        <p:nvSpPr>
          <p:cNvPr id="3" name="Content Placeholder 2"/>
          <p:cNvSpPr>
            <a:spLocks noGrp="1"/>
          </p:cNvSpPr>
          <p:nvPr>
            <p:ph idx="1"/>
          </p:nvPr>
        </p:nvSpPr>
        <p:spPr/>
        <p:txBody>
          <a:bodyPr>
            <a:normAutofit fontScale="92500" lnSpcReduction="10000"/>
          </a:bodyPr>
          <a:lstStyle/>
          <a:p>
            <a:pPr marL="609600" indent="-609600">
              <a:lnSpc>
                <a:spcPct val="80000"/>
              </a:lnSpc>
            </a:pPr>
            <a:r>
              <a:rPr lang="ar-IQ" altLang="ar-IQ" b="1" dirty="0" smtClean="0"/>
              <a:t> </a:t>
            </a:r>
            <a:endParaRPr lang="ar-IQ" altLang="ar-IQ" b="1" dirty="0"/>
          </a:p>
          <a:p>
            <a:pPr marL="609600" indent="-609600" algn="r">
              <a:lnSpc>
                <a:spcPct val="80000"/>
              </a:lnSpc>
            </a:pPr>
            <a:r>
              <a:rPr lang="ar-IQ" altLang="ar-IQ" b="1" dirty="0"/>
              <a:t>     يظهر هذا النوع من الانحراف في حالة استخدام الادارة لاجراءات ادارية لا </a:t>
            </a:r>
            <a:r>
              <a:rPr lang="ar-IQ" altLang="ar-IQ" b="1" dirty="0" smtClean="0"/>
              <a:t>يجوز</a:t>
            </a:r>
            <a:endParaRPr lang="en-US" altLang="ar-IQ" b="1" dirty="0" smtClean="0"/>
          </a:p>
          <a:p>
            <a:pPr marL="609600" indent="-609600">
              <a:lnSpc>
                <a:spcPct val="80000"/>
              </a:lnSpc>
            </a:pPr>
            <a:endParaRPr lang="ar-IQ" altLang="ar-IQ" b="1" dirty="0" smtClean="0"/>
          </a:p>
          <a:p>
            <a:pPr marL="609600" indent="-609600" algn="r">
              <a:lnSpc>
                <a:spcPct val="80000"/>
              </a:lnSpc>
            </a:pPr>
            <a:r>
              <a:rPr lang="ar-IQ" altLang="ar-IQ" b="1" dirty="0" smtClean="0"/>
              <a:t> </a:t>
            </a:r>
            <a:r>
              <a:rPr lang="ar-IQ" altLang="ar-IQ" b="1" dirty="0"/>
              <a:t>لها استعمالها من اجل تحقيق الهدف الذي تسعى اليه ، أي انها تعمد الى استعمال اجراء اداري محل اجراء اخر كان يجب عليها اتباعه من اجل الوصول الى هدفها . وتلجأ الادارة هنا الى استعمال اجراء معين تراه اكثر سهولة من الاجراء المحدد لها قانوناً لتحقيق هدف معين فيصبح قرارها في هذه الحالة مشوباً باساءة استعمال السلطة عن طريق الانحراف بالاجراءات </a:t>
            </a:r>
          </a:p>
          <a:p>
            <a:pPr marL="609600" indent="-609600">
              <a:lnSpc>
                <a:spcPct val="80000"/>
              </a:lnSpc>
            </a:pPr>
            <a:r>
              <a:rPr lang="ar-IQ" altLang="ar-IQ" sz="3600" b="1" u="sng" dirty="0" smtClean="0"/>
              <a:t>مثل تقرر نقل موظف وهي تستهدف حقيقة معاقبته </a:t>
            </a:r>
            <a:r>
              <a:rPr lang="ar-IQ" altLang="ar-IQ" sz="3600" b="1" u="sng" dirty="0" smtClean="0"/>
              <a:t>فتل</a:t>
            </a:r>
            <a:endParaRPr lang="ar-IQ" dirty="0"/>
          </a:p>
        </p:txBody>
      </p:sp>
      <p:sp>
        <p:nvSpPr>
          <p:cNvPr id="4" name="Date Placeholder 3"/>
          <p:cNvSpPr>
            <a:spLocks noGrp="1"/>
          </p:cNvSpPr>
          <p:nvPr>
            <p:ph type="dt" sz="half" idx="10"/>
          </p:nvPr>
        </p:nvSpPr>
        <p:spPr/>
        <p:txBody>
          <a:bodyPr/>
          <a:lstStyle/>
          <a:p>
            <a:fld id="{716C6D4B-171B-4A90-88A8-F109FDC52F25}" type="datetime1">
              <a:rPr lang="en-US" smtClean="0"/>
              <a:t>11/9/2019</a:t>
            </a:fld>
            <a:endParaRPr lang="en-US"/>
          </a:p>
        </p:txBody>
      </p:sp>
      <p:sp>
        <p:nvSpPr>
          <p:cNvPr id="5" name="Footer Placeholder 4"/>
          <p:cNvSpPr>
            <a:spLocks noGrp="1"/>
          </p:cNvSpPr>
          <p:nvPr>
            <p:ph type="ftr" sz="quarter" idx="11"/>
          </p:nvPr>
        </p:nvSpPr>
        <p:spPr/>
        <p:txBody>
          <a:bodyPr/>
          <a:lstStyle/>
          <a:p>
            <a:r>
              <a:rPr lang="en-US" smtClean="0"/>
              <a:t>1</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17</a:t>
            </a:fld>
            <a:endParaRPr lang="en-US"/>
          </a:p>
        </p:txBody>
      </p:sp>
    </p:spTree>
    <p:extLst>
      <p:ext uri="{BB962C8B-B14F-4D97-AF65-F5344CB8AC3E}">
        <p14:creationId xmlns:p14="http://schemas.microsoft.com/office/powerpoint/2010/main" val="385777969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ar-IQ" dirty="0" smtClean="0"/>
              <a:t>                                                ص89</a:t>
            </a:r>
            <a:endParaRPr lang="ar-IQ" dirty="0"/>
          </a:p>
        </p:txBody>
      </p:sp>
      <p:sp>
        <p:nvSpPr>
          <p:cNvPr id="3" name="Content Placeholder 2"/>
          <p:cNvSpPr>
            <a:spLocks noGrp="1"/>
          </p:cNvSpPr>
          <p:nvPr>
            <p:ph idx="1"/>
          </p:nvPr>
        </p:nvSpPr>
        <p:spPr/>
        <p:txBody>
          <a:bodyPr>
            <a:normAutofit fontScale="92500" lnSpcReduction="10000"/>
          </a:bodyPr>
          <a:lstStyle/>
          <a:p>
            <a:pPr marL="609600" indent="-609600">
              <a:lnSpc>
                <a:spcPct val="80000"/>
              </a:lnSpc>
            </a:pPr>
            <a:endParaRPr lang="ar-IQ" altLang="ar-IQ" b="1" u="sng" dirty="0"/>
          </a:p>
          <a:p>
            <a:pPr marL="609600" indent="-609600">
              <a:lnSpc>
                <a:spcPct val="80000"/>
              </a:lnSpc>
            </a:pPr>
            <a:endParaRPr lang="ar-IQ" altLang="ar-IQ" b="1" u="sng" dirty="0"/>
          </a:p>
          <a:p>
            <a:pPr marL="609600" indent="-609600" algn="r">
              <a:lnSpc>
                <a:spcPct val="80000"/>
              </a:lnSpc>
            </a:pPr>
            <a:r>
              <a:rPr lang="ar-IQ" altLang="ar-IQ" b="1" u="sng" dirty="0"/>
              <a:t>فتلجا الى نقل لتجريده من ضمانات الانضباط( اي لاتقوم الادارة بالتحقيق </a:t>
            </a:r>
          </a:p>
          <a:p>
            <a:pPr marL="609600" indent="-609600">
              <a:lnSpc>
                <a:spcPct val="80000"/>
              </a:lnSpc>
            </a:pPr>
            <a:endParaRPr lang="ar-IQ" altLang="ar-IQ" b="1" u="sng" dirty="0"/>
          </a:p>
          <a:p>
            <a:pPr marL="609600" indent="-609600">
              <a:lnSpc>
                <a:spcPct val="80000"/>
              </a:lnSpc>
            </a:pPr>
            <a:r>
              <a:rPr lang="ar-IQ" altLang="ar-IQ" b="1" u="sng" dirty="0"/>
              <a:t>معه واجراءات التي تقوم بها  </a:t>
            </a:r>
            <a:r>
              <a:rPr lang="ar-IQ" altLang="ar-IQ" b="1" u="sng" dirty="0" smtClean="0"/>
              <a:t>لتوجيه العقوبة</a:t>
            </a:r>
            <a:endParaRPr lang="ar-IQ" altLang="ar-IQ" b="1" u="sng" dirty="0"/>
          </a:p>
          <a:p>
            <a:pPr marL="609600" indent="-609600">
              <a:lnSpc>
                <a:spcPct val="80000"/>
              </a:lnSpc>
            </a:pPr>
            <a:endParaRPr lang="ar-IQ" altLang="ar-IQ" b="1" u="sng" dirty="0"/>
          </a:p>
          <a:p>
            <a:pPr marL="609600" indent="-609600">
              <a:lnSpc>
                <a:spcPct val="80000"/>
              </a:lnSpc>
            </a:pPr>
            <a:r>
              <a:rPr lang="ar-IQ" altLang="ar-IQ" b="1" u="sng" dirty="0"/>
              <a:t> وليس له هنا حق في االتظلم ورفع </a:t>
            </a:r>
            <a:r>
              <a:rPr lang="ar-IQ" altLang="ar-IQ" b="1" u="sng"/>
              <a:t>الدعوى </a:t>
            </a:r>
            <a:r>
              <a:rPr lang="ar-IQ" altLang="ar-IQ" b="1" u="sng" smtClean="0"/>
              <a:t>في </a:t>
            </a:r>
            <a:r>
              <a:rPr lang="ar-IQ" altLang="ar-IQ" b="1" u="sng" dirty="0"/>
              <a:t>حالة معاقبته).</a:t>
            </a:r>
            <a:endParaRPr lang="en-US" altLang="ar-IQ" b="1" u="sng" dirty="0"/>
          </a:p>
          <a:p>
            <a:pPr marL="609600" indent="-609600">
              <a:lnSpc>
                <a:spcPct val="80000"/>
              </a:lnSpc>
            </a:pPr>
            <a:r>
              <a:rPr lang="en-US" altLang="ar-IQ" b="1" u="sng" dirty="0"/>
              <a:t/>
            </a:r>
            <a:br>
              <a:rPr lang="en-US" altLang="ar-IQ" b="1" u="sng" dirty="0"/>
            </a:br>
            <a:endParaRPr lang="en-US" altLang="ar-IQ" b="1" u="sng" dirty="0"/>
          </a:p>
          <a:p>
            <a:endParaRPr lang="ar-IQ" dirty="0"/>
          </a:p>
          <a:p>
            <a:endParaRPr lang="ar-IQ" dirty="0"/>
          </a:p>
        </p:txBody>
      </p:sp>
    </p:spTree>
    <p:extLst>
      <p:ext uri="{BB962C8B-B14F-4D97-AF65-F5344CB8AC3E}">
        <p14:creationId xmlns:p14="http://schemas.microsoft.com/office/powerpoint/2010/main" val="41309319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r>
              <a:rPr lang="ar-IQ" dirty="0" smtClean="0"/>
              <a:t>ت</a:t>
            </a:r>
            <a:endParaRPr lang="ar-IQ" dirty="0"/>
          </a:p>
        </p:txBody>
      </p:sp>
      <p:sp>
        <p:nvSpPr>
          <p:cNvPr id="3" name="Content Placeholder 2"/>
          <p:cNvSpPr>
            <a:spLocks noGrp="1"/>
          </p:cNvSpPr>
          <p:nvPr>
            <p:ph idx="1"/>
          </p:nvPr>
        </p:nvSpPr>
        <p:spPr>
          <a:xfrm>
            <a:off x="457200" y="609600"/>
            <a:ext cx="8229600" cy="5516563"/>
          </a:xfrm>
        </p:spPr>
        <p:txBody>
          <a:bodyPr>
            <a:normAutofit/>
          </a:bodyPr>
          <a:lstStyle/>
          <a:p>
            <a:r>
              <a:rPr lang="ar-IQ" dirty="0" smtClean="0"/>
              <a:t>فعندما يمنح المشرع الموظف اختصاصا ما او عندما يتم تخويله بممارسة اختصاص معين ,فانه يجب ان يستخدمه لتحقيق المصلحة العامة .</a:t>
            </a:r>
            <a:r>
              <a:rPr lang="ar-IQ" dirty="0" smtClean="0">
                <a:solidFill>
                  <a:srgbClr val="FF0000"/>
                </a:solidFill>
              </a:rPr>
              <a:t>ولايجوز مطلقا ان يستخدم </a:t>
            </a:r>
            <a:r>
              <a:rPr lang="ar-IQ" dirty="0" smtClean="0">
                <a:solidFill>
                  <a:schemeClr val="bg2">
                    <a:lumMod val="10000"/>
                  </a:schemeClr>
                </a:solidFill>
              </a:rPr>
              <a:t>موظف او هيئة اختصاصا ما لغاية اخرى غير الغاية المححدة قانونا والتي يجب ان تتصل بجانب من جوانب المصلحة العامة.</a:t>
            </a:r>
          </a:p>
          <a:p>
            <a:pPr algn="r"/>
            <a:r>
              <a:rPr lang="ar-IQ" dirty="0" smtClean="0">
                <a:solidFill>
                  <a:schemeClr val="bg2">
                    <a:lumMod val="10000"/>
                  </a:schemeClr>
                </a:solidFill>
              </a:rPr>
              <a:t>ويختلف </a:t>
            </a:r>
            <a:r>
              <a:rPr lang="ar-IQ" dirty="0" smtClean="0">
                <a:solidFill>
                  <a:srgbClr val="FF0000"/>
                </a:solidFill>
              </a:rPr>
              <a:t>غاية القرار عن محل القرار لان غرض القرار الاداري </a:t>
            </a:r>
            <a:r>
              <a:rPr lang="ar-IQ" b="1" u="sng" dirty="0" smtClean="0">
                <a:solidFill>
                  <a:srgbClr val="FF0000"/>
                </a:solidFill>
              </a:rPr>
              <a:t>هو ليس الاثر المباشر الذي يترتب </a:t>
            </a:r>
            <a:r>
              <a:rPr lang="ar-IQ" dirty="0" smtClean="0">
                <a:solidFill>
                  <a:srgbClr val="FF0000"/>
                </a:solidFill>
              </a:rPr>
              <a:t>على </a:t>
            </a:r>
            <a:r>
              <a:rPr lang="ar-IQ" b="1" u="sng" dirty="0" smtClean="0">
                <a:solidFill>
                  <a:srgbClr val="FF0000"/>
                </a:solidFill>
              </a:rPr>
              <a:t>صدور</a:t>
            </a:r>
            <a:r>
              <a:rPr lang="ar-IQ" dirty="0" smtClean="0">
                <a:solidFill>
                  <a:srgbClr val="FF0000"/>
                </a:solidFill>
              </a:rPr>
              <a:t> </a:t>
            </a:r>
            <a:r>
              <a:rPr lang="ar-IQ" b="1" u="sng" dirty="0" smtClean="0">
                <a:solidFill>
                  <a:srgbClr val="FF0000"/>
                </a:solidFill>
              </a:rPr>
              <a:t>القرار حالا ومباشرة وانما هذا </a:t>
            </a:r>
            <a:r>
              <a:rPr lang="ar-IQ" b="1" u="sng" dirty="0" smtClean="0">
                <a:solidFill>
                  <a:schemeClr val="accent1">
                    <a:lumMod val="75000"/>
                  </a:schemeClr>
                </a:solidFill>
              </a:rPr>
              <a:t>محله</a:t>
            </a:r>
            <a:r>
              <a:rPr lang="ar-IQ" b="1" u="sng" dirty="0" smtClean="0">
                <a:solidFill>
                  <a:srgbClr val="FF0000"/>
                </a:solidFill>
              </a:rPr>
              <a:t> </a:t>
            </a:r>
            <a:r>
              <a:rPr lang="ar-IQ" dirty="0" smtClean="0">
                <a:solidFill>
                  <a:srgbClr val="FF0000"/>
                </a:solidFill>
              </a:rPr>
              <a:t>ا</a:t>
            </a:r>
          </a:p>
          <a:p>
            <a:pPr algn="r"/>
            <a:r>
              <a:rPr lang="ar-IQ" dirty="0">
                <a:solidFill>
                  <a:srgbClr val="FF0000"/>
                </a:solidFill>
              </a:rPr>
              <a:t>ا</a:t>
            </a:r>
            <a:r>
              <a:rPr lang="ar-IQ" dirty="0" smtClean="0">
                <a:solidFill>
                  <a:srgbClr val="FF0000"/>
                </a:solidFill>
              </a:rPr>
              <a:t>ما </a:t>
            </a:r>
            <a:r>
              <a:rPr lang="ar-IQ" dirty="0" smtClean="0">
                <a:solidFill>
                  <a:srgbClr val="FF0000"/>
                </a:solidFill>
              </a:rPr>
              <a:t>غاية القرار </a:t>
            </a:r>
            <a:r>
              <a:rPr lang="ar-IQ" dirty="0" smtClean="0">
                <a:solidFill>
                  <a:schemeClr val="bg2">
                    <a:lumMod val="10000"/>
                  </a:schemeClr>
                </a:solidFill>
              </a:rPr>
              <a:t>الاداري </a:t>
            </a:r>
            <a:r>
              <a:rPr lang="ar-IQ" dirty="0" smtClean="0">
                <a:solidFill>
                  <a:srgbClr val="FF0000"/>
                </a:solidFill>
              </a:rPr>
              <a:t>فهي عبارة عن الهدف الاوسع والابعد والنهائي الا وهو </a:t>
            </a:r>
            <a:r>
              <a:rPr lang="ar-IQ" dirty="0" smtClean="0">
                <a:solidFill>
                  <a:schemeClr val="accent1">
                    <a:lumMod val="75000"/>
                  </a:schemeClr>
                </a:solidFill>
              </a:rPr>
              <a:t>المصلحة العامة</a:t>
            </a:r>
            <a:r>
              <a:rPr lang="ar-IQ" dirty="0" smtClean="0">
                <a:solidFill>
                  <a:srgbClr val="FF0000"/>
                </a:solidFill>
              </a:rPr>
              <a:t>.</a:t>
            </a:r>
          </a:p>
          <a:p>
            <a:endParaRPr lang="ar-IQ" dirty="0">
              <a:solidFill>
                <a:srgbClr val="FF0000"/>
              </a:solidFill>
            </a:endParaRPr>
          </a:p>
        </p:txBody>
      </p:sp>
      <p:sp>
        <p:nvSpPr>
          <p:cNvPr id="4" name="Date Placeholder 3"/>
          <p:cNvSpPr>
            <a:spLocks noGrp="1"/>
          </p:cNvSpPr>
          <p:nvPr>
            <p:ph type="dt" sz="half" idx="10"/>
          </p:nvPr>
        </p:nvSpPr>
        <p:spPr/>
        <p:txBody>
          <a:bodyPr/>
          <a:lstStyle/>
          <a:p>
            <a:fld id="{716C6D4B-171B-4A90-88A8-F109FDC52F25}" type="datetime1">
              <a:rPr lang="en-US" smtClean="0"/>
              <a:t>11/9/2019</a:t>
            </a:fld>
            <a:endParaRPr lang="en-US"/>
          </a:p>
        </p:txBody>
      </p:sp>
      <p:sp>
        <p:nvSpPr>
          <p:cNvPr id="5" name="Footer Placeholder 4"/>
          <p:cNvSpPr>
            <a:spLocks noGrp="1"/>
          </p:cNvSpPr>
          <p:nvPr>
            <p:ph type="ftr" sz="quarter" idx="11"/>
          </p:nvPr>
        </p:nvSpPr>
        <p:spPr/>
        <p:txBody>
          <a:bodyPr/>
          <a:lstStyle/>
          <a:p>
            <a:r>
              <a:rPr lang="en-US" smtClean="0"/>
              <a:t>1</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2</a:t>
            </a:fld>
            <a:endParaRPr lang="en-US"/>
          </a:p>
        </p:txBody>
      </p:sp>
    </p:spTree>
    <p:extLst>
      <p:ext uri="{BB962C8B-B14F-4D97-AF65-F5344CB8AC3E}">
        <p14:creationId xmlns:p14="http://schemas.microsoft.com/office/powerpoint/2010/main" val="12590868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ar-IQ" dirty="0" smtClean="0"/>
              <a:t>تكملة</a:t>
            </a:r>
            <a:endParaRPr lang="ar-IQ" dirty="0"/>
          </a:p>
        </p:txBody>
      </p:sp>
      <p:sp>
        <p:nvSpPr>
          <p:cNvPr id="3" name="Content Placeholder 2"/>
          <p:cNvSpPr>
            <a:spLocks noGrp="1"/>
          </p:cNvSpPr>
          <p:nvPr>
            <p:ph idx="1"/>
          </p:nvPr>
        </p:nvSpPr>
        <p:spPr>
          <a:xfrm>
            <a:off x="457200" y="990600"/>
            <a:ext cx="8229600" cy="5135563"/>
          </a:xfrm>
        </p:spPr>
        <p:txBody>
          <a:bodyPr>
            <a:normAutofit fontScale="92500" lnSpcReduction="10000"/>
          </a:bodyPr>
          <a:lstStyle/>
          <a:p>
            <a:pPr algn="r"/>
            <a:r>
              <a:rPr lang="ar-IQ" dirty="0" smtClean="0"/>
              <a:t>ويختلف ركن الغاية وركن السبب  اذ كثيرا مايحدث في العمل </a:t>
            </a:r>
            <a:r>
              <a:rPr lang="ar-IQ" b="1" dirty="0" smtClean="0"/>
              <a:t>خلط بين ركني السبب والغاية </a:t>
            </a:r>
            <a:r>
              <a:rPr lang="ar-IQ" dirty="0" smtClean="0"/>
              <a:t>ولكن التمييز بينهما واضح </a:t>
            </a:r>
            <a:r>
              <a:rPr lang="ar-IQ" b="1" dirty="0" smtClean="0">
                <a:solidFill>
                  <a:srgbClr val="FF0000"/>
                </a:solidFill>
              </a:rPr>
              <a:t>فارتكاب الموظف مخالفة وظيفية هو سبب </a:t>
            </a:r>
            <a:r>
              <a:rPr lang="ar-IQ" dirty="0" smtClean="0">
                <a:solidFill>
                  <a:srgbClr val="FF0000"/>
                </a:solidFill>
              </a:rPr>
              <a:t>لقرار العقوبة  </a:t>
            </a:r>
          </a:p>
          <a:p>
            <a:pPr algn="r"/>
            <a:r>
              <a:rPr lang="ar-IQ" u="sng" dirty="0" smtClean="0">
                <a:solidFill>
                  <a:srgbClr val="C00000"/>
                </a:solidFill>
              </a:rPr>
              <a:t>ا</a:t>
            </a:r>
            <a:r>
              <a:rPr lang="ar-IQ" b="1" u="sng" dirty="0" smtClean="0">
                <a:solidFill>
                  <a:srgbClr val="C00000"/>
                </a:solidFill>
              </a:rPr>
              <a:t>ما الغاية هو حفظ النظام وحسن سير المرفق العام</a:t>
            </a:r>
          </a:p>
          <a:p>
            <a:pPr algn="r"/>
            <a:r>
              <a:rPr lang="ar-IQ" b="1" dirty="0" smtClean="0">
                <a:solidFill>
                  <a:srgbClr val="7030A0"/>
                </a:solidFill>
              </a:rPr>
              <a:t>فاذا كان السبب يمثل الجانب المادي في </a:t>
            </a:r>
            <a:r>
              <a:rPr lang="ar-IQ" dirty="0" smtClean="0"/>
              <a:t>القرار الاداري وهو الحالة القانونية او الواقعية التي تنشا وتتم بعيد عن ارادة رجل الادارة .</a:t>
            </a:r>
          </a:p>
          <a:p>
            <a:pPr algn="r"/>
            <a:r>
              <a:rPr lang="ar-IQ" b="1" dirty="0" smtClean="0">
                <a:solidFill>
                  <a:srgbClr val="7030A0"/>
                </a:solidFill>
              </a:rPr>
              <a:t>الا ان الغاية ثمثل الجانب الشخصي في القرار</a:t>
            </a:r>
          </a:p>
          <a:p>
            <a:pPr algn="r"/>
            <a:r>
              <a:rPr lang="ar-IQ" dirty="0" smtClean="0"/>
              <a:t>لان في حالة حدوث حالة قانوية او واقعية معينة  ويتدخل رجل الادارة لاستعمال سلطته واختصاصه فانه يفكر ويقدر على ضوء مالديه من اعتبارات.</a:t>
            </a:r>
          </a:p>
          <a:p>
            <a:pPr algn="r"/>
            <a:endParaRPr lang="ar-IQ" dirty="0"/>
          </a:p>
        </p:txBody>
      </p:sp>
      <p:sp>
        <p:nvSpPr>
          <p:cNvPr id="4" name="Date Placeholder 3"/>
          <p:cNvSpPr>
            <a:spLocks noGrp="1"/>
          </p:cNvSpPr>
          <p:nvPr>
            <p:ph type="dt" sz="half" idx="10"/>
          </p:nvPr>
        </p:nvSpPr>
        <p:spPr/>
        <p:txBody>
          <a:bodyPr/>
          <a:lstStyle/>
          <a:p>
            <a:fld id="{716C6D4B-171B-4A90-88A8-F109FDC52F25}" type="datetime1">
              <a:rPr lang="en-US" smtClean="0"/>
              <a:t>11/9/2019</a:t>
            </a:fld>
            <a:endParaRPr lang="en-US"/>
          </a:p>
        </p:txBody>
      </p:sp>
      <p:sp>
        <p:nvSpPr>
          <p:cNvPr id="5" name="Footer Placeholder 4"/>
          <p:cNvSpPr>
            <a:spLocks noGrp="1"/>
          </p:cNvSpPr>
          <p:nvPr>
            <p:ph type="ftr" sz="quarter" idx="11"/>
          </p:nvPr>
        </p:nvSpPr>
        <p:spPr/>
        <p:txBody>
          <a:bodyPr/>
          <a:lstStyle/>
          <a:p>
            <a:r>
              <a:rPr lang="en-US" smtClean="0"/>
              <a:t>1</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3</a:t>
            </a:fld>
            <a:endParaRPr lang="en-US"/>
          </a:p>
        </p:txBody>
      </p:sp>
    </p:spTree>
    <p:extLst>
      <p:ext uri="{BB962C8B-B14F-4D97-AF65-F5344CB8AC3E}">
        <p14:creationId xmlns:p14="http://schemas.microsoft.com/office/powerpoint/2010/main" val="7498286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fontScale="90000"/>
          </a:bodyPr>
          <a:lstStyle/>
          <a:p>
            <a:r>
              <a:rPr lang="ar-IQ" dirty="0" smtClean="0"/>
              <a:t>طبيعة ركن الغاية</a:t>
            </a:r>
            <a:endParaRPr lang="ar-IQ" dirty="0"/>
          </a:p>
        </p:txBody>
      </p:sp>
      <p:sp>
        <p:nvSpPr>
          <p:cNvPr id="3" name="Content Placeholder 2"/>
          <p:cNvSpPr>
            <a:spLocks noGrp="1"/>
          </p:cNvSpPr>
          <p:nvPr>
            <p:ph idx="1"/>
          </p:nvPr>
        </p:nvSpPr>
        <p:spPr>
          <a:xfrm>
            <a:off x="457200" y="762000"/>
            <a:ext cx="8229600" cy="5364163"/>
          </a:xfrm>
        </p:spPr>
        <p:txBody>
          <a:bodyPr>
            <a:normAutofit fontScale="92500" lnSpcReduction="10000"/>
          </a:bodyPr>
          <a:lstStyle/>
          <a:p>
            <a:pPr algn="r">
              <a:lnSpc>
                <a:spcPct val="80000"/>
              </a:lnSpc>
            </a:pPr>
            <a:r>
              <a:rPr lang="ar-IQ" altLang="ar-IQ" b="1" dirty="0"/>
              <a:t>الغاية  </a:t>
            </a:r>
            <a:r>
              <a:rPr lang="ar-IQ" altLang="ar-IQ" b="1" u="sng" dirty="0">
                <a:solidFill>
                  <a:srgbClr val="FF0000"/>
                </a:solidFill>
              </a:rPr>
              <a:t>عنصر نفسي داخلي </a:t>
            </a:r>
            <a:r>
              <a:rPr lang="ar-IQ" altLang="ar-IQ" b="1" u="sng" dirty="0" smtClean="0">
                <a:solidFill>
                  <a:srgbClr val="FF0000"/>
                </a:solidFill>
              </a:rPr>
              <a:t> (درونية) </a:t>
            </a:r>
            <a:r>
              <a:rPr lang="ar-IQ" altLang="ar-IQ" b="1" u="sng" dirty="0">
                <a:solidFill>
                  <a:srgbClr val="FF0000"/>
                </a:solidFill>
              </a:rPr>
              <a:t>لدى مصدر القرار </a:t>
            </a:r>
            <a:r>
              <a:rPr lang="ar-IQ" altLang="ar-IQ" b="1" dirty="0"/>
              <a:t>.</a:t>
            </a:r>
          </a:p>
          <a:p>
            <a:pPr algn="r">
              <a:lnSpc>
                <a:spcPct val="80000"/>
              </a:lnSpc>
            </a:pPr>
            <a:r>
              <a:rPr lang="ar-IQ" altLang="ar-IQ" b="1" dirty="0">
                <a:solidFill>
                  <a:srgbClr val="FF0000"/>
                </a:solidFill>
              </a:rPr>
              <a:t>فالهدف من </a:t>
            </a:r>
            <a:r>
              <a:rPr lang="ar-IQ" altLang="ar-IQ" b="1" dirty="0"/>
              <a:t>اصدار قرار تعين موظف هو </a:t>
            </a:r>
            <a:r>
              <a:rPr lang="ar-IQ" altLang="ar-IQ" b="1" dirty="0">
                <a:solidFill>
                  <a:srgbClr val="FF0000"/>
                </a:solidFill>
              </a:rPr>
              <a:t>لتحقيق استمرار سير العمل في المرفق الذي تم تعيينه فيه</a:t>
            </a:r>
          </a:p>
          <a:p>
            <a:pPr algn="r">
              <a:lnSpc>
                <a:spcPct val="80000"/>
              </a:lnSpc>
            </a:pPr>
            <a:r>
              <a:rPr lang="ar-IQ" altLang="ar-IQ" b="1" dirty="0">
                <a:solidFill>
                  <a:srgbClr val="FF0000"/>
                </a:solidFill>
              </a:rPr>
              <a:t>والهدف من اصدار قرارات الضبط الاداري </a:t>
            </a:r>
            <a:r>
              <a:rPr lang="ar-IQ" altLang="ar-IQ" b="1" dirty="0"/>
              <a:t>هو </a:t>
            </a:r>
            <a:r>
              <a:rPr lang="ar-IQ" altLang="ar-IQ" b="1" dirty="0">
                <a:solidFill>
                  <a:srgbClr val="FF0000"/>
                </a:solidFill>
              </a:rPr>
              <a:t>حماية النظام العام بعناصره الثلاث السكينة العامة والصحة العامة والامن </a:t>
            </a:r>
            <a:r>
              <a:rPr lang="ar-IQ" altLang="ar-IQ" b="1" dirty="0"/>
              <a:t>العام.</a:t>
            </a:r>
          </a:p>
          <a:p>
            <a:pPr algn="r">
              <a:lnSpc>
                <a:spcPct val="80000"/>
              </a:lnSpc>
            </a:pPr>
            <a:r>
              <a:rPr lang="ar-IQ" altLang="ar-IQ" b="1" dirty="0"/>
              <a:t>وغايات القرارات الادارية كافة تتمثل في تحقيق المصلحة العامة للمجتمع.</a:t>
            </a:r>
          </a:p>
          <a:p>
            <a:pPr algn="r">
              <a:lnSpc>
                <a:spcPct val="80000"/>
              </a:lnSpc>
            </a:pPr>
            <a:r>
              <a:rPr lang="ar-IQ" altLang="ar-IQ" b="1" dirty="0"/>
              <a:t>فاذا انحرفت الادارة في استعمال  اوستخدام الادارة لسلطتها من اجل تحقيق غاية غير مشروعة   لتحقيق  مصلحة شخصية  خاصة لمصدر القرار او لغيره فان قرارها  مشوبا بعيب اساءة استعمال السلطة ومستحقا للالغاء امام القضاء الاصل ان الادارة تصدر قراراتها للمصلحة العامة.</a:t>
            </a:r>
          </a:p>
          <a:p>
            <a:pPr algn="r">
              <a:lnSpc>
                <a:spcPct val="80000"/>
              </a:lnSpc>
            </a:pPr>
            <a:r>
              <a:rPr lang="ar-IQ" altLang="ar-IQ" b="1" i="1" u="sng" dirty="0"/>
              <a:t>فعلى من</a:t>
            </a:r>
            <a:endParaRPr lang="ar-IQ" dirty="0">
              <a:solidFill>
                <a:schemeClr val="bg2">
                  <a:lumMod val="10000"/>
                </a:schemeClr>
              </a:solidFill>
            </a:endParaRPr>
          </a:p>
          <a:p>
            <a:pPr algn="r"/>
            <a:endParaRPr lang="ar-IQ" dirty="0"/>
          </a:p>
        </p:txBody>
      </p:sp>
      <p:sp>
        <p:nvSpPr>
          <p:cNvPr id="4" name="Date Placeholder 3"/>
          <p:cNvSpPr>
            <a:spLocks noGrp="1"/>
          </p:cNvSpPr>
          <p:nvPr>
            <p:ph type="dt" sz="half" idx="10"/>
          </p:nvPr>
        </p:nvSpPr>
        <p:spPr/>
        <p:txBody>
          <a:bodyPr/>
          <a:lstStyle/>
          <a:p>
            <a:fld id="{716C6D4B-171B-4A90-88A8-F109FDC52F25}" type="datetime1">
              <a:rPr lang="en-US" smtClean="0"/>
              <a:t>11/9/2019</a:t>
            </a:fld>
            <a:endParaRPr lang="en-US"/>
          </a:p>
        </p:txBody>
      </p:sp>
      <p:sp>
        <p:nvSpPr>
          <p:cNvPr id="5" name="Footer Placeholder 4"/>
          <p:cNvSpPr>
            <a:spLocks noGrp="1"/>
          </p:cNvSpPr>
          <p:nvPr>
            <p:ph type="ftr" sz="quarter" idx="11"/>
          </p:nvPr>
        </p:nvSpPr>
        <p:spPr/>
        <p:txBody>
          <a:bodyPr/>
          <a:lstStyle/>
          <a:p>
            <a:r>
              <a:rPr lang="en-US" smtClean="0"/>
              <a:t>1</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4</a:t>
            </a:fld>
            <a:endParaRPr lang="en-US"/>
          </a:p>
        </p:txBody>
      </p:sp>
    </p:spTree>
    <p:extLst>
      <p:ext uri="{BB962C8B-B14F-4D97-AF65-F5344CB8AC3E}">
        <p14:creationId xmlns:p14="http://schemas.microsoft.com/office/powerpoint/2010/main" val="8433724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ar-IQ" dirty="0" smtClean="0"/>
              <a:t>كتاب84</a:t>
            </a:r>
            <a:endParaRPr lang="ar-IQ" dirty="0"/>
          </a:p>
        </p:txBody>
      </p:sp>
      <p:sp>
        <p:nvSpPr>
          <p:cNvPr id="3" name="Content Placeholder 2"/>
          <p:cNvSpPr>
            <a:spLocks noGrp="1"/>
          </p:cNvSpPr>
          <p:nvPr>
            <p:ph idx="1"/>
          </p:nvPr>
        </p:nvSpPr>
        <p:spPr>
          <a:xfrm>
            <a:off x="457200" y="1066800"/>
            <a:ext cx="8229600" cy="5059363"/>
          </a:xfrm>
        </p:spPr>
        <p:txBody>
          <a:bodyPr>
            <a:normAutofit fontScale="92500" lnSpcReduction="10000"/>
          </a:bodyPr>
          <a:lstStyle/>
          <a:p>
            <a:pPr algn="r"/>
            <a:r>
              <a:rPr lang="ar-IQ" dirty="0" smtClean="0"/>
              <a:t>راي المولف</a:t>
            </a:r>
          </a:p>
          <a:p>
            <a:pPr algn="r"/>
            <a:r>
              <a:rPr lang="ar-IQ" dirty="0" smtClean="0"/>
              <a:t>يرى جانب اخر ان الغاية او الغرض هو في الاساس ركن </a:t>
            </a:r>
            <a:r>
              <a:rPr lang="ar-IQ" dirty="0" smtClean="0">
                <a:solidFill>
                  <a:srgbClr val="FF0000"/>
                </a:solidFill>
              </a:rPr>
              <a:t>موضوعيفي كل قرار اداري</a:t>
            </a:r>
          </a:p>
          <a:p>
            <a:pPr algn="r"/>
            <a:r>
              <a:rPr lang="ar-IQ" dirty="0" smtClean="0">
                <a:solidFill>
                  <a:srgbClr val="FF0000"/>
                </a:solidFill>
              </a:rPr>
              <a:t>هو تحقيق المصلحة العامة</a:t>
            </a:r>
          </a:p>
          <a:p>
            <a:pPr algn="r"/>
            <a:r>
              <a:rPr lang="ar-IQ" dirty="0" smtClean="0">
                <a:solidFill>
                  <a:srgbClr val="FF0000"/>
                </a:solidFill>
              </a:rPr>
              <a:t>فلادور لمصدر القرار</a:t>
            </a:r>
            <a:r>
              <a:rPr lang="ar-IQ" dirty="0" smtClean="0">
                <a:solidFill>
                  <a:schemeClr val="bg2">
                    <a:lumMod val="10000"/>
                  </a:schemeClr>
                </a:solidFill>
              </a:rPr>
              <a:t> في تشكيل غاية القرار الاداري</a:t>
            </a:r>
          </a:p>
          <a:p>
            <a:pPr algn="r"/>
            <a:r>
              <a:rPr lang="ar-IQ" dirty="0" smtClean="0">
                <a:solidFill>
                  <a:srgbClr val="C00000"/>
                </a:solidFill>
              </a:rPr>
              <a:t>في الواقع كلا الرايين اخذ بجانب من الحقيقة المتعلقة بالغرض القرار الاداري ةاغفل دانبا اخر</a:t>
            </a:r>
          </a:p>
          <a:p>
            <a:pPr algn="r"/>
            <a:r>
              <a:rPr lang="ar-IQ" dirty="0" smtClean="0">
                <a:solidFill>
                  <a:schemeClr val="tx1">
                    <a:lumMod val="95000"/>
                    <a:lumOff val="5000"/>
                  </a:schemeClr>
                </a:solidFill>
              </a:rPr>
              <a:t>عند تجميع الراين في فكرة واحدة يظهر للغاية وجهان</a:t>
            </a:r>
          </a:p>
          <a:p>
            <a:pPr algn="r"/>
            <a:r>
              <a:rPr lang="ar-IQ" dirty="0" smtClean="0">
                <a:solidFill>
                  <a:schemeClr val="tx1">
                    <a:lumMod val="95000"/>
                    <a:lumOff val="5000"/>
                  </a:schemeClr>
                </a:solidFill>
              </a:rPr>
              <a:t>جانب الذاتي للصورة التي رسمها الاداري المختص لحظة اصدار القرار وماهدف اليها</a:t>
            </a:r>
          </a:p>
          <a:p>
            <a:pPr algn="r"/>
            <a:endParaRPr lang="ar-IQ" dirty="0">
              <a:solidFill>
                <a:schemeClr val="tx1">
                  <a:lumMod val="95000"/>
                  <a:lumOff val="5000"/>
                </a:schemeClr>
              </a:solidFill>
            </a:endParaRPr>
          </a:p>
        </p:txBody>
      </p:sp>
    </p:spTree>
    <p:extLst>
      <p:ext uri="{BB962C8B-B14F-4D97-AF65-F5344CB8AC3E}">
        <p14:creationId xmlns:p14="http://schemas.microsoft.com/office/powerpoint/2010/main" val="23188599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fontScale="90000"/>
          </a:bodyPr>
          <a:lstStyle/>
          <a:p>
            <a:r>
              <a:rPr lang="ar-IQ" dirty="0" smtClean="0"/>
              <a:t> </a:t>
            </a:r>
            <a:endParaRPr lang="ar-IQ" dirty="0"/>
          </a:p>
        </p:txBody>
      </p:sp>
      <p:sp>
        <p:nvSpPr>
          <p:cNvPr id="3" name="Content Placeholder 2"/>
          <p:cNvSpPr>
            <a:spLocks noGrp="1"/>
          </p:cNvSpPr>
          <p:nvPr>
            <p:ph idx="1"/>
          </p:nvPr>
        </p:nvSpPr>
        <p:spPr>
          <a:xfrm>
            <a:off x="457200" y="838200"/>
            <a:ext cx="8229600" cy="5287963"/>
          </a:xfrm>
        </p:spPr>
        <p:txBody>
          <a:bodyPr/>
          <a:lstStyle/>
          <a:p>
            <a:pPr algn="r"/>
            <a:r>
              <a:rPr lang="ar-IQ" dirty="0" smtClean="0"/>
              <a:t> اما الوجه الثاني فهو عبارة عن النتيجة النهائية للقرار كما حددها القانون اي المصلحة العامة التي منح الموظف اختصاصاته لتحقيقها وعندما يتطابق الوجهان تتحدد طبيعة ركن الغاية. </a:t>
            </a:r>
            <a:endParaRPr lang="ar-IQ" dirty="0"/>
          </a:p>
        </p:txBody>
      </p:sp>
    </p:spTree>
    <p:extLst>
      <p:ext uri="{BB962C8B-B14F-4D97-AF65-F5344CB8AC3E}">
        <p14:creationId xmlns:p14="http://schemas.microsoft.com/office/powerpoint/2010/main" val="18447731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ar-IQ" dirty="0" smtClean="0"/>
              <a:t>تكملة</a:t>
            </a:r>
            <a:endParaRPr lang="ar-IQ" dirty="0"/>
          </a:p>
        </p:txBody>
      </p:sp>
      <p:sp>
        <p:nvSpPr>
          <p:cNvPr id="3" name="Content Placeholder 2"/>
          <p:cNvSpPr>
            <a:spLocks noGrp="1"/>
          </p:cNvSpPr>
          <p:nvPr>
            <p:ph idx="1"/>
          </p:nvPr>
        </p:nvSpPr>
        <p:spPr>
          <a:xfrm>
            <a:off x="457200" y="990600"/>
            <a:ext cx="8229600" cy="5135563"/>
          </a:xfrm>
        </p:spPr>
        <p:txBody>
          <a:bodyPr>
            <a:normAutofit fontScale="92500" lnSpcReduction="20000"/>
          </a:bodyPr>
          <a:lstStyle/>
          <a:p>
            <a:r>
              <a:rPr lang="ar-IQ" altLang="ar-IQ" b="1" i="1" u="sng" dirty="0"/>
              <a:t>فعلى من يدعي بانحراف السلطة ان يثبت ذلك </a:t>
            </a:r>
            <a:r>
              <a:rPr lang="ar-IQ" altLang="ar-IQ" dirty="0"/>
              <a:t> </a:t>
            </a:r>
            <a:r>
              <a:rPr lang="ar-IQ" altLang="ar-IQ" b="1" i="1" u="sng" dirty="0"/>
              <a:t>اما من الناحية العملية</a:t>
            </a:r>
            <a:r>
              <a:rPr lang="ar-IQ" altLang="ar-IQ" b="1" dirty="0"/>
              <a:t> فأن </a:t>
            </a:r>
            <a:r>
              <a:rPr lang="ar-IQ" altLang="ar-IQ" b="1" dirty="0">
                <a:solidFill>
                  <a:srgbClr val="FF0000"/>
                </a:solidFill>
              </a:rPr>
              <a:t>رقابة عيب الغاية </a:t>
            </a:r>
            <a:r>
              <a:rPr lang="ar-IQ" altLang="ar-IQ" b="1" dirty="0"/>
              <a:t>هي رقابة دقيقة وصعبة اذ انها لا تنحصر في تفحص المشروعية الخارجية او الظاهرية للقرار </a:t>
            </a:r>
            <a:r>
              <a:rPr lang="ar-IQ" altLang="ar-IQ" b="1" dirty="0">
                <a:solidFill>
                  <a:srgbClr val="FF0000"/>
                </a:solidFill>
              </a:rPr>
              <a:t>الاداري وانما البحث عن الغرض الحقيقي الذي سعى لتحقيقه رجل الادارة ، وعلى هذا فأن هذا العيب يتعلق بالجانب النفسي لمصدر القرار </a:t>
            </a:r>
            <a:r>
              <a:rPr lang="ar-IQ" altLang="ar-IQ" b="1" dirty="0"/>
              <a:t>، الامر الذي يجعل مهمة القاضي الاداري في اثبات وجود هذا العيب شاقة وحساسة ، وقد ترتب على صعوبة مهمة القاضي في كشف الانحراف بالسلطة ان اتجه القضاء الاداري الى اعتبار هذا </a:t>
            </a:r>
            <a:r>
              <a:rPr lang="ar-IQ" altLang="ar-IQ" b="1" dirty="0">
                <a:solidFill>
                  <a:srgbClr val="FF0000"/>
                </a:solidFill>
              </a:rPr>
              <a:t>العيب مرجعاً احتياطياً في </a:t>
            </a:r>
            <a:r>
              <a:rPr lang="ar-IQ" altLang="ar-IQ" b="1" dirty="0"/>
              <a:t>الغاء القرارات الادارية ، اي انه اذا طعن في قرار اداري في اي عيب اخر مع عيب الانحراف في السلطة فأن القاضي الاداري يبدأ بفحص العيب الاخر فاذا انتهى الى كشف هذا العيب حكم بالغاء القرار دون </a:t>
            </a:r>
            <a:r>
              <a:rPr lang="ar-IQ" altLang="ar-IQ" dirty="0"/>
              <a:t>حاجة الى التعرض لعيب الانحراف  بالسلطة</a:t>
            </a:r>
            <a:endParaRPr lang="ar-IQ" dirty="0"/>
          </a:p>
        </p:txBody>
      </p:sp>
      <p:sp>
        <p:nvSpPr>
          <p:cNvPr id="4" name="Date Placeholder 3"/>
          <p:cNvSpPr>
            <a:spLocks noGrp="1"/>
          </p:cNvSpPr>
          <p:nvPr>
            <p:ph type="dt" sz="half" idx="10"/>
          </p:nvPr>
        </p:nvSpPr>
        <p:spPr/>
        <p:txBody>
          <a:bodyPr/>
          <a:lstStyle/>
          <a:p>
            <a:fld id="{716C6D4B-171B-4A90-88A8-F109FDC52F25}" type="datetime1">
              <a:rPr lang="en-US" smtClean="0"/>
              <a:t>11/9/2019</a:t>
            </a:fld>
            <a:endParaRPr lang="en-US"/>
          </a:p>
        </p:txBody>
      </p:sp>
      <p:sp>
        <p:nvSpPr>
          <p:cNvPr id="5" name="Footer Placeholder 4"/>
          <p:cNvSpPr>
            <a:spLocks noGrp="1"/>
          </p:cNvSpPr>
          <p:nvPr>
            <p:ph type="ftr" sz="quarter" idx="11"/>
          </p:nvPr>
        </p:nvSpPr>
        <p:spPr/>
        <p:txBody>
          <a:bodyPr/>
          <a:lstStyle/>
          <a:p>
            <a:r>
              <a:rPr lang="en-US" smtClean="0"/>
              <a:t>1</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7</a:t>
            </a:fld>
            <a:endParaRPr lang="en-US"/>
          </a:p>
        </p:txBody>
      </p:sp>
    </p:spTree>
    <p:extLst>
      <p:ext uri="{BB962C8B-B14F-4D97-AF65-F5344CB8AC3E}">
        <p14:creationId xmlns:p14="http://schemas.microsoft.com/office/powerpoint/2010/main" val="2821939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457200" y="274638"/>
            <a:ext cx="8229600" cy="487362"/>
          </a:xfrm>
        </p:spPr>
        <p:txBody>
          <a:bodyPr>
            <a:normAutofit/>
          </a:bodyPr>
          <a:lstStyle/>
          <a:p>
            <a:pPr algn="r" eaLnBrk="1" hangingPunct="1"/>
            <a:r>
              <a:rPr lang="ar-IQ" altLang="ar-IQ" sz="2000" b="1" dirty="0" smtClean="0"/>
              <a:t> عيب ركن الغاية ( حالات اساءة استخدام السلطة )</a:t>
            </a:r>
            <a:endParaRPr lang="en-US" altLang="ar-IQ" sz="2000" b="1" dirty="0" smtClean="0"/>
          </a:p>
        </p:txBody>
      </p:sp>
      <p:sp>
        <p:nvSpPr>
          <p:cNvPr id="38915" name="Rectangle 3"/>
          <p:cNvSpPr>
            <a:spLocks noGrp="1" noChangeArrowheads="1"/>
          </p:cNvSpPr>
          <p:nvPr>
            <p:ph type="body" idx="1"/>
          </p:nvPr>
        </p:nvSpPr>
        <p:spPr>
          <a:xfrm>
            <a:off x="457200" y="990600"/>
            <a:ext cx="8229600" cy="5140325"/>
          </a:xfrm>
        </p:spPr>
        <p:txBody>
          <a:bodyPr>
            <a:normAutofit lnSpcReduction="10000"/>
          </a:bodyPr>
          <a:lstStyle/>
          <a:p>
            <a:pPr marL="609600" indent="-609600" eaLnBrk="1" hangingPunct="1">
              <a:lnSpc>
                <a:spcPct val="80000"/>
              </a:lnSpc>
              <a:buFont typeface="Wingdings" pitchFamily="2" charset="2"/>
              <a:buNone/>
            </a:pPr>
            <a:r>
              <a:rPr lang="ar-IQ" altLang="ar-IQ" sz="1800" b="1" dirty="0" smtClean="0"/>
              <a:t>. </a:t>
            </a:r>
            <a:endParaRPr lang="ar-IQ" altLang="ar-IQ" sz="1800" b="1" dirty="0"/>
          </a:p>
          <a:p>
            <a:pPr marL="609600" indent="-609600" algn="r" eaLnBrk="1" hangingPunct="1">
              <a:lnSpc>
                <a:spcPct val="80000"/>
              </a:lnSpc>
              <a:buFont typeface="Wingdings" pitchFamily="2" charset="2"/>
              <a:buNone/>
            </a:pPr>
            <a:r>
              <a:rPr lang="ar-IQ" altLang="ar-IQ" sz="1800" b="1" dirty="0" smtClean="0"/>
              <a:t> </a:t>
            </a:r>
            <a:r>
              <a:rPr lang="ar-IQ" altLang="ar-IQ" sz="2400" b="1" dirty="0" smtClean="0"/>
              <a:t>تتمتع القرارات الادارية كقاعدة عامة بقرينة قانونية  مقتضاها افتراض صحتها من حيث غايتها  </a:t>
            </a:r>
          </a:p>
          <a:p>
            <a:pPr marL="609600" indent="-609600" algn="r" eaLnBrk="1" hangingPunct="1">
              <a:lnSpc>
                <a:spcPct val="80000"/>
              </a:lnSpc>
              <a:buFont typeface="Wingdings" pitchFamily="2" charset="2"/>
              <a:buNone/>
            </a:pPr>
            <a:r>
              <a:rPr lang="ar-IQ" altLang="ar-IQ" sz="2400" b="1" dirty="0"/>
              <a:t> </a:t>
            </a:r>
            <a:r>
              <a:rPr lang="ar-IQ" altLang="ar-IQ" sz="2400" b="1" dirty="0" smtClean="0"/>
              <a:t>اي </a:t>
            </a:r>
            <a:r>
              <a:rPr lang="ar-IQ" altLang="ar-IQ" sz="2400" b="1" dirty="0" smtClean="0">
                <a:solidFill>
                  <a:srgbClr val="FF0000"/>
                </a:solidFill>
              </a:rPr>
              <a:t>افتراض انها تستهدف الصالح العام او الهدف المخصص لها في القانون وعلى من يدعي العكس اثبات ذلك</a:t>
            </a:r>
          </a:p>
          <a:p>
            <a:pPr marL="609600" indent="-609600" algn="r" eaLnBrk="1" hangingPunct="1">
              <a:lnSpc>
                <a:spcPct val="80000"/>
              </a:lnSpc>
              <a:buFont typeface="Wingdings" pitchFamily="2" charset="2"/>
              <a:buNone/>
            </a:pPr>
            <a:r>
              <a:rPr lang="ar-IQ" altLang="ar-IQ" sz="2400" b="1" dirty="0"/>
              <a:t> </a:t>
            </a:r>
            <a:r>
              <a:rPr lang="ar-IQ" altLang="ar-IQ" sz="2400" b="1" dirty="0" smtClean="0"/>
              <a:t> ا اذا  كانت  القاعدة العامة ان القرارات الادارية  جميعها  ودون استثناء تستهدف تحقيق المصلحة العامة. </a:t>
            </a:r>
          </a:p>
          <a:p>
            <a:pPr marL="609600" indent="-609600" algn="r" eaLnBrk="1" hangingPunct="1">
              <a:lnSpc>
                <a:spcPct val="80000"/>
              </a:lnSpc>
              <a:buFont typeface="Wingdings" pitchFamily="2" charset="2"/>
              <a:buNone/>
            </a:pPr>
            <a:r>
              <a:rPr lang="ar-IQ" altLang="ar-IQ" sz="2400" b="1" dirty="0" smtClean="0"/>
              <a:t>فان هناك قاعدة اخرى   تضاف الى  هذه القاعدة وتكملها وتقضي بوجوب استهداف القرارات الادارية تحقيق الاهداف التي عينها المشرع في المجالات المحددة لها.</a:t>
            </a:r>
          </a:p>
          <a:p>
            <a:pPr marL="609600" indent="-609600" algn="r" eaLnBrk="1" hangingPunct="1">
              <a:lnSpc>
                <a:spcPct val="80000"/>
              </a:lnSpc>
              <a:buFont typeface="Wingdings" pitchFamily="2" charset="2"/>
              <a:buNone/>
            </a:pPr>
            <a:r>
              <a:rPr lang="ar-IQ" altLang="ar-IQ" sz="2400" b="1" dirty="0"/>
              <a:t> </a:t>
            </a:r>
            <a:r>
              <a:rPr lang="ar-IQ" altLang="ar-IQ" sz="2400" b="1" dirty="0" smtClean="0">
                <a:solidFill>
                  <a:srgbClr val="FF0000"/>
                </a:solidFill>
              </a:rPr>
              <a:t>ويسمى بقاهدة تخصيص الاهداف ويقصد بها </a:t>
            </a:r>
            <a:r>
              <a:rPr lang="ar-IQ" altLang="ar-IQ" sz="2400" b="1" dirty="0" smtClean="0">
                <a:solidFill>
                  <a:schemeClr val="tx1">
                    <a:lumMod val="95000"/>
                    <a:lumOff val="5000"/>
                  </a:schemeClr>
                </a:solidFill>
              </a:rPr>
              <a:t> ان المشرع في المجالات وفي حالات معينة يحدد للادارة غاية ةهدفا خاصا معينا يوجب عليها ان تستهدفه عند اصدار قراراتها  فاذا جاوزت الادارة في قراراها الهدف المحدد من المشرع يكون قراراها معيبا بعيب الغاية قابلا للحكم بعدم صحته اذا ماطعن عليه امام محكمة القضاء الاداري </a:t>
            </a:r>
          </a:p>
          <a:p>
            <a:pPr marL="609600" indent="-609600" algn="r" eaLnBrk="1" hangingPunct="1">
              <a:lnSpc>
                <a:spcPct val="80000"/>
              </a:lnSpc>
              <a:buFont typeface="Wingdings" pitchFamily="2" charset="2"/>
              <a:buNone/>
            </a:pPr>
            <a:r>
              <a:rPr lang="ar-IQ" altLang="ar-IQ" sz="2400" b="1" dirty="0" smtClean="0">
                <a:solidFill>
                  <a:schemeClr val="tx1">
                    <a:lumMod val="95000"/>
                    <a:lumOff val="5000"/>
                  </a:schemeClr>
                </a:solidFill>
              </a:rPr>
              <a:t>مثال النقل والترقية وانهاء الخدمة. هنا الادارة تستهدف مصلحة العمل عند اصدارها.</a:t>
            </a:r>
            <a:endParaRPr lang="ar-IQ" altLang="ar-IQ" sz="2400" b="1" dirty="0" smtClean="0">
              <a:solidFill>
                <a:srgbClr val="FF0000"/>
              </a:solidFill>
            </a:endParaRPr>
          </a:p>
        </p:txBody>
      </p:sp>
      <p:sp>
        <p:nvSpPr>
          <p:cNvPr id="38916" name="Footer Placeholder 1"/>
          <p:cNvSpPr>
            <a:spLocks noGrp="1"/>
          </p:cNvSpPr>
          <p:nvPr>
            <p:ph type="ftr" sz="quarter" idx="11"/>
          </p:nvPr>
        </p:nvSpPr>
        <p:spPr>
          <a:noFill/>
        </p:spPr>
        <p:txBody>
          <a:bodyPr/>
          <a:lstStyle>
            <a:lvl1pPr eaLnBrk="0" hangingPunct="0">
              <a:spcBef>
                <a:spcPct val="20000"/>
              </a:spcBef>
              <a:buClr>
                <a:schemeClr val="accent1"/>
              </a:buClr>
              <a:buFont typeface="Wingdings" pitchFamily="2" charset="2"/>
              <a:buChar char="l"/>
              <a:defRPr sz="3200">
                <a:solidFill>
                  <a:schemeClr val="tx1"/>
                </a:solidFill>
                <a:latin typeface="Arial" pitchFamily="34" charset="0"/>
                <a:cs typeface="Arial" pitchFamily="34" charset="0"/>
              </a:defRPr>
            </a:lvl1pPr>
            <a:lvl2pPr marL="742950" indent="-285750" eaLnBrk="0" hangingPunct="0">
              <a:spcBef>
                <a:spcPct val="20000"/>
              </a:spcBef>
              <a:buClr>
                <a:schemeClr val="accent1"/>
              </a:buClr>
              <a:buFont typeface="Wingdings" pitchFamily="2" charset="2"/>
              <a:buChar char="¡"/>
              <a:defRPr sz="2700">
                <a:solidFill>
                  <a:schemeClr val="tx1"/>
                </a:solidFill>
                <a:latin typeface="Arial" pitchFamily="34" charset="0"/>
                <a:cs typeface="Arial" pitchFamily="34" charset="0"/>
              </a:defRPr>
            </a:lvl2pPr>
            <a:lvl3pPr marL="1143000" indent="-228600" eaLnBrk="0" hangingPunct="0">
              <a:spcBef>
                <a:spcPct val="20000"/>
              </a:spcBef>
              <a:buClr>
                <a:schemeClr val="accent1"/>
              </a:buClr>
              <a:buFont typeface="Wingdings" pitchFamily="2" charset="2"/>
              <a:buChar char="l"/>
              <a:defRPr sz="2300">
                <a:solidFill>
                  <a:schemeClr val="tx1"/>
                </a:solidFill>
                <a:latin typeface="Arial" pitchFamily="34" charset="0"/>
                <a:cs typeface="Arial" pitchFamily="34" charset="0"/>
              </a:defRPr>
            </a:lvl3pPr>
            <a:lvl4pPr marL="1600200" indent="-228600" eaLnBrk="0" hangingPunct="0">
              <a:spcBef>
                <a:spcPct val="20000"/>
              </a:spcBef>
              <a:buClr>
                <a:schemeClr val="accent1"/>
              </a:buClr>
              <a:buChar char="•"/>
              <a:defRPr sz="2000">
                <a:solidFill>
                  <a:schemeClr val="tx1"/>
                </a:solidFill>
                <a:latin typeface="Arial" pitchFamily="34" charset="0"/>
                <a:cs typeface="Arial" pitchFamily="34" charset="0"/>
              </a:defRPr>
            </a:lvl4pPr>
            <a:lvl5pPr marL="2057400" indent="-228600" eaLnBrk="0" hangingPunct="0">
              <a:spcBef>
                <a:spcPct val="20000"/>
              </a:spcBef>
              <a:buClr>
                <a:schemeClr val="accent1"/>
              </a:buClr>
              <a:buFont typeface="Wingdings" pitchFamily="2" charset="2"/>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cs typeface="Arial" pitchFamily="34" charset="0"/>
              </a:defRPr>
            </a:lvl9pPr>
          </a:lstStyle>
          <a:p>
            <a:pPr eaLnBrk="1" hangingPunct="1">
              <a:spcBef>
                <a:spcPct val="0"/>
              </a:spcBef>
              <a:buClrTx/>
              <a:buFontTx/>
              <a:buNone/>
            </a:pPr>
            <a:endParaRPr lang="en-US" altLang="ar-IQ" sz="1000" smtClean="0"/>
          </a:p>
        </p:txBody>
      </p:sp>
      <p:sp>
        <p:nvSpPr>
          <p:cNvPr id="38917" name="Slide Number Placeholder 2"/>
          <p:cNvSpPr>
            <a:spLocks noGrp="1"/>
          </p:cNvSpPr>
          <p:nvPr>
            <p:ph type="sldNum" sz="quarter" idx="12"/>
          </p:nvPr>
        </p:nvSpPr>
        <p:spPr>
          <a:noFill/>
        </p:spPr>
        <p:txBody>
          <a:bodyPr/>
          <a:lstStyle>
            <a:lvl1pPr eaLnBrk="0" hangingPunct="0">
              <a:spcBef>
                <a:spcPct val="20000"/>
              </a:spcBef>
              <a:buClr>
                <a:schemeClr val="accent1"/>
              </a:buClr>
              <a:buFont typeface="Wingdings" pitchFamily="2" charset="2"/>
              <a:buChar char="l"/>
              <a:defRPr sz="3200">
                <a:solidFill>
                  <a:schemeClr val="tx1"/>
                </a:solidFill>
                <a:latin typeface="Arial" pitchFamily="34" charset="0"/>
                <a:cs typeface="Arial" pitchFamily="34" charset="0"/>
              </a:defRPr>
            </a:lvl1pPr>
            <a:lvl2pPr marL="742950" indent="-285750" eaLnBrk="0" hangingPunct="0">
              <a:spcBef>
                <a:spcPct val="20000"/>
              </a:spcBef>
              <a:buClr>
                <a:schemeClr val="accent1"/>
              </a:buClr>
              <a:buFont typeface="Wingdings" pitchFamily="2" charset="2"/>
              <a:buChar char="¡"/>
              <a:defRPr sz="2700">
                <a:solidFill>
                  <a:schemeClr val="tx1"/>
                </a:solidFill>
                <a:latin typeface="Arial" pitchFamily="34" charset="0"/>
                <a:cs typeface="Arial" pitchFamily="34" charset="0"/>
              </a:defRPr>
            </a:lvl2pPr>
            <a:lvl3pPr marL="1143000" indent="-228600" eaLnBrk="0" hangingPunct="0">
              <a:spcBef>
                <a:spcPct val="20000"/>
              </a:spcBef>
              <a:buClr>
                <a:schemeClr val="accent1"/>
              </a:buClr>
              <a:buFont typeface="Wingdings" pitchFamily="2" charset="2"/>
              <a:buChar char="l"/>
              <a:defRPr sz="2300">
                <a:solidFill>
                  <a:schemeClr val="tx1"/>
                </a:solidFill>
                <a:latin typeface="Arial" pitchFamily="34" charset="0"/>
                <a:cs typeface="Arial" pitchFamily="34" charset="0"/>
              </a:defRPr>
            </a:lvl3pPr>
            <a:lvl4pPr marL="1600200" indent="-228600" eaLnBrk="0" hangingPunct="0">
              <a:spcBef>
                <a:spcPct val="20000"/>
              </a:spcBef>
              <a:buClr>
                <a:schemeClr val="accent1"/>
              </a:buClr>
              <a:buChar char="•"/>
              <a:defRPr sz="2000">
                <a:solidFill>
                  <a:schemeClr val="tx1"/>
                </a:solidFill>
                <a:latin typeface="Arial" pitchFamily="34" charset="0"/>
                <a:cs typeface="Arial" pitchFamily="34" charset="0"/>
              </a:defRPr>
            </a:lvl4pPr>
            <a:lvl5pPr marL="2057400" indent="-228600" eaLnBrk="0" hangingPunct="0">
              <a:spcBef>
                <a:spcPct val="20000"/>
              </a:spcBef>
              <a:buClr>
                <a:schemeClr val="accent1"/>
              </a:buClr>
              <a:buFont typeface="Wingdings" pitchFamily="2" charset="2"/>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cs typeface="Arial" pitchFamily="34" charset="0"/>
              </a:defRPr>
            </a:lvl9pPr>
          </a:lstStyle>
          <a:p>
            <a:pPr eaLnBrk="1" hangingPunct="1">
              <a:spcBef>
                <a:spcPct val="0"/>
              </a:spcBef>
              <a:buClrTx/>
              <a:buFontTx/>
              <a:buNone/>
            </a:pPr>
            <a:fld id="{DFA1D4E0-6958-49CD-9DC3-F412FC4AD3E3}" type="slidenum">
              <a:rPr lang="ar-SA" altLang="ar-IQ" sz="1000" smtClean="0"/>
              <a:pPr eaLnBrk="1" hangingPunct="1">
                <a:spcBef>
                  <a:spcPct val="0"/>
                </a:spcBef>
                <a:buClrTx/>
                <a:buFontTx/>
                <a:buNone/>
              </a:pPr>
              <a:t>8</a:t>
            </a:fld>
            <a:endParaRPr lang="en-US" altLang="ar-IQ" sz="1000" smtClean="0"/>
          </a:p>
        </p:txBody>
      </p:sp>
      <p:sp>
        <p:nvSpPr>
          <p:cNvPr id="38918" name="Date Placeholder 3"/>
          <p:cNvSpPr>
            <a:spLocks noGrp="1"/>
          </p:cNvSpPr>
          <p:nvPr>
            <p:ph type="dt" sz="quarter" idx="10"/>
          </p:nvPr>
        </p:nvSpPr>
        <p:spPr>
          <a:noFill/>
        </p:spPr>
        <p:txBody>
          <a:bodyPr/>
          <a:lstStyle>
            <a:lvl1pPr eaLnBrk="0" hangingPunct="0">
              <a:spcBef>
                <a:spcPct val="20000"/>
              </a:spcBef>
              <a:buClr>
                <a:schemeClr val="accent1"/>
              </a:buClr>
              <a:buFont typeface="Wingdings" pitchFamily="2" charset="2"/>
              <a:buChar char="l"/>
              <a:defRPr sz="3200">
                <a:solidFill>
                  <a:schemeClr val="tx1"/>
                </a:solidFill>
                <a:latin typeface="Arial" pitchFamily="34" charset="0"/>
                <a:cs typeface="Arial" pitchFamily="34" charset="0"/>
              </a:defRPr>
            </a:lvl1pPr>
            <a:lvl2pPr marL="742950" indent="-285750" eaLnBrk="0" hangingPunct="0">
              <a:spcBef>
                <a:spcPct val="20000"/>
              </a:spcBef>
              <a:buClr>
                <a:schemeClr val="accent1"/>
              </a:buClr>
              <a:buFont typeface="Wingdings" pitchFamily="2" charset="2"/>
              <a:buChar char="¡"/>
              <a:defRPr sz="2700">
                <a:solidFill>
                  <a:schemeClr val="tx1"/>
                </a:solidFill>
                <a:latin typeface="Arial" pitchFamily="34" charset="0"/>
                <a:cs typeface="Arial" pitchFamily="34" charset="0"/>
              </a:defRPr>
            </a:lvl2pPr>
            <a:lvl3pPr marL="1143000" indent="-228600" eaLnBrk="0" hangingPunct="0">
              <a:spcBef>
                <a:spcPct val="20000"/>
              </a:spcBef>
              <a:buClr>
                <a:schemeClr val="accent1"/>
              </a:buClr>
              <a:buFont typeface="Wingdings" pitchFamily="2" charset="2"/>
              <a:buChar char="l"/>
              <a:defRPr sz="2300">
                <a:solidFill>
                  <a:schemeClr val="tx1"/>
                </a:solidFill>
                <a:latin typeface="Arial" pitchFamily="34" charset="0"/>
                <a:cs typeface="Arial" pitchFamily="34" charset="0"/>
              </a:defRPr>
            </a:lvl3pPr>
            <a:lvl4pPr marL="1600200" indent="-228600" eaLnBrk="0" hangingPunct="0">
              <a:spcBef>
                <a:spcPct val="20000"/>
              </a:spcBef>
              <a:buClr>
                <a:schemeClr val="accent1"/>
              </a:buClr>
              <a:buChar char="•"/>
              <a:defRPr sz="2000">
                <a:solidFill>
                  <a:schemeClr val="tx1"/>
                </a:solidFill>
                <a:latin typeface="Arial" pitchFamily="34" charset="0"/>
                <a:cs typeface="Arial" pitchFamily="34" charset="0"/>
              </a:defRPr>
            </a:lvl4pPr>
            <a:lvl5pPr marL="2057400" indent="-228600" eaLnBrk="0" hangingPunct="0">
              <a:spcBef>
                <a:spcPct val="20000"/>
              </a:spcBef>
              <a:buClr>
                <a:schemeClr val="accent1"/>
              </a:buClr>
              <a:buFont typeface="Wingdings" pitchFamily="2" charset="2"/>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cs typeface="Arial" pitchFamily="34" charset="0"/>
              </a:defRPr>
            </a:lvl9pPr>
          </a:lstStyle>
          <a:p>
            <a:pPr eaLnBrk="1" hangingPunct="1">
              <a:spcBef>
                <a:spcPct val="0"/>
              </a:spcBef>
              <a:buClrTx/>
              <a:buFontTx/>
              <a:buNone/>
            </a:pPr>
            <a:fld id="{336F99A9-7BAC-4D62-ADF3-FDCCFF59A31B}" type="datetime8">
              <a:rPr lang="ar-IQ" altLang="ar-IQ" sz="1000" smtClean="0"/>
              <a:pPr eaLnBrk="1" hangingPunct="1">
                <a:spcBef>
                  <a:spcPct val="0"/>
                </a:spcBef>
                <a:buClrTx/>
                <a:buFontTx/>
                <a:buNone/>
              </a:pPr>
              <a:t>09 تشرين الثاني، 19</a:t>
            </a:fld>
            <a:endParaRPr lang="en-US" altLang="ar-IQ" sz="1000" smtClean="0"/>
          </a:p>
        </p:txBody>
      </p:sp>
    </p:spTree>
    <p:extLst>
      <p:ext uri="{BB962C8B-B14F-4D97-AF65-F5344CB8AC3E}">
        <p14:creationId xmlns:p14="http://schemas.microsoft.com/office/powerpoint/2010/main" val="186214650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r>
              <a:rPr lang="ar-IQ" dirty="0" smtClean="0"/>
              <a:t>تكملة</a:t>
            </a:r>
            <a:endParaRPr lang="ar-IQ" dirty="0"/>
          </a:p>
        </p:txBody>
      </p:sp>
      <p:sp>
        <p:nvSpPr>
          <p:cNvPr id="3" name="Content Placeholder 2"/>
          <p:cNvSpPr>
            <a:spLocks noGrp="1"/>
          </p:cNvSpPr>
          <p:nvPr>
            <p:ph idx="1"/>
          </p:nvPr>
        </p:nvSpPr>
        <p:spPr>
          <a:xfrm>
            <a:off x="457200" y="838200"/>
            <a:ext cx="8229600" cy="5287963"/>
          </a:xfrm>
        </p:spPr>
        <p:txBody>
          <a:bodyPr/>
          <a:lstStyle/>
          <a:p>
            <a:r>
              <a:rPr lang="ar-IQ" dirty="0" smtClean="0"/>
              <a:t> وايضا القرارات الخاصة بالضبط الاداري حيث من الواجب على الادارة ان تستهدف  عند اصدارها لتلك النوعية من القرارات حفظ الامن العام والسكينة العامة والصحة العامة.</a:t>
            </a:r>
          </a:p>
          <a:p>
            <a:r>
              <a:rPr lang="ar-IQ" dirty="0" smtClean="0"/>
              <a:t>لان  عيب اساءة استعمال السلطة من الدقة وهو عيب خفي لان لاتظهر واضحة كالعيوب الاخرى  كعدم الاختصاص او الشكل او (المحل عيب مخالفة القانون )  وانما يخالف القرار القانون في روحه لذلك فان مهمة القاضي الاداري فيه تبدو شاقة وحساسة للغاية فلاتقتصر عل الرقابة الشكلية</a:t>
            </a:r>
          </a:p>
          <a:p>
            <a:r>
              <a:rPr lang="ar-IQ" dirty="0"/>
              <a:t> </a:t>
            </a:r>
            <a:r>
              <a:rPr lang="ar-IQ" dirty="0" smtClean="0"/>
              <a:t>بل تمتدد الى البواعث  الخفية والدوافع المستورة التي حملت رجل الادارة عللى التصرف المعيب </a:t>
            </a:r>
            <a:endParaRPr lang="ar-IQ" dirty="0"/>
          </a:p>
        </p:txBody>
      </p:sp>
      <p:sp>
        <p:nvSpPr>
          <p:cNvPr id="4" name="Date Placeholder 3"/>
          <p:cNvSpPr>
            <a:spLocks noGrp="1"/>
          </p:cNvSpPr>
          <p:nvPr>
            <p:ph type="dt" sz="half" idx="10"/>
          </p:nvPr>
        </p:nvSpPr>
        <p:spPr/>
        <p:txBody>
          <a:bodyPr/>
          <a:lstStyle/>
          <a:p>
            <a:fld id="{716C6D4B-171B-4A90-88A8-F109FDC52F25}" type="datetime1">
              <a:rPr lang="en-US" smtClean="0"/>
              <a:t>11/9/2019</a:t>
            </a:fld>
            <a:endParaRPr lang="en-US"/>
          </a:p>
        </p:txBody>
      </p:sp>
      <p:sp>
        <p:nvSpPr>
          <p:cNvPr id="5" name="Footer Placeholder 4"/>
          <p:cNvSpPr>
            <a:spLocks noGrp="1"/>
          </p:cNvSpPr>
          <p:nvPr>
            <p:ph type="ftr" sz="quarter" idx="11"/>
          </p:nvPr>
        </p:nvSpPr>
        <p:spPr/>
        <p:txBody>
          <a:bodyPr/>
          <a:lstStyle/>
          <a:p>
            <a:r>
              <a:rPr lang="en-US" smtClean="0"/>
              <a:t>1</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9</a:t>
            </a:fld>
            <a:endParaRPr lang="en-US"/>
          </a:p>
        </p:txBody>
      </p:sp>
    </p:spTree>
    <p:extLst>
      <p:ext uri="{BB962C8B-B14F-4D97-AF65-F5344CB8AC3E}">
        <p14:creationId xmlns:p14="http://schemas.microsoft.com/office/powerpoint/2010/main" val="8916158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107</TotalTime>
  <Words>1534</Words>
  <Application>Microsoft Office PowerPoint</Application>
  <PresentationFormat>On-screen Show (4:3)</PresentationFormat>
  <Paragraphs>162</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ركن الغاية</vt:lpstr>
      <vt:lpstr>ت</vt:lpstr>
      <vt:lpstr>تكملة</vt:lpstr>
      <vt:lpstr>طبيعة ركن الغاية</vt:lpstr>
      <vt:lpstr>كتاب84</vt:lpstr>
      <vt:lpstr> </vt:lpstr>
      <vt:lpstr>تكملة</vt:lpstr>
      <vt:lpstr> عيب ركن الغاية ( حالات اساءة استخدام السلطة )</vt:lpstr>
      <vt:lpstr>تكملة</vt:lpstr>
      <vt:lpstr>وعليه يكون هذا العيب من عيوب الاحتياطية في تدرج العيوب</vt:lpstr>
      <vt:lpstr> يمكن تحديد ثلاث حالات لاساءة استخدام السلطة </vt:lpstr>
      <vt:lpstr> 1- حالة البعد عن المصلحة العامة</vt:lpstr>
      <vt:lpstr> 1-استخدام السلطة لتحقيق نفع شخصي : </vt:lpstr>
      <vt:lpstr>ا ستخدام السلطة بقصد الانتقام : كعدم اعادة موظف لوظيفته لغرض الانتقام وروح العداء. </vt:lpstr>
      <vt:lpstr>ثانياً – ا  حالة مخالفة    قاعدة تخصيص الاهداف : تايبتمنكاني امانج) </vt:lpstr>
      <vt:lpstr>فـي ميدان الوظيفة العامة  :</vt:lpstr>
      <vt:lpstr>ثالثاً – اساءة استعمال   االاجراءات :-</vt:lpstr>
      <vt:lpstr>                                                ص89</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ركن الغاية</dc:title>
  <dc:creator>Gala</dc:creator>
  <cp:lastModifiedBy>Gala</cp:lastModifiedBy>
  <cp:revision>11</cp:revision>
  <dcterms:created xsi:type="dcterms:W3CDTF">2006-08-16T00:00:00Z</dcterms:created>
  <dcterms:modified xsi:type="dcterms:W3CDTF">2019-11-09T09:03:48Z</dcterms:modified>
</cp:coreProperties>
</file>