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2"/>
  </p:notesMasterIdLst>
  <p:sldIdLst>
    <p:sldId id="256" r:id="rId2"/>
    <p:sldId id="257" r:id="rId3"/>
    <p:sldId id="258" r:id="rId4"/>
    <p:sldId id="263" r:id="rId5"/>
    <p:sldId id="265" r:id="rId6"/>
    <p:sldId id="264" r:id="rId7"/>
    <p:sldId id="287" r:id="rId8"/>
    <p:sldId id="266" r:id="rId9"/>
    <p:sldId id="267" r:id="rId10"/>
    <p:sldId id="268" r:id="rId11"/>
    <p:sldId id="269" r:id="rId12"/>
    <p:sldId id="270" r:id="rId13"/>
    <p:sldId id="271" r:id="rId14"/>
    <p:sldId id="277" r:id="rId15"/>
    <p:sldId id="278" r:id="rId16"/>
    <p:sldId id="279" r:id="rId17"/>
    <p:sldId id="280" r:id="rId18"/>
    <p:sldId id="273" r:id="rId19"/>
    <p:sldId id="281" r:id="rId20"/>
    <p:sldId id="284" r:id="rId21"/>
    <p:sldId id="282" r:id="rId22"/>
    <p:sldId id="285" r:id="rId23"/>
    <p:sldId id="283" r:id="rId24"/>
    <p:sldId id="286" r:id="rId25"/>
    <p:sldId id="288" r:id="rId26"/>
    <p:sldId id="289" r:id="rId27"/>
    <p:sldId id="290" r:id="rId28"/>
    <p:sldId id="291" r:id="rId29"/>
    <p:sldId id="292" r:id="rId30"/>
    <p:sldId id="29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3" d="100"/>
          <a:sy n="43" d="100"/>
        </p:scale>
        <p:origin x="-129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AE9DA5-415E-4A22-882E-CEDDA497DE0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IQ"/>
        </a:p>
      </dgm:t>
    </dgm:pt>
    <dgm:pt modelId="{F791557E-AC6A-4142-8C2F-7E388361F42D}">
      <dgm:prSet phldrT="[Text]"/>
      <dgm:spPr/>
      <dgm:t>
        <a:bodyPr/>
        <a:lstStyle/>
        <a:p>
          <a:pPr rtl="1"/>
          <a:r>
            <a:rPr lang="ar-IQ" dirty="0" smtClean="0"/>
            <a:t> امتيازات السلطة العامة</a:t>
          </a:r>
        </a:p>
        <a:p>
          <a:pPr rtl="1"/>
          <a:r>
            <a:rPr lang="ar-IQ" dirty="0" smtClean="0"/>
            <a:t>او صلاحيات</a:t>
          </a:r>
          <a:endParaRPr lang="ar-IQ" dirty="0"/>
        </a:p>
      </dgm:t>
    </dgm:pt>
    <dgm:pt modelId="{BF7D33B6-2A2A-4922-A3A8-42C8FF641F21}" type="parTrans" cxnId="{0C719C78-1361-4A5B-B318-E5453F6C7E3E}">
      <dgm:prSet/>
      <dgm:spPr/>
      <dgm:t>
        <a:bodyPr/>
        <a:lstStyle/>
        <a:p>
          <a:pPr rtl="1"/>
          <a:endParaRPr lang="ar-IQ"/>
        </a:p>
      </dgm:t>
    </dgm:pt>
    <dgm:pt modelId="{315C9A5C-B4C4-418C-815B-6975B6717D33}" type="sibTrans" cxnId="{0C719C78-1361-4A5B-B318-E5453F6C7E3E}">
      <dgm:prSet/>
      <dgm:spPr/>
      <dgm:t>
        <a:bodyPr/>
        <a:lstStyle/>
        <a:p>
          <a:pPr rtl="1"/>
          <a:endParaRPr lang="ar-IQ"/>
        </a:p>
      </dgm:t>
    </dgm:pt>
    <dgm:pt modelId="{F9BD55E3-B6F1-46DF-AE55-12AF22B1C20A}">
      <dgm:prSet phldrT="[Text]"/>
      <dgm:spPr/>
      <dgm:t>
        <a:bodyPr/>
        <a:lstStyle/>
        <a:p>
          <a:pPr rtl="1"/>
          <a:r>
            <a:rPr lang="ar-IQ" dirty="0" smtClean="0"/>
            <a:t>صلاحية انهاء العقد</a:t>
          </a:r>
          <a:endParaRPr lang="ar-IQ" dirty="0"/>
        </a:p>
      </dgm:t>
    </dgm:pt>
    <dgm:pt modelId="{0E5A5A9B-D379-4233-B67D-9FD3183E8783}" type="parTrans" cxnId="{ABA94DCD-9285-4E44-A7F0-6C4E7A71C60E}">
      <dgm:prSet/>
      <dgm:spPr/>
      <dgm:t>
        <a:bodyPr/>
        <a:lstStyle/>
        <a:p>
          <a:pPr rtl="1"/>
          <a:endParaRPr lang="ar-IQ"/>
        </a:p>
      </dgm:t>
    </dgm:pt>
    <dgm:pt modelId="{C3C570F2-CB3B-4364-BE64-D17FAE373143}" type="sibTrans" cxnId="{ABA94DCD-9285-4E44-A7F0-6C4E7A71C60E}">
      <dgm:prSet/>
      <dgm:spPr/>
      <dgm:t>
        <a:bodyPr/>
        <a:lstStyle/>
        <a:p>
          <a:pPr rtl="1"/>
          <a:endParaRPr lang="ar-IQ"/>
        </a:p>
      </dgm:t>
    </dgm:pt>
    <dgm:pt modelId="{E5769623-BB80-4C45-B54F-9320AAB60314}">
      <dgm:prSet phldrT="[Text]"/>
      <dgm:spPr/>
      <dgm:t>
        <a:bodyPr/>
        <a:lstStyle/>
        <a:p>
          <a:pPr rtl="1"/>
          <a:r>
            <a:rPr lang="ar-IQ" dirty="0" smtClean="0"/>
            <a:t>صلاحية الادارة في تعديل العقد الاداري</a:t>
          </a:r>
          <a:endParaRPr lang="ar-IQ" dirty="0"/>
        </a:p>
      </dgm:t>
    </dgm:pt>
    <dgm:pt modelId="{EE199F65-D3CF-423E-A609-6E0492DF7225}" type="parTrans" cxnId="{CFBF3BA5-6AB5-49B2-8530-A16AB22C91CA}">
      <dgm:prSet/>
      <dgm:spPr/>
      <dgm:t>
        <a:bodyPr/>
        <a:lstStyle/>
        <a:p>
          <a:pPr rtl="1"/>
          <a:endParaRPr lang="ar-IQ"/>
        </a:p>
      </dgm:t>
    </dgm:pt>
    <dgm:pt modelId="{32C27B7E-FEAE-4AB2-A1E5-712A3B6044D2}" type="sibTrans" cxnId="{CFBF3BA5-6AB5-49B2-8530-A16AB22C91CA}">
      <dgm:prSet/>
      <dgm:spPr/>
      <dgm:t>
        <a:bodyPr/>
        <a:lstStyle/>
        <a:p>
          <a:pPr rtl="1"/>
          <a:endParaRPr lang="ar-IQ"/>
        </a:p>
      </dgm:t>
    </dgm:pt>
    <dgm:pt modelId="{4E876624-E1A9-4EC1-8606-7BAF9DF5EE62}">
      <dgm:prSet phldrT="[Text]"/>
      <dgm:spPr/>
      <dgm:t>
        <a:bodyPr/>
        <a:lstStyle/>
        <a:p>
          <a:pPr rtl="1"/>
          <a:r>
            <a:rPr lang="ar-IQ" b="1" dirty="0" smtClean="0">
              <a:solidFill>
                <a:srgbClr val="FF0000"/>
              </a:solidFill>
            </a:rPr>
            <a:t>صلاحية الرقابة والتوجيه</a:t>
          </a:r>
          <a:endParaRPr lang="ar-IQ" b="1" dirty="0">
            <a:solidFill>
              <a:srgbClr val="FF0000"/>
            </a:solidFill>
          </a:endParaRPr>
        </a:p>
      </dgm:t>
    </dgm:pt>
    <dgm:pt modelId="{F57B37E3-1BCE-43C1-AD89-F552F87B0D36}" type="parTrans" cxnId="{34DBC5D6-CABB-4A33-9E56-38BEF64C8F97}">
      <dgm:prSet/>
      <dgm:spPr/>
      <dgm:t>
        <a:bodyPr/>
        <a:lstStyle/>
        <a:p>
          <a:pPr rtl="1"/>
          <a:endParaRPr lang="ar-IQ"/>
        </a:p>
      </dgm:t>
    </dgm:pt>
    <dgm:pt modelId="{863104D0-062A-43B6-8C2A-165FD878D8E1}" type="sibTrans" cxnId="{34DBC5D6-CABB-4A33-9E56-38BEF64C8F97}">
      <dgm:prSet/>
      <dgm:spPr/>
      <dgm:t>
        <a:bodyPr/>
        <a:lstStyle/>
        <a:p>
          <a:pPr rtl="1"/>
          <a:endParaRPr lang="ar-IQ"/>
        </a:p>
      </dgm:t>
    </dgm:pt>
    <dgm:pt modelId="{6BCE6DE6-20AF-4D25-A565-C15EA1D14CEA}">
      <dgm:prSet/>
      <dgm:spPr/>
      <dgm:t>
        <a:bodyPr/>
        <a:lstStyle/>
        <a:p>
          <a:pPr rtl="1"/>
          <a:r>
            <a:rPr lang="ar-IQ" dirty="0" smtClean="0"/>
            <a:t>صلاحية فرض الجزاءات (الجزاءات العقدية)</a:t>
          </a:r>
          <a:endParaRPr lang="ar-IQ" dirty="0"/>
        </a:p>
      </dgm:t>
    </dgm:pt>
    <dgm:pt modelId="{ACCD85A2-1A0F-4A79-A868-A391BAA6722F}" type="parTrans" cxnId="{EC639416-636D-427A-AAF3-219C102E3593}">
      <dgm:prSet/>
      <dgm:spPr/>
      <dgm:t>
        <a:bodyPr/>
        <a:lstStyle/>
        <a:p>
          <a:pPr rtl="1"/>
          <a:endParaRPr lang="ar-IQ"/>
        </a:p>
      </dgm:t>
    </dgm:pt>
    <dgm:pt modelId="{92475B16-5315-408C-864F-10E005FEA8CD}" type="sibTrans" cxnId="{EC639416-636D-427A-AAF3-219C102E3593}">
      <dgm:prSet/>
      <dgm:spPr/>
      <dgm:t>
        <a:bodyPr/>
        <a:lstStyle/>
        <a:p>
          <a:pPr rtl="1"/>
          <a:endParaRPr lang="ar-IQ"/>
        </a:p>
      </dgm:t>
    </dgm:pt>
    <dgm:pt modelId="{FF40CBAA-AF66-43E8-BE5F-861B659BC3B5}" type="pres">
      <dgm:prSet presAssocID="{BAAE9DA5-415E-4A22-882E-CEDDA497DE00}" presName="hierChild1" presStyleCnt="0">
        <dgm:presLayoutVars>
          <dgm:orgChart val="1"/>
          <dgm:chPref val="1"/>
          <dgm:dir/>
          <dgm:animOne val="branch"/>
          <dgm:animLvl val="lvl"/>
          <dgm:resizeHandles/>
        </dgm:presLayoutVars>
      </dgm:prSet>
      <dgm:spPr/>
      <dgm:t>
        <a:bodyPr/>
        <a:lstStyle/>
        <a:p>
          <a:pPr rtl="1"/>
          <a:endParaRPr lang="ar-IQ"/>
        </a:p>
      </dgm:t>
    </dgm:pt>
    <dgm:pt modelId="{7E5E6A5F-79D7-46E8-9E34-D09636431829}" type="pres">
      <dgm:prSet presAssocID="{F791557E-AC6A-4142-8C2F-7E388361F42D}" presName="hierRoot1" presStyleCnt="0">
        <dgm:presLayoutVars>
          <dgm:hierBranch val="init"/>
        </dgm:presLayoutVars>
      </dgm:prSet>
      <dgm:spPr/>
    </dgm:pt>
    <dgm:pt modelId="{C3F88407-5463-471C-8815-4BA7C3AD7660}" type="pres">
      <dgm:prSet presAssocID="{F791557E-AC6A-4142-8C2F-7E388361F42D}" presName="rootComposite1" presStyleCnt="0"/>
      <dgm:spPr/>
    </dgm:pt>
    <dgm:pt modelId="{151AAA93-D774-48BF-A2F2-83F7AA5E4A6F}" type="pres">
      <dgm:prSet presAssocID="{F791557E-AC6A-4142-8C2F-7E388361F42D}" presName="rootText1" presStyleLbl="node0" presStyleIdx="0" presStyleCnt="1" custScaleX="191372" custScaleY="139212" custLinFactNeighborX="5661" custLinFactNeighborY="-50673">
        <dgm:presLayoutVars>
          <dgm:chPref val="3"/>
        </dgm:presLayoutVars>
      </dgm:prSet>
      <dgm:spPr/>
      <dgm:t>
        <a:bodyPr/>
        <a:lstStyle/>
        <a:p>
          <a:pPr rtl="1"/>
          <a:endParaRPr lang="ar-IQ"/>
        </a:p>
      </dgm:t>
    </dgm:pt>
    <dgm:pt modelId="{EA199DE2-A9EF-47CB-92E8-2D16390EDFC8}" type="pres">
      <dgm:prSet presAssocID="{F791557E-AC6A-4142-8C2F-7E388361F42D}" presName="rootConnector1" presStyleLbl="node1" presStyleIdx="0" presStyleCnt="0"/>
      <dgm:spPr/>
      <dgm:t>
        <a:bodyPr/>
        <a:lstStyle/>
        <a:p>
          <a:pPr rtl="1"/>
          <a:endParaRPr lang="ar-IQ"/>
        </a:p>
      </dgm:t>
    </dgm:pt>
    <dgm:pt modelId="{3DE0A56C-57CE-4425-BCB2-23416550EDA8}" type="pres">
      <dgm:prSet presAssocID="{F791557E-AC6A-4142-8C2F-7E388361F42D}" presName="hierChild2" presStyleCnt="0"/>
      <dgm:spPr/>
    </dgm:pt>
    <dgm:pt modelId="{A3B45C4F-5B4E-4A9A-8254-2AEF8F29C9DC}" type="pres">
      <dgm:prSet presAssocID="{0E5A5A9B-D379-4233-B67D-9FD3183E8783}" presName="Name37" presStyleLbl="parChTrans1D2" presStyleIdx="0" presStyleCnt="4"/>
      <dgm:spPr/>
      <dgm:t>
        <a:bodyPr/>
        <a:lstStyle/>
        <a:p>
          <a:pPr rtl="1"/>
          <a:endParaRPr lang="ar-IQ"/>
        </a:p>
      </dgm:t>
    </dgm:pt>
    <dgm:pt modelId="{414C9F2D-597D-4C8C-9558-686DB5D51177}" type="pres">
      <dgm:prSet presAssocID="{F9BD55E3-B6F1-46DF-AE55-12AF22B1C20A}" presName="hierRoot2" presStyleCnt="0">
        <dgm:presLayoutVars>
          <dgm:hierBranch val="init"/>
        </dgm:presLayoutVars>
      </dgm:prSet>
      <dgm:spPr/>
    </dgm:pt>
    <dgm:pt modelId="{F771660B-5F0C-4013-B067-CD5F5DA6DA8D}" type="pres">
      <dgm:prSet presAssocID="{F9BD55E3-B6F1-46DF-AE55-12AF22B1C20A}" presName="rootComposite" presStyleCnt="0"/>
      <dgm:spPr/>
    </dgm:pt>
    <dgm:pt modelId="{222BE673-9373-4D8A-B5EC-E4718FAE61CF}" type="pres">
      <dgm:prSet presAssocID="{F9BD55E3-B6F1-46DF-AE55-12AF22B1C20A}" presName="rootText" presStyleLbl="node2" presStyleIdx="0" presStyleCnt="4">
        <dgm:presLayoutVars>
          <dgm:chPref val="3"/>
        </dgm:presLayoutVars>
      </dgm:prSet>
      <dgm:spPr/>
      <dgm:t>
        <a:bodyPr/>
        <a:lstStyle/>
        <a:p>
          <a:pPr rtl="1"/>
          <a:endParaRPr lang="ar-IQ"/>
        </a:p>
      </dgm:t>
    </dgm:pt>
    <dgm:pt modelId="{551FA3D4-18BA-4787-A314-8FDBF175F464}" type="pres">
      <dgm:prSet presAssocID="{F9BD55E3-B6F1-46DF-AE55-12AF22B1C20A}" presName="rootConnector" presStyleLbl="node2" presStyleIdx="0" presStyleCnt="4"/>
      <dgm:spPr/>
      <dgm:t>
        <a:bodyPr/>
        <a:lstStyle/>
        <a:p>
          <a:pPr rtl="1"/>
          <a:endParaRPr lang="ar-IQ"/>
        </a:p>
      </dgm:t>
    </dgm:pt>
    <dgm:pt modelId="{0AD35898-DA45-4D8E-857E-029FC5CE5703}" type="pres">
      <dgm:prSet presAssocID="{F9BD55E3-B6F1-46DF-AE55-12AF22B1C20A}" presName="hierChild4" presStyleCnt="0"/>
      <dgm:spPr/>
    </dgm:pt>
    <dgm:pt modelId="{6A3ACECF-15F5-4B98-9A0D-1F549F700344}" type="pres">
      <dgm:prSet presAssocID="{F9BD55E3-B6F1-46DF-AE55-12AF22B1C20A}" presName="hierChild5" presStyleCnt="0"/>
      <dgm:spPr/>
    </dgm:pt>
    <dgm:pt modelId="{8DA1A37B-5717-40FB-8FA2-6A57CE4D90CE}" type="pres">
      <dgm:prSet presAssocID="{ACCD85A2-1A0F-4A79-A868-A391BAA6722F}" presName="Name37" presStyleLbl="parChTrans1D2" presStyleIdx="1" presStyleCnt="4"/>
      <dgm:spPr/>
      <dgm:t>
        <a:bodyPr/>
        <a:lstStyle/>
        <a:p>
          <a:pPr rtl="1"/>
          <a:endParaRPr lang="ar-IQ"/>
        </a:p>
      </dgm:t>
    </dgm:pt>
    <dgm:pt modelId="{6C13BC59-3468-425B-AE75-297081B91928}" type="pres">
      <dgm:prSet presAssocID="{6BCE6DE6-20AF-4D25-A565-C15EA1D14CEA}" presName="hierRoot2" presStyleCnt="0">
        <dgm:presLayoutVars>
          <dgm:hierBranch val="init"/>
        </dgm:presLayoutVars>
      </dgm:prSet>
      <dgm:spPr/>
    </dgm:pt>
    <dgm:pt modelId="{F3B46DFF-FCB8-4FB9-9F6F-5D6A2E2C9055}" type="pres">
      <dgm:prSet presAssocID="{6BCE6DE6-20AF-4D25-A565-C15EA1D14CEA}" presName="rootComposite" presStyleCnt="0"/>
      <dgm:spPr/>
    </dgm:pt>
    <dgm:pt modelId="{52EB11B8-D727-4D93-8630-A4861BF57CC5}" type="pres">
      <dgm:prSet presAssocID="{6BCE6DE6-20AF-4D25-A565-C15EA1D14CEA}" presName="rootText" presStyleLbl="node2" presStyleIdx="1" presStyleCnt="4">
        <dgm:presLayoutVars>
          <dgm:chPref val="3"/>
        </dgm:presLayoutVars>
      </dgm:prSet>
      <dgm:spPr/>
      <dgm:t>
        <a:bodyPr/>
        <a:lstStyle/>
        <a:p>
          <a:pPr rtl="1"/>
          <a:endParaRPr lang="ar-IQ"/>
        </a:p>
      </dgm:t>
    </dgm:pt>
    <dgm:pt modelId="{9E95E692-0881-4EC5-973D-B44EFC78980E}" type="pres">
      <dgm:prSet presAssocID="{6BCE6DE6-20AF-4D25-A565-C15EA1D14CEA}" presName="rootConnector" presStyleLbl="node2" presStyleIdx="1" presStyleCnt="4"/>
      <dgm:spPr/>
      <dgm:t>
        <a:bodyPr/>
        <a:lstStyle/>
        <a:p>
          <a:pPr rtl="1"/>
          <a:endParaRPr lang="ar-IQ"/>
        </a:p>
      </dgm:t>
    </dgm:pt>
    <dgm:pt modelId="{0386223A-3E43-4DFE-A351-EE835D597F8F}" type="pres">
      <dgm:prSet presAssocID="{6BCE6DE6-20AF-4D25-A565-C15EA1D14CEA}" presName="hierChild4" presStyleCnt="0"/>
      <dgm:spPr/>
    </dgm:pt>
    <dgm:pt modelId="{03FF0A3D-7E93-43AE-AB51-3BEA0E86417A}" type="pres">
      <dgm:prSet presAssocID="{6BCE6DE6-20AF-4D25-A565-C15EA1D14CEA}" presName="hierChild5" presStyleCnt="0"/>
      <dgm:spPr/>
    </dgm:pt>
    <dgm:pt modelId="{4197CF26-F6BD-4489-9705-DBC5A934A33B}" type="pres">
      <dgm:prSet presAssocID="{EE199F65-D3CF-423E-A609-6E0492DF7225}" presName="Name37" presStyleLbl="parChTrans1D2" presStyleIdx="2" presStyleCnt="4"/>
      <dgm:spPr/>
      <dgm:t>
        <a:bodyPr/>
        <a:lstStyle/>
        <a:p>
          <a:pPr rtl="1"/>
          <a:endParaRPr lang="ar-IQ"/>
        </a:p>
      </dgm:t>
    </dgm:pt>
    <dgm:pt modelId="{2F50A01C-2104-4E10-8396-B4E7EBD8F58C}" type="pres">
      <dgm:prSet presAssocID="{E5769623-BB80-4C45-B54F-9320AAB60314}" presName="hierRoot2" presStyleCnt="0">
        <dgm:presLayoutVars>
          <dgm:hierBranch val="init"/>
        </dgm:presLayoutVars>
      </dgm:prSet>
      <dgm:spPr/>
    </dgm:pt>
    <dgm:pt modelId="{509E6576-EF18-42D0-AC50-A6EFCFCF3767}" type="pres">
      <dgm:prSet presAssocID="{E5769623-BB80-4C45-B54F-9320AAB60314}" presName="rootComposite" presStyleCnt="0"/>
      <dgm:spPr/>
    </dgm:pt>
    <dgm:pt modelId="{1C970DD4-3401-4FB0-A4F9-C6A4B4860C22}" type="pres">
      <dgm:prSet presAssocID="{E5769623-BB80-4C45-B54F-9320AAB60314}" presName="rootText" presStyleLbl="node2" presStyleIdx="2" presStyleCnt="4">
        <dgm:presLayoutVars>
          <dgm:chPref val="3"/>
        </dgm:presLayoutVars>
      </dgm:prSet>
      <dgm:spPr/>
      <dgm:t>
        <a:bodyPr/>
        <a:lstStyle/>
        <a:p>
          <a:pPr rtl="1"/>
          <a:endParaRPr lang="ar-IQ"/>
        </a:p>
      </dgm:t>
    </dgm:pt>
    <dgm:pt modelId="{9C32F187-25A1-4E84-B736-74D671AA85C0}" type="pres">
      <dgm:prSet presAssocID="{E5769623-BB80-4C45-B54F-9320AAB60314}" presName="rootConnector" presStyleLbl="node2" presStyleIdx="2" presStyleCnt="4"/>
      <dgm:spPr/>
      <dgm:t>
        <a:bodyPr/>
        <a:lstStyle/>
        <a:p>
          <a:pPr rtl="1"/>
          <a:endParaRPr lang="ar-IQ"/>
        </a:p>
      </dgm:t>
    </dgm:pt>
    <dgm:pt modelId="{04965BBC-EECD-450D-9A9D-467F2A1F5339}" type="pres">
      <dgm:prSet presAssocID="{E5769623-BB80-4C45-B54F-9320AAB60314}" presName="hierChild4" presStyleCnt="0"/>
      <dgm:spPr/>
    </dgm:pt>
    <dgm:pt modelId="{67716B3D-ED97-4A0D-8C42-118FC4D5493D}" type="pres">
      <dgm:prSet presAssocID="{E5769623-BB80-4C45-B54F-9320AAB60314}" presName="hierChild5" presStyleCnt="0"/>
      <dgm:spPr/>
    </dgm:pt>
    <dgm:pt modelId="{88FEE388-05B1-4E8A-9813-195808E71AFA}" type="pres">
      <dgm:prSet presAssocID="{F57B37E3-1BCE-43C1-AD89-F552F87B0D36}" presName="Name37" presStyleLbl="parChTrans1D2" presStyleIdx="3" presStyleCnt="4"/>
      <dgm:spPr/>
      <dgm:t>
        <a:bodyPr/>
        <a:lstStyle/>
        <a:p>
          <a:pPr rtl="1"/>
          <a:endParaRPr lang="ar-IQ"/>
        </a:p>
      </dgm:t>
    </dgm:pt>
    <dgm:pt modelId="{A3CC9CDC-E171-4957-9D78-D4058FA3DE52}" type="pres">
      <dgm:prSet presAssocID="{4E876624-E1A9-4EC1-8606-7BAF9DF5EE62}" presName="hierRoot2" presStyleCnt="0">
        <dgm:presLayoutVars>
          <dgm:hierBranch val="init"/>
        </dgm:presLayoutVars>
      </dgm:prSet>
      <dgm:spPr/>
    </dgm:pt>
    <dgm:pt modelId="{9D1FF629-4CC9-46F5-B5FC-29F37107C366}" type="pres">
      <dgm:prSet presAssocID="{4E876624-E1A9-4EC1-8606-7BAF9DF5EE62}" presName="rootComposite" presStyleCnt="0"/>
      <dgm:spPr/>
    </dgm:pt>
    <dgm:pt modelId="{D7E8DADE-6A87-4C5B-A2B8-729A61270FCB}" type="pres">
      <dgm:prSet presAssocID="{4E876624-E1A9-4EC1-8606-7BAF9DF5EE62}" presName="rootText" presStyleLbl="node2" presStyleIdx="3" presStyleCnt="4" custLinFactNeighborX="-7047" custLinFactNeighborY="-7973">
        <dgm:presLayoutVars>
          <dgm:chPref val="3"/>
        </dgm:presLayoutVars>
      </dgm:prSet>
      <dgm:spPr/>
      <dgm:t>
        <a:bodyPr/>
        <a:lstStyle/>
        <a:p>
          <a:pPr rtl="1"/>
          <a:endParaRPr lang="ar-IQ"/>
        </a:p>
      </dgm:t>
    </dgm:pt>
    <dgm:pt modelId="{7D353BA7-2714-458C-91F3-82268E448CB8}" type="pres">
      <dgm:prSet presAssocID="{4E876624-E1A9-4EC1-8606-7BAF9DF5EE62}" presName="rootConnector" presStyleLbl="node2" presStyleIdx="3" presStyleCnt="4"/>
      <dgm:spPr/>
      <dgm:t>
        <a:bodyPr/>
        <a:lstStyle/>
        <a:p>
          <a:pPr rtl="1"/>
          <a:endParaRPr lang="ar-IQ"/>
        </a:p>
      </dgm:t>
    </dgm:pt>
    <dgm:pt modelId="{94723B07-BB11-4ACF-A8DE-C4D0B6BF225D}" type="pres">
      <dgm:prSet presAssocID="{4E876624-E1A9-4EC1-8606-7BAF9DF5EE62}" presName="hierChild4" presStyleCnt="0"/>
      <dgm:spPr/>
    </dgm:pt>
    <dgm:pt modelId="{0687B002-498A-4B1D-9672-31AD5ABAC050}" type="pres">
      <dgm:prSet presAssocID="{4E876624-E1A9-4EC1-8606-7BAF9DF5EE62}" presName="hierChild5" presStyleCnt="0"/>
      <dgm:spPr/>
    </dgm:pt>
    <dgm:pt modelId="{35EB195F-DCA2-4698-B803-D4A78B819BF4}" type="pres">
      <dgm:prSet presAssocID="{F791557E-AC6A-4142-8C2F-7E388361F42D}" presName="hierChild3" presStyleCnt="0"/>
      <dgm:spPr/>
    </dgm:pt>
  </dgm:ptLst>
  <dgm:cxnLst>
    <dgm:cxn modelId="{AC26D7A8-6691-490A-B313-FBECEA16A771}" type="presOf" srcId="{BAAE9DA5-415E-4A22-882E-CEDDA497DE00}" destId="{FF40CBAA-AF66-43E8-BE5F-861B659BC3B5}" srcOrd="0" destOrd="0" presId="urn:microsoft.com/office/officeart/2005/8/layout/orgChart1"/>
    <dgm:cxn modelId="{FAD2F228-70BA-41FF-9352-0D5F46F4F5AA}" type="presOf" srcId="{ACCD85A2-1A0F-4A79-A868-A391BAA6722F}" destId="{8DA1A37B-5717-40FB-8FA2-6A57CE4D90CE}" srcOrd="0" destOrd="0" presId="urn:microsoft.com/office/officeart/2005/8/layout/orgChart1"/>
    <dgm:cxn modelId="{ABA94DCD-9285-4E44-A7F0-6C4E7A71C60E}" srcId="{F791557E-AC6A-4142-8C2F-7E388361F42D}" destId="{F9BD55E3-B6F1-46DF-AE55-12AF22B1C20A}" srcOrd="0" destOrd="0" parTransId="{0E5A5A9B-D379-4233-B67D-9FD3183E8783}" sibTransId="{C3C570F2-CB3B-4364-BE64-D17FAE373143}"/>
    <dgm:cxn modelId="{83BEB61C-86D7-461C-B3DF-AC1FEC1AF18D}" type="presOf" srcId="{4E876624-E1A9-4EC1-8606-7BAF9DF5EE62}" destId="{D7E8DADE-6A87-4C5B-A2B8-729A61270FCB}" srcOrd="0" destOrd="0" presId="urn:microsoft.com/office/officeart/2005/8/layout/orgChart1"/>
    <dgm:cxn modelId="{DFFAAEBF-81A8-4CA6-AC02-5D65E6D0AA14}" type="presOf" srcId="{F9BD55E3-B6F1-46DF-AE55-12AF22B1C20A}" destId="{222BE673-9373-4D8A-B5EC-E4718FAE61CF}" srcOrd="0" destOrd="0" presId="urn:microsoft.com/office/officeart/2005/8/layout/orgChart1"/>
    <dgm:cxn modelId="{3194A6D5-998D-430B-B740-0F28E0192AEF}" type="presOf" srcId="{F791557E-AC6A-4142-8C2F-7E388361F42D}" destId="{EA199DE2-A9EF-47CB-92E8-2D16390EDFC8}" srcOrd="1" destOrd="0" presId="urn:microsoft.com/office/officeart/2005/8/layout/orgChart1"/>
    <dgm:cxn modelId="{0C719C78-1361-4A5B-B318-E5453F6C7E3E}" srcId="{BAAE9DA5-415E-4A22-882E-CEDDA497DE00}" destId="{F791557E-AC6A-4142-8C2F-7E388361F42D}" srcOrd="0" destOrd="0" parTransId="{BF7D33B6-2A2A-4922-A3A8-42C8FF641F21}" sibTransId="{315C9A5C-B4C4-418C-815B-6975B6717D33}"/>
    <dgm:cxn modelId="{894611D0-851D-4B40-A494-99E5AA8F0B1F}" type="presOf" srcId="{F57B37E3-1BCE-43C1-AD89-F552F87B0D36}" destId="{88FEE388-05B1-4E8A-9813-195808E71AFA}" srcOrd="0" destOrd="0" presId="urn:microsoft.com/office/officeart/2005/8/layout/orgChart1"/>
    <dgm:cxn modelId="{CFBF3BA5-6AB5-49B2-8530-A16AB22C91CA}" srcId="{F791557E-AC6A-4142-8C2F-7E388361F42D}" destId="{E5769623-BB80-4C45-B54F-9320AAB60314}" srcOrd="2" destOrd="0" parTransId="{EE199F65-D3CF-423E-A609-6E0492DF7225}" sibTransId="{32C27B7E-FEAE-4AB2-A1E5-712A3B6044D2}"/>
    <dgm:cxn modelId="{EC639416-636D-427A-AAF3-219C102E3593}" srcId="{F791557E-AC6A-4142-8C2F-7E388361F42D}" destId="{6BCE6DE6-20AF-4D25-A565-C15EA1D14CEA}" srcOrd="1" destOrd="0" parTransId="{ACCD85A2-1A0F-4A79-A868-A391BAA6722F}" sibTransId="{92475B16-5315-408C-864F-10E005FEA8CD}"/>
    <dgm:cxn modelId="{65C28190-B76A-4CCE-A78A-56991F37BE2B}" type="presOf" srcId="{6BCE6DE6-20AF-4D25-A565-C15EA1D14CEA}" destId="{52EB11B8-D727-4D93-8630-A4861BF57CC5}" srcOrd="0" destOrd="0" presId="urn:microsoft.com/office/officeart/2005/8/layout/orgChart1"/>
    <dgm:cxn modelId="{516B5D7F-0C7F-4A53-87D7-75A2B0AB4959}" type="presOf" srcId="{4E876624-E1A9-4EC1-8606-7BAF9DF5EE62}" destId="{7D353BA7-2714-458C-91F3-82268E448CB8}" srcOrd="1" destOrd="0" presId="urn:microsoft.com/office/officeart/2005/8/layout/orgChart1"/>
    <dgm:cxn modelId="{C74FAEED-9542-4C8D-BC12-A897DFB7A7D2}" type="presOf" srcId="{E5769623-BB80-4C45-B54F-9320AAB60314}" destId="{9C32F187-25A1-4E84-B736-74D671AA85C0}" srcOrd="1" destOrd="0" presId="urn:microsoft.com/office/officeart/2005/8/layout/orgChart1"/>
    <dgm:cxn modelId="{05210086-BB0F-4853-8686-4B5A7E8D8938}" type="presOf" srcId="{F9BD55E3-B6F1-46DF-AE55-12AF22B1C20A}" destId="{551FA3D4-18BA-4787-A314-8FDBF175F464}" srcOrd="1" destOrd="0" presId="urn:microsoft.com/office/officeart/2005/8/layout/orgChart1"/>
    <dgm:cxn modelId="{34DBC5D6-CABB-4A33-9E56-38BEF64C8F97}" srcId="{F791557E-AC6A-4142-8C2F-7E388361F42D}" destId="{4E876624-E1A9-4EC1-8606-7BAF9DF5EE62}" srcOrd="3" destOrd="0" parTransId="{F57B37E3-1BCE-43C1-AD89-F552F87B0D36}" sibTransId="{863104D0-062A-43B6-8C2A-165FD878D8E1}"/>
    <dgm:cxn modelId="{930D02E6-506E-4674-81BD-3C91F68F9EA0}" type="presOf" srcId="{E5769623-BB80-4C45-B54F-9320AAB60314}" destId="{1C970DD4-3401-4FB0-A4F9-C6A4B4860C22}" srcOrd="0" destOrd="0" presId="urn:microsoft.com/office/officeart/2005/8/layout/orgChart1"/>
    <dgm:cxn modelId="{DFCF35D3-EE95-4E79-90BE-C8FB43F8EF97}" type="presOf" srcId="{0E5A5A9B-D379-4233-B67D-9FD3183E8783}" destId="{A3B45C4F-5B4E-4A9A-8254-2AEF8F29C9DC}" srcOrd="0" destOrd="0" presId="urn:microsoft.com/office/officeart/2005/8/layout/orgChart1"/>
    <dgm:cxn modelId="{1A8CE268-392A-488E-A5D2-07956364DEBB}" type="presOf" srcId="{EE199F65-D3CF-423E-A609-6E0492DF7225}" destId="{4197CF26-F6BD-4489-9705-DBC5A934A33B}" srcOrd="0" destOrd="0" presId="urn:microsoft.com/office/officeart/2005/8/layout/orgChart1"/>
    <dgm:cxn modelId="{1619454C-D21A-4FBD-A107-588FCF19901C}" type="presOf" srcId="{6BCE6DE6-20AF-4D25-A565-C15EA1D14CEA}" destId="{9E95E692-0881-4EC5-973D-B44EFC78980E}" srcOrd="1" destOrd="0" presId="urn:microsoft.com/office/officeart/2005/8/layout/orgChart1"/>
    <dgm:cxn modelId="{60944905-415E-4408-A35C-FF6F18C5C2A6}" type="presOf" srcId="{F791557E-AC6A-4142-8C2F-7E388361F42D}" destId="{151AAA93-D774-48BF-A2F2-83F7AA5E4A6F}" srcOrd="0" destOrd="0" presId="urn:microsoft.com/office/officeart/2005/8/layout/orgChart1"/>
    <dgm:cxn modelId="{FD7440BC-2321-4E74-A233-31C70A75A2E7}" type="presParOf" srcId="{FF40CBAA-AF66-43E8-BE5F-861B659BC3B5}" destId="{7E5E6A5F-79D7-46E8-9E34-D09636431829}" srcOrd="0" destOrd="0" presId="urn:microsoft.com/office/officeart/2005/8/layout/orgChart1"/>
    <dgm:cxn modelId="{9550CCB4-4E94-4E56-9B55-F44EBB091D70}" type="presParOf" srcId="{7E5E6A5F-79D7-46E8-9E34-D09636431829}" destId="{C3F88407-5463-471C-8815-4BA7C3AD7660}" srcOrd="0" destOrd="0" presId="urn:microsoft.com/office/officeart/2005/8/layout/orgChart1"/>
    <dgm:cxn modelId="{A6137C4A-57F7-4345-B0EF-9E99BABEC088}" type="presParOf" srcId="{C3F88407-5463-471C-8815-4BA7C3AD7660}" destId="{151AAA93-D774-48BF-A2F2-83F7AA5E4A6F}" srcOrd="0" destOrd="0" presId="urn:microsoft.com/office/officeart/2005/8/layout/orgChart1"/>
    <dgm:cxn modelId="{C922AD3A-E87C-45B0-B2C2-C220F47AD19C}" type="presParOf" srcId="{C3F88407-5463-471C-8815-4BA7C3AD7660}" destId="{EA199DE2-A9EF-47CB-92E8-2D16390EDFC8}" srcOrd="1" destOrd="0" presId="urn:microsoft.com/office/officeart/2005/8/layout/orgChart1"/>
    <dgm:cxn modelId="{8794B514-0D5D-4F61-B8B7-C9EB688570C9}" type="presParOf" srcId="{7E5E6A5F-79D7-46E8-9E34-D09636431829}" destId="{3DE0A56C-57CE-4425-BCB2-23416550EDA8}" srcOrd="1" destOrd="0" presId="urn:microsoft.com/office/officeart/2005/8/layout/orgChart1"/>
    <dgm:cxn modelId="{3A96CAD3-D834-447A-9864-6DC173026CCD}" type="presParOf" srcId="{3DE0A56C-57CE-4425-BCB2-23416550EDA8}" destId="{A3B45C4F-5B4E-4A9A-8254-2AEF8F29C9DC}" srcOrd="0" destOrd="0" presId="urn:microsoft.com/office/officeart/2005/8/layout/orgChart1"/>
    <dgm:cxn modelId="{8EFD482D-76DA-44A9-A992-C845EB06879B}" type="presParOf" srcId="{3DE0A56C-57CE-4425-BCB2-23416550EDA8}" destId="{414C9F2D-597D-4C8C-9558-686DB5D51177}" srcOrd="1" destOrd="0" presId="urn:microsoft.com/office/officeart/2005/8/layout/orgChart1"/>
    <dgm:cxn modelId="{E55E1241-3E15-4055-A44E-D98466B0E122}" type="presParOf" srcId="{414C9F2D-597D-4C8C-9558-686DB5D51177}" destId="{F771660B-5F0C-4013-B067-CD5F5DA6DA8D}" srcOrd="0" destOrd="0" presId="urn:microsoft.com/office/officeart/2005/8/layout/orgChart1"/>
    <dgm:cxn modelId="{65FAD51C-CE0F-4395-868D-F8D93C5DFD7D}" type="presParOf" srcId="{F771660B-5F0C-4013-B067-CD5F5DA6DA8D}" destId="{222BE673-9373-4D8A-B5EC-E4718FAE61CF}" srcOrd="0" destOrd="0" presId="urn:microsoft.com/office/officeart/2005/8/layout/orgChart1"/>
    <dgm:cxn modelId="{A4304884-9301-4D3D-872D-D4725893DAB4}" type="presParOf" srcId="{F771660B-5F0C-4013-B067-CD5F5DA6DA8D}" destId="{551FA3D4-18BA-4787-A314-8FDBF175F464}" srcOrd="1" destOrd="0" presId="urn:microsoft.com/office/officeart/2005/8/layout/orgChart1"/>
    <dgm:cxn modelId="{CE1BDC61-B7BD-4A55-952C-23391EA04B2D}" type="presParOf" srcId="{414C9F2D-597D-4C8C-9558-686DB5D51177}" destId="{0AD35898-DA45-4D8E-857E-029FC5CE5703}" srcOrd="1" destOrd="0" presId="urn:microsoft.com/office/officeart/2005/8/layout/orgChart1"/>
    <dgm:cxn modelId="{EC2A129C-E20F-4E1F-AE03-791977E5BB40}" type="presParOf" srcId="{414C9F2D-597D-4C8C-9558-686DB5D51177}" destId="{6A3ACECF-15F5-4B98-9A0D-1F549F700344}" srcOrd="2" destOrd="0" presId="urn:microsoft.com/office/officeart/2005/8/layout/orgChart1"/>
    <dgm:cxn modelId="{AAFA7813-5761-4E4E-955D-D9AB948A271D}" type="presParOf" srcId="{3DE0A56C-57CE-4425-BCB2-23416550EDA8}" destId="{8DA1A37B-5717-40FB-8FA2-6A57CE4D90CE}" srcOrd="2" destOrd="0" presId="urn:microsoft.com/office/officeart/2005/8/layout/orgChart1"/>
    <dgm:cxn modelId="{81D59834-94F3-40A9-BE20-E3855EAB9019}" type="presParOf" srcId="{3DE0A56C-57CE-4425-BCB2-23416550EDA8}" destId="{6C13BC59-3468-425B-AE75-297081B91928}" srcOrd="3" destOrd="0" presId="urn:microsoft.com/office/officeart/2005/8/layout/orgChart1"/>
    <dgm:cxn modelId="{867323FA-2C3D-47F1-964A-1752297AE140}" type="presParOf" srcId="{6C13BC59-3468-425B-AE75-297081B91928}" destId="{F3B46DFF-FCB8-4FB9-9F6F-5D6A2E2C9055}" srcOrd="0" destOrd="0" presId="urn:microsoft.com/office/officeart/2005/8/layout/orgChart1"/>
    <dgm:cxn modelId="{B59E707F-BB22-41AC-8EFE-D6CE066351C9}" type="presParOf" srcId="{F3B46DFF-FCB8-4FB9-9F6F-5D6A2E2C9055}" destId="{52EB11B8-D727-4D93-8630-A4861BF57CC5}" srcOrd="0" destOrd="0" presId="urn:microsoft.com/office/officeart/2005/8/layout/orgChart1"/>
    <dgm:cxn modelId="{D9713717-9FAE-46E2-B06F-4C4A972B7366}" type="presParOf" srcId="{F3B46DFF-FCB8-4FB9-9F6F-5D6A2E2C9055}" destId="{9E95E692-0881-4EC5-973D-B44EFC78980E}" srcOrd="1" destOrd="0" presId="urn:microsoft.com/office/officeart/2005/8/layout/orgChart1"/>
    <dgm:cxn modelId="{8309372B-48A8-4911-868C-0FADC3EA9ADC}" type="presParOf" srcId="{6C13BC59-3468-425B-AE75-297081B91928}" destId="{0386223A-3E43-4DFE-A351-EE835D597F8F}" srcOrd="1" destOrd="0" presId="urn:microsoft.com/office/officeart/2005/8/layout/orgChart1"/>
    <dgm:cxn modelId="{30FEB03C-D910-4EA3-89D5-1DE3CA9140FD}" type="presParOf" srcId="{6C13BC59-3468-425B-AE75-297081B91928}" destId="{03FF0A3D-7E93-43AE-AB51-3BEA0E86417A}" srcOrd="2" destOrd="0" presId="urn:microsoft.com/office/officeart/2005/8/layout/orgChart1"/>
    <dgm:cxn modelId="{AC344425-011C-4117-9EEB-CAB3FAB51585}" type="presParOf" srcId="{3DE0A56C-57CE-4425-BCB2-23416550EDA8}" destId="{4197CF26-F6BD-4489-9705-DBC5A934A33B}" srcOrd="4" destOrd="0" presId="urn:microsoft.com/office/officeart/2005/8/layout/orgChart1"/>
    <dgm:cxn modelId="{02460831-D4C9-4B42-8856-7E48A84387BC}" type="presParOf" srcId="{3DE0A56C-57CE-4425-BCB2-23416550EDA8}" destId="{2F50A01C-2104-4E10-8396-B4E7EBD8F58C}" srcOrd="5" destOrd="0" presId="urn:microsoft.com/office/officeart/2005/8/layout/orgChart1"/>
    <dgm:cxn modelId="{99C653EC-3333-43E8-9133-669F3C46400A}" type="presParOf" srcId="{2F50A01C-2104-4E10-8396-B4E7EBD8F58C}" destId="{509E6576-EF18-42D0-AC50-A6EFCFCF3767}" srcOrd="0" destOrd="0" presId="urn:microsoft.com/office/officeart/2005/8/layout/orgChart1"/>
    <dgm:cxn modelId="{1BB9C18C-5A7C-43A7-B76A-5D42F96EE273}" type="presParOf" srcId="{509E6576-EF18-42D0-AC50-A6EFCFCF3767}" destId="{1C970DD4-3401-4FB0-A4F9-C6A4B4860C22}" srcOrd="0" destOrd="0" presId="urn:microsoft.com/office/officeart/2005/8/layout/orgChart1"/>
    <dgm:cxn modelId="{5DD2F1DC-F4ED-44B1-818A-E939340FFFED}" type="presParOf" srcId="{509E6576-EF18-42D0-AC50-A6EFCFCF3767}" destId="{9C32F187-25A1-4E84-B736-74D671AA85C0}" srcOrd="1" destOrd="0" presId="urn:microsoft.com/office/officeart/2005/8/layout/orgChart1"/>
    <dgm:cxn modelId="{5FD07388-5983-4EDA-BBFE-F880230E2D32}" type="presParOf" srcId="{2F50A01C-2104-4E10-8396-B4E7EBD8F58C}" destId="{04965BBC-EECD-450D-9A9D-467F2A1F5339}" srcOrd="1" destOrd="0" presId="urn:microsoft.com/office/officeart/2005/8/layout/orgChart1"/>
    <dgm:cxn modelId="{A1A16BAA-987C-482A-968D-34D6B3453ABF}" type="presParOf" srcId="{2F50A01C-2104-4E10-8396-B4E7EBD8F58C}" destId="{67716B3D-ED97-4A0D-8C42-118FC4D5493D}" srcOrd="2" destOrd="0" presId="urn:microsoft.com/office/officeart/2005/8/layout/orgChart1"/>
    <dgm:cxn modelId="{CC76E72E-D882-4A08-B93A-0315AAC71FD1}" type="presParOf" srcId="{3DE0A56C-57CE-4425-BCB2-23416550EDA8}" destId="{88FEE388-05B1-4E8A-9813-195808E71AFA}" srcOrd="6" destOrd="0" presId="urn:microsoft.com/office/officeart/2005/8/layout/orgChart1"/>
    <dgm:cxn modelId="{86E380B9-788E-4C81-B7F2-EBBF7FA70400}" type="presParOf" srcId="{3DE0A56C-57CE-4425-BCB2-23416550EDA8}" destId="{A3CC9CDC-E171-4957-9D78-D4058FA3DE52}" srcOrd="7" destOrd="0" presId="urn:microsoft.com/office/officeart/2005/8/layout/orgChart1"/>
    <dgm:cxn modelId="{608253F4-97EC-4CD1-A49D-2A961A3A0A79}" type="presParOf" srcId="{A3CC9CDC-E171-4957-9D78-D4058FA3DE52}" destId="{9D1FF629-4CC9-46F5-B5FC-29F37107C366}" srcOrd="0" destOrd="0" presId="urn:microsoft.com/office/officeart/2005/8/layout/orgChart1"/>
    <dgm:cxn modelId="{977D87DE-B52D-4353-8343-A33098F6500B}" type="presParOf" srcId="{9D1FF629-4CC9-46F5-B5FC-29F37107C366}" destId="{D7E8DADE-6A87-4C5B-A2B8-729A61270FCB}" srcOrd="0" destOrd="0" presId="urn:microsoft.com/office/officeart/2005/8/layout/orgChart1"/>
    <dgm:cxn modelId="{DC80B446-F1B2-45EF-913A-A4C074820F66}" type="presParOf" srcId="{9D1FF629-4CC9-46F5-B5FC-29F37107C366}" destId="{7D353BA7-2714-458C-91F3-82268E448CB8}" srcOrd="1" destOrd="0" presId="urn:microsoft.com/office/officeart/2005/8/layout/orgChart1"/>
    <dgm:cxn modelId="{010860CB-459B-4627-BFE9-F77B86D7AEB7}" type="presParOf" srcId="{A3CC9CDC-E171-4957-9D78-D4058FA3DE52}" destId="{94723B07-BB11-4ACF-A8DE-C4D0B6BF225D}" srcOrd="1" destOrd="0" presId="urn:microsoft.com/office/officeart/2005/8/layout/orgChart1"/>
    <dgm:cxn modelId="{8A3CD50A-2786-471B-8A7B-48B70C3961D9}" type="presParOf" srcId="{A3CC9CDC-E171-4957-9D78-D4058FA3DE52}" destId="{0687B002-498A-4B1D-9672-31AD5ABAC050}" srcOrd="2" destOrd="0" presId="urn:microsoft.com/office/officeart/2005/8/layout/orgChart1"/>
    <dgm:cxn modelId="{909F54EA-C1E0-4430-8E57-659A61B5B523}" type="presParOf" srcId="{7E5E6A5F-79D7-46E8-9E34-D09636431829}" destId="{35EB195F-DCA2-4698-B803-D4A78B819BF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383680-852E-44DD-98CB-8DE7517D20A4}" type="doc">
      <dgm:prSet loTypeId="urn:microsoft.com/office/officeart/2005/8/layout/venn1" loCatId="relationship" qsTypeId="urn:microsoft.com/office/officeart/2005/8/quickstyle/simple1" qsCatId="simple" csTypeId="urn:microsoft.com/office/officeart/2005/8/colors/accent1_2" csCatId="accent1" phldr="1"/>
      <dgm:spPr/>
    </dgm:pt>
    <dgm:pt modelId="{E4072391-83E6-41BE-9386-E2917533A9DF}">
      <dgm:prSet phldrT="[Text]" custT="1"/>
      <dgm:spPr/>
      <dgm:t>
        <a:bodyPr/>
        <a:lstStyle/>
        <a:p>
          <a:pPr rtl="1"/>
          <a:r>
            <a:rPr lang="ar-IQ" sz="2400" b="1" dirty="0" smtClean="0"/>
            <a:t>1-الجزاءت المالية</a:t>
          </a:r>
          <a:endParaRPr lang="ar-IQ" sz="2400" b="1" dirty="0"/>
        </a:p>
      </dgm:t>
    </dgm:pt>
    <dgm:pt modelId="{FAE10423-9654-4A60-B304-FB85BA9029D1}" type="parTrans" cxnId="{97A9306A-CA80-46DA-8CBD-60757B7EC91E}">
      <dgm:prSet/>
      <dgm:spPr/>
      <dgm:t>
        <a:bodyPr/>
        <a:lstStyle/>
        <a:p>
          <a:pPr rtl="1"/>
          <a:endParaRPr lang="ar-IQ"/>
        </a:p>
      </dgm:t>
    </dgm:pt>
    <dgm:pt modelId="{186A0C13-9785-42F9-95A9-E06F7B59E1CB}" type="sibTrans" cxnId="{97A9306A-CA80-46DA-8CBD-60757B7EC91E}">
      <dgm:prSet/>
      <dgm:spPr/>
      <dgm:t>
        <a:bodyPr/>
        <a:lstStyle/>
        <a:p>
          <a:pPr rtl="1"/>
          <a:endParaRPr lang="ar-IQ"/>
        </a:p>
      </dgm:t>
    </dgm:pt>
    <dgm:pt modelId="{F8C46A3D-F172-4B67-B701-502A83FBD417}">
      <dgm:prSet phldrT="[Text]"/>
      <dgm:spPr/>
      <dgm:t>
        <a:bodyPr/>
        <a:lstStyle/>
        <a:p>
          <a:pPr rtl="1"/>
          <a:r>
            <a:rPr lang="ar-IQ" dirty="0" smtClean="0"/>
            <a:t>2-والجزاءات غي مالية(الضاغطة)</a:t>
          </a:r>
          <a:endParaRPr lang="ar-IQ" dirty="0"/>
        </a:p>
      </dgm:t>
    </dgm:pt>
    <dgm:pt modelId="{77ACE9B1-5392-4F58-BA94-750329CAA958}" type="parTrans" cxnId="{01B800E3-3B05-43E7-B41F-6498D685FAA0}">
      <dgm:prSet/>
      <dgm:spPr/>
      <dgm:t>
        <a:bodyPr/>
        <a:lstStyle/>
        <a:p>
          <a:pPr rtl="1"/>
          <a:endParaRPr lang="ar-IQ"/>
        </a:p>
      </dgm:t>
    </dgm:pt>
    <dgm:pt modelId="{EECA43C1-FDC8-4E8C-9A4A-70FB2EA50033}" type="sibTrans" cxnId="{01B800E3-3B05-43E7-B41F-6498D685FAA0}">
      <dgm:prSet/>
      <dgm:spPr/>
      <dgm:t>
        <a:bodyPr/>
        <a:lstStyle/>
        <a:p>
          <a:pPr rtl="1"/>
          <a:endParaRPr lang="ar-IQ"/>
        </a:p>
      </dgm:t>
    </dgm:pt>
    <dgm:pt modelId="{1D979184-6892-48FE-A2BA-200D9234CCF5}">
      <dgm:prSet phldrT="[Text]"/>
      <dgm:spPr/>
      <dgm:t>
        <a:bodyPr/>
        <a:lstStyle/>
        <a:p>
          <a:pPr rtl="1"/>
          <a:r>
            <a:rPr lang="ar-IQ" dirty="0" smtClean="0"/>
            <a:t>3-والجزاءت التي تسمح بانهاء العقد</a:t>
          </a:r>
          <a:endParaRPr lang="ar-IQ" dirty="0"/>
        </a:p>
      </dgm:t>
    </dgm:pt>
    <dgm:pt modelId="{B2DB943D-993B-448B-BB60-49197A528B63}" type="parTrans" cxnId="{0F91C670-1DD9-4E51-A8FB-FD9669A62BFE}">
      <dgm:prSet/>
      <dgm:spPr/>
      <dgm:t>
        <a:bodyPr/>
        <a:lstStyle/>
        <a:p>
          <a:pPr rtl="1"/>
          <a:endParaRPr lang="ar-IQ"/>
        </a:p>
      </dgm:t>
    </dgm:pt>
    <dgm:pt modelId="{FA464C5D-4B98-4663-98B6-8220F7CE744B}" type="sibTrans" cxnId="{0F91C670-1DD9-4E51-A8FB-FD9669A62BFE}">
      <dgm:prSet/>
      <dgm:spPr/>
      <dgm:t>
        <a:bodyPr/>
        <a:lstStyle/>
        <a:p>
          <a:pPr rtl="1"/>
          <a:endParaRPr lang="ar-IQ"/>
        </a:p>
      </dgm:t>
    </dgm:pt>
    <dgm:pt modelId="{36FFFD14-203D-4AF3-8BF4-F540A4C4EB1F}" type="pres">
      <dgm:prSet presAssocID="{DA383680-852E-44DD-98CB-8DE7517D20A4}" presName="compositeShape" presStyleCnt="0">
        <dgm:presLayoutVars>
          <dgm:chMax val="7"/>
          <dgm:dir/>
          <dgm:resizeHandles val="exact"/>
        </dgm:presLayoutVars>
      </dgm:prSet>
      <dgm:spPr/>
    </dgm:pt>
    <dgm:pt modelId="{E042C39F-35AB-4351-A154-B0183CEA8494}" type="pres">
      <dgm:prSet presAssocID="{E4072391-83E6-41BE-9386-E2917533A9DF}" presName="circ1" presStyleLbl="vennNode1" presStyleIdx="0" presStyleCnt="3" custScaleX="186393" custScaleY="65490"/>
      <dgm:spPr/>
      <dgm:t>
        <a:bodyPr/>
        <a:lstStyle/>
        <a:p>
          <a:pPr rtl="1"/>
          <a:endParaRPr lang="ar-IQ"/>
        </a:p>
      </dgm:t>
    </dgm:pt>
    <dgm:pt modelId="{B129D497-B18D-4214-872D-CEEF1327B91E}" type="pres">
      <dgm:prSet presAssocID="{E4072391-83E6-41BE-9386-E2917533A9DF}" presName="circ1Tx" presStyleLbl="revTx" presStyleIdx="0" presStyleCnt="0">
        <dgm:presLayoutVars>
          <dgm:chMax val="0"/>
          <dgm:chPref val="0"/>
          <dgm:bulletEnabled val="1"/>
        </dgm:presLayoutVars>
      </dgm:prSet>
      <dgm:spPr/>
      <dgm:t>
        <a:bodyPr/>
        <a:lstStyle/>
        <a:p>
          <a:pPr rtl="1"/>
          <a:endParaRPr lang="ar-IQ"/>
        </a:p>
      </dgm:t>
    </dgm:pt>
    <dgm:pt modelId="{4E01E0CB-F93E-4D08-AEC3-4C5C493E558F}" type="pres">
      <dgm:prSet presAssocID="{F8C46A3D-F172-4B67-B701-502A83FBD417}" presName="circ2" presStyleLbl="vennNode1" presStyleIdx="1" presStyleCnt="3" custScaleX="111734" custScaleY="73426"/>
      <dgm:spPr/>
      <dgm:t>
        <a:bodyPr/>
        <a:lstStyle/>
        <a:p>
          <a:pPr rtl="1"/>
          <a:endParaRPr lang="ar-IQ"/>
        </a:p>
      </dgm:t>
    </dgm:pt>
    <dgm:pt modelId="{99945748-32EE-4D8A-B40C-9783E1FBCA47}" type="pres">
      <dgm:prSet presAssocID="{F8C46A3D-F172-4B67-B701-502A83FBD417}" presName="circ2Tx" presStyleLbl="revTx" presStyleIdx="0" presStyleCnt="0">
        <dgm:presLayoutVars>
          <dgm:chMax val="0"/>
          <dgm:chPref val="0"/>
          <dgm:bulletEnabled val="1"/>
        </dgm:presLayoutVars>
      </dgm:prSet>
      <dgm:spPr/>
      <dgm:t>
        <a:bodyPr/>
        <a:lstStyle/>
        <a:p>
          <a:pPr rtl="1"/>
          <a:endParaRPr lang="ar-IQ"/>
        </a:p>
      </dgm:t>
    </dgm:pt>
    <dgm:pt modelId="{8466607E-8144-424E-A430-DAF5500FBCD0}" type="pres">
      <dgm:prSet presAssocID="{1D979184-6892-48FE-A2BA-200D9234CCF5}" presName="circ3" presStyleLbl="vennNode1" presStyleIdx="2" presStyleCnt="3" custScaleX="104703"/>
      <dgm:spPr/>
      <dgm:t>
        <a:bodyPr/>
        <a:lstStyle/>
        <a:p>
          <a:pPr rtl="1"/>
          <a:endParaRPr lang="ar-IQ"/>
        </a:p>
      </dgm:t>
    </dgm:pt>
    <dgm:pt modelId="{38907E91-0847-49F0-AD6F-224EB12613C7}" type="pres">
      <dgm:prSet presAssocID="{1D979184-6892-48FE-A2BA-200D9234CCF5}" presName="circ3Tx" presStyleLbl="revTx" presStyleIdx="0" presStyleCnt="0">
        <dgm:presLayoutVars>
          <dgm:chMax val="0"/>
          <dgm:chPref val="0"/>
          <dgm:bulletEnabled val="1"/>
        </dgm:presLayoutVars>
      </dgm:prSet>
      <dgm:spPr/>
      <dgm:t>
        <a:bodyPr/>
        <a:lstStyle/>
        <a:p>
          <a:pPr rtl="1"/>
          <a:endParaRPr lang="ar-IQ"/>
        </a:p>
      </dgm:t>
    </dgm:pt>
  </dgm:ptLst>
  <dgm:cxnLst>
    <dgm:cxn modelId="{0F91C670-1DD9-4E51-A8FB-FD9669A62BFE}" srcId="{DA383680-852E-44DD-98CB-8DE7517D20A4}" destId="{1D979184-6892-48FE-A2BA-200D9234CCF5}" srcOrd="2" destOrd="0" parTransId="{B2DB943D-993B-448B-BB60-49197A528B63}" sibTransId="{FA464C5D-4B98-4663-98B6-8220F7CE744B}"/>
    <dgm:cxn modelId="{01B800E3-3B05-43E7-B41F-6498D685FAA0}" srcId="{DA383680-852E-44DD-98CB-8DE7517D20A4}" destId="{F8C46A3D-F172-4B67-B701-502A83FBD417}" srcOrd="1" destOrd="0" parTransId="{77ACE9B1-5392-4F58-BA94-750329CAA958}" sibTransId="{EECA43C1-FDC8-4E8C-9A4A-70FB2EA50033}"/>
    <dgm:cxn modelId="{97A9306A-CA80-46DA-8CBD-60757B7EC91E}" srcId="{DA383680-852E-44DD-98CB-8DE7517D20A4}" destId="{E4072391-83E6-41BE-9386-E2917533A9DF}" srcOrd="0" destOrd="0" parTransId="{FAE10423-9654-4A60-B304-FB85BA9029D1}" sibTransId="{186A0C13-9785-42F9-95A9-E06F7B59E1CB}"/>
    <dgm:cxn modelId="{CEB2FBB6-5705-4BDB-8149-15B05EA05C1E}" type="presOf" srcId="{F8C46A3D-F172-4B67-B701-502A83FBD417}" destId="{4E01E0CB-F93E-4D08-AEC3-4C5C493E558F}" srcOrd="0" destOrd="0" presId="urn:microsoft.com/office/officeart/2005/8/layout/venn1"/>
    <dgm:cxn modelId="{BD2E356B-4FF4-4874-BFD6-A9408365F326}" type="presOf" srcId="{F8C46A3D-F172-4B67-B701-502A83FBD417}" destId="{99945748-32EE-4D8A-B40C-9783E1FBCA47}" srcOrd="1" destOrd="0" presId="urn:microsoft.com/office/officeart/2005/8/layout/venn1"/>
    <dgm:cxn modelId="{AD25E3BE-ED43-4302-B22D-452E9AA547E0}" type="presOf" srcId="{1D979184-6892-48FE-A2BA-200D9234CCF5}" destId="{8466607E-8144-424E-A430-DAF5500FBCD0}" srcOrd="0" destOrd="0" presId="urn:microsoft.com/office/officeart/2005/8/layout/venn1"/>
    <dgm:cxn modelId="{C1D1B820-D2AA-4C61-9E24-1682111693E1}" type="presOf" srcId="{1D979184-6892-48FE-A2BA-200D9234CCF5}" destId="{38907E91-0847-49F0-AD6F-224EB12613C7}" srcOrd="1" destOrd="0" presId="urn:microsoft.com/office/officeart/2005/8/layout/venn1"/>
    <dgm:cxn modelId="{552D6A89-23EB-4CD8-B1A6-433314591BB4}" type="presOf" srcId="{DA383680-852E-44DD-98CB-8DE7517D20A4}" destId="{36FFFD14-203D-4AF3-8BF4-F540A4C4EB1F}" srcOrd="0" destOrd="0" presId="urn:microsoft.com/office/officeart/2005/8/layout/venn1"/>
    <dgm:cxn modelId="{D15B639C-B1E9-43A9-8D13-A122490FA10A}" type="presOf" srcId="{E4072391-83E6-41BE-9386-E2917533A9DF}" destId="{B129D497-B18D-4214-872D-CEEF1327B91E}" srcOrd="1" destOrd="0" presId="urn:microsoft.com/office/officeart/2005/8/layout/venn1"/>
    <dgm:cxn modelId="{3985EA9B-5CB0-42CD-B4AA-48BD7C4BFA5D}" type="presOf" srcId="{E4072391-83E6-41BE-9386-E2917533A9DF}" destId="{E042C39F-35AB-4351-A154-B0183CEA8494}" srcOrd="0" destOrd="0" presId="urn:microsoft.com/office/officeart/2005/8/layout/venn1"/>
    <dgm:cxn modelId="{AAA72511-6780-444A-9A02-1399B0D2F042}" type="presParOf" srcId="{36FFFD14-203D-4AF3-8BF4-F540A4C4EB1F}" destId="{E042C39F-35AB-4351-A154-B0183CEA8494}" srcOrd="0" destOrd="0" presId="urn:microsoft.com/office/officeart/2005/8/layout/venn1"/>
    <dgm:cxn modelId="{44AC799C-AA13-4854-ACCB-A3267F87B7DD}" type="presParOf" srcId="{36FFFD14-203D-4AF3-8BF4-F540A4C4EB1F}" destId="{B129D497-B18D-4214-872D-CEEF1327B91E}" srcOrd="1" destOrd="0" presId="urn:microsoft.com/office/officeart/2005/8/layout/venn1"/>
    <dgm:cxn modelId="{27E33B80-C259-4CC3-A715-D85A2E3C518A}" type="presParOf" srcId="{36FFFD14-203D-4AF3-8BF4-F540A4C4EB1F}" destId="{4E01E0CB-F93E-4D08-AEC3-4C5C493E558F}" srcOrd="2" destOrd="0" presId="urn:microsoft.com/office/officeart/2005/8/layout/venn1"/>
    <dgm:cxn modelId="{104FEA84-06BE-419E-B9E1-F77833891A55}" type="presParOf" srcId="{36FFFD14-203D-4AF3-8BF4-F540A4C4EB1F}" destId="{99945748-32EE-4D8A-B40C-9783E1FBCA47}" srcOrd="3" destOrd="0" presId="urn:microsoft.com/office/officeart/2005/8/layout/venn1"/>
    <dgm:cxn modelId="{59801D69-F53D-4F4F-94C9-3F83C80A6D5E}" type="presParOf" srcId="{36FFFD14-203D-4AF3-8BF4-F540A4C4EB1F}" destId="{8466607E-8144-424E-A430-DAF5500FBCD0}" srcOrd="4" destOrd="0" presId="urn:microsoft.com/office/officeart/2005/8/layout/venn1"/>
    <dgm:cxn modelId="{165845C2-E6D5-4949-BB65-CF55A830AD44}" type="presParOf" srcId="{36FFFD14-203D-4AF3-8BF4-F540A4C4EB1F}" destId="{38907E91-0847-49F0-AD6F-224EB12613C7}"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EE388-05B1-4E8A-9813-195808E71AFA}">
      <dsp:nvSpPr>
        <dsp:cNvPr id="0" name=""/>
        <dsp:cNvSpPr/>
      </dsp:nvSpPr>
      <dsp:spPr>
        <a:xfrm>
          <a:off x="4215317" y="2372227"/>
          <a:ext cx="2997091" cy="751971"/>
        </a:xfrm>
        <a:custGeom>
          <a:avLst/>
          <a:gdLst/>
          <a:ahLst/>
          <a:cxnLst/>
          <a:rect l="0" t="0" r="0" b="0"/>
          <a:pathLst>
            <a:path>
              <a:moveTo>
                <a:pt x="0" y="0"/>
              </a:moveTo>
              <a:lnTo>
                <a:pt x="0" y="565532"/>
              </a:lnTo>
              <a:lnTo>
                <a:pt x="2997091" y="565532"/>
              </a:lnTo>
              <a:lnTo>
                <a:pt x="2997091" y="7519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97CF26-F6BD-4489-9705-DBC5A934A33B}">
      <dsp:nvSpPr>
        <dsp:cNvPr id="0" name=""/>
        <dsp:cNvSpPr/>
      </dsp:nvSpPr>
      <dsp:spPr>
        <a:xfrm>
          <a:off x="4215317" y="2372227"/>
          <a:ext cx="973728" cy="822756"/>
        </a:xfrm>
        <a:custGeom>
          <a:avLst/>
          <a:gdLst/>
          <a:ahLst/>
          <a:cxnLst/>
          <a:rect l="0" t="0" r="0" b="0"/>
          <a:pathLst>
            <a:path>
              <a:moveTo>
                <a:pt x="0" y="0"/>
              </a:moveTo>
              <a:lnTo>
                <a:pt x="0" y="636317"/>
              </a:lnTo>
              <a:lnTo>
                <a:pt x="973728" y="636317"/>
              </a:lnTo>
              <a:lnTo>
                <a:pt x="973728" y="8227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A1A37B-5717-40FB-8FA2-6A57CE4D90CE}">
      <dsp:nvSpPr>
        <dsp:cNvPr id="0" name=""/>
        <dsp:cNvSpPr/>
      </dsp:nvSpPr>
      <dsp:spPr>
        <a:xfrm>
          <a:off x="3040554" y="2372227"/>
          <a:ext cx="1174763" cy="822756"/>
        </a:xfrm>
        <a:custGeom>
          <a:avLst/>
          <a:gdLst/>
          <a:ahLst/>
          <a:cxnLst/>
          <a:rect l="0" t="0" r="0" b="0"/>
          <a:pathLst>
            <a:path>
              <a:moveTo>
                <a:pt x="1174763" y="0"/>
              </a:moveTo>
              <a:lnTo>
                <a:pt x="1174763" y="636317"/>
              </a:lnTo>
              <a:lnTo>
                <a:pt x="0" y="636317"/>
              </a:lnTo>
              <a:lnTo>
                <a:pt x="0" y="8227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B45C4F-5B4E-4A9A-8254-2AEF8F29C9DC}">
      <dsp:nvSpPr>
        <dsp:cNvPr id="0" name=""/>
        <dsp:cNvSpPr/>
      </dsp:nvSpPr>
      <dsp:spPr>
        <a:xfrm>
          <a:off x="892063" y="2372227"/>
          <a:ext cx="3323254" cy="822756"/>
        </a:xfrm>
        <a:custGeom>
          <a:avLst/>
          <a:gdLst/>
          <a:ahLst/>
          <a:cxnLst/>
          <a:rect l="0" t="0" r="0" b="0"/>
          <a:pathLst>
            <a:path>
              <a:moveTo>
                <a:pt x="3323254" y="0"/>
              </a:moveTo>
              <a:lnTo>
                <a:pt x="3323254" y="636317"/>
              </a:lnTo>
              <a:lnTo>
                <a:pt x="0" y="636317"/>
              </a:lnTo>
              <a:lnTo>
                <a:pt x="0" y="82275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1AAA93-D774-48BF-A2F2-83F7AA5E4A6F}">
      <dsp:nvSpPr>
        <dsp:cNvPr id="0" name=""/>
        <dsp:cNvSpPr/>
      </dsp:nvSpPr>
      <dsp:spPr>
        <a:xfrm>
          <a:off x="2516304" y="1136294"/>
          <a:ext cx="3398025" cy="12359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IQ" sz="2100" kern="1200" dirty="0" smtClean="0"/>
            <a:t> امتيازات السلطة العامة</a:t>
          </a:r>
        </a:p>
        <a:p>
          <a:pPr lvl="0" algn="ctr" defTabSz="933450" rtl="1">
            <a:lnSpc>
              <a:spcPct val="90000"/>
            </a:lnSpc>
            <a:spcBef>
              <a:spcPct val="0"/>
            </a:spcBef>
            <a:spcAft>
              <a:spcPct val="35000"/>
            </a:spcAft>
          </a:pPr>
          <a:r>
            <a:rPr lang="ar-IQ" sz="2100" kern="1200" dirty="0" smtClean="0"/>
            <a:t>او صلاحيات</a:t>
          </a:r>
          <a:endParaRPr lang="ar-IQ" sz="2100" kern="1200" dirty="0"/>
        </a:p>
      </dsp:txBody>
      <dsp:txXfrm>
        <a:off x="2516304" y="1136294"/>
        <a:ext cx="3398025" cy="1235932"/>
      </dsp:txXfrm>
    </dsp:sp>
    <dsp:sp modelId="{222BE673-9373-4D8A-B5EC-E4718FAE61CF}">
      <dsp:nvSpPr>
        <dsp:cNvPr id="0" name=""/>
        <dsp:cNvSpPr/>
      </dsp:nvSpPr>
      <dsp:spPr>
        <a:xfrm>
          <a:off x="4256" y="3194984"/>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IQ" sz="2100" kern="1200" dirty="0" smtClean="0"/>
            <a:t>صلاحية انهاء العقد</a:t>
          </a:r>
          <a:endParaRPr lang="ar-IQ" sz="2100" kern="1200" dirty="0"/>
        </a:p>
      </dsp:txBody>
      <dsp:txXfrm>
        <a:off x="4256" y="3194984"/>
        <a:ext cx="1775612" cy="887806"/>
      </dsp:txXfrm>
    </dsp:sp>
    <dsp:sp modelId="{52EB11B8-D727-4D93-8630-A4861BF57CC5}">
      <dsp:nvSpPr>
        <dsp:cNvPr id="0" name=""/>
        <dsp:cNvSpPr/>
      </dsp:nvSpPr>
      <dsp:spPr>
        <a:xfrm>
          <a:off x="2152748" y="3194984"/>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IQ" sz="2100" kern="1200" dirty="0" smtClean="0"/>
            <a:t>صلاحية فرض الجزاءات (الجزاءات العقدية)</a:t>
          </a:r>
          <a:endParaRPr lang="ar-IQ" sz="2100" kern="1200" dirty="0"/>
        </a:p>
      </dsp:txBody>
      <dsp:txXfrm>
        <a:off x="2152748" y="3194984"/>
        <a:ext cx="1775612" cy="887806"/>
      </dsp:txXfrm>
    </dsp:sp>
    <dsp:sp modelId="{1C970DD4-3401-4FB0-A4F9-C6A4B4860C22}">
      <dsp:nvSpPr>
        <dsp:cNvPr id="0" name=""/>
        <dsp:cNvSpPr/>
      </dsp:nvSpPr>
      <dsp:spPr>
        <a:xfrm>
          <a:off x="4301239" y="3194984"/>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IQ" sz="2100" kern="1200" dirty="0" smtClean="0"/>
            <a:t>صلاحية الادارة في تعديل العقد الاداري</a:t>
          </a:r>
          <a:endParaRPr lang="ar-IQ" sz="2100" kern="1200" dirty="0"/>
        </a:p>
      </dsp:txBody>
      <dsp:txXfrm>
        <a:off x="4301239" y="3194984"/>
        <a:ext cx="1775612" cy="887806"/>
      </dsp:txXfrm>
    </dsp:sp>
    <dsp:sp modelId="{D7E8DADE-6A87-4C5B-A2B8-729A61270FCB}">
      <dsp:nvSpPr>
        <dsp:cNvPr id="0" name=""/>
        <dsp:cNvSpPr/>
      </dsp:nvSpPr>
      <dsp:spPr>
        <a:xfrm>
          <a:off x="6324603" y="3124199"/>
          <a:ext cx="1775612" cy="8878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IQ" sz="2100" b="1" kern="1200" dirty="0" smtClean="0">
              <a:solidFill>
                <a:srgbClr val="FF0000"/>
              </a:solidFill>
            </a:rPr>
            <a:t>صلاحية الرقابة والتوجيه</a:t>
          </a:r>
          <a:endParaRPr lang="ar-IQ" sz="2100" b="1" kern="1200" dirty="0">
            <a:solidFill>
              <a:srgbClr val="FF0000"/>
            </a:solidFill>
          </a:endParaRPr>
        </a:p>
      </dsp:txBody>
      <dsp:txXfrm>
        <a:off x="6324603" y="3124199"/>
        <a:ext cx="1775612" cy="8878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2C39F-35AB-4351-A154-B0183CEA8494}">
      <dsp:nvSpPr>
        <dsp:cNvPr id="0" name=""/>
        <dsp:cNvSpPr/>
      </dsp:nvSpPr>
      <dsp:spPr>
        <a:xfrm>
          <a:off x="1243101" y="330036"/>
          <a:ext cx="5743397" cy="20179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IQ" sz="2400" b="1" kern="1200" dirty="0" smtClean="0"/>
            <a:t>1-الجزاءت المالية</a:t>
          </a:r>
          <a:endParaRPr lang="ar-IQ" sz="2400" b="1" kern="1200" dirty="0"/>
        </a:p>
      </dsp:txBody>
      <dsp:txXfrm>
        <a:off x="2008887" y="683181"/>
        <a:ext cx="4211825" cy="908085"/>
      </dsp:txXfrm>
    </dsp:sp>
    <dsp:sp modelId="{4E01E0CB-F93E-4D08-AEC3-4C5C493E558F}">
      <dsp:nvSpPr>
        <dsp:cNvPr id="0" name=""/>
        <dsp:cNvSpPr/>
      </dsp:nvSpPr>
      <dsp:spPr>
        <a:xfrm>
          <a:off x="3505198" y="2133605"/>
          <a:ext cx="3442901" cy="226250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rtl="1">
            <a:lnSpc>
              <a:spcPct val="90000"/>
            </a:lnSpc>
            <a:spcBef>
              <a:spcPct val="0"/>
            </a:spcBef>
            <a:spcAft>
              <a:spcPct val="35000"/>
            </a:spcAft>
          </a:pPr>
          <a:r>
            <a:rPr lang="ar-IQ" sz="3100" kern="1200" dirty="0" smtClean="0"/>
            <a:t>2-والجزاءات غي مالية(الضاغطة)</a:t>
          </a:r>
          <a:endParaRPr lang="ar-IQ" sz="3100" kern="1200" dirty="0"/>
        </a:p>
      </dsp:txBody>
      <dsp:txXfrm>
        <a:off x="4558152" y="2718085"/>
        <a:ext cx="2065741" cy="1244376"/>
      </dsp:txXfrm>
    </dsp:sp>
    <dsp:sp modelId="{8466607E-8144-424E-A430-DAF5500FBCD0}">
      <dsp:nvSpPr>
        <dsp:cNvPr id="0" name=""/>
        <dsp:cNvSpPr/>
      </dsp:nvSpPr>
      <dsp:spPr>
        <a:xfrm>
          <a:off x="1389824" y="1724188"/>
          <a:ext cx="3226253" cy="30813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77950" rtl="1">
            <a:lnSpc>
              <a:spcPct val="90000"/>
            </a:lnSpc>
            <a:spcBef>
              <a:spcPct val="0"/>
            </a:spcBef>
            <a:spcAft>
              <a:spcPct val="35000"/>
            </a:spcAft>
          </a:pPr>
          <a:r>
            <a:rPr lang="ar-IQ" sz="3100" kern="1200" dirty="0" smtClean="0"/>
            <a:t>3-والجزاءت التي تسمح بانهاء العقد</a:t>
          </a:r>
          <a:endParaRPr lang="ar-IQ" sz="3100" kern="1200" dirty="0"/>
        </a:p>
      </dsp:txBody>
      <dsp:txXfrm>
        <a:off x="1693629" y="2520200"/>
        <a:ext cx="1935751" cy="169473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329871-38BB-4465-987A-3671124068AB}" type="datetimeFigureOut">
              <a:rPr lang="ar-IQ" smtClean="0"/>
              <a:t>28/07/1440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D2B5CD2-FE93-40D1-BAC1-AC6EE2F2ABD0}" type="slidenum">
              <a:rPr lang="ar-IQ" smtClean="0"/>
              <a:t>‹#›</a:t>
            </a:fld>
            <a:endParaRPr lang="ar-IQ"/>
          </a:p>
        </p:txBody>
      </p:sp>
    </p:spTree>
    <p:extLst>
      <p:ext uri="{BB962C8B-B14F-4D97-AF65-F5344CB8AC3E}">
        <p14:creationId xmlns:p14="http://schemas.microsoft.com/office/powerpoint/2010/main" val="33206123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9DD62D-DA2D-4172-A717-30ABEE567EFF}" type="datetime1">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54316E-CD75-40BD-BFAA-0DADF69A7824}" type="datetime1">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1AE689-25C0-4957-8591-C20FBEA60D0D}" type="datetime1">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931C94-C949-43BF-9CBA-12911EC1A118}" type="datetime1">
              <a:rPr lang="en-US" smtClean="0"/>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06332A-C7F5-46E3-AD74-0AA2ADBF3E4A}" type="datetime1">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532DC0-24F0-494D-A82E-B9C227982974}" type="datetime1">
              <a:rPr lang="en-US" smtClean="0"/>
              <a:t>4/3/2019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B496DA-2C97-42A5-B739-A830DEE02C14}" type="datetime1">
              <a:rPr lang="en-US" smtClean="0"/>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7B8FD-947D-425D-99E0-B68FBBCC2A13}" type="datetime1">
              <a:rPr lang="en-US" smtClean="0"/>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1B28DA-D5CB-4E68-883E-C79A39DF500D}" type="datetime1">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85BB9-FF92-4DA6-B782-64B31905C4A0}" type="datetime1">
              <a:rPr lang="en-US" smtClean="0"/>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17D96-75D4-40B8-8D2F-55C624611E2F}" type="datetime1">
              <a:rPr lang="en-US" smtClean="0"/>
              <a:t>4/3/2019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صلاحيات الادارة في العقود الادارية</a:t>
            </a:r>
            <a:endParaRPr lang="ar-IQ" dirty="0"/>
          </a:p>
        </p:txBody>
      </p:sp>
      <p:sp>
        <p:nvSpPr>
          <p:cNvPr id="3" name="Subtitle 2"/>
          <p:cNvSpPr>
            <a:spLocks noGrp="1"/>
          </p:cNvSpPr>
          <p:nvPr>
            <p:ph type="subTitle" idx="1"/>
          </p:nvPr>
        </p:nvSpPr>
        <p:spPr/>
        <p:txBody>
          <a:bodyPr>
            <a:normAutofit/>
          </a:bodyPr>
          <a:lstStyle/>
          <a:p>
            <a:r>
              <a:rPr lang="ar-IQ" dirty="0" smtClean="0"/>
              <a:t>.</a:t>
            </a:r>
          </a:p>
        </p:txBody>
      </p:sp>
      <p:sp>
        <p:nvSpPr>
          <p:cNvPr id="4" name="Date Placeholder 3"/>
          <p:cNvSpPr>
            <a:spLocks noGrp="1"/>
          </p:cNvSpPr>
          <p:nvPr>
            <p:ph type="dt" sz="half" idx="10"/>
          </p:nvPr>
        </p:nvSpPr>
        <p:spPr/>
        <p:txBody>
          <a:bodyPr/>
          <a:lstStyle/>
          <a:p>
            <a:fld id="{B9968BFC-EF9A-4CB6-8ACF-7E4D54E0E395}"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807145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ثانيا :- </a:t>
            </a:r>
            <a:r>
              <a:rPr lang="ar-IQ" dirty="0" smtClean="0">
                <a:solidFill>
                  <a:srgbClr val="C00000"/>
                </a:solidFill>
              </a:rPr>
              <a:t>صلاحية الادارة في تعديل العقد الاداري</a:t>
            </a:r>
            <a:endParaRPr lang="ar-IQ" dirty="0">
              <a:solidFill>
                <a:srgbClr val="C00000"/>
              </a:solidFill>
            </a:endParaRPr>
          </a:p>
        </p:txBody>
      </p:sp>
      <p:sp>
        <p:nvSpPr>
          <p:cNvPr id="3" name="Content Placeholder 2"/>
          <p:cNvSpPr>
            <a:spLocks noGrp="1"/>
          </p:cNvSpPr>
          <p:nvPr>
            <p:ph idx="1"/>
          </p:nvPr>
        </p:nvSpPr>
        <p:spPr/>
        <p:txBody>
          <a:bodyPr/>
          <a:lstStyle/>
          <a:p>
            <a:pPr algn="r"/>
            <a:r>
              <a:rPr lang="ar-IQ" dirty="0" smtClean="0"/>
              <a:t>ان للادارة سلطة في تعديل العقد اذا كان هناك حاجة لذلك</a:t>
            </a:r>
          </a:p>
          <a:p>
            <a:pPr algn="r"/>
            <a:r>
              <a:rPr lang="ar-IQ" dirty="0" smtClean="0"/>
              <a:t>في العقود طويلة مدى.</a:t>
            </a:r>
          </a:p>
          <a:p>
            <a:pPr algn="r"/>
            <a:r>
              <a:rPr lang="ar-IQ" dirty="0" smtClean="0"/>
              <a:t>وهذا يجعلها مختلفة مع العقود المدنية</a:t>
            </a:r>
          </a:p>
          <a:p>
            <a:pPr algn="r"/>
            <a:r>
              <a:rPr lang="ar-IQ" dirty="0" smtClean="0"/>
              <a:t>لان في العقد المدني لايتمتع اي طرف لوحده بتعديل العقد بارادة واحدة.</a:t>
            </a:r>
          </a:p>
          <a:p>
            <a:pPr algn="r"/>
            <a:r>
              <a:rPr lang="ar-IQ" dirty="0" smtClean="0"/>
              <a:t>وللادارة سلطة التعديل من طرفه فقط</a:t>
            </a:r>
          </a:p>
          <a:p>
            <a:pPr algn="r"/>
            <a:r>
              <a:rPr lang="ar-IQ" dirty="0" smtClean="0"/>
              <a:t>واتفق فقه القانون والقضاء المقارن يجمع على ان كل العقود الادارية قابلة للتعديل من جانب الادارة وحدها </a:t>
            </a:r>
            <a:endParaRPr lang="ar-IQ" dirty="0"/>
          </a:p>
        </p:txBody>
      </p:sp>
      <p:sp>
        <p:nvSpPr>
          <p:cNvPr id="4" name="Date Placeholder 3"/>
          <p:cNvSpPr>
            <a:spLocks noGrp="1"/>
          </p:cNvSpPr>
          <p:nvPr>
            <p:ph type="dt" sz="half" idx="10"/>
          </p:nvPr>
        </p:nvSpPr>
        <p:spPr/>
        <p:txBody>
          <a:bodyPr/>
          <a:lstStyle/>
          <a:p>
            <a:fld id="{0636F712-49D3-4764-A2D4-1A5C0579EFF9}"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280602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                                     ص157</a:t>
            </a:r>
            <a:endParaRPr lang="ar-IQ" dirty="0"/>
          </a:p>
        </p:txBody>
      </p:sp>
      <p:sp>
        <p:nvSpPr>
          <p:cNvPr id="3" name="Content Placeholder 2"/>
          <p:cNvSpPr>
            <a:spLocks noGrp="1"/>
          </p:cNvSpPr>
          <p:nvPr>
            <p:ph idx="1"/>
          </p:nvPr>
        </p:nvSpPr>
        <p:spPr>
          <a:xfrm>
            <a:off x="533400" y="838200"/>
            <a:ext cx="8229600" cy="5287963"/>
          </a:xfrm>
        </p:spPr>
        <p:txBody>
          <a:bodyPr/>
          <a:lstStyle/>
          <a:p>
            <a:pPr algn="r"/>
            <a:r>
              <a:rPr lang="ar-IQ" dirty="0" smtClean="0"/>
              <a:t>والسبب لذلك هو حسن سير المرافق العامة</a:t>
            </a:r>
          </a:p>
          <a:p>
            <a:pPr algn="r"/>
            <a:r>
              <a:rPr lang="ar-IQ" dirty="0" smtClean="0">
                <a:solidFill>
                  <a:srgbClr val="FF0000"/>
                </a:solidFill>
              </a:rPr>
              <a:t>فللادارة تعديل في مقدار التزامات المتعاقد معها بالزيادة </a:t>
            </a:r>
            <a:r>
              <a:rPr lang="ar-IQ" dirty="0" smtClean="0"/>
              <a:t>و</a:t>
            </a:r>
            <a:r>
              <a:rPr lang="ar-IQ" dirty="0" smtClean="0">
                <a:solidFill>
                  <a:srgbClr val="FF0000"/>
                </a:solidFill>
              </a:rPr>
              <a:t>النقصان </a:t>
            </a:r>
          </a:p>
          <a:p>
            <a:pPr algn="r"/>
            <a:r>
              <a:rPr lang="ar-IQ" dirty="0" smtClean="0"/>
              <a:t>وهذ</a:t>
            </a:r>
            <a:r>
              <a:rPr lang="ar-IQ" u="sng" dirty="0" smtClean="0">
                <a:solidFill>
                  <a:srgbClr val="FF0000"/>
                </a:solidFill>
              </a:rPr>
              <a:t>احق ثابت للادارة </a:t>
            </a:r>
            <a:r>
              <a:rPr lang="ar-IQ" b="1" u="sng" dirty="0" smtClean="0">
                <a:solidFill>
                  <a:srgbClr val="FF0000"/>
                </a:solidFill>
              </a:rPr>
              <a:t>ولولم ينص عليها العقد</a:t>
            </a:r>
            <a:r>
              <a:rPr lang="ar-IQ" b="1" dirty="0" smtClean="0"/>
              <a:t>.</a:t>
            </a:r>
          </a:p>
          <a:p>
            <a:pPr algn="r"/>
            <a:r>
              <a:rPr lang="ar-IQ" dirty="0" smtClean="0"/>
              <a:t>وثابت ذلك </a:t>
            </a:r>
            <a:r>
              <a:rPr lang="ar-IQ" u="sng" dirty="0" smtClean="0">
                <a:solidFill>
                  <a:srgbClr val="FF0000"/>
                </a:solidFill>
              </a:rPr>
              <a:t>في وان لم </a:t>
            </a:r>
            <a:r>
              <a:rPr lang="ar-IQ" b="1" u="sng" dirty="0" smtClean="0">
                <a:solidFill>
                  <a:srgbClr val="FF0000"/>
                </a:solidFill>
              </a:rPr>
              <a:t>ينص عليها القانون </a:t>
            </a:r>
            <a:r>
              <a:rPr lang="ar-IQ" dirty="0" smtClean="0"/>
              <a:t>صراحة.</a:t>
            </a:r>
          </a:p>
          <a:p>
            <a:pPr algn="r"/>
            <a:r>
              <a:rPr lang="ar-IQ" dirty="0" smtClean="0"/>
              <a:t>لان يقوم على فكرة تفضيل المصلحة العامة على الخاصة.</a:t>
            </a:r>
          </a:p>
          <a:p>
            <a:pPr algn="r"/>
            <a:r>
              <a:rPr lang="ar-IQ" u="sng" dirty="0" smtClean="0">
                <a:solidFill>
                  <a:srgbClr val="C00000"/>
                </a:solidFill>
              </a:rPr>
              <a:t>وليس للمتعاقد حق الاحتجاج او الاعتراض على هذا التعديل</a:t>
            </a:r>
          </a:p>
          <a:p>
            <a:pPr algn="r"/>
            <a:r>
              <a:rPr lang="ar-IQ" u="sng" dirty="0" smtClean="0">
                <a:solidFill>
                  <a:srgbClr val="C00000"/>
                </a:solidFill>
              </a:rPr>
              <a:t>وبالاخص لان التعديل للمصلحة العامة وحسن سير المرفق </a:t>
            </a:r>
            <a:r>
              <a:rPr lang="ar-IQ" dirty="0" smtClean="0"/>
              <a:t>العام</a:t>
            </a: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3168030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تمارس الادارة التعديل ضمن اطار محدد وضوابط دقيقة تتمثل فيما يلي:-</a:t>
            </a:r>
            <a:endParaRPr lang="ar-IQ" dirty="0"/>
          </a:p>
        </p:txBody>
      </p:sp>
      <p:sp>
        <p:nvSpPr>
          <p:cNvPr id="3" name="Content Placeholder 2"/>
          <p:cNvSpPr>
            <a:spLocks noGrp="1"/>
          </p:cNvSpPr>
          <p:nvPr>
            <p:ph idx="1"/>
          </p:nvPr>
        </p:nvSpPr>
        <p:spPr/>
        <p:txBody>
          <a:bodyPr/>
          <a:lstStyle/>
          <a:p>
            <a:pPr algn="r"/>
            <a:r>
              <a:rPr lang="ar-IQ" dirty="0" smtClean="0"/>
              <a:t>1- ان لا يتعدى التعديل موضوع العقد</a:t>
            </a:r>
          </a:p>
          <a:p>
            <a:pPr algn="r"/>
            <a:r>
              <a:rPr lang="ar-IQ" dirty="0" smtClean="0"/>
              <a:t>2- ان يكون للتعديل اسباب موضوعية</a:t>
            </a:r>
          </a:p>
          <a:p>
            <a:pPr algn="r"/>
            <a:r>
              <a:rPr lang="ar-IQ" dirty="0" smtClean="0"/>
              <a:t>3- ان يصدر قرار التعديل في حدود القواعد العامة </a:t>
            </a:r>
            <a:endParaRPr lang="en-US" dirty="0" smtClean="0"/>
          </a:p>
          <a:p>
            <a:pPr algn="r"/>
            <a:r>
              <a:rPr lang="ar-IQ" dirty="0" smtClean="0"/>
              <a:t>للمشروعية.</a:t>
            </a:r>
          </a:p>
          <a:p>
            <a:pPr algn="r"/>
            <a:r>
              <a:rPr lang="ar-IQ" dirty="0" smtClean="0"/>
              <a:t> </a:t>
            </a: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588847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r"/>
            <a:r>
              <a:rPr lang="ar-IQ" dirty="0" smtClean="0"/>
              <a:t>1</a:t>
            </a:r>
            <a:br>
              <a:rPr lang="ar-IQ" dirty="0" smtClean="0"/>
            </a:br>
            <a:r>
              <a:rPr lang="ar-IQ" dirty="0" smtClean="0"/>
              <a:t>- </a:t>
            </a:r>
            <a:r>
              <a:rPr lang="ar-IQ" dirty="0"/>
              <a:t>ان لا يتعدى التعديل موضوع العقد</a:t>
            </a:r>
            <a:br>
              <a:rPr lang="ar-IQ" dirty="0"/>
            </a:br>
            <a:endParaRPr lang="ar-IQ"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algn="r" rtl="1"/>
            <a:r>
              <a:rPr lang="ar-IQ" b="1" u="sng" dirty="0"/>
              <a:t>لماذا منحت سلطة تعديل  في العقود</a:t>
            </a:r>
            <a:r>
              <a:rPr lang="ar-IQ" b="1" dirty="0"/>
              <a:t>الادارية ؟</a:t>
            </a:r>
          </a:p>
          <a:p>
            <a:pPr algn="r" rtl="1"/>
            <a:r>
              <a:rPr lang="ar-IQ" b="1" u="sng" dirty="0">
                <a:solidFill>
                  <a:srgbClr val="FF0000"/>
                </a:solidFill>
              </a:rPr>
              <a:t>لتغير ظروف وحاجات المرافق العامة</a:t>
            </a:r>
            <a:r>
              <a:rPr lang="ar-IQ" b="1" dirty="0"/>
              <a:t> التي تخدمها تلك العقود وبهدف </a:t>
            </a:r>
            <a:r>
              <a:rPr lang="ar-IQ" b="1" dirty="0">
                <a:solidFill>
                  <a:srgbClr val="FF0000"/>
                </a:solidFill>
              </a:rPr>
              <a:t>تحقيق المصلحة العامة </a:t>
            </a:r>
            <a:r>
              <a:rPr lang="ar-IQ" b="1" dirty="0"/>
              <a:t>التي يسعى اليها المرفق العام.</a:t>
            </a:r>
          </a:p>
          <a:p>
            <a:pPr algn="r"/>
            <a:r>
              <a:rPr lang="ar-IQ" b="1" dirty="0"/>
              <a:t>وعلى ذلك فان الادارة تملك سلطة تعديل الع</a:t>
            </a:r>
            <a:r>
              <a:rPr lang="ar-IQ" b="1" u="sng" dirty="0">
                <a:solidFill>
                  <a:srgbClr val="FF0000"/>
                </a:solidFill>
              </a:rPr>
              <a:t>قود الادارية من جانبها وحدها </a:t>
            </a:r>
            <a:r>
              <a:rPr lang="ar-IQ" b="1" u="sng" dirty="0"/>
              <a:t>اي بارادتها المنفردة دون ان يحتج </a:t>
            </a:r>
            <a:r>
              <a:rPr lang="ar-IQ" b="1" dirty="0"/>
              <a:t>عليها </a:t>
            </a:r>
            <a:r>
              <a:rPr lang="ar-IQ" b="1" dirty="0" smtClean="0"/>
              <a:t>المتعاقد</a:t>
            </a:r>
            <a:r>
              <a:rPr lang="ar-IQ" b="1" dirty="0"/>
              <a:t>وسلطة التعديل ليست </a:t>
            </a:r>
            <a:r>
              <a:rPr lang="ar-IQ" b="1" u="sng" dirty="0">
                <a:solidFill>
                  <a:srgbClr val="FF0000"/>
                </a:solidFill>
              </a:rPr>
              <a:t>مطلقة بل انها مقيدة :- </a:t>
            </a:r>
            <a:r>
              <a:rPr lang="ar-IQ" b="1" dirty="0"/>
              <a:t>بشرط 1- </a:t>
            </a:r>
            <a:endParaRPr lang="en-US" b="1" dirty="0"/>
          </a:p>
          <a:p>
            <a:pPr algn="r"/>
            <a:r>
              <a:rPr lang="ar-IQ" b="1" dirty="0"/>
              <a:t>استهداف المصلحة العامة و2- بشرط تغير الظروف</a:t>
            </a:r>
          </a:p>
          <a:p>
            <a:pPr algn="r"/>
            <a:r>
              <a:rPr lang="ar-IQ" b="1" dirty="0"/>
              <a:t>ومقيدة ايضا من 3-حيث موضوع التعديل الذي لايجوز ان يخرج عن موضوع العقد </a:t>
            </a:r>
          </a:p>
          <a:p>
            <a:pPr algn="r"/>
            <a:r>
              <a:rPr lang="ar-IQ" b="1" dirty="0"/>
              <a:t>و4- ان يصدر التعديل من السلطة المختصة وان يكون قرارها موافقا للقوانين والانظمة النافذة</a:t>
            </a:r>
            <a:r>
              <a:rPr lang="ar-IQ" dirty="0"/>
              <a:t>.</a:t>
            </a:r>
          </a:p>
          <a:p>
            <a:pPr algn="r" rtl="1"/>
            <a:endParaRPr lang="ar-IQ" b="1" dirty="0" smtClean="0"/>
          </a:p>
          <a:p>
            <a:pPr algn="r" rtl="1"/>
            <a:endParaRPr lang="ar-IQ" b="1" dirty="0"/>
          </a:p>
          <a:p>
            <a:pPr algn="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513739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ar-IQ" dirty="0" smtClean="0"/>
              <a:t>2- ان يكون للتعديل اسباب موضوعية</a:t>
            </a:r>
            <a:endParaRPr lang="ar-IQ" dirty="0"/>
          </a:p>
        </p:txBody>
      </p:sp>
      <p:sp>
        <p:nvSpPr>
          <p:cNvPr id="3" name="Content Placeholder 2"/>
          <p:cNvSpPr>
            <a:spLocks noGrp="1"/>
          </p:cNvSpPr>
          <p:nvPr>
            <p:ph idx="1"/>
          </p:nvPr>
        </p:nvSpPr>
        <p:spPr>
          <a:xfrm>
            <a:off x="457200" y="1295400"/>
            <a:ext cx="8229600" cy="4830763"/>
          </a:xfrm>
        </p:spPr>
        <p:txBody>
          <a:bodyPr/>
          <a:lstStyle/>
          <a:p>
            <a:pPr algn="r"/>
            <a:r>
              <a:rPr lang="ar-IQ" dirty="0" smtClean="0"/>
              <a:t>ان الادرة  وهي تباشر سلطاتها في تعديل العقود الادارية لا تتحرك من الفراغ</a:t>
            </a:r>
          </a:p>
          <a:p>
            <a:pPr algn="r"/>
            <a:r>
              <a:rPr lang="ar-IQ" dirty="0" smtClean="0"/>
              <a:t>بل هناك عوامل تدفعها لتعديلها هذا العقد الهدف ضمان حسن سير المرافق العامة ةتلبية الخدمة العامة للجمهور في احسن وجه</a:t>
            </a:r>
          </a:p>
          <a:p>
            <a:pPr algn="r"/>
            <a:r>
              <a:rPr lang="ar-IQ" dirty="0"/>
              <a:t> </a:t>
            </a:r>
            <a:r>
              <a:rPr lang="ar-IQ" dirty="0" smtClean="0"/>
              <a:t>وقد يكون التغير او التعديل بسبب طول مدة العقد كعد الاشغال او عقد التوريد وتغيير الظروف ولتلبية حاجة المنتفع.</a:t>
            </a: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157814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ar-IQ" dirty="0" smtClean="0"/>
              <a:t>3- ان يصدر قرار التعديل في حدود القواعد العامة للمشروعية</a:t>
            </a:r>
            <a:endParaRPr lang="ar-IQ" dirty="0"/>
          </a:p>
        </p:txBody>
      </p:sp>
      <p:sp>
        <p:nvSpPr>
          <p:cNvPr id="3" name="Content Placeholder 2"/>
          <p:cNvSpPr>
            <a:spLocks noGrp="1"/>
          </p:cNvSpPr>
          <p:nvPr>
            <p:ph idx="1"/>
          </p:nvPr>
        </p:nvSpPr>
        <p:spPr>
          <a:xfrm>
            <a:off x="457200" y="1447800"/>
            <a:ext cx="8229600" cy="4678363"/>
          </a:xfrm>
        </p:spPr>
        <p:txBody>
          <a:bodyPr/>
          <a:lstStyle/>
          <a:p>
            <a:pPr algn="r"/>
            <a:r>
              <a:rPr lang="ar-IQ" dirty="0" smtClean="0"/>
              <a:t>ان الادارة تعدل بتعديل العقد من خلال القرارات الادارية من 1- قبل السلطة المختصة وتعلن عن نيتها في تعديل العقد الاداري </a:t>
            </a:r>
          </a:p>
          <a:p>
            <a:pPr algn="r"/>
            <a:r>
              <a:rPr lang="ar-IQ" dirty="0" smtClean="0"/>
              <a:t>2- وان تتوفر في هذا القرار سائر اركان القرار الاداري </a:t>
            </a:r>
            <a:endParaRPr lang="en-US" dirty="0" smtClean="0"/>
          </a:p>
          <a:p>
            <a:pPr algn="r"/>
            <a:r>
              <a:rPr lang="ar-IQ" dirty="0" smtClean="0"/>
              <a:t>ليكون مشروعا</a:t>
            </a:r>
          </a:p>
          <a:p>
            <a:pPr algn="r"/>
            <a:r>
              <a:rPr lang="ar-IQ" dirty="0" smtClean="0"/>
              <a:t>.</a:t>
            </a: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351954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3-صلاحية </a:t>
            </a:r>
            <a:r>
              <a:rPr lang="ar-IQ" dirty="0"/>
              <a:t>فرض الجزاءات على </a:t>
            </a:r>
            <a:r>
              <a:rPr lang="ar-IQ" dirty="0" smtClean="0"/>
              <a:t>المتعاقد</a:t>
            </a:r>
            <a:endParaRPr lang="ar-IQ" dirty="0"/>
          </a:p>
        </p:txBody>
      </p:sp>
      <p:sp>
        <p:nvSpPr>
          <p:cNvPr id="3" name="Content Placeholder 2"/>
          <p:cNvSpPr>
            <a:spLocks noGrp="1"/>
          </p:cNvSpPr>
          <p:nvPr>
            <p:ph idx="1"/>
          </p:nvPr>
        </p:nvSpPr>
        <p:spPr/>
        <p:txBody>
          <a:bodyPr>
            <a:normAutofit lnSpcReduction="10000"/>
          </a:bodyPr>
          <a:lstStyle/>
          <a:p>
            <a:pPr algn="r"/>
            <a:r>
              <a:rPr lang="ar-IQ" dirty="0" smtClean="0"/>
              <a:t>ان قواعد العامة في </a:t>
            </a:r>
            <a:r>
              <a:rPr lang="ar-IQ" dirty="0" smtClean="0">
                <a:solidFill>
                  <a:srgbClr val="FF0000"/>
                </a:solidFill>
              </a:rPr>
              <a:t>القانون الخاص </a:t>
            </a:r>
            <a:r>
              <a:rPr lang="ar-IQ" dirty="0" smtClean="0"/>
              <a:t>تقضي </a:t>
            </a:r>
            <a:r>
              <a:rPr lang="ar-IQ" dirty="0" smtClean="0">
                <a:solidFill>
                  <a:srgbClr val="FF0000"/>
                </a:solidFill>
              </a:rPr>
              <a:t>باستئثار القضاء</a:t>
            </a:r>
          </a:p>
          <a:p>
            <a:pPr algn="r"/>
            <a:r>
              <a:rPr lang="ar-IQ" dirty="0" smtClean="0">
                <a:solidFill>
                  <a:srgbClr val="FF0000"/>
                </a:solidFill>
              </a:rPr>
              <a:t>دون غيره في توقيع الجزاء.</a:t>
            </a:r>
          </a:p>
          <a:p>
            <a:pPr algn="r"/>
            <a:r>
              <a:rPr lang="ar-IQ" b="1" dirty="0" smtClean="0">
                <a:solidFill>
                  <a:srgbClr val="FF0000"/>
                </a:solidFill>
              </a:rPr>
              <a:t>اما </a:t>
            </a:r>
            <a:r>
              <a:rPr lang="ar-IQ" b="1" u="sng" dirty="0" smtClean="0">
                <a:solidFill>
                  <a:srgbClr val="FF0000"/>
                </a:solidFill>
              </a:rPr>
              <a:t>العقود الادارية </a:t>
            </a:r>
            <a:r>
              <a:rPr lang="ar-IQ" b="1" u="sng" dirty="0" smtClean="0">
                <a:solidFill>
                  <a:schemeClr val="tx1">
                    <a:lumMod val="95000"/>
                    <a:lumOff val="5000"/>
                  </a:schemeClr>
                </a:solidFill>
              </a:rPr>
              <a:t>فللادارة </a:t>
            </a:r>
            <a:r>
              <a:rPr lang="ar-IQ" b="1" dirty="0" smtClean="0">
                <a:solidFill>
                  <a:srgbClr val="FF0000"/>
                </a:solidFill>
              </a:rPr>
              <a:t>السلطة توقيع الجزاء </a:t>
            </a:r>
          </a:p>
          <a:p>
            <a:pPr algn="r"/>
            <a:r>
              <a:rPr lang="ar-IQ" b="1" dirty="0" smtClean="0">
                <a:solidFill>
                  <a:srgbClr val="FF0000"/>
                </a:solidFill>
              </a:rPr>
              <a:t>عند اخلال لمتعاقد معها بالالتزاماته التعاقدية</a:t>
            </a:r>
          </a:p>
          <a:p>
            <a:pPr algn="r"/>
            <a:r>
              <a:rPr lang="ar-IQ" dirty="0" smtClean="0">
                <a:solidFill>
                  <a:schemeClr val="tx1">
                    <a:lumMod val="95000"/>
                    <a:lumOff val="5000"/>
                  </a:schemeClr>
                </a:solidFill>
              </a:rPr>
              <a:t>ولا تمتلك الادارة صلاحية توقيع الجزاءت العقدية الا اذا توفرت بعض الضوابط .</a:t>
            </a:r>
          </a:p>
          <a:p>
            <a:pPr algn="r"/>
            <a:r>
              <a:rPr lang="ar-IQ" dirty="0" smtClean="0">
                <a:solidFill>
                  <a:schemeClr val="tx1">
                    <a:lumMod val="95000"/>
                    <a:lumOff val="5000"/>
                  </a:schemeClr>
                </a:solidFill>
              </a:rPr>
              <a:t>واما الجزاءات الادارية تقسم الى 3 اقسام </a:t>
            </a:r>
            <a:r>
              <a:rPr lang="ar-IQ" dirty="0" smtClean="0">
                <a:solidFill>
                  <a:srgbClr val="FF0000"/>
                </a:solidFill>
              </a:rPr>
              <a:t>.</a:t>
            </a:r>
          </a:p>
          <a:p>
            <a:pPr algn="r"/>
            <a:r>
              <a:rPr lang="ar-IQ" dirty="0" smtClean="0">
                <a:solidFill>
                  <a:srgbClr val="FF0000"/>
                </a:solidFill>
              </a:rPr>
              <a:t> </a:t>
            </a:r>
            <a:endParaRPr lang="ar-IQ" dirty="0">
              <a:solidFill>
                <a:srgbClr val="FF0000"/>
              </a:solidFill>
            </a:endParaRPr>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4275603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IQ" dirty="0" smtClean="0"/>
              <a:t>                                            ص160</a:t>
            </a:r>
            <a:endParaRPr lang="ar-IQ"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69943137"/>
              </p:ext>
            </p:extLst>
          </p:nvPr>
        </p:nvGraphicFramePr>
        <p:xfrm>
          <a:off x="457200" y="990600"/>
          <a:ext cx="8229600" cy="5135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668029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r"/>
            <a:r>
              <a:rPr lang="ar-IQ" dirty="0" smtClean="0"/>
              <a:t>والجزاءات التي تملك الادارة توقيعها  هي:-</a:t>
            </a:r>
            <a:endParaRPr lang="ar-IQ"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algn="r"/>
            <a:r>
              <a:rPr lang="ar-IQ" dirty="0" smtClean="0"/>
              <a:t>جزاءات ذات طبيعة مالية ومنها الجزاءات الضاغطة او الرادعة التي تستهدف اجبار المتعاقد على الوفاء بالتزاماته او قد تتمثل بفسخ العقد اي  بانهاء الرابطة التعاقدية.</a:t>
            </a:r>
          </a:p>
          <a:p>
            <a:pPr algn="r"/>
            <a:r>
              <a:rPr lang="en-US" dirty="0" smtClean="0"/>
              <a:t> </a:t>
            </a:r>
            <a:r>
              <a:rPr lang="ar-IQ" dirty="0" smtClean="0"/>
              <a:t>1- الجزاءات المالية تتخذ الجزاءات المالية </a:t>
            </a:r>
            <a:r>
              <a:rPr lang="ar-IQ" dirty="0" smtClean="0">
                <a:solidFill>
                  <a:srgbClr val="FF0000"/>
                </a:solidFill>
              </a:rPr>
              <a:t>3 صور 1-الغرامات التاخيرية2--والتعويضات و3- مصادرة التامين</a:t>
            </a:r>
          </a:p>
          <a:p>
            <a:pPr algn="r"/>
            <a:r>
              <a:rPr lang="ar-IQ" dirty="0" smtClean="0">
                <a:solidFill>
                  <a:srgbClr val="FF0000"/>
                </a:solidFill>
              </a:rPr>
              <a:t>ا-</a:t>
            </a:r>
            <a:r>
              <a:rPr lang="ar-IQ" dirty="0" smtClean="0">
                <a:solidFill>
                  <a:schemeClr val="tx1">
                    <a:lumMod val="95000"/>
                    <a:lumOff val="5000"/>
                  </a:schemeClr>
                </a:solidFill>
              </a:rPr>
              <a:t>الغرامات التاخيرية :-وهي مبلغ من المال محددة سلفا يذكر مقدارها في العقد المبرم بين الادارة والمتعاقد </a:t>
            </a:r>
          </a:p>
          <a:p>
            <a:pPr algn="r"/>
            <a:r>
              <a:rPr lang="ar-IQ" dirty="0" smtClean="0">
                <a:solidFill>
                  <a:schemeClr val="tx1">
                    <a:lumMod val="95000"/>
                    <a:lumOff val="5000"/>
                  </a:schemeClr>
                </a:solidFill>
              </a:rPr>
              <a:t>في حالة  تراخى او تاخر في التنفيذ </a:t>
            </a:r>
          </a:p>
          <a:p>
            <a:pPr algn="r"/>
            <a:r>
              <a:rPr lang="ar-IQ" dirty="0" smtClean="0">
                <a:solidFill>
                  <a:schemeClr val="tx1">
                    <a:lumMod val="95000"/>
                    <a:lumOff val="5000"/>
                  </a:schemeClr>
                </a:solidFill>
              </a:rPr>
              <a:t>دون </a:t>
            </a:r>
            <a:r>
              <a:rPr lang="ar-IQ" u="sng" dirty="0" smtClean="0">
                <a:solidFill>
                  <a:srgbClr val="FF0000"/>
                </a:solidFill>
              </a:rPr>
              <a:t>حاجة تنبيه او انذار </a:t>
            </a:r>
            <a:r>
              <a:rPr lang="ar-IQ" dirty="0" smtClean="0">
                <a:solidFill>
                  <a:schemeClr val="tx1">
                    <a:lumMod val="95000"/>
                    <a:lumOff val="5000"/>
                  </a:schemeClr>
                </a:solidFill>
              </a:rPr>
              <a:t>او </a:t>
            </a:r>
            <a:r>
              <a:rPr lang="ar-IQ" u="sng" dirty="0" smtClean="0">
                <a:solidFill>
                  <a:srgbClr val="FF0000"/>
                </a:solidFill>
              </a:rPr>
              <a:t>صدور حكم من القضاء </a:t>
            </a:r>
            <a:r>
              <a:rPr lang="ar-IQ" dirty="0" smtClean="0">
                <a:solidFill>
                  <a:schemeClr val="tx1">
                    <a:lumMod val="95000"/>
                    <a:lumOff val="5000"/>
                  </a:schemeClr>
                </a:solidFill>
              </a:rPr>
              <a:t>لتطبيقها. او </a:t>
            </a:r>
            <a:r>
              <a:rPr lang="ar-IQ" u="sng" dirty="0" smtClean="0">
                <a:solidFill>
                  <a:srgbClr val="FF0000"/>
                </a:solidFill>
              </a:rPr>
              <a:t>اثبات وقوع الضرر </a:t>
            </a:r>
            <a:r>
              <a:rPr lang="ar-IQ" dirty="0" smtClean="0">
                <a:solidFill>
                  <a:schemeClr val="tx1">
                    <a:lumMod val="95000"/>
                    <a:lumOff val="5000"/>
                  </a:schemeClr>
                </a:solidFill>
              </a:rPr>
              <a:t>لان الضرر يكون مفترض </a:t>
            </a:r>
          </a:p>
          <a:p>
            <a:pPr algn="r"/>
            <a:endParaRPr lang="ar-IQ" dirty="0">
              <a:solidFill>
                <a:schemeClr val="tx1">
                  <a:lumMod val="95000"/>
                  <a:lumOff val="5000"/>
                </a:schemeClr>
              </a:solidFill>
            </a:endParaRPr>
          </a:p>
          <a:p>
            <a:pPr algn="r"/>
            <a:endParaRPr lang="ar-IQ" dirty="0">
              <a:solidFill>
                <a:srgbClr val="FF0000"/>
              </a:solidFill>
            </a:endParaRPr>
          </a:p>
        </p:txBody>
      </p:sp>
      <p:sp>
        <p:nvSpPr>
          <p:cNvPr id="4" name="Date Placeholder 3"/>
          <p:cNvSpPr>
            <a:spLocks noGrp="1"/>
          </p:cNvSpPr>
          <p:nvPr>
            <p:ph type="dt" sz="half" idx="10"/>
          </p:nvPr>
        </p:nvSpPr>
        <p:spPr/>
        <p:txBody>
          <a:bodyPr/>
          <a:lstStyle/>
          <a:p>
            <a:fld id="{E24305C2-B00E-47E8-8898-ABE7FA06F10B}"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1079812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ar-IQ" dirty="0" smtClean="0"/>
              <a:t>1- الجزاءات المالية</a:t>
            </a:r>
            <a:endParaRPr lang="ar-IQ"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algn="r"/>
            <a:r>
              <a:rPr lang="ar-IQ" dirty="0" smtClean="0"/>
              <a:t>الجزاءات المالية :- عبارة عن مبالغ المال التي يحق للادارة ان تطالب بها المتعاقد اذا 1</a:t>
            </a:r>
          </a:p>
          <a:p>
            <a:pPr algn="r"/>
            <a:r>
              <a:rPr lang="ar-IQ" dirty="0"/>
              <a:t>1</a:t>
            </a:r>
            <a:r>
              <a:rPr lang="ar-IQ" dirty="0" smtClean="0"/>
              <a:t>-</a:t>
            </a:r>
            <a:r>
              <a:rPr lang="ar-IQ" dirty="0" smtClean="0">
                <a:solidFill>
                  <a:srgbClr val="FF0000"/>
                </a:solidFill>
              </a:rPr>
              <a:t>اخل بالتزاماته التعاقدية </a:t>
            </a:r>
            <a:r>
              <a:rPr lang="ar-IQ" dirty="0" smtClean="0"/>
              <a:t>سواء امتنع عن تنفيذ التزاماته بالكامل</a:t>
            </a:r>
          </a:p>
          <a:p>
            <a:pPr algn="r"/>
            <a:r>
              <a:rPr lang="ar-IQ" dirty="0" smtClean="0"/>
              <a:t>2- </a:t>
            </a:r>
            <a:r>
              <a:rPr lang="ar-IQ" dirty="0" smtClean="0">
                <a:solidFill>
                  <a:srgbClr val="FF0000"/>
                </a:solidFill>
              </a:rPr>
              <a:t>تاخر في </a:t>
            </a:r>
            <a:r>
              <a:rPr lang="ar-IQ" dirty="0" smtClean="0"/>
              <a:t>تنفيذها او3- نفذها على </a:t>
            </a:r>
            <a:r>
              <a:rPr lang="ar-IQ" dirty="0" smtClean="0">
                <a:solidFill>
                  <a:srgbClr val="FF0000"/>
                </a:solidFill>
              </a:rPr>
              <a:t>وجه غير مرض </a:t>
            </a:r>
          </a:p>
          <a:p>
            <a:pPr algn="r"/>
            <a:r>
              <a:rPr lang="ar-IQ" dirty="0" smtClean="0"/>
              <a:t>او 4-حل غيره محله دون موافقة الادارة</a:t>
            </a:r>
          </a:p>
          <a:p>
            <a:pPr algn="r"/>
            <a:r>
              <a:rPr lang="ar-IQ" dirty="0" smtClean="0"/>
              <a:t>والجزاءات المالية نوعين</a:t>
            </a:r>
          </a:p>
          <a:p>
            <a:pPr algn="r"/>
            <a:r>
              <a:rPr lang="ar-IQ" dirty="0"/>
              <a:t>ت</a:t>
            </a:r>
            <a:r>
              <a:rPr lang="ar-IQ" dirty="0" smtClean="0"/>
              <a:t>كون بسبب</a:t>
            </a:r>
            <a:r>
              <a:rPr lang="ar-IQ" b="1" dirty="0" smtClean="0">
                <a:solidFill>
                  <a:srgbClr val="FF0000"/>
                </a:solidFill>
              </a:rPr>
              <a:t> </a:t>
            </a:r>
            <a:r>
              <a:rPr lang="ar-IQ" b="1" u="sng" dirty="0" smtClean="0">
                <a:solidFill>
                  <a:srgbClr val="FF0000"/>
                </a:solidFill>
              </a:rPr>
              <a:t>ضرر</a:t>
            </a:r>
            <a:r>
              <a:rPr lang="ar-IQ" b="1" dirty="0" smtClean="0">
                <a:solidFill>
                  <a:srgbClr val="FF0000"/>
                </a:solidFill>
              </a:rPr>
              <a:t> </a:t>
            </a:r>
            <a:r>
              <a:rPr lang="ar-IQ" dirty="0" smtClean="0"/>
              <a:t>لحق الادارة نتيجة </a:t>
            </a:r>
            <a:r>
              <a:rPr lang="ar-IQ" u="sng" dirty="0" smtClean="0">
                <a:solidFill>
                  <a:srgbClr val="FF0000"/>
                </a:solidFill>
              </a:rPr>
              <a:t>خطا المتعاقد</a:t>
            </a:r>
          </a:p>
          <a:p>
            <a:pPr algn="r"/>
            <a:r>
              <a:rPr lang="ar-IQ" dirty="0" smtClean="0"/>
              <a:t>او </a:t>
            </a:r>
            <a:r>
              <a:rPr lang="ar-IQ" dirty="0" smtClean="0">
                <a:solidFill>
                  <a:srgbClr val="FF0000"/>
                </a:solidFill>
              </a:rPr>
              <a:t>نوعا من العقاب </a:t>
            </a:r>
            <a:r>
              <a:rPr lang="ar-IQ" u="sng" dirty="0" smtClean="0"/>
              <a:t>بغض النظر عن </a:t>
            </a:r>
            <a:r>
              <a:rPr lang="ar-IQ" dirty="0" smtClean="0"/>
              <a:t>صدور خطا منه</a:t>
            </a: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81940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                            ص153</a:t>
            </a:r>
            <a:endParaRPr lang="ar-IQ" dirty="0"/>
          </a:p>
        </p:txBody>
      </p:sp>
      <p:sp>
        <p:nvSpPr>
          <p:cNvPr id="3" name="Content Placeholder 2"/>
          <p:cNvSpPr>
            <a:spLocks noGrp="1"/>
          </p:cNvSpPr>
          <p:nvPr>
            <p:ph idx="1"/>
          </p:nvPr>
        </p:nvSpPr>
        <p:spPr>
          <a:xfrm>
            <a:off x="457200" y="685800"/>
            <a:ext cx="8229600" cy="5440363"/>
          </a:xfrm>
        </p:spPr>
        <p:txBody>
          <a:bodyPr>
            <a:normAutofit fontScale="92500"/>
          </a:bodyPr>
          <a:lstStyle/>
          <a:p>
            <a:r>
              <a:rPr lang="ar-IQ" dirty="0"/>
              <a:t>يجكم العقود المدنية مبدا هام  - </a:t>
            </a:r>
          </a:p>
          <a:p>
            <a:pPr algn="r"/>
            <a:r>
              <a:rPr lang="ar-IQ" dirty="0"/>
              <a:t>1-ضرورة المساواة بين طرفين العلاقة العقديةاي على اساس التوازن بين مصالح الاطراف المتعاقدة </a:t>
            </a:r>
            <a:endParaRPr lang="ar-IQ" dirty="0" smtClean="0"/>
          </a:p>
          <a:p>
            <a:pPr algn="r"/>
            <a:r>
              <a:rPr lang="ar-IQ" dirty="0" smtClean="0"/>
              <a:t>2- وتسود ه قاعدة العقد شريعة المتعاقدين</a:t>
            </a:r>
          </a:p>
          <a:p>
            <a:pPr algn="r"/>
            <a:r>
              <a:rPr lang="ar-IQ" dirty="0" smtClean="0"/>
              <a:t>ولكن هذا المبدا لاتسري على العقود الادارية</a:t>
            </a:r>
          </a:p>
          <a:p>
            <a:pPr algn="r"/>
            <a:r>
              <a:rPr lang="ar-IQ" dirty="0"/>
              <a:t> </a:t>
            </a:r>
            <a:r>
              <a:rPr lang="ar-IQ" u="sng" dirty="0" smtClean="0">
                <a:solidFill>
                  <a:srgbClr val="FF0000"/>
                </a:solidFill>
              </a:rPr>
              <a:t>فالادارة تمتاز بمركز متميز  في </a:t>
            </a:r>
            <a:r>
              <a:rPr lang="ar-IQ" dirty="0" smtClean="0"/>
              <a:t>مواجهة المتعاقد معها</a:t>
            </a:r>
          </a:p>
          <a:p>
            <a:pPr algn="r"/>
            <a:r>
              <a:rPr lang="ar-IQ" u="sng" dirty="0" smtClean="0"/>
              <a:t>رغبة في </a:t>
            </a:r>
            <a:r>
              <a:rPr lang="ar-IQ" u="sng" dirty="0" smtClean="0">
                <a:solidFill>
                  <a:srgbClr val="FF0000"/>
                </a:solidFill>
              </a:rPr>
              <a:t>تحقيق المصلحة العامة </a:t>
            </a:r>
            <a:r>
              <a:rPr lang="ar-IQ" u="sng" dirty="0" smtClean="0"/>
              <a:t>من خلال الحفاظ على سير المرافق العامة بانتظام واضطراد في اداء الخدمات للمنتفعين بها.</a:t>
            </a:r>
          </a:p>
          <a:p>
            <a:pPr algn="r"/>
            <a:r>
              <a:rPr lang="ar-IQ" u="sng" dirty="0" smtClean="0">
                <a:solidFill>
                  <a:srgbClr val="FF0000"/>
                </a:solidFill>
              </a:rPr>
              <a:t>فين تغليب المصلحة العامة على مصلحة الفردية الخاصة </a:t>
            </a:r>
            <a:r>
              <a:rPr lang="ar-IQ" dirty="0" smtClean="0"/>
              <a:t>للمتعاقدين.</a:t>
            </a:r>
            <a:endParaRPr lang="ar-IQ" dirty="0"/>
          </a:p>
        </p:txBody>
      </p:sp>
      <p:sp>
        <p:nvSpPr>
          <p:cNvPr id="4" name="Date Placeholder 3"/>
          <p:cNvSpPr>
            <a:spLocks noGrp="1"/>
          </p:cNvSpPr>
          <p:nvPr>
            <p:ph type="dt" sz="half" idx="10"/>
          </p:nvPr>
        </p:nvSpPr>
        <p:spPr/>
        <p:txBody>
          <a:bodyPr/>
          <a:lstStyle/>
          <a:p>
            <a:fld id="{72DDDB8E-58FA-4312-9772-A9D9427BC6B5}"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529971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                                           ص160</a:t>
            </a:r>
            <a:r>
              <a:rPr lang="en-US" dirty="0" smtClean="0"/>
              <a:t>  </a:t>
            </a:r>
            <a:endParaRPr lang="ar-IQ" dirty="0"/>
          </a:p>
        </p:txBody>
      </p:sp>
      <p:sp>
        <p:nvSpPr>
          <p:cNvPr id="3" name="Content Placeholder 2"/>
          <p:cNvSpPr>
            <a:spLocks noGrp="1"/>
          </p:cNvSpPr>
          <p:nvPr>
            <p:ph idx="1"/>
          </p:nvPr>
        </p:nvSpPr>
        <p:spPr>
          <a:xfrm>
            <a:off x="457200" y="838200"/>
            <a:ext cx="8229600" cy="5287963"/>
          </a:xfrm>
        </p:spPr>
        <p:txBody>
          <a:bodyPr/>
          <a:lstStyle/>
          <a:p>
            <a:pPr algn="r"/>
            <a:r>
              <a:rPr lang="ar-IQ" dirty="0" smtClean="0"/>
              <a:t>فالجزاءات المالية في العقود الادارية لاتقتصر </a:t>
            </a:r>
            <a:r>
              <a:rPr lang="ar-IQ" dirty="0" smtClean="0">
                <a:solidFill>
                  <a:srgbClr val="FF0000"/>
                </a:solidFill>
              </a:rPr>
              <a:t>على تعويض الضرر</a:t>
            </a:r>
          </a:p>
          <a:p>
            <a:pPr algn="r"/>
            <a:r>
              <a:rPr lang="ar-IQ" dirty="0" smtClean="0">
                <a:solidFill>
                  <a:srgbClr val="FF0000"/>
                </a:solidFill>
              </a:rPr>
              <a:t> </a:t>
            </a:r>
            <a:r>
              <a:rPr lang="ar-IQ" dirty="0" smtClean="0"/>
              <a:t>بل تشمل </a:t>
            </a:r>
            <a:r>
              <a:rPr lang="ar-IQ" dirty="0" smtClean="0">
                <a:solidFill>
                  <a:srgbClr val="FF0000"/>
                </a:solidFill>
              </a:rPr>
              <a:t>الغرامات التأخيرية التي </a:t>
            </a:r>
            <a:r>
              <a:rPr lang="ar-IQ" dirty="0" smtClean="0"/>
              <a:t>تعد </a:t>
            </a:r>
            <a:r>
              <a:rPr lang="ar-IQ" dirty="0" smtClean="0">
                <a:solidFill>
                  <a:srgbClr val="FF0000"/>
                </a:solidFill>
              </a:rPr>
              <a:t>ضمانا لانجاز </a:t>
            </a:r>
            <a:r>
              <a:rPr lang="ar-IQ" dirty="0" smtClean="0"/>
              <a:t>المتعاقد مع الادارة عمله على اتم وجه</a:t>
            </a:r>
          </a:p>
          <a:p>
            <a:pPr algn="r"/>
            <a:r>
              <a:rPr lang="ar-IQ" dirty="0" smtClean="0"/>
              <a:t>و</a:t>
            </a:r>
            <a:r>
              <a:rPr lang="ar-IQ" dirty="0" smtClean="0">
                <a:solidFill>
                  <a:srgbClr val="C00000"/>
                </a:solidFill>
              </a:rPr>
              <a:t>يشكل ارغاما للمتعاقد على الوفاء بالتزاماته </a:t>
            </a:r>
            <a:r>
              <a:rPr lang="ar-IQ" dirty="0" smtClean="0"/>
              <a:t>التعاقدية </a:t>
            </a:r>
          </a:p>
          <a:p>
            <a:pPr algn="r"/>
            <a:r>
              <a:rPr lang="ar-IQ" dirty="0" smtClean="0"/>
              <a:t>واهم انواع الجزاءاتا كالاتي:-</a:t>
            </a:r>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719942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r"/>
            <a:r>
              <a:rPr lang="ar-IQ" sz="3600" dirty="0" smtClean="0"/>
              <a:t>ا-التعويضات</a:t>
            </a:r>
            <a:endParaRPr lang="ar-IQ" sz="3600" dirty="0"/>
          </a:p>
        </p:txBody>
      </p:sp>
      <p:sp>
        <p:nvSpPr>
          <p:cNvPr id="3" name="Content Placeholder 2"/>
          <p:cNvSpPr>
            <a:spLocks noGrp="1"/>
          </p:cNvSpPr>
          <p:nvPr>
            <p:ph idx="1"/>
          </p:nvPr>
        </p:nvSpPr>
        <p:spPr>
          <a:xfrm>
            <a:off x="457200" y="1066800"/>
            <a:ext cx="8229600" cy="5059363"/>
          </a:xfrm>
        </p:spPr>
        <p:txBody>
          <a:bodyPr>
            <a:normAutofit/>
          </a:bodyPr>
          <a:lstStyle/>
          <a:p>
            <a:pPr algn="r"/>
            <a:r>
              <a:rPr lang="ar-IQ" dirty="0" smtClean="0"/>
              <a:t>ان كل </a:t>
            </a:r>
            <a:r>
              <a:rPr lang="ar-IQ" u="sng" dirty="0" smtClean="0">
                <a:solidFill>
                  <a:srgbClr val="FF0000"/>
                </a:solidFill>
              </a:rPr>
              <a:t>اخلال بالتزام عقدي </a:t>
            </a:r>
            <a:r>
              <a:rPr lang="ar-IQ" dirty="0" smtClean="0"/>
              <a:t>او </a:t>
            </a:r>
            <a:r>
              <a:rPr lang="ar-IQ" dirty="0" smtClean="0">
                <a:solidFill>
                  <a:srgbClr val="FF0000"/>
                </a:solidFill>
              </a:rPr>
              <a:t>بالتزام يفرضه القانون </a:t>
            </a:r>
            <a:r>
              <a:rPr lang="ar-IQ" dirty="0" smtClean="0"/>
              <a:t>وبسبب </a:t>
            </a:r>
            <a:r>
              <a:rPr lang="ar-IQ" dirty="0" smtClean="0">
                <a:solidFill>
                  <a:srgbClr val="FF0000"/>
                </a:solidFill>
              </a:rPr>
              <a:t>ضررا للغير يلزم من ارتكبه بالتعويض.</a:t>
            </a:r>
          </a:p>
          <a:p>
            <a:pPr algn="r"/>
            <a:r>
              <a:rPr lang="ar-IQ" dirty="0" smtClean="0"/>
              <a:t>والادارة تحدد  او تقدر التعويض حسبما تراه  مناسبا لجبر الضرر الذي اصاب الجهة الادارية المتعاقدة نتيجة حطأ المتعاقد معها او عدم تنفيذه او تراخيه في تنفيذ ماالتزم به بموجب العقد المبرم بينهما.</a:t>
            </a:r>
          </a:p>
          <a:p>
            <a:pPr algn="r"/>
            <a:r>
              <a:rPr lang="ar-IQ" dirty="0" smtClean="0"/>
              <a:t>   ان فكرة التعويض في العقود الادارية تقترب من فكرة التعويض في العقود المدنية (بالنسبة للتقدير وركن الضرر) ويختلفان بطريقة التحديد  التعويض والتحصيل.</a:t>
            </a:r>
            <a:endParaRPr lang="ar-IQ" dirty="0"/>
          </a:p>
        </p:txBody>
      </p:sp>
      <p:sp>
        <p:nvSpPr>
          <p:cNvPr id="4" name="Date Placeholder 3"/>
          <p:cNvSpPr>
            <a:spLocks noGrp="1"/>
          </p:cNvSpPr>
          <p:nvPr>
            <p:ph type="dt" sz="half" idx="10"/>
          </p:nvPr>
        </p:nvSpPr>
        <p:spPr/>
        <p:txBody>
          <a:bodyPr/>
          <a:lstStyle/>
          <a:p>
            <a:fld id="{E24305C2-B00E-47E8-8898-ABE7FA06F10B}"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4113426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ar-IQ" dirty="0" smtClean="0"/>
              <a:t>ب- الغرامات التاخيرية</a:t>
            </a:r>
            <a:endParaRPr lang="ar-IQ" dirty="0"/>
          </a:p>
        </p:txBody>
      </p:sp>
      <p:sp>
        <p:nvSpPr>
          <p:cNvPr id="3" name="Content Placeholder 2"/>
          <p:cNvSpPr>
            <a:spLocks noGrp="1"/>
          </p:cNvSpPr>
          <p:nvPr>
            <p:ph idx="1"/>
          </p:nvPr>
        </p:nvSpPr>
        <p:spPr>
          <a:xfrm>
            <a:off x="457200" y="1219200"/>
            <a:ext cx="8229600" cy="4906963"/>
          </a:xfrm>
        </p:spPr>
        <p:txBody>
          <a:bodyPr>
            <a:normAutofit lnSpcReduction="10000"/>
          </a:bodyPr>
          <a:lstStyle/>
          <a:p>
            <a:pPr algn="r"/>
            <a:r>
              <a:rPr lang="ar-IQ" dirty="0" smtClean="0"/>
              <a:t> الغرامات التاخيرية هي مبالغ اجمالية من المال تقدرها الادارة مقدما تتضمنها نصوص العقد بصفته جزاءا يفرض على الطرف الاخر اذا تراخى او تاخر في التنفيذ.</a:t>
            </a:r>
          </a:p>
          <a:p>
            <a:pPr algn="r"/>
            <a:r>
              <a:rPr lang="ar-IQ" dirty="0" smtClean="0"/>
              <a:t>وهو جزاء تتضمنه شروط العقود الادارية كافة</a:t>
            </a:r>
          </a:p>
          <a:p>
            <a:pPr algn="r"/>
            <a:r>
              <a:rPr lang="ar-IQ" dirty="0" smtClean="0"/>
              <a:t>وهي من امتيازات الادارة </a:t>
            </a:r>
            <a:r>
              <a:rPr lang="ar-IQ" dirty="0" smtClean="0">
                <a:solidFill>
                  <a:srgbClr val="FF0000"/>
                </a:solidFill>
              </a:rPr>
              <a:t>ولو لم تتعرض لضرر </a:t>
            </a:r>
            <a:r>
              <a:rPr lang="ar-IQ" dirty="0" smtClean="0"/>
              <a:t>ما من </a:t>
            </a:r>
            <a:r>
              <a:rPr lang="ar-IQ" u="sng" dirty="0" smtClean="0">
                <a:solidFill>
                  <a:srgbClr val="FF0000"/>
                </a:solidFill>
              </a:rPr>
              <a:t>جراء تاخر </a:t>
            </a:r>
            <a:r>
              <a:rPr lang="ar-IQ" dirty="0" smtClean="0"/>
              <a:t>المتعاقد لان ا</a:t>
            </a:r>
            <a:r>
              <a:rPr lang="ar-IQ" dirty="0" smtClean="0">
                <a:solidFill>
                  <a:srgbClr val="FF0000"/>
                </a:solidFill>
              </a:rPr>
              <a:t>لضرر مفترض لتعلقه بتسيير مرفق </a:t>
            </a:r>
            <a:r>
              <a:rPr lang="ar-IQ" dirty="0" smtClean="0"/>
              <a:t>عام.</a:t>
            </a:r>
          </a:p>
          <a:p>
            <a:pPr algn="r"/>
            <a:r>
              <a:rPr lang="ar-IQ" dirty="0"/>
              <a:t> </a:t>
            </a:r>
            <a:r>
              <a:rPr lang="ar-IQ" dirty="0" smtClean="0">
                <a:solidFill>
                  <a:srgbClr val="FF0000"/>
                </a:solidFill>
              </a:rPr>
              <a:t>وتنص العقود </a:t>
            </a:r>
            <a:r>
              <a:rPr lang="ar-IQ" dirty="0" smtClean="0"/>
              <a:t>على  </a:t>
            </a:r>
            <a:r>
              <a:rPr lang="ar-IQ" dirty="0" smtClean="0">
                <a:solidFill>
                  <a:srgbClr val="FF0000"/>
                </a:solidFill>
              </a:rPr>
              <a:t>اشتراط الغرامة التاخيرية.</a:t>
            </a:r>
          </a:p>
          <a:p>
            <a:pPr algn="r"/>
            <a:r>
              <a:rPr lang="ar-IQ" dirty="0" smtClean="0"/>
              <a:t>والادارة تملك فرضها</a:t>
            </a:r>
            <a:r>
              <a:rPr lang="ar-IQ" u="sng" dirty="0" smtClean="0">
                <a:solidFill>
                  <a:srgbClr val="C00000"/>
                </a:solidFill>
              </a:rPr>
              <a:t> دون </a:t>
            </a:r>
            <a:r>
              <a:rPr lang="ar-IQ" dirty="0" smtClean="0">
                <a:solidFill>
                  <a:srgbClr val="FF0000"/>
                </a:solidFill>
              </a:rPr>
              <a:t>الانذار </a:t>
            </a:r>
            <a:r>
              <a:rPr lang="ar-IQ" dirty="0" smtClean="0"/>
              <a:t>او </a:t>
            </a:r>
            <a:r>
              <a:rPr lang="ar-IQ" dirty="0" smtClean="0">
                <a:solidFill>
                  <a:srgbClr val="FF0000"/>
                </a:solidFill>
              </a:rPr>
              <a:t>اللجوء للقضاء </a:t>
            </a:r>
            <a:r>
              <a:rPr lang="ar-IQ" dirty="0" smtClean="0"/>
              <a:t>لاستصدار حكم بتطبيقها.</a:t>
            </a: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0931190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ar-IQ" sz="2400" dirty="0" smtClean="0"/>
              <a:t>تكملة</a:t>
            </a:r>
            <a:endParaRPr lang="ar-IQ" sz="2400" dirty="0"/>
          </a:p>
        </p:txBody>
      </p:sp>
      <p:sp>
        <p:nvSpPr>
          <p:cNvPr id="3" name="Content Placeholder 2"/>
          <p:cNvSpPr>
            <a:spLocks noGrp="1"/>
          </p:cNvSpPr>
          <p:nvPr>
            <p:ph idx="1"/>
          </p:nvPr>
        </p:nvSpPr>
        <p:spPr>
          <a:xfrm>
            <a:off x="457200" y="762000"/>
            <a:ext cx="8229600" cy="5364163"/>
          </a:xfrm>
        </p:spPr>
        <p:txBody>
          <a:bodyPr>
            <a:normAutofit fontScale="92500" lnSpcReduction="10000"/>
          </a:bodyPr>
          <a:lstStyle/>
          <a:p>
            <a:pPr algn="r"/>
            <a:r>
              <a:rPr lang="ar-IQ" dirty="0" smtClean="0"/>
              <a:t> ويلزم النص في العقد على الغرامة تقييد الادارة بمبلغها فلا تستطيع المطالبة بتعديل المبلغ على اساس ان الضرر يفوق على مبلغ الغرامة</a:t>
            </a:r>
          </a:p>
          <a:p>
            <a:pPr algn="r"/>
            <a:r>
              <a:rPr lang="ar-IQ" dirty="0" smtClean="0"/>
              <a:t>كما ان المتعاقد لايستطيع اثبات ان الادارة لم يصيبها ضرر من جراء التاخير في التنفيذ..</a:t>
            </a:r>
          </a:p>
          <a:p>
            <a:pPr algn="r"/>
            <a:r>
              <a:rPr lang="ar-IQ" dirty="0" smtClean="0"/>
              <a:t>ج- </a:t>
            </a:r>
            <a:r>
              <a:rPr lang="ar-IQ" dirty="0" smtClean="0">
                <a:solidFill>
                  <a:srgbClr val="FF0000"/>
                </a:solidFill>
              </a:rPr>
              <a:t>مصادرة التامينات</a:t>
            </a:r>
            <a:r>
              <a:rPr lang="ar-IQ" b="1" dirty="0" smtClean="0">
                <a:solidFill>
                  <a:srgbClr val="FF0000"/>
                </a:solidFill>
              </a:rPr>
              <a:t>:- </a:t>
            </a:r>
            <a:r>
              <a:rPr lang="ar-IQ" b="1" dirty="0" smtClean="0"/>
              <a:t>هي مبالغ مالية يودعها لدى الجهة الادارية الغرض منه </a:t>
            </a:r>
            <a:r>
              <a:rPr lang="ar-IQ" dirty="0" smtClean="0"/>
              <a:t>توقي </a:t>
            </a:r>
            <a:r>
              <a:rPr lang="ar-IQ" dirty="0" smtClean="0">
                <a:solidFill>
                  <a:srgbClr val="FF0000"/>
                </a:solidFill>
              </a:rPr>
              <a:t>اثار الاخطار التي يرتكبها </a:t>
            </a:r>
            <a:r>
              <a:rPr lang="ar-IQ" dirty="0" smtClean="0"/>
              <a:t>المتعاقد عند تنفيذ العقد الاداري ويضمن لها القدرة على مواجهة المسؤوليات الناتجة عن</a:t>
            </a:r>
            <a:r>
              <a:rPr lang="ar-IQ" u="sng" dirty="0" smtClean="0">
                <a:solidFill>
                  <a:srgbClr val="FF0000"/>
                </a:solidFill>
              </a:rPr>
              <a:t> تقصيره </a:t>
            </a:r>
          </a:p>
          <a:p>
            <a:pPr algn="r"/>
            <a:r>
              <a:rPr lang="ar-IQ" u="sng" dirty="0" smtClean="0">
                <a:solidFill>
                  <a:srgbClr val="FF0000"/>
                </a:solidFill>
              </a:rPr>
              <a:t>ومصادرة التامينات عبارة عن شرط جزائي من شروط العقود الادارية يتم الاتفاق عليه مع المتعاقد جزاءا لالخلاله بالتزاماته </a:t>
            </a:r>
          </a:p>
          <a:p>
            <a:pPr algn="r"/>
            <a:endParaRPr lang="ar-IQ" dirty="0"/>
          </a:p>
        </p:txBody>
      </p:sp>
      <p:sp>
        <p:nvSpPr>
          <p:cNvPr id="4" name="Date Placeholder 3"/>
          <p:cNvSpPr>
            <a:spLocks noGrp="1"/>
          </p:cNvSpPr>
          <p:nvPr>
            <p:ph type="dt" sz="half" idx="10"/>
          </p:nvPr>
        </p:nvSpPr>
        <p:spPr/>
        <p:txBody>
          <a:bodyPr/>
          <a:lstStyle/>
          <a:p>
            <a:fld id="{E24305C2-B00E-47E8-8898-ABE7FA06F10B}"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892944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mtClean="0"/>
              <a:t>162</a:t>
            </a:r>
            <a:r>
              <a:rPr lang="ar-IQ" dirty="0" smtClean="0"/>
              <a:t>                                              ص</a:t>
            </a:r>
            <a:endParaRPr lang="ar-IQ" dirty="0"/>
          </a:p>
        </p:txBody>
      </p:sp>
      <p:sp>
        <p:nvSpPr>
          <p:cNvPr id="3" name="Content Placeholder 2"/>
          <p:cNvSpPr>
            <a:spLocks noGrp="1"/>
          </p:cNvSpPr>
          <p:nvPr>
            <p:ph idx="1"/>
          </p:nvPr>
        </p:nvSpPr>
        <p:spPr>
          <a:xfrm>
            <a:off x="457200" y="990600"/>
            <a:ext cx="8229600" cy="5135563"/>
          </a:xfrm>
        </p:spPr>
        <p:txBody>
          <a:bodyPr/>
          <a:lstStyle/>
          <a:p>
            <a:pPr algn="r"/>
            <a:r>
              <a:rPr lang="ar-IQ" dirty="0" smtClean="0"/>
              <a:t>ج- مصادرة التامينات</a:t>
            </a:r>
          </a:p>
          <a:p>
            <a:pPr algn="r"/>
            <a:r>
              <a:rPr lang="ar-IQ" dirty="0" smtClean="0"/>
              <a:t>هي مبالغ تودع </a:t>
            </a:r>
            <a:r>
              <a:rPr lang="ar-IQ" u="sng" dirty="0" smtClean="0">
                <a:solidFill>
                  <a:srgbClr val="FF0000"/>
                </a:solidFill>
              </a:rPr>
              <a:t>لدى جهة الادارة </a:t>
            </a:r>
            <a:r>
              <a:rPr lang="ar-IQ" dirty="0" smtClean="0"/>
              <a:t>تتوقى بها </a:t>
            </a:r>
            <a:r>
              <a:rPr lang="ar-IQ" dirty="0" smtClean="0">
                <a:solidFill>
                  <a:srgbClr val="FF0000"/>
                </a:solidFill>
              </a:rPr>
              <a:t>اثار الاخطاء </a:t>
            </a:r>
            <a:r>
              <a:rPr lang="ar-IQ" dirty="0" smtClean="0"/>
              <a:t>التي </a:t>
            </a:r>
            <a:r>
              <a:rPr lang="ar-IQ" dirty="0" smtClean="0">
                <a:solidFill>
                  <a:srgbClr val="FF0000"/>
                </a:solidFill>
              </a:rPr>
              <a:t>يرتكبها المتعاقد  </a:t>
            </a:r>
            <a:r>
              <a:rPr lang="ar-IQ" dirty="0" smtClean="0"/>
              <a:t>اثناء تنفيذ العقد الاداري ويضمن لها ملائته لمواجهة المسؤوليات الناتجة </a:t>
            </a:r>
            <a:r>
              <a:rPr lang="ar-IQ" dirty="0" smtClean="0">
                <a:solidFill>
                  <a:srgbClr val="FF0000"/>
                </a:solidFill>
              </a:rPr>
              <a:t>عن تقصيره </a:t>
            </a:r>
          </a:p>
          <a:p>
            <a:pPr algn="r"/>
            <a:r>
              <a:rPr lang="ar-IQ" dirty="0" smtClean="0">
                <a:solidFill>
                  <a:srgbClr val="FF0000"/>
                </a:solidFill>
              </a:rPr>
              <a:t>ومصادرة التامينات عبارة عن شرط جزائي </a:t>
            </a:r>
            <a:r>
              <a:rPr lang="ar-IQ" dirty="0" smtClean="0">
                <a:solidFill>
                  <a:schemeClr val="tx1">
                    <a:lumMod val="95000"/>
                    <a:lumOff val="5000"/>
                  </a:schemeClr>
                </a:solidFill>
              </a:rPr>
              <a:t> من شروط </a:t>
            </a:r>
            <a:r>
              <a:rPr lang="en-US" dirty="0" smtClean="0">
                <a:solidFill>
                  <a:schemeClr val="tx1">
                    <a:lumMod val="95000"/>
                    <a:lumOff val="5000"/>
                  </a:schemeClr>
                </a:solidFill>
              </a:rPr>
              <a:t> </a:t>
            </a:r>
            <a:r>
              <a:rPr lang="ar-IQ" dirty="0" smtClean="0">
                <a:solidFill>
                  <a:schemeClr val="tx1">
                    <a:lumMod val="95000"/>
                    <a:lumOff val="5000"/>
                  </a:schemeClr>
                </a:solidFill>
              </a:rPr>
              <a:t>العقود الادارية  يتم الاتفاق عليها مع المتعاقد جزاء اخلاله بالتزاماته التعاقدية</a:t>
            </a:r>
          </a:p>
          <a:p>
            <a:pPr algn="r"/>
            <a:r>
              <a:rPr lang="ar-IQ" dirty="0" smtClean="0">
                <a:solidFill>
                  <a:schemeClr val="tx1">
                    <a:lumMod val="95000"/>
                    <a:lumOff val="5000"/>
                  </a:schemeClr>
                </a:solidFill>
              </a:rPr>
              <a:t>والادارة تفرضها بارادتها المنفردة </a:t>
            </a:r>
            <a:r>
              <a:rPr lang="ar-IQ" dirty="0" smtClean="0">
                <a:solidFill>
                  <a:srgbClr val="FF0000"/>
                </a:solidFill>
              </a:rPr>
              <a:t>دون حاجة لصدور حكم </a:t>
            </a:r>
            <a:r>
              <a:rPr lang="ar-IQ" dirty="0" smtClean="0">
                <a:solidFill>
                  <a:schemeClr val="tx1">
                    <a:lumMod val="95000"/>
                    <a:lumOff val="5000"/>
                  </a:schemeClr>
                </a:solidFill>
              </a:rPr>
              <a:t>من المحكمة </a:t>
            </a:r>
            <a:r>
              <a:rPr lang="ar-IQ" dirty="0" smtClean="0">
                <a:solidFill>
                  <a:srgbClr val="FF0000"/>
                </a:solidFill>
              </a:rPr>
              <a:t>ودون ان تستلزم تحقق الضرر</a:t>
            </a:r>
          </a:p>
          <a:p>
            <a:pPr algn="r"/>
            <a:endParaRPr lang="ar-IQ" dirty="0" smtClean="0">
              <a:solidFill>
                <a:srgbClr val="FF0000"/>
              </a:solidFill>
            </a:endParaRPr>
          </a:p>
          <a:p>
            <a:pPr algn="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049940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IQ" dirty="0" smtClean="0"/>
              <a:t>2- الجزاءات غير المالية او الضاغطة</a:t>
            </a:r>
            <a:endParaRPr lang="ar-IQ" dirty="0"/>
          </a:p>
        </p:txBody>
      </p:sp>
      <p:sp>
        <p:nvSpPr>
          <p:cNvPr id="3" name="Content Placeholder 2"/>
          <p:cNvSpPr>
            <a:spLocks noGrp="1"/>
          </p:cNvSpPr>
          <p:nvPr>
            <p:ph idx="1"/>
          </p:nvPr>
        </p:nvSpPr>
        <p:spPr>
          <a:xfrm>
            <a:off x="457200" y="1143000"/>
            <a:ext cx="8229600" cy="4983163"/>
          </a:xfrm>
        </p:spPr>
        <p:txBody>
          <a:bodyPr/>
          <a:lstStyle/>
          <a:p>
            <a:pPr algn="r"/>
            <a:r>
              <a:rPr lang="ar-IQ" dirty="0" smtClean="0"/>
              <a:t>هذا النوع  من الجزاءات لا يهدف الى تحميل المتعاقد اعباء مالية  نتيجة اخلاله بالتزاماته التعاقدية </a:t>
            </a:r>
          </a:p>
          <a:p>
            <a:pPr algn="r"/>
            <a:r>
              <a:rPr lang="ar-IQ" dirty="0" smtClean="0"/>
              <a:t>انما يهدف الى الضغط عليه لاجباره على تنفيذ العقد</a:t>
            </a:r>
          </a:p>
          <a:p>
            <a:pPr algn="r"/>
            <a:r>
              <a:rPr lang="ar-IQ" dirty="0" smtClean="0"/>
              <a:t>وهناك 3 صور للضغط</a:t>
            </a:r>
          </a:p>
          <a:p>
            <a:pPr algn="r"/>
            <a:r>
              <a:rPr lang="ar-IQ" dirty="0" smtClean="0"/>
              <a:t> 1- وضع المشروع تحت الحراسة في عقد الامتياز</a:t>
            </a:r>
          </a:p>
          <a:p>
            <a:pPr algn="r"/>
            <a:r>
              <a:rPr lang="ar-IQ" dirty="0" smtClean="0"/>
              <a:t>2- سحب العمل من المقاول في عقد الاشغال العامة</a:t>
            </a:r>
          </a:p>
          <a:p>
            <a:pPr algn="r"/>
            <a:r>
              <a:rPr lang="ar-IQ" dirty="0" smtClean="0"/>
              <a:t>3- الشراء على حساب المتعاقد في عقد التوريد</a:t>
            </a:r>
          </a:p>
          <a:p>
            <a:pPr algn="r"/>
            <a:r>
              <a:rPr lang="ar-IQ" dirty="0" smtClean="0"/>
              <a:t>4- وضع المقاول في القائمة السوداء</a:t>
            </a:r>
          </a:p>
          <a:p>
            <a:pPr algn="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815836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ar-IQ" dirty="0" smtClean="0"/>
              <a:t>3- الجزاءات التي تسمح للادارة بانهاء العقد</a:t>
            </a:r>
            <a:endParaRPr lang="ar-IQ" dirty="0"/>
          </a:p>
        </p:txBody>
      </p:sp>
      <p:sp>
        <p:nvSpPr>
          <p:cNvPr id="3" name="Content Placeholder 2"/>
          <p:cNvSpPr>
            <a:spLocks noGrp="1"/>
          </p:cNvSpPr>
          <p:nvPr>
            <p:ph idx="1"/>
          </p:nvPr>
        </p:nvSpPr>
        <p:spPr>
          <a:xfrm>
            <a:off x="457200" y="1066800"/>
            <a:ext cx="8229600" cy="5059363"/>
          </a:xfrm>
        </p:spPr>
        <p:txBody>
          <a:bodyPr/>
          <a:lstStyle/>
          <a:p>
            <a:pPr algn="r"/>
            <a:r>
              <a:rPr lang="ar-IQ" dirty="0" smtClean="0"/>
              <a:t>للادارة سلطة لانهاء العلاقة التعاقدية بينها وبين المتعاقد معها قبل الاجل المحدد في عقد الامتياز</a:t>
            </a:r>
          </a:p>
          <a:p>
            <a:pPr algn="r"/>
            <a:r>
              <a:rPr lang="ar-IQ" dirty="0" smtClean="0"/>
              <a:t>والقيام بالتنفيذ الكامل في عقود التشغيل وعقود التوريد</a:t>
            </a:r>
          </a:p>
          <a:p>
            <a:pPr algn="r"/>
            <a:r>
              <a:rPr lang="ar-IQ" dirty="0" smtClean="0"/>
              <a:t>وهذا يسمى</a:t>
            </a:r>
            <a:r>
              <a:rPr lang="ar-IQ" dirty="0" smtClean="0">
                <a:solidFill>
                  <a:srgbClr val="FF0000"/>
                </a:solidFill>
              </a:rPr>
              <a:t> فسخ </a:t>
            </a:r>
            <a:r>
              <a:rPr lang="ar-IQ" dirty="0" smtClean="0"/>
              <a:t>بالنسبة للعقود الادارية المختلفة او</a:t>
            </a:r>
          </a:p>
          <a:p>
            <a:pPr algn="r"/>
            <a:r>
              <a:rPr lang="ar-IQ" dirty="0" smtClean="0"/>
              <a:t>ال</a:t>
            </a:r>
            <a:r>
              <a:rPr lang="ar-IQ" dirty="0" smtClean="0">
                <a:solidFill>
                  <a:srgbClr val="FF0000"/>
                </a:solidFill>
              </a:rPr>
              <a:t>اسقاط </a:t>
            </a:r>
            <a:r>
              <a:rPr lang="ar-IQ" dirty="0" smtClean="0"/>
              <a:t>عندما يتعلق العقد بانهاء عقد اللتزام</a:t>
            </a:r>
          </a:p>
          <a:p>
            <a:pPr algn="r"/>
            <a:r>
              <a:rPr lang="ar-IQ" dirty="0"/>
              <a:t> </a:t>
            </a:r>
            <a:r>
              <a:rPr lang="ar-IQ" dirty="0" smtClean="0"/>
              <a:t>اي تتمتع الادرة بانهاء العقد من جانب واحد اذا اقتضت المصلحة العامة. </a:t>
            </a:r>
          </a:p>
          <a:p>
            <a:pPr algn="r"/>
            <a:r>
              <a:rPr lang="ar-IQ" dirty="0" smtClean="0"/>
              <a:t>.</a:t>
            </a:r>
          </a:p>
          <a:p>
            <a:pPr algn="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601246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ar-IQ" dirty="0" smtClean="0"/>
              <a:t>خصائص الجزاءات في نطاق العقود الادارية </a:t>
            </a:r>
            <a:endParaRPr lang="ar-IQ" dirty="0"/>
          </a:p>
        </p:txBody>
      </p:sp>
      <p:sp>
        <p:nvSpPr>
          <p:cNvPr id="3" name="Content Placeholder 2"/>
          <p:cNvSpPr>
            <a:spLocks noGrp="1"/>
          </p:cNvSpPr>
          <p:nvPr>
            <p:ph idx="1"/>
          </p:nvPr>
        </p:nvSpPr>
        <p:spPr>
          <a:xfrm>
            <a:off x="457200" y="1143000"/>
            <a:ext cx="8229600" cy="4983163"/>
          </a:xfrm>
        </p:spPr>
        <p:txBody>
          <a:bodyPr>
            <a:normAutofit lnSpcReduction="10000"/>
          </a:bodyPr>
          <a:lstStyle/>
          <a:p>
            <a:pPr algn="r"/>
            <a:r>
              <a:rPr lang="ar-IQ" dirty="0" smtClean="0"/>
              <a:t>طبيعة العقود الادارية تعطي للادارة سلطة توقيع الجزاءات الادارية بسمات وخصائص مشتركة تؤدي الى ان تتصف</a:t>
            </a:r>
          </a:p>
          <a:p>
            <a:pPr algn="r"/>
            <a:r>
              <a:rPr lang="ar-IQ" dirty="0" smtClean="0">
                <a:solidFill>
                  <a:srgbClr val="FF0000"/>
                </a:solidFill>
              </a:rPr>
              <a:t>اهم خصائص الجزاءات في العقود الادارية:-</a:t>
            </a:r>
          </a:p>
          <a:p>
            <a:pPr algn="r"/>
            <a:r>
              <a:rPr lang="ar-IQ" b="1" dirty="0" smtClean="0">
                <a:solidFill>
                  <a:schemeClr val="tx1">
                    <a:lumMod val="95000"/>
                    <a:lumOff val="5000"/>
                  </a:schemeClr>
                </a:solidFill>
              </a:rPr>
              <a:t>1-تفرض  الادارة الجزاءات بارادتها المنفردة ودون الحاجة الى اللجوء للقضاء</a:t>
            </a:r>
          </a:p>
          <a:p>
            <a:pPr algn="r"/>
            <a:r>
              <a:rPr lang="ar-IQ" dirty="0" smtClean="0">
                <a:solidFill>
                  <a:srgbClr val="FF0000"/>
                </a:solidFill>
              </a:rPr>
              <a:t>2-</a:t>
            </a:r>
            <a:r>
              <a:rPr lang="ar-IQ" b="1" dirty="0" smtClean="0">
                <a:solidFill>
                  <a:schemeClr val="tx1">
                    <a:lumMod val="95000"/>
                    <a:lumOff val="5000"/>
                  </a:schemeClr>
                </a:solidFill>
              </a:rPr>
              <a:t>لايحتاج الى نص في العقد لفرض تلك الجزاءات</a:t>
            </a:r>
          </a:p>
          <a:p>
            <a:pPr algn="r"/>
            <a:r>
              <a:rPr lang="ar-IQ" b="1" dirty="0" smtClean="0">
                <a:solidFill>
                  <a:schemeClr val="tx1">
                    <a:lumMod val="95000"/>
                    <a:lumOff val="5000"/>
                  </a:schemeClr>
                </a:solidFill>
              </a:rPr>
              <a:t>3-ضرورة </a:t>
            </a:r>
            <a:r>
              <a:rPr lang="ar-IQ" b="1" dirty="0" smtClean="0">
                <a:solidFill>
                  <a:schemeClr val="tx1">
                    <a:lumMod val="95000"/>
                    <a:lumOff val="5000"/>
                  </a:schemeClr>
                </a:solidFill>
              </a:rPr>
              <a:t>انذار المتعاقد قبل اتخاذ الجزاء الاداري </a:t>
            </a:r>
            <a:r>
              <a:rPr lang="ar-IQ" b="1" dirty="0" smtClean="0">
                <a:solidFill>
                  <a:schemeClr val="tx1">
                    <a:lumMod val="95000"/>
                    <a:lumOff val="5000"/>
                  </a:schemeClr>
                </a:solidFill>
              </a:rPr>
              <a:t>بحقه لتنبيه المتعاقد بمخالفته التي قد تضر بالعقد</a:t>
            </a:r>
          </a:p>
          <a:p>
            <a:pPr algn="r"/>
            <a:r>
              <a:rPr lang="ar-IQ" b="1" dirty="0" smtClean="0">
                <a:solidFill>
                  <a:schemeClr val="tx1">
                    <a:lumMod val="95000"/>
                    <a:lumOff val="5000"/>
                  </a:schemeClr>
                </a:solidFill>
              </a:rPr>
              <a:t>وله ان يصحح من هذه المخالفة وتنتهي المشكلة او توقيع الجزاء في حالة استمر بعد الانذار</a:t>
            </a:r>
            <a:r>
              <a:rPr lang="ar-IQ" b="1" dirty="0" smtClean="0">
                <a:solidFill>
                  <a:schemeClr val="tx1">
                    <a:lumMod val="95000"/>
                    <a:lumOff val="5000"/>
                  </a:schemeClr>
                </a:solidFill>
              </a:rPr>
              <a:t>. </a:t>
            </a:r>
            <a:endParaRPr lang="ar-IQ" b="1" dirty="0">
              <a:solidFill>
                <a:schemeClr val="tx1">
                  <a:lumMod val="95000"/>
                  <a:lumOff val="5000"/>
                </a:schemeClr>
              </a:solidFill>
            </a:endParaRPr>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1497031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ar-IQ" dirty="0" smtClean="0"/>
              <a:t>ص165</a:t>
            </a:r>
            <a:endParaRPr lang="ar-IQ" dirty="0"/>
          </a:p>
        </p:txBody>
      </p:sp>
      <p:sp>
        <p:nvSpPr>
          <p:cNvPr id="3" name="Content Placeholder 2"/>
          <p:cNvSpPr>
            <a:spLocks noGrp="1"/>
          </p:cNvSpPr>
          <p:nvPr>
            <p:ph idx="1"/>
          </p:nvPr>
        </p:nvSpPr>
        <p:spPr>
          <a:xfrm>
            <a:off x="457200" y="914400"/>
            <a:ext cx="8229600" cy="5211763"/>
          </a:xfrm>
        </p:spPr>
        <p:txBody>
          <a:bodyPr>
            <a:normAutofit/>
          </a:bodyPr>
          <a:lstStyle/>
          <a:p>
            <a:pPr algn="r"/>
            <a:r>
              <a:rPr lang="ar-IQ" dirty="0" smtClean="0"/>
              <a:t>4- </a:t>
            </a:r>
            <a:r>
              <a:rPr lang="ar-IQ" b="1" dirty="0" smtClean="0"/>
              <a:t>للادارة صلاحية (سلطة) في اختيار وقت توقيع الجزاء</a:t>
            </a:r>
          </a:p>
          <a:p>
            <a:pPr algn="r"/>
            <a:r>
              <a:rPr lang="ar-IQ" b="1" dirty="0" smtClean="0"/>
              <a:t>اي اختيار الوقت المناسب وبارادتها المنفردة وفق ماتراه  محققا لضمان سير المرفق العام</a:t>
            </a:r>
          </a:p>
          <a:p>
            <a:pPr algn="r"/>
            <a:r>
              <a:rPr lang="ar-IQ" b="1" dirty="0" smtClean="0"/>
              <a:t>5- توقيع الادارة الجزاء الاداري دون حاجة للاثبات الضرر</a:t>
            </a:r>
          </a:p>
          <a:p>
            <a:pPr algn="r"/>
            <a:r>
              <a:rPr lang="ar-IQ" b="1" dirty="0" smtClean="0">
                <a:solidFill>
                  <a:srgbClr val="FF0000"/>
                </a:solidFill>
              </a:rPr>
              <a:t>وسبب الجزاء  او الهدف من  الجزاء ليس فقط مجرد معاقبة المتعاقد على خطا ارتكبه </a:t>
            </a:r>
            <a:r>
              <a:rPr lang="ar-IQ" b="1" u="sng" dirty="0" smtClean="0">
                <a:solidFill>
                  <a:srgbClr val="FF0000"/>
                </a:solidFill>
              </a:rPr>
              <a:t>وانما يتجه  اساسا </a:t>
            </a:r>
          </a:p>
          <a:p>
            <a:pPr algn="r"/>
            <a:r>
              <a:rPr lang="ar-IQ" b="1" dirty="0" smtClean="0">
                <a:solidFill>
                  <a:srgbClr val="FF0000"/>
                </a:solidFill>
              </a:rPr>
              <a:t>الى حسن سير المرافق العامة وانتظام سيرها تحقيقا للمصلحة العامة</a:t>
            </a:r>
          </a:p>
          <a:p>
            <a:pPr algn="r"/>
            <a:r>
              <a:rPr lang="ar-IQ" dirty="0" smtClean="0">
                <a:solidFill>
                  <a:srgbClr val="FF0000"/>
                </a:solidFill>
              </a:rPr>
              <a:t>.</a:t>
            </a:r>
            <a:endParaRPr lang="ar-IQ" dirty="0">
              <a:solidFill>
                <a:srgbClr val="FF0000"/>
              </a:solidFill>
            </a:endParaRPr>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1181122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ar-IQ" dirty="0" smtClean="0"/>
              <a:t>ص166</a:t>
            </a:r>
            <a:r>
              <a:rPr lang="en-US" dirty="0" smtClean="0"/>
              <a:t>  </a:t>
            </a:r>
            <a:endParaRPr lang="ar-IQ" dirty="0"/>
          </a:p>
        </p:txBody>
      </p:sp>
      <p:sp>
        <p:nvSpPr>
          <p:cNvPr id="3" name="Content Placeholder 2"/>
          <p:cNvSpPr>
            <a:spLocks noGrp="1"/>
          </p:cNvSpPr>
          <p:nvPr>
            <p:ph idx="1"/>
          </p:nvPr>
        </p:nvSpPr>
        <p:spPr>
          <a:xfrm>
            <a:off x="457200" y="990600"/>
            <a:ext cx="8229600" cy="5135563"/>
          </a:xfrm>
        </p:spPr>
        <p:txBody>
          <a:bodyPr/>
          <a:lstStyle/>
          <a:p>
            <a:pPr algn="r"/>
            <a:r>
              <a:rPr lang="ar-IQ" b="1" dirty="0">
                <a:solidFill>
                  <a:srgbClr val="FF0000"/>
                </a:solidFill>
              </a:rPr>
              <a:t>5- </a:t>
            </a:r>
            <a:r>
              <a:rPr lang="ar-IQ" b="1" dirty="0">
                <a:solidFill>
                  <a:schemeClr val="tx1">
                    <a:lumMod val="95000"/>
                    <a:lumOff val="5000"/>
                  </a:schemeClr>
                </a:solidFill>
              </a:rPr>
              <a:t>خضوع قرارات الجزاءات الادارية الى رقابة القضاء الاداري  .وهي الضمانة الاسية للمتعاقد من جراء تعسف استعمال الادارة لسلطتها  او مخالفتها للقانون</a:t>
            </a:r>
            <a:r>
              <a:rPr lang="ar-IQ" dirty="0" smtClean="0">
                <a:solidFill>
                  <a:schemeClr val="tx1">
                    <a:lumMod val="95000"/>
                    <a:lumOff val="5000"/>
                  </a:schemeClr>
                </a:solidFill>
              </a:rPr>
              <a:t>.</a:t>
            </a:r>
          </a:p>
          <a:p>
            <a:pPr algn="r"/>
            <a:r>
              <a:rPr lang="ar-IQ" dirty="0" smtClean="0">
                <a:solidFill>
                  <a:schemeClr val="tx1">
                    <a:lumMod val="95000"/>
                    <a:lumOff val="5000"/>
                  </a:schemeClr>
                </a:solidFill>
              </a:rPr>
              <a:t>ان سلطة الادارة سلطة تقديرية في توقيع الجزاء وعليه يجب ان يعمل لتحقيق المصلحة العامة.</a:t>
            </a:r>
          </a:p>
          <a:p>
            <a:pPr algn="r"/>
            <a:r>
              <a:rPr lang="ar-IQ" dirty="0" smtClean="0">
                <a:solidFill>
                  <a:srgbClr val="FF0000"/>
                </a:solidFill>
              </a:rPr>
              <a:t>رابعا :- سلطة(صلاحية) انهاء العقد الاداري</a:t>
            </a:r>
          </a:p>
          <a:p>
            <a:pPr algn="r"/>
            <a:r>
              <a:rPr lang="ar-IQ" dirty="0" smtClean="0">
                <a:solidFill>
                  <a:schemeClr val="tx1">
                    <a:lumMod val="95000"/>
                    <a:lumOff val="5000"/>
                  </a:schemeClr>
                </a:solidFill>
              </a:rPr>
              <a:t>للادرة</a:t>
            </a:r>
            <a:r>
              <a:rPr lang="ar-IQ" dirty="0">
                <a:solidFill>
                  <a:schemeClr val="tx1">
                    <a:lumMod val="95000"/>
                    <a:lumOff val="5000"/>
                  </a:schemeClr>
                </a:solidFill>
              </a:rPr>
              <a:t>بناء على سلطتها التقديرية </a:t>
            </a:r>
            <a:r>
              <a:rPr lang="ar-IQ" dirty="0" smtClean="0">
                <a:solidFill>
                  <a:schemeClr val="tx1">
                    <a:lumMod val="95000"/>
                    <a:lumOff val="5000"/>
                  </a:schemeClr>
                </a:solidFill>
              </a:rPr>
              <a:t> ان تهني عقدها قبل انهاء المدة وفقا للمصلحة العامة دون </a:t>
            </a:r>
            <a:r>
              <a:rPr lang="ar-IQ" dirty="0" smtClean="0">
                <a:solidFill>
                  <a:srgbClr val="FF0000"/>
                </a:solidFill>
              </a:rPr>
              <a:t>ان يصدر خطا </a:t>
            </a:r>
            <a:r>
              <a:rPr lang="ar-IQ" dirty="0" smtClean="0">
                <a:solidFill>
                  <a:schemeClr val="tx1">
                    <a:lumMod val="95000"/>
                    <a:lumOff val="5000"/>
                  </a:schemeClr>
                </a:solidFill>
              </a:rPr>
              <a:t>من جانب المتعاقد اذا اقتضت المصلحة العامة ذلك.</a:t>
            </a: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308313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r"/>
            <a:r>
              <a:rPr lang="ar-IQ" dirty="0" smtClean="0"/>
              <a:t>تابع</a:t>
            </a:r>
            <a:endParaRPr lang="ar-IQ" dirty="0"/>
          </a:p>
        </p:txBody>
      </p:sp>
      <p:sp>
        <p:nvSpPr>
          <p:cNvPr id="3" name="Content Placeholder 2"/>
          <p:cNvSpPr>
            <a:spLocks noGrp="1"/>
          </p:cNvSpPr>
          <p:nvPr>
            <p:ph idx="1"/>
          </p:nvPr>
        </p:nvSpPr>
        <p:spPr>
          <a:xfrm>
            <a:off x="457200" y="838200"/>
            <a:ext cx="8229600" cy="5287963"/>
          </a:xfrm>
        </p:spPr>
        <p:txBody>
          <a:bodyPr/>
          <a:lstStyle/>
          <a:p>
            <a:pPr algn="r"/>
            <a:r>
              <a:rPr lang="ar-IQ" dirty="0" smtClean="0"/>
              <a:t>اي تتمتع الادارة بسلطات واسعة بصدد تنفيذ العقود الادارية والذي لاينفي طبيعتها التعاقدية</a:t>
            </a:r>
          </a:p>
          <a:p>
            <a:pPr algn="r"/>
            <a:r>
              <a:rPr lang="ar-IQ" dirty="0" smtClean="0"/>
              <a:t>وانما يعني تميزها بخصائص ذاتية مستقلة عن العقود المدنية.</a:t>
            </a:r>
          </a:p>
          <a:p>
            <a:pPr algn="r"/>
            <a:r>
              <a:rPr lang="ar-IQ" dirty="0" smtClean="0"/>
              <a:t>فالعقود الادارية ترتب حقوقا وامتيازات تختلف عن الحقوق والالتزامات التي تترتب على العقود المدنية</a:t>
            </a:r>
          </a:p>
          <a:p>
            <a:pPr algn="r"/>
            <a:r>
              <a:rPr lang="ar-IQ" smtClean="0">
                <a:solidFill>
                  <a:srgbClr val="FF0000"/>
                </a:solidFill>
              </a:rPr>
              <a:t>وامتيازات </a:t>
            </a:r>
            <a:r>
              <a:rPr lang="ar-IQ" dirty="0" smtClean="0">
                <a:solidFill>
                  <a:srgbClr val="FF0000"/>
                </a:solidFill>
              </a:rPr>
              <a:t>الادارة وسلطتها تعد اساس نظرية العقد الاداري</a:t>
            </a:r>
          </a:p>
          <a:p>
            <a:pPr algn="r"/>
            <a:r>
              <a:rPr lang="ar-IQ" dirty="0"/>
              <a:t>العقد الاداري اسها المصلحة العامة </a:t>
            </a:r>
          </a:p>
          <a:p>
            <a:pPr algn="r"/>
            <a:r>
              <a:rPr lang="ar-IQ" dirty="0" smtClean="0">
                <a:solidFill>
                  <a:srgbClr val="FF0000"/>
                </a:solidFill>
              </a:rPr>
              <a:t> </a:t>
            </a:r>
            <a:r>
              <a:rPr lang="ar-IQ" dirty="0" smtClean="0"/>
              <a:t>.</a:t>
            </a:r>
          </a:p>
          <a:p>
            <a:pPr algn="r"/>
            <a:endParaRPr lang="ar-IQ" dirty="0" smtClean="0"/>
          </a:p>
        </p:txBody>
      </p:sp>
      <p:sp>
        <p:nvSpPr>
          <p:cNvPr id="4" name="Date Placeholder 3"/>
          <p:cNvSpPr>
            <a:spLocks noGrp="1"/>
          </p:cNvSpPr>
          <p:nvPr>
            <p:ph type="dt" sz="half" idx="10"/>
          </p:nvPr>
        </p:nvSpPr>
        <p:spPr/>
        <p:txBody>
          <a:bodyPr/>
          <a:lstStyle/>
          <a:p>
            <a:fld id="{6779800C-1872-47BE-B536-A26A33139152}"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15927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حقوق المتعاقد مع الادارة ص167</a:t>
            </a:r>
            <a:endParaRPr lang="ar-IQ" dirty="0"/>
          </a:p>
        </p:txBody>
      </p:sp>
      <p:sp>
        <p:nvSpPr>
          <p:cNvPr id="3" name="Content Placeholder 2"/>
          <p:cNvSpPr>
            <a:spLocks noGrp="1"/>
          </p:cNvSpPr>
          <p:nvPr>
            <p:ph idx="1"/>
          </p:nvPr>
        </p:nvSpPr>
        <p:spPr/>
        <p:txBody>
          <a:bodyPr/>
          <a:lstStyle/>
          <a:p>
            <a:pPr algn="r"/>
            <a:endParaRPr lang="ar-IQ" dirty="0"/>
          </a:p>
        </p:txBody>
      </p:sp>
      <p:sp>
        <p:nvSpPr>
          <p:cNvPr id="4" name="Date Placeholder 3"/>
          <p:cNvSpPr>
            <a:spLocks noGrp="1"/>
          </p:cNvSpPr>
          <p:nvPr>
            <p:ph type="dt" sz="half" idx="10"/>
          </p:nvPr>
        </p:nvSpPr>
        <p:spPr/>
        <p:txBody>
          <a:bodyPr/>
          <a:lstStyle/>
          <a:p>
            <a:fld id="{6596915B-D5A4-4BBC-AE77-A0B61E5AF1CE}"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4218600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
          </a:xfrm>
        </p:spPr>
        <p:txBody>
          <a:bodyPr>
            <a:normAutofit fontScale="90000"/>
          </a:bodyPr>
          <a:lstStyle/>
          <a:p>
            <a:r>
              <a:rPr lang="ar-IQ" dirty="0" smtClean="0"/>
              <a:t>154                                             </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6727254"/>
              </p:ext>
            </p:extLst>
          </p:nvPr>
        </p:nvGraphicFramePr>
        <p:xfrm>
          <a:off x="457200" y="457200"/>
          <a:ext cx="8229600" cy="5668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a:xfrm>
            <a:off x="533400" y="6096000"/>
            <a:ext cx="2133600" cy="365125"/>
          </a:xfrm>
        </p:spPr>
        <p:txBody>
          <a:bodyPr/>
          <a:lstStyle/>
          <a:p>
            <a:fld id="{B7BE00D7-3DB7-4664-A09B-DAE9FD3DF6A7}"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153150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r"/>
            <a:r>
              <a:rPr lang="ar-IQ" dirty="0" smtClean="0"/>
              <a:t>1- صلاحية الادارة في الرقابة والتوجيه</a:t>
            </a:r>
            <a:endParaRPr lang="ar-IQ" dirty="0"/>
          </a:p>
        </p:txBody>
      </p:sp>
      <p:sp>
        <p:nvSpPr>
          <p:cNvPr id="3" name="Content Placeholder 2"/>
          <p:cNvSpPr>
            <a:spLocks noGrp="1"/>
          </p:cNvSpPr>
          <p:nvPr>
            <p:ph idx="1"/>
          </p:nvPr>
        </p:nvSpPr>
        <p:spPr>
          <a:xfrm>
            <a:off x="457200" y="1066800"/>
            <a:ext cx="8229600" cy="5059363"/>
          </a:xfrm>
        </p:spPr>
        <p:txBody>
          <a:bodyPr>
            <a:normAutofit fontScale="92500" lnSpcReduction="10000"/>
          </a:bodyPr>
          <a:lstStyle/>
          <a:p>
            <a:pPr algn="r"/>
            <a:r>
              <a:rPr lang="ar-IQ" dirty="0"/>
              <a:t>(</a:t>
            </a:r>
            <a:r>
              <a:rPr lang="ar-IQ" b="1" dirty="0"/>
              <a:t>لماذا)اعترف الفقه والقضاء للجهة الادارية المتعاقدة بسلطة </a:t>
            </a:r>
            <a:r>
              <a:rPr lang="en-US" b="1" dirty="0" smtClean="0"/>
              <a:t>?</a:t>
            </a:r>
            <a:r>
              <a:rPr lang="ar-IQ" b="1" dirty="0" smtClean="0"/>
              <a:t>الرقابة </a:t>
            </a:r>
            <a:r>
              <a:rPr lang="ar-IQ" b="1" dirty="0"/>
              <a:t>والاشراف</a:t>
            </a:r>
            <a:endParaRPr lang="ar-IQ" b="1" dirty="0" smtClean="0"/>
          </a:p>
          <a:p>
            <a:pPr algn="r"/>
            <a:r>
              <a:rPr lang="ar-IQ" b="1" dirty="0" smtClean="0"/>
              <a:t>ل1-ضمان حسن تنفيذ المتعاقدين مع الادارة لالتزامهم</a:t>
            </a:r>
          </a:p>
          <a:p>
            <a:pPr algn="r"/>
            <a:r>
              <a:rPr lang="ar-IQ" b="1" dirty="0" smtClean="0"/>
              <a:t>و2-لضمان سير المرافق العامة بانتظام واطراد دون توقف</a:t>
            </a:r>
          </a:p>
          <a:p>
            <a:pPr marL="0" indent="0" algn="r">
              <a:buNone/>
            </a:pPr>
            <a:r>
              <a:rPr lang="ar-IQ" b="1" dirty="0" smtClean="0"/>
              <a:t>و3-لضمان توفير الخدمات للمنتفعين على احسن وجه </a:t>
            </a:r>
          </a:p>
          <a:p>
            <a:pPr marL="0" indent="0" algn="r">
              <a:buNone/>
            </a:pPr>
            <a:r>
              <a:rPr lang="ar-IQ" b="1" dirty="0" smtClean="0"/>
              <a:t>واعطى لها توجيه المتعاقد واصدار الاوامر والتعليمات لهذا الغرض.</a:t>
            </a:r>
          </a:p>
          <a:p>
            <a:pPr marL="0" indent="0" algn="r">
              <a:buNone/>
            </a:pPr>
            <a:r>
              <a:rPr lang="ar-IQ" b="1" dirty="0" smtClean="0">
                <a:solidFill>
                  <a:srgbClr val="FF0000"/>
                </a:solidFill>
              </a:rPr>
              <a:t>وكل هذا للتاكد من مدى مطابقة التنفيذ للشروط المتفق عليها بين الطرفين</a:t>
            </a:r>
            <a:r>
              <a:rPr lang="ar-IQ" b="1" dirty="0" smtClean="0"/>
              <a:t>.</a:t>
            </a:r>
          </a:p>
          <a:p>
            <a:pPr algn="r"/>
            <a:r>
              <a:rPr lang="ar-IQ" dirty="0" smtClean="0"/>
              <a:t>ا. </a:t>
            </a:r>
            <a:endParaRPr lang="ar-IQ" dirty="0"/>
          </a:p>
        </p:txBody>
      </p:sp>
      <p:sp>
        <p:nvSpPr>
          <p:cNvPr id="4" name="Date Placeholder 3"/>
          <p:cNvSpPr>
            <a:spLocks noGrp="1"/>
          </p:cNvSpPr>
          <p:nvPr>
            <p:ph type="dt" sz="half" idx="10"/>
          </p:nvPr>
        </p:nvSpPr>
        <p:spPr/>
        <p:txBody>
          <a:bodyPr/>
          <a:lstStyle/>
          <a:p>
            <a:fld id="{1ECEFD89-F7EA-4EB7-A09A-D3A6C221B26A}"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179506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smtClean="0"/>
              <a:t>ان رقابة الادارة في تنفيذ عقودها تكون في معنيين</a:t>
            </a:r>
            <a:endParaRPr lang="ar-IQ" dirty="0"/>
          </a:p>
        </p:txBody>
      </p:sp>
      <p:sp>
        <p:nvSpPr>
          <p:cNvPr id="3" name="Content Placeholder 2"/>
          <p:cNvSpPr>
            <a:spLocks noGrp="1"/>
          </p:cNvSpPr>
          <p:nvPr>
            <p:ph idx="1"/>
          </p:nvPr>
        </p:nvSpPr>
        <p:spPr/>
        <p:txBody>
          <a:bodyPr/>
          <a:lstStyle/>
          <a:p>
            <a:pPr algn="r"/>
            <a:r>
              <a:rPr lang="ar-IQ" dirty="0" smtClean="0"/>
              <a:t>1- معنى ضيق  يتناول سلطة الادارة الاشراف على تنفيذ العقد اي حق الادارة في مراقبة التنفيذ والتاكد من انه يتم لما تضمنه من شروط.</a:t>
            </a:r>
          </a:p>
          <a:p>
            <a:pPr algn="r"/>
            <a:r>
              <a:rPr lang="ar-IQ" dirty="0" smtClean="0"/>
              <a:t>وتكون الرقابة على شكل :- 1- </a:t>
            </a:r>
            <a:r>
              <a:rPr lang="ar-IQ" dirty="0" smtClean="0">
                <a:solidFill>
                  <a:srgbClr val="FF0000"/>
                </a:solidFill>
              </a:rPr>
              <a:t>اعمال مادية </a:t>
            </a:r>
            <a:r>
              <a:rPr lang="ar-IQ" dirty="0" smtClean="0"/>
              <a:t>(دخول اماكن استغلال المرفق والمخازن والورش والمصانع) او استلام بعض الوثائق من المتعاقد للاطلاع عليها وفحصها او اجراء التحريات او تلقي شكاوى المنتفعين والبت فيها.</a:t>
            </a:r>
            <a:endParaRPr lang="ar-IQ" dirty="0"/>
          </a:p>
        </p:txBody>
      </p:sp>
      <p:sp>
        <p:nvSpPr>
          <p:cNvPr id="4" name="Date Placeholder 3"/>
          <p:cNvSpPr>
            <a:spLocks noGrp="1"/>
          </p:cNvSpPr>
          <p:nvPr>
            <p:ph type="dt" sz="half" idx="10"/>
          </p:nvPr>
        </p:nvSpPr>
        <p:spPr/>
        <p:txBody>
          <a:bodyPr/>
          <a:lstStyle/>
          <a:p>
            <a:fld id="{1FAECC91-BE0B-45AC-AD0B-1D9F44096840}"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708440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err="1" smtClean="0"/>
              <a:t>jj</a:t>
            </a:r>
            <a:endParaRPr lang="ar-IQ" dirty="0"/>
          </a:p>
        </p:txBody>
      </p:sp>
      <p:sp>
        <p:nvSpPr>
          <p:cNvPr id="3" name="Content Placeholder 2"/>
          <p:cNvSpPr>
            <a:spLocks noGrp="1"/>
          </p:cNvSpPr>
          <p:nvPr>
            <p:ph idx="1"/>
          </p:nvPr>
        </p:nvSpPr>
        <p:spPr>
          <a:xfrm>
            <a:off x="457200" y="609600"/>
            <a:ext cx="8229600" cy="5516563"/>
          </a:xfrm>
        </p:spPr>
        <p:txBody>
          <a:bodyPr>
            <a:normAutofit lnSpcReduction="10000"/>
          </a:bodyPr>
          <a:lstStyle/>
          <a:p>
            <a:pPr algn="r" rtl="1"/>
            <a:r>
              <a:rPr lang="ar-IQ" dirty="0" smtClean="0"/>
              <a:t>والرقابة هوتمكين الادرة من التحقق من ان المتعاقد يقوم بتنفيذ التزاماته بنفسه وعلى درجة عالية من الكفاءة  والدقة وفي المواعيد وبالطريقة المتفق عليها.</a:t>
            </a:r>
          </a:p>
          <a:p>
            <a:pPr algn="r" rtl="1"/>
            <a:r>
              <a:rPr lang="ar-IQ" dirty="0" smtClean="0"/>
              <a:t>وبموجب المادة 2 من </a:t>
            </a:r>
            <a:r>
              <a:rPr lang="ar-IQ" u="sng" dirty="0" smtClean="0">
                <a:solidFill>
                  <a:srgbClr val="FF0000"/>
                </a:solidFill>
              </a:rPr>
              <a:t>الشروط العامة لمقاولات  اعمال الهندسة المدنية العراقية لعام 1988 فان من واجبات </a:t>
            </a:r>
            <a:r>
              <a:rPr lang="ar-IQ" dirty="0" smtClean="0"/>
              <a:t>ممثل المهندس المراقبة والاشراف على الاعمال وفحص واختيار اية مواد يراد استعمالها او مهارة عمل يراد استخدامها في الاعمال </a:t>
            </a:r>
            <a:r>
              <a:rPr lang="ar-IQ" u="sng" dirty="0" smtClean="0">
                <a:solidFill>
                  <a:srgbClr val="FF0000"/>
                </a:solidFill>
              </a:rPr>
              <a:t>وليس له صلاحية اعفاء المقاول </a:t>
            </a:r>
            <a:r>
              <a:rPr lang="ar-IQ" dirty="0" smtClean="0"/>
              <a:t>من اي من واجباته او التزاماته بموجب المقاولة وليس لممثل المهندس عدا ماهو منصوص عليه في شروط المقاولة ان يامر بما ينطوي عليه تاخير في انجاز الاعمال او بما يؤدي الى زيادة المقاولة او ان يقوم باي تغير للاعمال فيها </a:t>
            </a:r>
            <a:endParaRPr lang="ar-IQ" dirty="0"/>
          </a:p>
        </p:txBody>
      </p:sp>
      <p:sp>
        <p:nvSpPr>
          <p:cNvPr id="4" name="Date Placeholder 3"/>
          <p:cNvSpPr>
            <a:spLocks noGrp="1"/>
          </p:cNvSpPr>
          <p:nvPr>
            <p:ph type="dt" sz="half" idx="10"/>
          </p:nvPr>
        </p:nvSpPr>
        <p:spPr/>
        <p:txBody>
          <a:bodyPr/>
          <a:lstStyle/>
          <a:p>
            <a:fld id="{EA9A645D-4388-427C-ABFA-00540DC91331}"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625497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وقد تتم المراقبة في صورة2- </a:t>
            </a:r>
            <a:r>
              <a:rPr lang="ar-IQ" dirty="0" smtClean="0">
                <a:solidFill>
                  <a:srgbClr val="FF0000"/>
                </a:solidFill>
              </a:rPr>
              <a:t>اعمال قانونية</a:t>
            </a:r>
            <a:endParaRPr lang="ar-IQ"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r"/>
            <a:r>
              <a:rPr lang="ar-IQ" dirty="0" smtClean="0"/>
              <a:t> </a:t>
            </a:r>
            <a:r>
              <a:rPr lang="ar-IQ" dirty="0" smtClean="0">
                <a:solidFill>
                  <a:srgbClr val="FF0000"/>
                </a:solidFill>
              </a:rPr>
              <a:t>كتعليمات او انذار </a:t>
            </a:r>
            <a:r>
              <a:rPr lang="ar-IQ" dirty="0" smtClean="0"/>
              <a:t>او اوامر تنفيذها توجهها الادارة للمتعاقد </a:t>
            </a:r>
          </a:p>
          <a:p>
            <a:pPr algn="r"/>
            <a:r>
              <a:rPr lang="ar-IQ" dirty="0" smtClean="0"/>
              <a:t>.والرقابة بهذا المعنى تتم اثناء تنفيذ العقد باعتبارها حقا مقرر للادارة حتى ولولم ينص عليه في العقد.</a:t>
            </a:r>
          </a:p>
          <a:p>
            <a:pPr algn="r"/>
            <a:r>
              <a:rPr lang="ar-IQ" b="1" dirty="0" smtClean="0">
                <a:solidFill>
                  <a:srgbClr val="FF0000"/>
                </a:solidFill>
              </a:rPr>
              <a:t>ب- بمعنى واسع:-  </a:t>
            </a:r>
            <a:r>
              <a:rPr lang="ar-IQ" dirty="0" smtClean="0"/>
              <a:t>سلطة الادارة في الرقابة لاتقف عند حدود تنفيذ المتعاقد لالتزاماته التعاقدية بموجب شروط العقد بل يكون لها اكثر من ذلك</a:t>
            </a:r>
          </a:p>
          <a:p>
            <a:pPr algn="r"/>
            <a:r>
              <a:rPr lang="ar-IQ" dirty="0" smtClean="0"/>
              <a:t>اي يزيد علة اشراف </a:t>
            </a:r>
            <a:r>
              <a:rPr lang="ar-IQ" dirty="0" smtClean="0">
                <a:solidFill>
                  <a:srgbClr val="FF0000"/>
                </a:solidFill>
              </a:rPr>
              <a:t>وتتدخل لتغير من اوضاع تنفيذ المتعاقد معها (مثل تطلب الادارة تغير طريقة التنفيذ غير الطريقة التي يقوم بها المتعاقد او اصدار اوامر تنفيذية لتوجيه اعمال التنفيذ </a:t>
            </a:r>
            <a:r>
              <a:rPr lang="ar-IQ" dirty="0" smtClean="0"/>
              <a:t>او الرقابة </a:t>
            </a:r>
          </a:p>
          <a:p>
            <a:pPr algn="r"/>
            <a:endParaRPr lang="ar-IQ" dirty="0"/>
          </a:p>
        </p:txBody>
      </p:sp>
      <p:sp>
        <p:nvSpPr>
          <p:cNvPr id="4" name="Date Placeholder 3"/>
          <p:cNvSpPr>
            <a:spLocks noGrp="1"/>
          </p:cNvSpPr>
          <p:nvPr>
            <p:ph type="dt" sz="half" idx="10"/>
          </p:nvPr>
        </p:nvSpPr>
        <p:spPr/>
        <p:txBody>
          <a:bodyPr/>
          <a:lstStyle/>
          <a:p>
            <a:fld id="{78E1E3DA-1047-47C6-B287-6E896249CEC5}"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850542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ar-IQ" dirty="0" smtClean="0"/>
              <a:t>                                           ص156</a:t>
            </a:r>
            <a:endParaRPr lang="ar-IQ"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algn="r"/>
            <a:r>
              <a:rPr lang="ar-IQ" dirty="0" smtClean="0"/>
              <a:t>وتمارس الادارة سلطتها اعمالا لامتيازاتها الاصلية في التنفيذ المباشر </a:t>
            </a:r>
          </a:p>
          <a:p>
            <a:pPr algn="r"/>
            <a:r>
              <a:rPr lang="ar-IQ" dirty="0" smtClean="0"/>
              <a:t>واصدار القرارات التنفيذية بارادتها المنفردة </a:t>
            </a:r>
          </a:p>
          <a:p>
            <a:pPr algn="r"/>
            <a:r>
              <a:rPr lang="ar-IQ" dirty="0" smtClean="0">
                <a:solidFill>
                  <a:srgbClr val="FF0000"/>
                </a:solidFill>
              </a:rPr>
              <a:t>دون حاجة الى اللجوء مقدما للقضاء</a:t>
            </a:r>
          </a:p>
          <a:p>
            <a:pPr algn="r"/>
            <a:r>
              <a:rPr lang="ar-IQ" dirty="0" smtClean="0">
                <a:solidFill>
                  <a:srgbClr val="FF0000"/>
                </a:solidFill>
              </a:rPr>
              <a:t>وللادارة توجيه المتعاقد قد ينص عليها العقد او في القوانين واللوائح </a:t>
            </a:r>
          </a:p>
          <a:p>
            <a:pPr algn="r"/>
            <a:r>
              <a:rPr lang="ar-IQ" dirty="0" smtClean="0">
                <a:solidFill>
                  <a:srgbClr val="FF0000"/>
                </a:solidFill>
              </a:rPr>
              <a:t>فاذا لم  يعطى هذه السلطة فهي لاتكون حرة طليقة من الحدود اي يكون لها حد ود يتطلب الوقف عندها</a:t>
            </a:r>
          </a:p>
          <a:p>
            <a:pPr algn="r"/>
            <a:r>
              <a:rPr lang="ar-IQ" dirty="0">
                <a:solidFill>
                  <a:srgbClr val="FF0000"/>
                </a:solidFill>
              </a:rPr>
              <a:t> </a:t>
            </a:r>
            <a:r>
              <a:rPr lang="ar-IQ" dirty="0" smtClean="0">
                <a:solidFill>
                  <a:srgbClr val="FF0000"/>
                </a:solidFill>
              </a:rPr>
              <a:t>والا اصبحت عملا غير مشروع تلتزم الادارة ازائه بتعويض من اصابه ضرر من جرائها. </a:t>
            </a:r>
            <a:endParaRPr lang="ar-IQ" dirty="0">
              <a:solidFill>
                <a:srgbClr val="FF0000"/>
              </a:solidFill>
            </a:endParaRPr>
          </a:p>
        </p:txBody>
      </p:sp>
      <p:sp>
        <p:nvSpPr>
          <p:cNvPr id="4" name="Date Placeholder 3"/>
          <p:cNvSpPr>
            <a:spLocks noGrp="1"/>
          </p:cNvSpPr>
          <p:nvPr>
            <p:ph type="dt" sz="half" idx="10"/>
          </p:nvPr>
        </p:nvSpPr>
        <p:spPr/>
        <p:txBody>
          <a:bodyPr/>
          <a:lstStyle/>
          <a:p>
            <a:fld id="{1E679092-734D-4429-8827-1AC7F833ACDB}" type="datetime1">
              <a:rPr lang="en-US" smtClean="0"/>
              <a:t>4/3/2019</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2709297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3202</TotalTime>
  <Words>1902</Words>
  <Application>Microsoft Office PowerPoint</Application>
  <PresentationFormat>On-screen Show (4:3)</PresentationFormat>
  <Paragraphs>234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صلاحيات الادارة في العقود الادارية</vt:lpstr>
      <vt:lpstr>                            ص153</vt:lpstr>
      <vt:lpstr>تابع</vt:lpstr>
      <vt:lpstr>154                                             </vt:lpstr>
      <vt:lpstr>1- صلاحية الادارة في الرقابة والتوجيه</vt:lpstr>
      <vt:lpstr>ان رقابة الادارة في تنفيذ عقودها تكون في معنيين</vt:lpstr>
      <vt:lpstr>jj</vt:lpstr>
      <vt:lpstr>وقد تتم المراقبة في صورة2- اعمال قانونية</vt:lpstr>
      <vt:lpstr>                                           ص156</vt:lpstr>
      <vt:lpstr>ثانيا :- صلاحية الادارة في تعديل العقد الاداري</vt:lpstr>
      <vt:lpstr>                                     ص157</vt:lpstr>
      <vt:lpstr>تمارس الادارة التعديل ضمن اطار محدد وضوابط دقيقة تتمثل فيما يلي:-</vt:lpstr>
      <vt:lpstr>1 - ان لا يتعدى التعديل موضوع العقد </vt:lpstr>
      <vt:lpstr>2- ان يكون للتعديل اسباب موضوعية</vt:lpstr>
      <vt:lpstr>3- ان يصدر قرار التعديل في حدود القواعد العامة للمشروعية</vt:lpstr>
      <vt:lpstr>3-صلاحية فرض الجزاءات على المتعاقد</vt:lpstr>
      <vt:lpstr>                                            ص160</vt:lpstr>
      <vt:lpstr>والجزاءات التي تملك الادارة توقيعها  هي:-</vt:lpstr>
      <vt:lpstr>1- الجزاءات المالية</vt:lpstr>
      <vt:lpstr>                                           ص160  </vt:lpstr>
      <vt:lpstr>ا-التعويضات</vt:lpstr>
      <vt:lpstr>ب- الغرامات التاخيرية</vt:lpstr>
      <vt:lpstr>تكملة</vt:lpstr>
      <vt:lpstr>162                                              ص</vt:lpstr>
      <vt:lpstr>2- الجزاءات غير المالية او الضاغطة</vt:lpstr>
      <vt:lpstr>3- الجزاءات التي تسمح للادارة بانهاء العقد</vt:lpstr>
      <vt:lpstr>خصائص الجزاءات في نطاق العقود الادارية </vt:lpstr>
      <vt:lpstr>ص165</vt:lpstr>
      <vt:lpstr>ص166  </vt:lpstr>
      <vt:lpstr>حقوق المتعاقد مع الادارة ص167</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Gala</dc:creator>
  <cp:lastModifiedBy>Gala</cp:lastModifiedBy>
  <cp:revision>43</cp:revision>
  <dcterms:created xsi:type="dcterms:W3CDTF">2006-08-16T00:00:00Z</dcterms:created>
  <dcterms:modified xsi:type="dcterms:W3CDTF">2019-04-03T10:45:33Z</dcterms:modified>
</cp:coreProperties>
</file>