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4"/>
  </p:notesMasterIdLst>
  <p:sldIdLst>
    <p:sldId id="256" r:id="rId2"/>
    <p:sldId id="271" r:id="rId3"/>
    <p:sldId id="273" r:id="rId4"/>
    <p:sldId id="274" r:id="rId5"/>
    <p:sldId id="275" r:id="rId6"/>
    <p:sldId id="276" r:id="rId7"/>
    <p:sldId id="257" r:id="rId8"/>
    <p:sldId id="289" r:id="rId9"/>
    <p:sldId id="279" r:id="rId10"/>
    <p:sldId id="278" r:id="rId11"/>
    <p:sldId id="277" r:id="rId12"/>
    <p:sldId id="280" r:id="rId13"/>
    <p:sldId id="281" r:id="rId14"/>
    <p:sldId id="282" r:id="rId15"/>
    <p:sldId id="283" r:id="rId16"/>
    <p:sldId id="284" r:id="rId17"/>
    <p:sldId id="285" r:id="rId18"/>
    <p:sldId id="286" r:id="rId19"/>
    <p:sldId id="287" r:id="rId20"/>
    <p:sldId id="288" r:id="rId21"/>
    <p:sldId id="259" r:id="rId22"/>
    <p:sldId id="260" r:id="rId23"/>
    <p:sldId id="261" r:id="rId24"/>
    <p:sldId id="262" r:id="rId25"/>
    <p:sldId id="263" r:id="rId26"/>
    <p:sldId id="264" r:id="rId27"/>
    <p:sldId id="265" r:id="rId28"/>
    <p:sldId id="266" r:id="rId29"/>
    <p:sldId id="268" r:id="rId30"/>
    <p:sldId id="267" r:id="rId31"/>
    <p:sldId id="269" r:id="rId32"/>
    <p:sldId id="27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73EC7E-7C43-4F61-97B9-608FD44972B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IQ"/>
        </a:p>
      </dgm:t>
    </dgm:pt>
    <dgm:pt modelId="{97055003-2BB4-4E35-A520-0832D2801B95}">
      <dgm:prSet phldrT="[Text]" custT="1"/>
      <dgm:spPr/>
      <dgm:t>
        <a:bodyPr/>
        <a:lstStyle/>
        <a:p>
          <a:pPr rtl="1"/>
          <a:r>
            <a:rPr lang="ar-IQ" sz="4400" dirty="0" smtClean="0"/>
            <a:t>اساليب (طرق) ابرام العقود الادارية</a:t>
          </a:r>
          <a:endParaRPr lang="ar-IQ" sz="4400" dirty="0"/>
        </a:p>
      </dgm:t>
    </dgm:pt>
    <dgm:pt modelId="{8811C55F-B444-4F09-A056-9D1B73C25773}" type="parTrans" cxnId="{529AC5A3-C3BE-4097-A7D8-49E48E62294C}">
      <dgm:prSet/>
      <dgm:spPr/>
      <dgm:t>
        <a:bodyPr/>
        <a:lstStyle/>
        <a:p>
          <a:pPr rtl="1"/>
          <a:endParaRPr lang="ar-IQ"/>
        </a:p>
      </dgm:t>
    </dgm:pt>
    <dgm:pt modelId="{B2D68A66-51D4-406F-9353-3E02C7E0DC08}" type="sibTrans" cxnId="{529AC5A3-C3BE-4097-A7D8-49E48E62294C}">
      <dgm:prSet/>
      <dgm:spPr/>
      <dgm:t>
        <a:bodyPr/>
        <a:lstStyle/>
        <a:p>
          <a:pPr rtl="1"/>
          <a:endParaRPr lang="ar-IQ"/>
        </a:p>
      </dgm:t>
    </dgm:pt>
    <dgm:pt modelId="{A4BFBB8A-2AB2-4FB8-AF54-B0028C2F7F27}">
      <dgm:prSet phldrT="[Text]"/>
      <dgm:spPr/>
      <dgm:t>
        <a:bodyPr/>
        <a:lstStyle/>
        <a:p>
          <a:pPr rtl="1"/>
          <a:r>
            <a:rPr lang="ar-IQ" dirty="0" smtClean="0"/>
            <a:t>العطاء</a:t>
          </a:r>
          <a:r>
            <a:rPr lang="ar-IQ" baseline="0" dirty="0" smtClean="0"/>
            <a:t> الواحد(العرض الوحيد)</a:t>
          </a:r>
          <a:endParaRPr lang="ar-IQ" dirty="0"/>
        </a:p>
      </dgm:t>
    </dgm:pt>
    <dgm:pt modelId="{81E411D0-7C16-4657-8F18-5E48697299EB}" type="parTrans" cxnId="{509DE5EE-05C9-4C36-A859-78D35F9F538B}">
      <dgm:prSet/>
      <dgm:spPr/>
      <dgm:t>
        <a:bodyPr/>
        <a:lstStyle/>
        <a:p>
          <a:pPr rtl="1"/>
          <a:endParaRPr lang="ar-IQ"/>
        </a:p>
      </dgm:t>
    </dgm:pt>
    <dgm:pt modelId="{633E5E35-8F78-48BE-87C8-F73C05238A07}" type="sibTrans" cxnId="{509DE5EE-05C9-4C36-A859-78D35F9F538B}">
      <dgm:prSet/>
      <dgm:spPr/>
      <dgm:t>
        <a:bodyPr/>
        <a:lstStyle/>
        <a:p>
          <a:pPr rtl="1"/>
          <a:endParaRPr lang="ar-IQ"/>
        </a:p>
      </dgm:t>
    </dgm:pt>
    <dgm:pt modelId="{2CAF4718-BA49-4954-832A-20C6EB941971}">
      <dgm:prSet phldrT="[Text]"/>
      <dgm:spPr/>
      <dgm:t>
        <a:bodyPr/>
        <a:lstStyle/>
        <a:p>
          <a:pPr rtl="1"/>
          <a:r>
            <a:rPr lang="ar-IQ" dirty="0" smtClean="0"/>
            <a:t>المناقصة المحدودة</a:t>
          </a:r>
          <a:endParaRPr lang="ar-IQ" dirty="0"/>
        </a:p>
      </dgm:t>
    </dgm:pt>
    <dgm:pt modelId="{2D4CFD9B-CDAB-4131-AAFD-4586453E7AF3}" type="parTrans" cxnId="{675F4E34-F4AE-48C7-B62D-A67052BAECEA}">
      <dgm:prSet/>
      <dgm:spPr/>
      <dgm:t>
        <a:bodyPr/>
        <a:lstStyle/>
        <a:p>
          <a:pPr rtl="1"/>
          <a:endParaRPr lang="ar-IQ"/>
        </a:p>
      </dgm:t>
    </dgm:pt>
    <dgm:pt modelId="{43C73D93-F242-4A9D-BEAD-0E943693A496}" type="sibTrans" cxnId="{675F4E34-F4AE-48C7-B62D-A67052BAECEA}">
      <dgm:prSet/>
      <dgm:spPr/>
      <dgm:t>
        <a:bodyPr/>
        <a:lstStyle/>
        <a:p>
          <a:pPr rtl="1"/>
          <a:endParaRPr lang="ar-IQ"/>
        </a:p>
      </dgm:t>
    </dgm:pt>
    <dgm:pt modelId="{0A44CB5A-3490-460F-A8F2-CD8062F34D0B}">
      <dgm:prSet phldrT="[Text]"/>
      <dgm:spPr/>
      <dgm:t>
        <a:bodyPr/>
        <a:lstStyle/>
        <a:p>
          <a:pPr rtl="1"/>
          <a:r>
            <a:rPr lang="ar-IQ" dirty="0" smtClean="0"/>
            <a:t>المناقصة العامة</a:t>
          </a:r>
          <a:endParaRPr lang="ar-IQ" dirty="0"/>
        </a:p>
      </dgm:t>
    </dgm:pt>
    <dgm:pt modelId="{DF16DFE5-420A-4A68-AE29-F00E3EAED40E}" type="parTrans" cxnId="{5C6306FE-DA7C-4FFD-BA98-95B06B46F0DB}">
      <dgm:prSet/>
      <dgm:spPr/>
      <dgm:t>
        <a:bodyPr/>
        <a:lstStyle/>
        <a:p>
          <a:pPr rtl="1"/>
          <a:endParaRPr lang="ar-IQ"/>
        </a:p>
      </dgm:t>
    </dgm:pt>
    <dgm:pt modelId="{0855B693-A1DC-43BA-A597-A133F7F6463A}" type="sibTrans" cxnId="{5C6306FE-DA7C-4FFD-BA98-95B06B46F0DB}">
      <dgm:prSet/>
      <dgm:spPr/>
      <dgm:t>
        <a:bodyPr/>
        <a:lstStyle/>
        <a:p>
          <a:pPr rtl="1"/>
          <a:endParaRPr lang="ar-IQ"/>
        </a:p>
      </dgm:t>
    </dgm:pt>
    <dgm:pt modelId="{FDD3E201-217E-4363-A254-D61DE3E3FF03}">
      <dgm:prSet/>
      <dgm:spPr/>
      <dgm:t>
        <a:bodyPr/>
        <a:lstStyle/>
        <a:p>
          <a:pPr rtl="1"/>
          <a:r>
            <a:rPr lang="ar-IQ" dirty="0" smtClean="0"/>
            <a:t>المناقصة بمرحلتين</a:t>
          </a:r>
          <a:endParaRPr lang="ar-IQ" dirty="0"/>
        </a:p>
      </dgm:t>
    </dgm:pt>
    <dgm:pt modelId="{3724F6B1-2A9F-41B9-B93D-1AF2AA59EA40}" type="parTrans" cxnId="{0CEBB5F0-EE04-4B9F-BA84-177359266E77}">
      <dgm:prSet/>
      <dgm:spPr/>
      <dgm:t>
        <a:bodyPr/>
        <a:lstStyle/>
        <a:p>
          <a:pPr rtl="1"/>
          <a:endParaRPr lang="ar-IQ"/>
        </a:p>
      </dgm:t>
    </dgm:pt>
    <dgm:pt modelId="{270B52AA-E0B5-45B1-B2B6-B163B6D6AE29}" type="sibTrans" cxnId="{0CEBB5F0-EE04-4B9F-BA84-177359266E77}">
      <dgm:prSet/>
      <dgm:spPr/>
      <dgm:t>
        <a:bodyPr/>
        <a:lstStyle/>
        <a:p>
          <a:pPr rtl="1"/>
          <a:endParaRPr lang="ar-IQ"/>
        </a:p>
      </dgm:t>
    </dgm:pt>
    <dgm:pt modelId="{E0DAD228-0C8B-4F3C-9E01-837CCB0765CC}">
      <dgm:prSet/>
      <dgm:spPr/>
      <dgm:t>
        <a:bodyPr/>
        <a:lstStyle/>
        <a:p>
          <a:pPr rtl="1"/>
          <a:r>
            <a:rPr lang="ar-IQ" dirty="0" smtClean="0"/>
            <a:t>الدعوة المباشرة</a:t>
          </a:r>
          <a:endParaRPr lang="ar-IQ" dirty="0"/>
        </a:p>
      </dgm:t>
    </dgm:pt>
    <dgm:pt modelId="{37C192FA-29C9-4B39-9EE4-6A2ED9BDD62A}" type="parTrans" cxnId="{31CC5251-0AC5-4E3B-BE2D-33A5514F40F4}">
      <dgm:prSet/>
      <dgm:spPr/>
      <dgm:t>
        <a:bodyPr/>
        <a:lstStyle/>
        <a:p>
          <a:pPr rtl="1"/>
          <a:endParaRPr lang="ar-IQ"/>
        </a:p>
      </dgm:t>
    </dgm:pt>
    <dgm:pt modelId="{EE64D2FE-0EC0-4CD0-A7E5-05F435B7F753}" type="sibTrans" cxnId="{31CC5251-0AC5-4E3B-BE2D-33A5514F40F4}">
      <dgm:prSet/>
      <dgm:spPr/>
      <dgm:t>
        <a:bodyPr/>
        <a:lstStyle/>
        <a:p>
          <a:pPr rtl="1"/>
          <a:endParaRPr lang="ar-IQ"/>
        </a:p>
      </dgm:t>
    </dgm:pt>
    <dgm:pt modelId="{9567610B-F747-4F59-9A8B-0CB1A807196F}">
      <dgm:prSet/>
      <dgm:spPr/>
      <dgm:t>
        <a:bodyPr/>
        <a:lstStyle/>
        <a:p>
          <a:pPr rtl="1"/>
          <a:r>
            <a:rPr lang="ar-IQ" dirty="0" smtClean="0"/>
            <a:t>لجان المشتريات</a:t>
          </a:r>
          <a:endParaRPr lang="ar-IQ" dirty="0"/>
        </a:p>
      </dgm:t>
    </dgm:pt>
    <dgm:pt modelId="{ED82A522-D992-4EF5-A2FE-EFCCB072AB95}" type="parTrans" cxnId="{86D2F17F-9DD8-4516-8318-C450F0B80A5E}">
      <dgm:prSet/>
      <dgm:spPr/>
      <dgm:t>
        <a:bodyPr/>
        <a:lstStyle/>
        <a:p>
          <a:pPr rtl="1"/>
          <a:endParaRPr lang="ar-IQ"/>
        </a:p>
      </dgm:t>
    </dgm:pt>
    <dgm:pt modelId="{87F1C03F-8BF5-4C09-9699-C2D8CE362F5F}" type="sibTrans" cxnId="{86D2F17F-9DD8-4516-8318-C450F0B80A5E}">
      <dgm:prSet/>
      <dgm:spPr/>
      <dgm:t>
        <a:bodyPr/>
        <a:lstStyle/>
        <a:p>
          <a:pPr rtl="1"/>
          <a:endParaRPr lang="ar-IQ"/>
        </a:p>
      </dgm:t>
    </dgm:pt>
    <dgm:pt modelId="{97D8EFA6-6767-4445-AC2B-DE8EB9CD34F2}" type="pres">
      <dgm:prSet presAssocID="{5A73EC7E-7C43-4F61-97B9-608FD44972B9}" presName="hierChild1" presStyleCnt="0">
        <dgm:presLayoutVars>
          <dgm:orgChart val="1"/>
          <dgm:chPref val="1"/>
          <dgm:dir/>
          <dgm:animOne val="branch"/>
          <dgm:animLvl val="lvl"/>
          <dgm:resizeHandles/>
        </dgm:presLayoutVars>
      </dgm:prSet>
      <dgm:spPr/>
      <dgm:t>
        <a:bodyPr/>
        <a:lstStyle/>
        <a:p>
          <a:pPr rtl="1"/>
          <a:endParaRPr lang="ar-IQ"/>
        </a:p>
      </dgm:t>
    </dgm:pt>
    <dgm:pt modelId="{54236CF4-FBF3-486E-939D-EE30BD2C433F}" type="pres">
      <dgm:prSet presAssocID="{97055003-2BB4-4E35-A520-0832D2801B95}" presName="hierRoot1" presStyleCnt="0">
        <dgm:presLayoutVars>
          <dgm:hierBranch val="init"/>
        </dgm:presLayoutVars>
      </dgm:prSet>
      <dgm:spPr/>
    </dgm:pt>
    <dgm:pt modelId="{6B6FD664-7A7E-4CA9-BBA4-E8D550D1E3A3}" type="pres">
      <dgm:prSet presAssocID="{97055003-2BB4-4E35-A520-0832D2801B95}" presName="rootComposite1" presStyleCnt="0"/>
      <dgm:spPr/>
    </dgm:pt>
    <dgm:pt modelId="{875091E8-0BB1-4871-9236-D443E96DCE73}" type="pres">
      <dgm:prSet presAssocID="{97055003-2BB4-4E35-A520-0832D2801B95}" presName="rootText1" presStyleLbl="node0" presStyleIdx="0" presStyleCnt="1" custScaleX="457234" custScaleY="332786" custLinFactNeighborX="13064" custLinFactNeighborY="-72192">
        <dgm:presLayoutVars>
          <dgm:chPref val="3"/>
        </dgm:presLayoutVars>
      </dgm:prSet>
      <dgm:spPr/>
      <dgm:t>
        <a:bodyPr/>
        <a:lstStyle/>
        <a:p>
          <a:pPr rtl="1"/>
          <a:endParaRPr lang="ar-IQ"/>
        </a:p>
      </dgm:t>
    </dgm:pt>
    <dgm:pt modelId="{57390836-B12A-429F-9EF6-C623E44A07A6}" type="pres">
      <dgm:prSet presAssocID="{97055003-2BB4-4E35-A520-0832D2801B95}" presName="rootConnector1" presStyleLbl="node1" presStyleIdx="0" presStyleCnt="0"/>
      <dgm:spPr/>
      <dgm:t>
        <a:bodyPr/>
        <a:lstStyle/>
        <a:p>
          <a:pPr rtl="1"/>
          <a:endParaRPr lang="ar-IQ"/>
        </a:p>
      </dgm:t>
    </dgm:pt>
    <dgm:pt modelId="{54180059-BA1C-4909-BF50-BF310039BD34}" type="pres">
      <dgm:prSet presAssocID="{97055003-2BB4-4E35-A520-0832D2801B95}" presName="hierChild2" presStyleCnt="0"/>
      <dgm:spPr/>
    </dgm:pt>
    <dgm:pt modelId="{D349FADE-D051-46B0-B64E-27437DF5EBA8}" type="pres">
      <dgm:prSet presAssocID="{ED82A522-D992-4EF5-A2FE-EFCCB072AB95}" presName="Name37" presStyleLbl="parChTrans1D2" presStyleIdx="0" presStyleCnt="6"/>
      <dgm:spPr/>
      <dgm:t>
        <a:bodyPr/>
        <a:lstStyle/>
        <a:p>
          <a:pPr rtl="1"/>
          <a:endParaRPr lang="ar-IQ"/>
        </a:p>
      </dgm:t>
    </dgm:pt>
    <dgm:pt modelId="{D05FF16D-0A25-4D5E-A4C6-E512C75AF477}" type="pres">
      <dgm:prSet presAssocID="{9567610B-F747-4F59-9A8B-0CB1A807196F}" presName="hierRoot2" presStyleCnt="0">
        <dgm:presLayoutVars>
          <dgm:hierBranch val="init"/>
        </dgm:presLayoutVars>
      </dgm:prSet>
      <dgm:spPr/>
    </dgm:pt>
    <dgm:pt modelId="{F4D89FF5-21FC-45F5-B994-7713BC435D36}" type="pres">
      <dgm:prSet presAssocID="{9567610B-F747-4F59-9A8B-0CB1A807196F}" presName="rootComposite" presStyleCnt="0"/>
      <dgm:spPr/>
    </dgm:pt>
    <dgm:pt modelId="{2FB5A805-B933-477C-A45F-23B8CF648893}" type="pres">
      <dgm:prSet presAssocID="{9567610B-F747-4F59-9A8B-0CB1A807196F}" presName="rootText" presStyleLbl="node2" presStyleIdx="0" presStyleCnt="6">
        <dgm:presLayoutVars>
          <dgm:chPref val="3"/>
        </dgm:presLayoutVars>
      </dgm:prSet>
      <dgm:spPr/>
      <dgm:t>
        <a:bodyPr/>
        <a:lstStyle/>
        <a:p>
          <a:pPr rtl="1"/>
          <a:endParaRPr lang="ar-IQ"/>
        </a:p>
      </dgm:t>
    </dgm:pt>
    <dgm:pt modelId="{10E6CE96-271A-467D-8D36-7F2F713DD479}" type="pres">
      <dgm:prSet presAssocID="{9567610B-F747-4F59-9A8B-0CB1A807196F}" presName="rootConnector" presStyleLbl="node2" presStyleIdx="0" presStyleCnt="6"/>
      <dgm:spPr/>
      <dgm:t>
        <a:bodyPr/>
        <a:lstStyle/>
        <a:p>
          <a:pPr rtl="1"/>
          <a:endParaRPr lang="ar-IQ"/>
        </a:p>
      </dgm:t>
    </dgm:pt>
    <dgm:pt modelId="{B7B54F2C-2053-49AD-BE15-80759013FF21}" type="pres">
      <dgm:prSet presAssocID="{9567610B-F747-4F59-9A8B-0CB1A807196F}" presName="hierChild4" presStyleCnt="0"/>
      <dgm:spPr/>
    </dgm:pt>
    <dgm:pt modelId="{28376E0A-ED81-44BF-A1B6-4AA548139F8A}" type="pres">
      <dgm:prSet presAssocID="{9567610B-F747-4F59-9A8B-0CB1A807196F}" presName="hierChild5" presStyleCnt="0"/>
      <dgm:spPr/>
    </dgm:pt>
    <dgm:pt modelId="{C5790B12-A694-4E62-810E-24136B4A3CDD}" type="pres">
      <dgm:prSet presAssocID="{81E411D0-7C16-4657-8F18-5E48697299EB}" presName="Name37" presStyleLbl="parChTrans1D2" presStyleIdx="1" presStyleCnt="6"/>
      <dgm:spPr/>
      <dgm:t>
        <a:bodyPr/>
        <a:lstStyle/>
        <a:p>
          <a:pPr rtl="1"/>
          <a:endParaRPr lang="ar-IQ"/>
        </a:p>
      </dgm:t>
    </dgm:pt>
    <dgm:pt modelId="{15E8C267-4D9D-483D-9F58-249A807E0DD8}" type="pres">
      <dgm:prSet presAssocID="{A4BFBB8A-2AB2-4FB8-AF54-B0028C2F7F27}" presName="hierRoot2" presStyleCnt="0">
        <dgm:presLayoutVars>
          <dgm:hierBranch val="init"/>
        </dgm:presLayoutVars>
      </dgm:prSet>
      <dgm:spPr/>
    </dgm:pt>
    <dgm:pt modelId="{68C8E980-1843-4CE4-BBD2-B48A79FC3C52}" type="pres">
      <dgm:prSet presAssocID="{A4BFBB8A-2AB2-4FB8-AF54-B0028C2F7F27}" presName="rootComposite" presStyleCnt="0"/>
      <dgm:spPr/>
    </dgm:pt>
    <dgm:pt modelId="{45327081-A0BC-4C07-B3FF-6C40D3A17F9E}" type="pres">
      <dgm:prSet presAssocID="{A4BFBB8A-2AB2-4FB8-AF54-B0028C2F7F27}" presName="rootText" presStyleLbl="node2" presStyleIdx="1" presStyleCnt="6" custLinFactNeighborX="5358" custLinFactNeighborY="60">
        <dgm:presLayoutVars>
          <dgm:chPref val="3"/>
        </dgm:presLayoutVars>
      </dgm:prSet>
      <dgm:spPr/>
      <dgm:t>
        <a:bodyPr/>
        <a:lstStyle/>
        <a:p>
          <a:pPr rtl="1"/>
          <a:endParaRPr lang="ar-IQ"/>
        </a:p>
      </dgm:t>
    </dgm:pt>
    <dgm:pt modelId="{7DD27F61-853B-4CC0-8AA7-CD0D2590E90A}" type="pres">
      <dgm:prSet presAssocID="{A4BFBB8A-2AB2-4FB8-AF54-B0028C2F7F27}" presName="rootConnector" presStyleLbl="node2" presStyleIdx="1" presStyleCnt="6"/>
      <dgm:spPr/>
      <dgm:t>
        <a:bodyPr/>
        <a:lstStyle/>
        <a:p>
          <a:pPr rtl="1"/>
          <a:endParaRPr lang="ar-IQ"/>
        </a:p>
      </dgm:t>
    </dgm:pt>
    <dgm:pt modelId="{0A2E95D4-8D86-41C0-8437-1616EC2875C7}" type="pres">
      <dgm:prSet presAssocID="{A4BFBB8A-2AB2-4FB8-AF54-B0028C2F7F27}" presName="hierChild4" presStyleCnt="0"/>
      <dgm:spPr/>
    </dgm:pt>
    <dgm:pt modelId="{146A25E2-D5DD-4D45-A057-0412A2D92FB2}" type="pres">
      <dgm:prSet presAssocID="{A4BFBB8A-2AB2-4FB8-AF54-B0028C2F7F27}" presName="hierChild5" presStyleCnt="0"/>
      <dgm:spPr/>
    </dgm:pt>
    <dgm:pt modelId="{9E45E95C-E182-4648-9DA3-3B1EB2A7729D}" type="pres">
      <dgm:prSet presAssocID="{37C192FA-29C9-4B39-9EE4-6A2ED9BDD62A}" presName="Name37" presStyleLbl="parChTrans1D2" presStyleIdx="2" presStyleCnt="6"/>
      <dgm:spPr/>
      <dgm:t>
        <a:bodyPr/>
        <a:lstStyle/>
        <a:p>
          <a:pPr rtl="1"/>
          <a:endParaRPr lang="ar-IQ"/>
        </a:p>
      </dgm:t>
    </dgm:pt>
    <dgm:pt modelId="{43FA6B65-F1B8-4E7E-B00A-2A5AEFE1F552}" type="pres">
      <dgm:prSet presAssocID="{E0DAD228-0C8B-4F3C-9E01-837CCB0765CC}" presName="hierRoot2" presStyleCnt="0">
        <dgm:presLayoutVars>
          <dgm:hierBranch val="init"/>
        </dgm:presLayoutVars>
      </dgm:prSet>
      <dgm:spPr/>
    </dgm:pt>
    <dgm:pt modelId="{94D46883-8679-40E3-A3DC-F6307920AD20}" type="pres">
      <dgm:prSet presAssocID="{E0DAD228-0C8B-4F3C-9E01-837CCB0765CC}" presName="rootComposite" presStyleCnt="0"/>
      <dgm:spPr/>
    </dgm:pt>
    <dgm:pt modelId="{E9BA2C98-D0C9-4B35-A03F-0F580D23D363}" type="pres">
      <dgm:prSet presAssocID="{E0DAD228-0C8B-4F3C-9E01-837CCB0765CC}" presName="rootText" presStyleLbl="node2" presStyleIdx="2" presStyleCnt="6">
        <dgm:presLayoutVars>
          <dgm:chPref val="3"/>
        </dgm:presLayoutVars>
      </dgm:prSet>
      <dgm:spPr/>
      <dgm:t>
        <a:bodyPr/>
        <a:lstStyle/>
        <a:p>
          <a:pPr rtl="1"/>
          <a:endParaRPr lang="ar-IQ"/>
        </a:p>
      </dgm:t>
    </dgm:pt>
    <dgm:pt modelId="{E0DBDFF2-7931-4EE6-8ADC-F586F85BC3A0}" type="pres">
      <dgm:prSet presAssocID="{E0DAD228-0C8B-4F3C-9E01-837CCB0765CC}" presName="rootConnector" presStyleLbl="node2" presStyleIdx="2" presStyleCnt="6"/>
      <dgm:spPr/>
      <dgm:t>
        <a:bodyPr/>
        <a:lstStyle/>
        <a:p>
          <a:pPr rtl="1"/>
          <a:endParaRPr lang="ar-IQ"/>
        </a:p>
      </dgm:t>
    </dgm:pt>
    <dgm:pt modelId="{B870487D-1394-409A-8868-2BEA05BAF7BE}" type="pres">
      <dgm:prSet presAssocID="{E0DAD228-0C8B-4F3C-9E01-837CCB0765CC}" presName="hierChild4" presStyleCnt="0"/>
      <dgm:spPr/>
    </dgm:pt>
    <dgm:pt modelId="{50A4CD86-BD36-4FA1-8E36-FC550F62471D}" type="pres">
      <dgm:prSet presAssocID="{E0DAD228-0C8B-4F3C-9E01-837CCB0765CC}" presName="hierChild5" presStyleCnt="0"/>
      <dgm:spPr/>
    </dgm:pt>
    <dgm:pt modelId="{F577750A-CEE5-4A18-B347-A0404CA7EC2E}" type="pres">
      <dgm:prSet presAssocID="{3724F6B1-2A9F-41B9-B93D-1AF2AA59EA40}" presName="Name37" presStyleLbl="parChTrans1D2" presStyleIdx="3" presStyleCnt="6"/>
      <dgm:spPr/>
      <dgm:t>
        <a:bodyPr/>
        <a:lstStyle/>
        <a:p>
          <a:pPr rtl="1"/>
          <a:endParaRPr lang="ar-IQ"/>
        </a:p>
      </dgm:t>
    </dgm:pt>
    <dgm:pt modelId="{2C2E787C-042A-4A4E-AF86-2DC4AEAB1E64}" type="pres">
      <dgm:prSet presAssocID="{FDD3E201-217E-4363-A254-D61DE3E3FF03}" presName="hierRoot2" presStyleCnt="0">
        <dgm:presLayoutVars>
          <dgm:hierBranch val="init"/>
        </dgm:presLayoutVars>
      </dgm:prSet>
      <dgm:spPr/>
    </dgm:pt>
    <dgm:pt modelId="{49EA8799-0431-4CD7-9A20-47687FFE04F8}" type="pres">
      <dgm:prSet presAssocID="{FDD3E201-217E-4363-A254-D61DE3E3FF03}" presName="rootComposite" presStyleCnt="0"/>
      <dgm:spPr/>
    </dgm:pt>
    <dgm:pt modelId="{19A65118-BC71-4075-903F-577018A268F4}" type="pres">
      <dgm:prSet presAssocID="{FDD3E201-217E-4363-A254-D61DE3E3FF03}" presName="rootText" presStyleLbl="node2" presStyleIdx="3" presStyleCnt="6">
        <dgm:presLayoutVars>
          <dgm:chPref val="3"/>
        </dgm:presLayoutVars>
      </dgm:prSet>
      <dgm:spPr/>
      <dgm:t>
        <a:bodyPr/>
        <a:lstStyle/>
        <a:p>
          <a:pPr rtl="1"/>
          <a:endParaRPr lang="ar-IQ"/>
        </a:p>
      </dgm:t>
    </dgm:pt>
    <dgm:pt modelId="{FCC0EAB4-BAB0-4196-ACF0-7221D9EB3831}" type="pres">
      <dgm:prSet presAssocID="{FDD3E201-217E-4363-A254-D61DE3E3FF03}" presName="rootConnector" presStyleLbl="node2" presStyleIdx="3" presStyleCnt="6"/>
      <dgm:spPr/>
      <dgm:t>
        <a:bodyPr/>
        <a:lstStyle/>
        <a:p>
          <a:pPr rtl="1"/>
          <a:endParaRPr lang="ar-IQ"/>
        </a:p>
      </dgm:t>
    </dgm:pt>
    <dgm:pt modelId="{2E1FE73B-0D8E-48A3-B0B0-057564DFD7AE}" type="pres">
      <dgm:prSet presAssocID="{FDD3E201-217E-4363-A254-D61DE3E3FF03}" presName="hierChild4" presStyleCnt="0"/>
      <dgm:spPr/>
    </dgm:pt>
    <dgm:pt modelId="{76D14FB0-F508-4B65-84F2-D0A43F808520}" type="pres">
      <dgm:prSet presAssocID="{FDD3E201-217E-4363-A254-D61DE3E3FF03}" presName="hierChild5" presStyleCnt="0"/>
      <dgm:spPr/>
    </dgm:pt>
    <dgm:pt modelId="{F8C9D34F-58D2-4F31-A5F6-92A0E2513F5F}" type="pres">
      <dgm:prSet presAssocID="{2D4CFD9B-CDAB-4131-AAFD-4586453E7AF3}" presName="Name37" presStyleLbl="parChTrans1D2" presStyleIdx="4" presStyleCnt="6"/>
      <dgm:spPr/>
      <dgm:t>
        <a:bodyPr/>
        <a:lstStyle/>
        <a:p>
          <a:pPr rtl="1"/>
          <a:endParaRPr lang="ar-IQ"/>
        </a:p>
      </dgm:t>
    </dgm:pt>
    <dgm:pt modelId="{17DFED9D-2476-4246-8176-19281DF5E403}" type="pres">
      <dgm:prSet presAssocID="{2CAF4718-BA49-4954-832A-20C6EB941971}" presName="hierRoot2" presStyleCnt="0">
        <dgm:presLayoutVars>
          <dgm:hierBranch val="init"/>
        </dgm:presLayoutVars>
      </dgm:prSet>
      <dgm:spPr/>
    </dgm:pt>
    <dgm:pt modelId="{A19817CC-41FC-4547-B161-962C5FB934F4}" type="pres">
      <dgm:prSet presAssocID="{2CAF4718-BA49-4954-832A-20C6EB941971}" presName="rootComposite" presStyleCnt="0"/>
      <dgm:spPr/>
    </dgm:pt>
    <dgm:pt modelId="{F1E4D41D-E023-4F3E-9A18-6C5F00357DA4}" type="pres">
      <dgm:prSet presAssocID="{2CAF4718-BA49-4954-832A-20C6EB941971}" presName="rootText" presStyleLbl="node2" presStyleIdx="4" presStyleCnt="6">
        <dgm:presLayoutVars>
          <dgm:chPref val="3"/>
        </dgm:presLayoutVars>
      </dgm:prSet>
      <dgm:spPr/>
      <dgm:t>
        <a:bodyPr/>
        <a:lstStyle/>
        <a:p>
          <a:pPr rtl="1"/>
          <a:endParaRPr lang="ar-IQ"/>
        </a:p>
      </dgm:t>
    </dgm:pt>
    <dgm:pt modelId="{A95211C1-5BAD-46A9-80D3-6687854C2D50}" type="pres">
      <dgm:prSet presAssocID="{2CAF4718-BA49-4954-832A-20C6EB941971}" presName="rootConnector" presStyleLbl="node2" presStyleIdx="4" presStyleCnt="6"/>
      <dgm:spPr/>
      <dgm:t>
        <a:bodyPr/>
        <a:lstStyle/>
        <a:p>
          <a:pPr rtl="1"/>
          <a:endParaRPr lang="ar-IQ"/>
        </a:p>
      </dgm:t>
    </dgm:pt>
    <dgm:pt modelId="{FD1788F7-C1D7-4FDF-82D5-17068F69B3D8}" type="pres">
      <dgm:prSet presAssocID="{2CAF4718-BA49-4954-832A-20C6EB941971}" presName="hierChild4" presStyleCnt="0"/>
      <dgm:spPr/>
    </dgm:pt>
    <dgm:pt modelId="{9F6D7B7E-F71E-4B14-8EB2-DCFCAA052A43}" type="pres">
      <dgm:prSet presAssocID="{2CAF4718-BA49-4954-832A-20C6EB941971}" presName="hierChild5" presStyleCnt="0"/>
      <dgm:spPr/>
    </dgm:pt>
    <dgm:pt modelId="{6FF36EEC-7488-4877-86EF-06B751D25C25}" type="pres">
      <dgm:prSet presAssocID="{DF16DFE5-420A-4A68-AE29-F00E3EAED40E}" presName="Name37" presStyleLbl="parChTrans1D2" presStyleIdx="5" presStyleCnt="6"/>
      <dgm:spPr/>
      <dgm:t>
        <a:bodyPr/>
        <a:lstStyle/>
        <a:p>
          <a:pPr rtl="1"/>
          <a:endParaRPr lang="ar-IQ"/>
        </a:p>
      </dgm:t>
    </dgm:pt>
    <dgm:pt modelId="{F7BB1CAC-0BAC-483C-B6B1-F8CA12108A15}" type="pres">
      <dgm:prSet presAssocID="{0A44CB5A-3490-460F-A8F2-CD8062F34D0B}" presName="hierRoot2" presStyleCnt="0">
        <dgm:presLayoutVars>
          <dgm:hierBranch val="init"/>
        </dgm:presLayoutVars>
      </dgm:prSet>
      <dgm:spPr/>
    </dgm:pt>
    <dgm:pt modelId="{C747B41B-DA18-45EF-A7C4-70E0F7C14224}" type="pres">
      <dgm:prSet presAssocID="{0A44CB5A-3490-460F-A8F2-CD8062F34D0B}" presName="rootComposite" presStyleCnt="0"/>
      <dgm:spPr/>
    </dgm:pt>
    <dgm:pt modelId="{6EA0C10F-C863-4E96-AF15-DBD79253AAF2}" type="pres">
      <dgm:prSet presAssocID="{0A44CB5A-3490-460F-A8F2-CD8062F34D0B}" presName="rootText" presStyleLbl="node2" presStyleIdx="5" presStyleCnt="6">
        <dgm:presLayoutVars>
          <dgm:chPref val="3"/>
        </dgm:presLayoutVars>
      </dgm:prSet>
      <dgm:spPr/>
      <dgm:t>
        <a:bodyPr/>
        <a:lstStyle/>
        <a:p>
          <a:pPr rtl="1"/>
          <a:endParaRPr lang="ar-IQ"/>
        </a:p>
      </dgm:t>
    </dgm:pt>
    <dgm:pt modelId="{96A750CF-839A-4469-A6F4-853D1C14D90D}" type="pres">
      <dgm:prSet presAssocID="{0A44CB5A-3490-460F-A8F2-CD8062F34D0B}" presName="rootConnector" presStyleLbl="node2" presStyleIdx="5" presStyleCnt="6"/>
      <dgm:spPr/>
      <dgm:t>
        <a:bodyPr/>
        <a:lstStyle/>
        <a:p>
          <a:pPr rtl="1"/>
          <a:endParaRPr lang="ar-IQ"/>
        </a:p>
      </dgm:t>
    </dgm:pt>
    <dgm:pt modelId="{AF4885CC-9E2C-4FE5-AF93-E1BE2EA42D20}" type="pres">
      <dgm:prSet presAssocID="{0A44CB5A-3490-460F-A8F2-CD8062F34D0B}" presName="hierChild4" presStyleCnt="0"/>
      <dgm:spPr/>
    </dgm:pt>
    <dgm:pt modelId="{71B38586-DD29-495A-B4B2-97621DCE6F97}" type="pres">
      <dgm:prSet presAssocID="{0A44CB5A-3490-460F-A8F2-CD8062F34D0B}" presName="hierChild5" presStyleCnt="0"/>
      <dgm:spPr/>
    </dgm:pt>
    <dgm:pt modelId="{FD191EC7-E8E7-49E0-8672-EC1968CDDBCA}" type="pres">
      <dgm:prSet presAssocID="{97055003-2BB4-4E35-A520-0832D2801B95}" presName="hierChild3" presStyleCnt="0"/>
      <dgm:spPr/>
    </dgm:pt>
  </dgm:ptLst>
  <dgm:cxnLst>
    <dgm:cxn modelId="{21E6DE90-0A50-4AB1-9FED-F1238FA9AA14}" type="presOf" srcId="{E0DAD228-0C8B-4F3C-9E01-837CCB0765CC}" destId="{E9BA2C98-D0C9-4B35-A03F-0F580D23D363}" srcOrd="0" destOrd="0" presId="urn:microsoft.com/office/officeart/2005/8/layout/orgChart1"/>
    <dgm:cxn modelId="{3C441542-1090-4D96-AFF0-8BDAEDF44A35}" type="presOf" srcId="{2CAF4718-BA49-4954-832A-20C6EB941971}" destId="{A95211C1-5BAD-46A9-80D3-6687854C2D50}" srcOrd="1" destOrd="0" presId="urn:microsoft.com/office/officeart/2005/8/layout/orgChart1"/>
    <dgm:cxn modelId="{3061A152-CDCE-4B14-BCB1-BDB1CF6F7909}" type="presOf" srcId="{FDD3E201-217E-4363-A254-D61DE3E3FF03}" destId="{FCC0EAB4-BAB0-4196-ACF0-7221D9EB3831}" srcOrd="1" destOrd="0" presId="urn:microsoft.com/office/officeart/2005/8/layout/orgChart1"/>
    <dgm:cxn modelId="{0CEBB5F0-EE04-4B9F-BA84-177359266E77}" srcId="{97055003-2BB4-4E35-A520-0832D2801B95}" destId="{FDD3E201-217E-4363-A254-D61DE3E3FF03}" srcOrd="3" destOrd="0" parTransId="{3724F6B1-2A9F-41B9-B93D-1AF2AA59EA40}" sibTransId="{270B52AA-E0B5-45B1-B2B6-B163B6D6AE29}"/>
    <dgm:cxn modelId="{C3391CCA-56A8-4BA7-86AD-20B27262CFD1}" type="presOf" srcId="{37C192FA-29C9-4B39-9EE4-6A2ED9BDD62A}" destId="{9E45E95C-E182-4648-9DA3-3B1EB2A7729D}" srcOrd="0" destOrd="0" presId="urn:microsoft.com/office/officeart/2005/8/layout/orgChart1"/>
    <dgm:cxn modelId="{015A7529-4328-4D80-A9A9-773F3CF54FD4}" type="presOf" srcId="{3724F6B1-2A9F-41B9-B93D-1AF2AA59EA40}" destId="{F577750A-CEE5-4A18-B347-A0404CA7EC2E}" srcOrd="0" destOrd="0" presId="urn:microsoft.com/office/officeart/2005/8/layout/orgChart1"/>
    <dgm:cxn modelId="{529AC5A3-C3BE-4097-A7D8-49E48E62294C}" srcId="{5A73EC7E-7C43-4F61-97B9-608FD44972B9}" destId="{97055003-2BB4-4E35-A520-0832D2801B95}" srcOrd="0" destOrd="0" parTransId="{8811C55F-B444-4F09-A056-9D1B73C25773}" sibTransId="{B2D68A66-51D4-406F-9353-3E02C7E0DC08}"/>
    <dgm:cxn modelId="{31CC5251-0AC5-4E3B-BE2D-33A5514F40F4}" srcId="{97055003-2BB4-4E35-A520-0832D2801B95}" destId="{E0DAD228-0C8B-4F3C-9E01-837CCB0765CC}" srcOrd="2" destOrd="0" parTransId="{37C192FA-29C9-4B39-9EE4-6A2ED9BDD62A}" sibTransId="{EE64D2FE-0EC0-4CD0-A7E5-05F435B7F753}"/>
    <dgm:cxn modelId="{BD13AB1E-6BF7-4DC7-B4FD-81A44DEBB8BD}" type="presOf" srcId="{FDD3E201-217E-4363-A254-D61DE3E3FF03}" destId="{19A65118-BC71-4075-903F-577018A268F4}" srcOrd="0" destOrd="0" presId="urn:microsoft.com/office/officeart/2005/8/layout/orgChart1"/>
    <dgm:cxn modelId="{650ED45A-B07C-4E99-8654-F3CC06732918}" type="presOf" srcId="{DF16DFE5-420A-4A68-AE29-F00E3EAED40E}" destId="{6FF36EEC-7488-4877-86EF-06B751D25C25}" srcOrd="0" destOrd="0" presId="urn:microsoft.com/office/officeart/2005/8/layout/orgChart1"/>
    <dgm:cxn modelId="{C10A9D70-22DD-4744-BF26-B18FA1FF547C}" type="presOf" srcId="{5A73EC7E-7C43-4F61-97B9-608FD44972B9}" destId="{97D8EFA6-6767-4445-AC2B-DE8EB9CD34F2}" srcOrd="0" destOrd="0" presId="urn:microsoft.com/office/officeart/2005/8/layout/orgChart1"/>
    <dgm:cxn modelId="{86D2F17F-9DD8-4516-8318-C450F0B80A5E}" srcId="{97055003-2BB4-4E35-A520-0832D2801B95}" destId="{9567610B-F747-4F59-9A8B-0CB1A807196F}" srcOrd="0" destOrd="0" parTransId="{ED82A522-D992-4EF5-A2FE-EFCCB072AB95}" sibTransId="{87F1C03F-8BF5-4C09-9699-C2D8CE362F5F}"/>
    <dgm:cxn modelId="{509DE5EE-05C9-4C36-A859-78D35F9F538B}" srcId="{97055003-2BB4-4E35-A520-0832D2801B95}" destId="{A4BFBB8A-2AB2-4FB8-AF54-B0028C2F7F27}" srcOrd="1" destOrd="0" parTransId="{81E411D0-7C16-4657-8F18-5E48697299EB}" sibTransId="{633E5E35-8F78-48BE-87C8-F73C05238A07}"/>
    <dgm:cxn modelId="{28443D09-7DC5-4881-8B0D-D4F7DDE48E6D}" type="presOf" srcId="{97055003-2BB4-4E35-A520-0832D2801B95}" destId="{57390836-B12A-429F-9EF6-C623E44A07A6}" srcOrd="1" destOrd="0" presId="urn:microsoft.com/office/officeart/2005/8/layout/orgChart1"/>
    <dgm:cxn modelId="{1C62CDF6-A730-4795-A2C0-963BF6DBD0A1}" type="presOf" srcId="{9567610B-F747-4F59-9A8B-0CB1A807196F}" destId="{2FB5A805-B933-477C-A45F-23B8CF648893}" srcOrd="0" destOrd="0" presId="urn:microsoft.com/office/officeart/2005/8/layout/orgChart1"/>
    <dgm:cxn modelId="{675F4E34-F4AE-48C7-B62D-A67052BAECEA}" srcId="{97055003-2BB4-4E35-A520-0832D2801B95}" destId="{2CAF4718-BA49-4954-832A-20C6EB941971}" srcOrd="4" destOrd="0" parTransId="{2D4CFD9B-CDAB-4131-AAFD-4586453E7AF3}" sibTransId="{43C73D93-F242-4A9D-BEAD-0E943693A496}"/>
    <dgm:cxn modelId="{A775289E-2568-4F98-B38E-041F7B90E529}" type="presOf" srcId="{97055003-2BB4-4E35-A520-0832D2801B95}" destId="{875091E8-0BB1-4871-9236-D443E96DCE73}" srcOrd="0" destOrd="0" presId="urn:microsoft.com/office/officeart/2005/8/layout/orgChart1"/>
    <dgm:cxn modelId="{B75DEB58-420D-46C3-AEFC-73EECD6C5112}" type="presOf" srcId="{2CAF4718-BA49-4954-832A-20C6EB941971}" destId="{F1E4D41D-E023-4F3E-9A18-6C5F00357DA4}" srcOrd="0" destOrd="0" presId="urn:microsoft.com/office/officeart/2005/8/layout/orgChart1"/>
    <dgm:cxn modelId="{235248AE-358C-4693-BCF0-5E58D49D8359}" type="presOf" srcId="{ED82A522-D992-4EF5-A2FE-EFCCB072AB95}" destId="{D349FADE-D051-46B0-B64E-27437DF5EBA8}" srcOrd="0" destOrd="0" presId="urn:microsoft.com/office/officeart/2005/8/layout/orgChart1"/>
    <dgm:cxn modelId="{8E65069B-838B-4053-84B0-5E4CF620E448}" type="presOf" srcId="{A4BFBB8A-2AB2-4FB8-AF54-B0028C2F7F27}" destId="{7DD27F61-853B-4CC0-8AA7-CD0D2590E90A}" srcOrd="1" destOrd="0" presId="urn:microsoft.com/office/officeart/2005/8/layout/orgChart1"/>
    <dgm:cxn modelId="{2E0E6C21-71E1-4070-9F79-2FB74E2FB702}" type="presOf" srcId="{9567610B-F747-4F59-9A8B-0CB1A807196F}" destId="{10E6CE96-271A-467D-8D36-7F2F713DD479}" srcOrd="1" destOrd="0" presId="urn:microsoft.com/office/officeart/2005/8/layout/orgChart1"/>
    <dgm:cxn modelId="{5C6306FE-DA7C-4FFD-BA98-95B06B46F0DB}" srcId="{97055003-2BB4-4E35-A520-0832D2801B95}" destId="{0A44CB5A-3490-460F-A8F2-CD8062F34D0B}" srcOrd="5" destOrd="0" parTransId="{DF16DFE5-420A-4A68-AE29-F00E3EAED40E}" sibTransId="{0855B693-A1DC-43BA-A597-A133F7F6463A}"/>
    <dgm:cxn modelId="{6B1CAA11-097F-43B2-8E2D-26B0B21CC988}" type="presOf" srcId="{0A44CB5A-3490-460F-A8F2-CD8062F34D0B}" destId="{6EA0C10F-C863-4E96-AF15-DBD79253AAF2}" srcOrd="0" destOrd="0" presId="urn:microsoft.com/office/officeart/2005/8/layout/orgChart1"/>
    <dgm:cxn modelId="{13D23517-11D2-4287-A8B2-17D1AA95F1D0}" type="presOf" srcId="{A4BFBB8A-2AB2-4FB8-AF54-B0028C2F7F27}" destId="{45327081-A0BC-4C07-B3FF-6C40D3A17F9E}" srcOrd="0" destOrd="0" presId="urn:microsoft.com/office/officeart/2005/8/layout/orgChart1"/>
    <dgm:cxn modelId="{0755D14D-CBB7-4FED-B854-DAE722215FED}" type="presOf" srcId="{0A44CB5A-3490-460F-A8F2-CD8062F34D0B}" destId="{96A750CF-839A-4469-A6F4-853D1C14D90D}" srcOrd="1" destOrd="0" presId="urn:microsoft.com/office/officeart/2005/8/layout/orgChart1"/>
    <dgm:cxn modelId="{AF17F4B9-C509-4661-B819-CD9802E50E4A}" type="presOf" srcId="{81E411D0-7C16-4657-8F18-5E48697299EB}" destId="{C5790B12-A694-4E62-810E-24136B4A3CDD}" srcOrd="0" destOrd="0" presId="urn:microsoft.com/office/officeart/2005/8/layout/orgChart1"/>
    <dgm:cxn modelId="{21B6F75E-519A-42F2-A270-8DAB8774D45B}" type="presOf" srcId="{2D4CFD9B-CDAB-4131-AAFD-4586453E7AF3}" destId="{F8C9D34F-58D2-4F31-A5F6-92A0E2513F5F}" srcOrd="0" destOrd="0" presId="urn:microsoft.com/office/officeart/2005/8/layout/orgChart1"/>
    <dgm:cxn modelId="{4F1A55FA-6843-4F42-8738-F7C30AFA2597}" type="presOf" srcId="{E0DAD228-0C8B-4F3C-9E01-837CCB0765CC}" destId="{E0DBDFF2-7931-4EE6-8ADC-F586F85BC3A0}" srcOrd="1" destOrd="0" presId="urn:microsoft.com/office/officeart/2005/8/layout/orgChart1"/>
    <dgm:cxn modelId="{6B6CE4D7-4D94-4C8F-BDB9-3B350E315A5F}" type="presParOf" srcId="{97D8EFA6-6767-4445-AC2B-DE8EB9CD34F2}" destId="{54236CF4-FBF3-486E-939D-EE30BD2C433F}" srcOrd="0" destOrd="0" presId="urn:microsoft.com/office/officeart/2005/8/layout/orgChart1"/>
    <dgm:cxn modelId="{15AF755C-AB2C-48CD-AA84-F2567CEC5064}" type="presParOf" srcId="{54236CF4-FBF3-486E-939D-EE30BD2C433F}" destId="{6B6FD664-7A7E-4CA9-BBA4-E8D550D1E3A3}" srcOrd="0" destOrd="0" presId="urn:microsoft.com/office/officeart/2005/8/layout/orgChart1"/>
    <dgm:cxn modelId="{060607A8-AC9C-428D-A969-8A7FEA31A2D2}" type="presParOf" srcId="{6B6FD664-7A7E-4CA9-BBA4-E8D550D1E3A3}" destId="{875091E8-0BB1-4871-9236-D443E96DCE73}" srcOrd="0" destOrd="0" presId="urn:microsoft.com/office/officeart/2005/8/layout/orgChart1"/>
    <dgm:cxn modelId="{4D38A8FE-F459-4144-94F3-B15D4E74E8A1}" type="presParOf" srcId="{6B6FD664-7A7E-4CA9-BBA4-E8D550D1E3A3}" destId="{57390836-B12A-429F-9EF6-C623E44A07A6}" srcOrd="1" destOrd="0" presId="urn:microsoft.com/office/officeart/2005/8/layout/orgChart1"/>
    <dgm:cxn modelId="{BD42D831-30E5-4E0F-828C-1177961D2E22}" type="presParOf" srcId="{54236CF4-FBF3-486E-939D-EE30BD2C433F}" destId="{54180059-BA1C-4909-BF50-BF310039BD34}" srcOrd="1" destOrd="0" presId="urn:microsoft.com/office/officeart/2005/8/layout/orgChart1"/>
    <dgm:cxn modelId="{3ACFB357-78FB-49C5-BDC0-491417F5310E}" type="presParOf" srcId="{54180059-BA1C-4909-BF50-BF310039BD34}" destId="{D349FADE-D051-46B0-B64E-27437DF5EBA8}" srcOrd="0" destOrd="0" presId="urn:microsoft.com/office/officeart/2005/8/layout/orgChart1"/>
    <dgm:cxn modelId="{DB374120-EADE-496E-9018-D29AB63FE70C}" type="presParOf" srcId="{54180059-BA1C-4909-BF50-BF310039BD34}" destId="{D05FF16D-0A25-4D5E-A4C6-E512C75AF477}" srcOrd="1" destOrd="0" presId="urn:microsoft.com/office/officeart/2005/8/layout/orgChart1"/>
    <dgm:cxn modelId="{68175CA3-3326-4F50-BCC1-155FEBC8A6F7}" type="presParOf" srcId="{D05FF16D-0A25-4D5E-A4C6-E512C75AF477}" destId="{F4D89FF5-21FC-45F5-B994-7713BC435D36}" srcOrd="0" destOrd="0" presId="urn:microsoft.com/office/officeart/2005/8/layout/orgChart1"/>
    <dgm:cxn modelId="{5B7A9E8D-72CB-459C-8A3A-3BB3B3D8A874}" type="presParOf" srcId="{F4D89FF5-21FC-45F5-B994-7713BC435D36}" destId="{2FB5A805-B933-477C-A45F-23B8CF648893}" srcOrd="0" destOrd="0" presId="urn:microsoft.com/office/officeart/2005/8/layout/orgChart1"/>
    <dgm:cxn modelId="{D33B626E-D6CF-4AEA-B14C-4DBE80358DB2}" type="presParOf" srcId="{F4D89FF5-21FC-45F5-B994-7713BC435D36}" destId="{10E6CE96-271A-467D-8D36-7F2F713DD479}" srcOrd="1" destOrd="0" presId="urn:microsoft.com/office/officeart/2005/8/layout/orgChart1"/>
    <dgm:cxn modelId="{6802F7F0-984C-4CB2-819A-4B06B52C400D}" type="presParOf" srcId="{D05FF16D-0A25-4D5E-A4C6-E512C75AF477}" destId="{B7B54F2C-2053-49AD-BE15-80759013FF21}" srcOrd="1" destOrd="0" presId="urn:microsoft.com/office/officeart/2005/8/layout/orgChart1"/>
    <dgm:cxn modelId="{71B40881-F147-4DDD-BB68-68D231504E7E}" type="presParOf" srcId="{D05FF16D-0A25-4D5E-A4C6-E512C75AF477}" destId="{28376E0A-ED81-44BF-A1B6-4AA548139F8A}" srcOrd="2" destOrd="0" presId="urn:microsoft.com/office/officeart/2005/8/layout/orgChart1"/>
    <dgm:cxn modelId="{E3F6D98E-F67E-413F-A7AA-08839D6E7A5F}" type="presParOf" srcId="{54180059-BA1C-4909-BF50-BF310039BD34}" destId="{C5790B12-A694-4E62-810E-24136B4A3CDD}" srcOrd="2" destOrd="0" presId="urn:microsoft.com/office/officeart/2005/8/layout/orgChart1"/>
    <dgm:cxn modelId="{C39CE7D8-6845-436E-B0C6-2D0911967E73}" type="presParOf" srcId="{54180059-BA1C-4909-BF50-BF310039BD34}" destId="{15E8C267-4D9D-483D-9F58-249A807E0DD8}" srcOrd="3" destOrd="0" presId="urn:microsoft.com/office/officeart/2005/8/layout/orgChart1"/>
    <dgm:cxn modelId="{ADB05A89-90CA-4645-99C8-D028631383DF}" type="presParOf" srcId="{15E8C267-4D9D-483D-9F58-249A807E0DD8}" destId="{68C8E980-1843-4CE4-BBD2-B48A79FC3C52}" srcOrd="0" destOrd="0" presId="urn:microsoft.com/office/officeart/2005/8/layout/orgChart1"/>
    <dgm:cxn modelId="{BA8C6210-2A8E-454C-A4D0-90ED987CA943}" type="presParOf" srcId="{68C8E980-1843-4CE4-BBD2-B48A79FC3C52}" destId="{45327081-A0BC-4C07-B3FF-6C40D3A17F9E}" srcOrd="0" destOrd="0" presId="urn:microsoft.com/office/officeart/2005/8/layout/orgChart1"/>
    <dgm:cxn modelId="{2E9E4D2F-40A4-4F4E-98D2-7B8CDD5DFB92}" type="presParOf" srcId="{68C8E980-1843-4CE4-BBD2-B48A79FC3C52}" destId="{7DD27F61-853B-4CC0-8AA7-CD0D2590E90A}" srcOrd="1" destOrd="0" presId="urn:microsoft.com/office/officeart/2005/8/layout/orgChart1"/>
    <dgm:cxn modelId="{C1DFFFB1-9AA3-49FA-98B1-B5F640340757}" type="presParOf" srcId="{15E8C267-4D9D-483D-9F58-249A807E0DD8}" destId="{0A2E95D4-8D86-41C0-8437-1616EC2875C7}" srcOrd="1" destOrd="0" presId="urn:microsoft.com/office/officeart/2005/8/layout/orgChart1"/>
    <dgm:cxn modelId="{DB76028D-42DF-46EC-8644-9E9527E87C45}" type="presParOf" srcId="{15E8C267-4D9D-483D-9F58-249A807E0DD8}" destId="{146A25E2-D5DD-4D45-A057-0412A2D92FB2}" srcOrd="2" destOrd="0" presId="urn:microsoft.com/office/officeart/2005/8/layout/orgChart1"/>
    <dgm:cxn modelId="{DD8885BD-F58B-4766-A812-5A5BA90A9C81}" type="presParOf" srcId="{54180059-BA1C-4909-BF50-BF310039BD34}" destId="{9E45E95C-E182-4648-9DA3-3B1EB2A7729D}" srcOrd="4" destOrd="0" presId="urn:microsoft.com/office/officeart/2005/8/layout/orgChart1"/>
    <dgm:cxn modelId="{91C1F2E7-58E3-4917-BB1B-B456138A88E4}" type="presParOf" srcId="{54180059-BA1C-4909-BF50-BF310039BD34}" destId="{43FA6B65-F1B8-4E7E-B00A-2A5AEFE1F552}" srcOrd="5" destOrd="0" presId="urn:microsoft.com/office/officeart/2005/8/layout/orgChart1"/>
    <dgm:cxn modelId="{A511F563-BFE1-48D9-8C6F-20A98D504298}" type="presParOf" srcId="{43FA6B65-F1B8-4E7E-B00A-2A5AEFE1F552}" destId="{94D46883-8679-40E3-A3DC-F6307920AD20}" srcOrd="0" destOrd="0" presId="urn:microsoft.com/office/officeart/2005/8/layout/orgChart1"/>
    <dgm:cxn modelId="{40ED587C-8552-4113-9F52-AF393F6782DB}" type="presParOf" srcId="{94D46883-8679-40E3-A3DC-F6307920AD20}" destId="{E9BA2C98-D0C9-4B35-A03F-0F580D23D363}" srcOrd="0" destOrd="0" presId="urn:microsoft.com/office/officeart/2005/8/layout/orgChart1"/>
    <dgm:cxn modelId="{F984C22C-43A6-4DAD-9F7C-39B440FA1F6B}" type="presParOf" srcId="{94D46883-8679-40E3-A3DC-F6307920AD20}" destId="{E0DBDFF2-7931-4EE6-8ADC-F586F85BC3A0}" srcOrd="1" destOrd="0" presId="urn:microsoft.com/office/officeart/2005/8/layout/orgChart1"/>
    <dgm:cxn modelId="{D9F16BAF-51EB-4B1B-88C0-3AE08AFF3AA1}" type="presParOf" srcId="{43FA6B65-F1B8-4E7E-B00A-2A5AEFE1F552}" destId="{B870487D-1394-409A-8868-2BEA05BAF7BE}" srcOrd="1" destOrd="0" presId="urn:microsoft.com/office/officeart/2005/8/layout/orgChart1"/>
    <dgm:cxn modelId="{3C45816D-EF98-4AC1-97F5-4D7B8194532C}" type="presParOf" srcId="{43FA6B65-F1B8-4E7E-B00A-2A5AEFE1F552}" destId="{50A4CD86-BD36-4FA1-8E36-FC550F62471D}" srcOrd="2" destOrd="0" presId="urn:microsoft.com/office/officeart/2005/8/layout/orgChart1"/>
    <dgm:cxn modelId="{44EC1F0E-4D94-40AA-96A3-FD7465B0CFAA}" type="presParOf" srcId="{54180059-BA1C-4909-BF50-BF310039BD34}" destId="{F577750A-CEE5-4A18-B347-A0404CA7EC2E}" srcOrd="6" destOrd="0" presId="urn:microsoft.com/office/officeart/2005/8/layout/orgChart1"/>
    <dgm:cxn modelId="{4CC79B75-126D-44BC-A2DC-5FB65DFA1067}" type="presParOf" srcId="{54180059-BA1C-4909-BF50-BF310039BD34}" destId="{2C2E787C-042A-4A4E-AF86-2DC4AEAB1E64}" srcOrd="7" destOrd="0" presId="urn:microsoft.com/office/officeart/2005/8/layout/orgChart1"/>
    <dgm:cxn modelId="{7B2FCAD2-0F31-47A2-9385-F4632DFE0434}" type="presParOf" srcId="{2C2E787C-042A-4A4E-AF86-2DC4AEAB1E64}" destId="{49EA8799-0431-4CD7-9A20-47687FFE04F8}" srcOrd="0" destOrd="0" presId="urn:microsoft.com/office/officeart/2005/8/layout/orgChart1"/>
    <dgm:cxn modelId="{BD9BD88A-6A09-406B-8745-4B8579191BFF}" type="presParOf" srcId="{49EA8799-0431-4CD7-9A20-47687FFE04F8}" destId="{19A65118-BC71-4075-903F-577018A268F4}" srcOrd="0" destOrd="0" presId="urn:microsoft.com/office/officeart/2005/8/layout/orgChart1"/>
    <dgm:cxn modelId="{6147601E-8E02-4077-929D-22E0B56510D1}" type="presParOf" srcId="{49EA8799-0431-4CD7-9A20-47687FFE04F8}" destId="{FCC0EAB4-BAB0-4196-ACF0-7221D9EB3831}" srcOrd="1" destOrd="0" presId="urn:microsoft.com/office/officeart/2005/8/layout/orgChart1"/>
    <dgm:cxn modelId="{91C78398-ABCE-482E-AD84-AF95197A521E}" type="presParOf" srcId="{2C2E787C-042A-4A4E-AF86-2DC4AEAB1E64}" destId="{2E1FE73B-0D8E-48A3-B0B0-057564DFD7AE}" srcOrd="1" destOrd="0" presId="urn:microsoft.com/office/officeart/2005/8/layout/orgChart1"/>
    <dgm:cxn modelId="{C9588BBF-CB9A-4C29-9A4A-A1C6C3148D49}" type="presParOf" srcId="{2C2E787C-042A-4A4E-AF86-2DC4AEAB1E64}" destId="{76D14FB0-F508-4B65-84F2-D0A43F808520}" srcOrd="2" destOrd="0" presId="urn:microsoft.com/office/officeart/2005/8/layout/orgChart1"/>
    <dgm:cxn modelId="{755B1966-3EFB-4A6B-8FCC-B85B1049E828}" type="presParOf" srcId="{54180059-BA1C-4909-BF50-BF310039BD34}" destId="{F8C9D34F-58D2-4F31-A5F6-92A0E2513F5F}" srcOrd="8" destOrd="0" presId="urn:microsoft.com/office/officeart/2005/8/layout/orgChart1"/>
    <dgm:cxn modelId="{599FA571-DF75-4343-BDCE-D1E880588B19}" type="presParOf" srcId="{54180059-BA1C-4909-BF50-BF310039BD34}" destId="{17DFED9D-2476-4246-8176-19281DF5E403}" srcOrd="9" destOrd="0" presId="urn:microsoft.com/office/officeart/2005/8/layout/orgChart1"/>
    <dgm:cxn modelId="{D990DB1B-5F20-4634-88F2-5065DBF59AB9}" type="presParOf" srcId="{17DFED9D-2476-4246-8176-19281DF5E403}" destId="{A19817CC-41FC-4547-B161-962C5FB934F4}" srcOrd="0" destOrd="0" presId="urn:microsoft.com/office/officeart/2005/8/layout/orgChart1"/>
    <dgm:cxn modelId="{C2268E9D-EA70-40F1-8FD8-FA215F729E72}" type="presParOf" srcId="{A19817CC-41FC-4547-B161-962C5FB934F4}" destId="{F1E4D41D-E023-4F3E-9A18-6C5F00357DA4}" srcOrd="0" destOrd="0" presId="urn:microsoft.com/office/officeart/2005/8/layout/orgChart1"/>
    <dgm:cxn modelId="{F89CA2B7-6376-46CD-A4AD-18036146F675}" type="presParOf" srcId="{A19817CC-41FC-4547-B161-962C5FB934F4}" destId="{A95211C1-5BAD-46A9-80D3-6687854C2D50}" srcOrd="1" destOrd="0" presId="urn:microsoft.com/office/officeart/2005/8/layout/orgChart1"/>
    <dgm:cxn modelId="{A434961C-2433-45D4-925B-3FE797920058}" type="presParOf" srcId="{17DFED9D-2476-4246-8176-19281DF5E403}" destId="{FD1788F7-C1D7-4FDF-82D5-17068F69B3D8}" srcOrd="1" destOrd="0" presId="urn:microsoft.com/office/officeart/2005/8/layout/orgChart1"/>
    <dgm:cxn modelId="{9A542F2B-8A54-4A5C-A898-BA40ECE45D4E}" type="presParOf" srcId="{17DFED9D-2476-4246-8176-19281DF5E403}" destId="{9F6D7B7E-F71E-4B14-8EB2-DCFCAA052A43}" srcOrd="2" destOrd="0" presId="urn:microsoft.com/office/officeart/2005/8/layout/orgChart1"/>
    <dgm:cxn modelId="{9383728E-B6C4-499B-9FE1-87693E844265}" type="presParOf" srcId="{54180059-BA1C-4909-BF50-BF310039BD34}" destId="{6FF36EEC-7488-4877-86EF-06B751D25C25}" srcOrd="10" destOrd="0" presId="urn:microsoft.com/office/officeart/2005/8/layout/orgChart1"/>
    <dgm:cxn modelId="{9E87AACF-5D28-4A1F-A777-E251FF5E263F}" type="presParOf" srcId="{54180059-BA1C-4909-BF50-BF310039BD34}" destId="{F7BB1CAC-0BAC-483C-B6B1-F8CA12108A15}" srcOrd="11" destOrd="0" presId="urn:microsoft.com/office/officeart/2005/8/layout/orgChart1"/>
    <dgm:cxn modelId="{71986DF8-156C-4610-B4B0-28B45CFE4C42}" type="presParOf" srcId="{F7BB1CAC-0BAC-483C-B6B1-F8CA12108A15}" destId="{C747B41B-DA18-45EF-A7C4-70E0F7C14224}" srcOrd="0" destOrd="0" presId="urn:microsoft.com/office/officeart/2005/8/layout/orgChart1"/>
    <dgm:cxn modelId="{7825C9D7-163E-4ADB-BB06-FBDBCDB699A4}" type="presParOf" srcId="{C747B41B-DA18-45EF-A7C4-70E0F7C14224}" destId="{6EA0C10F-C863-4E96-AF15-DBD79253AAF2}" srcOrd="0" destOrd="0" presId="urn:microsoft.com/office/officeart/2005/8/layout/orgChart1"/>
    <dgm:cxn modelId="{AD4176B9-7B34-448A-9B2B-9B525289C942}" type="presParOf" srcId="{C747B41B-DA18-45EF-A7C4-70E0F7C14224}" destId="{96A750CF-839A-4469-A6F4-853D1C14D90D}" srcOrd="1" destOrd="0" presId="urn:microsoft.com/office/officeart/2005/8/layout/orgChart1"/>
    <dgm:cxn modelId="{ADF14AE8-C07C-4ABC-999D-07CEF99FEC45}" type="presParOf" srcId="{F7BB1CAC-0BAC-483C-B6B1-F8CA12108A15}" destId="{AF4885CC-9E2C-4FE5-AF93-E1BE2EA42D20}" srcOrd="1" destOrd="0" presId="urn:microsoft.com/office/officeart/2005/8/layout/orgChart1"/>
    <dgm:cxn modelId="{80484A43-B8BC-4BAE-BFCC-8790C2AE29BE}" type="presParOf" srcId="{F7BB1CAC-0BAC-483C-B6B1-F8CA12108A15}" destId="{71B38586-DD29-495A-B4B2-97621DCE6F97}" srcOrd="2" destOrd="0" presId="urn:microsoft.com/office/officeart/2005/8/layout/orgChart1"/>
    <dgm:cxn modelId="{CBC60851-7F4D-4719-B0BE-C1E32BFA4D47}" type="presParOf" srcId="{54236CF4-FBF3-486E-939D-EE30BD2C433F}" destId="{FD191EC7-E8E7-49E0-8672-EC1968CDDBC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36EEC-7488-4877-86EF-06B751D25C25}">
      <dsp:nvSpPr>
        <dsp:cNvPr id="0" name=""/>
        <dsp:cNvSpPr/>
      </dsp:nvSpPr>
      <dsp:spPr>
        <a:xfrm>
          <a:off x="4267202" y="2398310"/>
          <a:ext cx="3376502" cy="666070"/>
        </a:xfrm>
        <a:custGeom>
          <a:avLst/>
          <a:gdLst/>
          <a:ahLst/>
          <a:cxnLst/>
          <a:rect l="0" t="0" r="0" b="0"/>
          <a:pathLst>
            <a:path>
              <a:moveTo>
                <a:pt x="0" y="0"/>
              </a:moveTo>
              <a:lnTo>
                <a:pt x="0" y="543579"/>
              </a:lnTo>
              <a:lnTo>
                <a:pt x="3376502" y="543579"/>
              </a:lnTo>
              <a:lnTo>
                <a:pt x="3376502" y="666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C9D34F-58D2-4F31-A5F6-92A0E2513F5F}">
      <dsp:nvSpPr>
        <dsp:cNvPr id="0" name=""/>
        <dsp:cNvSpPr/>
      </dsp:nvSpPr>
      <dsp:spPr>
        <a:xfrm>
          <a:off x="4267202" y="2398310"/>
          <a:ext cx="1964940" cy="666070"/>
        </a:xfrm>
        <a:custGeom>
          <a:avLst/>
          <a:gdLst/>
          <a:ahLst/>
          <a:cxnLst/>
          <a:rect l="0" t="0" r="0" b="0"/>
          <a:pathLst>
            <a:path>
              <a:moveTo>
                <a:pt x="0" y="0"/>
              </a:moveTo>
              <a:lnTo>
                <a:pt x="0" y="543579"/>
              </a:lnTo>
              <a:lnTo>
                <a:pt x="1964940" y="543579"/>
              </a:lnTo>
              <a:lnTo>
                <a:pt x="1964940" y="666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77750A-CEE5-4A18-B347-A0404CA7EC2E}">
      <dsp:nvSpPr>
        <dsp:cNvPr id="0" name=""/>
        <dsp:cNvSpPr/>
      </dsp:nvSpPr>
      <dsp:spPr>
        <a:xfrm>
          <a:off x="4267202" y="2398310"/>
          <a:ext cx="553378" cy="666070"/>
        </a:xfrm>
        <a:custGeom>
          <a:avLst/>
          <a:gdLst/>
          <a:ahLst/>
          <a:cxnLst/>
          <a:rect l="0" t="0" r="0" b="0"/>
          <a:pathLst>
            <a:path>
              <a:moveTo>
                <a:pt x="0" y="0"/>
              </a:moveTo>
              <a:lnTo>
                <a:pt x="0" y="543579"/>
              </a:lnTo>
              <a:lnTo>
                <a:pt x="553378" y="543579"/>
              </a:lnTo>
              <a:lnTo>
                <a:pt x="553378" y="666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45E95C-E182-4648-9DA3-3B1EB2A7729D}">
      <dsp:nvSpPr>
        <dsp:cNvPr id="0" name=""/>
        <dsp:cNvSpPr/>
      </dsp:nvSpPr>
      <dsp:spPr>
        <a:xfrm>
          <a:off x="3409019" y="2398310"/>
          <a:ext cx="858182" cy="666070"/>
        </a:xfrm>
        <a:custGeom>
          <a:avLst/>
          <a:gdLst/>
          <a:ahLst/>
          <a:cxnLst/>
          <a:rect l="0" t="0" r="0" b="0"/>
          <a:pathLst>
            <a:path>
              <a:moveTo>
                <a:pt x="858182" y="0"/>
              </a:moveTo>
              <a:lnTo>
                <a:pt x="858182" y="543579"/>
              </a:lnTo>
              <a:lnTo>
                <a:pt x="0" y="543579"/>
              </a:lnTo>
              <a:lnTo>
                <a:pt x="0" y="666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790B12-A694-4E62-810E-24136B4A3CDD}">
      <dsp:nvSpPr>
        <dsp:cNvPr id="0" name=""/>
        <dsp:cNvSpPr/>
      </dsp:nvSpPr>
      <dsp:spPr>
        <a:xfrm>
          <a:off x="2059962" y="2398310"/>
          <a:ext cx="2207239" cy="666420"/>
        </a:xfrm>
        <a:custGeom>
          <a:avLst/>
          <a:gdLst/>
          <a:ahLst/>
          <a:cxnLst/>
          <a:rect l="0" t="0" r="0" b="0"/>
          <a:pathLst>
            <a:path>
              <a:moveTo>
                <a:pt x="2207239" y="0"/>
              </a:moveTo>
              <a:lnTo>
                <a:pt x="2207239" y="543929"/>
              </a:lnTo>
              <a:lnTo>
                <a:pt x="0" y="543929"/>
              </a:lnTo>
              <a:lnTo>
                <a:pt x="0" y="6664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49FADE-D051-46B0-B64E-27437DF5EBA8}">
      <dsp:nvSpPr>
        <dsp:cNvPr id="0" name=""/>
        <dsp:cNvSpPr/>
      </dsp:nvSpPr>
      <dsp:spPr>
        <a:xfrm>
          <a:off x="585895" y="2398310"/>
          <a:ext cx="3681306" cy="666070"/>
        </a:xfrm>
        <a:custGeom>
          <a:avLst/>
          <a:gdLst/>
          <a:ahLst/>
          <a:cxnLst/>
          <a:rect l="0" t="0" r="0" b="0"/>
          <a:pathLst>
            <a:path>
              <a:moveTo>
                <a:pt x="3681306" y="0"/>
              </a:moveTo>
              <a:lnTo>
                <a:pt x="3681306" y="543579"/>
              </a:lnTo>
              <a:lnTo>
                <a:pt x="0" y="543579"/>
              </a:lnTo>
              <a:lnTo>
                <a:pt x="0" y="666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5091E8-0BB1-4871-9236-D443E96DCE73}">
      <dsp:nvSpPr>
        <dsp:cNvPr id="0" name=""/>
        <dsp:cNvSpPr/>
      </dsp:nvSpPr>
      <dsp:spPr>
        <a:xfrm>
          <a:off x="1600201" y="457203"/>
          <a:ext cx="5334000" cy="19411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ar-IQ" sz="4400" kern="1200" dirty="0" smtClean="0"/>
            <a:t>اساليب (طرق) ابرام العقود الادارية</a:t>
          </a:r>
          <a:endParaRPr lang="ar-IQ" sz="4400" kern="1200" dirty="0"/>
        </a:p>
      </dsp:txBody>
      <dsp:txXfrm>
        <a:off x="1600201" y="457203"/>
        <a:ext cx="5334000" cy="1941107"/>
      </dsp:txXfrm>
    </dsp:sp>
    <dsp:sp modelId="{2FB5A805-B933-477C-A45F-23B8CF648893}">
      <dsp:nvSpPr>
        <dsp:cNvPr id="0" name=""/>
        <dsp:cNvSpPr/>
      </dsp:nvSpPr>
      <dsp:spPr>
        <a:xfrm>
          <a:off x="2605" y="3064381"/>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kern="1200" dirty="0" smtClean="0"/>
            <a:t>لجان المشتريات</a:t>
          </a:r>
          <a:endParaRPr lang="ar-IQ" sz="1400" kern="1200" dirty="0"/>
        </a:p>
      </dsp:txBody>
      <dsp:txXfrm>
        <a:off x="2605" y="3064381"/>
        <a:ext cx="1166579" cy="583289"/>
      </dsp:txXfrm>
    </dsp:sp>
    <dsp:sp modelId="{45327081-A0BC-4C07-B3FF-6C40D3A17F9E}">
      <dsp:nvSpPr>
        <dsp:cNvPr id="0" name=""/>
        <dsp:cNvSpPr/>
      </dsp:nvSpPr>
      <dsp:spPr>
        <a:xfrm>
          <a:off x="1476672" y="3064731"/>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kern="1200" dirty="0" smtClean="0"/>
            <a:t>العطاء</a:t>
          </a:r>
          <a:r>
            <a:rPr lang="ar-IQ" sz="1400" kern="1200" baseline="0" dirty="0" smtClean="0"/>
            <a:t> الواحد(العرض الوحيد)</a:t>
          </a:r>
          <a:endParaRPr lang="ar-IQ" sz="1400" kern="1200" dirty="0"/>
        </a:p>
      </dsp:txBody>
      <dsp:txXfrm>
        <a:off x="1476672" y="3064731"/>
        <a:ext cx="1166579" cy="583289"/>
      </dsp:txXfrm>
    </dsp:sp>
    <dsp:sp modelId="{E9BA2C98-D0C9-4B35-A03F-0F580D23D363}">
      <dsp:nvSpPr>
        <dsp:cNvPr id="0" name=""/>
        <dsp:cNvSpPr/>
      </dsp:nvSpPr>
      <dsp:spPr>
        <a:xfrm>
          <a:off x="2825729" y="3064381"/>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kern="1200" dirty="0" smtClean="0"/>
            <a:t>الدعوة المباشرة</a:t>
          </a:r>
          <a:endParaRPr lang="ar-IQ" sz="1400" kern="1200" dirty="0"/>
        </a:p>
      </dsp:txBody>
      <dsp:txXfrm>
        <a:off x="2825729" y="3064381"/>
        <a:ext cx="1166579" cy="583289"/>
      </dsp:txXfrm>
    </dsp:sp>
    <dsp:sp modelId="{19A65118-BC71-4075-903F-577018A268F4}">
      <dsp:nvSpPr>
        <dsp:cNvPr id="0" name=""/>
        <dsp:cNvSpPr/>
      </dsp:nvSpPr>
      <dsp:spPr>
        <a:xfrm>
          <a:off x="4237290" y="3064381"/>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kern="1200" dirty="0" smtClean="0"/>
            <a:t>المناقصة بمرحلتين</a:t>
          </a:r>
          <a:endParaRPr lang="ar-IQ" sz="1400" kern="1200" dirty="0"/>
        </a:p>
      </dsp:txBody>
      <dsp:txXfrm>
        <a:off x="4237290" y="3064381"/>
        <a:ext cx="1166579" cy="583289"/>
      </dsp:txXfrm>
    </dsp:sp>
    <dsp:sp modelId="{F1E4D41D-E023-4F3E-9A18-6C5F00357DA4}">
      <dsp:nvSpPr>
        <dsp:cNvPr id="0" name=""/>
        <dsp:cNvSpPr/>
      </dsp:nvSpPr>
      <dsp:spPr>
        <a:xfrm>
          <a:off x="5648852" y="3064381"/>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kern="1200" dirty="0" smtClean="0"/>
            <a:t>المناقصة المحدودة</a:t>
          </a:r>
          <a:endParaRPr lang="ar-IQ" sz="1400" kern="1200" dirty="0"/>
        </a:p>
      </dsp:txBody>
      <dsp:txXfrm>
        <a:off x="5648852" y="3064381"/>
        <a:ext cx="1166579" cy="583289"/>
      </dsp:txXfrm>
    </dsp:sp>
    <dsp:sp modelId="{6EA0C10F-C863-4E96-AF15-DBD79253AAF2}">
      <dsp:nvSpPr>
        <dsp:cNvPr id="0" name=""/>
        <dsp:cNvSpPr/>
      </dsp:nvSpPr>
      <dsp:spPr>
        <a:xfrm>
          <a:off x="7060414" y="3064381"/>
          <a:ext cx="1166579" cy="583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kern="1200" dirty="0" smtClean="0"/>
            <a:t>المناقصة العامة</a:t>
          </a:r>
          <a:endParaRPr lang="ar-IQ" sz="1400" kern="1200" dirty="0"/>
        </a:p>
      </dsp:txBody>
      <dsp:txXfrm>
        <a:off x="7060414" y="3064381"/>
        <a:ext cx="1166579" cy="5832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19-01-27T14:45:23.185"/>
    </inkml:context>
    <inkml:brush xml:id="br0">
      <inkml:brushProperty name="width" value="0.05292" units="cm"/>
      <inkml:brushProperty name="height" value="0.05292" units="cm"/>
      <inkml:brushProperty name="color" value="#FF0000"/>
    </inkml:brush>
  </inkml:definitions>
  <inkml:trace contextRef="#ctx0" brushRef="#br0">6310 11986,'40'0,"0"0,-1 0,1 0,0 0,-1 0,41 0,-40 0,-1 0,1 0,0 0,-1 0,41 0,-41 0,1 0,0 0,-1 0,1 0,39 0,-39 0,0 0,-1 0,1 0,0 0,39 0,-39 0,0 0,-1 0,1 0,0 0,39 0,-39 0,-1 0,1 0,0 0,0 0,-40-40,79 40,-39 0,-1 0,1 0,0 0,-1 0,80 0,-79 0,0 0,-1 0,1 0,39 0,-39 0,0 0,0 0,-1 0,1 0,39 0,-39 0,0 0,-1 0,1 0,0 0,39 0,-39 0,39 0,-39 0,79 0,-79 0,-1 0,1 0,39 0,-39 0,0 0,-1 0,1 0,0 0,39 0,-39 0,0 0,-1 0,1 0,0 0,39 0,-39 0,-1 0,1 0,0 0,-1 0,41 0,-40 0,-1 0,1 0,0 0,-1 0,41 0,-41 0,1 0,0 0,-1 0,1 0,39 0,1 0,39 0,-40 0,40 0,-79 0,0 0,-1 0,41 0,-41 0,1 0,0 0,0 0,-1 0,41 0,-41 0,1 0,0 0,-1 0,1 0,79 0,-40 0,1 0,-1 0,-39 0,0 0,79 0,-80 0,1 0,0 0,79 0,-80 0,81 0,-81 0,41 0,39 0,-80 0,1 0,79 0,-79 0,-1 0,1 0,0 0,-1 0,41 0,-1 0,-39 0,119 0,-40 0,40 0,39 0,-158 0,39 0,-39 0,-1 0,41 0,-41 0</inkml:trace>
</inkml:ink>
</file>

<file path=ppt/ink/ink2.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19-01-27T14:42:12.168"/>
    </inkml:context>
    <inkml:brush xml:id="br0">
      <inkml:brushProperty name="width" value="0.05292" units="cm"/>
      <inkml:brushProperty name="height" value="0.05292" units="cm"/>
      <inkml:brushProperty name="color" value="#FF0000"/>
    </inkml:brush>
  </inkml:definitions>
  <inkml:trace contextRef="#ctx0" brushRef="#br0">17145 12303,'-40'0,"-39"0,-40 0,-40 0,-79 0,40 0,39 0,40 79,79-79,0 0,-39 0,39 0,1 0,-1 0,0 0,1 0,-41 0,41 0,-41 0,40 0,1 0,-41 0,41 0,-1 0,0 0,1 0,-1 0,-39 0,39 0,0 0,0 0,1 0,-1 0,-39 0,39 0,0 0,1 0,-1 0,0 0,-39 0,39 0,1 0,-1 0,0 0,1 0,-41 0,80-39,-40 39,1 0,-1 0,0 0,1 0,-41 0,41 0,-1 0,0 0,1 0,-1-40,-40 40,41 0,-1 0,0 0,1 0,-1 0,-39 0,39 0,0 0,1 0,-1 0,0 0,-39 0,39 0,1 0,-1 0,0 0,0 0,-39 0,39 0,1 0,-1 0,0 0,-79 0,80 0,-1 0,0 0,0 0,-39 0,39 0,1 0,-1 0,0 0,1 0,-41 0,41 0,-1 0,0 0,1 0,-1 0,-79 0,79 0,0 0,1 0,-1 0,-39 0,39 0,0 0,1 0,-1 0,0 0,-39 0,39 0,0 0,-39 0,0 0,39 0,0 0,1 0,-1 0,0 0,-39 0,39 0,1 0,-1 0,0 0,1 0,-81 0,1 0,-39 0,-1 0,40 0,0 0,39 0,41 0,-1 0,-39 0,39 0,0 0,1 0,-1 0,0 0,-39 0,39 0,0 0</inkml:trace>
  <inkml:trace contextRef="#ctx0" brushRef="#br0" timeOffset="335677.1997">14486 8453,'40'0,"79"0,0 0,-40 0,40 0,-79 0,39 0,1 0,-41 0,1 0,0 0,-1 0,1 0,39 0,-39 0,0 0,0 0,79 0,-80 0,1 0,0 0,79 0,-40 0,-39 0,-1 0,41 0,-41 0,1 0,0 0,0 0,-1 0,41-39,-41 39,1 0,0 0,-1-80,1 80,79 0,-79 0,79 0,-40 0,-39 0,79 0,-40 0,1 0,-41 0,1 0,0 0,-1 0,1 0,40 0,-41 0,1 0,0 0,-1 0,1 0,39 0,-39 0,39 0,-39 0,79 0,-79 0,0 0,-1 0,41 0,-41 0,1 0,0 0,-1 0,1 0,39 0,-79-39,-39 39</inkml:trace>
  <inkml:trace contextRef="#ctx0" brushRef="#br0" timeOffset="341607.5389">14526 8493,'-40'0,"-39"0,39 0,0 0,1 0,-1 0,0 0,-79 0,79 0,1 0,-1 0,-39 0,39 0,0 0,1 0,-1 0,0 0,-39 0,39 0,0 0,1 0,-1 0,0 0,-39 0,39 0,1 0,-1 0,-79 0,40 0,39 0,-79 0,79 0,0 0,1 0,-1 0,-39 0,39 0,0 0,1 0,-1 0,0 0,-39 0,39 0,0 0,-39 0,0 0,39 0,0 0,1 0,-1 0,0 0,-39 0,39 0,1 0,-1 0,0 0,0 0,-39 0,39 0,1 0,-1 0,0 0,-79 0,40 0,-1 0,1 0,39 0,1 0,-1 0,-39 0,39 0,0 0,1 0,-1 0,0 0,-39 0,39 0,1 0,-1 0,0 0,0 0,-39 0,39 0,-39 0,39 0,-39 0,39 0,1 0,-1 0,0 0,0 0,-39 0,39 0,1 0,-1 0,0 0,-79 0,80 0,-1 0,0 0,-79 0,80 0,-41 0,40 0,-39 0,39 0,1 0,-1 0,0 0,1 0,-41 0,1 0,-40 0,39 0,-39 0,-39 0,39 0,0 0,39 0,40 0,-39 0,39 0,1 0,-1 0,0 0,1 0</inkml:trace>
  <inkml:trace contextRef="#ctx0" brushRef="#br0" timeOffset="346440.8153">7580 8493,'-39'0,"-1"0,-39 0,-1 0,-79 0,-39 0,119 0,-40 0,0 0,79 0,-40 0,41 0,-80 0,79 0,-79 0,40 0,-120 0,120 0,-120 0,41 0,39 0,39 0,40 0,-39 0,39 0,1 0,-1 0,0 0,1 0,-80 0,-1 79,-38-79,-1 0,40 0,79 0,-79 0,80 0,-1 0,0 0,0 0,1 0,-41 0,41 0,-1 40,0-40</inkml:trace>
  <inkml:trace contextRef="#ctx0" brushRef="#br0" timeOffset="351757.1194">17423 9446,'159'0,"79"-40,-80 0,41-39,-80 79,-40 0,40 0,-79-40,39 40,1 0,-1 0,-39 0,79 0,-79 0,-1 0,1 0,0 0,39 0,0 0,-39 0,0 0,0 0,39 0,-39 0,-1 0,1 0,0 0,-1 0,41 0,-41 0,1 0,0 0,-1 0,1 0,39 0,-39 0,0 0,0 0,-1 0,1 0,39 0,1 0,-41 0,1 0,39 0,-39 0,0 0,0 0,-1 0,1 0,39 0,-39 0,0 0,-1 0,1 0,0 0,39 0,-39 0,-1 0,41 0,-1 0,-39 0,0 0,-1 0,1 0,0-39,39 39,-39 0,-1 0,1 0,0 0,-1 0,41 0,-40 0,-1 0,1 0,0 0,-1 0,80 0,-79 0,39 0,1 0,-41 0,1 0,0 0,-1 0,1 0,40 0,-41 0,1 0,0 0,-1 0,1 0,39 0,-39 0,0 0,-1 0,1 0,0 0,39 0,-39 0,0 0,-1 0,1 0,0 0,39 0,-39 0,-1 0,1 0,0 0,-1 0,41 0,-41 0,1 0,0 0,0 0,-1 0,41 0</inkml:trace>
  <inkml:trace contextRef="#ctx0" brushRef="#br0" timeOffset="369086.1106">15399 9327,'0'0,"-80"0,41 0,-1 0,0 0,-79 0,-40 0,-79 0,40 0,39 79,120-79,-81 0,81 40,-1-40,0 0,1 0,-41 0,41 0,39 39,-40-39,-39 0,-1 0,1 0,-40 0,79 0,-39 0,39 0,-39 0,39 0,0 0,1 0,-1 0,0 0,-39 0,39 0,0 0,40 0,-39 0,-1-39,0 39,-39 0,79-40,-40 40,1 0,39-79,-40 79,0 0,1-40,-41 40,80-40,-40 1,40-1,0 0,0 40,80-119,-40 79,-40 1,0-41,39 80,-39-39,40-41,39 41,-79-41,40 40,-40 1,40 39,-1 0,1 0,0 0,-1 0,41 0,-40 0,39 0,-39 0,79 0,-80 0,80 0,-79 0,0 0,-1 0,1 0,0 0,39 0,-39 0,0 0,-1 0,1 0,0 0,39 0,-39 0,-1 0,1 0,79 0,-79 0,-40 0,79 0,-39 0,39-40,-39 40,0 0,-1 0,1 0,0 0,39 0,-39 0,-1 0,1 0,0 0,-1 0,-39 40,40-1,40-39,-41 80,1-40,0-1,-1-39,-39 40,40-40,-40 40,0-1,0 41,0-41,0 1,0 0,0-1,0-39,0 40,0 40,-40-80,40 39,0 1,0 0,-39-40,-1 0,-79 0,79 0,0 0,1 0,-1 0,0 0,-39 0,39 0,1 0,-1 0,-79 0,40 0,39 0,-79 0,79 39,0-39,1 0,-41 0,41 0,-1 0,40 40,-40-40,1 0,-1 0,-39 0,39 0,-119 0,80 0,39 0,-39 0,39 0,0 0,1 0,-1 79,0-79,-39 0,39 0,1 0,-1 0,0 0,0 0,-39 0,39 0,1 0,39-39,-80-1,1 40,79-40,-40 40,40-39,-39 39,39-40,-40-39,40 39,0 0,0 0,0 1,0-1,0-39,0-1,0 41,0-1,0 40,40 0,-40-79,0 39,0 0,0-39,0 39,0-39,39 79,-39 39,80-39,-41 0,1 0,0 0,-1 0,1 0,39 0,-39 0,-40 40,0-40,0 40,-79-40,79 39,-40-39,0 0,40 40,-39-40,-1 0,0 0,-39 0,39 0,40 0,80 0</inkml:trace>
  <inkml:trace contextRef="#ctx0" brushRef="#br0" timeOffset="375378.4705">12621 8612,'0'40,"0"39,0-39,0 0,39-40,-39 39,40 1,-40 0,0-1,0 41,0-41,40-39,-40 40,0 0,0 0,0-1,0 41,39-80,-39 39,0 1,0 0,0-1,0-39,0 0,0-39,-39 39,39-40,0 0,-40-39,40 39,-40 1,40-1,-79 0,79 0,0-39,0 39,0 1,0-1,0 0,0 1,0-1,0 40,0 40,0-1,0 1,0 0,40-1,-40 41,0-41,39-39,-39 40,40 0,-40 0,40-1,-40 41,0-120,0-39,0 39,0 0,0 0,0-39,-40 79,0-40,40 40,0 80,0-41,0 1,0 0,0 0,0-40,0-40,0 0,0 0,-79 40,79 0,0 40,0 40,0-41</inkml:trace>
  <inkml:trace contextRef="#ctx0" brushRef="#br0" timeOffset="385890.0716">15161 8572,'0'0,"0"80,0-40,0-1,0 1,0 0,0 79,0-80,0 41,0 39,0-79,0-1,0 1,0 39,0-39,0 0,0-1,-40-39,-39 0,39 0,0 0,0 0,-79 40,40-40,-40 0,79 0,1 0,-1 0,-39 0,39 0,0 0,1 0,39 0,39 0,1 0,39 0,-39 0,0 0,-1 0,80 0,-79 0,0 0,-1 0,1 0,0 0,39 0,-39 0,0 0,-40-40,39 40,-39 0,-39 0,-1 0,-40 0,41 0,-41 0,41 0,-41 0,41 0,-1 0,0 0,40 0,40 0,0 0,39 0,-39 0,-1 0,1 0,0 0,79-39,-79 39,-1 0,-39 0,-39 0,-1 0,-40 0,41 0,-41 0,-39 0,40 0,-119 0,118 0,1 0,39 0,40 0,80 0,-1 0,40 0,40 0,-120-40,80 40,0-79,-39 79,-40-40,-1 40,-39-40,80 40,-120 0,0 0,1 40,-1-40,0 0,0 40,-39-40,119 0,-1 0,1 0,-40 79,40-79,0 0,-40-40,0 1,0-1,0 0,0 1,0-81,0 41,0-40,0 79,0 1,0-1,0-39,0 39,0 40,0 79,0-39,0 39,0-39,0-40,0-79</inkml:trace>
  <inkml:trace contextRef="#ctx0" brushRef="#br0" timeOffset="605963.6592">18296 7541,'0'-40,"0"0,0-39,0 39,0 0,0 1,0-1,0 0,0-39,0 39,0 1</inkml:trace>
  <inkml:trace contextRef="#ctx0" brushRef="#br0" timeOffset="608866.8252">18098 7342,'0'0,"-80"0,40 0,-39 0,-40 0,79 0,1 0,-1 0,-39 0,39 0,0 0,0 0,1 0,39 40,0 0</inkml:trace>
  <inkml:trace contextRef="#ctx0" brushRef="#br0" timeOffset="616525.2633">16907 8493,'0'0,"0"40,0-1,0-39,-40 40,40 0,-39-40,39 79,-80-79,80 40,40-40,0 40,-1-40,1 0,0 0,-1 0,-39 39,80-39,-41 0,-39 40,0 79</inkml:trace>
  <inkml:trace contextRef="#ctx0" brushRef="#br0" timeOffset="619213.417">16550 8771,'-80'0,"41"0,-1 0,0 0,1 0,-1 0,-79 0,79 0,0 0,1 0</inkml:trace>
  <inkml:trace contextRef="#ctx0" brushRef="#br0" timeOffset="631167.1006">17978 9644</inkml:trace>
  <inkml:trace contextRef="#ctx0" brushRef="#br0" timeOffset="637521.4642">18415 9406,'0'79,"0"-39,0 0,-40-1,1-39,39 40,-40-40,40 0,0-40,-40-79,40 40,0 39,-39-39,39 119,0 39,0 40,0-79,0-1,0 1,-40-40,-39 0,39 0,0 0,40 0,0-40,0 1,0-1,-40-79,1 79,39 1,0 78,0 80,0 0,0-39,0-41,0 41,0-41,39 1,-39 0,0 0,0-1,0 41,40-80,-40 79,0-39,0-1,0 1,0 198</inkml:trace>
  <inkml:trace contextRef="#ctx0" brushRef="#br0" timeOffset="640173.6159">17820 10120,'-40'0,"0"0,1 0,-41 0,41 0,-1 0,0 0,0 0,40 40</inkml:trace>
  <inkml:trace contextRef="#ctx0" brushRef="#br0" timeOffset="710718.6508">11271 13176,'40'0,"0"0,-1 0,1 0,0 0,-1 0,41 0,-41 0,1 0,0 0,79 0,-79-39,39 39,-39 0,79 0,-80 0,1 0,0 0,-1 0,41 0,-41 0,1 0,0 0,0 0,-1 0,41 0,-41-40,1 40,39 0,40 0,1-79,-41 79,40 0,0-40,0 40,-79 0,39-40,-39 40,39 0,1-79,39 79,-40 0,119-40,41 40,-81 0,-39 0,0 0,-39 0,39 0,-79 0,-1 0,80 0,-79 0,0 0,79 0,-80 0,1 0,40 0,-41 0,80 0,0 0,-39 0,-41 0,80 0,-79 0,0 0,-1 0,1 0,-40 40,80-40,-41 0,1 0,0 0,-1 0,1 0,39 0,-39 0,39 39,1-39,-1 0,40 0,-79 0,39 0,-39 0,39 0,-39 0,0 0,-1 0,1 80,0-80,39 0,-39 0,0 0,-40 40,39-40,80 0,-79 0,39 0,-39 0,79 0,-39 0,-1 0,0 39,-39-39,39 0,-39 0,0 0,-1 40,1-40,79 0,-40 0,41 0,-1 0,39 0,-118 0,79 0,-79 0,0 0,-1 0,1 0,0 0,39 0,-39 0,-1 0,1 0,0 0,-1 0</inkml:trace>
  <inkml:trace contextRef="#ctx0" brushRef="#br0" timeOffset="714154.8474">19804 13097,'79'0,"-39"0,0 0,-1 0,41 0,-40 0,-1 0,1 0,0 0,-1 0,1 0,79 0,-79 0,-1 0,1 0,-40 0,0 0,-40 0,-39-40,0 40,39 0,0 0,-39 0,79-39,-79 39,39 0,40-80,0 40,0 1,0-1,0 0,0 1,0-80,0 79,79 0,-79 1,0 39,0 39,0 1,0 0,0-1,0 41,0-41,0 1,0 0,40-40,-40 39,40 1,-40 40,0-80,-40 0,-39 0,39 0,0 39,0-39,1 0,-1 0,80 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3BD94A6-5E1C-44FE-9E12-23D812874CD2}" type="datetimeFigureOut">
              <a:rPr lang="ar-IQ" smtClean="0"/>
              <a:t>09/06/1441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D17626C-EF24-4DE7-B080-CE4072C1F35B}" type="slidenum">
              <a:rPr lang="ar-IQ" smtClean="0"/>
              <a:t>‹#›</a:t>
            </a:fld>
            <a:endParaRPr lang="ar-IQ"/>
          </a:p>
        </p:txBody>
      </p:sp>
    </p:spTree>
    <p:extLst>
      <p:ext uri="{BB962C8B-B14F-4D97-AF65-F5344CB8AC3E}">
        <p14:creationId xmlns:p14="http://schemas.microsoft.com/office/powerpoint/2010/main" val="266392786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53BC1-F94E-46A6-891A-58FD6FC10686}"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E42CB-D425-4F95-BE99-D75B748B7CC4}"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30382B-2AC1-4AA9-979E-F6F62772B86E}"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9C436-DF83-4C21-A681-6C1A7F130589}"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441A69-2661-45B4-B818-DDCD96A2BD45}" type="datetime1">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83194C-8A5B-4BF6-8065-174206EAAF4C}" type="datetime1">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55C52-E3D6-4787-AC43-CDA892D66302}" type="datetime1">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312E7-C68B-4456-A410-F5B973A2FAF6}" type="datetime1">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077FE-21CC-4A25-83AB-33C701C2E60A}" type="datetime1">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C8410-6063-452E-956D-46E73A81927A}" type="datetime1">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92601-2559-42CA-8150-E54501C752FD}" type="datetime1">
              <a:rPr lang="en-US" smtClean="0"/>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371599"/>
          </a:xfrm>
        </p:spPr>
        <p:txBody>
          <a:bodyPr/>
          <a:lstStyle/>
          <a:p>
            <a:r>
              <a:rPr lang="ar-IQ" dirty="0" smtClean="0"/>
              <a:t>طرق ابرام العقود الأدارية</a:t>
            </a:r>
            <a:endParaRPr lang="ar-IQ" dirty="0"/>
          </a:p>
        </p:txBody>
      </p:sp>
      <p:sp>
        <p:nvSpPr>
          <p:cNvPr id="3" name="Subtitle 2"/>
          <p:cNvSpPr>
            <a:spLocks noGrp="1"/>
          </p:cNvSpPr>
          <p:nvPr>
            <p:ph type="subTitle" idx="1"/>
          </p:nvPr>
        </p:nvSpPr>
        <p:spPr>
          <a:xfrm>
            <a:off x="1371600" y="2895600"/>
            <a:ext cx="6400800" cy="2438400"/>
          </a:xfrm>
        </p:spPr>
        <p:txBody>
          <a:bodyPr>
            <a:normAutofit/>
          </a:bodyPr>
          <a:lstStyle/>
          <a:p>
            <a:r>
              <a:rPr lang="ar-IQ" b="1" dirty="0" smtClean="0"/>
              <a:t>اذا رغبت الادارة القيام باعمال لانشاء مرفق عام او تنفيذ مشروع معين تقوم بالتعاقد مع الافراد او الشركات من اجل تنفيذ الاعمال التي </a:t>
            </a:r>
            <a:r>
              <a:rPr lang="ar-IQ" b="1" dirty="0" smtClean="0">
                <a:solidFill>
                  <a:schemeClr val="tx1">
                    <a:lumMod val="85000"/>
                    <a:lumOff val="15000"/>
                  </a:schemeClr>
                </a:solidFill>
              </a:rPr>
              <a:t>تروم</a:t>
            </a:r>
            <a:r>
              <a:rPr lang="ar-IQ" b="1" dirty="0" smtClean="0"/>
              <a:t> القيام بها.</a:t>
            </a:r>
            <a:endParaRPr lang="ar-IQ" b="1" dirty="0"/>
          </a:p>
        </p:txBody>
      </p:sp>
      <p:sp>
        <p:nvSpPr>
          <p:cNvPr id="4" name="Date Placeholder 3"/>
          <p:cNvSpPr>
            <a:spLocks noGrp="1"/>
          </p:cNvSpPr>
          <p:nvPr>
            <p:ph type="dt" sz="half" idx="10"/>
          </p:nvPr>
        </p:nvSpPr>
        <p:spPr/>
        <p:txBody>
          <a:bodyPr/>
          <a:lstStyle/>
          <a:p>
            <a:fld id="{CE91E88C-B397-445B-AE5B-6851B07722D1}"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336413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dirty="0"/>
              <a:t> </a:t>
            </a:r>
            <a:r>
              <a:rPr lang="ar-IQ" dirty="0" smtClean="0"/>
              <a:t>  </a:t>
            </a:r>
            <a:br>
              <a:rPr lang="ar-IQ" dirty="0" smtClean="0"/>
            </a:br>
            <a:r>
              <a:rPr lang="ar-IQ" sz="4000" dirty="0" smtClean="0"/>
              <a:t/>
            </a:r>
            <a:br>
              <a:rPr lang="ar-IQ" sz="4000" dirty="0" smtClean="0"/>
            </a:br>
            <a:endParaRPr lang="ar-IQ" dirty="0"/>
          </a:p>
        </p:txBody>
      </p:sp>
      <p:sp>
        <p:nvSpPr>
          <p:cNvPr id="3" name="Content Placeholder 2"/>
          <p:cNvSpPr>
            <a:spLocks noGrp="1"/>
          </p:cNvSpPr>
          <p:nvPr>
            <p:ph idx="1"/>
          </p:nvPr>
        </p:nvSpPr>
        <p:spPr>
          <a:xfrm>
            <a:off x="457200" y="1143000"/>
            <a:ext cx="8229600" cy="4983163"/>
          </a:xfrm>
        </p:spPr>
        <p:txBody>
          <a:bodyPr/>
          <a:lstStyle/>
          <a:p>
            <a:pPr algn="r"/>
            <a:r>
              <a:rPr lang="ar-IQ" dirty="0" smtClean="0"/>
              <a:t>وتكون المناقصة العامة </a:t>
            </a:r>
            <a:r>
              <a:rPr lang="ar-IQ" u="sng" dirty="0" smtClean="0"/>
              <a:t>اما وطنية او دولية </a:t>
            </a:r>
            <a:r>
              <a:rPr lang="ar-IQ" dirty="0" smtClean="0"/>
              <a:t>تحدد حسب </a:t>
            </a:r>
            <a:r>
              <a:rPr lang="ar-IQ" u="sng" dirty="0" smtClean="0"/>
              <a:t>صلاحية رئيس جهة التعاقد </a:t>
            </a:r>
            <a:r>
              <a:rPr lang="ar-IQ" dirty="0" smtClean="0"/>
              <a:t>مع الاخذ بنظر الاعتبار طبيعة العقد ومبلغه .</a:t>
            </a:r>
          </a:p>
          <a:p>
            <a:pPr algn="r"/>
            <a:r>
              <a:rPr lang="ar-IQ" dirty="0" smtClean="0"/>
              <a:t>ويتم تنفيذ  المناقصة باعلان الدعوة العامة الى جميع الراغبين في المشاركة بتنفيذ العقود  ممن تتوفر فيهم شروط المشاركة ولمبالغ التي </a:t>
            </a:r>
            <a:r>
              <a:rPr lang="ar-IQ" b="1" u="sng" dirty="0" smtClean="0"/>
              <a:t>لاتقل عن 50000000خمسين مليون </a:t>
            </a:r>
          </a:p>
          <a:p>
            <a:pPr algn="r"/>
            <a:r>
              <a:rPr lang="ar-IQ" b="1" u="sng" dirty="0" smtClean="0"/>
              <a:t>مع مراعات ان تتسم الاجراءات  1- العمومية2- التنافسية 3- العدالة 4- الشفافية 5- العلنية </a:t>
            </a:r>
            <a:endParaRPr lang="ar-IQ" b="1" u="sng" dirty="0"/>
          </a:p>
        </p:txBody>
      </p:sp>
      <p:sp>
        <p:nvSpPr>
          <p:cNvPr id="4" name="Date Placeholder 3"/>
          <p:cNvSpPr>
            <a:spLocks noGrp="1"/>
          </p:cNvSpPr>
          <p:nvPr>
            <p:ph type="dt" sz="half" idx="10"/>
          </p:nvPr>
        </p:nvSpPr>
        <p:spPr/>
        <p:txBody>
          <a:bodyPr/>
          <a:lstStyle/>
          <a:p>
            <a:fld id="{EB1809E0-86C2-4849-8DC0-44B750D09C0C}"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2271600" y="4300560"/>
              <a:ext cx="3057840" cy="14760"/>
            </p14:xfrm>
          </p:contentPart>
        </mc:Choice>
        <mc:Fallback xmlns="">
          <p:pic>
            <p:nvPicPr>
              <p:cNvPr id="7" name="Ink 6"/>
              <p:cNvPicPr/>
              <p:nvPr/>
            </p:nvPicPr>
            <p:blipFill>
              <a:blip r:embed="rId3"/>
              <a:stretch>
                <a:fillRect/>
              </a:stretch>
            </p:blipFill>
            <p:spPr>
              <a:xfrm>
                <a:off x="2262240" y="4291200"/>
                <a:ext cx="3076560" cy="33480"/>
              </a:xfrm>
              <a:prstGeom prst="rect">
                <a:avLst/>
              </a:prstGeom>
            </p:spPr>
          </p:pic>
        </mc:Fallback>
      </mc:AlternateContent>
    </p:spTree>
    <p:extLst>
      <p:ext uri="{BB962C8B-B14F-4D97-AF65-F5344CB8AC3E}">
        <p14:creationId xmlns:p14="http://schemas.microsoft.com/office/powerpoint/2010/main" val="1861058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IQ" b="1" u="sng" dirty="0" smtClean="0">
                <a:solidFill>
                  <a:srgbClr val="FF0000"/>
                </a:solidFill>
                <a:latin typeface="Arial Black" panose="020B0A04020102020204" pitchFamily="34" charset="0"/>
              </a:rPr>
              <a:t/>
            </a:r>
            <a:br>
              <a:rPr lang="ar-IQ" b="1" u="sng" dirty="0" smtClean="0">
                <a:solidFill>
                  <a:srgbClr val="FF0000"/>
                </a:solidFill>
                <a:latin typeface="Arial Black" panose="020B0A04020102020204" pitchFamily="34" charset="0"/>
              </a:rPr>
            </a:br>
            <a:r>
              <a:rPr lang="ar-IQ" sz="4000" b="1" u="sng" dirty="0" smtClean="0">
                <a:solidFill>
                  <a:srgbClr val="FF0000"/>
                </a:solidFill>
                <a:latin typeface="Arial Black" panose="020B0A04020102020204" pitchFamily="34" charset="0"/>
              </a:rPr>
              <a:t>- ثانيا-</a:t>
            </a:r>
            <a:r>
              <a:rPr lang="ar-IQ" sz="4000" b="1" u="sng" dirty="0" smtClean="0">
                <a:solidFill>
                  <a:srgbClr val="FF0000"/>
                </a:solidFill>
              </a:rPr>
              <a:t>المناقصة</a:t>
            </a:r>
            <a:r>
              <a:rPr lang="ar-IQ" sz="4000" b="1" dirty="0" smtClean="0">
                <a:solidFill>
                  <a:srgbClr val="FF0000"/>
                </a:solidFill>
              </a:rPr>
              <a:t> المحددوة (المقيدة)</a:t>
            </a:r>
            <a:r>
              <a:rPr lang="ar-IQ" b="1" u="sng" dirty="0">
                <a:solidFill>
                  <a:srgbClr val="FF0000"/>
                </a:solidFill>
              </a:rPr>
              <a:t/>
            </a:r>
            <a:br>
              <a:rPr lang="ar-IQ" b="1" u="sng" dirty="0">
                <a:solidFill>
                  <a:srgbClr val="FF0000"/>
                </a:solidFill>
              </a:rPr>
            </a:br>
            <a:endParaRPr lang="ar-IQ"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marL="0" indent="0" algn="r">
              <a:buNone/>
            </a:pPr>
            <a:r>
              <a:rPr lang="ar-IQ" b="1" dirty="0" smtClean="0">
                <a:latin typeface="Arial Black" panose="020B0A04020102020204" pitchFamily="34" charset="0"/>
              </a:rPr>
              <a:t>وتتم باعلان الدعوة العامة من جهة التعاقد الى جميع الراغبين في المشاركة بتنفيذ العقود انواعها ممن تتوافر فيهم شروط </a:t>
            </a:r>
            <a:r>
              <a:rPr lang="ar-IQ" b="1" u="sng" dirty="0" smtClean="0">
                <a:latin typeface="Arial Black" panose="020B0A04020102020204" pitchFamily="34" charset="0"/>
              </a:rPr>
              <a:t>المشاركة وللمبالغ التي لاتقل عن(50000000 )خمسين مليون اواي مبلغ يحدد من الجهات المعنية وتكون </a:t>
            </a:r>
            <a:r>
              <a:rPr lang="ar-IQ" b="1" dirty="0" smtClean="0">
                <a:latin typeface="Arial Black" panose="020B0A04020102020204" pitchFamily="34" charset="0"/>
              </a:rPr>
              <a:t> على مرحلتين :</a:t>
            </a:r>
          </a:p>
          <a:p>
            <a:pPr marL="0" indent="0" algn="r">
              <a:buNone/>
            </a:pPr>
            <a:endParaRPr lang="ar-IQ" b="1" u="sng" dirty="0" smtClean="0">
              <a:latin typeface="Arial Black" panose="020B0A04020102020204" pitchFamily="34" charset="0"/>
            </a:endParaRPr>
          </a:p>
          <a:p>
            <a:pPr marL="0" indent="0" algn="r">
              <a:buNone/>
            </a:pPr>
            <a:r>
              <a:rPr lang="ar-IQ" b="1" u="sng" dirty="0" smtClean="0">
                <a:latin typeface="Arial Black" panose="020B0A04020102020204" pitchFamily="34" charset="0"/>
              </a:rPr>
              <a:t>المرحلة الاولى </a:t>
            </a:r>
            <a:r>
              <a:rPr lang="ar-IQ" b="1" dirty="0" smtClean="0">
                <a:latin typeface="Arial Black" panose="020B0A04020102020204" pitchFamily="34" charset="0"/>
              </a:rPr>
              <a:t>:- وتتضمن تقديم الوثائق الخاصة بالتاهيل الفني والمالي للمشاركين في المناقصة .وذلك لتقويمها من لجنة متخصصة في الجهات التعاقدية للتوصل الى اختيار المؤهلين للمشاركةة في المرحلة الثانية</a:t>
            </a:r>
          </a:p>
          <a:p>
            <a:pPr marL="0" indent="0" algn="r">
              <a:buNone/>
            </a:pPr>
            <a:endParaRPr lang="ar-IQ" b="1" u="sng" dirty="0" smtClean="0">
              <a:latin typeface="Arial Black" panose="020B0A04020102020204" pitchFamily="34" charset="0"/>
            </a:endParaRPr>
          </a:p>
          <a:p>
            <a:pPr marL="0" indent="0" algn="r">
              <a:buNone/>
            </a:pPr>
            <a:r>
              <a:rPr lang="ar-IQ" b="1" u="sng" dirty="0" smtClean="0">
                <a:latin typeface="Arial Black" panose="020B0A04020102020204" pitchFamily="34" charset="0"/>
              </a:rPr>
              <a:t>المرحلة الثانية </a:t>
            </a:r>
            <a:r>
              <a:rPr lang="ar-IQ" b="1" dirty="0" smtClean="0">
                <a:latin typeface="Arial Black" panose="020B0A04020102020204" pitchFamily="34" charset="0"/>
              </a:rPr>
              <a:t>: وتتم بتوجيه الدعوة المباشرة (مجانا) الى المؤهلين للمشاركة في المناقصة لتقديم عطاءاتهم الفنية والتجارية (المالية) والشروط القانونية للمشاركة على ان لاتقل عن (6) دعوات .</a:t>
            </a:r>
          </a:p>
          <a:p>
            <a:pPr marL="0" indent="0" algn="r">
              <a:buNone/>
            </a:pPr>
            <a:r>
              <a:rPr lang="ar-IQ" b="1" dirty="0" smtClean="0">
                <a:latin typeface="Arial Black" panose="020B0A04020102020204" pitchFamily="34" charset="0"/>
              </a:rPr>
              <a:t>في حالة احتياج الادارة للخبرة او الاختصاص ولهم سمعة وشهرة </a:t>
            </a:r>
          </a:p>
          <a:p>
            <a:pPr marL="0" indent="0" algn="r">
              <a:buNone/>
            </a:pPr>
            <a:r>
              <a:rPr lang="ar-IQ" b="1" u="sng" dirty="0" smtClean="0">
                <a:latin typeface="Arial Black" panose="020B0A04020102020204" pitchFamily="34" charset="0"/>
              </a:rPr>
              <a:t> </a:t>
            </a:r>
          </a:p>
          <a:p>
            <a:pPr marL="0" indent="0" algn="r">
              <a:buNone/>
            </a:pPr>
            <a:endParaRPr lang="ar-IQ" b="1" dirty="0">
              <a:latin typeface="Arial Black" panose="020B0A04020102020204" pitchFamily="34" charset="0"/>
            </a:endParaRPr>
          </a:p>
        </p:txBody>
      </p:sp>
      <p:sp>
        <p:nvSpPr>
          <p:cNvPr id="4" name="Date Placeholder 3"/>
          <p:cNvSpPr>
            <a:spLocks noGrp="1"/>
          </p:cNvSpPr>
          <p:nvPr>
            <p:ph type="dt" sz="half" idx="10"/>
          </p:nvPr>
        </p:nvSpPr>
        <p:spPr/>
        <p:txBody>
          <a:bodyPr/>
          <a:lstStyle/>
          <a:p>
            <a:fld id="{48C35EFA-7AFB-464D-8C69-C55F0A6F2337}"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1357200" y="2529000"/>
              <a:ext cx="7301520" cy="2214720"/>
            </p14:xfrm>
          </p:contentPart>
        </mc:Choice>
        <mc:Fallback xmlns="">
          <p:pic>
            <p:nvPicPr>
              <p:cNvPr id="7" name="Ink 6"/>
              <p:cNvPicPr/>
              <p:nvPr/>
            </p:nvPicPr>
            <p:blipFill>
              <a:blip r:embed="rId3"/>
              <a:stretch>
                <a:fillRect/>
              </a:stretch>
            </p:blipFill>
            <p:spPr>
              <a:xfrm>
                <a:off x="1347840" y="2519640"/>
                <a:ext cx="7320240" cy="2233440"/>
              </a:xfrm>
              <a:prstGeom prst="rect">
                <a:avLst/>
              </a:prstGeom>
            </p:spPr>
          </p:pic>
        </mc:Fallback>
      </mc:AlternateContent>
    </p:spTree>
    <p:extLst>
      <p:ext uri="{BB962C8B-B14F-4D97-AF65-F5344CB8AC3E}">
        <p14:creationId xmlns:p14="http://schemas.microsoft.com/office/powerpoint/2010/main" val="1009183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dirty="0" smtClean="0"/>
              <a:t>ثالثا المناقصة بمرحلتين</a:t>
            </a:r>
            <a:endParaRPr lang="ar-IQ" dirty="0"/>
          </a:p>
        </p:txBody>
      </p:sp>
      <p:sp>
        <p:nvSpPr>
          <p:cNvPr id="3" name="Content Placeholder 2"/>
          <p:cNvSpPr>
            <a:spLocks noGrp="1"/>
          </p:cNvSpPr>
          <p:nvPr>
            <p:ph idx="1"/>
          </p:nvPr>
        </p:nvSpPr>
        <p:spPr/>
        <p:txBody>
          <a:bodyPr>
            <a:normAutofit lnSpcReduction="10000"/>
          </a:bodyPr>
          <a:lstStyle/>
          <a:p>
            <a:pPr marL="0" indent="0" algn="r">
              <a:buNone/>
            </a:pPr>
            <a:r>
              <a:rPr lang="ar-IQ" dirty="0" smtClean="0"/>
              <a:t>1-لرئيس جهة التعاقد او من يخوله استعمال طريقة تقديم العطاءات بمرحلتين في التعاقد لكي يحصل على افضل طريق</a:t>
            </a:r>
          </a:p>
          <a:p>
            <a:pPr marL="0" indent="0" algn="r">
              <a:buNone/>
            </a:pPr>
            <a:endParaRPr lang="ar-IQ" dirty="0" smtClean="0"/>
          </a:p>
          <a:p>
            <a:pPr marL="0" indent="0" algn="r">
              <a:buNone/>
            </a:pPr>
            <a:r>
              <a:rPr lang="ar-IQ" dirty="0"/>
              <a:t>ي</a:t>
            </a:r>
            <a:r>
              <a:rPr lang="ar-IQ" dirty="0" smtClean="0"/>
              <a:t>لبي احتياجاته التعاقدية  ويعتمد هذا </a:t>
            </a:r>
            <a:r>
              <a:rPr lang="ar-IQ" b="1" u="sng" dirty="0" smtClean="0"/>
              <a:t>الاسلوب في العقود ذات </a:t>
            </a:r>
            <a:r>
              <a:rPr lang="en-US" b="1" u="sng" dirty="0" smtClean="0"/>
              <a:t> </a:t>
            </a:r>
            <a:r>
              <a:rPr lang="ar-IQ" b="1" u="sng" dirty="0" smtClean="0"/>
              <a:t>المواصفات الفنية المعقد</a:t>
            </a:r>
            <a:r>
              <a:rPr lang="ar-IQ" dirty="0" smtClean="0"/>
              <a:t>ةاو عند الحاجة الى تطبيق </a:t>
            </a:r>
            <a:r>
              <a:rPr lang="ar-IQ" dirty="0" smtClean="0">
                <a:solidFill>
                  <a:srgbClr val="FF0000"/>
                </a:solidFill>
              </a:rPr>
              <a:t>مواصفات لايكون من المجدي فيها صياغة تفاصيل المواصفات الفنية</a:t>
            </a:r>
            <a:r>
              <a:rPr lang="ar-IQ" dirty="0" smtClean="0"/>
              <a:t> </a:t>
            </a:r>
            <a:r>
              <a:rPr lang="ar-IQ" dirty="0" smtClean="0">
                <a:solidFill>
                  <a:srgbClr val="FF0000"/>
                </a:solidFill>
              </a:rPr>
              <a:t>للسلع او الاشغال </a:t>
            </a:r>
            <a:r>
              <a:rPr lang="ar-IQ" dirty="0" smtClean="0"/>
              <a:t>او في حالة الخدمات لتحديد خصائصها او ميزاتها بشكل دقيق ابتداء  (مثال اختيار شعار للدولة او نشيد وطني او بناية غريبة)</a:t>
            </a:r>
            <a:endParaRPr lang="ar-IQ" dirty="0"/>
          </a:p>
        </p:txBody>
      </p:sp>
      <p:sp>
        <p:nvSpPr>
          <p:cNvPr id="4" name="Date Placeholder 3"/>
          <p:cNvSpPr>
            <a:spLocks noGrp="1"/>
          </p:cNvSpPr>
          <p:nvPr>
            <p:ph type="dt" sz="half" idx="10"/>
          </p:nvPr>
        </p:nvSpPr>
        <p:spPr/>
        <p:txBody>
          <a:bodyPr/>
          <a:lstStyle/>
          <a:p>
            <a:fld id="{8085B5F3-A821-44BD-8BE6-98626EEE2BF9}"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877388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ت</a:t>
            </a:r>
            <a:endParaRPr lang="ar-IQ"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t>2- يجوز ان تسبق عملية تقديم العطاءات بمرحلتين اجراءات التالية:-</a:t>
            </a:r>
          </a:p>
          <a:p>
            <a:pPr algn="r"/>
            <a:r>
              <a:rPr lang="ar-IQ" dirty="0"/>
              <a:t> </a:t>
            </a:r>
            <a:r>
              <a:rPr lang="ar-IQ" dirty="0" smtClean="0"/>
              <a:t>المرحلة الاولى </a:t>
            </a:r>
            <a:r>
              <a:rPr lang="ar-IQ" dirty="0" smtClean="0">
                <a:solidFill>
                  <a:srgbClr val="FF0000"/>
                </a:solidFill>
              </a:rPr>
              <a:t>دعوة مقدمي العطاءات لتقديم </a:t>
            </a:r>
            <a:r>
              <a:rPr lang="ar-IQ" dirty="0" smtClean="0"/>
              <a:t>عروضهم الفنية </a:t>
            </a:r>
            <a:r>
              <a:rPr lang="ar-IQ" dirty="0" smtClean="0">
                <a:solidFill>
                  <a:srgbClr val="FF0000"/>
                </a:solidFill>
              </a:rPr>
              <a:t>على اساس التصميم الاولي </a:t>
            </a:r>
            <a:r>
              <a:rPr lang="ar-IQ" dirty="0" smtClean="0"/>
              <a:t>ووصف الفعاليات </a:t>
            </a:r>
            <a:r>
              <a:rPr lang="ar-IQ" dirty="0" smtClean="0">
                <a:solidFill>
                  <a:srgbClr val="FF0000"/>
                </a:solidFill>
              </a:rPr>
              <a:t>ولرئيس جهة التعاق</a:t>
            </a:r>
            <a:r>
              <a:rPr lang="ar-IQ" dirty="0" smtClean="0"/>
              <a:t>د تعديل الكلفة التخمينية ان تطلب الامر ذلك(هنا يختار افضل عروض الفنية او تصميم)</a:t>
            </a:r>
          </a:p>
          <a:p>
            <a:pPr algn="r"/>
            <a:r>
              <a:rPr lang="ar-IQ" dirty="0" smtClean="0"/>
              <a:t>2- المرحلة الثانية :- </a:t>
            </a:r>
            <a:r>
              <a:rPr lang="ar-IQ" dirty="0" smtClean="0">
                <a:solidFill>
                  <a:srgbClr val="FF0000"/>
                </a:solidFill>
              </a:rPr>
              <a:t>دعوة مقدمي العطاءات الذين تم قبول </a:t>
            </a:r>
            <a:r>
              <a:rPr lang="ar-IQ" dirty="0" smtClean="0"/>
              <a:t>عطاءاتهم الفنية وفق معايير التأهيل في المرحلة الاولى لتقديم </a:t>
            </a:r>
            <a:r>
              <a:rPr lang="ar-IQ" dirty="0" smtClean="0">
                <a:solidFill>
                  <a:srgbClr val="FF0000"/>
                </a:solidFill>
              </a:rPr>
              <a:t>عطاءاتهم المالية </a:t>
            </a:r>
            <a:r>
              <a:rPr lang="ar-IQ" dirty="0" smtClean="0"/>
              <a:t>على اساس وثائق المناقصة المعدلة وفقا للشروط التي تضعها جهة التعاقد.</a:t>
            </a:r>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218810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dirty="0" smtClean="0"/>
              <a:t>رابعا الدعوة المباشرة (بانكهوازى راستوخو)</a:t>
            </a:r>
            <a:endParaRPr lang="ar-IQ"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r"/>
            <a:r>
              <a:rPr lang="ar-IQ" dirty="0" smtClean="0"/>
              <a:t>ويتم ذلك ب</a:t>
            </a:r>
          </a:p>
          <a:p>
            <a:pPr algn="r"/>
            <a:r>
              <a:rPr lang="ar-IQ" dirty="0" smtClean="0"/>
              <a:t>ا- توجه الدعوة المباشرة من جهات التعاقد الى مالايقل عن 5 خمسة من المقاولين او الشركات او المؤسسات المعتمدة </a:t>
            </a:r>
            <a:r>
              <a:rPr lang="ar-IQ" dirty="0" smtClean="0">
                <a:solidFill>
                  <a:srgbClr val="FF0000"/>
                </a:solidFill>
              </a:rPr>
              <a:t>لقدرتها  وكفاءتها الفنية والمالية </a:t>
            </a:r>
            <a:r>
              <a:rPr lang="ar-IQ" dirty="0" smtClean="0"/>
              <a:t>عند تنفيذ العقود بمختلف انواعها وعند الضرورة و</a:t>
            </a:r>
          </a:p>
          <a:p>
            <a:pPr algn="r"/>
            <a:r>
              <a:rPr lang="ar-IQ" dirty="0" smtClean="0">
                <a:solidFill>
                  <a:srgbClr val="FF0000"/>
                </a:solidFill>
              </a:rPr>
              <a:t>لوجود </a:t>
            </a:r>
            <a:r>
              <a:rPr lang="ar-IQ" u="sng" dirty="0" smtClean="0">
                <a:solidFill>
                  <a:srgbClr val="FF0000"/>
                </a:solidFill>
              </a:rPr>
              <a:t>اسباب مبررة </a:t>
            </a:r>
            <a:r>
              <a:rPr lang="ar-IQ" dirty="0" smtClean="0">
                <a:solidFill>
                  <a:srgbClr val="FF0000"/>
                </a:solidFill>
              </a:rPr>
              <a:t>في احدى الحالات الاتية</a:t>
            </a:r>
          </a:p>
          <a:p>
            <a:pPr algn="r"/>
            <a:r>
              <a:rPr lang="ar-IQ" dirty="0" smtClean="0"/>
              <a:t>1- اذا كان العقد ذو </a:t>
            </a:r>
            <a:r>
              <a:rPr lang="ar-IQ" dirty="0" smtClean="0"/>
              <a:t>طابع </a:t>
            </a:r>
            <a:r>
              <a:rPr lang="ar-IQ" dirty="0" smtClean="0"/>
              <a:t>تخصصي (سروشتكي بسبوري)او 2- يتطلب السرية (نهيني)في كل من اجراءات (ريوشوينكان)التعاقد او التنفيذ او ان تكون هناك 3-</a:t>
            </a:r>
            <a:r>
              <a:rPr lang="ar-IQ" dirty="0" smtClean="0">
                <a:solidFill>
                  <a:srgbClr val="FF0000"/>
                </a:solidFill>
              </a:rPr>
              <a:t>اسباب امنية (ئا سايشي)</a:t>
            </a:r>
            <a:r>
              <a:rPr lang="ar-IQ" dirty="0" smtClean="0"/>
              <a:t>تستدعي ذلك.</a:t>
            </a:r>
            <a:endParaRPr lang="ar-IQ" dirty="0"/>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95230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ar-IQ" dirty="0" smtClean="0"/>
              <a:t>ت</a:t>
            </a:r>
            <a:endParaRPr lang="ar-IQ"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lgn="r"/>
            <a:r>
              <a:rPr lang="ar-IQ" dirty="0" smtClean="0"/>
              <a:t>2- اذا كان الهدف هو </a:t>
            </a:r>
            <a:r>
              <a:rPr lang="ar-IQ" dirty="0" smtClean="0">
                <a:solidFill>
                  <a:srgbClr val="FF0000"/>
                </a:solidFill>
              </a:rPr>
              <a:t>تحقيق السرعة والكفاءة في التنفيذ خاصة في حالات الطوارىء والكوارث الطبيعية </a:t>
            </a:r>
            <a:r>
              <a:rPr lang="ar-IQ" dirty="0" smtClean="0"/>
              <a:t>وتجهيز ا</a:t>
            </a:r>
            <a:r>
              <a:rPr lang="ar-IQ" dirty="0" smtClean="0">
                <a:solidFill>
                  <a:srgbClr val="FF0000"/>
                </a:solidFill>
              </a:rPr>
              <a:t>لادوية </a:t>
            </a:r>
            <a:r>
              <a:rPr lang="ar-IQ" dirty="0" smtClean="0"/>
              <a:t>والمستلزمات المنقذة للحياة. </a:t>
            </a:r>
          </a:p>
          <a:p>
            <a:pPr algn="r"/>
            <a:r>
              <a:rPr lang="ar-IQ" dirty="0" smtClean="0"/>
              <a:t>3- عزوف مقدمي العطاءات عن المشاركة في المناقصات العامة المعلن عنها للمرة الثانية.</a:t>
            </a:r>
          </a:p>
          <a:p>
            <a:pPr algn="r"/>
            <a:r>
              <a:rPr lang="ar-IQ" dirty="0" smtClean="0"/>
              <a:t>ب- </a:t>
            </a:r>
            <a:r>
              <a:rPr lang="ar-IQ" dirty="0" smtClean="0">
                <a:solidFill>
                  <a:srgbClr val="FF0000"/>
                </a:solidFill>
              </a:rPr>
              <a:t>تزويد </a:t>
            </a:r>
            <a:r>
              <a:rPr lang="ar-IQ" dirty="0" smtClean="0"/>
              <a:t>المجهزين والمقاولين والاستشارين </a:t>
            </a:r>
            <a:r>
              <a:rPr lang="ar-IQ" dirty="0" smtClean="0">
                <a:solidFill>
                  <a:srgbClr val="FF0000"/>
                </a:solidFill>
              </a:rPr>
              <a:t>بوثائق العطاءات والمستدات مجانا</a:t>
            </a:r>
            <a:r>
              <a:rPr lang="ar-IQ" dirty="0" smtClean="0"/>
              <a:t>.(بخوراي)</a:t>
            </a:r>
          </a:p>
          <a:p>
            <a:pPr algn="r"/>
            <a:r>
              <a:rPr lang="ar-IQ" dirty="0" smtClean="0"/>
              <a:t>ج </a:t>
            </a:r>
            <a:r>
              <a:rPr lang="ar-IQ" dirty="0" smtClean="0">
                <a:solidFill>
                  <a:srgbClr val="FF0000"/>
                </a:solidFill>
              </a:rPr>
              <a:t>يعفى (دبخشرين)</a:t>
            </a:r>
            <a:r>
              <a:rPr lang="ar-IQ" dirty="0" smtClean="0"/>
              <a:t>مقدمو العطاءات الموجه لهم الدعوة المباشرة من </a:t>
            </a:r>
            <a:r>
              <a:rPr lang="ar-IQ" dirty="0" smtClean="0">
                <a:solidFill>
                  <a:srgbClr val="FF0000"/>
                </a:solidFill>
              </a:rPr>
              <a:t>تقديم التامينات الاولية.</a:t>
            </a:r>
          </a:p>
          <a:p>
            <a:pPr algn="r"/>
            <a:r>
              <a:rPr lang="ar-IQ" dirty="0" smtClean="0"/>
              <a:t>د – تتم مراعاة الصلاحيات المالية لاغراض الاحالة والتعاقد عند استخدام هذا الاسلوب.</a:t>
            </a:r>
            <a:endParaRPr lang="ar-IQ" dirty="0"/>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125826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ar-IQ" sz="3200" dirty="0" smtClean="0"/>
              <a:t>خامسا اسلوب العطاء الواحد (العرض الوحيد)(يك نرخ)</a:t>
            </a:r>
            <a:endParaRPr lang="ar-IQ" sz="3200" dirty="0"/>
          </a:p>
        </p:txBody>
      </p:sp>
      <p:sp>
        <p:nvSpPr>
          <p:cNvPr id="3" name="Content Placeholder 2"/>
          <p:cNvSpPr>
            <a:spLocks noGrp="1"/>
          </p:cNvSpPr>
          <p:nvPr>
            <p:ph idx="1"/>
          </p:nvPr>
        </p:nvSpPr>
        <p:spPr>
          <a:xfrm>
            <a:off x="457200" y="1219200"/>
            <a:ext cx="8229600" cy="4906963"/>
          </a:xfrm>
        </p:spPr>
        <p:txBody>
          <a:bodyPr>
            <a:normAutofit fontScale="92500"/>
          </a:bodyPr>
          <a:lstStyle/>
          <a:p>
            <a:pPr algn="r"/>
            <a:r>
              <a:rPr lang="ar-IQ" dirty="0" smtClean="0"/>
              <a:t> </a:t>
            </a:r>
            <a:r>
              <a:rPr lang="ar-IQ" dirty="0" smtClean="0">
                <a:solidFill>
                  <a:srgbClr val="FF0000"/>
                </a:solidFill>
              </a:rPr>
              <a:t>ويتم بتوجيه الدعوة (بانكيشي خورايى)مجانا </a:t>
            </a:r>
            <a:r>
              <a:rPr lang="ar-IQ" dirty="0" smtClean="0"/>
              <a:t>من جهات </a:t>
            </a:r>
            <a:r>
              <a:rPr lang="ar-IQ" dirty="0" smtClean="0">
                <a:solidFill>
                  <a:srgbClr val="FF0000"/>
                </a:solidFill>
              </a:rPr>
              <a:t>التعاقد لمناقص واحد (يك كم كر)</a:t>
            </a:r>
            <a:r>
              <a:rPr lang="ar-IQ" dirty="0" smtClean="0"/>
              <a:t>فيما يتعلق بالعقود ذات الطبيعة الاحتكارية </a:t>
            </a:r>
            <a:r>
              <a:rPr lang="ar-IQ" dirty="0" smtClean="0">
                <a:solidFill>
                  <a:srgbClr val="FF0000"/>
                </a:solidFill>
              </a:rPr>
              <a:t>لتجهيز </a:t>
            </a:r>
            <a:r>
              <a:rPr lang="ar-IQ" dirty="0" smtClean="0"/>
              <a:t>او تنفيذ </a:t>
            </a:r>
            <a:r>
              <a:rPr lang="ar-IQ" dirty="0" smtClean="0">
                <a:solidFill>
                  <a:srgbClr val="FF0000"/>
                </a:solidFill>
              </a:rPr>
              <a:t>الاعمال او الخدمات الاستشارية </a:t>
            </a:r>
            <a:r>
              <a:rPr lang="ar-IQ" dirty="0" smtClean="0"/>
              <a:t>او</a:t>
            </a:r>
            <a:r>
              <a:rPr lang="ar-IQ" dirty="0" smtClean="0">
                <a:solidFill>
                  <a:srgbClr val="FF0000"/>
                </a:solidFill>
              </a:rPr>
              <a:t> التصنيع </a:t>
            </a:r>
            <a:r>
              <a:rPr lang="ar-IQ" dirty="0" smtClean="0"/>
              <a:t>وذلك عند الضرورة ولوجود اسباب مبررة تستدعي</a:t>
            </a:r>
          </a:p>
          <a:p>
            <a:pPr algn="r"/>
            <a:r>
              <a:rPr lang="ar-IQ" b="1" u="sng" dirty="0" smtClean="0">
                <a:solidFill>
                  <a:srgbClr val="FF0000"/>
                </a:solidFill>
              </a:rPr>
              <a:t>مراعاة الاجراءات الاتية</a:t>
            </a:r>
            <a:r>
              <a:rPr lang="ar-IQ" dirty="0" smtClean="0">
                <a:solidFill>
                  <a:srgbClr val="FF0000"/>
                </a:solidFill>
              </a:rPr>
              <a:t>:-</a:t>
            </a:r>
          </a:p>
          <a:p>
            <a:pPr algn="r"/>
            <a:r>
              <a:rPr lang="ar-IQ" dirty="0"/>
              <a:t> </a:t>
            </a:r>
            <a:r>
              <a:rPr lang="ar-IQ" dirty="0" smtClean="0"/>
              <a:t>ا-اعلام </a:t>
            </a:r>
            <a:r>
              <a:rPr lang="ar-IQ" dirty="0" smtClean="0">
                <a:solidFill>
                  <a:srgbClr val="C00000"/>
                </a:solidFill>
              </a:rPr>
              <a:t>لجنة العقود المركزية في الامانة العامة لمجلس الوزراء</a:t>
            </a:r>
            <a:r>
              <a:rPr lang="ar-IQ" dirty="0" smtClean="0"/>
              <a:t> لغرض تنفيذ العقد بهذا الاسلوب مع بيان </a:t>
            </a:r>
            <a:r>
              <a:rPr lang="ar-IQ" dirty="0" smtClean="0">
                <a:solidFill>
                  <a:srgbClr val="FF0000"/>
                </a:solidFill>
              </a:rPr>
              <a:t>المبررات لذلك على ان ترفع من جهات التعاقد المختصة في الوزرات </a:t>
            </a:r>
            <a:r>
              <a:rPr lang="ar-IQ" dirty="0" smtClean="0"/>
              <a:t>والجهات غير المرتبطة بوزارة والاقليم والمحافظات غير المنتظمة  في اقليم.</a:t>
            </a:r>
            <a:endParaRPr lang="ar-IQ" dirty="0"/>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793029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ت</a:t>
            </a:r>
            <a:endParaRPr lang="ar-IQ"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t>ب- الصلاحيات(هبوني  دسلاتي)المالية المعتمدة لجهات التعاقد في تنفيذ العقود العامة ويتم </a:t>
            </a:r>
            <a:r>
              <a:rPr lang="ar-IQ" dirty="0" smtClean="0">
                <a:solidFill>
                  <a:srgbClr val="FF0000"/>
                </a:solidFill>
              </a:rPr>
              <a:t>مفاتحة لجنة العقود المركزية في الامانة العامة لمجلس الوزراء </a:t>
            </a:r>
            <a:r>
              <a:rPr lang="ar-IQ" dirty="0" smtClean="0"/>
              <a:t>لغرض </a:t>
            </a:r>
            <a:r>
              <a:rPr lang="ar-IQ" dirty="0" smtClean="0">
                <a:solidFill>
                  <a:srgbClr val="FF0000"/>
                </a:solidFill>
              </a:rPr>
              <a:t>المصادقة على توصيات لجان </a:t>
            </a:r>
            <a:r>
              <a:rPr lang="ar-IQ" dirty="0" smtClean="0"/>
              <a:t>تحليل العطاءات عندما تكون </a:t>
            </a:r>
            <a:r>
              <a:rPr lang="ar-IQ" dirty="0" smtClean="0">
                <a:solidFill>
                  <a:srgbClr val="FF0000"/>
                </a:solidFill>
              </a:rPr>
              <a:t>صلاحية التعاقد خارج صلاحية رئيس جهة التعاقد.</a:t>
            </a:r>
          </a:p>
          <a:p>
            <a:pPr algn="r"/>
            <a:r>
              <a:rPr lang="ar-IQ" dirty="0" smtClean="0"/>
              <a:t>ج- في حالة عدم البت (ولام نه داني)من لجنة العقود المركزية في الامانة العامة في طلبات الموافقة المرفوعة من جهات التعاقد خلال </a:t>
            </a:r>
            <a:r>
              <a:rPr lang="ar-IQ" dirty="0" smtClean="0">
                <a:solidFill>
                  <a:srgbClr val="FF0000"/>
                </a:solidFill>
              </a:rPr>
              <a:t>مدة لا تتجاوز 14 يوما </a:t>
            </a:r>
            <a:r>
              <a:rPr lang="ar-IQ" dirty="0" smtClean="0"/>
              <a:t>من تاريخ </a:t>
            </a:r>
            <a:r>
              <a:rPr lang="ar-IQ" dirty="0" smtClean="0">
                <a:solidFill>
                  <a:srgbClr val="FF0000"/>
                </a:solidFill>
              </a:rPr>
              <a:t>التسجيل  فتعد الموافقة حاصلة ضمنيا(ناوكي) وعلى الجهات التعاقدية السير في عملية </a:t>
            </a:r>
            <a:r>
              <a:rPr lang="ar-IQ" dirty="0" smtClean="0"/>
              <a:t>العقود وتنفيذها.</a:t>
            </a:r>
          </a:p>
          <a:p>
            <a:pPr algn="r"/>
            <a:endParaRPr lang="ar-IQ" dirty="0"/>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4117657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ص147</a:t>
            </a:r>
            <a:endParaRPr lang="ar-IQ"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t>د- تعفى (الجهة الموجه لها الدعوى بموجب هذا الاسلوب من تقديم التامينات الاولية.(ده به خشريت)</a:t>
            </a:r>
          </a:p>
          <a:p>
            <a:pPr marL="0" indent="0" algn="r">
              <a:buNone/>
            </a:pPr>
            <a:r>
              <a:rPr lang="ar-IQ" dirty="0" smtClean="0"/>
              <a:t>سادسا:- لجان المشتريات ( ليزنكاني كرين)</a:t>
            </a:r>
          </a:p>
          <a:p>
            <a:pPr algn="r"/>
            <a:r>
              <a:rPr lang="ar-IQ" dirty="0" smtClean="0"/>
              <a:t>  ويستخدم هذا الاسلوب ( ئهم شيوازة) لتجهيز دوائر الدولة بالسلع والخدمات التي يقل مبلغها عن 50000000 خمسين مليون دينار او اي مبلغ اخر يحدد في الموازنة الجارية </a:t>
            </a:r>
            <a:r>
              <a:rPr lang="ar-IQ" dirty="0" smtClean="0">
                <a:solidFill>
                  <a:srgbClr val="FF0000"/>
                </a:solidFill>
              </a:rPr>
              <a:t>مع مراعاة الضوابط التي تصدرها </a:t>
            </a:r>
            <a:r>
              <a:rPr lang="ar-IQ" dirty="0" smtClean="0"/>
              <a:t>دائرة العقود العامة في وزارة التخطيط والتعاون الانمائي بالتنسيق </a:t>
            </a:r>
            <a:r>
              <a:rPr lang="en-US" dirty="0" smtClean="0"/>
              <a:t>(</a:t>
            </a:r>
            <a:r>
              <a:rPr lang="ar-IQ" dirty="0" smtClean="0"/>
              <a:t>مع الجهات ذات العلاقة بالموضوع.( راجع الهامش</a:t>
            </a:r>
            <a:endParaRPr lang="ar-IQ" dirty="0"/>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62877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IQ" dirty="0" smtClean="0"/>
              <a:t>هامش ص 148</a:t>
            </a:r>
            <a:endParaRPr lang="ar-IQ"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ar-IQ" dirty="0" smtClean="0"/>
              <a:t>لا يوجود قانون واحد او موحد يحكم المناقصات العامة</a:t>
            </a:r>
          </a:p>
          <a:p>
            <a:pPr algn="r"/>
            <a:r>
              <a:rPr lang="ar-IQ" dirty="0" smtClean="0"/>
              <a:t>مثلما متبع في بعض الدول</a:t>
            </a:r>
          </a:p>
          <a:p>
            <a:pPr algn="r"/>
            <a:r>
              <a:rPr lang="ar-IQ" dirty="0" smtClean="0"/>
              <a:t>من اهم القوانين المتعلقة بالمناقصات في العراق</a:t>
            </a:r>
          </a:p>
          <a:p>
            <a:pPr algn="r"/>
            <a:r>
              <a:rPr lang="ar-IQ" dirty="0" smtClean="0"/>
              <a:t>قانون تنفيذ المشاريع الكبرى رقم 157 لعام 1973</a:t>
            </a:r>
          </a:p>
          <a:p>
            <a:pPr algn="r"/>
            <a:r>
              <a:rPr lang="ar-IQ" dirty="0" smtClean="0"/>
              <a:t>قانون تنفيذ المشاريع التنمية الكبرى رقم 60 لعام 1969</a:t>
            </a:r>
          </a:p>
          <a:p>
            <a:pPr algn="r"/>
            <a:r>
              <a:rPr lang="ar-IQ" dirty="0" smtClean="0"/>
              <a:t>قانون الشركات والمقاولات رقم 66 لسنة 1987</a:t>
            </a:r>
          </a:p>
          <a:p>
            <a:pPr algn="r"/>
            <a:r>
              <a:rPr lang="ar-IQ" dirty="0" smtClean="0"/>
              <a:t>قانون العقوبات رقم 111 لسنة 1969 يتعلق ببعض الجزاءات.</a:t>
            </a:r>
          </a:p>
          <a:p>
            <a:pPr algn="r"/>
            <a:r>
              <a:rPr lang="ar-IQ" dirty="0" smtClean="0"/>
              <a:t>تعليمات تنفيذ العقود الحكومية رقم 2 لسنة 2014نافذ حاليا </a:t>
            </a:r>
            <a:r>
              <a:rPr lang="en-US" dirty="0" smtClean="0"/>
              <a:t> </a:t>
            </a:r>
            <a:r>
              <a:rPr lang="ar-IQ" dirty="0" smtClean="0"/>
              <a:t>في العراق </a:t>
            </a:r>
            <a:r>
              <a:rPr lang="ar-IQ" b="1" dirty="0" smtClean="0">
                <a:solidFill>
                  <a:srgbClr val="FF0000"/>
                </a:solidFill>
              </a:rPr>
              <a:t>واما في الاقليم  تعليمات تنفيذ التعاقدات الحكومية رقم 2 لعام 2016 والصادرة من قبل مديرية التعاقدات الحكومية </a:t>
            </a:r>
            <a:r>
              <a:rPr lang="ar-IQ" dirty="0" smtClean="0"/>
              <a:t>لوزارة التخطيط هي التي تطبق في سياق التعاقدات الحكومية.</a:t>
            </a:r>
          </a:p>
          <a:p>
            <a:pPr algn="r"/>
            <a:endParaRPr lang="ar-IQ" dirty="0"/>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10641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dirty="0" smtClean="0"/>
              <a:t>ص142                                                 </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سؤال   لماذا لاتمتلك الادارة الحرية الواسعةعند اجراء </a:t>
            </a:r>
            <a:r>
              <a:rPr lang="en-US" dirty="0" smtClean="0"/>
              <a:t>?</a:t>
            </a:r>
          </a:p>
          <a:p>
            <a:pPr algn="r"/>
            <a:r>
              <a:rPr lang="en-US" dirty="0" smtClean="0"/>
              <a:t> </a:t>
            </a:r>
            <a:r>
              <a:rPr lang="ar-IQ" dirty="0" smtClean="0"/>
              <a:t>العقود؟ وماهو السبب بذلك؟</a:t>
            </a:r>
          </a:p>
          <a:p>
            <a:pPr algn="r"/>
            <a:r>
              <a:rPr lang="ar-IQ" b="1" dirty="0" smtClean="0">
                <a:solidFill>
                  <a:srgbClr val="FF0000"/>
                </a:solidFill>
              </a:rPr>
              <a:t>لان المشرع فرض عليه قيود واجراءات تلتزم الادارة باتباعها.</a:t>
            </a:r>
          </a:p>
          <a:p>
            <a:pPr algn="r"/>
            <a:r>
              <a:rPr lang="ar-IQ" b="1" dirty="0" smtClean="0">
                <a:solidFill>
                  <a:srgbClr val="FF0000"/>
                </a:solidFill>
              </a:rPr>
              <a:t>وللحفاظ على ممتلكات المصلحة العامة والمال العام</a:t>
            </a:r>
          </a:p>
          <a:p>
            <a:pPr algn="r"/>
            <a:r>
              <a:rPr lang="ar-IQ" b="1" dirty="0" smtClean="0">
                <a:solidFill>
                  <a:schemeClr val="tx1">
                    <a:lumMod val="95000"/>
                    <a:lumOff val="5000"/>
                  </a:schemeClr>
                </a:solidFill>
              </a:rPr>
              <a:t>وبالتالي تتبع الادارة في ابرام عقودها على عدة طرق </a:t>
            </a:r>
          </a:p>
          <a:p>
            <a:pPr algn="r"/>
            <a:r>
              <a:rPr lang="ar-IQ" b="1" dirty="0" smtClean="0">
                <a:solidFill>
                  <a:schemeClr val="tx1">
                    <a:lumMod val="95000"/>
                    <a:lumOff val="5000"/>
                  </a:schemeClr>
                </a:solidFill>
              </a:rPr>
              <a:t>سنقسم الى :-</a:t>
            </a:r>
          </a:p>
          <a:p>
            <a:pPr algn="r"/>
            <a:endParaRPr lang="ar-IQ" b="1" dirty="0"/>
          </a:p>
        </p:txBody>
      </p:sp>
      <p:sp>
        <p:nvSpPr>
          <p:cNvPr id="4" name="Date Placeholder 3"/>
          <p:cNvSpPr>
            <a:spLocks noGrp="1"/>
          </p:cNvSpPr>
          <p:nvPr>
            <p:ph type="dt" sz="half" idx="10"/>
          </p:nvPr>
        </p:nvSpPr>
        <p:spPr/>
        <p:txBody>
          <a:bodyPr/>
          <a:lstStyle/>
          <a:p>
            <a:fld id="{EA9F48FD-4330-42B9-A300-8081DC2D807A}"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87277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اجراءات التعاقد ومراحله         ص149</a:t>
            </a:r>
            <a:endParaRPr lang="ar-IQ"/>
          </a:p>
        </p:txBody>
      </p:sp>
      <p:sp>
        <p:nvSpPr>
          <p:cNvPr id="3" name="Content Placeholder 2"/>
          <p:cNvSpPr>
            <a:spLocks noGrp="1"/>
          </p:cNvSpPr>
          <p:nvPr>
            <p:ph idx="1"/>
          </p:nvPr>
        </p:nvSpPr>
        <p:spPr/>
        <p:txBody>
          <a:bodyPr/>
          <a:lstStyle/>
          <a:p>
            <a:endParaRPr lang="ar-IQ"/>
          </a:p>
        </p:txBody>
      </p:sp>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644948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r"/>
            <a:r>
              <a:rPr lang="ar-IQ" sz="3200" b="1" dirty="0" smtClean="0"/>
              <a:t>1-الاعلان عن المناقصة</a:t>
            </a:r>
            <a:endParaRPr lang="ar-IQ" sz="3200" b="1" dirty="0"/>
          </a:p>
        </p:txBody>
      </p:sp>
      <p:sp>
        <p:nvSpPr>
          <p:cNvPr id="3" name="Content Placeholder 2"/>
          <p:cNvSpPr>
            <a:spLocks noGrp="1"/>
          </p:cNvSpPr>
          <p:nvPr>
            <p:ph idx="1"/>
          </p:nvPr>
        </p:nvSpPr>
        <p:spPr>
          <a:xfrm>
            <a:off x="457200" y="1143000"/>
            <a:ext cx="8229600" cy="4983163"/>
          </a:xfrm>
        </p:spPr>
        <p:txBody>
          <a:bodyPr/>
          <a:lstStyle/>
          <a:p>
            <a:pPr algn="r"/>
            <a:r>
              <a:rPr lang="ar-IQ" dirty="0" smtClean="0"/>
              <a:t>هو اجراء اساسيا وجوهريا بالنسبة لنظام المناقصات العامة </a:t>
            </a:r>
          </a:p>
          <a:p>
            <a:pPr algn="r"/>
            <a:r>
              <a:rPr lang="ar-IQ" dirty="0" smtClean="0"/>
              <a:t>وعليه 1- توجيه الدعوة الى كافة المقاولين والمتعهدين </a:t>
            </a:r>
            <a:r>
              <a:rPr lang="en-US" dirty="0" smtClean="0"/>
              <a:t>&gt;</a:t>
            </a:r>
          </a:p>
          <a:p>
            <a:pPr algn="r"/>
            <a:r>
              <a:rPr lang="ar-IQ" dirty="0" smtClean="0"/>
              <a:t>الراغبين في التعاقد مع الادارة </a:t>
            </a:r>
          </a:p>
          <a:p>
            <a:pPr algn="r"/>
            <a:r>
              <a:rPr lang="ar-IQ" dirty="0" smtClean="0"/>
              <a:t>2- بيان شروط التي يتم بموجبها التقدم بالعروض الى جهة الادارة</a:t>
            </a:r>
          </a:p>
          <a:p>
            <a:pPr algn="r"/>
            <a:r>
              <a:rPr lang="en-US" dirty="0" smtClean="0"/>
              <a:t> </a:t>
            </a:r>
            <a:r>
              <a:rPr lang="ar-IQ" dirty="0" smtClean="0"/>
              <a:t>وهذا </a:t>
            </a:r>
            <a:r>
              <a:rPr lang="ar-IQ" u="sng" dirty="0" smtClean="0">
                <a:solidFill>
                  <a:srgbClr val="FF0000"/>
                </a:solidFill>
              </a:rPr>
              <a:t>الاعلان هو </a:t>
            </a:r>
            <a:r>
              <a:rPr lang="ar-IQ" b="1" u="sng" dirty="0" smtClean="0">
                <a:solidFill>
                  <a:srgbClr val="FF0000"/>
                </a:solidFill>
              </a:rPr>
              <a:t>مجرد دعوة </a:t>
            </a:r>
            <a:r>
              <a:rPr lang="ar-IQ" u="sng" dirty="0" smtClean="0">
                <a:solidFill>
                  <a:srgbClr val="FF0000"/>
                </a:solidFill>
              </a:rPr>
              <a:t>الى التعاقد اي لا يمثل </a:t>
            </a:r>
            <a:r>
              <a:rPr lang="ar-IQ" b="1" u="sng" dirty="0" smtClean="0">
                <a:solidFill>
                  <a:srgbClr val="FF0000"/>
                </a:solidFill>
              </a:rPr>
              <a:t>ايجابا </a:t>
            </a:r>
            <a:r>
              <a:rPr lang="ar-IQ" dirty="0" smtClean="0"/>
              <a:t>تتقدم به الادارة الى المتعاقد معها.</a:t>
            </a:r>
            <a:endParaRPr lang="ar-IQ" dirty="0"/>
          </a:p>
        </p:txBody>
      </p:sp>
      <p:sp>
        <p:nvSpPr>
          <p:cNvPr id="4" name="Date Placeholder 3"/>
          <p:cNvSpPr>
            <a:spLocks noGrp="1"/>
          </p:cNvSpPr>
          <p:nvPr>
            <p:ph type="dt" sz="half" idx="10"/>
          </p:nvPr>
        </p:nvSpPr>
        <p:spPr/>
        <p:txBody>
          <a:bodyPr/>
          <a:lstStyle/>
          <a:p>
            <a:fld id="{1877F353-07C9-4883-86B2-CA415EEE4D7D}"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56170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r"/>
            <a:r>
              <a:rPr lang="ar-IQ" sz="2800" b="1" dirty="0" smtClean="0"/>
              <a:t>ومبدأ العلانية يكفل مبدأ تحقيق 1-</a:t>
            </a:r>
            <a:r>
              <a:rPr lang="ar-IQ" sz="2800" b="1" dirty="0" smtClean="0">
                <a:solidFill>
                  <a:srgbClr val="FF0000"/>
                </a:solidFill>
              </a:rPr>
              <a:t>حرية المنافسة</a:t>
            </a:r>
            <a:endParaRPr lang="ar-IQ" sz="2800"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pPr algn="r"/>
            <a:r>
              <a:rPr lang="ar-IQ" dirty="0" smtClean="0"/>
              <a:t>2- </a:t>
            </a:r>
            <a:r>
              <a:rPr lang="ar-IQ" dirty="0" smtClean="0">
                <a:solidFill>
                  <a:srgbClr val="FF0000"/>
                </a:solidFill>
              </a:rPr>
              <a:t>مبدا المساواة ا</a:t>
            </a:r>
            <a:r>
              <a:rPr lang="ar-IQ" dirty="0" smtClean="0">
                <a:solidFill>
                  <a:schemeClr val="tx1">
                    <a:lumMod val="85000"/>
                    <a:lumOff val="15000"/>
                  </a:schemeClr>
                </a:solidFill>
              </a:rPr>
              <a:t>لواجب </a:t>
            </a:r>
            <a:r>
              <a:rPr lang="ar-IQ" dirty="0" smtClean="0"/>
              <a:t>توافرهما في اجراءات المناقصة </a:t>
            </a:r>
            <a:endParaRPr lang="en-US" dirty="0" smtClean="0"/>
          </a:p>
          <a:p>
            <a:pPr algn="r"/>
            <a:r>
              <a:rPr lang="ar-IQ" dirty="0" smtClean="0"/>
              <a:t>العامة.</a:t>
            </a:r>
          </a:p>
          <a:p>
            <a:pPr algn="r"/>
            <a:r>
              <a:rPr lang="ar-IQ" dirty="0"/>
              <a:t> </a:t>
            </a:r>
            <a:r>
              <a:rPr lang="ar-IQ" dirty="0" smtClean="0"/>
              <a:t>اما الاجراءت والشروط التي يمكن للمتقدمين للتعاقد مع الادارة التنافس على اساسها </a:t>
            </a:r>
          </a:p>
          <a:p>
            <a:pPr algn="r"/>
            <a:r>
              <a:rPr lang="ar-IQ" dirty="0" smtClean="0"/>
              <a:t>:- هي 1- اطلاعهم على دفاتر شروط العامة والخاصة</a:t>
            </a:r>
          </a:p>
          <a:p>
            <a:pPr algn="r"/>
            <a:r>
              <a:rPr lang="ar-IQ" dirty="0"/>
              <a:t> </a:t>
            </a:r>
            <a:r>
              <a:rPr lang="ar-IQ" dirty="0" smtClean="0"/>
              <a:t>       2- شروط العقد 3- الخطط والمواصفات 4- قائمة الكميات والاسعار .</a:t>
            </a:r>
          </a:p>
          <a:p>
            <a:pPr algn="r"/>
            <a:r>
              <a:rPr lang="ar-IQ" dirty="0" smtClean="0"/>
              <a:t>وبهذا سيتمكن الافراد او الشركات من التقدم الى المناقصة وهم على علم تام بجميع الشروط والمواصفات المطلوبة.</a:t>
            </a:r>
            <a:endParaRPr lang="ar-IQ" dirty="0"/>
          </a:p>
        </p:txBody>
      </p:sp>
      <p:sp>
        <p:nvSpPr>
          <p:cNvPr id="4" name="Date Placeholder 3"/>
          <p:cNvSpPr>
            <a:spLocks noGrp="1"/>
          </p:cNvSpPr>
          <p:nvPr>
            <p:ph type="dt" sz="half" idx="10"/>
          </p:nvPr>
        </p:nvSpPr>
        <p:spPr/>
        <p:txBody>
          <a:bodyPr/>
          <a:lstStyle/>
          <a:p>
            <a:fld id="{C1068E38-D5B8-4D32-8468-613184571E46}"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822391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r"/>
            <a:r>
              <a:rPr lang="ar-IQ" sz="2400" b="1" dirty="0" smtClean="0"/>
              <a:t> ان العلانية في المناقصات  وضعت </a:t>
            </a:r>
            <a:r>
              <a:rPr lang="ar-IQ" sz="2400" dirty="0" smtClean="0"/>
              <a:t>ل</a:t>
            </a:r>
            <a:endParaRPr lang="ar-IQ" sz="2400" dirty="0"/>
          </a:p>
        </p:txBody>
      </p:sp>
      <p:sp>
        <p:nvSpPr>
          <p:cNvPr id="3" name="Content Placeholder 2"/>
          <p:cNvSpPr>
            <a:spLocks noGrp="1"/>
          </p:cNvSpPr>
          <p:nvPr>
            <p:ph idx="1"/>
          </p:nvPr>
        </p:nvSpPr>
        <p:spPr>
          <a:xfrm>
            <a:off x="457200" y="1371600"/>
            <a:ext cx="8229600" cy="4754563"/>
          </a:xfrm>
        </p:spPr>
        <p:txBody>
          <a:bodyPr/>
          <a:lstStyle/>
          <a:p>
            <a:pPr algn="r"/>
            <a:r>
              <a:rPr lang="ar-IQ" dirty="0" smtClean="0"/>
              <a:t>لتحقيق </a:t>
            </a:r>
            <a:r>
              <a:rPr lang="ar-IQ" u="sng" dirty="0" smtClean="0"/>
              <a:t>مصلحة الادارة والافراد </a:t>
            </a:r>
            <a:r>
              <a:rPr lang="ar-IQ" dirty="0" smtClean="0"/>
              <a:t>او الشركات في ان واحد:-</a:t>
            </a:r>
          </a:p>
          <a:p>
            <a:pPr algn="r"/>
            <a:r>
              <a:rPr lang="ar-IQ" dirty="0" smtClean="0"/>
              <a:t>1- لمصلحة الادارة :- لانها </a:t>
            </a:r>
            <a:r>
              <a:rPr lang="ar-IQ" dirty="0" smtClean="0">
                <a:solidFill>
                  <a:srgbClr val="FF0000"/>
                </a:solidFill>
              </a:rPr>
              <a:t>تجلب اكبر </a:t>
            </a:r>
            <a:r>
              <a:rPr lang="ar-IQ" dirty="0" smtClean="0"/>
              <a:t>عدد من المتنافسين الامر الذي يؤدي الى حصولها على انسب الاسعار .</a:t>
            </a:r>
          </a:p>
          <a:p>
            <a:pPr algn="r"/>
            <a:r>
              <a:rPr lang="ar-IQ" dirty="0" smtClean="0"/>
              <a:t>2- لمصلحة الافراد والشركات:- اذ انهم يكونوا مطمئنين من سلامة المناقصة وعدم وجود اي تواطوء بين الادارة وبعض المتنافسين.</a:t>
            </a:r>
            <a:endParaRPr lang="ar-IQ" dirty="0"/>
          </a:p>
        </p:txBody>
      </p:sp>
      <p:sp>
        <p:nvSpPr>
          <p:cNvPr id="4" name="Date Placeholder 3"/>
          <p:cNvSpPr>
            <a:spLocks noGrp="1"/>
          </p:cNvSpPr>
          <p:nvPr>
            <p:ph type="dt" sz="half" idx="10"/>
          </p:nvPr>
        </p:nvSpPr>
        <p:spPr/>
        <p:txBody>
          <a:bodyPr/>
          <a:lstStyle/>
          <a:p>
            <a:fld id="{3141771D-94CE-4003-958F-6320890F5AAF}"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406724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r"/>
            <a:r>
              <a:rPr lang="ar-IQ" sz="2400" dirty="0" smtClean="0"/>
              <a:t>و</a:t>
            </a:r>
            <a:r>
              <a:rPr lang="ar-IQ" sz="2400" b="1" dirty="0" smtClean="0">
                <a:latin typeface="Arial Black" panose="020B0A04020102020204" pitchFamily="34" charset="0"/>
              </a:rPr>
              <a:t>كمبدأ عام فان الاعلان عن المناقصة</a:t>
            </a:r>
            <a:endParaRPr lang="ar-IQ" sz="2400" b="1" dirty="0">
              <a:latin typeface="Arial Black" panose="020B0A04020102020204" pitchFamily="34" charset="0"/>
            </a:endParaRPr>
          </a:p>
        </p:txBody>
      </p:sp>
      <p:sp>
        <p:nvSpPr>
          <p:cNvPr id="3" name="Content Placeholder 2"/>
          <p:cNvSpPr>
            <a:spLocks noGrp="1"/>
          </p:cNvSpPr>
          <p:nvPr>
            <p:ph idx="1"/>
          </p:nvPr>
        </p:nvSpPr>
        <p:spPr/>
        <p:txBody>
          <a:bodyPr>
            <a:normAutofit fontScale="92500"/>
          </a:bodyPr>
          <a:lstStyle/>
          <a:p>
            <a:pPr algn="r"/>
            <a:r>
              <a:rPr lang="ar-IQ" dirty="0" smtClean="0"/>
              <a:t> يتم بكل وسائل النشر المعروفة كالاعلان في الصحف المحلية او الاذاعة  والتلفزيون او عن طريق لصق الاعلان في لوحة اعلانات الدائرة المعنية بالمناقصة.</a:t>
            </a:r>
          </a:p>
          <a:p>
            <a:pPr algn="r"/>
            <a:r>
              <a:rPr lang="ar-IQ" dirty="0" smtClean="0"/>
              <a:t>ومن النادر عمليا ان يتضمن الاعلان عن المناقصة كافة المعلومات والشروط التي تحددها الادارة لاجراء المناقصة, ولذلك فان الاعلان يحيل موضوع  المناقصة والشروط المطلوبة وكافة البيانات الى مايعرف بكراسة الشروط التي تعدها الادارة وتتضمن(قوائم الاصناف والاعمال والسلع والخدمات المطلوبة  مع احكام العقد المزمع ابرامه بعد تمام اجراءات المناقصة).</a:t>
            </a:r>
            <a:endParaRPr lang="ar-IQ" dirty="0"/>
          </a:p>
        </p:txBody>
      </p:sp>
      <p:sp>
        <p:nvSpPr>
          <p:cNvPr id="4" name="Date Placeholder 3"/>
          <p:cNvSpPr>
            <a:spLocks noGrp="1"/>
          </p:cNvSpPr>
          <p:nvPr>
            <p:ph type="dt" sz="half" idx="10"/>
          </p:nvPr>
        </p:nvSpPr>
        <p:spPr/>
        <p:txBody>
          <a:bodyPr/>
          <a:lstStyle/>
          <a:p>
            <a:fld id="{D564C5E4-134A-451C-A62B-1B5FCFAAFA5F}"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72941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r"/>
            <a:endParaRPr lang="ar-IQ" sz="2400"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t>لايجوز للادارة ان تبعد اي من الراغبين في التعاقد من الاشتراك في المناقصة. وهذا استنادا الى مبدا حرية المنافسة لكافة المتقدمين للمنافسة وكذلك المساواة فيما بينهم.</a:t>
            </a:r>
          </a:p>
          <a:p>
            <a:pPr algn="r"/>
            <a:r>
              <a:rPr lang="ar-IQ" dirty="0" smtClean="0"/>
              <a:t>ولكن هذا المبدا لايجري على اطلاقه </a:t>
            </a:r>
            <a:r>
              <a:rPr lang="ar-IQ" dirty="0" smtClean="0">
                <a:solidFill>
                  <a:srgbClr val="FF0000"/>
                </a:solidFill>
              </a:rPr>
              <a:t>اذ ترد عليه قيود </a:t>
            </a:r>
            <a:r>
              <a:rPr lang="ar-IQ" dirty="0" smtClean="0"/>
              <a:t>تتقتضيها المصلحة العامة   : ح</a:t>
            </a:r>
            <a:r>
              <a:rPr lang="ar-IQ" dirty="0" smtClean="0">
                <a:solidFill>
                  <a:srgbClr val="FF0000"/>
                </a:solidFill>
              </a:rPr>
              <a:t>ق الادارة في استبعاد </a:t>
            </a:r>
            <a:r>
              <a:rPr lang="ar-IQ" dirty="0" smtClean="0"/>
              <a:t>بعض الاشخاص مؤقتا او نهائيا من التقدم الى المناقصة </a:t>
            </a:r>
          </a:p>
          <a:p>
            <a:pPr algn="r"/>
            <a:r>
              <a:rPr lang="ar-IQ" dirty="0" smtClean="0"/>
              <a:t>وهناك </a:t>
            </a:r>
            <a:r>
              <a:rPr lang="ar-IQ" dirty="0" smtClean="0">
                <a:solidFill>
                  <a:srgbClr val="FF0000"/>
                </a:solidFill>
              </a:rPr>
              <a:t>مدة محددة لتقديم </a:t>
            </a:r>
            <a:r>
              <a:rPr lang="ar-IQ" dirty="0" smtClean="0"/>
              <a:t>العطاءات ولها اهمية لانه لايجوز للادارة ان تقبل باي عطاء يرد بعد انتهاء الموعد المحدد لتقديم العطاءات. </a:t>
            </a:r>
            <a:endParaRPr lang="ar-IQ" dirty="0"/>
          </a:p>
        </p:txBody>
      </p:sp>
      <p:sp>
        <p:nvSpPr>
          <p:cNvPr id="4" name="Date Placeholder 3"/>
          <p:cNvSpPr>
            <a:spLocks noGrp="1"/>
          </p:cNvSpPr>
          <p:nvPr>
            <p:ph type="dt" sz="half" idx="10"/>
          </p:nvPr>
        </p:nvSpPr>
        <p:spPr/>
        <p:txBody>
          <a:bodyPr/>
          <a:lstStyle/>
          <a:p>
            <a:fld id="{8ABD862C-F798-4425-A3F2-24E76D520C06}"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997068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r"/>
            <a:r>
              <a:rPr lang="ar-IQ" sz="3200" dirty="0" smtClean="0"/>
              <a:t>2- المساواة بين المتنافسين</a:t>
            </a:r>
            <a:endParaRPr lang="ar-IQ" sz="3200" dirty="0"/>
          </a:p>
        </p:txBody>
      </p:sp>
      <p:sp>
        <p:nvSpPr>
          <p:cNvPr id="3" name="Content Placeholder 2"/>
          <p:cNvSpPr>
            <a:spLocks noGrp="1"/>
          </p:cNvSpPr>
          <p:nvPr>
            <p:ph idx="1"/>
          </p:nvPr>
        </p:nvSpPr>
        <p:spPr>
          <a:xfrm>
            <a:off x="457200" y="1143000"/>
            <a:ext cx="8229600" cy="4983163"/>
          </a:xfrm>
        </p:spPr>
        <p:txBody>
          <a:bodyPr/>
          <a:lstStyle/>
          <a:p>
            <a:pPr algn="r"/>
            <a:r>
              <a:rPr lang="ar-IQ" dirty="0" smtClean="0"/>
              <a:t> تقوم المناقصة على مبدا عام واساسي هو حرية المنافسة والمساواة  وعلية لابد ان تتعامل الادارة مع جميع المتنافسين على قدم المساواة.</a:t>
            </a:r>
          </a:p>
          <a:p>
            <a:pPr algn="r"/>
            <a:r>
              <a:rPr lang="ar-IQ" dirty="0" smtClean="0"/>
              <a:t>وليس للادارة ان تمييز بينهم اي تطلب من احدهم مالاتطلبه من غيرهم.</a:t>
            </a:r>
          </a:p>
          <a:p>
            <a:pPr algn="r"/>
            <a:r>
              <a:rPr lang="ar-IQ" dirty="0" smtClean="0">
                <a:solidFill>
                  <a:srgbClr val="FF0000"/>
                </a:solidFill>
              </a:rPr>
              <a:t>ولكن هناك قيود  يتعلق </a:t>
            </a:r>
            <a:r>
              <a:rPr lang="ar-IQ" dirty="0" smtClean="0"/>
              <a:t>بضرورة المحافظة على مصلحة المرفق  الفنية كاشتراط </a:t>
            </a:r>
            <a:r>
              <a:rPr lang="ar-IQ" dirty="0" smtClean="0">
                <a:solidFill>
                  <a:srgbClr val="FF0000"/>
                </a:solidFill>
              </a:rPr>
              <a:t>الكفاءة الفنية والمالية </a:t>
            </a:r>
            <a:r>
              <a:rPr lang="ar-IQ" dirty="0" smtClean="0"/>
              <a:t>في المتقدم او تطلب وثائق او شهادات معينة لاتتوفر الا لفئة معينة من الراغبين في التعاقد</a:t>
            </a:r>
            <a:endParaRPr lang="ar-IQ" dirty="0"/>
          </a:p>
        </p:txBody>
      </p:sp>
      <p:sp>
        <p:nvSpPr>
          <p:cNvPr id="4" name="Date Placeholder 3"/>
          <p:cNvSpPr>
            <a:spLocks noGrp="1"/>
          </p:cNvSpPr>
          <p:nvPr>
            <p:ph type="dt" sz="half" idx="10"/>
          </p:nvPr>
        </p:nvSpPr>
        <p:spPr/>
        <p:txBody>
          <a:bodyPr/>
          <a:lstStyle/>
          <a:p>
            <a:fld id="{88F908BF-745F-4B60-BB2E-9C088F266BC2}"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32434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ar-IQ" dirty="0"/>
          </a:p>
        </p:txBody>
      </p:sp>
      <p:sp>
        <p:nvSpPr>
          <p:cNvPr id="3" name="Content Placeholder 2"/>
          <p:cNvSpPr>
            <a:spLocks noGrp="1"/>
          </p:cNvSpPr>
          <p:nvPr>
            <p:ph idx="1"/>
          </p:nvPr>
        </p:nvSpPr>
        <p:spPr>
          <a:xfrm>
            <a:off x="457200" y="533400"/>
            <a:ext cx="8229600" cy="5592763"/>
          </a:xfrm>
        </p:spPr>
        <p:txBody>
          <a:bodyPr>
            <a:normAutofit fontScale="92500"/>
          </a:bodyPr>
          <a:lstStyle/>
          <a:p>
            <a:pPr algn="r"/>
            <a:r>
              <a:rPr lang="ar-IQ" dirty="0" smtClean="0"/>
              <a:t>ومنها يتعلق باسباب1-</a:t>
            </a:r>
            <a:r>
              <a:rPr lang="ar-IQ" u="sng" dirty="0" smtClean="0">
                <a:solidFill>
                  <a:srgbClr val="FF0000"/>
                </a:solidFill>
              </a:rPr>
              <a:t> سياسية </a:t>
            </a:r>
            <a:r>
              <a:rPr lang="ar-IQ" dirty="0" smtClean="0"/>
              <a:t>كان تستبعد العطاء المقدم من </a:t>
            </a:r>
            <a:endParaRPr lang="en-US" dirty="0" smtClean="0"/>
          </a:p>
          <a:p>
            <a:pPr algn="r"/>
            <a:r>
              <a:rPr lang="ar-IQ" dirty="0" smtClean="0"/>
              <a:t> شركةاجنبية ترى الادارة عدم التعاقد معها .</a:t>
            </a:r>
          </a:p>
          <a:p>
            <a:pPr algn="r"/>
            <a:r>
              <a:rPr lang="ar-IQ" dirty="0" smtClean="0"/>
              <a:t>2- او اسباب </a:t>
            </a:r>
            <a:r>
              <a:rPr lang="ar-IQ" u="sng" dirty="0" smtClean="0">
                <a:solidFill>
                  <a:srgbClr val="FF0000"/>
                </a:solidFill>
              </a:rPr>
              <a:t>اقتصادية</a:t>
            </a:r>
            <a:r>
              <a:rPr lang="ar-IQ" dirty="0" smtClean="0"/>
              <a:t> تهدف من ورائها الادارة الى حماية الوطنين من  منافسة الاجانب كاعفاء الشركات الوطنية من التامين الابتدائي الواجب تقديمه او شرط توافر القدرة المالية </a:t>
            </a:r>
          </a:p>
          <a:p>
            <a:pPr algn="r"/>
            <a:r>
              <a:rPr lang="ar-IQ" dirty="0" smtClean="0"/>
              <a:t>3- او لاسباب</a:t>
            </a:r>
            <a:r>
              <a:rPr lang="ar-IQ" u="sng" dirty="0" smtClean="0">
                <a:solidFill>
                  <a:srgbClr val="FF0000"/>
                </a:solidFill>
              </a:rPr>
              <a:t> اجتماعية </a:t>
            </a:r>
            <a:r>
              <a:rPr lang="ar-IQ" dirty="0" smtClean="0"/>
              <a:t>تهدف الادارة الى معاونة بعض المؤسسات او الجمعيات التي تقوم بنشاط عام.</a:t>
            </a:r>
          </a:p>
          <a:p>
            <a:pPr algn="r"/>
            <a:r>
              <a:rPr lang="ar-IQ" dirty="0" smtClean="0"/>
              <a:t>ومن</a:t>
            </a:r>
            <a:r>
              <a:rPr lang="ar-IQ" u="sng" dirty="0" smtClean="0"/>
              <a:t> القيود </a:t>
            </a:r>
            <a:r>
              <a:rPr lang="ar-IQ" dirty="0" smtClean="0"/>
              <a:t>ايضا ان يكون </a:t>
            </a:r>
            <a:r>
              <a:rPr lang="ar-IQ" u="sng" dirty="0" smtClean="0"/>
              <a:t>المتقدم قد دفع مستحقاته من ضريبة </a:t>
            </a:r>
            <a:r>
              <a:rPr lang="ar-IQ" dirty="0" smtClean="0"/>
              <a:t>الدخل.</a:t>
            </a:r>
          </a:p>
          <a:p>
            <a:pPr algn="r"/>
            <a:r>
              <a:rPr lang="ar-IQ" dirty="0" smtClean="0"/>
              <a:t>وهذه لاتعتبر قيود بقدر ماتعتبر تنظيم عملية التقدم الى المناقصة وتطبق على جميع المتقدمين افرادا كانوا ام شركات.</a:t>
            </a:r>
            <a:endParaRPr lang="ar-IQ" dirty="0"/>
          </a:p>
        </p:txBody>
      </p:sp>
      <p:sp>
        <p:nvSpPr>
          <p:cNvPr id="4" name="Date Placeholder 3"/>
          <p:cNvSpPr>
            <a:spLocks noGrp="1"/>
          </p:cNvSpPr>
          <p:nvPr>
            <p:ph type="dt" sz="half" idx="10"/>
          </p:nvPr>
        </p:nvSpPr>
        <p:spPr/>
        <p:txBody>
          <a:bodyPr/>
          <a:lstStyle/>
          <a:p>
            <a:fld id="{B0F4161B-71F9-4F85-9D09-072A814761A6}"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466400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r"/>
            <a:r>
              <a:rPr lang="ar-IQ" sz="2800" dirty="0" smtClean="0"/>
              <a:t>ثانيا:- الممارسة</a:t>
            </a:r>
            <a:endParaRPr lang="ar-IQ" sz="2800" dirty="0"/>
          </a:p>
        </p:txBody>
      </p:sp>
      <p:sp>
        <p:nvSpPr>
          <p:cNvPr id="3" name="Content Placeholder 2"/>
          <p:cNvSpPr>
            <a:spLocks noGrp="1"/>
          </p:cNvSpPr>
          <p:nvPr>
            <p:ph idx="1"/>
          </p:nvPr>
        </p:nvSpPr>
        <p:spPr>
          <a:xfrm>
            <a:off x="457200" y="1219200"/>
            <a:ext cx="8229600" cy="4906963"/>
          </a:xfrm>
        </p:spPr>
        <p:txBody>
          <a:bodyPr/>
          <a:lstStyle/>
          <a:p>
            <a:pPr algn="r"/>
            <a:r>
              <a:rPr lang="en-US" dirty="0" smtClean="0"/>
              <a:t> </a:t>
            </a:r>
            <a:r>
              <a:rPr lang="ar-IQ" dirty="0" smtClean="0"/>
              <a:t> الاختيار عن طريق الممارسة طريقة اخرى تتبعها الادارة فيابرام العقد</a:t>
            </a:r>
          </a:p>
          <a:p>
            <a:pPr algn="r"/>
            <a:r>
              <a:rPr lang="ar-IQ" u="sng" dirty="0" smtClean="0"/>
              <a:t>تمتلك الادارة حرية </a:t>
            </a:r>
            <a:r>
              <a:rPr lang="ar-IQ" dirty="0" smtClean="0"/>
              <a:t>واسعة في اختيار المتعاقد معها من بين </a:t>
            </a:r>
            <a:r>
              <a:rPr lang="ar-IQ" u="sng" dirty="0" smtClean="0">
                <a:solidFill>
                  <a:srgbClr val="FF0000"/>
                </a:solidFill>
              </a:rPr>
              <a:t>المتقدمين دون مناقصة </a:t>
            </a:r>
          </a:p>
          <a:p>
            <a:pPr algn="r"/>
            <a:r>
              <a:rPr lang="ar-IQ" dirty="0" smtClean="0"/>
              <a:t>وذلك  </a:t>
            </a:r>
            <a:r>
              <a:rPr lang="ar-IQ" u="sng" dirty="0" smtClean="0"/>
              <a:t>بتقديم العروض </a:t>
            </a:r>
            <a:r>
              <a:rPr lang="ar-IQ" dirty="0" smtClean="0"/>
              <a:t>والاتصال  بالجهات او اشخاص </a:t>
            </a:r>
            <a:r>
              <a:rPr lang="ar-IQ" dirty="0" smtClean="0">
                <a:solidFill>
                  <a:srgbClr val="FF0000"/>
                </a:solidFill>
              </a:rPr>
              <a:t>متخصصين والتفاوض </a:t>
            </a:r>
            <a:r>
              <a:rPr lang="ar-IQ" dirty="0" smtClean="0"/>
              <a:t>معهم للوصول الى افضل الشروط </a:t>
            </a:r>
            <a:r>
              <a:rPr lang="en-US" dirty="0" smtClean="0"/>
              <a:t> </a:t>
            </a:r>
            <a:r>
              <a:rPr lang="ar-IQ" dirty="0" smtClean="0"/>
              <a:t>والاسعار  واختيار افضل العروض</a:t>
            </a:r>
          </a:p>
          <a:p>
            <a:pPr algn="r"/>
            <a:r>
              <a:rPr lang="ar-IQ" dirty="0" smtClean="0"/>
              <a:t>ويتميز هذا </a:t>
            </a:r>
            <a:r>
              <a:rPr lang="ar-IQ" dirty="0" smtClean="0">
                <a:solidFill>
                  <a:srgbClr val="FF0000"/>
                </a:solidFill>
              </a:rPr>
              <a:t>الاسلوب باختصار الاجراءات </a:t>
            </a:r>
            <a:r>
              <a:rPr lang="ar-IQ" dirty="0" smtClean="0"/>
              <a:t>التي يستغرقها طريق المناقصة </a:t>
            </a:r>
            <a:endParaRPr lang="ar-IQ" dirty="0"/>
          </a:p>
        </p:txBody>
      </p:sp>
      <p:sp>
        <p:nvSpPr>
          <p:cNvPr id="4" name="Date Placeholder 3"/>
          <p:cNvSpPr>
            <a:spLocks noGrp="1"/>
          </p:cNvSpPr>
          <p:nvPr>
            <p:ph type="dt" sz="half" idx="10"/>
          </p:nvPr>
        </p:nvSpPr>
        <p:spPr/>
        <p:txBody>
          <a:bodyPr/>
          <a:lstStyle/>
          <a:p>
            <a:fld id="{9E087E48-D633-464C-B7E2-77E38617E1AE}"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702971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ar-IQ" dirty="0"/>
          </a:p>
        </p:txBody>
      </p:sp>
      <p:sp>
        <p:nvSpPr>
          <p:cNvPr id="3" name="Content Placeholder 2"/>
          <p:cNvSpPr>
            <a:spLocks noGrp="1"/>
          </p:cNvSpPr>
          <p:nvPr>
            <p:ph idx="1"/>
          </p:nvPr>
        </p:nvSpPr>
        <p:spPr>
          <a:xfrm>
            <a:off x="457200" y="609600"/>
            <a:ext cx="8229600" cy="5516563"/>
          </a:xfrm>
        </p:spPr>
        <p:txBody>
          <a:bodyPr/>
          <a:lstStyle/>
          <a:p>
            <a:pPr algn="r"/>
            <a:r>
              <a:rPr lang="ar-IQ" dirty="0" smtClean="0">
                <a:solidFill>
                  <a:srgbClr val="FF0000"/>
                </a:solidFill>
              </a:rPr>
              <a:t>وتكون هذه الطريقة من خلال دعوة المتنافسين الى جلسة </a:t>
            </a:r>
            <a:r>
              <a:rPr lang="ar-IQ" dirty="0" smtClean="0"/>
              <a:t>واحدة ويتقدم كل واحد منهم بسعره في حضور الاخرين بحيث يعلم الجميع الراغبين بالتعاقد بالاسعار التي يقدمها </a:t>
            </a:r>
            <a:r>
              <a:rPr lang="ar-IQ" u="sng" dirty="0" smtClean="0"/>
              <a:t>المتنافسون ويكلف من يرغب في الاستمرار بخفض سعره عن الحد الذي عينه للوصول الى الاتفاق النهائي .</a:t>
            </a:r>
          </a:p>
          <a:p>
            <a:pPr algn="r"/>
            <a:r>
              <a:rPr lang="ar-IQ" u="sng" dirty="0" smtClean="0">
                <a:solidFill>
                  <a:srgbClr val="FF0000"/>
                </a:solidFill>
              </a:rPr>
              <a:t>وتلجا الادارة </a:t>
            </a:r>
            <a:r>
              <a:rPr lang="ar-IQ" dirty="0" smtClean="0"/>
              <a:t>الى هذا الاسلوب </a:t>
            </a:r>
            <a:r>
              <a:rPr lang="ar-IQ" u="sng" dirty="0" smtClean="0"/>
              <a:t>حسب نوع العقد </a:t>
            </a:r>
            <a:r>
              <a:rPr lang="ar-IQ" dirty="0" smtClean="0"/>
              <a:t>وخاصة بالنسبة </a:t>
            </a:r>
            <a:r>
              <a:rPr lang="ar-IQ" dirty="0" smtClean="0">
                <a:solidFill>
                  <a:srgbClr val="FF0000"/>
                </a:solidFill>
              </a:rPr>
              <a:t>للاشياء التي لاتصنع او تستورد </a:t>
            </a:r>
            <a:r>
              <a:rPr lang="ar-IQ" dirty="0" smtClean="0"/>
              <a:t>لدى جهات خاصة او تقتضي طبيعة شراؤها من اماكن انتاجها او اذا كان الاعمال الفنية التي تتطلب بحسب طبيعتها ان يقوم بها فنيون او خبراء بذواتهم.</a:t>
            </a:r>
            <a:endParaRPr lang="ar-IQ" dirty="0"/>
          </a:p>
        </p:txBody>
      </p:sp>
      <p:sp>
        <p:nvSpPr>
          <p:cNvPr id="4" name="Date Placeholder 3"/>
          <p:cNvSpPr>
            <a:spLocks noGrp="1"/>
          </p:cNvSpPr>
          <p:nvPr>
            <p:ph type="dt" sz="half" idx="10"/>
          </p:nvPr>
        </p:nvSpPr>
        <p:spPr/>
        <p:txBody>
          <a:bodyPr/>
          <a:lstStyle/>
          <a:p>
            <a:fld id="{96BACC19-B44A-457B-BCFB-864A580E904D}" type="datetime1">
              <a:rPr lang="en-US" smtClean="0"/>
              <a:t>2/3/2020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421927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ص142                                                    </a:t>
            </a:r>
            <a:endParaRPr lang="ar-IQ" dirty="0"/>
          </a:p>
        </p:txBody>
      </p:sp>
      <p:sp>
        <p:nvSpPr>
          <p:cNvPr id="3" name="Content Placeholder 2"/>
          <p:cNvSpPr>
            <a:spLocks noGrp="1"/>
          </p:cNvSpPr>
          <p:nvPr>
            <p:ph idx="1"/>
          </p:nvPr>
        </p:nvSpPr>
        <p:spPr>
          <a:xfrm>
            <a:off x="457200" y="685800"/>
            <a:ext cx="8229600" cy="5440363"/>
          </a:xfrm>
        </p:spPr>
        <p:txBody>
          <a:bodyPr>
            <a:normAutofit fontScale="92500" lnSpcReduction="10000"/>
          </a:bodyPr>
          <a:lstStyle/>
          <a:p>
            <a:pPr algn="r"/>
            <a:r>
              <a:rPr lang="ar-IQ" dirty="0" smtClean="0"/>
              <a:t>لماذا يتدخل المشرع لتنظيم العقود الادارية؟</a:t>
            </a:r>
          </a:p>
          <a:p>
            <a:pPr algn="r"/>
            <a:r>
              <a:rPr lang="ar-IQ" dirty="0" smtClean="0"/>
              <a:t>لان الامر يتعلق 1-</a:t>
            </a:r>
            <a:r>
              <a:rPr lang="ar-IQ" dirty="0" smtClean="0">
                <a:solidFill>
                  <a:srgbClr val="FF0000"/>
                </a:solidFill>
              </a:rPr>
              <a:t>بالاعتماد المالي و2-ضمان تنفيذ المشروعات </a:t>
            </a:r>
            <a:r>
              <a:rPr lang="ar-IQ" dirty="0" smtClean="0"/>
              <a:t>العامة</a:t>
            </a:r>
          </a:p>
          <a:p>
            <a:pPr algn="r"/>
            <a:r>
              <a:rPr lang="ar-IQ" u="sng" dirty="0" smtClean="0"/>
              <a:t>ويتطلب اختيار المتعاقد على اساس </a:t>
            </a:r>
          </a:p>
          <a:p>
            <a:pPr algn="r"/>
            <a:r>
              <a:rPr lang="ar-IQ" b="1" dirty="0" smtClean="0"/>
              <a:t>1-المقدرة الفنية (هونري)</a:t>
            </a:r>
          </a:p>
          <a:p>
            <a:pPr algn="r"/>
            <a:r>
              <a:rPr lang="ar-IQ" b="1" dirty="0" smtClean="0"/>
              <a:t>2-والقدرة (تواني)المالية لتحقيق افضل النتائج.</a:t>
            </a:r>
          </a:p>
          <a:p>
            <a:pPr algn="r"/>
            <a:r>
              <a:rPr lang="ar-IQ" b="1" dirty="0" smtClean="0"/>
              <a:t>واعتبارات اخرى تتعلق </a:t>
            </a:r>
            <a:r>
              <a:rPr lang="ar-IQ" b="1" dirty="0" smtClean="0">
                <a:solidFill>
                  <a:srgbClr val="FF0000"/>
                </a:solidFill>
              </a:rPr>
              <a:t>باختيار المتعاقد </a:t>
            </a:r>
          </a:p>
          <a:p>
            <a:pPr algn="r"/>
            <a:r>
              <a:rPr lang="ar-IQ" b="1" dirty="0" smtClean="0">
                <a:solidFill>
                  <a:srgbClr val="FF0000"/>
                </a:solidFill>
              </a:rPr>
              <a:t>على اساس المنافسة والعلانية والشفافية</a:t>
            </a:r>
          </a:p>
          <a:p>
            <a:pPr algn="r"/>
            <a:r>
              <a:rPr lang="ar-IQ" dirty="0" smtClean="0">
                <a:solidFill>
                  <a:schemeClr val="tx1">
                    <a:lumMod val="95000"/>
                    <a:lumOff val="5000"/>
                  </a:schemeClr>
                </a:solidFill>
              </a:rPr>
              <a:t>حيث يضع المشرع ضوابط</a:t>
            </a:r>
          </a:p>
          <a:p>
            <a:pPr algn="r"/>
            <a:r>
              <a:rPr lang="ar-IQ" dirty="0" smtClean="0"/>
              <a:t>تضمن المنافسة بين المتنافسين (المتناقصين) وهذه الاعتبارات قيودا على حرية الادارة في التعاقد.</a:t>
            </a:r>
            <a:endParaRPr lang="ar-IQ" dirty="0"/>
          </a:p>
        </p:txBody>
      </p:sp>
      <p:sp>
        <p:nvSpPr>
          <p:cNvPr id="4" name="Date Placeholder 3"/>
          <p:cNvSpPr>
            <a:spLocks noGrp="1"/>
          </p:cNvSpPr>
          <p:nvPr>
            <p:ph type="dt" sz="half" idx="10"/>
          </p:nvPr>
        </p:nvSpPr>
        <p:spPr/>
        <p:txBody>
          <a:bodyPr/>
          <a:lstStyle/>
          <a:p>
            <a:fld id="{58314D96-E340-40B1-BE02-615111FE216D}"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5559388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r"/>
            <a:r>
              <a:rPr lang="ar-IQ" sz="3200" dirty="0" smtClean="0"/>
              <a:t>ثالثا :- الاتفاق المباشر</a:t>
            </a:r>
            <a:endParaRPr lang="ar-IQ" sz="3200" dirty="0"/>
          </a:p>
        </p:txBody>
      </p:sp>
      <p:sp>
        <p:nvSpPr>
          <p:cNvPr id="3" name="Content Placeholder 2"/>
          <p:cNvSpPr>
            <a:spLocks noGrp="1"/>
          </p:cNvSpPr>
          <p:nvPr>
            <p:ph idx="1"/>
          </p:nvPr>
        </p:nvSpPr>
        <p:spPr/>
        <p:txBody>
          <a:bodyPr/>
          <a:lstStyle/>
          <a:p>
            <a:pPr algn="r"/>
            <a:r>
              <a:rPr lang="ar-IQ" dirty="0" smtClean="0"/>
              <a:t>يمكن للادارة بموجب هذه الطريقة ان تتعاقد مع الجهات الاخرى بصورة مباشرة دون اجراءات المناقصة او </a:t>
            </a:r>
            <a:r>
              <a:rPr lang="ar-IQ" dirty="0" smtClean="0">
                <a:solidFill>
                  <a:srgbClr val="FF0000"/>
                </a:solidFill>
              </a:rPr>
              <a:t>الممارسة بناء على ترخيص  من السلطة المختصة,</a:t>
            </a:r>
          </a:p>
          <a:p>
            <a:pPr algn="r"/>
            <a:r>
              <a:rPr lang="ar-IQ" dirty="0" smtClean="0">
                <a:solidFill>
                  <a:srgbClr val="FF0000"/>
                </a:solidFill>
              </a:rPr>
              <a:t>هو اسلوب استثنائي </a:t>
            </a:r>
            <a:r>
              <a:rPr lang="ar-IQ" dirty="0" smtClean="0"/>
              <a:t>تلجا اليه الادارة  عندما يتعلق باحتياجات عاجلة تريد الادارة ان تتعاقد عليها </a:t>
            </a:r>
          </a:p>
          <a:p>
            <a:pPr algn="r"/>
            <a:r>
              <a:rPr lang="ar-IQ" dirty="0" smtClean="0"/>
              <a:t>فهذا الاسلوب يتحرر من الاجراءات الصارمة التي تحكم المناقصات .</a:t>
            </a:r>
            <a:endParaRPr lang="ar-IQ" dirty="0"/>
          </a:p>
        </p:txBody>
      </p:sp>
      <p:sp>
        <p:nvSpPr>
          <p:cNvPr id="4" name="Date Placeholder 3"/>
          <p:cNvSpPr>
            <a:spLocks noGrp="1"/>
          </p:cNvSpPr>
          <p:nvPr>
            <p:ph type="dt" sz="half" idx="10"/>
          </p:nvPr>
        </p:nvSpPr>
        <p:spPr/>
        <p:txBody>
          <a:bodyPr/>
          <a:lstStyle/>
          <a:p>
            <a:fld id="{CF197EF0-2A64-4E5F-9A80-8A6E0B6FBCD4}"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4248048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r"/>
            <a:r>
              <a:rPr lang="ar-IQ" dirty="0" smtClean="0"/>
              <a:t>رابعا:- المزايدة.</a:t>
            </a:r>
            <a:endParaRPr lang="ar-IQ"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lgn="r"/>
            <a:r>
              <a:rPr lang="en-US" dirty="0" smtClean="0"/>
              <a:t> </a:t>
            </a:r>
            <a:r>
              <a:rPr lang="ar-IQ" dirty="0" smtClean="0"/>
              <a:t>ان في فرنسا ومصر ان الادارة حرة في التعاقد اذا لم يوجد نص يفرض عليها الالتجاء الى طريقة المناقصة. </a:t>
            </a:r>
          </a:p>
          <a:p>
            <a:pPr algn="r"/>
            <a:r>
              <a:rPr lang="ar-IQ" dirty="0" smtClean="0"/>
              <a:t>اما في العراق فعلى العكس وهي الزام الادارة باتباع اسلوب المناقصة او المزايدة لابرام عقودها الا اذا اجاز لها النص غير ذلك.</a:t>
            </a:r>
          </a:p>
          <a:p>
            <a:pPr algn="r"/>
            <a:r>
              <a:rPr lang="ar-IQ" dirty="0"/>
              <a:t> </a:t>
            </a:r>
            <a:r>
              <a:rPr lang="ar-IQ" dirty="0" smtClean="0"/>
              <a:t>ترمي المزايدة الى التعاقد باعلى العطاءات من حيث السعر وهي طريقة لبيع الاشياء التي تستغني عنها او التي يتقرر بيعها وفقا للقانون وفق المادة (3) من قانون بيع وايجار اموال الدولة رقم 32 لسنة 1986 على ان يجري البيع والايجار لاموال الدولة بطريق المزايدة العلنية وفق الاجراءات التي رسمها القانون</a:t>
            </a:r>
            <a:endParaRPr lang="ar-IQ" dirty="0"/>
          </a:p>
        </p:txBody>
      </p:sp>
      <p:sp>
        <p:nvSpPr>
          <p:cNvPr id="4" name="Date Placeholder 3"/>
          <p:cNvSpPr>
            <a:spLocks noGrp="1"/>
          </p:cNvSpPr>
          <p:nvPr>
            <p:ph type="dt" sz="half" idx="10"/>
          </p:nvPr>
        </p:nvSpPr>
        <p:spPr/>
        <p:txBody>
          <a:bodyPr/>
          <a:lstStyle/>
          <a:p>
            <a:fld id="{3B355E95-9F0F-4264-8117-E4C30D7B695F}"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018614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r"/>
            <a:r>
              <a:rPr lang="ar-IQ" dirty="0" smtClean="0"/>
              <a:t>تكملة</a:t>
            </a:r>
            <a:endParaRPr lang="ar-IQ"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gn="r"/>
            <a:r>
              <a:rPr lang="ar-IQ" dirty="0" smtClean="0"/>
              <a:t> وتتم المزايدة العامة عن طريق عطاءات او عروض للشراء في مظاريف مغلقة او عن طريق المناداة للوصول الى اعلى الاسعار.</a:t>
            </a:r>
          </a:p>
          <a:p>
            <a:pPr algn="r"/>
            <a:r>
              <a:rPr lang="ar-IQ" dirty="0" smtClean="0">
                <a:solidFill>
                  <a:srgbClr val="FF0000"/>
                </a:solidFill>
              </a:rPr>
              <a:t>وتمر عملية التعاقد </a:t>
            </a:r>
            <a:r>
              <a:rPr lang="ar-IQ" dirty="0" smtClean="0"/>
              <a:t>عن طريق المزايدةبعدة مراحل تبدأ :-</a:t>
            </a:r>
          </a:p>
          <a:p>
            <a:pPr algn="r"/>
            <a:r>
              <a:rPr lang="ar-IQ" dirty="0" smtClean="0"/>
              <a:t>ب</a:t>
            </a:r>
            <a:r>
              <a:rPr lang="ar-IQ" dirty="0" smtClean="0">
                <a:solidFill>
                  <a:srgbClr val="FF0000"/>
                </a:solidFill>
              </a:rPr>
              <a:t>الاعلان </a:t>
            </a:r>
            <a:r>
              <a:rPr lang="ar-IQ" dirty="0" smtClean="0"/>
              <a:t>عن المزايدة التي تتم وفقا للمادة(التاسعة) من قانون بيع وايجار اموال الدولة  في صحيفة يومية من الصحف التي تصدر في بغداد. وتعلق نسخة من الاعلان في الدائرة التي </a:t>
            </a:r>
            <a:r>
              <a:rPr lang="en-US" dirty="0" smtClean="0"/>
              <a:t> </a:t>
            </a:r>
            <a:r>
              <a:rPr lang="ar-IQ" dirty="0" smtClean="0"/>
              <a:t>تقوم ببيعه او ايجاره واخرى في مدخله  او نشره في تلفزيون او الاذاعة  اذا رات المصلحة العامة تدعو الى ذلك ثم</a:t>
            </a:r>
          </a:p>
          <a:p>
            <a:pPr algn="r"/>
            <a:r>
              <a:rPr lang="ar-IQ" dirty="0" smtClean="0"/>
              <a:t>تاتي </a:t>
            </a:r>
            <a:r>
              <a:rPr lang="ar-IQ" dirty="0" smtClean="0">
                <a:solidFill>
                  <a:srgbClr val="FF0000"/>
                </a:solidFill>
              </a:rPr>
              <a:t>مرحلة فتح وتحليل العطاءات </a:t>
            </a:r>
            <a:r>
              <a:rPr lang="ar-IQ" dirty="0" smtClean="0"/>
              <a:t>لاختيار افضل الشروط </a:t>
            </a:r>
          </a:p>
          <a:p>
            <a:pPr algn="r"/>
            <a:r>
              <a:rPr lang="ar-IQ" dirty="0" smtClean="0">
                <a:solidFill>
                  <a:srgbClr val="FF0000"/>
                </a:solidFill>
              </a:rPr>
              <a:t>وفي المرحلة الاخيرة تختار الادارة من ترسو عليه المزايدة وتتعاقد معه. </a:t>
            </a:r>
            <a:r>
              <a:rPr lang="ar-IQ" dirty="0" smtClean="0"/>
              <a:t>.</a:t>
            </a:r>
            <a:endParaRPr lang="ar-IQ" dirty="0"/>
          </a:p>
        </p:txBody>
      </p:sp>
      <p:sp>
        <p:nvSpPr>
          <p:cNvPr id="4" name="Date Placeholder 3"/>
          <p:cNvSpPr>
            <a:spLocks noGrp="1"/>
          </p:cNvSpPr>
          <p:nvPr>
            <p:ph type="dt" sz="half" idx="10"/>
          </p:nvPr>
        </p:nvSpPr>
        <p:spPr/>
        <p:txBody>
          <a:bodyPr/>
          <a:lstStyle/>
          <a:p>
            <a:fld id="{C333600F-07D2-4FE7-A542-BA501A031942}"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23363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dirty="0" smtClean="0"/>
              <a:t>راجع م4 من تعليمات تنفيذ العقود الحكومية</a:t>
            </a:r>
            <a:endParaRPr lang="ar-IQ" dirty="0"/>
          </a:p>
        </p:txBody>
      </p:sp>
      <p:sp>
        <p:nvSpPr>
          <p:cNvPr id="3" name="Content Placeholder 2"/>
          <p:cNvSpPr>
            <a:spLocks noGrp="1"/>
          </p:cNvSpPr>
          <p:nvPr>
            <p:ph idx="1"/>
          </p:nvPr>
        </p:nvSpPr>
        <p:spPr>
          <a:xfrm>
            <a:off x="457200" y="1219200"/>
            <a:ext cx="8229600" cy="4906963"/>
          </a:xfrm>
        </p:spPr>
        <p:txBody>
          <a:bodyPr/>
          <a:lstStyle/>
          <a:p>
            <a:pPr algn="r"/>
            <a:r>
              <a:rPr lang="ar-IQ" dirty="0" smtClean="0"/>
              <a:t>العراقيةرقم 1 لعام 2008 وبالاستناد الى احكام الفقرة الاولى من القسم  14من قانون العقود العامة الصادر بامر  سلطة الائتلاف المؤقته (المنحلة) رقم 87 لسنة 2004 وقرار مجلس وزراء حكومة اقليم  كوردستان 1 في  </a:t>
            </a:r>
          </a:p>
          <a:p>
            <a:pPr marL="0" indent="0" algn="r">
              <a:buNone/>
            </a:pPr>
            <a:r>
              <a:rPr lang="ar-IQ" dirty="0" smtClean="0"/>
              <a:t>2010  وبموجب كتاب رئاسة مجلس الوزراء تبنت حكومة اقليم كوردستان التعليمات نفسها بالنسبة لابرام العقود الحكومية مع اجراءات تعديلات طفيفة تتعلق بعضها بحلول اسم حكومة اقليم كوردستان ومؤسساتها محل الحكومة الاتحادية ومؤسساتها اينما وردت في هذه التعليمات. </a:t>
            </a:r>
            <a:endParaRPr lang="ar-IQ" dirty="0"/>
          </a:p>
          <a:p>
            <a:endParaRPr lang="ar-IQ" dirty="0"/>
          </a:p>
        </p:txBody>
      </p:sp>
      <p:sp>
        <p:nvSpPr>
          <p:cNvPr id="4" name="Date Placeholder 3"/>
          <p:cNvSpPr>
            <a:spLocks noGrp="1"/>
          </p:cNvSpPr>
          <p:nvPr>
            <p:ph type="dt" sz="half" idx="10"/>
          </p:nvPr>
        </p:nvSpPr>
        <p:spPr/>
        <p:txBody>
          <a:bodyPr/>
          <a:lstStyle/>
          <a:p>
            <a:fld id="{CB03889C-7EC8-4502-BC90-923E120360AC}"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754658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2"/>
          </a:xfrm>
        </p:spPr>
        <p:txBody>
          <a:bodyPr>
            <a:normAutofit fontScale="90000"/>
          </a:bodyPr>
          <a:lstStyle/>
          <a:p>
            <a:r>
              <a:rPr lang="ar-IQ" sz="3200" b="1" dirty="0" smtClean="0"/>
              <a:t>طرق ابرام اما عن طريق المناقصة او المزايدة </a:t>
            </a:r>
            <a:r>
              <a:rPr lang="en-US" sz="3200" b="1" dirty="0" smtClean="0"/>
              <a:t>\</a:t>
            </a:r>
            <a:r>
              <a:rPr lang="ar-IQ" sz="3200" b="1" dirty="0" smtClean="0"/>
              <a:t>هامش ص14</a:t>
            </a:r>
            <a:r>
              <a:rPr lang="ar-IQ" sz="3200" dirty="0" smtClean="0"/>
              <a:t>3</a:t>
            </a:r>
            <a:endParaRPr lang="ar-IQ" sz="3200" dirty="0"/>
          </a:p>
        </p:txBody>
      </p:sp>
      <p:sp>
        <p:nvSpPr>
          <p:cNvPr id="3" name="Content Placeholder 2"/>
          <p:cNvSpPr>
            <a:spLocks noGrp="1"/>
          </p:cNvSpPr>
          <p:nvPr>
            <p:ph idx="1"/>
          </p:nvPr>
        </p:nvSpPr>
        <p:spPr>
          <a:xfrm>
            <a:off x="457200" y="1066800"/>
            <a:ext cx="8229600" cy="5059363"/>
          </a:xfrm>
        </p:spPr>
        <p:txBody>
          <a:bodyPr/>
          <a:lstStyle/>
          <a:p>
            <a:pPr algn="r"/>
            <a:r>
              <a:rPr lang="ar-IQ" dirty="0" smtClean="0"/>
              <a:t>المناقصة او المزايدة هي طريقة بمقتضاها تلتزم جهة الادارة باختيارها افضل من يتقدمون للتعاقد معها .</a:t>
            </a:r>
          </a:p>
          <a:p>
            <a:pPr algn="r"/>
            <a:r>
              <a:rPr lang="ar-IQ" dirty="0" smtClean="0"/>
              <a:t>1-من الناحية المالية</a:t>
            </a:r>
          </a:p>
          <a:p>
            <a:pPr algn="r"/>
            <a:r>
              <a:rPr lang="ar-IQ" dirty="0" smtClean="0"/>
              <a:t>2-ومن ناحية الخدمة المطلوبة</a:t>
            </a:r>
          </a:p>
          <a:p>
            <a:pPr algn="r"/>
            <a:r>
              <a:rPr lang="ar-IQ" dirty="0" smtClean="0"/>
              <a:t>والمناقصة عكس المزايدة </a:t>
            </a:r>
          </a:p>
          <a:p>
            <a:pPr algn="r"/>
            <a:r>
              <a:rPr lang="ar-IQ" dirty="0" smtClean="0"/>
              <a:t>المناقصة تهدف الى اختيار صاحب العطاء الافضل من الناحية الفنية والاقل سعرا من الناحية المالية في عقود الاشغال العامة وعقد التوريد</a:t>
            </a:r>
          </a:p>
        </p:txBody>
      </p:sp>
      <p:sp>
        <p:nvSpPr>
          <p:cNvPr id="4" name="Date Placeholder 3"/>
          <p:cNvSpPr>
            <a:spLocks noGrp="1"/>
          </p:cNvSpPr>
          <p:nvPr>
            <p:ph type="dt" sz="half" idx="10"/>
          </p:nvPr>
        </p:nvSpPr>
        <p:spPr/>
        <p:txBody>
          <a:bodyPr/>
          <a:lstStyle/>
          <a:p>
            <a:fld id="{00179C5C-1EDC-4C85-888C-ADAC62E26D89}"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176027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IQ" dirty="0" smtClean="0"/>
              <a:t>2- المزايدة</a:t>
            </a:r>
            <a:endParaRPr lang="ar-IQ" dirty="0"/>
          </a:p>
        </p:txBody>
      </p:sp>
      <p:sp>
        <p:nvSpPr>
          <p:cNvPr id="3" name="Content Placeholder 2"/>
          <p:cNvSpPr>
            <a:spLocks noGrp="1"/>
          </p:cNvSpPr>
          <p:nvPr>
            <p:ph idx="1"/>
          </p:nvPr>
        </p:nvSpPr>
        <p:spPr>
          <a:xfrm>
            <a:off x="457200" y="1219200"/>
            <a:ext cx="8229600" cy="4906963"/>
          </a:xfrm>
        </p:spPr>
        <p:txBody>
          <a:bodyPr/>
          <a:lstStyle/>
          <a:p>
            <a:pPr algn="r"/>
            <a:r>
              <a:rPr lang="ar-IQ" dirty="0" smtClean="0"/>
              <a:t> فهي تهدف الى اختيار صاحب  العطاء الافضل من الناحية الفنية والاعلى سعرا  </a:t>
            </a:r>
          </a:p>
          <a:p>
            <a:pPr algn="r"/>
            <a:r>
              <a:rPr lang="ar-IQ" dirty="0" smtClean="0"/>
              <a:t>في حالة اذا ما ارادات الجهة الادارية ان تؤجر او تبيع بعض املاكها الخاصة والاحكام القانونية واحدة بالنسبة للمزايدة والمناقصة.</a:t>
            </a:r>
            <a:endParaRPr lang="ar-IQ" dirty="0"/>
          </a:p>
        </p:txBody>
      </p:sp>
      <p:sp>
        <p:nvSpPr>
          <p:cNvPr id="4" name="Date Placeholder 3"/>
          <p:cNvSpPr>
            <a:spLocks noGrp="1"/>
          </p:cNvSpPr>
          <p:nvPr>
            <p:ph type="dt" sz="half" idx="10"/>
          </p:nvPr>
        </p:nvSpPr>
        <p:spPr/>
        <p:txBody>
          <a:bodyPr/>
          <a:lstStyle/>
          <a:p>
            <a:fld id="{3E3DF159-57CB-4274-8001-7C33714102CF}"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967044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r"/>
            <a:r>
              <a:rPr lang="ar-IQ" sz="2400" b="1" dirty="0" smtClean="0"/>
              <a:t>ان ااشارالمشرع  العراقي الى عدة اساليب  لابرام العقود الادارية وهي </a:t>
            </a:r>
            <a:r>
              <a:rPr lang="ar-IQ" sz="2400" dirty="0" smtClean="0"/>
              <a:t>:-</a:t>
            </a:r>
            <a:endParaRPr lang="ar-IQ" sz="2400" dirty="0"/>
          </a:p>
        </p:txBody>
      </p:sp>
      <p:sp>
        <p:nvSpPr>
          <p:cNvPr id="3" name="Content Placeholder 2"/>
          <p:cNvSpPr>
            <a:spLocks noGrp="1"/>
          </p:cNvSpPr>
          <p:nvPr>
            <p:ph idx="1"/>
          </p:nvPr>
        </p:nvSpPr>
        <p:spPr>
          <a:xfrm>
            <a:off x="457200" y="1219200"/>
            <a:ext cx="8229600" cy="4906963"/>
          </a:xfrm>
        </p:spPr>
        <p:txBody>
          <a:bodyPr>
            <a:normAutofit/>
          </a:bodyPr>
          <a:lstStyle/>
          <a:p>
            <a:pPr algn="r"/>
            <a:r>
              <a:rPr lang="ar-IQ" sz="2400" b="1" dirty="0" smtClean="0"/>
              <a:t> </a:t>
            </a:r>
            <a:r>
              <a:rPr lang="ar-IQ" sz="2400" b="1" dirty="0" smtClean="0">
                <a:latin typeface="Arial Black" panose="020B0A04020102020204" pitchFamily="34" charset="0"/>
              </a:rPr>
              <a:t>على ادارة اتباعها في اختيار المتعاقد </a:t>
            </a:r>
          </a:p>
          <a:p>
            <a:pPr algn="r"/>
            <a:r>
              <a:rPr lang="ar-IQ" sz="3000" b="1" dirty="0" smtClean="0">
                <a:latin typeface="Arial Black" panose="020B0A04020102020204" pitchFamily="34" charset="0"/>
              </a:rPr>
              <a:t>بين او عدد طرق اختيار المتعاقد  او طرق ابرام العقود؟</a:t>
            </a:r>
          </a:p>
        </p:txBody>
      </p:sp>
      <p:sp>
        <p:nvSpPr>
          <p:cNvPr id="4" name="Date Placeholder 3"/>
          <p:cNvSpPr>
            <a:spLocks noGrp="1"/>
          </p:cNvSpPr>
          <p:nvPr>
            <p:ph type="dt" sz="half" idx="10"/>
          </p:nvPr>
        </p:nvSpPr>
        <p:spPr/>
        <p:txBody>
          <a:bodyPr/>
          <a:lstStyle/>
          <a:p>
            <a:fld id="{9F10660B-7243-41CC-9B97-6C5EF303C80C}"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867704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طرق ابرام العقود الادارية</a:t>
            </a:r>
            <a:endParaRPr lang="ar-IQ"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48501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FF103C20-159B-43B3-BAE6-000C908AF393}"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859744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اولا:المناقصة </a:t>
            </a:r>
            <a:r>
              <a:rPr lang="ar-IQ" dirty="0" smtClean="0"/>
              <a:t>العامة (الحرة)</a:t>
            </a:r>
            <a:endParaRPr lang="ar-IQ" dirty="0"/>
          </a:p>
        </p:txBody>
      </p:sp>
      <p:sp>
        <p:nvSpPr>
          <p:cNvPr id="3" name="Content Placeholder 2"/>
          <p:cNvSpPr>
            <a:spLocks noGrp="1"/>
          </p:cNvSpPr>
          <p:nvPr>
            <p:ph idx="1"/>
          </p:nvPr>
        </p:nvSpPr>
        <p:spPr/>
        <p:txBody>
          <a:bodyPr/>
          <a:lstStyle/>
          <a:p>
            <a:pPr algn="r"/>
            <a:r>
              <a:rPr lang="ar-IQ" b="1" dirty="0" smtClean="0">
                <a:solidFill>
                  <a:schemeClr val="tx1">
                    <a:lumMod val="85000"/>
                    <a:lumOff val="15000"/>
                  </a:schemeClr>
                </a:solidFill>
              </a:rPr>
              <a:t>تقوم </a:t>
            </a:r>
            <a:r>
              <a:rPr lang="ar-IQ" b="1" dirty="0">
                <a:solidFill>
                  <a:schemeClr val="tx1">
                    <a:lumMod val="85000"/>
                    <a:lumOff val="15000"/>
                  </a:schemeClr>
                </a:solidFill>
              </a:rPr>
              <a:t>طريقة المناقصة على </a:t>
            </a:r>
            <a:r>
              <a:rPr lang="ar-IQ" b="1" dirty="0" smtClean="0">
                <a:solidFill>
                  <a:schemeClr val="tx1">
                    <a:lumMod val="85000"/>
                    <a:lumOff val="15000"/>
                  </a:schemeClr>
                </a:solidFill>
              </a:rPr>
              <a:t>مجموعة(كومه له </a:t>
            </a:r>
            <a:r>
              <a:rPr lang="ar-IQ" b="1" dirty="0">
                <a:solidFill>
                  <a:schemeClr val="tx1">
                    <a:lumMod val="85000"/>
                    <a:lumOff val="15000"/>
                  </a:schemeClr>
                </a:solidFill>
              </a:rPr>
              <a:t>من </a:t>
            </a:r>
            <a:endParaRPr lang="ar-IQ" b="1" dirty="0" smtClean="0">
              <a:solidFill>
                <a:schemeClr val="tx1">
                  <a:lumMod val="85000"/>
                  <a:lumOff val="15000"/>
                </a:schemeClr>
              </a:solidFill>
            </a:endParaRPr>
          </a:p>
          <a:p>
            <a:pPr marL="0" indent="0" algn="r">
              <a:buNone/>
            </a:pPr>
            <a:r>
              <a:rPr lang="ar-IQ" b="1" dirty="0" smtClean="0">
                <a:solidFill>
                  <a:schemeClr val="tx1">
                    <a:lumMod val="85000"/>
                    <a:lumOff val="15000"/>
                  </a:schemeClr>
                </a:solidFill>
              </a:rPr>
              <a:t>اجراءات(ريوشوينيك) </a:t>
            </a:r>
            <a:r>
              <a:rPr lang="ar-IQ" b="1" dirty="0" smtClean="0">
                <a:solidFill>
                  <a:schemeClr val="tx1">
                    <a:lumMod val="85000"/>
                    <a:lumOff val="15000"/>
                  </a:schemeClr>
                </a:solidFill>
                <a:latin typeface="Arial Black" panose="020B0A04020102020204" pitchFamily="34" charset="0"/>
              </a:rPr>
              <a:t>لتي تتسم  بالعلانية  والشفافية  والمنافسة(ركابه رى) </a:t>
            </a:r>
            <a:r>
              <a:rPr lang="ar-IQ" b="1" dirty="0">
                <a:solidFill>
                  <a:schemeClr val="tx1">
                    <a:lumMod val="85000"/>
                    <a:lumOff val="15000"/>
                  </a:schemeClr>
                </a:solidFill>
                <a:latin typeface="Arial Black" panose="020B0A04020102020204" pitchFamily="34" charset="0"/>
              </a:rPr>
              <a:t>الحرة بين </a:t>
            </a:r>
            <a:r>
              <a:rPr lang="ar-IQ" b="1" dirty="0">
                <a:latin typeface="Arial Black" panose="020B0A04020102020204" pitchFamily="34" charset="0"/>
              </a:rPr>
              <a:t>الراغبين في التعاقد</a:t>
            </a:r>
          </a:p>
          <a:p>
            <a:pPr algn="r"/>
            <a:endParaRPr lang="ar-IQ" b="1" dirty="0" smtClean="0">
              <a:latin typeface="Arial Black" panose="020B0A04020102020204" pitchFamily="34" charset="0"/>
            </a:endParaRPr>
          </a:p>
          <a:p>
            <a:pPr algn="r"/>
            <a:r>
              <a:rPr lang="ar-IQ" b="1" dirty="0" smtClean="0">
                <a:latin typeface="Arial Black" panose="020B0A04020102020204" pitchFamily="34" charset="0"/>
              </a:rPr>
              <a:t>ترسو </a:t>
            </a:r>
            <a:r>
              <a:rPr lang="ar-IQ" b="1" dirty="0">
                <a:latin typeface="Arial Black" panose="020B0A04020102020204" pitchFamily="34" charset="0"/>
              </a:rPr>
              <a:t>المناقصة على افضل العطاءات من ال</a:t>
            </a:r>
            <a:r>
              <a:rPr lang="ar-IQ" b="1" u="sng" dirty="0">
                <a:latin typeface="Arial Black" panose="020B0A04020102020204" pitchFamily="34" charset="0"/>
              </a:rPr>
              <a:t>ناحية المالية والفنية معا  </a:t>
            </a:r>
          </a:p>
          <a:p>
            <a:pPr algn="r"/>
            <a:endParaRPr lang="ar-IQ" dirty="0"/>
          </a:p>
        </p:txBody>
      </p:sp>
      <p:sp>
        <p:nvSpPr>
          <p:cNvPr id="4" name="Date Placeholder 3"/>
          <p:cNvSpPr>
            <a:spLocks noGrp="1"/>
          </p:cNvSpPr>
          <p:nvPr>
            <p:ph type="dt" sz="half" idx="10"/>
          </p:nvPr>
        </p:nvSpPr>
        <p:spPr/>
        <p:txBody>
          <a:bodyPr/>
          <a:lstStyle/>
          <a:p>
            <a:fld id="{416AF159-E905-4C9E-AAD6-CEB3E6FF8715}"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041764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2202</Words>
  <Application>Microsoft Office PowerPoint</Application>
  <PresentationFormat>On-screen Show (4:3)</PresentationFormat>
  <Paragraphs>217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طرق ابرام العقود الأدارية</vt:lpstr>
      <vt:lpstr>ص142                                                 </vt:lpstr>
      <vt:lpstr>ص142                                                    </vt:lpstr>
      <vt:lpstr>راجع م4 من تعليمات تنفيذ العقود الحكومية</vt:lpstr>
      <vt:lpstr>طرق ابرام اما عن طريق المناقصة او المزايدة \هامش ص143</vt:lpstr>
      <vt:lpstr>2- المزايدة</vt:lpstr>
      <vt:lpstr>ان ااشارالمشرع  العراقي الى عدة اساليب  لابرام العقود الادارية وهي :-</vt:lpstr>
      <vt:lpstr>طرق ابرام العقود الادارية</vt:lpstr>
      <vt:lpstr>اولا:المناقصة العامة (الحرة)</vt:lpstr>
      <vt:lpstr>     </vt:lpstr>
      <vt:lpstr> - ثانيا-المناقصة المحددوة (المقيدة) </vt:lpstr>
      <vt:lpstr>ثالثا المناقصة بمرحلتين</vt:lpstr>
      <vt:lpstr>ت</vt:lpstr>
      <vt:lpstr>رابعا الدعوة المباشرة (بانكهوازى راستوخو)</vt:lpstr>
      <vt:lpstr>ت</vt:lpstr>
      <vt:lpstr>خامسا اسلوب العطاء الواحد (العرض الوحيد)(يك نرخ)</vt:lpstr>
      <vt:lpstr>ت</vt:lpstr>
      <vt:lpstr>                                                  ص147</vt:lpstr>
      <vt:lpstr>هامش ص 148</vt:lpstr>
      <vt:lpstr>اجراءات التعاقد ومراحله         ص149</vt:lpstr>
      <vt:lpstr>1-الاعلان عن المناقصة</vt:lpstr>
      <vt:lpstr>ومبدأ العلانية يكفل مبدأ تحقيق 1-حرية المنافسة</vt:lpstr>
      <vt:lpstr> ان العلانية في المناقصات  وضعت ل</vt:lpstr>
      <vt:lpstr>وكمبدأ عام فان الاعلان عن المناقصة</vt:lpstr>
      <vt:lpstr>PowerPoint Presentation</vt:lpstr>
      <vt:lpstr>2- المساواة بين المتنافسين</vt:lpstr>
      <vt:lpstr>PowerPoint Presentation</vt:lpstr>
      <vt:lpstr>ثانيا:- الممارسة</vt:lpstr>
      <vt:lpstr>PowerPoint Presentation</vt:lpstr>
      <vt:lpstr>ثالثا :- الاتفاق المباشر</vt:lpstr>
      <vt:lpstr>رابعا:- المزايدة.</vt:lpstr>
      <vt:lpstr>تكملة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ابرام العقود الأدارية</dc:title>
  <dc:creator>Gala</dc:creator>
  <cp:lastModifiedBy>Gala</cp:lastModifiedBy>
  <cp:revision>67</cp:revision>
  <dcterms:created xsi:type="dcterms:W3CDTF">2006-08-16T00:00:00Z</dcterms:created>
  <dcterms:modified xsi:type="dcterms:W3CDTF">2020-02-03T16:43:38Z</dcterms:modified>
</cp:coreProperties>
</file>