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1"/>
  </p:notesMasterIdLst>
  <p:sldIdLst>
    <p:sldId id="256" r:id="rId2"/>
    <p:sldId id="258" r:id="rId3"/>
    <p:sldId id="295" r:id="rId4"/>
    <p:sldId id="268" r:id="rId5"/>
    <p:sldId id="296" r:id="rId6"/>
    <p:sldId id="269" r:id="rId7"/>
    <p:sldId id="270" r:id="rId8"/>
    <p:sldId id="263" r:id="rId9"/>
    <p:sldId id="297" r:id="rId10"/>
    <p:sldId id="264" r:id="rId11"/>
    <p:sldId id="299" r:id="rId12"/>
    <p:sldId id="300" r:id="rId13"/>
    <p:sldId id="301" r:id="rId14"/>
    <p:sldId id="302" r:id="rId15"/>
    <p:sldId id="303" r:id="rId16"/>
    <p:sldId id="304" r:id="rId17"/>
    <p:sldId id="298" r:id="rId18"/>
    <p:sldId id="272" r:id="rId19"/>
    <p:sldId id="271" r:id="rId20"/>
    <p:sldId id="274" r:id="rId21"/>
    <p:sldId id="275" r:id="rId22"/>
    <p:sldId id="276" r:id="rId23"/>
    <p:sldId id="277" r:id="rId24"/>
    <p:sldId id="280" r:id="rId25"/>
    <p:sldId id="281" r:id="rId26"/>
    <p:sldId id="305" r:id="rId27"/>
    <p:sldId id="282" r:id="rId28"/>
    <p:sldId id="283" r:id="rId29"/>
    <p:sldId id="306" r:id="rId30"/>
    <p:sldId id="307" r:id="rId31"/>
    <p:sldId id="284"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5AF1EE7-3245-4BF1-BA7D-492D8224E266}" type="datetimeFigureOut">
              <a:rPr lang="ar-IQ" smtClean="0"/>
              <a:t>07/05/1440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79C93F3-941F-45B7-91A1-59075B8C806A}" type="slidenum">
              <a:rPr lang="ar-IQ" smtClean="0"/>
              <a:t>‹#›</a:t>
            </a:fld>
            <a:endParaRPr lang="ar-IQ"/>
          </a:p>
        </p:txBody>
      </p:sp>
    </p:spTree>
    <p:extLst>
      <p:ext uri="{BB962C8B-B14F-4D97-AF65-F5344CB8AC3E}">
        <p14:creationId xmlns:p14="http://schemas.microsoft.com/office/powerpoint/2010/main" val="33847857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35E9897-A2FB-45A1-86EF-9966C2096BFD}"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387078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C630DAE-8331-4178-AC68-0D47A4060C14}"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397977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C2B6701-42D6-4B4A-956E-EB26981C04B5}"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68248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411733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A61B96-F7EA-432D-A2AB-4733A821CFB4}"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272848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CB470F8-F40B-437B-A387-DDFAD2372A61}" type="datetime8">
              <a:rPr lang="ar-IQ" smtClean="0"/>
              <a:t>13 كانون الثاني، 19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179395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E0F70AD-09A7-4F81-A4F6-A37A1473E160}" type="datetime8">
              <a:rPr lang="ar-IQ" smtClean="0"/>
              <a:t>13 كانون الثاني، 19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37800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7C98D67-4F2B-49A2-AD0C-75C29E47FC84}" type="datetime8">
              <a:rPr lang="ar-IQ" smtClean="0"/>
              <a:t>13 كانون الثاني، 19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392702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AD273-1B7C-4C8E-98D8-671B607C471D}" type="datetime8">
              <a:rPr lang="ar-IQ" smtClean="0"/>
              <a:t>13 كانون الثاني، 19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393275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5B9F4-5203-44F6-8C85-717F228AB222}" type="datetime8">
              <a:rPr lang="ar-IQ" smtClean="0"/>
              <a:t>13 كانون الثاني، 19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376943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8C638-DE94-4FF7-A4F2-7EEE08A2FF5A}" type="datetime8">
              <a:rPr lang="ar-IQ" smtClean="0"/>
              <a:t>13 كانون الثاني، 19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ACEDF24-5395-44DC-A530-30DB70DD1C68}" type="slidenum">
              <a:rPr lang="ar-IQ" smtClean="0"/>
              <a:t>‹#›</a:t>
            </a:fld>
            <a:endParaRPr lang="ar-IQ"/>
          </a:p>
        </p:txBody>
      </p:sp>
    </p:spTree>
    <p:extLst>
      <p:ext uri="{BB962C8B-B14F-4D97-AF65-F5344CB8AC3E}">
        <p14:creationId xmlns:p14="http://schemas.microsoft.com/office/powerpoint/2010/main" val="96488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A9C7B8-107A-4E5D-B527-0B0C23DEE49D}" type="datetime8">
              <a:rPr lang="ar-IQ" smtClean="0"/>
              <a:t>13 كانون الثاني، 19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CEDF24-5395-44DC-A530-30DB70DD1C68}" type="slidenum">
              <a:rPr lang="ar-IQ" smtClean="0"/>
              <a:t>‹#›</a:t>
            </a:fld>
            <a:endParaRPr lang="ar-IQ"/>
          </a:p>
        </p:txBody>
      </p:sp>
    </p:spTree>
    <p:extLst>
      <p:ext uri="{BB962C8B-B14F-4D97-AF65-F5344CB8AC3E}">
        <p14:creationId xmlns:p14="http://schemas.microsoft.com/office/powerpoint/2010/main" val="362991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تنفيذ القرارالاداري</a:t>
            </a:r>
            <a:endParaRPr lang="ar-IQ" dirty="0"/>
          </a:p>
        </p:txBody>
      </p:sp>
      <p:sp>
        <p:nvSpPr>
          <p:cNvPr id="3" name="Subtitle 2"/>
          <p:cNvSpPr>
            <a:spLocks noGrp="1"/>
          </p:cNvSpPr>
          <p:nvPr>
            <p:ph type="subTitle" idx="1"/>
          </p:nvPr>
        </p:nvSpPr>
        <p:spPr/>
        <p:txBody>
          <a:bodyPr/>
          <a:lstStyle/>
          <a:p>
            <a:r>
              <a:rPr lang="ar-IQ" b="1" dirty="0" smtClean="0"/>
              <a:t>نفاذ القرارالاداري </a:t>
            </a:r>
          </a:p>
          <a:p>
            <a:r>
              <a:rPr lang="ar-IQ" b="1" dirty="0" smtClean="0"/>
              <a:t>تنفيذ القرارا الاداري</a:t>
            </a:r>
          </a:p>
          <a:p>
            <a:r>
              <a:rPr lang="ar-IQ" dirty="0" smtClean="0"/>
              <a:t>: القرار الإداري، نفاذه، تنفيذه، نهايته</a:t>
            </a:r>
            <a:endParaRPr lang="ar-IQ" b="1" dirty="0" smtClean="0"/>
          </a:p>
          <a:p>
            <a:endParaRPr lang="ar-IQ" b="1" dirty="0"/>
          </a:p>
        </p:txBody>
      </p:sp>
      <p:sp>
        <p:nvSpPr>
          <p:cNvPr id="4" name="Date Placeholder 3"/>
          <p:cNvSpPr>
            <a:spLocks noGrp="1"/>
          </p:cNvSpPr>
          <p:nvPr>
            <p:ph type="dt" sz="half" idx="10"/>
          </p:nvPr>
        </p:nvSpPr>
        <p:spPr/>
        <p:txBody>
          <a:bodyPr/>
          <a:lstStyle/>
          <a:p>
            <a:fld id="{73DCF6C7-9EE3-4299-886C-10C383CA4D32}"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a:t>
            </a:fld>
            <a:endParaRPr lang="ar-IQ"/>
          </a:p>
        </p:txBody>
      </p:sp>
    </p:spTree>
    <p:extLst>
      <p:ext uri="{BB962C8B-B14F-4D97-AF65-F5344CB8AC3E}">
        <p14:creationId xmlns:p14="http://schemas.microsoft.com/office/powerpoint/2010/main" val="1238439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184576"/>
          </a:xfrm>
        </p:spPr>
        <p:txBody>
          <a:bodyPr>
            <a:noAutofit/>
          </a:bodyPr>
          <a:lstStyle/>
          <a:p>
            <a:pPr marL="0" indent="0">
              <a:buNone/>
            </a:pPr>
            <a:r>
              <a:rPr lang="ar-IQ" sz="2400" dirty="0"/>
              <a:t>ثالثا : العلم اليقيني</a:t>
            </a:r>
            <a:br>
              <a:rPr lang="ar-IQ" sz="2400" dirty="0"/>
            </a:br>
            <a:r>
              <a:rPr lang="ar-IQ" sz="2400" dirty="0"/>
              <a:t>وهي الوسيلة الثالثة لعلم الأفراد بصدور القرار الإداري ويقصد بها أن يثبت بطريقة ما وبشكل يقيني لا بشكل ضمني أن الفرد صاحب الشأن</a:t>
            </a:r>
            <a:br>
              <a:rPr lang="ar-IQ" sz="2400" dirty="0"/>
            </a:br>
            <a:endParaRPr lang="ar-IQ" sz="2400" dirty="0" smtClean="0"/>
          </a:p>
          <a:p>
            <a:r>
              <a:rPr lang="ar-IQ" sz="2400" dirty="0" smtClean="0"/>
              <a:t>قد </a:t>
            </a:r>
            <a:r>
              <a:rPr lang="ar-IQ" sz="2400" dirty="0"/>
              <a:t>علم بصدور القرار الإداري وبمحتوياته كأن يتقدم صاحب الشأن إلى الإدارة المعنية </a:t>
            </a:r>
            <a:r>
              <a:rPr lang="ar-IQ" sz="2400" u="sng" dirty="0"/>
              <a:t>بتظلم كتابي</a:t>
            </a:r>
            <a:r>
              <a:rPr lang="ar-IQ" sz="2400" dirty="0" smtClean="0"/>
              <a:t>. او </a:t>
            </a:r>
            <a:r>
              <a:rPr lang="ar-IQ" sz="2400" u="sng" dirty="0" smtClean="0"/>
              <a:t>تسلم الموظف </a:t>
            </a:r>
            <a:r>
              <a:rPr lang="ar-IQ" sz="2400" dirty="0" smtClean="0"/>
              <a:t>عمله الجديد المنقول اليه بقرار اداري صحيح حتى لو لم يبلغ بأمر النقل يعد علماً يقينياً للموظف بقرار النقل.</a:t>
            </a:r>
          </a:p>
          <a:p>
            <a:r>
              <a:rPr lang="ar-IQ" sz="2400" dirty="0" smtClean="0"/>
              <a:t>واخذ بالعلم اليقيني كل من فرنسا ومصر والعراق.</a:t>
            </a:r>
          </a:p>
          <a:p>
            <a:r>
              <a:rPr lang="ar-IQ" sz="2400" dirty="0" smtClean="0"/>
              <a:t>وقد يثبت العلم اليقيني بالقرار الاداري من خلال اي واقعة او قرينة تفيد حصوله من دون التقيد بوسيلة اثبات معينة. </a:t>
            </a:r>
            <a:r>
              <a:rPr lang="ar-IQ" sz="2400" dirty="0"/>
              <a:t/>
            </a:r>
            <a:br>
              <a:rPr lang="ar-IQ" sz="2400" dirty="0"/>
            </a:br>
            <a:r>
              <a:rPr lang="ar-IQ" sz="2400" dirty="0"/>
              <a:t>وقد نص القانون على طرق خاصة للنشر أو الإعلان يجب إتباعها. وذلك كتعليق القرار في لوحات خاصة في الدوائر الحكومية أو في بعض الأماكن العامة . </a:t>
            </a:r>
            <a:br>
              <a:rPr lang="ar-IQ" sz="2400" dirty="0"/>
            </a:br>
            <a:r>
              <a:rPr lang="ar-IQ" sz="2400" dirty="0"/>
              <a:t>وكيف ما كان الحال، فإن عبئ الإثبات سواء بالنسبة للنشر أو التبليغ أو العلم اليقيني يقع على عاتق الإدارة بل إن القضاء يتشدد في تقبل الأدلة التي تقدمها هذه الأخيرة لإثبات تبليغها </a:t>
            </a:r>
            <a:r>
              <a:rPr lang="ar-IQ" sz="2400" dirty="0" smtClean="0"/>
              <a:t>.</a:t>
            </a:r>
            <a:endParaRPr lang="ar-IQ" sz="2400" dirty="0"/>
          </a:p>
        </p:txBody>
      </p:sp>
      <p:sp>
        <p:nvSpPr>
          <p:cNvPr id="4" name="Date Placeholder 3"/>
          <p:cNvSpPr>
            <a:spLocks noGrp="1"/>
          </p:cNvSpPr>
          <p:nvPr>
            <p:ph type="dt" sz="half" idx="10"/>
          </p:nvPr>
        </p:nvSpPr>
        <p:spPr/>
        <p:txBody>
          <a:bodyPr/>
          <a:lstStyle/>
          <a:p>
            <a:fld id="{934B5B9A-A01D-4134-B33A-DF3D9AF5E261}"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10</a:t>
            </a:fld>
            <a:endParaRPr lang="ar-IQ"/>
          </a:p>
        </p:txBody>
      </p:sp>
    </p:spTree>
    <p:extLst>
      <p:ext uri="{BB962C8B-B14F-4D97-AF65-F5344CB8AC3E}">
        <p14:creationId xmlns:p14="http://schemas.microsoft.com/office/powerpoint/2010/main" val="1455552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نفاذ القرارات الادارية من حيث الزمان</a:t>
            </a:r>
            <a:endParaRPr lang="ar-IQ" dirty="0"/>
          </a:p>
        </p:txBody>
      </p:sp>
      <p:sp>
        <p:nvSpPr>
          <p:cNvPr id="3" name="Content Placeholder 2"/>
          <p:cNvSpPr>
            <a:spLocks noGrp="1"/>
          </p:cNvSpPr>
          <p:nvPr>
            <p:ph idx="1"/>
          </p:nvPr>
        </p:nvSpPr>
        <p:spPr/>
        <p:txBody>
          <a:bodyPr/>
          <a:lstStyle/>
          <a:p>
            <a:pPr marL="0" indent="0">
              <a:buNone/>
            </a:pPr>
            <a:r>
              <a:rPr lang="ar-IQ" dirty="0" smtClean="0"/>
              <a:t>اولا: مبدأ عدم رجعية القرارات الادارية </a:t>
            </a:r>
          </a:p>
          <a:p>
            <a:pPr marL="0" indent="0">
              <a:buNone/>
            </a:pPr>
            <a:r>
              <a:rPr lang="ar-IQ" dirty="0" smtClean="0"/>
              <a:t>يقصد بعدم اي سريانه بأثر مباشر من تأريخ نفاذه و عدم انسحابه على ما تم من مراكز قانونية قبل ذلك وهذا التأريخ هو الاصدار  بالنسبة للادارة و الشهر بالنسبة للاشخاص المخاطبين به.</a:t>
            </a:r>
          </a:p>
          <a:p>
            <a:pPr marL="0" indent="0">
              <a:buNone/>
            </a:pPr>
            <a:r>
              <a:rPr lang="ar-IQ" dirty="0" smtClean="0"/>
              <a:t>ان عدم الرجعية هو من المبادئ هو من المبادئ العامة التي تضمنتها دساتير الدول وتحرص على تحريم الرجعية في القرارات الادارة الا في أضيق الحدود.</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11</a:t>
            </a:fld>
            <a:endParaRPr lang="ar-IQ"/>
          </a:p>
        </p:txBody>
      </p:sp>
    </p:spTree>
    <p:extLst>
      <p:ext uri="{BB962C8B-B14F-4D97-AF65-F5344CB8AC3E}">
        <p14:creationId xmlns:p14="http://schemas.microsoft.com/office/powerpoint/2010/main" val="416101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12568"/>
          </a:xfrm>
        </p:spPr>
        <p:txBody>
          <a:bodyPr>
            <a:normAutofit fontScale="92500" lnSpcReduction="20000"/>
          </a:bodyPr>
          <a:lstStyle/>
          <a:p>
            <a:r>
              <a:rPr lang="ar-IQ" dirty="0" smtClean="0"/>
              <a:t>الاعتبارات االتي تقوم على عدم رجعية القرارات الادارية:</a:t>
            </a:r>
          </a:p>
          <a:p>
            <a:pPr marL="0" indent="0">
              <a:buNone/>
            </a:pPr>
            <a:r>
              <a:rPr lang="ar-IQ" dirty="0" smtClean="0"/>
              <a:t>1- </a:t>
            </a:r>
            <a:r>
              <a:rPr lang="ar-IQ" u="sng" dirty="0" smtClean="0"/>
              <a:t>احترام الحقوق المكتسبة:</a:t>
            </a:r>
          </a:p>
          <a:p>
            <a:pPr marL="0" indent="0">
              <a:buNone/>
            </a:pPr>
            <a:r>
              <a:rPr lang="ar-IQ" dirty="0" smtClean="0"/>
              <a:t>ان الافراد او الاشخاص عندما اكتسبو حقوقاً في ظل نظام قانوني معين, فانه يحرم المساس بهذة الحقوق اذا ما تغيرت الاوضاع القنونية التى أكتسبها الاشخاص في ظل هذة الحقوق.</a:t>
            </a:r>
          </a:p>
          <a:p>
            <a:pPr marL="0" indent="0">
              <a:buNone/>
            </a:pPr>
            <a:r>
              <a:rPr lang="ar-IQ" dirty="0" smtClean="0"/>
              <a:t>2- </a:t>
            </a:r>
            <a:r>
              <a:rPr lang="ar-IQ" u="sng" dirty="0" smtClean="0"/>
              <a:t>استقرار الاوضاع القانونية و المعاملات بين الافراد:</a:t>
            </a:r>
          </a:p>
          <a:p>
            <a:pPr marL="0" indent="0">
              <a:buNone/>
            </a:pPr>
            <a:r>
              <a:rPr lang="ar-IQ" dirty="0" smtClean="0"/>
              <a:t>ان المصلحة العامة تقضي ان لايفقد الافراد الثقة و الاطمئنان على استقرار حقوقهم و مراكزهم الذاتية التى تمت نتيجة لتطبيق أوضاع القانونية السابقة.</a:t>
            </a:r>
          </a:p>
          <a:p>
            <a:pPr marL="0" indent="0">
              <a:buNone/>
            </a:pPr>
            <a:r>
              <a:rPr lang="ar-IQ" dirty="0" smtClean="0"/>
              <a:t>3- احترام قواعد الاختصاص الزماني.</a:t>
            </a:r>
          </a:p>
          <a:p>
            <a:pPr marL="0" indent="0">
              <a:buNone/>
            </a:pPr>
            <a:r>
              <a:rPr lang="ar-IQ" dirty="0" smtClean="0"/>
              <a:t>يعني عدم الاعتداء صاحب الاختصاص الحالي على صاحب الاختصاص السابق.</a:t>
            </a:r>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12</a:t>
            </a:fld>
            <a:endParaRPr lang="ar-IQ"/>
          </a:p>
        </p:txBody>
      </p:sp>
    </p:spTree>
    <p:extLst>
      <p:ext uri="{BB962C8B-B14F-4D97-AF65-F5344CB8AC3E}">
        <p14:creationId xmlns:p14="http://schemas.microsoft.com/office/powerpoint/2010/main" val="7625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12568"/>
          </a:xfrm>
        </p:spPr>
        <p:txBody>
          <a:bodyPr>
            <a:normAutofit fontScale="85000" lnSpcReduction="10000"/>
          </a:bodyPr>
          <a:lstStyle/>
          <a:p>
            <a:pPr marL="0" indent="0">
              <a:buNone/>
            </a:pPr>
            <a:r>
              <a:rPr lang="ar-IQ" dirty="0" smtClean="0">
                <a:solidFill>
                  <a:srgbClr val="FF0000"/>
                </a:solidFill>
              </a:rPr>
              <a:t>ثانياً</a:t>
            </a:r>
            <a:r>
              <a:rPr lang="ar-IQ" dirty="0" smtClean="0"/>
              <a:t>:-  الاستثناءات الواردة على مبدأ عدم رجعية القرارات الادارية.</a:t>
            </a:r>
          </a:p>
          <a:p>
            <a:pPr marL="0" indent="0">
              <a:buNone/>
            </a:pPr>
            <a:r>
              <a:rPr lang="ar-IQ" dirty="0" smtClean="0"/>
              <a:t>اذا كان الاصل هو عدم سريان القرارات الادارية الى الماضي, الا ان هذا المبدأ قد يرد عليه العديد من الاستثناءات.</a:t>
            </a:r>
          </a:p>
          <a:p>
            <a:pPr marL="0" indent="0">
              <a:buNone/>
            </a:pPr>
            <a:r>
              <a:rPr lang="ar-IQ" dirty="0" smtClean="0"/>
              <a:t>1- </a:t>
            </a:r>
            <a:r>
              <a:rPr lang="ar-IQ" u="sng" dirty="0" smtClean="0"/>
              <a:t>حالة وجود نص تشريعي يسمح بالرجعية:</a:t>
            </a:r>
          </a:p>
          <a:p>
            <a:pPr marL="0" indent="0">
              <a:buNone/>
            </a:pPr>
            <a:r>
              <a:rPr lang="ar-IQ" dirty="0" smtClean="0"/>
              <a:t>يجوز للمشرع بمقتضى القانون ان يسمح للأدارة تضمين قرارات ادارية معينة اثاراً رجعية. فاذا صدر القرار في اطار هذا السماح يعد قراراً صحيحاً و يرتب اثاره الى الماضي.</a:t>
            </a:r>
          </a:p>
          <a:p>
            <a:pPr marL="0" indent="0">
              <a:buNone/>
            </a:pPr>
            <a:r>
              <a:rPr lang="ar-IQ" dirty="0" smtClean="0"/>
              <a:t>2- </a:t>
            </a:r>
            <a:r>
              <a:rPr lang="ar-IQ" u="sng" dirty="0" smtClean="0"/>
              <a:t>حالة صدور قرارت أدارية تنفيذاً لحكم قضائي:</a:t>
            </a:r>
          </a:p>
          <a:p>
            <a:pPr marL="0" indent="0">
              <a:buNone/>
            </a:pPr>
            <a:r>
              <a:rPr lang="ar-IQ" dirty="0" smtClean="0"/>
              <a:t>في حالة صدر حكم قضاء الاداري بالغاء القرار الاداري الصادر من الادارة لمخالفته لمبدء المشروعية, فعلى الادارة تنفيذاً لهذا الحكم ان تصدر قراراً ادارياً ذا اثر رجعي لتصحيح الوضع القانوني الذي اقامه القرار الاداري الملغي قضائياً.</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13</a:t>
            </a:fld>
            <a:endParaRPr lang="ar-IQ"/>
          </a:p>
        </p:txBody>
      </p:sp>
    </p:spTree>
    <p:extLst>
      <p:ext uri="{BB962C8B-B14F-4D97-AF65-F5344CB8AC3E}">
        <p14:creationId xmlns:p14="http://schemas.microsoft.com/office/powerpoint/2010/main" val="169162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229600" cy="5184576"/>
          </a:xfrm>
        </p:spPr>
        <p:txBody>
          <a:bodyPr>
            <a:normAutofit fontScale="92500" lnSpcReduction="10000"/>
          </a:bodyPr>
          <a:lstStyle/>
          <a:p>
            <a:pPr marL="0" indent="0">
              <a:buNone/>
            </a:pPr>
            <a:r>
              <a:rPr lang="ar-IQ" dirty="0" smtClean="0"/>
              <a:t>3- حالة إصدار قرارات إدارية </a:t>
            </a:r>
            <a:r>
              <a:rPr lang="ar-IQ" u="sng" dirty="0" smtClean="0"/>
              <a:t>مفسرة: </a:t>
            </a:r>
          </a:p>
          <a:p>
            <a:pPr marL="0" indent="0">
              <a:buNone/>
            </a:pPr>
            <a:r>
              <a:rPr lang="ar-IQ" dirty="0" smtClean="0"/>
              <a:t>في حالة وجود غموض وعدم التوضيح مضمون القرار الاول على الجهة لادارية المختصة التدخل لاصدار قرار آخر لازالة هذا الغموض و توضيح مضمون القرار الول و تفسيره.</a:t>
            </a:r>
            <a:endParaRPr lang="ar-IQ" dirty="0"/>
          </a:p>
          <a:p>
            <a:pPr marL="0" indent="0">
              <a:buNone/>
            </a:pPr>
            <a:r>
              <a:rPr lang="ar-IQ" dirty="0" smtClean="0"/>
              <a:t>4- رجعية القراررات الادارية </a:t>
            </a:r>
            <a:r>
              <a:rPr lang="ar-IQ" u="sng" dirty="0" smtClean="0"/>
              <a:t>الساحبة</a:t>
            </a:r>
            <a:r>
              <a:rPr lang="ar-IQ" dirty="0" smtClean="0"/>
              <a:t>: درج القضاء ان قرار الادارة بسحب الاقرارات الادارية يتم بأثر رجعي, سواء اكان القرار التنظيمي او الفردي.</a:t>
            </a:r>
            <a:endParaRPr lang="ar-IQ" dirty="0"/>
          </a:p>
          <a:p>
            <a:pPr marL="0" indent="0">
              <a:buNone/>
            </a:pPr>
            <a:r>
              <a:rPr lang="ar-IQ" dirty="0" smtClean="0"/>
              <a:t>5- رجعية القرارات الادارية لمقتضيات المرافق العامة: </a:t>
            </a:r>
          </a:p>
          <a:p>
            <a:pPr marL="0" indent="0">
              <a:buNone/>
            </a:pPr>
            <a:r>
              <a:rPr lang="ar-IQ" dirty="0" smtClean="0"/>
              <a:t>استقر القضاء الاداري علي </a:t>
            </a:r>
            <a:r>
              <a:rPr lang="ar-IQ" u="sng" dirty="0" smtClean="0"/>
              <a:t>عدم تطبيق قاعدة رجعية </a:t>
            </a:r>
            <a:r>
              <a:rPr lang="ar-IQ" dirty="0" smtClean="0"/>
              <a:t>القرارات الادارية كلما تعارض تطبيقها مع مقتضيات سير المرافق العامة او كانت نتائجه غير مقبولة.</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14</a:t>
            </a:fld>
            <a:endParaRPr lang="ar-IQ"/>
          </a:p>
        </p:txBody>
      </p:sp>
    </p:spTree>
    <p:extLst>
      <p:ext uri="{BB962C8B-B14F-4D97-AF65-F5344CB8AC3E}">
        <p14:creationId xmlns:p14="http://schemas.microsoft.com/office/powerpoint/2010/main" val="652959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328592"/>
          </a:xfrm>
        </p:spPr>
        <p:txBody>
          <a:bodyPr/>
          <a:lstStyle/>
          <a:p>
            <a:r>
              <a:rPr lang="ar-IQ" dirty="0" smtClean="0"/>
              <a:t>ثالثاً:- سريان القرار الاداري على المستقبل:-</a:t>
            </a:r>
          </a:p>
          <a:p>
            <a:endParaRPr lang="ar-IQ" dirty="0" smtClean="0"/>
          </a:p>
          <a:p>
            <a:pPr marL="0" indent="0">
              <a:buNone/>
            </a:pPr>
            <a:r>
              <a:rPr lang="ar-IQ" dirty="0" smtClean="0"/>
              <a:t>في مقابل قاعدة عدم الرجعية القرارات الادارية على الماضي تملك الادارة في بعض الاحيان تنفيذ القرار الاداري الى التأريخ </a:t>
            </a:r>
            <a:r>
              <a:rPr lang="ar-IQ" u="sng" dirty="0" smtClean="0"/>
              <a:t>لاحق</a:t>
            </a:r>
            <a:r>
              <a:rPr lang="ar-IQ" dirty="0" smtClean="0"/>
              <a:t>,</a:t>
            </a:r>
          </a:p>
          <a:p>
            <a:pPr marL="0" indent="0">
              <a:buNone/>
            </a:pPr>
            <a:r>
              <a:rPr lang="ar-IQ" dirty="0" smtClean="0"/>
              <a:t> ودرج القضاء الاداري على التمييز في ذلك بيت القرارات التنظيمية او اللوائح و القرارات الادارية الفردية.</a:t>
            </a:r>
          </a:p>
          <a:p>
            <a:pPr marL="0" indent="0">
              <a:buNone/>
            </a:pP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15</a:t>
            </a:fld>
            <a:endParaRPr lang="ar-IQ"/>
          </a:p>
        </p:txBody>
      </p:sp>
    </p:spTree>
    <p:extLst>
      <p:ext uri="{BB962C8B-B14F-4D97-AF65-F5344CB8AC3E}">
        <p14:creationId xmlns:p14="http://schemas.microsoft.com/office/powerpoint/2010/main" val="2748659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328592"/>
          </a:xfrm>
        </p:spPr>
        <p:txBody>
          <a:bodyPr>
            <a:normAutofit fontScale="92500" lnSpcReduction="10000"/>
          </a:bodyPr>
          <a:lstStyle/>
          <a:p>
            <a:pPr marL="0" indent="0">
              <a:buNone/>
            </a:pPr>
            <a:r>
              <a:rPr lang="ar-IQ" dirty="0" smtClean="0"/>
              <a:t>1- القرارات الادارية </a:t>
            </a:r>
            <a:r>
              <a:rPr lang="ar-IQ" u="sng" dirty="0" smtClean="0"/>
              <a:t>التنظيمية</a:t>
            </a:r>
            <a:r>
              <a:rPr lang="ar-IQ" dirty="0" smtClean="0"/>
              <a:t>: تملك الادارة أرجاء آثار القرارات التنظيمية الى تاريخ لاحق لصدورها, لان ذلك لايتضمن اعتداء على سلطة الخلف, لان هذا الخلف يملك دائماً حق سحب أو إلغاء أو تعديل قرارات التنظيمي لانها لاترتب حقوقاً مكتسبة بل تنشئ مراكز تنظيمية عامة</a:t>
            </a:r>
            <a:r>
              <a:rPr lang="ar-IQ" dirty="0"/>
              <a:t>.</a:t>
            </a:r>
            <a:endParaRPr lang="ar-IQ" dirty="0" smtClean="0"/>
          </a:p>
          <a:p>
            <a:pPr marL="0" indent="0">
              <a:buNone/>
            </a:pPr>
            <a:r>
              <a:rPr lang="ar-IQ" dirty="0" smtClean="0"/>
              <a:t>2- القرارات الادارية </a:t>
            </a:r>
            <a:r>
              <a:rPr lang="ar-IQ" u="sng" dirty="0" smtClean="0"/>
              <a:t>الفرادية</a:t>
            </a:r>
            <a:r>
              <a:rPr lang="ar-IQ" dirty="0" smtClean="0"/>
              <a:t>: الاصل في القرارات الادارية الفردية ان لايجوز للادارة ان ترجئ آثارها للمستقبل لان ذلك اعتداء على السلطة القائمة في المستقبل لانه يولد عنها مراكز قانونية خاصة, يستطيع الافراد ان يحتجوا بها في مواجهة الادارة استناداً الى </a:t>
            </a:r>
            <a:r>
              <a:rPr lang="ar-IQ" u="sng" dirty="0" smtClean="0"/>
              <a:t>فكرة الحقوق المكتسبة</a:t>
            </a:r>
            <a:r>
              <a:rPr lang="ar-IQ" dirty="0" smtClean="0"/>
              <a:t>. لكن لضرورات سير المرافق العامة تاجيل آثار القرار الاداري الى تاريخ لاحق , فيكون المرجع هنا هو </a:t>
            </a:r>
            <a:r>
              <a:rPr lang="ar-IQ" u="sng" dirty="0" smtClean="0"/>
              <a:t>الباعث و ليس التأجيل ذاته.</a:t>
            </a:r>
          </a:p>
          <a:p>
            <a:pPr marL="0" indent="0">
              <a:buNone/>
            </a:pP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16</a:t>
            </a:fld>
            <a:endParaRPr lang="ar-IQ"/>
          </a:p>
        </p:txBody>
      </p:sp>
    </p:spTree>
    <p:extLst>
      <p:ext uri="{BB962C8B-B14F-4D97-AF65-F5344CB8AC3E}">
        <p14:creationId xmlns:p14="http://schemas.microsoft.com/office/powerpoint/2010/main" val="2546338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ar-IQ" dirty="0"/>
              <a:t> </a:t>
            </a:r>
            <a:r>
              <a:rPr lang="ar-IQ" sz="4800" dirty="0"/>
              <a:t>تنفيذ القرارات الادارية </a:t>
            </a:r>
            <a:endParaRPr lang="ar-IQ" sz="4800" dirty="0" smtClean="0"/>
          </a:p>
          <a:p>
            <a:pPr marL="0" indent="0">
              <a:buNone/>
            </a:pPr>
            <a:endParaRPr lang="ar-IQ" dirty="0"/>
          </a:p>
          <a:p>
            <a:pPr marL="0" indent="0">
              <a:buNone/>
            </a:pPr>
            <a:r>
              <a:rPr lang="ar-IQ" dirty="0"/>
              <a:t/>
            </a:r>
            <a:br>
              <a:rPr lang="ar-IQ" dirty="0"/>
            </a:br>
            <a:r>
              <a:rPr lang="ar-IQ" dirty="0"/>
              <a:t>س :_من يقوم بتنفيذ القرارات الادارية؟</a:t>
            </a:r>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17</a:t>
            </a:fld>
            <a:endParaRPr lang="ar-IQ"/>
          </a:p>
        </p:txBody>
      </p:sp>
    </p:spTree>
    <p:extLst>
      <p:ext uri="{BB962C8B-B14F-4D97-AF65-F5344CB8AC3E}">
        <p14:creationId xmlns:p14="http://schemas.microsoft.com/office/powerpoint/2010/main" val="382243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929411"/>
          </a:xfrm>
        </p:spPr>
        <p:txBody>
          <a:bodyPr/>
          <a:lstStyle/>
          <a:p>
            <a:r>
              <a:rPr lang="ar-IQ" dirty="0" smtClean="0"/>
              <a:t> الاصل العام ان يتم تنفيذ القرارات الادارية طواعية , باختيار المخاطبين بها سواء كانت قرارات تنظيمية أم فردية .</a:t>
            </a:r>
          </a:p>
          <a:p>
            <a:r>
              <a:rPr lang="ar-IQ" dirty="0" smtClean="0"/>
              <a:t>الا ان الادارة لاتستطيع انتظار رغبة الافراد في تنفيذ القرار من عدم تنفيذه. </a:t>
            </a:r>
          </a:p>
          <a:p>
            <a:r>
              <a:rPr lang="ar-IQ" dirty="0" smtClean="0"/>
              <a:t>فتلجا الى تنفيذه </a:t>
            </a:r>
            <a:r>
              <a:rPr lang="ar-IQ" u="sng" dirty="0" smtClean="0"/>
              <a:t>مباشرة</a:t>
            </a:r>
            <a:r>
              <a:rPr lang="ar-IQ" dirty="0" smtClean="0"/>
              <a:t> بما لديها من امتيازات وسلطات استثنائية في تنفيذ قراراتها اضافة الى تمتع القرارات الادارية بقرينة المشروعية فور صدورها وقابليتها للتنفيذ وقد تلجا الادارة الى القضاء لاستحصال حكم بالتنفيذ.</a:t>
            </a:r>
            <a:endParaRPr lang="ar-IQ" dirty="0"/>
          </a:p>
        </p:txBody>
      </p:sp>
      <p:sp>
        <p:nvSpPr>
          <p:cNvPr id="4" name="Date Placeholder 3"/>
          <p:cNvSpPr>
            <a:spLocks noGrp="1"/>
          </p:cNvSpPr>
          <p:nvPr>
            <p:ph type="dt" sz="half" idx="10"/>
          </p:nvPr>
        </p:nvSpPr>
        <p:spPr/>
        <p:txBody>
          <a:bodyPr/>
          <a:lstStyle/>
          <a:p>
            <a:fld id="{2CDACF18-E113-4D26-83CE-C9406A3D99B4}"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18</a:t>
            </a:fld>
            <a:endParaRPr lang="ar-IQ"/>
          </a:p>
        </p:txBody>
      </p:sp>
    </p:spTree>
    <p:extLst>
      <p:ext uri="{BB962C8B-B14F-4D97-AF65-F5344CB8AC3E}">
        <p14:creationId xmlns:p14="http://schemas.microsoft.com/office/powerpoint/2010/main" val="314208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b="1" dirty="0" smtClean="0"/>
              <a:t>ا  ماهي الوسائل  التي تستطيع الادارة من خلالها الوصول الى تنفيذ قراراتها ؟وهما :- التنفيذ المباشر للقرار الاداري والتنفيذ القضائي.</a:t>
            </a:r>
            <a:endParaRPr lang="ar-IQ" sz="2800" b="1" dirty="0"/>
          </a:p>
        </p:txBody>
      </p:sp>
      <p:sp>
        <p:nvSpPr>
          <p:cNvPr id="3" name="Content Placeholder 2"/>
          <p:cNvSpPr>
            <a:spLocks noGrp="1"/>
          </p:cNvSpPr>
          <p:nvPr>
            <p:ph idx="1"/>
          </p:nvPr>
        </p:nvSpPr>
        <p:spPr/>
        <p:txBody>
          <a:bodyPr>
            <a:normAutofit fontScale="92500" lnSpcReduction="10000"/>
          </a:bodyPr>
          <a:lstStyle/>
          <a:p>
            <a:r>
              <a:rPr lang="ar-IQ" dirty="0" smtClean="0"/>
              <a:t>التنفيذ </a:t>
            </a:r>
            <a:r>
              <a:rPr lang="ar-IQ" u="sng" dirty="0" smtClean="0">
                <a:solidFill>
                  <a:srgbClr val="FF0000"/>
                </a:solidFill>
              </a:rPr>
              <a:t>الجبري المباشر </a:t>
            </a:r>
            <a:r>
              <a:rPr lang="ar-IQ" dirty="0" smtClean="0"/>
              <a:t>للقرارات الاداري</a:t>
            </a:r>
          </a:p>
          <a:p>
            <a:pPr marL="0" indent="0">
              <a:buNone/>
            </a:pPr>
            <a:r>
              <a:rPr lang="ar-IQ" dirty="0" smtClean="0"/>
              <a:t>« قدرة الادارة عندما تتخذ قراراً ادارياً ان تطبقه مباشرة بنفسها عن طريق الاكراه مستعملةً في ذلك القوة ضد الافراد الرافضين لهذا القرار»  عقوبات ادارية مثلا </a:t>
            </a:r>
            <a:r>
              <a:rPr lang="ar-IQ" u="sng" dirty="0" smtClean="0"/>
              <a:t>غلق المحلات او حجز.</a:t>
            </a:r>
          </a:p>
          <a:p>
            <a:r>
              <a:rPr lang="ar-IQ" dirty="0" smtClean="0"/>
              <a:t>تعد هذه الوسيلة من اهم الامتيازات التي تتمتع بها السلطة الادارية في مزاولتها لنشاطها . اذا تستطيع الادارة ان تنفذ قراراتها بالقوة الجبرية عند الاقتضاء اذا رفض الافراد تنفيذها اختياريا </a:t>
            </a:r>
            <a:r>
              <a:rPr lang="ar-IQ" u="sng" dirty="0" smtClean="0"/>
              <a:t>ودون حاجة الى اذن من القضاء.</a:t>
            </a:r>
          </a:p>
          <a:p>
            <a:r>
              <a:rPr lang="ar-IQ" dirty="0" smtClean="0"/>
              <a:t>الا ان حق الادارة في تنفيذ قراراتها مباشرة وبالقوة يعد </a:t>
            </a:r>
            <a:r>
              <a:rPr lang="ar-IQ" u="sng" dirty="0" smtClean="0"/>
              <a:t>وسيلة استثنائية </a:t>
            </a:r>
            <a:r>
              <a:rPr lang="ar-IQ" dirty="0" smtClean="0"/>
              <a:t>لذلك  لاتلجا اليها الادارة الا في حالات معينة كالاتي:-</a:t>
            </a:r>
            <a:endParaRPr lang="ar-IQ" dirty="0"/>
          </a:p>
        </p:txBody>
      </p:sp>
      <p:sp>
        <p:nvSpPr>
          <p:cNvPr id="4" name="Date Placeholder 3"/>
          <p:cNvSpPr>
            <a:spLocks noGrp="1"/>
          </p:cNvSpPr>
          <p:nvPr>
            <p:ph type="dt" sz="half" idx="10"/>
          </p:nvPr>
        </p:nvSpPr>
        <p:spPr/>
        <p:txBody>
          <a:bodyPr/>
          <a:lstStyle/>
          <a:p>
            <a:fld id="{9BC1C9F3-7642-4676-B15F-E75C27B123E6}"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19</a:t>
            </a:fld>
            <a:endParaRPr lang="ar-IQ"/>
          </a:p>
        </p:txBody>
      </p:sp>
    </p:spTree>
    <p:extLst>
      <p:ext uri="{BB962C8B-B14F-4D97-AF65-F5344CB8AC3E}">
        <p14:creationId xmlns:p14="http://schemas.microsoft.com/office/powerpoint/2010/main" val="311951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ar-IQ" sz="3200" dirty="0" smtClean="0"/>
              <a:t>تنفيذ القرارالاداري</a:t>
            </a:r>
            <a:endParaRPr lang="ar-IQ" sz="3200"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ar-IQ" dirty="0"/>
              <a:t/>
            </a:r>
            <a:br>
              <a:rPr lang="ar-IQ" dirty="0"/>
            </a:br>
            <a:r>
              <a:rPr lang="ar-IQ" dirty="0"/>
              <a:t>عندما يصبح القرار الإداري جاهزا فإن الإدارة تعمل على تنفيذه لكي ينتج آثاره القانونية، وإذا تم تنفيذه واستنفد مضمونه وإذا حددت مدة معينة لتطبيق القرار فإن بعد انقضاء هذه المدة تقوم الإدارة بإنهائه بطريقتين، إما </a:t>
            </a:r>
            <a:r>
              <a:rPr lang="ar-IQ" u="sng" dirty="0"/>
              <a:t>بسحبه</a:t>
            </a:r>
            <a:r>
              <a:rPr lang="ar-IQ" dirty="0"/>
              <a:t> أو </a:t>
            </a:r>
            <a:r>
              <a:rPr lang="ar-IQ" u="sng" dirty="0"/>
              <a:t>إلغاءه</a:t>
            </a:r>
            <a:r>
              <a:rPr lang="ar-IQ" dirty="0"/>
              <a:t>.</a:t>
            </a:r>
            <a:br>
              <a:rPr lang="ar-IQ" dirty="0"/>
            </a:br>
            <a:r>
              <a:rPr lang="ar-IQ" dirty="0"/>
              <a:t> </a:t>
            </a:r>
            <a:r>
              <a:rPr lang="ar-IQ" dirty="0" smtClean="0"/>
              <a:t>: </a:t>
            </a:r>
            <a:r>
              <a:rPr lang="ar-IQ" b="1" u="sng" dirty="0"/>
              <a:t>نفاذ القرار الإداري</a:t>
            </a:r>
            <a:r>
              <a:rPr lang="ar-IQ" dirty="0"/>
              <a:t/>
            </a:r>
            <a:br>
              <a:rPr lang="ar-IQ" dirty="0"/>
            </a:br>
            <a:r>
              <a:rPr lang="ar-IQ" dirty="0"/>
              <a:t>تعد القرارات الإدارية الصادرة عن السلطة الإدارية المختصة </a:t>
            </a:r>
            <a:r>
              <a:rPr lang="ar-IQ" u="sng" dirty="0"/>
              <a:t>نافذة من لحظة صدورها كقاعدة عامة</a:t>
            </a:r>
            <a:r>
              <a:rPr lang="ar-IQ" dirty="0"/>
              <a:t>. وتقتضي العدالة ألا تسري في </a:t>
            </a:r>
            <a:r>
              <a:rPr lang="ar-IQ" u="sng" dirty="0"/>
              <a:t>حق الأفراد </a:t>
            </a:r>
            <a:r>
              <a:rPr lang="ar-IQ" dirty="0"/>
              <a:t>الذين توجه إليهم </a:t>
            </a:r>
            <a:r>
              <a:rPr lang="ar-IQ" b="1" u="sng" dirty="0" smtClean="0"/>
              <a:t>الأمر </a:t>
            </a:r>
            <a:r>
              <a:rPr lang="ar-IQ" b="1" u="sng" dirty="0"/>
              <a:t>تاريخ علمهم بها </a:t>
            </a:r>
            <a:r>
              <a:rPr lang="ar-IQ" dirty="0"/>
              <a:t>عن طريق إحدى وسائل العلم المقررة </a:t>
            </a:r>
            <a:r>
              <a:rPr lang="ar-IQ" dirty="0" smtClean="0"/>
              <a:t> : </a:t>
            </a:r>
            <a:r>
              <a:rPr lang="ar-IQ" dirty="0"/>
              <a:t>نفاذ القرار الإداري وسريانه في حق </a:t>
            </a:r>
            <a:r>
              <a:rPr lang="ar-IQ" dirty="0" smtClean="0"/>
              <a:t>الأفراد</a:t>
            </a:r>
            <a:endParaRPr lang="ar-IQ" dirty="0"/>
          </a:p>
        </p:txBody>
      </p:sp>
      <p:sp>
        <p:nvSpPr>
          <p:cNvPr id="4" name="Date Placeholder 3"/>
          <p:cNvSpPr>
            <a:spLocks noGrp="1"/>
          </p:cNvSpPr>
          <p:nvPr>
            <p:ph type="dt" sz="half" idx="10"/>
          </p:nvPr>
        </p:nvSpPr>
        <p:spPr/>
        <p:txBody>
          <a:bodyPr/>
          <a:lstStyle/>
          <a:p>
            <a:fld id="{18BE311D-5707-4CE9-8D8A-73B99D62B64B}"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a:t>
            </a:fld>
            <a:endParaRPr lang="ar-IQ"/>
          </a:p>
        </p:txBody>
      </p:sp>
    </p:spTree>
    <p:extLst>
      <p:ext uri="{BB962C8B-B14F-4D97-AF65-F5344CB8AC3E}">
        <p14:creationId xmlns:p14="http://schemas.microsoft.com/office/powerpoint/2010/main" val="2285978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pPr algn="r"/>
            <a:r>
              <a:rPr lang="ar-IQ" dirty="0" smtClean="0"/>
              <a:t>  ماهي </a:t>
            </a:r>
            <a:r>
              <a:rPr lang="ar-IQ" sz="4000" dirty="0" smtClean="0"/>
              <a:t>الحالات التي يحق للادارة استعمال سلطتها في التنفيذ المباشر؟</a:t>
            </a:r>
            <a:endParaRPr lang="ar-IQ" sz="4000" dirty="0"/>
          </a:p>
        </p:txBody>
      </p:sp>
      <p:sp>
        <p:nvSpPr>
          <p:cNvPr id="3" name="Content Placeholder 2"/>
          <p:cNvSpPr>
            <a:spLocks noGrp="1"/>
          </p:cNvSpPr>
          <p:nvPr>
            <p:ph idx="1"/>
          </p:nvPr>
        </p:nvSpPr>
        <p:spPr>
          <a:xfrm>
            <a:off x="457200" y="1412776"/>
            <a:ext cx="8229600" cy="4713387"/>
          </a:xfrm>
        </p:spPr>
        <p:txBody>
          <a:bodyPr>
            <a:normAutofit lnSpcReduction="10000"/>
          </a:bodyPr>
          <a:lstStyle/>
          <a:p>
            <a:r>
              <a:rPr lang="ar-IQ" sz="2800" dirty="0" smtClean="0"/>
              <a:t>1- </a:t>
            </a:r>
            <a:r>
              <a:rPr lang="ar-IQ" sz="2800" b="1" u="sng" dirty="0" smtClean="0"/>
              <a:t>وجود نص قانوني صريح </a:t>
            </a:r>
            <a:r>
              <a:rPr lang="ar-IQ" sz="2800" dirty="0" smtClean="0"/>
              <a:t>يخول سلطة تنفيذ قراراتها </a:t>
            </a:r>
            <a:r>
              <a:rPr lang="ar-IQ" sz="2800" b="1" u="sng" dirty="0" smtClean="0"/>
              <a:t>تنفيذا جبريا </a:t>
            </a:r>
            <a:r>
              <a:rPr lang="ar-IQ" sz="2800" dirty="0" smtClean="0"/>
              <a:t>دون حاجة الى اذن سابق من القضاء .مثال ذلك حجز الادارة على الراتب والمخصصات التي يستحقها الموظف بنسبة معينة (ثلث)لقاء سداد دين ممتاز. في حالة اهمال الموظف للمواد التي يضمنها كسيارة الدائرة.وكالضرائب والرسوم.</a:t>
            </a:r>
          </a:p>
          <a:p>
            <a:r>
              <a:rPr lang="ar-IQ" sz="2800" dirty="0" smtClean="0"/>
              <a:t>2- </a:t>
            </a:r>
            <a:r>
              <a:rPr lang="ar-IQ" sz="2800" b="1" u="sng" dirty="0" smtClean="0"/>
              <a:t>ان يرفض من صدر </a:t>
            </a:r>
            <a:r>
              <a:rPr lang="ar-IQ" sz="2800" dirty="0" smtClean="0"/>
              <a:t>بحقهم القرارا تنفيذه والالتزام به </a:t>
            </a:r>
            <a:r>
              <a:rPr lang="ar-IQ" sz="2800" b="1" u="sng" dirty="0" smtClean="0"/>
              <a:t>ولم تكن لدى الجهة المختصة مصدرة القرار اية وسيلة اخرى غير تنفيذ </a:t>
            </a:r>
            <a:r>
              <a:rPr lang="ar-IQ" sz="2800" dirty="0" smtClean="0"/>
              <a:t>قراراتها تنفيذا مباشرا لتكفل احترامه ولو لم يتطرق القانون الى هذه الوسيلة. في حالة لم ينص المشرع على جزاءات جنائية تترتب على الافراد عن تنفيذ القرار الاداري او لان هذا الجزاء وضع موضع التنفيذ ولم يجد نفعا في حمل الافراد على الالتزام </a:t>
            </a:r>
            <a:r>
              <a:rPr lang="ar-IQ" sz="2800" u="sng" dirty="0" smtClean="0"/>
              <a:t>بالقرار.كالاخلاء</a:t>
            </a:r>
            <a:r>
              <a:rPr lang="ar-IQ" sz="2800" dirty="0" smtClean="0"/>
              <a:t>.</a:t>
            </a:r>
            <a:endParaRPr lang="ar-IQ" sz="2800" dirty="0"/>
          </a:p>
        </p:txBody>
      </p:sp>
      <p:sp>
        <p:nvSpPr>
          <p:cNvPr id="4" name="Date Placeholder 3"/>
          <p:cNvSpPr>
            <a:spLocks noGrp="1"/>
          </p:cNvSpPr>
          <p:nvPr>
            <p:ph type="dt" sz="half" idx="10"/>
          </p:nvPr>
        </p:nvSpPr>
        <p:spPr/>
        <p:txBody>
          <a:bodyPr/>
          <a:lstStyle/>
          <a:p>
            <a:fld id="{FCC010DC-17C3-4BC6-9B13-29F6FB02B7ED}"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20</a:t>
            </a:fld>
            <a:endParaRPr lang="ar-IQ"/>
          </a:p>
        </p:txBody>
      </p:sp>
    </p:spTree>
    <p:extLst>
      <p:ext uri="{BB962C8B-B14F-4D97-AF65-F5344CB8AC3E}">
        <p14:creationId xmlns:p14="http://schemas.microsoft.com/office/powerpoint/2010/main" val="1657849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IQ" sz="2800" b="1" dirty="0" smtClean="0">
                <a:cs typeface="+mn-cs"/>
              </a:rPr>
              <a:t>3- في حالة الضرورة و الاستعجال </a:t>
            </a:r>
            <a:r>
              <a:rPr lang="ar-IQ" sz="2800" dirty="0" smtClean="0">
                <a:cs typeface="+mn-cs"/>
              </a:rPr>
              <a:t>يجوز للادارة ان تلجا الى تنفيذ المباشر في </a:t>
            </a:r>
            <a:r>
              <a:rPr lang="ar-IQ" sz="2800" b="1" dirty="0" smtClean="0">
                <a:solidFill>
                  <a:srgbClr val="FF0000"/>
                </a:solidFill>
                <a:cs typeface="+mn-cs"/>
              </a:rPr>
              <a:t>حالة وجود خطر يهدد </a:t>
            </a:r>
            <a:r>
              <a:rPr lang="ar-IQ" sz="2800" dirty="0" smtClean="0">
                <a:cs typeface="+mn-cs"/>
              </a:rPr>
              <a:t>الامن العام او الصحة العامة او السكينة العامة</a:t>
            </a:r>
            <a:endParaRPr lang="ar-IQ" sz="2800" dirty="0">
              <a:cs typeface="+mn-cs"/>
            </a:endParaRPr>
          </a:p>
        </p:txBody>
      </p:sp>
      <p:sp>
        <p:nvSpPr>
          <p:cNvPr id="3" name="Content Placeholder 2"/>
          <p:cNvSpPr>
            <a:spLocks noGrp="1"/>
          </p:cNvSpPr>
          <p:nvPr>
            <p:ph idx="1"/>
          </p:nvPr>
        </p:nvSpPr>
        <p:spPr>
          <a:xfrm>
            <a:off x="539552" y="1556792"/>
            <a:ext cx="8229600" cy="4525963"/>
          </a:xfrm>
        </p:spPr>
        <p:txBody>
          <a:bodyPr>
            <a:normAutofit lnSpcReduction="10000"/>
          </a:bodyPr>
          <a:lstStyle/>
          <a:p>
            <a:r>
              <a:rPr lang="ar-IQ" dirty="0" smtClean="0"/>
              <a:t> بشرط </a:t>
            </a:r>
          </a:p>
          <a:p>
            <a:r>
              <a:rPr lang="ar-IQ" dirty="0" smtClean="0"/>
              <a:t>1- ان يكون هذا </a:t>
            </a:r>
            <a:r>
              <a:rPr lang="ar-IQ" u="sng" dirty="0" smtClean="0"/>
              <a:t>الخطر حقيقيا وحالا </a:t>
            </a:r>
            <a:r>
              <a:rPr lang="ar-IQ" dirty="0" smtClean="0"/>
              <a:t>و</a:t>
            </a:r>
          </a:p>
          <a:p>
            <a:r>
              <a:rPr lang="ar-IQ" dirty="0" smtClean="0"/>
              <a:t>2- يتعذر على الادارة مواجهته بالطرق العادية. ومثال :-قرارات  الضبط الاداري التي تستهدف منع الاخلال بالنظام العام بعناصره المختلفة كاستخدام القوة لمنع انتشار المرض.مثل تقييد حركة تنقل المواطنين داخل تلك المنطقة والدخول اليها والخروج منها واغلاق المحلات العامة </a:t>
            </a:r>
            <a:r>
              <a:rPr lang="ar-IQ" u="sng" dirty="0" smtClean="0"/>
              <a:t>ومنع بيع الاغذية والمشروبات</a:t>
            </a:r>
            <a:r>
              <a:rPr lang="ar-IQ" dirty="0" smtClean="0"/>
              <a:t>.</a:t>
            </a:r>
          </a:p>
          <a:p>
            <a:r>
              <a:rPr lang="ar-IQ" dirty="0" smtClean="0"/>
              <a:t>3- ان يكون الهدف من هوتحقيق لمصلحة العامة.</a:t>
            </a:r>
          </a:p>
        </p:txBody>
      </p:sp>
      <p:sp>
        <p:nvSpPr>
          <p:cNvPr id="4" name="Date Placeholder 3"/>
          <p:cNvSpPr>
            <a:spLocks noGrp="1"/>
          </p:cNvSpPr>
          <p:nvPr>
            <p:ph type="dt" sz="half" idx="10"/>
          </p:nvPr>
        </p:nvSpPr>
        <p:spPr/>
        <p:txBody>
          <a:bodyPr/>
          <a:lstStyle/>
          <a:p>
            <a:fld id="{52085F79-E7C0-4917-93FA-055E914C9656}"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21</a:t>
            </a:fld>
            <a:endParaRPr lang="ar-IQ"/>
          </a:p>
        </p:txBody>
      </p:sp>
    </p:spTree>
    <p:extLst>
      <p:ext uri="{BB962C8B-B14F-4D97-AF65-F5344CB8AC3E}">
        <p14:creationId xmlns:p14="http://schemas.microsoft.com/office/powerpoint/2010/main" val="18403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4800" b="1" dirty="0" smtClean="0">
                <a:solidFill>
                  <a:srgbClr val="FF0000"/>
                </a:solidFill>
              </a:rPr>
              <a:t>ثانيا:- التنفيذ القضائي</a:t>
            </a:r>
            <a:endParaRPr lang="ar-IQ" sz="48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ar-IQ" dirty="0" smtClean="0"/>
              <a:t>الاصل ان يلتزم الافراد طواعيا بتنفيذ القرارات الادارية خاصةتلك التي تتضمن منحهم لحقوق ممارسة مهنة او حرية ما. وللادارة عند امتناع الافراد عن التنفيذ ان تتخذ كل مايلزم لاجل تنفيذ القرارا بما فيها استخدام القوة والقسر في التنفيذ. وفي احيان اخرى تلجا الادارة الى القضاء للحصول على حقوقها في تنفيذ القرارا الاداري عن طريق توقيع </a:t>
            </a:r>
            <a:r>
              <a:rPr lang="ar-IQ" u="sng" dirty="0" smtClean="0"/>
              <a:t>الجزاءات الجنائية و الدعاوي المدنية </a:t>
            </a:r>
            <a:r>
              <a:rPr lang="ar-IQ" dirty="0" smtClean="0"/>
              <a:t>بواسطة القضاء او عن طريق الجزاءات التاديبية كالعقوبات التاديبية التي تفرض على الموظفين المخالفين لاوامر الادارة اوالعقوبات التي توقع على المنتفعين بخدمات المرفق العام عند مخالفتهم للقرارات المنظمة لهذا الانتفاع.</a:t>
            </a:r>
            <a:endParaRPr lang="ar-IQ" dirty="0"/>
          </a:p>
        </p:txBody>
      </p:sp>
      <p:sp>
        <p:nvSpPr>
          <p:cNvPr id="4" name="Date Placeholder 3"/>
          <p:cNvSpPr>
            <a:spLocks noGrp="1"/>
          </p:cNvSpPr>
          <p:nvPr>
            <p:ph type="dt" sz="half" idx="10"/>
          </p:nvPr>
        </p:nvSpPr>
        <p:spPr/>
        <p:txBody>
          <a:bodyPr/>
          <a:lstStyle/>
          <a:p>
            <a:fld id="{BDECFD57-7290-4FAA-A8B1-A79DE8893A03}"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22</a:t>
            </a:fld>
            <a:endParaRPr lang="ar-IQ"/>
          </a:p>
        </p:txBody>
      </p:sp>
    </p:spTree>
    <p:extLst>
      <p:ext uri="{BB962C8B-B14F-4D97-AF65-F5344CB8AC3E}">
        <p14:creationId xmlns:p14="http://schemas.microsoft.com/office/powerpoint/2010/main" val="2397865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r"/>
            <a:r>
              <a:rPr lang="ar-IQ" sz="2400" dirty="0" smtClean="0"/>
              <a:t>وقد تطرق المشرع العراقي الى اسلوب التنفيذ القضائي لحمل الافراد</a:t>
            </a:r>
            <a:endParaRPr lang="ar-IQ" sz="2400" dirty="0"/>
          </a:p>
        </p:txBody>
      </p:sp>
      <p:sp>
        <p:nvSpPr>
          <p:cNvPr id="3" name="Content Placeholder 2"/>
          <p:cNvSpPr>
            <a:spLocks noGrp="1"/>
          </p:cNvSpPr>
          <p:nvPr>
            <p:ph idx="1"/>
          </p:nvPr>
        </p:nvSpPr>
        <p:spPr>
          <a:xfrm>
            <a:off x="457200" y="1268760"/>
            <a:ext cx="8229600" cy="4857403"/>
          </a:xfrm>
        </p:spPr>
        <p:txBody>
          <a:bodyPr/>
          <a:lstStyle/>
          <a:p>
            <a:r>
              <a:rPr lang="ar-IQ" dirty="0" smtClean="0"/>
              <a:t>على احترام القرارات الادارية وتنفيذها وذلك من خلال نص م 240من قانون العقوبات رقم 111 لسنة 1969 التي عاقبت بالحبس مدة لاتزيد على 6 اشهر او بغرامة لاتزيد على 100 دينار كل من خالف الاوامر الصادرة من موظف او مكلف بخدمة عامة أو من مجلس البلدية او هيئة رسمية أو شبه رسمية ضمن سلطاتهم القانونية او لم يمتثل لأوامر اي جهة من الجهات المذكورة الصادرة ضمن تلك السلطات وذلك دون الاخلال بأي عقوبة اشد ينص عليها القانون.</a:t>
            </a:r>
            <a:endParaRPr lang="ar-IQ" dirty="0"/>
          </a:p>
        </p:txBody>
      </p:sp>
      <p:sp>
        <p:nvSpPr>
          <p:cNvPr id="4" name="Date Placeholder 3"/>
          <p:cNvSpPr>
            <a:spLocks noGrp="1"/>
          </p:cNvSpPr>
          <p:nvPr>
            <p:ph type="dt" sz="half" idx="10"/>
          </p:nvPr>
        </p:nvSpPr>
        <p:spPr/>
        <p:txBody>
          <a:bodyPr/>
          <a:lstStyle/>
          <a:p>
            <a:fld id="{1EED1746-5139-43F5-A67D-4876D7ABE304}"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23</a:t>
            </a:fld>
            <a:endParaRPr lang="ar-IQ"/>
          </a:p>
        </p:txBody>
      </p:sp>
    </p:spTree>
    <p:extLst>
      <p:ext uri="{BB962C8B-B14F-4D97-AF65-F5344CB8AC3E}">
        <p14:creationId xmlns:p14="http://schemas.microsoft.com/office/powerpoint/2010/main" val="2572931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u="sng" dirty="0" smtClean="0">
                <a:solidFill>
                  <a:srgbClr val="FF0000"/>
                </a:solidFill>
                <a:cs typeface="+mn-cs"/>
              </a:rPr>
              <a:t>نهاية القرارات الادارية</a:t>
            </a:r>
            <a:endParaRPr lang="ar-IQ" b="1" u="sng" dirty="0">
              <a:solidFill>
                <a:srgbClr val="FF0000"/>
              </a:solidFill>
              <a:cs typeface="+mn-cs"/>
            </a:endParaRPr>
          </a:p>
        </p:txBody>
      </p:sp>
      <p:sp>
        <p:nvSpPr>
          <p:cNvPr id="3" name="Content Placeholder 2"/>
          <p:cNvSpPr>
            <a:spLocks noGrp="1"/>
          </p:cNvSpPr>
          <p:nvPr>
            <p:ph idx="1"/>
          </p:nvPr>
        </p:nvSpPr>
        <p:spPr>
          <a:xfrm>
            <a:off x="457200" y="1268760"/>
            <a:ext cx="8229600" cy="5256584"/>
          </a:xfrm>
        </p:spPr>
        <p:txBody>
          <a:bodyPr>
            <a:normAutofit fontScale="92500" lnSpcReduction="10000"/>
          </a:bodyPr>
          <a:lstStyle/>
          <a:p>
            <a:r>
              <a:rPr lang="ar-IQ" dirty="0" smtClean="0"/>
              <a:t>يقصد بنهاية القرارات الادارية زوال الاثار القانونية المترتبة عليها, وقد تنتهي القرارات الادارية </a:t>
            </a:r>
            <a:r>
              <a:rPr lang="ar-IQ" u="sng" dirty="0" smtClean="0"/>
              <a:t>نهاية طبيعية </a:t>
            </a:r>
            <a:r>
              <a:rPr lang="ar-IQ" dirty="0" smtClean="0"/>
              <a:t>في عدد من الحالات, وقد تكون نهاية القرارات </a:t>
            </a:r>
            <a:r>
              <a:rPr lang="ar-IQ" u="sng" dirty="0" smtClean="0"/>
              <a:t>الادارية غير طبيعية </a:t>
            </a:r>
            <a:r>
              <a:rPr lang="ar-IQ" dirty="0" smtClean="0"/>
              <a:t>اي بطريقة أرادية من الجهة الادارية المختصة,</a:t>
            </a:r>
          </a:p>
          <a:p>
            <a:r>
              <a:rPr lang="ar-IQ" dirty="0" smtClean="0"/>
              <a:t>فقد </a:t>
            </a:r>
            <a:r>
              <a:rPr lang="ar-IQ" u="sng" dirty="0" smtClean="0"/>
              <a:t>يتم انهاء اثار </a:t>
            </a:r>
            <a:r>
              <a:rPr lang="ar-IQ" dirty="0" smtClean="0"/>
              <a:t>القرار الاداري من قبل جهة الادارة نفسها وذلك بالنسبة </a:t>
            </a:r>
            <a:r>
              <a:rPr lang="ar-IQ" u="sng" dirty="0" smtClean="0"/>
              <a:t>للمستقبل(ئايندة)(داهاتوو)</a:t>
            </a:r>
            <a:r>
              <a:rPr lang="ar-IQ" dirty="0" smtClean="0"/>
              <a:t> مع </a:t>
            </a:r>
            <a:r>
              <a:rPr lang="ar-IQ" u="sng" dirty="0" smtClean="0"/>
              <a:t>بقاء اثاره باقية بالنسبة للماضي(رابردوو) </a:t>
            </a:r>
            <a:r>
              <a:rPr lang="ar-IQ" dirty="0" smtClean="0"/>
              <a:t>وهو مايطلق </a:t>
            </a:r>
            <a:r>
              <a:rPr lang="ar-IQ" u="sng" dirty="0" smtClean="0"/>
              <a:t>عليه بالغاء </a:t>
            </a:r>
            <a:r>
              <a:rPr lang="ar-IQ" dirty="0" smtClean="0"/>
              <a:t>القرار الاداري.</a:t>
            </a:r>
          </a:p>
          <a:p>
            <a:r>
              <a:rPr lang="ar-IQ" dirty="0" smtClean="0"/>
              <a:t>وقد يتم انهاء اثار القرار من قبل جهة الادارة ايضا ولكن بالنسبة للماضي والمستقبل بحيث يعتبر القرار كان لم يكن .</a:t>
            </a:r>
            <a:r>
              <a:rPr lang="ar-IQ" dirty="0"/>
              <a:t> وهذا الاجراء يطلق عليه </a:t>
            </a:r>
            <a:r>
              <a:rPr lang="ar-IQ" b="1" u="sng" dirty="0"/>
              <a:t>مصطلح السحب الاداري</a:t>
            </a:r>
            <a:endParaRPr lang="ar-IQ" dirty="0"/>
          </a:p>
        </p:txBody>
      </p:sp>
      <p:sp>
        <p:nvSpPr>
          <p:cNvPr id="4" name="Date Placeholder 3"/>
          <p:cNvSpPr>
            <a:spLocks noGrp="1"/>
          </p:cNvSpPr>
          <p:nvPr>
            <p:ph type="dt" sz="half" idx="10"/>
          </p:nvPr>
        </p:nvSpPr>
        <p:spPr/>
        <p:txBody>
          <a:bodyPr/>
          <a:lstStyle/>
          <a:p>
            <a:fld id="{587F9728-28E8-4ACB-91C2-7A6FEFC9E318}" type="datetime8">
              <a:rPr lang="ar-IQ" smtClean="0"/>
              <a:t>13 كانون الثاني، 19</a:t>
            </a:fld>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24</a:t>
            </a:fld>
            <a:endParaRPr lang="ar-IQ"/>
          </a:p>
        </p:txBody>
      </p:sp>
    </p:spTree>
    <p:extLst>
      <p:ext uri="{BB962C8B-B14F-4D97-AF65-F5344CB8AC3E}">
        <p14:creationId xmlns:p14="http://schemas.microsoft.com/office/powerpoint/2010/main" val="4182042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ar-IQ" b="1" u="sng" dirty="0" smtClean="0"/>
              <a:t>النهاية الطبيعية للقرارات الادارية:</a:t>
            </a:r>
          </a:p>
          <a:p>
            <a:pPr marL="0" indent="0">
              <a:buNone/>
            </a:pPr>
            <a:r>
              <a:rPr lang="ar-IQ" dirty="0" smtClean="0"/>
              <a:t>اولا :- بتنفيذ القرار نهاية طبيعية لادخل لارادة الادارة فيها اي </a:t>
            </a:r>
            <a:r>
              <a:rPr lang="ar-IQ" u="sng" dirty="0" smtClean="0"/>
              <a:t>بانهاء الغرض</a:t>
            </a:r>
            <a:r>
              <a:rPr lang="ar-IQ" dirty="0" smtClean="0"/>
              <a:t> الذي صدر القرارا من اجله.( الطوعي و الجبري)</a:t>
            </a:r>
          </a:p>
          <a:p>
            <a:r>
              <a:rPr lang="ar-IQ" dirty="0" smtClean="0"/>
              <a:t>كتنفيذ القرار الصادر بهدم منزل ايل للسقوط.</a:t>
            </a:r>
          </a:p>
          <a:p>
            <a:r>
              <a:rPr lang="ar-IQ" dirty="0" smtClean="0"/>
              <a:t>ثانيا:- نهاية المدة المحددة لنفاذ القرار الاداري.</a:t>
            </a:r>
          </a:p>
          <a:p>
            <a:r>
              <a:rPr lang="ar-IQ" dirty="0" smtClean="0"/>
              <a:t>بعض القرارات تستدعي طبيعتها استمرارها لفترة طويلة من الزمن مادام المستفيد من القرار مزاولا لنشاطه كالترخيص بممارسة مهنة. كالاجازات السنوية. </a:t>
            </a:r>
          </a:p>
          <a:p>
            <a:r>
              <a:rPr lang="ar-IQ" dirty="0" smtClean="0"/>
              <a:t>القرار كقرار التصريح بالاقامة للاجنبي لمدة محددة.</a:t>
            </a:r>
            <a:endParaRPr lang="ar-IQ" dirty="0"/>
          </a:p>
        </p:txBody>
      </p:sp>
      <p:sp>
        <p:nvSpPr>
          <p:cNvPr id="4" name="Date Placeholder 3"/>
          <p:cNvSpPr>
            <a:spLocks noGrp="1"/>
          </p:cNvSpPr>
          <p:nvPr>
            <p:ph type="dt" sz="half" idx="10"/>
          </p:nvPr>
        </p:nvSpPr>
        <p:spPr/>
        <p:txBody>
          <a:bodyPr/>
          <a:lstStyle/>
          <a:p>
            <a:fld id="{9D6397E6-CC42-4725-A7E5-6D8F4D7A75D1}"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25</a:t>
            </a:fld>
            <a:endParaRPr lang="ar-IQ"/>
          </a:p>
        </p:txBody>
      </p:sp>
    </p:spTree>
    <p:extLst>
      <p:ext uri="{BB962C8B-B14F-4D97-AF65-F5344CB8AC3E}">
        <p14:creationId xmlns:p14="http://schemas.microsoft.com/office/powerpoint/2010/main" val="41456446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marL="0" indent="0">
              <a:buNone/>
            </a:pPr>
            <a:r>
              <a:rPr lang="ar-IQ" dirty="0" smtClean="0"/>
              <a:t>ثالثا:- تعليق القرار الاداري على </a:t>
            </a:r>
            <a:r>
              <a:rPr lang="ar-IQ" u="sng" dirty="0" smtClean="0"/>
              <a:t>شرط</a:t>
            </a:r>
            <a:r>
              <a:rPr lang="ar-IQ" dirty="0" smtClean="0"/>
              <a:t> </a:t>
            </a:r>
            <a:r>
              <a:rPr lang="ar-IQ" u="sng" dirty="0" smtClean="0"/>
              <a:t>فاسخ</a:t>
            </a:r>
            <a:r>
              <a:rPr lang="ar-IQ" dirty="0" smtClean="0"/>
              <a:t> او اقترانه باجل فاسخ.</a:t>
            </a:r>
          </a:p>
          <a:p>
            <a:pPr marL="0" indent="0">
              <a:buNone/>
            </a:pPr>
            <a:r>
              <a:rPr lang="ar-IQ" dirty="0" smtClean="0"/>
              <a:t>ان الشرط بصورة عامة هو امر مستقبلي وغير محقق الوقوع ويترتب على وقوعهوجوب الالتزام. وهو اما ان يكون شرطا واقفا او شرطا فسخا,</a:t>
            </a:r>
          </a:p>
          <a:p>
            <a:pPr marL="0" indent="0">
              <a:buNone/>
            </a:pPr>
            <a:r>
              <a:rPr lang="ar-IQ" dirty="0" smtClean="0"/>
              <a:t>فالشرط </a:t>
            </a:r>
            <a:r>
              <a:rPr lang="ar-IQ" u="sng" dirty="0" smtClean="0"/>
              <a:t>الواقف</a:t>
            </a:r>
            <a:r>
              <a:rPr lang="ar-IQ" dirty="0" smtClean="0"/>
              <a:t> هو الذي يتحقق الالتزام بوجوده. (الثلج)</a:t>
            </a:r>
          </a:p>
          <a:p>
            <a:pPr marL="0" indent="0">
              <a:buNone/>
            </a:pPr>
            <a:r>
              <a:rPr lang="ar-IQ" dirty="0" smtClean="0"/>
              <a:t>والشرط </a:t>
            </a:r>
            <a:r>
              <a:rPr lang="ar-IQ" u="sng" dirty="0" smtClean="0"/>
              <a:t>الفاسخ</a:t>
            </a:r>
            <a:r>
              <a:rPr lang="ar-IQ" dirty="0" smtClean="0"/>
              <a:t> هو الذي يزول الالتزام بتحققه.(ترخيص بفتح المحل في منطقة حدد القرار سكانها بعدد معين)</a:t>
            </a:r>
          </a:p>
          <a:p>
            <a:pPr marL="0" indent="0">
              <a:buNone/>
            </a:pPr>
            <a:r>
              <a:rPr lang="ar-IQ" dirty="0" smtClean="0"/>
              <a:t>ففي قرار الفردي يكن ان يصدر القرار الاداري بالشرط الفاسخ ولكن في القرارات التنظيمية ذهب بعضهم الى انها قواعد عامة مجردة لايمكن ات تتضمن هذا النوع من الشرط.</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26</a:t>
            </a:fld>
            <a:endParaRPr lang="ar-IQ"/>
          </a:p>
        </p:txBody>
      </p:sp>
    </p:spTree>
    <p:extLst>
      <p:ext uri="{BB962C8B-B14F-4D97-AF65-F5344CB8AC3E}">
        <p14:creationId xmlns:p14="http://schemas.microsoft.com/office/powerpoint/2010/main" val="2444461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IQ" dirty="0" smtClean="0"/>
              <a:t>كالموظف.</a:t>
            </a:r>
          </a:p>
          <a:p>
            <a:r>
              <a:rPr lang="ar-IQ" dirty="0" smtClean="0"/>
              <a:t>القرارات الادارية اذا علقت على شرط فاسخ </a:t>
            </a:r>
            <a:r>
              <a:rPr lang="ar-IQ" u="sng" dirty="0" smtClean="0"/>
              <a:t>كقرار التعين </a:t>
            </a:r>
            <a:r>
              <a:rPr lang="ar-IQ" dirty="0" smtClean="0"/>
              <a:t>فان قبل المرشح بالوظيفة </a:t>
            </a:r>
            <a:r>
              <a:rPr lang="ar-IQ" u="sng" dirty="0" smtClean="0"/>
              <a:t>وباشر</a:t>
            </a:r>
            <a:r>
              <a:rPr lang="ar-IQ" dirty="0" smtClean="0"/>
              <a:t> فيها استمر القرار صحيحا ومنتجا لاثارها. اما اذا رفض التعيين زالت اثار القرار باثر رجعي من تاريخ صدوره.</a:t>
            </a:r>
          </a:p>
          <a:p>
            <a:r>
              <a:rPr lang="ar-IQ" dirty="0" smtClean="0"/>
              <a:t>اوينتهي القرار بانتهاء الرابطة </a:t>
            </a:r>
            <a:r>
              <a:rPr lang="ar-IQ" u="sng" dirty="0" smtClean="0"/>
              <a:t>الوظيفية كالتقاعد </a:t>
            </a:r>
            <a:r>
              <a:rPr lang="ar-IQ" dirty="0" smtClean="0"/>
              <a:t>اذا كان القرارا متعلق باجل فاسخ تنتهي  ببلوغ سن التقاعد.</a:t>
            </a:r>
          </a:p>
          <a:p>
            <a:r>
              <a:rPr lang="ar-IQ" dirty="0" smtClean="0"/>
              <a:t>او ينتهي القرار بالهلاك المادي للشيء الذي يقوم عليه القرار الصادر بالترخيص لاحد الاشخاص لاستعمال جزء من المال العام ينتهي القرار بهلاك المال او فقده لصفة العمومية.</a:t>
            </a:r>
            <a:endParaRPr lang="ar-IQ" dirty="0"/>
          </a:p>
        </p:txBody>
      </p:sp>
      <p:sp>
        <p:nvSpPr>
          <p:cNvPr id="4" name="Date Placeholder 3"/>
          <p:cNvSpPr>
            <a:spLocks noGrp="1"/>
          </p:cNvSpPr>
          <p:nvPr>
            <p:ph type="dt" sz="half" idx="10"/>
          </p:nvPr>
        </p:nvSpPr>
        <p:spPr/>
        <p:txBody>
          <a:bodyPr/>
          <a:lstStyle/>
          <a:p>
            <a:fld id="{54DAB8ED-E13F-4111-83B8-EC2CE453E0A5}"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27</a:t>
            </a:fld>
            <a:endParaRPr lang="ar-IQ"/>
          </a:p>
        </p:txBody>
      </p:sp>
    </p:spTree>
    <p:extLst>
      <p:ext uri="{BB962C8B-B14F-4D97-AF65-F5344CB8AC3E}">
        <p14:creationId xmlns:p14="http://schemas.microsoft.com/office/powerpoint/2010/main" val="2356073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marL="0" indent="0">
              <a:buNone/>
            </a:pPr>
            <a:r>
              <a:rPr lang="ar-IQ" dirty="0" smtClean="0"/>
              <a:t>رابعا:- </a:t>
            </a:r>
            <a:r>
              <a:rPr lang="ar-IQ" u="sng" dirty="0" smtClean="0"/>
              <a:t>الاستحالة المطلقة في تنفيذ القرار تؤدي الى انتهائه</a:t>
            </a:r>
            <a:r>
              <a:rPr lang="ar-IQ" dirty="0" smtClean="0"/>
              <a:t>.</a:t>
            </a:r>
          </a:p>
          <a:p>
            <a:pPr marL="0" indent="0">
              <a:buNone/>
            </a:pPr>
            <a:r>
              <a:rPr lang="ar-IQ" dirty="0" smtClean="0"/>
              <a:t>ان وجود الاستحالة المطلقة في تنفيذ القرار الاداري تؤدي الى انتهائه فقد ينعدم محل القرار وهذا الانعدام اما ان يكون ماديا او قانونيا.</a:t>
            </a:r>
          </a:p>
          <a:p>
            <a:pPr marL="0" indent="0">
              <a:buNone/>
            </a:pPr>
            <a:r>
              <a:rPr lang="ar-IQ" u="sng" dirty="0" smtClean="0"/>
              <a:t>قانونيا</a:t>
            </a:r>
            <a:r>
              <a:rPr lang="ar-IQ" dirty="0" smtClean="0"/>
              <a:t> مثلا نهاية الترخيص باستعمال </a:t>
            </a:r>
            <a:r>
              <a:rPr lang="ar-IQ" u="sng" dirty="0" smtClean="0"/>
              <a:t>المال العام </a:t>
            </a:r>
            <a:r>
              <a:rPr lang="ar-IQ" dirty="0" smtClean="0"/>
              <a:t>نتيجة زوال صفة العمومية عن هذا المال.</a:t>
            </a:r>
          </a:p>
          <a:p>
            <a:pPr marL="0" indent="0">
              <a:buNone/>
            </a:pPr>
            <a:r>
              <a:rPr lang="ar-IQ" dirty="0" smtClean="0"/>
              <a:t>اما الانعدام مادي لمحل القرار الاداري والذي يترتب عليه استحالة تنفيذ القرار ومن ثم انتهائه مثلا القرار الصادر بنزع منزل اذا </a:t>
            </a:r>
            <a:r>
              <a:rPr lang="ar-IQ" u="sng" dirty="0" smtClean="0"/>
              <a:t>انهار</a:t>
            </a:r>
            <a:r>
              <a:rPr lang="ar-IQ" dirty="0" smtClean="0"/>
              <a:t> هذا المنزل قبل تنفيذ القرار نزع الملكية فهنا استحال تنفيذ القرار الاداري استحالة مطلقة.</a:t>
            </a:r>
          </a:p>
        </p:txBody>
      </p:sp>
      <p:sp>
        <p:nvSpPr>
          <p:cNvPr id="4" name="Date Placeholder 3"/>
          <p:cNvSpPr>
            <a:spLocks noGrp="1"/>
          </p:cNvSpPr>
          <p:nvPr>
            <p:ph type="dt" sz="half" idx="10"/>
          </p:nvPr>
        </p:nvSpPr>
        <p:spPr/>
        <p:txBody>
          <a:bodyPr/>
          <a:lstStyle/>
          <a:p>
            <a:fld id="{488781B1-E09E-4845-B822-0C0FAE620821}"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28</a:t>
            </a:fld>
            <a:endParaRPr lang="ar-IQ"/>
          </a:p>
        </p:txBody>
      </p:sp>
    </p:spTree>
    <p:extLst>
      <p:ext uri="{BB962C8B-B14F-4D97-AF65-F5344CB8AC3E}">
        <p14:creationId xmlns:p14="http://schemas.microsoft.com/office/powerpoint/2010/main" val="39039980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نهاية القرارا الادارية </a:t>
            </a:r>
            <a:r>
              <a:rPr lang="ar-IQ" b="1" dirty="0" smtClean="0"/>
              <a:t>بطريقةغير </a:t>
            </a:r>
            <a:r>
              <a:rPr lang="ar-IQ" b="1" dirty="0"/>
              <a:t>طبيعية</a:t>
            </a:r>
            <a:endParaRPr lang="ar-IQ" dirty="0"/>
          </a:p>
        </p:txBody>
      </p:sp>
      <p:sp>
        <p:nvSpPr>
          <p:cNvPr id="3" name="Content Placeholder 2"/>
          <p:cNvSpPr>
            <a:spLocks noGrp="1"/>
          </p:cNvSpPr>
          <p:nvPr>
            <p:ph idx="1"/>
          </p:nvPr>
        </p:nvSpPr>
        <p:spPr/>
        <p:txBody>
          <a:bodyPr/>
          <a:lstStyle/>
          <a:p>
            <a:r>
              <a:rPr lang="ar-IQ" dirty="0" smtClean="0"/>
              <a:t>اولا:- </a:t>
            </a:r>
            <a:r>
              <a:rPr lang="ar-IQ" u="sng" dirty="0" smtClean="0"/>
              <a:t>السلطة التشريعية.</a:t>
            </a:r>
          </a:p>
          <a:p>
            <a:r>
              <a:rPr lang="ar-IQ" dirty="0" smtClean="0"/>
              <a:t>اذا ما صدر قانون او تم تعديل قانون القديم او حتى عند الغاء القانون , فان من شان ذلك ان يحدث اثرا قانونيا واضحا في الاوضاع القانونية سواء بانشاء مركز قانوني جديد او تعديله او الغائه.</a:t>
            </a:r>
          </a:p>
          <a:p>
            <a:r>
              <a:rPr lang="ar-IQ" dirty="0" smtClean="0"/>
              <a:t>كأن يصدر قانون يقر او يعدل من قواعد سلوك الموظفين في ظل وجود تعليمات على نحو اخر.</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29</a:t>
            </a:fld>
            <a:endParaRPr lang="ar-IQ"/>
          </a:p>
        </p:txBody>
      </p:sp>
    </p:spTree>
    <p:extLst>
      <p:ext uri="{BB962C8B-B14F-4D97-AF65-F5344CB8AC3E}">
        <p14:creationId xmlns:p14="http://schemas.microsoft.com/office/powerpoint/2010/main" val="153828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نفاذ القرارات الادارية بحق الادارة</a:t>
            </a:r>
            <a:endParaRPr lang="ar-IQ" dirty="0"/>
          </a:p>
        </p:txBody>
      </p:sp>
      <p:sp>
        <p:nvSpPr>
          <p:cNvPr id="3" name="Content Placeholder 2"/>
          <p:cNvSpPr>
            <a:spLocks noGrp="1"/>
          </p:cNvSpPr>
          <p:nvPr>
            <p:ph idx="1"/>
          </p:nvPr>
        </p:nvSpPr>
        <p:spPr/>
        <p:txBody>
          <a:bodyPr/>
          <a:lstStyle/>
          <a:p>
            <a:pPr marL="0" indent="0">
              <a:buNone/>
            </a:pPr>
            <a:r>
              <a:rPr lang="ar-IQ" dirty="0"/>
              <a:t>من حيث المبدأ فإن القرارات الإدارية تعتبر نافذة من </a:t>
            </a:r>
            <a:r>
              <a:rPr lang="ar-IQ" dirty="0" smtClean="0"/>
              <a:t>صدورها.</a:t>
            </a:r>
          </a:p>
          <a:p>
            <a:pPr marL="0" indent="0">
              <a:buNone/>
            </a:pPr>
            <a:r>
              <a:rPr lang="ar-IQ" dirty="0" smtClean="0"/>
              <a:t>توجد بعض الاستثناءات</a:t>
            </a:r>
          </a:p>
          <a:p>
            <a:pPr marL="0" indent="0">
              <a:buNone/>
            </a:pPr>
            <a:r>
              <a:rPr lang="ar-IQ" dirty="0" smtClean="0"/>
              <a:t> </a:t>
            </a:r>
            <a:r>
              <a:rPr lang="ar-IQ" dirty="0"/>
              <a:t>ولكن لايكون نافذا اذا كان معلق </a:t>
            </a:r>
            <a:r>
              <a:rPr lang="ar-IQ" dirty="0" smtClean="0"/>
              <a:t>نفاذه بشرط معين.</a:t>
            </a:r>
          </a:p>
          <a:p>
            <a:pPr marL="0" indent="0">
              <a:buNone/>
            </a:pPr>
            <a:r>
              <a:rPr lang="ar-IQ" dirty="0" smtClean="0"/>
              <a:t>  توفير </a:t>
            </a:r>
            <a:r>
              <a:rPr lang="ar-IQ" dirty="0"/>
              <a:t>اعتماد مالي. او تصديق جهة معينة. لذا لاينفذ القرار الا من تاريخ استيفاء هذه </a:t>
            </a:r>
            <a:r>
              <a:rPr lang="ar-IQ" dirty="0" smtClean="0"/>
              <a:t>الاجراءات.</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a:t>
            </a:fld>
            <a:endParaRPr lang="ar-IQ"/>
          </a:p>
        </p:txBody>
      </p:sp>
    </p:spTree>
    <p:extLst>
      <p:ext uri="{BB962C8B-B14F-4D97-AF65-F5344CB8AC3E}">
        <p14:creationId xmlns:p14="http://schemas.microsoft.com/office/powerpoint/2010/main" val="1712334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ar-IQ" dirty="0" smtClean="0"/>
              <a:t>ثانياً:- </a:t>
            </a:r>
            <a:r>
              <a:rPr lang="ar-IQ" u="sng" dirty="0" smtClean="0"/>
              <a:t>بحكم قضائي:-</a:t>
            </a:r>
          </a:p>
          <a:p>
            <a:pPr marL="0" indent="0">
              <a:buNone/>
            </a:pPr>
            <a:r>
              <a:rPr lang="ar-IQ" dirty="0" smtClean="0"/>
              <a:t>قد ينتهي القرار الاداري بحكم قضائي بالغائه. ويكون ذلك عندما يستجيب القاضي لطلب رافع الدعوى </a:t>
            </a:r>
            <a:r>
              <a:rPr lang="ar-IQ" dirty="0" smtClean="0"/>
              <a:t>بألغاء </a:t>
            </a:r>
            <a:r>
              <a:rPr lang="ar-IQ" dirty="0" smtClean="0"/>
              <a:t>القرار استنادا على أحد وجوه عدم المشروعية ( عيوب اركان القرار الاداري) . فالحكم الصادر بالغاء القرار تكون </a:t>
            </a:r>
            <a:r>
              <a:rPr lang="ar-IQ" u="sng" dirty="0" smtClean="0"/>
              <a:t>حجة على الكافة</a:t>
            </a:r>
            <a:r>
              <a:rPr lang="ar-IQ" dirty="0" smtClean="0"/>
              <a:t>, وتكون الادارة ملزمة بتنفيذها عملا بحجية الامر المقضي به.</a:t>
            </a:r>
          </a:p>
          <a:p>
            <a:pPr marL="0" indent="0">
              <a:buNone/>
            </a:pPr>
            <a:r>
              <a:rPr lang="ar-IQ" dirty="0" smtClean="0"/>
              <a:t>ومن المعلوم ان الغاء القرار القضاء ذو اثر رجعي و يعتبر الاقرار كأن لم يكن من تأريخ صدوره.</a:t>
            </a:r>
          </a:p>
          <a:p>
            <a:pPr marL="0" indent="0">
              <a:buNone/>
            </a:pPr>
            <a:r>
              <a:rPr lang="ar-IQ" dirty="0" smtClean="0"/>
              <a:t>مثلا حكم الصادر من محكمة الرصافة لصالح الفلاحيين.</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30</a:t>
            </a:fld>
            <a:endParaRPr lang="ar-IQ"/>
          </a:p>
        </p:txBody>
      </p:sp>
    </p:spTree>
    <p:extLst>
      <p:ext uri="{BB962C8B-B14F-4D97-AF65-F5344CB8AC3E}">
        <p14:creationId xmlns:p14="http://schemas.microsoft.com/office/powerpoint/2010/main" val="512464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ar-IQ" dirty="0"/>
              <a:t>ثالثا:- تدخل الادارة ( الغاء و سحب القرارات الادارية)</a:t>
            </a:r>
          </a:p>
          <a:p>
            <a:pPr marL="0" indent="0">
              <a:buNone/>
            </a:pPr>
            <a:endParaRPr lang="ar-IQ" dirty="0" smtClean="0"/>
          </a:p>
          <a:p>
            <a:r>
              <a:rPr lang="ar-IQ" dirty="0" smtClean="0"/>
              <a:t>1- </a:t>
            </a:r>
            <a:r>
              <a:rPr lang="ar-IQ" dirty="0"/>
              <a:t>الغاء القرار الاداري :- يعد طريق غير عادي لانهاء القرار الاداري. ويقصد به العمل القانوني الذي يصدر عن الادارة متضمنا انهاء اثار القرار بالنسبة </a:t>
            </a:r>
            <a:r>
              <a:rPr lang="ar-IQ" dirty="0" smtClean="0"/>
              <a:t>للمستقبل </a:t>
            </a:r>
            <a:r>
              <a:rPr lang="ar-IQ" dirty="0"/>
              <a:t>مع الابقاء على اثاره التي رتبها منذ لحظة صدوره وحتى الغاءه. والاصل ان يتم الغاء القرار من قبل السلطة التي اصدرته او السلطة </a:t>
            </a:r>
            <a:r>
              <a:rPr lang="ar-IQ" dirty="0" smtClean="0"/>
              <a:t>الرئاسية . </a:t>
            </a:r>
          </a:p>
          <a:p>
            <a:r>
              <a:rPr lang="ar-IQ" dirty="0" smtClean="0"/>
              <a:t>على ان يتخذ قرار </a:t>
            </a:r>
            <a:r>
              <a:rPr lang="ar-IQ" dirty="0" smtClean="0"/>
              <a:t>الالغاء نفس </a:t>
            </a:r>
            <a:r>
              <a:rPr lang="ar-IQ" dirty="0" smtClean="0"/>
              <a:t>شكل واجراءت صدور القرار الاصلي.</a:t>
            </a:r>
          </a:p>
          <a:p>
            <a:endParaRPr lang="ar-IQ" dirty="0"/>
          </a:p>
          <a:p>
            <a:endParaRPr lang="ar-IQ" dirty="0"/>
          </a:p>
        </p:txBody>
      </p:sp>
      <p:sp>
        <p:nvSpPr>
          <p:cNvPr id="4" name="Date Placeholder 3"/>
          <p:cNvSpPr>
            <a:spLocks noGrp="1"/>
          </p:cNvSpPr>
          <p:nvPr>
            <p:ph type="dt" sz="half" idx="10"/>
          </p:nvPr>
        </p:nvSpPr>
        <p:spPr/>
        <p:txBody>
          <a:bodyPr/>
          <a:lstStyle/>
          <a:p>
            <a:fld id="{690F834A-CF74-4117-9EF4-98B6F58C1FD4}"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31</a:t>
            </a:fld>
            <a:endParaRPr lang="ar-IQ"/>
          </a:p>
        </p:txBody>
      </p:sp>
    </p:spTree>
    <p:extLst>
      <p:ext uri="{BB962C8B-B14F-4D97-AF65-F5344CB8AC3E}">
        <p14:creationId xmlns:p14="http://schemas.microsoft.com/office/powerpoint/2010/main" val="2280947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pPr algn="r"/>
            <a:r>
              <a:rPr lang="ar-IQ" sz="3200" b="1" dirty="0" smtClean="0">
                <a:latin typeface="Arial Black" panose="020B0A04020102020204" pitchFamily="34" charset="0"/>
              </a:rPr>
              <a:t>ويختلف حق الادارة في الالغاء قراراتها الادارية باختلاف قراراتها تنظيمية او فردية</a:t>
            </a:r>
            <a:r>
              <a:rPr lang="ar-IQ" sz="3200" dirty="0" smtClean="0">
                <a:latin typeface="Arial Black" panose="020B0A04020102020204" pitchFamily="34" charset="0"/>
              </a:rPr>
              <a:t>.</a:t>
            </a:r>
            <a:endParaRPr lang="ar-IQ" sz="3200" dirty="0">
              <a:latin typeface="Arial Black" panose="020B0A04020102020204" pitchFamily="34" charset="0"/>
            </a:endParaRPr>
          </a:p>
        </p:txBody>
      </p:sp>
      <p:sp>
        <p:nvSpPr>
          <p:cNvPr id="3" name="Content Placeholder 2"/>
          <p:cNvSpPr>
            <a:spLocks noGrp="1"/>
          </p:cNvSpPr>
          <p:nvPr>
            <p:ph idx="1"/>
          </p:nvPr>
        </p:nvSpPr>
        <p:spPr>
          <a:xfrm>
            <a:off x="457200" y="1412776"/>
            <a:ext cx="8229600" cy="4713387"/>
          </a:xfrm>
        </p:spPr>
        <p:txBody>
          <a:bodyPr/>
          <a:lstStyle/>
          <a:p>
            <a:r>
              <a:rPr lang="ar-IQ" smtClean="0"/>
              <a:t>ا-الغاء </a:t>
            </a:r>
            <a:r>
              <a:rPr lang="ar-IQ" dirty="0" smtClean="0"/>
              <a:t>القرارات الادارية التنظمية:- يجوز للادارة ان تعدل في احكامها او تلغيها بالنسبة للمستقبل او تستبدلها بغيرها وفقا لمقتضيات الصالح العام.</a:t>
            </a:r>
          </a:p>
          <a:p>
            <a:r>
              <a:rPr lang="ar-IQ" dirty="0" smtClean="0"/>
              <a:t>والسبب  ان هذه القرارات عبارة عن قواعد قانونية عامة مجردة تنشيء مراكز عامة لا ذاتية. وهذه تخضع دائما لامكانية التعديل والالغاء في اي وقت دون ان يكون لاحد الاحتجاج بوجود حق مكتسب تجاهها.</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32</a:t>
            </a:fld>
            <a:endParaRPr lang="ar-IQ"/>
          </a:p>
        </p:txBody>
      </p:sp>
    </p:spTree>
    <p:extLst>
      <p:ext uri="{BB962C8B-B14F-4D97-AF65-F5344CB8AC3E}">
        <p14:creationId xmlns:p14="http://schemas.microsoft.com/office/powerpoint/2010/main" val="3612159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smtClean="0"/>
              <a:t>2- الغاء القرارات الفردية:- استقر الفقه والقضاء الاداريان على التمييز بين القرارات التي ترتب حقوق للافراد وتلك التي لاتولد حقوقا.</a:t>
            </a:r>
            <a:endParaRPr lang="ar-IQ" sz="3200" dirty="0"/>
          </a:p>
        </p:txBody>
      </p:sp>
      <p:sp>
        <p:nvSpPr>
          <p:cNvPr id="3" name="Content Placeholder 2"/>
          <p:cNvSpPr>
            <a:spLocks noGrp="1"/>
          </p:cNvSpPr>
          <p:nvPr>
            <p:ph idx="1"/>
          </p:nvPr>
        </p:nvSpPr>
        <p:spPr/>
        <p:txBody>
          <a:bodyPr>
            <a:normAutofit fontScale="92500" lnSpcReduction="10000"/>
          </a:bodyPr>
          <a:lstStyle/>
          <a:p>
            <a:r>
              <a:rPr lang="ar-IQ" dirty="0" smtClean="0"/>
              <a:t>ا- </a:t>
            </a:r>
            <a:r>
              <a:rPr lang="ar-IQ" b="1" dirty="0" smtClean="0"/>
              <a:t>القرارات التي </a:t>
            </a:r>
            <a:r>
              <a:rPr lang="ar-IQ" b="1" u="sng" dirty="0" smtClean="0"/>
              <a:t>ترتب حقوقا للافراد</a:t>
            </a:r>
            <a:r>
              <a:rPr lang="ar-IQ" b="1" dirty="0" smtClean="0"/>
              <a:t>: الاصل في القرارات الفردية السليمة انها غالبا ماترتب حقوقا ومراكز قانونية شخصية للافراد المخاطبين بها مثل قرارات التعين والترقية</a:t>
            </a:r>
          </a:p>
          <a:p>
            <a:r>
              <a:rPr lang="ar-IQ" dirty="0" smtClean="0"/>
              <a:t>فان الغاء تلك القرارات بالنسبة للمستقبل يؤدي الى اهدار مبدا الحقوق المكتسبة.</a:t>
            </a:r>
          </a:p>
          <a:p>
            <a:r>
              <a:rPr lang="ar-IQ" dirty="0" smtClean="0"/>
              <a:t>الا ان هذا المبدا لايعني تحصين القرارات الفردية السليمة وبقاءها الى ما لا نهاية.</a:t>
            </a:r>
          </a:p>
          <a:p>
            <a:r>
              <a:rPr lang="ar-IQ" dirty="0" smtClean="0"/>
              <a:t>فالادارة تملك احيانا ان تلغي هذا النوع من القرارات التي ترتب عليها حقوق مكتسبة كالقرار الصادر بالغاء قرار تعين موظف بفصله في حالة ارتكابه خطا يبرر هذا الخطا.</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33</a:t>
            </a:fld>
            <a:endParaRPr lang="ar-IQ"/>
          </a:p>
        </p:txBody>
      </p:sp>
    </p:spTree>
    <p:extLst>
      <p:ext uri="{BB962C8B-B14F-4D97-AF65-F5344CB8AC3E}">
        <p14:creationId xmlns:p14="http://schemas.microsoft.com/office/powerpoint/2010/main" val="2693820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pPr algn="r"/>
            <a:r>
              <a:rPr lang="ar-IQ" sz="3200" dirty="0" smtClean="0"/>
              <a:t>اما اذا كان القرار الاداري الفردي المنشيء لحقوق مكتسبة غير سليم فانها تستطيع ان تلغيه او تعدل فيه والغائها  له يمثل جزاء لعدم مشروعية القرار</a:t>
            </a:r>
            <a:endParaRPr lang="ar-IQ" sz="3200" dirty="0"/>
          </a:p>
        </p:txBody>
      </p:sp>
      <p:sp>
        <p:nvSpPr>
          <p:cNvPr id="3" name="Content Placeholder 2"/>
          <p:cNvSpPr>
            <a:spLocks noGrp="1"/>
          </p:cNvSpPr>
          <p:nvPr>
            <p:ph idx="1"/>
          </p:nvPr>
        </p:nvSpPr>
        <p:spPr>
          <a:xfrm>
            <a:off x="457200" y="1628800"/>
            <a:ext cx="8229600" cy="4497363"/>
          </a:xfrm>
        </p:spPr>
        <p:txBody>
          <a:bodyPr>
            <a:normAutofit lnSpcReduction="10000"/>
          </a:bodyPr>
          <a:lstStyle/>
          <a:p>
            <a:r>
              <a:rPr lang="ar-IQ" dirty="0" smtClean="0"/>
              <a:t>على ان يتم ذلك خلال مدة الطعن بالالغاء اذ انه بفوات هذه المدة يتحصن القرارا غير المشروع ضد رقابة الالغاء.</a:t>
            </a:r>
          </a:p>
          <a:p>
            <a:r>
              <a:rPr lang="ar-IQ" dirty="0" smtClean="0"/>
              <a:t>ب- القرارات الادارية التي </a:t>
            </a:r>
            <a:r>
              <a:rPr lang="ar-IQ" u="sng" dirty="0" smtClean="0"/>
              <a:t>لاترتب حقوق للافراد</a:t>
            </a:r>
            <a:r>
              <a:rPr lang="ar-IQ" dirty="0" smtClean="0"/>
              <a:t>:-</a:t>
            </a:r>
          </a:p>
          <a:p>
            <a:r>
              <a:rPr lang="ar-IQ" dirty="0"/>
              <a:t> </a:t>
            </a:r>
            <a:r>
              <a:rPr lang="ar-IQ" dirty="0" smtClean="0"/>
              <a:t>تستطيع الادارة تعديل القرارات او الغائها بالنسبة للمستقبل في اي وقت دون التقيد بميعاد معين. ومثال ذلك القرارات  الوقتية  وهي قرارات تمنح صاحبها رخصة .ترخيص مؤقت. او القرارات الولائية  مثل قرارات الولائية باحالة الموظف الى لجنة تحقيق. او القرارات التي تحتاج الى تصديق .</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34</a:t>
            </a:fld>
            <a:endParaRPr lang="ar-IQ"/>
          </a:p>
        </p:txBody>
      </p:sp>
    </p:spTree>
    <p:extLst>
      <p:ext uri="{BB962C8B-B14F-4D97-AF65-F5344CB8AC3E}">
        <p14:creationId xmlns:p14="http://schemas.microsoft.com/office/powerpoint/2010/main" val="1994564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r"/>
            <a:r>
              <a:rPr lang="ar-IQ" sz="3600" dirty="0" smtClean="0"/>
              <a:t>ثانيا:- سحب القرار الاداري</a:t>
            </a:r>
            <a:endParaRPr lang="ar-IQ" sz="3600"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ar-IQ" dirty="0" smtClean="0"/>
              <a:t>يقصد بسحب القرارات الادارية وقف نفاذ اثار القرار بالنسبة للماضي والمستقبل (رابردوو وداهاتوو)</a:t>
            </a:r>
          </a:p>
          <a:p>
            <a:r>
              <a:rPr lang="ar-IQ" dirty="0"/>
              <a:t> </a:t>
            </a:r>
            <a:r>
              <a:rPr lang="ar-IQ" dirty="0" smtClean="0"/>
              <a:t>ويحكم سلطة الادارة في سحب قراراتها مبدأ عدم جواز المساس بالحقوق المكتسبة ومبدأ عدم رجعية القرارات الادارية ,وكلا المبداين يهدف الى استقرار المراكز والاوضاع القانونية في الدولة.</a:t>
            </a:r>
          </a:p>
          <a:p>
            <a:r>
              <a:rPr lang="ar-IQ" dirty="0" smtClean="0"/>
              <a:t>الاصل عدم  جواز سحب القرارات الادارية لان ذلك اهدار لحقوق الافراد. الا ان ذلك ليس مطلقا اي القرار الغير مشروع ممكن سحبها اما القرارات الغير مشروعة يجوز للادارة سحبها لعدم مشروعيتها.</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35</a:t>
            </a:fld>
            <a:endParaRPr lang="ar-IQ"/>
          </a:p>
        </p:txBody>
      </p:sp>
    </p:spTree>
    <p:extLst>
      <p:ext uri="{BB962C8B-B14F-4D97-AF65-F5344CB8AC3E}">
        <p14:creationId xmlns:p14="http://schemas.microsoft.com/office/powerpoint/2010/main" val="1197758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r"/>
            <a:r>
              <a:rPr lang="ar-IQ" sz="3200" dirty="0" smtClean="0"/>
              <a:t>سحب القرارات الادارية المشروعة</a:t>
            </a:r>
            <a:endParaRPr lang="ar-IQ" sz="3200" dirty="0"/>
          </a:p>
        </p:txBody>
      </p:sp>
      <p:sp>
        <p:nvSpPr>
          <p:cNvPr id="3" name="Content Placeholder 2"/>
          <p:cNvSpPr>
            <a:spLocks noGrp="1"/>
          </p:cNvSpPr>
          <p:nvPr>
            <p:ph idx="1"/>
          </p:nvPr>
        </p:nvSpPr>
        <p:spPr>
          <a:xfrm>
            <a:off x="457200" y="1484784"/>
            <a:ext cx="8229600" cy="4641379"/>
          </a:xfrm>
        </p:spPr>
        <p:txBody>
          <a:bodyPr>
            <a:normAutofit fontScale="92500" lnSpcReduction="10000"/>
          </a:bodyPr>
          <a:lstStyle/>
          <a:p>
            <a:r>
              <a:rPr lang="ar-IQ" dirty="0" smtClean="0"/>
              <a:t>القاعدة العامة هي عدم جواز قيام الادارة بسحب قراراتها الادارية المشروعة .</a:t>
            </a:r>
            <a:r>
              <a:rPr lang="ar-IQ" b="1" dirty="0" smtClean="0"/>
              <a:t>وذلك لحماية مبدا المشروعية وضمان الحقوق المكتسبة للافراد وهذه القاعدة تشمل القرارات التنظيمية والفردية.</a:t>
            </a:r>
          </a:p>
          <a:p>
            <a:r>
              <a:rPr lang="ar-IQ" dirty="0" smtClean="0"/>
              <a:t>ولكن اجاز القضاء سحب القرارات الفردية المشروعة التي لايتولد حقوق للافراد.</a:t>
            </a:r>
          </a:p>
          <a:p>
            <a:r>
              <a:rPr lang="ar-IQ" b="1" dirty="0" smtClean="0"/>
              <a:t>كسحب الادارة لقرارها بتوقيع الجزاء التاديبي على احد موظفيها لعدم تعلق هذا القرار بحق مكتسب. </a:t>
            </a:r>
            <a:endParaRPr lang="ar-IQ" b="1" dirty="0"/>
          </a:p>
          <a:p>
            <a:r>
              <a:rPr lang="ar-IQ" b="1" dirty="0" smtClean="0"/>
              <a:t>وايضا للادارة سحب قرارها المتعلقة </a:t>
            </a:r>
            <a:r>
              <a:rPr lang="ar-IQ" dirty="0" smtClean="0"/>
              <a:t>بالفصل التاديبي بشرط ان يحافظ على حقوق المكتسب للذي عين بدله.</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36</a:t>
            </a:fld>
            <a:endParaRPr lang="ar-IQ"/>
          </a:p>
        </p:txBody>
      </p:sp>
    </p:spTree>
    <p:extLst>
      <p:ext uri="{BB962C8B-B14F-4D97-AF65-F5344CB8AC3E}">
        <p14:creationId xmlns:p14="http://schemas.microsoft.com/office/powerpoint/2010/main" val="334964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r>
              <a:rPr lang="ar-IQ" sz="3200" dirty="0" smtClean="0"/>
              <a:t>اما بالنسبة للقرارات التنظيمية فيمكن للادارة سحب قراراتها التنظيمية.</a:t>
            </a:r>
            <a:endParaRPr lang="ar-IQ" sz="3200" dirty="0"/>
          </a:p>
        </p:txBody>
      </p:sp>
      <p:sp>
        <p:nvSpPr>
          <p:cNvPr id="3" name="Content Placeholder 2"/>
          <p:cNvSpPr>
            <a:spLocks noGrp="1"/>
          </p:cNvSpPr>
          <p:nvPr>
            <p:ph idx="1"/>
          </p:nvPr>
        </p:nvSpPr>
        <p:spPr/>
        <p:txBody>
          <a:bodyPr>
            <a:normAutofit fontScale="92500" lnSpcReduction="20000"/>
          </a:bodyPr>
          <a:lstStyle/>
          <a:p>
            <a:r>
              <a:rPr lang="ar-IQ" dirty="0" smtClean="0"/>
              <a:t>2-سحب القرارات غير المشروعة يجوز للادارة سحب قراراتها الغير مشروعة وذلك باعدام اثارها بالنسبة للماضي والمستقبل(لرابردو ولهاتوو)</a:t>
            </a:r>
          </a:p>
          <a:p>
            <a:r>
              <a:rPr lang="ar-IQ" dirty="0" smtClean="0"/>
              <a:t>وليس لاحد الاحتجاج بوجود حق مكتسب عليها.</a:t>
            </a:r>
          </a:p>
          <a:p>
            <a:r>
              <a:rPr lang="ar-IQ" b="1" dirty="0" smtClean="0"/>
              <a:t>وسحب القرار هو جزاء عدم مشروعيتها واحترامها للقانون.</a:t>
            </a:r>
          </a:p>
          <a:p>
            <a:r>
              <a:rPr lang="ar-IQ" dirty="0" smtClean="0"/>
              <a:t>ويتم السحب من قبل الجهة التي اصدرتها او السلطة الرئاسية لها. ويمكن ان يكون السحب جزئيا او كليا.</a:t>
            </a:r>
          </a:p>
          <a:p>
            <a:r>
              <a:rPr lang="ar-IQ" dirty="0" smtClean="0"/>
              <a:t>ويكون السحب خلال المدة المحددة للطعن بالغاء اي خلال 60 يوما من تاريخ صدرورها.لان يترتب على فوات هذا الميعاد اكتساب القرار حصانة تمنعه من اي الغاء او تعديل.</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37</a:t>
            </a:fld>
            <a:endParaRPr lang="ar-IQ"/>
          </a:p>
        </p:txBody>
      </p:sp>
    </p:spTree>
    <p:extLst>
      <p:ext uri="{BB962C8B-B14F-4D97-AF65-F5344CB8AC3E}">
        <p14:creationId xmlns:p14="http://schemas.microsoft.com/office/powerpoint/2010/main" val="2454489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dirty="0" smtClean="0"/>
              <a:t> وهناك استثناءات على سحب القرارات الغير مشروعة دون التقييد بالمدة المذكورة.</a:t>
            </a:r>
            <a:endParaRPr lang="ar-IQ" sz="2800" dirty="0"/>
          </a:p>
        </p:txBody>
      </p:sp>
      <p:sp>
        <p:nvSpPr>
          <p:cNvPr id="3" name="Content Placeholder 2"/>
          <p:cNvSpPr>
            <a:spLocks noGrp="1"/>
          </p:cNvSpPr>
          <p:nvPr>
            <p:ph idx="1"/>
          </p:nvPr>
        </p:nvSpPr>
        <p:spPr/>
        <p:txBody>
          <a:bodyPr>
            <a:normAutofit lnSpcReduction="10000"/>
          </a:bodyPr>
          <a:lstStyle/>
          <a:p>
            <a:r>
              <a:rPr lang="ar-IQ" dirty="0" smtClean="0"/>
              <a:t>ا - القرار المعدوم:- هو القرار المشوب بعيب جسيم يجرده من صفته الادارية ويحوله الى مجرد عمل مادي, فلايخضع للتحصن بفوات ميعاد الطعن. </a:t>
            </a:r>
          </a:p>
          <a:p>
            <a:r>
              <a:rPr lang="ar-IQ" dirty="0" smtClean="0"/>
              <a:t>ويجوز للجهة الادارية المختصة ان تقوم بسحبه في اي وقت </a:t>
            </a:r>
          </a:p>
          <a:p>
            <a:r>
              <a:rPr lang="ar-IQ" dirty="0" smtClean="0"/>
              <a:t>ويجوز لصاحب الشان ان يتقدم الى القضاء طالبا الغاء القرار المنعدم دون التقييد بمواعيد رفع دعوى الالغاء. مثال:- القرارا الاداري الصادر من فرد عادي او موظف لاصلة له باصدار القرارات الادارية او اعتداء سلطة عامة على اختصاص سلطة اخرى.</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38</a:t>
            </a:fld>
            <a:endParaRPr lang="ar-IQ"/>
          </a:p>
        </p:txBody>
      </p:sp>
    </p:spTree>
    <p:extLst>
      <p:ext uri="{BB962C8B-B14F-4D97-AF65-F5344CB8AC3E}">
        <p14:creationId xmlns:p14="http://schemas.microsoft.com/office/powerpoint/2010/main" val="583994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600" dirty="0" smtClean="0"/>
              <a:t>ب- القرار الاداري المبني على غش او تدليس من المستفيد</a:t>
            </a:r>
            <a:endParaRPr lang="ar-IQ" sz="3600" dirty="0"/>
          </a:p>
        </p:txBody>
      </p:sp>
      <p:sp>
        <p:nvSpPr>
          <p:cNvPr id="3" name="Content Placeholder 2"/>
          <p:cNvSpPr>
            <a:spLocks noGrp="1"/>
          </p:cNvSpPr>
          <p:nvPr>
            <p:ph idx="1"/>
          </p:nvPr>
        </p:nvSpPr>
        <p:spPr/>
        <p:txBody>
          <a:bodyPr>
            <a:normAutofit fontScale="92500" lnSpcReduction="20000"/>
          </a:bodyPr>
          <a:lstStyle/>
          <a:p>
            <a:r>
              <a:rPr lang="ar-IQ" dirty="0" smtClean="0"/>
              <a:t>اذا صدر القرار الاداري بناءا على غش او تدليس من المستفيد من القرار الاداري فان للجهة الادارية المختصة ان تقوم بسحب هذا القرار دون التقييد بمدة السحب المحددة بميعاد الطعن امام القضاء.</a:t>
            </a:r>
          </a:p>
          <a:p>
            <a:r>
              <a:rPr lang="ar-IQ" dirty="0" smtClean="0"/>
              <a:t>ج – القرار الاداري لايرتب حقوق او مراكز فردية:- </a:t>
            </a:r>
          </a:p>
          <a:p>
            <a:r>
              <a:rPr lang="ar-IQ" dirty="0" smtClean="0"/>
              <a:t>يجوز للجهة الادارية المختصة ان تقوم بسحب قرارتها التي لا ترتب اي حقوق او مراكز فردية. دون التقييد بمدة الطعن .لان اساسا هذه المدة وضعت للحفاظ على استقرار الحقوق والاوضاع القانونية.فاذا لم يكن القرار الاداري قد رتب حقوقا للمخاطبين به فان العلة التي من اجلها حددت المدة المذكورة للسحب لاوجود لها.</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39</a:t>
            </a:fld>
            <a:endParaRPr lang="ar-IQ"/>
          </a:p>
        </p:txBody>
      </p:sp>
    </p:spTree>
    <p:extLst>
      <p:ext uri="{BB962C8B-B14F-4D97-AF65-F5344CB8AC3E}">
        <p14:creationId xmlns:p14="http://schemas.microsoft.com/office/powerpoint/2010/main" val="222306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dirty="0" smtClean="0"/>
              <a:t>نفاذ القرارات الادارية </a:t>
            </a:r>
            <a:r>
              <a:rPr lang="ar-IQ" sz="3600" u="sng" dirty="0" smtClean="0"/>
              <a:t>بحق الافراد</a:t>
            </a:r>
            <a:endParaRPr lang="ar-IQ" sz="3600" u="sng" dirty="0"/>
          </a:p>
        </p:txBody>
      </p:sp>
      <p:sp>
        <p:nvSpPr>
          <p:cNvPr id="3" name="Content Placeholder 2"/>
          <p:cNvSpPr>
            <a:spLocks noGrp="1"/>
          </p:cNvSpPr>
          <p:nvPr>
            <p:ph idx="1"/>
          </p:nvPr>
        </p:nvSpPr>
        <p:spPr>
          <a:xfrm>
            <a:off x="539552" y="1412776"/>
            <a:ext cx="8229600" cy="4896544"/>
          </a:xfrm>
        </p:spPr>
        <p:txBody>
          <a:bodyPr>
            <a:normAutofit/>
          </a:bodyPr>
          <a:lstStyle/>
          <a:p>
            <a:r>
              <a:rPr lang="ar-IQ" dirty="0" smtClean="0"/>
              <a:t>فانه لايكون كذلك في مواجهة الافراد المخاطبين به فيلزم لذلك العلم باحدى الوسائل التي يقررها وهي النشر والاعلان وعلم صاحب الشان علما يقينا.</a:t>
            </a:r>
          </a:p>
          <a:p>
            <a:r>
              <a:rPr lang="ar-IQ" dirty="0" smtClean="0"/>
              <a:t>1- </a:t>
            </a:r>
            <a:r>
              <a:rPr lang="ar-IQ" u="sng" dirty="0" smtClean="0"/>
              <a:t>النشر</a:t>
            </a:r>
            <a:r>
              <a:rPr lang="ar-IQ" dirty="0" smtClean="0"/>
              <a:t>:- هي الطريقة التي يتم من خلالها علم اصحاب شأن بالنسبة للقرارات التنظيمية او اللائحية التي تخاطب عدد غير محدد من الافراد او الحالات وتحمل قواعد موضوعية تتصف بالعموم والتجريد.</a:t>
            </a:r>
          </a:p>
        </p:txBody>
      </p:sp>
      <p:sp>
        <p:nvSpPr>
          <p:cNvPr id="4" name="Date Placeholder 3"/>
          <p:cNvSpPr>
            <a:spLocks noGrp="1"/>
          </p:cNvSpPr>
          <p:nvPr>
            <p:ph type="dt" sz="half" idx="10"/>
          </p:nvPr>
        </p:nvSpPr>
        <p:spPr/>
        <p:txBody>
          <a:bodyPr/>
          <a:lstStyle/>
          <a:p>
            <a:fld id="{033B927E-6462-4712-BCFA-23AB42B032EF}"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4</a:t>
            </a:fld>
            <a:endParaRPr lang="ar-IQ"/>
          </a:p>
        </p:txBody>
      </p:sp>
    </p:spTree>
    <p:extLst>
      <p:ext uri="{BB962C8B-B14F-4D97-AF65-F5344CB8AC3E}">
        <p14:creationId xmlns:p14="http://schemas.microsoft.com/office/powerpoint/2010/main" val="3242040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256584"/>
          </a:xfrm>
        </p:spPr>
        <p:txBody>
          <a:bodyPr>
            <a:normAutofit lnSpcReduction="10000"/>
          </a:bodyPr>
          <a:lstStyle/>
          <a:p>
            <a:pPr marL="0" indent="0">
              <a:buNone/>
            </a:pPr>
            <a:r>
              <a:rPr lang="ar-IQ" dirty="0" smtClean="0"/>
              <a:t>المبادئ المستقرة بصددالنشر هي:</a:t>
            </a:r>
          </a:p>
          <a:p>
            <a:pPr marL="0" indent="0">
              <a:buNone/>
            </a:pPr>
            <a:r>
              <a:rPr lang="ar-IQ" dirty="0"/>
              <a:t>1-  اذا لزم القانون الادارة باتباع وسيلة نشر محددة فيجب اتباع هذة الوسيلة بالذات. </a:t>
            </a:r>
            <a:r>
              <a:rPr lang="ar-IQ" dirty="0" smtClean="0"/>
              <a:t>كأن يلزم القانون نشر القرارفي </a:t>
            </a:r>
            <a:r>
              <a:rPr lang="ar-IQ" dirty="0"/>
              <a:t>الجريدة الرسمية ويجب أن يتضمن نشر المراسيم والقرارات التنظيمية أيضا اسم الجهة التي </a:t>
            </a:r>
            <a:r>
              <a:rPr lang="ar-IQ" dirty="0" smtClean="0"/>
              <a:t>أصدرتها. فعلى الادارة قيام بالذات.</a:t>
            </a:r>
          </a:p>
          <a:p>
            <a:pPr marL="0" indent="0">
              <a:buNone/>
            </a:pPr>
            <a:r>
              <a:rPr lang="ar-IQ" dirty="0" smtClean="0"/>
              <a:t>2- اذا لم يتدخل القانون وسيلة نشر معينة فان لادارة تتمتع بحرية واسعة في اختيار طريقة النشرالمناسبة.</a:t>
            </a:r>
          </a:p>
          <a:p>
            <a:pPr marL="0" indent="0">
              <a:buNone/>
            </a:pPr>
            <a:r>
              <a:rPr lang="ar-IQ" dirty="0" smtClean="0"/>
              <a:t>3- النشر مهمته يجب ان يكشف عن مضمون القرار بحيث يعلمه الافراد علما تاما.</a:t>
            </a:r>
            <a:endParaRPr lang="ar-IQ" dirty="0"/>
          </a:p>
          <a:p>
            <a:pPr marL="0" indent="0">
              <a:buNone/>
            </a:pPr>
            <a:r>
              <a:rPr lang="ar-IQ" dirty="0" smtClean="0"/>
              <a:t> </a:t>
            </a:r>
            <a:endParaRPr lang="ar-IQ"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5</a:t>
            </a:fld>
            <a:endParaRPr lang="ar-IQ"/>
          </a:p>
        </p:txBody>
      </p:sp>
    </p:spTree>
    <p:extLst>
      <p:ext uri="{BB962C8B-B14F-4D97-AF65-F5344CB8AC3E}">
        <p14:creationId xmlns:p14="http://schemas.microsoft.com/office/powerpoint/2010/main" val="20838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752528"/>
          </a:xfrm>
        </p:spPr>
        <p:txBody>
          <a:bodyPr>
            <a:normAutofit fontScale="92500" lnSpcReduction="10000"/>
          </a:bodyPr>
          <a:lstStyle/>
          <a:p>
            <a:r>
              <a:rPr lang="ar-IQ" dirty="0" smtClean="0"/>
              <a:t>اما بالنسبة للقرارات الفردية فلا يعتد بالنشر كوسيلة للعلم بها الا اذا نص القانون صراحة على ذلك. ويعد هذة الوسيلة من العلم قرينة لاتقبل اثبات العكس على أصحاب الشأن بالقرار الاداري.</a:t>
            </a:r>
          </a:p>
          <a:p>
            <a:r>
              <a:rPr lang="ar-IQ" dirty="0" smtClean="0"/>
              <a:t>والنشر لايتم الابعد اكتمال </a:t>
            </a:r>
            <a:r>
              <a:rPr lang="ar-IQ" u="sng" dirty="0" smtClean="0"/>
              <a:t>كافة مراحله.اي </a:t>
            </a:r>
            <a:r>
              <a:rPr lang="ar-IQ" dirty="0" smtClean="0"/>
              <a:t>اذا صدر قرارمن سلطة محلية قبل المصادقة سطة المركزية فان النشر يكون عديم الفائدة اتجاه سريان المدة.</a:t>
            </a:r>
          </a:p>
          <a:p>
            <a:r>
              <a:rPr lang="ar-IQ" dirty="0"/>
              <a:t> </a:t>
            </a:r>
            <a:r>
              <a:rPr lang="ar-IQ" dirty="0" smtClean="0"/>
              <a:t>والنشر </a:t>
            </a:r>
            <a:r>
              <a:rPr lang="ar-IQ" u="sng" dirty="0" smtClean="0"/>
              <a:t>قرينة لاتقبل اثبات العكس </a:t>
            </a:r>
            <a:r>
              <a:rPr lang="ar-IQ" dirty="0" smtClean="0"/>
              <a:t>على علم اصحاب الشان بالقرار الاداري فلا يعذر احد لجهلة او عدم اطلاعه على قواعد القانونية الصادرة في الدولة سواء وردت هذه القواعد في التشريعات العادية او في القرارات التنظيمية.</a:t>
            </a:r>
            <a:endParaRPr lang="ar-IQ" dirty="0"/>
          </a:p>
        </p:txBody>
      </p:sp>
      <p:sp>
        <p:nvSpPr>
          <p:cNvPr id="4" name="Date Placeholder 3"/>
          <p:cNvSpPr>
            <a:spLocks noGrp="1"/>
          </p:cNvSpPr>
          <p:nvPr>
            <p:ph type="dt" sz="half" idx="10"/>
          </p:nvPr>
        </p:nvSpPr>
        <p:spPr/>
        <p:txBody>
          <a:bodyPr/>
          <a:lstStyle/>
          <a:p>
            <a:fld id="{3587DF03-A480-49C2-AC5D-B46CB22F580A}"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6</a:t>
            </a:fld>
            <a:endParaRPr lang="ar-IQ"/>
          </a:p>
        </p:txBody>
      </p:sp>
    </p:spTree>
    <p:extLst>
      <p:ext uri="{BB962C8B-B14F-4D97-AF65-F5344CB8AC3E}">
        <p14:creationId xmlns:p14="http://schemas.microsoft.com/office/powerpoint/2010/main" val="1186406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ar-IQ" dirty="0" smtClean="0"/>
              <a:t>2- التبليغ او الاعلان</a:t>
            </a:r>
            <a:endParaRPr lang="ar-IQ" dirty="0"/>
          </a:p>
        </p:txBody>
      </p:sp>
      <p:sp>
        <p:nvSpPr>
          <p:cNvPr id="3" name="Content Placeholder 2"/>
          <p:cNvSpPr>
            <a:spLocks noGrp="1"/>
          </p:cNvSpPr>
          <p:nvPr>
            <p:ph idx="1"/>
          </p:nvPr>
        </p:nvSpPr>
        <p:spPr>
          <a:xfrm>
            <a:off x="457200" y="1268760"/>
            <a:ext cx="8229600" cy="4968552"/>
          </a:xfrm>
        </p:spPr>
        <p:txBody>
          <a:bodyPr>
            <a:normAutofit fontScale="92500" lnSpcReduction="10000"/>
          </a:bodyPr>
          <a:lstStyle/>
          <a:p>
            <a:r>
              <a:rPr lang="ar-IQ" dirty="0" smtClean="0"/>
              <a:t>هو الطريقة التي تنقل بها الادارة مضمون القرار الى علم فرد او اكثر معينين بذواتهم او بخصوص حالة او حالات معينة.فالتبيلغ هو الوسيلة للعلم بالنسبة للقرارات الفردية كقاعدة عامة مثل قرار تعين موظف.</a:t>
            </a:r>
          </a:p>
          <a:p>
            <a:r>
              <a:rPr lang="ar-IQ" dirty="0" smtClean="0"/>
              <a:t>او نشرها اذا كان القرار تمس عدد كبير من الافراد يتعذر تبليغهم بمضمونها.</a:t>
            </a:r>
          </a:p>
          <a:p>
            <a:r>
              <a:rPr lang="ar-IQ" dirty="0" smtClean="0"/>
              <a:t>ويشترط في التبيلغ  ان يكون شامل لكل عناصر القرار الاداري لكل يبدا ميعاد الطعن بالالغاء</a:t>
            </a:r>
          </a:p>
          <a:p>
            <a:r>
              <a:rPr lang="ar-IQ" dirty="0" smtClean="0"/>
              <a:t>ويبلغ صاحب العلاقة اذا كان كامل الاهلية او من ينوب عنه بالنسبة لناقص الاهلية. وبالنسبة لشخص المعنوي كالشركات يكون التبليغ الى ممثل الشخص المعنوياو من ينوب عنه. </a:t>
            </a:r>
          </a:p>
          <a:p>
            <a:endParaRPr lang="ar-IQ" dirty="0"/>
          </a:p>
        </p:txBody>
      </p:sp>
      <p:sp>
        <p:nvSpPr>
          <p:cNvPr id="4" name="Date Placeholder 3"/>
          <p:cNvSpPr>
            <a:spLocks noGrp="1"/>
          </p:cNvSpPr>
          <p:nvPr>
            <p:ph type="dt" sz="half" idx="10"/>
          </p:nvPr>
        </p:nvSpPr>
        <p:spPr/>
        <p:txBody>
          <a:bodyPr/>
          <a:lstStyle/>
          <a:p>
            <a:fld id="{D30061BF-1192-4DD7-B557-951773CBE82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7</a:t>
            </a:fld>
            <a:endParaRPr lang="ar-IQ"/>
          </a:p>
        </p:txBody>
      </p:sp>
    </p:spTree>
    <p:extLst>
      <p:ext uri="{BB962C8B-B14F-4D97-AF65-F5344CB8AC3E}">
        <p14:creationId xmlns:p14="http://schemas.microsoft.com/office/powerpoint/2010/main" val="1617113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112568"/>
          </a:xfrm>
        </p:spPr>
        <p:txBody>
          <a:bodyPr>
            <a:normAutofit fontScale="32500" lnSpcReduction="20000"/>
          </a:bodyPr>
          <a:lstStyle/>
          <a:p>
            <a:pPr marL="0" indent="0">
              <a:buNone/>
            </a:pPr>
            <a:r>
              <a:rPr lang="ar-IQ" sz="8000" b="1" dirty="0"/>
              <a:t/>
            </a:r>
            <a:br>
              <a:rPr lang="ar-IQ" sz="8000" b="1" dirty="0"/>
            </a:br>
            <a:r>
              <a:rPr lang="ar-IQ" sz="8000" b="1" dirty="0"/>
              <a:t>هو الطريقة الواجبة الإتباع في القرارات الفردية، ويعتبر إجراءا إداريا أساسيا تلتزم به الإدارة لضمان شرعية قراراتها وبالتالي لضمان تنفيذ مقتضياتها وإعطائها آثارا قانونية </a:t>
            </a:r>
            <a:endParaRPr lang="ar-IQ" sz="8000" b="1" dirty="0" smtClean="0"/>
          </a:p>
          <a:p>
            <a:pPr marL="0" indent="0">
              <a:buNone/>
            </a:pPr>
            <a:endParaRPr lang="ar-IQ" sz="8000" b="1" dirty="0" smtClean="0"/>
          </a:p>
          <a:p>
            <a:pPr marL="0" indent="0">
              <a:buNone/>
            </a:pPr>
            <a:r>
              <a:rPr lang="ar-IQ" sz="8000" b="1" dirty="0" smtClean="0"/>
              <a:t>ويتم </a:t>
            </a:r>
            <a:r>
              <a:rPr lang="ar-IQ" sz="8000" b="1" dirty="0"/>
              <a:t>إعلان القرار لذوي الشأن بأنه وسيلة من وسائل الإعلان المعترف بها قانونا. مثل تسليم نسخة </a:t>
            </a:r>
            <a:endParaRPr lang="ar-IQ" sz="8000" b="1" dirty="0" smtClean="0"/>
          </a:p>
          <a:p>
            <a:pPr marL="0" indent="0">
              <a:buNone/>
            </a:pPr>
            <a:endParaRPr lang="ar-IQ" sz="8000" b="1" dirty="0"/>
          </a:p>
          <a:p>
            <a:pPr marL="0" indent="0">
              <a:buNone/>
            </a:pPr>
            <a:r>
              <a:rPr lang="ar-IQ" sz="8000" b="1" dirty="0" smtClean="0"/>
              <a:t>من </a:t>
            </a:r>
            <a:r>
              <a:rPr lang="ar-IQ" sz="8000" b="1" dirty="0"/>
              <a:t>القرار إلى صاحب الشأن شخصيا مع الحصول على توقيعه باستلام أو إرسال القرار إليه بخطاب </a:t>
            </a:r>
            <a:endParaRPr lang="ar-IQ" sz="8000" b="1" dirty="0" smtClean="0"/>
          </a:p>
          <a:p>
            <a:pPr marL="0" indent="0">
              <a:buNone/>
            </a:pPr>
            <a:r>
              <a:rPr lang="ar-IQ" sz="8000" b="1" dirty="0" smtClean="0"/>
              <a:t>موصى </a:t>
            </a:r>
            <a:r>
              <a:rPr lang="ar-IQ" sz="8000" b="1" dirty="0"/>
              <a:t>عليه بعلم الوصول . ويجب أن يكون إعلان القرار شاملا لكل محتويات القرار الإداري مادام أنه لا يجوز الاحتجاج بهذا الأخير إلا في حدود ما تم تبليغه أو إعلانه </a:t>
            </a:r>
            <a:r>
              <a:rPr lang="ar-IQ" sz="8000" b="1" dirty="0" smtClean="0"/>
              <a:t>.</a:t>
            </a:r>
          </a:p>
          <a:p>
            <a:pPr marL="0" indent="0">
              <a:buNone/>
            </a:pPr>
            <a:endParaRPr lang="ar-IQ" sz="8000" b="1" dirty="0"/>
          </a:p>
        </p:txBody>
      </p:sp>
      <p:sp>
        <p:nvSpPr>
          <p:cNvPr id="4" name="Date Placeholder 3"/>
          <p:cNvSpPr>
            <a:spLocks noGrp="1"/>
          </p:cNvSpPr>
          <p:nvPr>
            <p:ph type="dt" sz="half" idx="10"/>
          </p:nvPr>
        </p:nvSpPr>
        <p:spPr/>
        <p:txBody>
          <a:bodyPr/>
          <a:lstStyle/>
          <a:p>
            <a:fld id="{4A42CDDA-E8CB-49B4-A693-B2FB45ACB18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8</a:t>
            </a:fld>
            <a:endParaRPr lang="ar-IQ"/>
          </a:p>
        </p:txBody>
      </p:sp>
    </p:spTree>
    <p:extLst>
      <p:ext uri="{BB962C8B-B14F-4D97-AF65-F5344CB8AC3E}">
        <p14:creationId xmlns:p14="http://schemas.microsoft.com/office/powerpoint/2010/main" val="2396744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184576"/>
          </a:xfrm>
        </p:spPr>
        <p:txBody>
          <a:bodyPr>
            <a:normAutofit fontScale="85000" lnSpcReduction="10000"/>
          </a:bodyPr>
          <a:lstStyle/>
          <a:p>
            <a:pPr marL="0" indent="0">
              <a:buNone/>
            </a:pPr>
            <a:r>
              <a:rPr lang="ar-IQ" b="1" dirty="0"/>
              <a:t>وتتمتع الإدارة </a:t>
            </a:r>
            <a:r>
              <a:rPr lang="ar-IQ" b="1" dirty="0">
                <a:solidFill>
                  <a:srgbClr val="FF0000"/>
                </a:solidFill>
              </a:rPr>
              <a:t>بالسلطة التقديرية في اختيار وسيلة الإعلان التي تراها مناسبة، </a:t>
            </a:r>
            <a:r>
              <a:rPr lang="ar-IQ" b="1" dirty="0"/>
              <a:t>ولكن إذا اشترط القانون </a:t>
            </a:r>
          </a:p>
          <a:p>
            <a:pPr marL="0" indent="0">
              <a:buNone/>
            </a:pPr>
            <a:r>
              <a:rPr lang="ar-IQ" b="1" dirty="0"/>
              <a:t>صراحة أن يتم الإعلان بوسيلة معينة بالذات بالنسبة لنوع معين من القرارات الإدارية، فإن الإدارة ملزمة باحترام ما نص عليه القانون ، ومن ذلك على سبيل المثال لا الحصر أن قرارات تعيين وترقية الموظفين يجب أن تبلغ إلى أصحابها وأن تنشر في الجريدة محلية</a:t>
            </a:r>
            <a:br>
              <a:rPr lang="ar-IQ" b="1" dirty="0"/>
            </a:br>
            <a:r>
              <a:rPr lang="ar-IQ" b="1" dirty="0"/>
              <a:t>وعلى كل حال فإنه من حيث المبدأ فإن سريان نفاذ القرارات الإدارية التنظيمية أو الفردية لا يسري في حق المخاطبين بها إلا ابتداء من تاريخ إخبارهم بواسطة جميع الوسائل القانونية التي تراها الإدارة المناسبة لذلك وهذا ما يحملنا على القول بأنه لا سريان للقرارات الإدارية بالنسبة للماضي عملا بمبدأ عدم الرجعية . وممكن  اعلانه </a:t>
            </a:r>
            <a:r>
              <a:rPr lang="ar-IQ" b="1" u="sng" dirty="0">
                <a:solidFill>
                  <a:srgbClr val="FF0000"/>
                </a:solidFill>
              </a:rPr>
              <a:t>شفهيا</a:t>
            </a:r>
            <a:r>
              <a:rPr lang="ar-IQ" b="1" dirty="0">
                <a:solidFill>
                  <a:srgbClr val="FF0000"/>
                </a:solidFill>
              </a:rPr>
              <a:t> </a:t>
            </a:r>
            <a:r>
              <a:rPr lang="ar-IQ" b="1" dirty="0"/>
              <a:t>ولكن الصعوبة  تكمن في اثبات  التبليغ. </a:t>
            </a:r>
            <a:r>
              <a:rPr lang="ar-IQ" b="1" u="sng" dirty="0"/>
              <a:t>وعلى الادارة يقع عبء الاثبات في حصول التبليغ</a:t>
            </a:r>
            <a:r>
              <a:rPr lang="ar-IQ" b="1" u="sng" dirty="0" smtClean="0"/>
              <a:t>.</a:t>
            </a:r>
            <a:endParaRPr lang="ar-IQ" b="1" u="sng" dirty="0"/>
          </a:p>
        </p:txBody>
      </p:sp>
      <p:sp>
        <p:nvSpPr>
          <p:cNvPr id="4" name="Date Placeholder 3"/>
          <p:cNvSpPr>
            <a:spLocks noGrp="1"/>
          </p:cNvSpPr>
          <p:nvPr>
            <p:ph type="dt" sz="half" idx="10"/>
          </p:nvPr>
        </p:nvSpPr>
        <p:spPr/>
        <p:txBody>
          <a:bodyPr/>
          <a:lstStyle/>
          <a:p>
            <a:fld id="{1E49500D-BC4B-4E79-B687-66787C68F4EC}" type="datetime8">
              <a:rPr lang="ar-IQ" smtClean="0"/>
              <a:t>13 كانون الثاني،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ACEDF24-5395-44DC-A530-30DB70DD1C68}" type="slidenum">
              <a:rPr lang="ar-IQ" smtClean="0"/>
              <a:t>9</a:t>
            </a:fld>
            <a:endParaRPr lang="ar-IQ"/>
          </a:p>
        </p:txBody>
      </p:sp>
    </p:spTree>
    <p:extLst>
      <p:ext uri="{BB962C8B-B14F-4D97-AF65-F5344CB8AC3E}">
        <p14:creationId xmlns:p14="http://schemas.microsoft.com/office/powerpoint/2010/main" val="4019691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TotalTime>
  <Words>3065</Words>
  <Application>Microsoft Office PowerPoint</Application>
  <PresentationFormat>On-screen Show (4:3)</PresentationFormat>
  <Paragraphs>238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تنفيذ القرارالاداري</vt:lpstr>
      <vt:lpstr>تنفيذ القرارالاداري</vt:lpstr>
      <vt:lpstr>نفاذ القرارات الادارية بحق الادارة</vt:lpstr>
      <vt:lpstr>نفاذ القرارات الادارية بحق الافراد</vt:lpstr>
      <vt:lpstr>PowerPoint Presentation</vt:lpstr>
      <vt:lpstr>PowerPoint Presentation</vt:lpstr>
      <vt:lpstr>2- التبليغ او الاعلان</vt:lpstr>
      <vt:lpstr>PowerPoint Presentation</vt:lpstr>
      <vt:lpstr>PowerPoint Presentation</vt:lpstr>
      <vt:lpstr>PowerPoint Presentation</vt:lpstr>
      <vt:lpstr>نفاذ القرارات الادارية من حيث الزمان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  ماهي الوسائل  التي تستطيع الادارة من خلالها الوصول الى تنفيذ قراراتها ؟وهما :- التنفيذ المباشر للقرار الاداري والتنفيذ القضائي.</vt:lpstr>
      <vt:lpstr>  ماهي الحالات التي يحق للادارة استعمال سلطتها في التنفيذ المباشر؟</vt:lpstr>
      <vt:lpstr>3- في حالة الضرورة و الاستعجال يجوز للادارة ان تلجا الى تنفيذ المباشر في حالة وجود خطر يهدد الامن العام او الصحة العامة او السكينة العامة</vt:lpstr>
      <vt:lpstr>ثانيا:- التنفيذ القضائي</vt:lpstr>
      <vt:lpstr>وقد تطرق المشرع العراقي الى اسلوب التنفيذ القضائي لحمل الافراد</vt:lpstr>
      <vt:lpstr>نهاية القرارات الادارية</vt:lpstr>
      <vt:lpstr>PowerPoint Presentation</vt:lpstr>
      <vt:lpstr>PowerPoint Presentation</vt:lpstr>
      <vt:lpstr>PowerPoint Presentation</vt:lpstr>
      <vt:lpstr>PowerPoint Presentation</vt:lpstr>
      <vt:lpstr>نهاية القرارا الادارية بطريقةغير طبيعية</vt:lpstr>
      <vt:lpstr>PowerPoint Presentation</vt:lpstr>
      <vt:lpstr>PowerPoint Presentation</vt:lpstr>
      <vt:lpstr>ويختلف حق الادارة في الالغاء قراراتها الادارية باختلاف قراراتها تنظيمية او فردية.</vt:lpstr>
      <vt:lpstr>2- الغاء القرارات الفردية:- استقر الفقه والقضاء الاداريان على التمييز بين القرارات التي ترتب حقوق للافراد وتلك التي لاتولد حقوقا.</vt:lpstr>
      <vt:lpstr>اما اذا كان القرار الاداري الفردي المنشيء لحقوق مكتسبة غير سليم فانها تستطيع ان تلغيه او تعدل فيه والغائها  له يمثل جزاء لعدم مشروعية القرار</vt:lpstr>
      <vt:lpstr>ثانيا:- سحب القرار الاداري</vt:lpstr>
      <vt:lpstr>سحب القرارات الادارية المشروعة</vt:lpstr>
      <vt:lpstr>اما بالنسبة للقرارات التنظيمية فيمكن للادارة سحب قراراتها التنظيمية.</vt:lpstr>
      <vt:lpstr> وهناك استثناءات على سحب القرارات الغير مشروعة دون التقييد بالمدة المذكورة.</vt:lpstr>
      <vt:lpstr>ب- القرار الاداري المبني على غش او تدليس من المستفيد</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تنفيذ القرارالاداري</dc:title>
  <dc:creator>Gala</dc:creator>
  <cp:lastModifiedBy>Aras</cp:lastModifiedBy>
  <cp:revision>121</cp:revision>
  <dcterms:created xsi:type="dcterms:W3CDTF">2017-11-12T16:45:16Z</dcterms:created>
  <dcterms:modified xsi:type="dcterms:W3CDTF">2019-01-13T08:13:33Z</dcterms:modified>
</cp:coreProperties>
</file>