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11858-8E05-4132-AA40-125D9549A518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2C8DB-7CFF-4821-9341-28C6B20C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1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1E47D-0257-428E-B747-DA78BA4F920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87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D06BEC8-0B69-4609-A093-F0569553C51B}" type="slidenum">
              <a:rPr lang="ko-KR" altLang="ko-KR" smtClean="0"/>
              <a:pPr>
                <a:defRPr/>
              </a:pPr>
              <a:t>5</a:t>
            </a:fld>
            <a:endParaRPr lang="ko-KR" altLang="ko-KR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5934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cs typeface="AF_Kurdi Gare" pitchFamily="2" charset="-78"/>
              </a:rPr>
              <a:t>Q.1/</a:t>
            </a:r>
            <a:r>
              <a:rPr lang="en-US" b="1" dirty="0">
                <a:cs typeface="AF_Kurdi Gare" pitchFamily="2" charset="-78"/>
              </a:rPr>
              <a:t>/</a:t>
            </a:r>
            <a:r>
              <a:rPr lang="en-US" dirty="0">
                <a:cs typeface="AF_Kurdi Gare" pitchFamily="2" charset="-78"/>
              </a:rPr>
              <a:t> Fill the following blanks with suitable word or statements:</a:t>
            </a:r>
          </a:p>
          <a:p>
            <a:r>
              <a:rPr lang="en-US" dirty="0">
                <a:cs typeface="AF_Kurdi Gare" pitchFamily="2" charset="-78"/>
              </a:rPr>
              <a:t>        i) Detector convert radiant energy into an </a:t>
            </a:r>
            <a:r>
              <a:rPr lang="en-US" b="1" u="sng" dirty="0">
                <a:cs typeface="AF_Kurdi Gare" pitchFamily="2" charset="-78"/>
              </a:rPr>
              <a:t>electrical signal.</a:t>
            </a:r>
          </a:p>
          <a:p>
            <a:r>
              <a:rPr lang="en-US" dirty="0">
                <a:cs typeface="AF_Kurdi Gare" pitchFamily="2" charset="-78"/>
              </a:rPr>
              <a:t>       ii) Example for radiation absorption is </a:t>
            </a:r>
            <a:r>
              <a:rPr lang="en-US" b="1" u="sng" dirty="0">
                <a:cs typeface="AF_Kurdi Gare" pitchFamily="2" charset="-78"/>
              </a:rPr>
              <a:t>photometry.</a:t>
            </a:r>
          </a:p>
          <a:p>
            <a:r>
              <a:rPr lang="en-US" dirty="0">
                <a:cs typeface="AF_Kurdi Gare" pitchFamily="2" charset="-78"/>
              </a:rPr>
              <a:t>    iii)The use of a specific type of instrument for analysis is</a:t>
            </a:r>
            <a:r>
              <a:rPr lang="en-US" b="1" dirty="0">
                <a:cs typeface="AF_Kurdi Gare" pitchFamily="2" charset="-78"/>
              </a:rPr>
              <a:t> </a:t>
            </a:r>
            <a:r>
              <a:rPr lang="en-US" b="1" u="sng" dirty="0">
                <a:cs typeface="AF_Kurdi Gare" pitchFamily="2" charset="-78"/>
              </a:rPr>
              <a:t>technique.</a:t>
            </a:r>
          </a:p>
          <a:p>
            <a:r>
              <a:rPr lang="en-US" dirty="0">
                <a:cs typeface="AF_Kurdi Gare" pitchFamily="2" charset="-78"/>
              </a:rPr>
              <a:t>     iv) The measured property proportional to </a:t>
            </a:r>
            <a:r>
              <a:rPr lang="en-US" b="1" u="sng" dirty="0">
                <a:cs typeface="AF_Kurdi Gare" pitchFamily="2" charset="-78"/>
              </a:rPr>
              <a:t>concentration</a:t>
            </a:r>
            <a:r>
              <a:rPr lang="en-US" dirty="0">
                <a:cs typeface="AF_Kurdi Gare" pitchFamily="2" charset="-78"/>
              </a:rPr>
              <a:t> of </a:t>
            </a:r>
            <a:r>
              <a:rPr lang="en-US" dirty="0" err="1">
                <a:cs typeface="AF_Kurdi Gare" pitchFamily="2" charset="-78"/>
              </a:rPr>
              <a:t>analyte</a:t>
            </a:r>
            <a:r>
              <a:rPr lang="en-US" dirty="0">
                <a:cs typeface="AF_Kurdi Gare" pitchFamily="2" charset="-78"/>
              </a:rPr>
              <a:t> is called </a:t>
            </a:r>
            <a:r>
              <a:rPr lang="en-US" b="1" u="sng" dirty="0">
                <a:cs typeface="AF_Kurdi Gare" pitchFamily="2" charset="-78"/>
              </a:rPr>
              <a:t>quantitative analysis</a:t>
            </a:r>
            <a:r>
              <a:rPr lang="en-US" b="1" u="sng" dirty="0" smtClean="0">
                <a:cs typeface="AF_Kurdi Gare" pitchFamily="2" charset="-78"/>
              </a:rPr>
              <a:t>.</a:t>
            </a:r>
          </a:p>
          <a:p>
            <a:r>
              <a:rPr lang="en-US" dirty="0">
                <a:cs typeface="AF_Kurdi Gare" pitchFamily="2" charset="-78"/>
              </a:rPr>
              <a:t> </a:t>
            </a:r>
            <a:r>
              <a:rPr lang="en-US" dirty="0" smtClean="0">
                <a:cs typeface="AF_Kurdi Gare" pitchFamily="2" charset="-78"/>
              </a:rPr>
              <a:t>     v) </a:t>
            </a:r>
            <a:r>
              <a:rPr lang="en-US" dirty="0" smtClean="0"/>
              <a:t>Instrumental </a:t>
            </a:r>
            <a:r>
              <a:rPr lang="en-US" dirty="0"/>
              <a:t>analyses are more </a:t>
            </a:r>
            <a:r>
              <a:rPr lang="en-US" b="1" u="sng" dirty="0"/>
              <a:t>sensitive</a:t>
            </a:r>
            <a:r>
              <a:rPr lang="en-US" dirty="0"/>
              <a:t> and </a:t>
            </a:r>
            <a:r>
              <a:rPr lang="en-US" b="1" u="sng" dirty="0"/>
              <a:t>selective</a:t>
            </a:r>
            <a:r>
              <a:rPr lang="en-US" dirty="0"/>
              <a:t> than volumetric and gravimetric methods, but they may be less </a:t>
            </a:r>
            <a:r>
              <a:rPr lang="en-US" b="1" u="sng" dirty="0"/>
              <a:t>accurate.</a:t>
            </a:r>
            <a:endParaRPr lang="en-US" dirty="0">
              <a:cs typeface="AF_Kurdi Gar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6403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Question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u="sng" dirty="0" smtClean="0"/>
              <a:t>Q.14/</a:t>
            </a:r>
            <a:r>
              <a:rPr lang="en-US" b="1" dirty="0" smtClean="0"/>
              <a:t>/</a:t>
            </a:r>
            <a:r>
              <a:rPr lang="en-US" dirty="0" smtClean="0"/>
              <a:t> </a:t>
            </a:r>
            <a:r>
              <a:rPr lang="en-US" dirty="0"/>
              <a:t>How can you solve the following problems Use necessary diagrams, graphs and equations: 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b="1" dirty="0"/>
              <a:t>A)</a:t>
            </a:r>
            <a:r>
              <a:rPr lang="en-US" dirty="0"/>
              <a:t> Non- rigidity in </a:t>
            </a:r>
            <a:r>
              <a:rPr lang="en-US" dirty="0" err="1"/>
              <a:t>fluorimetric</a:t>
            </a:r>
            <a:r>
              <a:rPr lang="en-US" dirty="0"/>
              <a:t> analysis?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b="1" u="sng" dirty="0">
                <a:solidFill>
                  <a:srgbClr val="FF0000"/>
                </a:solidFill>
              </a:rPr>
              <a:t>Ans.</a:t>
            </a:r>
            <a:r>
              <a:rPr lang="en-US" b="1" dirty="0"/>
              <a:t> Non-rigidity solve by </a:t>
            </a:r>
            <a:r>
              <a:rPr lang="en-US" b="1" dirty="0" err="1"/>
              <a:t>complexation</a:t>
            </a:r>
            <a:r>
              <a:rPr lang="en-US" b="1" dirty="0"/>
              <a:t> with metal ions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             B)</a:t>
            </a:r>
            <a:r>
              <a:rPr lang="en-US" dirty="0" smtClean="0"/>
              <a:t> </a:t>
            </a:r>
            <a:r>
              <a:rPr lang="en-US" dirty="0"/>
              <a:t>Non- fluorescent behavior of some compounds.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b="1" u="sng" dirty="0">
                <a:solidFill>
                  <a:srgbClr val="FF0000"/>
                </a:solidFill>
              </a:rPr>
              <a:t>Ans.</a:t>
            </a:r>
            <a:r>
              <a:rPr lang="en-US" b="1" dirty="0"/>
              <a:t> solve by increasing the rigidity of the compound.</a:t>
            </a:r>
            <a:endParaRPr lang="en-US" b="1" dirty="0" smtClean="0"/>
          </a:p>
          <a:p>
            <a:pPr marL="0" indent="0">
              <a:buNone/>
            </a:pPr>
            <a:r>
              <a:rPr lang="en-US" b="1" u="sng" dirty="0" smtClean="0"/>
              <a:t>Q.15/</a:t>
            </a:r>
            <a:r>
              <a:rPr lang="en-US" b="1" dirty="0" smtClean="0"/>
              <a:t>/</a:t>
            </a:r>
            <a:r>
              <a:rPr lang="en-US" dirty="0" smtClean="0"/>
              <a:t> </a:t>
            </a:r>
            <a:r>
              <a:rPr lang="en-US" dirty="0"/>
              <a:t>State the true or false from the following and correct the false: </a:t>
            </a:r>
          </a:p>
          <a:p>
            <a:pPr marL="0" indent="0">
              <a:buNone/>
            </a:pPr>
            <a:r>
              <a:rPr lang="en-US" dirty="0"/>
              <a:t>    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1- </a:t>
            </a:r>
            <a:r>
              <a:rPr lang="en-US" dirty="0"/>
              <a:t>Spectrophotometer is more sensitive than </a:t>
            </a:r>
            <a:r>
              <a:rPr lang="en-US" dirty="0" err="1"/>
              <a:t>spectrofluorometer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Ans.</a:t>
            </a:r>
            <a:r>
              <a:rPr lang="en-US" b="1" dirty="0"/>
              <a:t>  False; </a:t>
            </a:r>
            <a:r>
              <a:rPr lang="en-US" b="1" dirty="0" err="1"/>
              <a:t>spectrofluorometer</a:t>
            </a:r>
            <a:r>
              <a:rPr lang="en-US" b="1" dirty="0"/>
              <a:t> is more sensitive than Spectrophotometer; </a:t>
            </a:r>
          </a:p>
          <a:p>
            <a:pPr marL="0" indent="0">
              <a:buNone/>
            </a:pPr>
            <a:r>
              <a:rPr lang="en-US" b="1" dirty="0"/>
              <a:t>            </a:t>
            </a:r>
            <a:r>
              <a:rPr lang="en-US" b="1" u="sng" dirty="0"/>
              <a:t>or</a:t>
            </a:r>
            <a:r>
              <a:rPr lang="en-US" b="1" dirty="0"/>
              <a:t> Spectrophotometer is less sensitive than </a:t>
            </a:r>
            <a:r>
              <a:rPr lang="en-US" b="1" dirty="0" err="1"/>
              <a:t>spectrofluorometer</a:t>
            </a:r>
            <a:r>
              <a:rPr lang="en-US" dirty="0"/>
              <a:t>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10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solidFill>
                  <a:srgbClr val="FF0000"/>
                </a:solidFill>
              </a:rPr>
              <a:t>Question bank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6477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b="1" u="sng" dirty="0" smtClean="0"/>
              <a:t>Q.16/</a:t>
            </a:r>
            <a:r>
              <a:rPr lang="en-US" sz="2000" b="1" dirty="0" smtClean="0"/>
              <a:t>/</a:t>
            </a:r>
            <a:r>
              <a:rPr lang="en-US" sz="2000" i="1" dirty="0" smtClean="0"/>
              <a:t> </a:t>
            </a:r>
            <a:r>
              <a:rPr lang="en-US" sz="2000" dirty="0" smtClean="0"/>
              <a:t>Choose the correct answer from the following:  (Correct answer shown in </a:t>
            </a:r>
            <a:r>
              <a:rPr lang="en-US" sz="2000" b="1" dirty="0" smtClean="0"/>
              <a:t>Bold</a:t>
            </a:r>
            <a:r>
              <a:rPr lang="en-US" sz="2000" dirty="0" smtClean="0"/>
              <a:t>)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1) </a:t>
            </a:r>
            <a:r>
              <a:rPr lang="en-US" sz="2000" dirty="0" err="1" smtClean="0"/>
              <a:t>Chemiluminesence</a:t>
            </a:r>
            <a:r>
              <a:rPr lang="en-US" sz="2000" dirty="0" smtClean="0"/>
              <a:t> reaction between sulfur dioxide and oxygen atoms are a suitable example of:     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</a:t>
            </a:r>
            <a:r>
              <a:rPr lang="en-US" sz="2000" b="1" dirty="0" smtClean="0"/>
              <a:t>a)</a:t>
            </a:r>
            <a:r>
              <a:rPr lang="en-US" sz="2000" dirty="0" smtClean="0"/>
              <a:t> </a:t>
            </a:r>
            <a:r>
              <a:rPr lang="en-US" sz="2000" b="1" dirty="0" smtClean="0"/>
              <a:t>Gas-phase CL.         </a:t>
            </a:r>
            <a:r>
              <a:rPr lang="en-US" sz="2000" dirty="0" smtClean="0"/>
              <a:t>b) Liquid-phase CL. 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c) Solid-phase CL.</a:t>
            </a:r>
            <a:r>
              <a:rPr lang="en-US" sz="2000" b="1" dirty="0" smtClean="0"/>
              <a:t>         </a:t>
            </a:r>
            <a:r>
              <a:rPr lang="en-US" sz="2000" dirty="0" smtClean="0"/>
              <a:t>d) Non of them.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2) </a:t>
            </a:r>
            <a:r>
              <a:rPr lang="en-US" sz="2000" dirty="0" err="1" smtClean="0"/>
              <a:t>Chemiluminescence</a:t>
            </a:r>
            <a:r>
              <a:rPr lang="en-US" sz="2000" dirty="0" smtClean="0"/>
              <a:t> is: 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 a) the production of light due to biological reaction.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 </a:t>
            </a:r>
            <a:r>
              <a:rPr lang="en-US" sz="2000" b="1" dirty="0" smtClean="0"/>
              <a:t>b) the production of light due to chemical reactions.</a:t>
            </a:r>
            <a:endParaRPr lang="en-US" sz="2000" dirty="0" smtClean="0"/>
          </a:p>
          <a:p>
            <a:pPr marL="0" indent="0">
              <a:buFontTx/>
              <a:buNone/>
            </a:pPr>
            <a:r>
              <a:rPr lang="en-US" sz="2000" dirty="0" smtClean="0"/>
              <a:t>     c)</a:t>
            </a:r>
            <a:r>
              <a:rPr lang="en-US" sz="2000" b="1" dirty="0" smtClean="0"/>
              <a:t> </a:t>
            </a:r>
            <a:r>
              <a:rPr lang="en-US" sz="2000" dirty="0" smtClean="0"/>
              <a:t>the production of gases from atmosphere. </a:t>
            </a:r>
            <a:endParaRPr lang="en-US" sz="2000" b="1" dirty="0" smtClean="0"/>
          </a:p>
          <a:p>
            <a:pPr marL="0" indent="0">
              <a:buFontTx/>
              <a:buNone/>
            </a:pPr>
            <a:r>
              <a:rPr lang="en-US" sz="2000" dirty="0" smtClean="0"/>
              <a:t>     d) non of them.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3) Determination of nitrogen oxides bases on the reaction with ozone is: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       a) an example of liquid-phase CL.    b) an example of solid-phase CL.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       </a:t>
            </a:r>
            <a:r>
              <a:rPr lang="en-US" sz="2000" b="1" dirty="0" smtClean="0"/>
              <a:t>c) an example of gas-phase CL.</a:t>
            </a:r>
            <a:r>
              <a:rPr lang="en-US" sz="2000" dirty="0" smtClean="0"/>
              <a:t>    d) non of them.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4) </a:t>
            </a:r>
            <a:r>
              <a:rPr lang="en-US" sz="2000" dirty="0" err="1" smtClean="0"/>
              <a:t>Chemiluminesence</a:t>
            </a:r>
            <a:r>
              <a:rPr lang="en-US" sz="2000" dirty="0" smtClean="0"/>
              <a:t> reaction between </a:t>
            </a:r>
            <a:r>
              <a:rPr lang="en-US" sz="2000" dirty="0" err="1" smtClean="0"/>
              <a:t>luminol</a:t>
            </a:r>
            <a:r>
              <a:rPr lang="en-US" sz="2000" dirty="0" smtClean="0"/>
              <a:t> and hydrogen peroxide in basic medium are a suitable example of:           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           </a:t>
            </a:r>
            <a:r>
              <a:rPr lang="en-US" sz="2000" b="1" dirty="0" smtClean="0"/>
              <a:t>a) Liquid-phase CL.</a:t>
            </a:r>
            <a:r>
              <a:rPr lang="en-US" sz="2000" dirty="0" smtClean="0"/>
              <a:t>                           b) Solid-phase CL.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           c) Gas-phase CL.                                d) Non of them.</a:t>
            </a:r>
          </a:p>
        </p:txBody>
      </p:sp>
    </p:spTree>
    <p:extLst>
      <p:ext uri="{BB962C8B-B14F-4D97-AF65-F5344CB8AC3E}">
        <p14:creationId xmlns:p14="http://schemas.microsoft.com/office/powerpoint/2010/main" val="905653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800" b="1" smtClean="0">
                <a:solidFill>
                  <a:srgbClr val="FF0000"/>
                </a:solidFill>
              </a:rPr>
              <a:t>Question bank</a:t>
            </a:r>
            <a:endParaRPr lang="en-US" sz="280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054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z="2400" b="1" u="sng" dirty="0" smtClean="0"/>
              <a:t>Q.17/</a:t>
            </a:r>
            <a:r>
              <a:rPr lang="en-US" sz="2400" b="1" dirty="0" smtClean="0"/>
              <a:t>/</a:t>
            </a:r>
            <a:r>
              <a:rPr lang="en-US" sz="2400" dirty="0" smtClean="0"/>
              <a:t> </a:t>
            </a:r>
            <a:r>
              <a:rPr lang="en-US" sz="2400" dirty="0" smtClean="0"/>
              <a:t>State the true or false from the following and correct the false: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     1- </a:t>
            </a:r>
            <a:r>
              <a:rPr lang="en-US" sz="2400" dirty="0" err="1" smtClean="0"/>
              <a:t>Turbidimetric</a:t>
            </a:r>
            <a:r>
              <a:rPr lang="en-US" sz="2400" dirty="0" smtClean="0"/>
              <a:t> or </a:t>
            </a:r>
            <a:r>
              <a:rPr lang="en-US" sz="2400" dirty="0" err="1" smtClean="0"/>
              <a:t>nephelometric</a:t>
            </a:r>
            <a:r>
              <a:rPr lang="en-US" sz="2400" dirty="0" smtClean="0"/>
              <a:t> methods are widely used in the analysis of water.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     </a:t>
            </a:r>
            <a:r>
              <a:rPr lang="en-US" sz="2400" b="1" u="sng" dirty="0" smtClean="0">
                <a:solidFill>
                  <a:srgbClr val="FF0000"/>
                </a:solidFill>
              </a:rPr>
              <a:t>Ans.</a:t>
            </a:r>
            <a:r>
              <a:rPr lang="en-US" sz="2400" b="1" dirty="0" smtClean="0"/>
              <a:t> True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      2- </a:t>
            </a:r>
            <a:r>
              <a:rPr lang="en-US" sz="2400" dirty="0" err="1" smtClean="0"/>
              <a:t>Turbidimetry</a:t>
            </a:r>
            <a:r>
              <a:rPr lang="en-US" sz="2400" dirty="0" smtClean="0"/>
              <a:t> is more sensitive than </a:t>
            </a:r>
            <a:r>
              <a:rPr lang="en-US" sz="2400" dirty="0" err="1" smtClean="0"/>
              <a:t>Nephelometry</a:t>
            </a:r>
            <a:r>
              <a:rPr lang="en-US" sz="2400" dirty="0" smtClean="0"/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     </a:t>
            </a:r>
            <a:r>
              <a:rPr lang="en-US" sz="2400" b="1" u="sng" dirty="0" smtClean="0">
                <a:solidFill>
                  <a:srgbClr val="FF0000"/>
                </a:solidFill>
              </a:rPr>
              <a:t>Ans.</a:t>
            </a:r>
            <a:r>
              <a:rPr lang="en-US" sz="2400" b="1" dirty="0" smtClean="0"/>
              <a:t> False, </a:t>
            </a:r>
            <a:r>
              <a:rPr lang="en-US" sz="2400" b="1" dirty="0" err="1" smtClean="0"/>
              <a:t>Nephelometry</a:t>
            </a:r>
            <a:r>
              <a:rPr lang="en-US" sz="2400" b="1" dirty="0" smtClean="0"/>
              <a:t> is more sensitive than </a:t>
            </a:r>
            <a:r>
              <a:rPr lang="en-US" sz="2400" b="1" dirty="0" err="1" smtClean="0"/>
              <a:t>turbidimetry</a:t>
            </a:r>
            <a:r>
              <a:rPr lang="en-US" sz="2400" b="1" dirty="0" smtClean="0"/>
              <a:t>.</a:t>
            </a:r>
            <a:r>
              <a:rPr lang="en-US" sz="2400" dirty="0" smtClean="0"/>
              <a:t>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074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Question bank</a:t>
            </a:r>
            <a:endParaRPr lang="en-US" sz="240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3124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b="1" u="sng" dirty="0" smtClean="0"/>
              <a:t>Q.18/</a:t>
            </a:r>
            <a:r>
              <a:rPr lang="en-US" sz="2000" b="1" dirty="0" smtClean="0"/>
              <a:t>/</a:t>
            </a:r>
            <a:r>
              <a:rPr lang="en-US" sz="2000" dirty="0" smtClean="0"/>
              <a:t> </a:t>
            </a:r>
            <a:r>
              <a:rPr lang="en-US" sz="2000" dirty="0" smtClean="0"/>
              <a:t>How can you solve the following problems Use necessary diagrams, graphs and equations: 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         A</a:t>
            </a:r>
            <a:r>
              <a:rPr lang="en-US" sz="2000" b="1" dirty="0" smtClean="0"/>
              <a:t>)</a:t>
            </a:r>
            <a:r>
              <a:rPr lang="en-US" sz="2000" dirty="0" smtClean="0"/>
              <a:t> Spectral interference in atomic emission spectrophotometer (AES)?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         </a:t>
            </a:r>
            <a:r>
              <a:rPr lang="en-US" sz="2000" b="1" u="sng" dirty="0" smtClean="0">
                <a:solidFill>
                  <a:srgbClr val="FF0000"/>
                </a:solidFill>
              </a:rPr>
              <a:t>Ans.</a:t>
            </a:r>
            <a:r>
              <a:rPr lang="en-US" sz="2000" b="1" dirty="0" smtClean="0"/>
              <a:t> solve by using AAS because for each element use HCL.</a:t>
            </a:r>
            <a:r>
              <a:rPr lang="en-US" sz="2000" dirty="0" smtClean="0"/>
              <a:t>             </a:t>
            </a:r>
          </a:p>
          <a:p>
            <a:pPr marL="0" indent="0">
              <a:buFontTx/>
              <a:buNone/>
            </a:pPr>
            <a:r>
              <a:rPr lang="en-US" sz="2000" b="1" dirty="0" smtClean="0"/>
              <a:t>             B)</a:t>
            </a:r>
            <a:r>
              <a:rPr lang="en-US" sz="2000" dirty="0" smtClean="0"/>
              <a:t> Low selectivity of AES due to the chemical interferences.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         </a:t>
            </a:r>
            <a:r>
              <a:rPr lang="en-US" sz="2000" b="1" u="sng" dirty="0" smtClean="0">
                <a:solidFill>
                  <a:srgbClr val="FF0000"/>
                </a:solidFill>
              </a:rPr>
              <a:t>Ans.</a:t>
            </a:r>
            <a:r>
              <a:rPr lang="en-US" sz="2000" b="1" dirty="0" smtClean="0"/>
              <a:t> solve by adding releasing agent.</a:t>
            </a:r>
          </a:p>
          <a:p>
            <a:pPr marL="0" indent="0">
              <a:buFontTx/>
              <a:buNone/>
            </a:pPr>
            <a:r>
              <a:rPr lang="en-US" sz="2000" b="1" dirty="0" smtClean="0"/>
              <a:t>             C)</a:t>
            </a:r>
            <a:r>
              <a:rPr lang="en-US" sz="2000" dirty="0" smtClean="0"/>
              <a:t> Ionization in atomic spectroscopy?</a:t>
            </a:r>
          </a:p>
          <a:p>
            <a:pPr marL="0" indent="0">
              <a:buFontTx/>
              <a:buNone/>
            </a:pPr>
            <a:r>
              <a:rPr lang="en-US" sz="2000" b="1" dirty="0" smtClean="0"/>
              <a:t>             </a:t>
            </a:r>
            <a:r>
              <a:rPr lang="en-US" sz="2000" b="1" u="sng" dirty="0" smtClean="0">
                <a:solidFill>
                  <a:srgbClr val="FF0000"/>
                </a:solidFill>
              </a:rPr>
              <a:t>Ans.</a:t>
            </a:r>
            <a:r>
              <a:rPr lang="en-US" sz="2000" b="1" dirty="0" smtClean="0"/>
              <a:t> solve by adding low ionization potential element e.g. Li.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1172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sz="2800" b="1" smtClean="0">
                <a:solidFill>
                  <a:srgbClr val="FF0000"/>
                </a:solidFill>
              </a:rPr>
              <a:t>Question bank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286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b="1" u="sng" dirty="0" smtClean="0"/>
              <a:t>Q.19/</a:t>
            </a:r>
            <a:r>
              <a:rPr lang="en-US" sz="2000" b="1" dirty="0" smtClean="0"/>
              <a:t>/</a:t>
            </a:r>
            <a:r>
              <a:rPr lang="en-US" sz="2000" dirty="0" smtClean="0"/>
              <a:t> </a:t>
            </a:r>
            <a:r>
              <a:rPr lang="en-US" sz="2000" dirty="0" smtClean="0"/>
              <a:t>Fill the following blanks with suitable word or statements: 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  1- X-rays causes the excitation of the </a:t>
            </a:r>
            <a:r>
              <a:rPr lang="en-US" sz="2000" b="1" u="sng" dirty="0" smtClean="0"/>
              <a:t>Core electron.</a:t>
            </a:r>
            <a:endParaRPr lang="en-US" sz="2000" dirty="0" smtClean="0"/>
          </a:p>
          <a:p>
            <a:pPr marL="0" indent="0">
              <a:buFontTx/>
              <a:buNone/>
            </a:pPr>
            <a:r>
              <a:rPr lang="en-US" sz="2000" dirty="0" smtClean="0"/>
              <a:t>      2- The major applications of X-ray spectroscopy is for </a:t>
            </a:r>
            <a:r>
              <a:rPr lang="en-US" sz="2000" b="1" u="sng" dirty="0" smtClean="0"/>
              <a:t>qualitative</a:t>
            </a:r>
            <a:r>
              <a:rPr lang="en-US" sz="2000" dirty="0" smtClean="0"/>
              <a:t> analysis.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      3- X-ray can be applied in the field of </a:t>
            </a:r>
            <a:r>
              <a:rPr lang="en-US" sz="2000" b="1" u="sng" dirty="0" smtClean="0"/>
              <a:t>medical imaging, airport security,</a:t>
            </a:r>
            <a:r>
              <a:rPr lang="en-US" sz="2000" dirty="0" smtClean="0"/>
              <a:t> </a:t>
            </a:r>
            <a:r>
              <a:rPr lang="en-US" sz="2000" b="1" u="sng" dirty="0" smtClean="0"/>
              <a:t>inspecting industrial welds and elemental analysis.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0845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Question bank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Q</a:t>
            </a:r>
            <a:r>
              <a:rPr lang="en-US" sz="2400" b="1" u="sng" dirty="0" smtClean="0"/>
              <a:t>. 20/</a:t>
            </a:r>
            <a:r>
              <a:rPr lang="en-US" sz="2400" dirty="0" smtClean="0"/>
              <a:t>/ </a:t>
            </a:r>
            <a:r>
              <a:rPr lang="en-US" sz="2400" dirty="0" smtClean="0"/>
              <a:t>Fill the following blanks: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i) FIA is a </a:t>
            </a:r>
            <a:r>
              <a:rPr lang="en-US" sz="2400" b="1" u="sng" dirty="0" smtClean="0"/>
              <a:t>semi-automated</a:t>
            </a:r>
            <a:r>
              <a:rPr lang="en-US" sz="2400" dirty="0" smtClean="0"/>
              <a:t> technique.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ii) </a:t>
            </a:r>
            <a:r>
              <a:rPr lang="en-US" sz="2400" dirty="0">
                <a:latin typeface="Gill Sans MT" pitchFamily="34" charset="0"/>
                <a:ea typeface="Calibri" pitchFamily="34" charset="0"/>
                <a:cs typeface="Times New Roman" pitchFamily="18" charset="0"/>
              </a:rPr>
              <a:t>The </a:t>
            </a:r>
            <a:r>
              <a:rPr lang="en-US" sz="2400" dirty="0"/>
              <a:t>disadvantages of Peristaltic </a:t>
            </a:r>
            <a:r>
              <a:rPr lang="en-US" sz="2400" dirty="0" smtClean="0"/>
              <a:t>Pump is</a:t>
            </a:r>
            <a:endParaRPr lang="en-US" sz="2400" dirty="0"/>
          </a:p>
          <a:p>
            <a:pPr algn="just">
              <a:buFontTx/>
              <a:buNone/>
            </a:pPr>
            <a:r>
              <a:rPr lang="en-US" sz="2400" b="1" u="sng" dirty="0" smtClean="0"/>
              <a:t>the tubes elongated.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iii) </a:t>
            </a:r>
            <a:r>
              <a:rPr lang="en-US" sz="2400" dirty="0">
                <a:ea typeface="Calibri" pitchFamily="34" charset="0"/>
                <a:cs typeface="Times New Roman" pitchFamily="18" charset="0"/>
              </a:rPr>
              <a:t>Weak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redactor like</a:t>
            </a:r>
            <a:r>
              <a:rPr lang="en-US" sz="2400" i="1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ea typeface="Calibri" pitchFamily="34" charset="0"/>
                <a:cs typeface="Times New Roman" pitchFamily="18" charset="0"/>
              </a:rPr>
              <a:t>silver redactor.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  iv) </a:t>
            </a:r>
            <a:r>
              <a:rPr lang="en-US" sz="2400" dirty="0">
                <a:latin typeface="Gill Sans MT" pitchFamily="34" charset="0"/>
                <a:ea typeface="Calibri" pitchFamily="34" charset="0"/>
                <a:cs typeface="Times New Roman" pitchFamily="18" charset="0"/>
              </a:rPr>
              <a:t>Poly Tetra </a:t>
            </a:r>
            <a:r>
              <a:rPr lang="en-US" sz="2400" dirty="0" err="1">
                <a:latin typeface="Gill Sans MT" pitchFamily="34" charset="0"/>
                <a:ea typeface="Calibri" pitchFamily="34" charset="0"/>
                <a:cs typeface="Times New Roman" pitchFamily="18" charset="0"/>
              </a:rPr>
              <a:t>Fluoro</a:t>
            </a:r>
            <a:r>
              <a:rPr lang="en-US" sz="2400" dirty="0">
                <a:latin typeface="Gill Sans MT" pitchFamily="34" charset="0"/>
                <a:ea typeface="Calibri" pitchFamily="34" charset="0"/>
                <a:cs typeface="Times New Roman" pitchFamily="18" charset="0"/>
              </a:rPr>
              <a:t> Ethylene (PTFE ) </a:t>
            </a:r>
            <a:r>
              <a:rPr lang="en-US" sz="2400" dirty="0" smtClean="0">
                <a:latin typeface="Gill Sans MT" pitchFamily="34" charset="0"/>
                <a:ea typeface="Calibri" pitchFamily="34" charset="0"/>
                <a:cs typeface="Times New Roman" pitchFamily="18" charset="0"/>
              </a:rPr>
              <a:t>tube resists </a:t>
            </a:r>
            <a:r>
              <a:rPr lang="en-US" sz="2400" b="1" u="sng" dirty="0" smtClean="0">
                <a:latin typeface="Gill Sans MT" pitchFamily="34" charset="0"/>
                <a:ea typeface="Calibri" pitchFamily="34" charset="0"/>
                <a:cs typeface="Times New Roman" pitchFamily="18" charset="0"/>
              </a:rPr>
              <a:t>solvents and mineral acids.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4945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Question bank (Cont.)</a:t>
            </a:r>
            <a:endParaRPr lang="en-US" b="1" u="sng" dirty="0" smtClean="0"/>
          </a:p>
          <a:p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Q.2</a:t>
            </a:r>
            <a:r>
              <a:rPr lang="en-US" b="1" u="sng" dirty="0"/>
              <a:t>/</a:t>
            </a:r>
            <a:r>
              <a:rPr lang="en-US" b="1" dirty="0"/>
              <a:t>/</a:t>
            </a:r>
            <a:r>
              <a:rPr lang="en-US" dirty="0"/>
              <a:t> Fill the following blanks with suitable word or statements</a:t>
            </a:r>
            <a:r>
              <a:rPr lang="en-US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     a- </a:t>
            </a:r>
            <a:r>
              <a:rPr lang="en-US" dirty="0"/>
              <a:t>The term precision is used to describe the </a:t>
            </a:r>
            <a:r>
              <a:rPr lang="en-US" b="1" u="sng" dirty="0"/>
              <a:t>reproducibility</a:t>
            </a:r>
            <a:r>
              <a:rPr lang="en-US" dirty="0"/>
              <a:t> of the </a:t>
            </a:r>
            <a:r>
              <a:rPr lang="en-US" dirty="0" smtClean="0"/>
              <a:t>results.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b- Precision can </a:t>
            </a:r>
            <a:r>
              <a:rPr lang="en-US" dirty="0"/>
              <a:t>be detected by </a:t>
            </a:r>
            <a:r>
              <a:rPr lang="en-US" b="1" u="sng" dirty="0"/>
              <a:t>standard deviation</a:t>
            </a:r>
            <a:r>
              <a:rPr lang="en-US" dirty="0"/>
              <a:t> or </a:t>
            </a:r>
            <a:r>
              <a:rPr lang="en-US" b="1" u="sng" dirty="0"/>
              <a:t>relative standard deviation.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 c- </a:t>
            </a:r>
            <a:r>
              <a:rPr lang="en-US" dirty="0"/>
              <a:t>Accuracy is refers to the </a:t>
            </a:r>
            <a:r>
              <a:rPr lang="en-US" b="1" u="sng" dirty="0"/>
              <a:t>closeness of the results to true </a:t>
            </a:r>
            <a:r>
              <a:rPr lang="en-US" b="1" u="sng" dirty="0" smtClean="0"/>
              <a:t>value.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d- Accuracy </a:t>
            </a:r>
            <a:r>
              <a:rPr lang="en-US" dirty="0"/>
              <a:t>express in terms of </a:t>
            </a:r>
            <a:r>
              <a:rPr lang="en-US" b="1" u="sng" dirty="0"/>
              <a:t>relative error</a:t>
            </a:r>
            <a:r>
              <a:rPr lang="en-US" dirty="0"/>
              <a:t> or </a:t>
            </a:r>
            <a:r>
              <a:rPr lang="en-US" b="1" u="sng" dirty="0"/>
              <a:t>recovery.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83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Question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Q.3/</a:t>
            </a:r>
            <a:r>
              <a:rPr lang="en-US" b="1" dirty="0" smtClean="0"/>
              <a:t>/ </a:t>
            </a:r>
            <a:r>
              <a:rPr lang="en-US" dirty="0" smtClean="0"/>
              <a:t>To </a:t>
            </a:r>
            <a:r>
              <a:rPr lang="en-US" dirty="0"/>
              <a:t>what region of the electromagnetic spectrum does each of the following belong?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b="1" dirty="0"/>
              <a:t>i)</a:t>
            </a:r>
            <a:r>
              <a:rPr lang="en-US" dirty="0"/>
              <a:t> 450 nm;  </a:t>
            </a:r>
            <a:r>
              <a:rPr lang="en-US" b="1" dirty="0"/>
              <a:t>ii)</a:t>
            </a:r>
            <a:r>
              <a:rPr lang="en-US" dirty="0"/>
              <a:t> 200 nm;  </a:t>
            </a:r>
            <a:r>
              <a:rPr lang="en-US" b="1" dirty="0"/>
              <a:t>iii)</a:t>
            </a:r>
            <a:r>
              <a:rPr lang="en-US" dirty="0"/>
              <a:t> 1000 cm;  </a:t>
            </a:r>
            <a:r>
              <a:rPr lang="en-US" b="1" dirty="0"/>
              <a:t>iv)</a:t>
            </a:r>
            <a:r>
              <a:rPr lang="en-US" dirty="0"/>
              <a:t> 1 m;  </a:t>
            </a:r>
            <a:r>
              <a:rPr lang="en-US" b="1" dirty="0"/>
              <a:t>v)</a:t>
            </a:r>
            <a:r>
              <a:rPr lang="en-US" dirty="0"/>
              <a:t> 10 Å;  </a:t>
            </a:r>
            <a:r>
              <a:rPr lang="en-US" b="1" dirty="0"/>
              <a:t>vi)</a:t>
            </a:r>
            <a:r>
              <a:rPr lang="en-US" dirty="0"/>
              <a:t> 3000 nm.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u="sng" dirty="0" smtClean="0">
                <a:solidFill>
                  <a:srgbClr val="FF0000"/>
                </a:solidFill>
              </a:rPr>
              <a:t>Ans</a:t>
            </a:r>
            <a:r>
              <a:rPr lang="en-US" b="1" u="sng" dirty="0">
                <a:solidFill>
                  <a:srgbClr val="FF0000"/>
                </a:solidFill>
              </a:rPr>
              <a:t>. </a:t>
            </a:r>
            <a:r>
              <a:rPr lang="en-US" b="1" u="sng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b="1" dirty="0" smtClean="0"/>
              <a:t> </a:t>
            </a:r>
            <a:r>
              <a:rPr lang="en-US" b="1" dirty="0"/>
              <a:t>i) Visible region; ii) UV-region; iii) radio; iv) micro; v) x-ray; vi) I.R. (infra-red).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Q.4/</a:t>
            </a:r>
            <a:r>
              <a:rPr lang="en-US" b="1" dirty="0" smtClean="0"/>
              <a:t>/</a:t>
            </a:r>
            <a:r>
              <a:rPr lang="en-US" dirty="0" smtClean="0"/>
              <a:t> What </a:t>
            </a:r>
            <a:r>
              <a:rPr lang="en-US" dirty="0"/>
              <a:t>kind of electrons in the molecule directly takes part in absorbing for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b="1" dirty="0" smtClean="0"/>
              <a:t>i)</a:t>
            </a:r>
            <a:r>
              <a:rPr lang="en-US" dirty="0" smtClean="0"/>
              <a:t> Visible; </a:t>
            </a:r>
            <a:r>
              <a:rPr lang="en-US" b="1" dirty="0" smtClean="0"/>
              <a:t>ii)</a:t>
            </a:r>
            <a:r>
              <a:rPr lang="en-US" dirty="0" smtClean="0"/>
              <a:t> U.V.; and </a:t>
            </a:r>
            <a:r>
              <a:rPr lang="en-US" b="1" dirty="0" smtClean="0"/>
              <a:t>iii)</a:t>
            </a:r>
            <a:r>
              <a:rPr lang="en-US" dirty="0" smtClean="0"/>
              <a:t> x-ray radiations?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u="sng" dirty="0" smtClean="0">
                <a:solidFill>
                  <a:srgbClr val="FF0000"/>
                </a:solidFill>
              </a:rPr>
              <a:t>Ans. 4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b="1" dirty="0" smtClean="0"/>
              <a:t> i) valence electron; ii) valence electron; iii) core electron (inner electron).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Question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0593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/>
              <a:t>Q.5/</a:t>
            </a:r>
            <a:r>
              <a:rPr lang="en-US" b="1" dirty="0"/>
              <a:t>/</a:t>
            </a:r>
            <a:r>
              <a:rPr lang="en-US" i="1" dirty="0"/>
              <a:t> </a:t>
            </a:r>
            <a:r>
              <a:rPr lang="en-US" dirty="0"/>
              <a:t>Choose the correct answer from the following:  (Correct answer shown in </a:t>
            </a:r>
            <a:r>
              <a:rPr lang="en-US" b="1" dirty="0"/>
              <a:t>Bold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1) </a:t>
            </a:r>
            <a:r>
              <a:rPr lang="en-US" dirty="0" err="1"/>
              <a:t>Spectrofluorometer</a:t>
            </a:r>
            <a:r>
              <a:rPr lang="en-US" dirty="0"/>
              <a:t> is more sensitive than spectrophotometer, because: </a:t>
            </a:r>
          </a:p>
          <a:p>
            <a:pPr marL="0" indent="0">
              <a:buNone/>
            </a:pPr>
            <a:r>
              <a:rPr lang="en-US" dirty="0"/>
              <a:t>           a) </a:t>
            </a:r>
            <a:r>
              <a:rPr lang="en-US" dirty="0" err="1"/>
              <a:t>Spectrofluorometer</a:t>
            </a:r>
            <a:r>
              <a:rPr lang="en-US" dirty="0"/>
              <a:t> has a filter as wavelength selector.</a:t>
            </a:r>
          </a:p>
          <a:p>
            <a:pPr marL="0" indent="0">
              <a:buNone/>
            </a:pPr>
            <a:r>
              <a:rPr lang="en-US" dirty="0"/>
              <a:t>           b) </a:t>
            </a:r>
            <a:r>
              <a:rPr lang="en-US" dirty="0" err="1"/>
              <a:t>Spectrofluorometer</a:t>
            </a:r>
            <a:r>
              <a:rPr lang="en-US" dirty="0"/>
              <a:t> has a tungsten lamp.</a:t>
            </a:r>
          </a:p>
          <a:p>
            <a:pPr marL="0" indent="0">
              <a:buNone/>
            </a:pPr>
            <a:r>
              <a:rPr lang="en-US" dirty="0"/>
              <a:t>           c) </a:t>
            </a:r>
            <a:r>
              <a:rPr lang="en-US" dirty="0" err="1"/>
              <a:t>Spectrofluorometer</a:t>
            </a:r>
            <a:r>
              <a:rPr lang="en-US" dirty="0"/>
              <a:t> can be used for determination of organic species only.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b="1" dirty="0"/>
              <a:t>d) Non of them.</a:t>
            </a: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Q.6/</a:t>
            </a:r>
            <a:r>
              <a:rPr lang="en-US" b="1" dirty="0" smtClean="0"/>
              <a:t>/ </a:t>
            </a:r>
            <a:r>
              <a:rPr lang="en-US" dirty="0"/>
              <a:t>Which one is more sensitive? Explain why? </a:t>
            </a:r>
          </a:p>
          <a:p>
            <a:pPr marL="0" indent="0">
              <a:buNone/>
            </a:pPr>
            <a:r>
              <a:rPr lang="en-US" dirty="0" smtClean="0"/>
              <a:t>           Spectrophotometers </a:t>
            </a:r>
            <a:r>
              <a:rPr lang="en-US" dirty="0"/>
              <a:t>or photometers.</a:t>
            </a:r>
          </a:p>
          <a:p>
            <a:pPr marL="0" indent="0">
              <a:buNone/>
            </a:pPr>
            <a:r>
              <a:rPr lang="en-US" b="1" dirty="0"/>
              <a:t>         </a:t>
            </a:r>
            <a:r>
              <a:rPr lang="en-US" b="1" u="sng" dirty="0">
                <a:solidFill>
                  <a:srgbClr val="FF0000"/>
                </a:solidFill>
              </a:rPr>
              <a:t>Ans.</a:t>
            </a:r>
            <a:r>
              <a:rPr lang="en-US" b="1" dirty="0"/>
              <a:t> Spectrophotometer is more sensitive than photometer; because the wavelength selector is very selective which is either prism or </a:t>
            </a:r>
            <a:r>
              <a:rPr lang="en-US" b="1" dirty="0" smtClean="0"/>
              <a:t>grating.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u="sng" dirty="0" smtClean="0"/>
              <a:t>Q.7/</a:t>
            </a:r>
            <a:r>
              <a:rPr lang="en-US" b="1" dirty="0" smtClean="0"/>
              <a:t>/</a:t>
            </a:r>
            <a:r>
              <a:rPr lang="en-US" dirty="0" smtClean="0"/>
              <a:t> </a:t>
            </a:r>
            <a:r>
              <a:rPr lang="en-US" dirty="0"/>
              <a:t>Distinction between: photometer and </a:t>
            </a:r>
            <a:r>
              <a:rPr lang="en-US" dirty="0" err="1" smtClean="0"/>
              <a:t>pectrophotometer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Ans.</a:t>
            </a:r>
            <a:r>
              <a:rPr lang="en-US" b="1" dirty="0"/>
              <a:t>  </a:t>
            </a:r>
            <a:r>
              <a:rPr lang="en-US" u="sng" dirty="0"/>
              <a:t>Photometer:</a:t>
            </a:r>
            <a:r>
              <a:rPr lang="en-US" dirty="0"/>
              <a:t> </a:t>
            </a:r>
            <a:r>
              <a:rPr lang="en-US" dirty="0" smtClean="0"/>
              <a:t> used filter as wavelength selector. 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Spectrophotometer:</a:t>
            </a:r>
            <a:r>
              <a:rPr lang="en-US" dirty="0"/>
              <a:t> used </a:t>
            </a:r>
            <a:r>
              <a:rPr lang="en-US" dirty="0" err="1"/>
              <a:t>monochromators</a:t>
            </a:r>
            <a:r>
              <a:rPr lang="en-US" dirty="0"/>
              <a:t> instate of filters as wavelength selector.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4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76200"/>
            <a:ext cx="403860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76600" y="152400"/>
            <a:ext cx="2359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Question bank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85088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Q.8/</a:t>
            </a:r>
            <a:r>
              <a:rPr lang="en-US" b="1" dirty="0" smtClean="0"/>
              <a:t>/</a:t>
            </a:r>
            <a:r>
              <a:rPr lang="en-US" dirty="0" smtClean="0"/>
              <a:t> </a:t>
            </a:r>
            <a:r>
              <a:rPr lang="en-US" dirty="0"/>
              <a:t>Fill the following blanks with suitable word or statements</a:t>
            </a:r>
            <a:r>
              <a:rPr lang="en-US" dirty="0" smtClean="0"/>
              <a:t>:</a:t>
            </a:r>
            <a:endParaRPr lang="en-US" b="1" dirty="0"/>
          </a:p>
          <a:p>
            <a:r>
              <a:rPr lang="en-US" dirty="0"/>
              <a:t>     </a:t>
            </a:r>
            <a:r>
              <a:rPr lang="en-US" dirty="0" smtClean="0"/>
              <a:t>1- </a:t>
            </a:r>
            <a:r>
              <a:rPr lang="en-US" dirty="0"/>
              <a:t>The most common source of U.V. radiation is either: </a:t>
            </a:r>
            <a:r>
              <a:rPr lang="en-US" b="1" u="sng" dirty="0"/>
              <a:t>xenon  lamp or mercury lamp or hydrogen lamp.</a:t>
            </a:r>
          </a:p>
          <a:p>
            <a:r>
              <a:rPr lang="en-US" dirty="0" smtClean="0"/>
              <a:t>     2- </a:t>
            </a:r>
            <a:r>
              <a:rPr lang="en-US" dirty="0"/>
              <a:t>Wavelength selectors will be used for improving </a:t>
            </a:r>
            <a:r>
              <a:rPr lang="en-US" b="1" u="sng" dirty="0"/>
              <a:t>selectivity.</a:t>
            </a:r>
          </a:p>
          <a:p>
            <a:r>
              <a:rPr lang="en-US" dirty="0"/>
              <a:t>     </a:t>
            </a:r>
            <a:r>
              <a:rPr lang="en-US" dirty="0" smtClean="0"/>
              <a:t>3- </a:t>
            </a:r>
            <a:r>
              <a:rPr lang="en-US" dirty="0" err="1"/>
              <a:t>Monochromators</a:t>
            </a:r>
            <a:r>
              <a:rPr lang="en-US" dirty="0"/>
              <a:t> are  either </a:t>
            </a:r>
            <a:r>
              <a:rPr lang="en-US" b="1" u="sng" dirty="0"/>
              <a:t>prism</a:t>
            </a:r>
            <a:r>
              <a:rPr lang="en-US" dirty="0"/>
              <a:t> or </a:t>
            </a:r>
            <a:r>
              <a:rPr lang="en-US" b="1" u="sng" dirty="0"/>
              <a:t>grating</a:t>
            </a:r>
            <a:r>
              <a:rPr lang="en-US" b="1" u="sng" dirty="0" smtClean="0"/>
              <a:t>.</a:t>
            </a:r>
          </a:p>
          <a:p>
            <a:r>
              <a:rPr lang="en-US" dirty="0" smtClean="0"/>
              <a:t>     4- </a:t>
            </a:r>
            <a:r>
              <a:rPr lang="en-US" dirty="0"/>
              <a:t>The most common source of visible radiation is: </a:t>
            </a:r>
            <a:r>
              <a:rPr lang="en-US" b="1" u="sng" dirty="0"/>
              <a:t>tungsten.</a:t>
            </a:r>
            <a:r>
              <a:rPr lang="en-US" dirty="0"/>
              <a:t> </a:t>
            </a:r>
          </a:p>
          <a:p>
            <a:r>
              <a:rPr lang="en-US" dirty="0"/>
              <a:t>     </a:t>
            </a:r>
            <a:r>
              <a:rPr lang="en-US" dirty="0" smtClean="0"/>
              <a:t>5- </a:t>
            </a:r>
            <a:r>
              <a:rPr lang="en-US" dirty="0"/>
              <a:t>The types of filters (as wavelength selector) are: </a:t>
            </a:r>
            <a:r>
              <a:rPr lang="en-US" b="1" u="sng" dirty="0"/>
              <a:t>1- glass; 2- interference filter</a:t>
            </a:r>
            <a:r>
              <a:rPr lang="en-US" b="1" u="sng" dirty="0" smtClean="0"/>
              <a:t>.</a:t>
            </a:r>
          </a:p>
          <a:p>
            <a:r>
              <a:rPr lang="en-US" dirty="0" smtClean="0"/>
              <a:t>     6- </a:t>
            </a:r>
            <a:r>
              <a:rPr lang="en-US" dirty="0"/>
              <a:t>The sources of I.R. radiation is either </a:t>
            </a:r>
            <a:r>
              <a:rPr lang="en-US" b="1" u="sng" dirty="0" err="1"/>
              <a:t>glober</a:t>
            </a:r>
            <a:r>
              <a:rPr lang="en-US" b="1" u="sng" dirty="0"/>
              <a:t> (</a:t>
            </a:r>
            <a:r>
              <a:rPr lang="en-US" b="1" u="sng" dirty="0" err="1"/>
              <a:t>SiC</a:t>
            </a:r>
            <a:r>
              <a:rPr lang="en-US" b="1" u="sng" dirty="0"/>
              <a:t>) </a:t>
            </a:r>
            <a:r>
              <a:rPr lang="en-US" dirty="0"/>
              <a:t>or</a:t>
            </a:r>
            <a:r>
              <a:rPr lang="en-US" b="1" u="sng" dirty="0"/>
              <a:t> </a:t>
            </a:r>
            <a:r>
              <a:rPr lang="en-US" b="1" u="sng" dirty="0" err="1"/>
              <a:t>nernest</a:t>
            </a:r>
            <a:r>
              <a:rPr lang="en-US" b="1" u="sng" dirty="0"/>
              <a:t> glower.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302675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Q.9/</a:t>
            </a:r>
            <a:r>
              <a:rPr lang="en-US" b="1" dirty="0" smtClean="0"/>
              <a:t>/ </a:t>
            </a:r>
            <a:r>
              <a:rPr lang="en-US" dirty="0"/>
              <a:t>Which one is more sensitive? Explain why? </a:t>
            </a:r>
          </a:p>
          <a:p>
            <a:r>
              <a:rPr lang="en-US" dirty="0"/>
              <a:t>        i) Photo tube or photomultiplier tube as detector.</a:t>
            </a:r>
          </a:p>
          <a:p>
            <a:r>
              <a:rPr lang="en-US" dirty="0"/>
              <a:t>         </a:t>
            </a:r>
            <a:r>
              <a:rPr lang="en-US" b="1" u="sng" dirty="0">
                <a:solidFill>
                  <a:srgbClr val="FF0000"/>
                </a:solidFill>
              </a:rPr>
              <a:t>Ans.</a:t>
            </a:r>
            <a:r>
              <a:rPr lang="en-US" b="1" dirty="0"/>
              <a:t> Photomultiplier tube is more sensitive than photo tube; due to have many dynodes.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4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228600"/>
            <a:ext cx="2359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Question bank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920889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Q.10/</a:t>
            </a:r>
            <a:r>
              <a:rPr lang="en-US" b="1" dirty="0" smtClean="0"/>
              <a:t>/</a:t>
            </a:r>
            <a:r>
              <a:rPr lang="en-US" dirty="0" smtClean="0"/>
              <a:t> </a:t>
            </a:r>
            <a:r>
              <a:rPr lang="en-US" dirty="0"/>
              <a:t>State the true or false from the following and correct the false: (Cont.) </a:t>
            </a:r>
          </a:p>
          <a:p>
            <a:endParaRPr lang="en-US" dirty="0"/>
          </a:p>
          <a:p>
            <a:r>
              <a:rPr lang="en-US" dirty="0" smtClean="0"/>
              <a:t>        1- </a:t>
            </a:r>
            <a:r>
              <a:rPr lang="en-US" dirty="0"/>
              <a:t>U.V. and Vis-spectrophotometry have somewhat limited application for qualitative analysis because deviation occurs in Beer’s law. </a:t>
            </a:r>
          </a:p>
          <a:p>
            <a:r>
              <a:rPr lang="en-US" b="1" dirty="0"/>
              <a:t>       </a:t>
            </a:r>
            <a:r>
              <a:rPr lang="en-US" b="1" u="sng" dirty="0">
                <a:solidFill>
                  <a:srgbClr val="FF0000"/>
                </a:solidFill>
              </a:rPr>
              <a:t>Ans.</a:t>
            </a:r>
            <a:r>
              <a:rPr lang="en-US" b="1" dirty="0"/>
              <a:t> False; because the number of absorption maxima and minima are relatively few</a:t>
            </a:r>
            <a:r>
              <a:rPr lang="en-US" dirty="0"/>
              <a:t>.</a:t>
            </a:r>
          </a:p>
          <a:p>
            <a:r>
              <a:rPr lang="en-US" dirty="0" smtClean="0"/>
              <a:t>        2- </a:t>
            </a:r>
            <a:r>
              <a:rPr lang="en-US" dirty="0"/>
              <a:t>If the radiation includes two wavelengths (λ</a:t>
            </a:r>
            <a:r>
              <a:rPr lang="en-US" baseline="-25000" dirty="0"/>
              <a:t>1</a:t>
            </a:r>
            <a:r>
              <a:rPr lang="en-US" dirty="0"/>
              <a:t> &amp; λ</a:t>
            </a:r>
            <a:r>
              <a:rPr lang="en-US" baseline="-25000" dirty="0"/>
              <a:t>2</a:t>
            </a:r>
            <a:r>
              <a:rPr lang="en-US" dirty="0"/>
              <a:t>) the Beer’s law is apply for each independently; if Є1 &gt; Є2, the relation between A and C is normal straight relation. </a:t>
            </a:r>
          </a:p>
          <a:p>
            <a:r>
              <a:rPr lang="en-US" b="1" dirty="0"/>
              <a:t>        </a:t>
            </a:r>
            <a:r>
              <a:rPr lang="en-US" b="1" u="sng" dirty="0">
                <a:solidFill>
                  <a:srgbClr val="FF0000"/>
                </a:solidFill>
              </a:rPr>
              <a:t>Ans.</a:t>
            </a:r>
            <a:r>
              <a:rPr lang="en-US" b="1" dirty="0"/>
              <a:t> False; if Є1 = Є2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u="sng" dirty="0" smtClean="0"/>
              <a:t>Q.11/</a:t>
            </a:r>
            <a:r>
              <a:rPr lang="en-US" b="1" dirty="0" smtClean="0"/>
              <a:t>/</a:t>
            </a:r>
            <a:r>
              <a:rPr lang="en-US" dirty="0" smtClean="0"/>
              <a:t> </a:t>
            </a:r>
            <a:r>
              <a:rPr lang="en-US" dirty="0"/>
              <a:t>How can you solve the following problems Use necessary diagrams, graphs and equations: </a:t>
            </a:r>
          </a:p>
          <a:p>
            <a:r>
              <a:rPr lang="en-US" dirty="0"/>
              <a:t>            </a:t>
            </a:r>
            <a:r>
              <a:rPr lang="en-US" b="1" dirty="0" smtClean="0"/>
              <a:t>  a</a:t>
            </a:r>
            <a:r>
              <a:rPr lang="en-US" b="1" dirty="0"/>
              <a:t>)</a:t>
            </a:r>
            <a:r>
              <a:rPr lang="en-US" dirty="0"/>
              <a:t> Un-selectivity of a spectrophotometric reagents?</a:t>
            </a:r>
          </a:p>
          <a:p>
            <a:r>
              <a:rPr lang="en-US" dirty="0"/>
              <a:t>             </a:t>
            </a:r>
            <a:r>
              <a:rPr lang="en-US" b="1" u="sng" dirty="0">
                <a:solidFill>
                  <a:srgbClr val="FF0000"/>
                </a:solidFill>
              </a:rPr>
              <a:t>Ans.</a:t>
            </a:r>
            <a:r>
              <a:rPr lang="en-US" dirty="0"/>
              <a:t> </a:t>
            </a:r>
            <a:r>
              <a:rPr lang="en-US" b="1" dirty="0"/>
              <a:t>solve by controlling the </a:t>
            </a:r>
            <a:r>
              <a:rPr lang="en-US" b="1" dirty="0" err="1"/>
              <a:t>pH.</a:t>
            </a:r>
            <a:endParaRPr lang="en-US" b="1" dirty="0"/>
          </a:p>
          <a:p>
            <a:r>
              <a:rPr lang="en-US" b="1" dirty="0"/>
              <a:t>             </a:t>
            </a:r>
            <a:r>
              <a:rPr lang="en-US" b="1" dirty="0" smtClean="0"/>
              <a:t>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b</a:t>
            </a:r>
            <a:r>
              <a:rPr lang="en-US" b="1" dirty="0"/>
              <a:t>)</a:t>
            </a:r>
            <a:r>
              <a:rPr lang="en-US" dirty="0"/>
              <a:t> Deviation from the Beer’s law?</a:t>
            </a:r>
          </a:p>
          <a:p>
            <a:r>
              <a:rPr lang="en-US" dirty="0"/>
              <a:t>             </a:t>
            </a:r>
            <a:r>
              <a:rPr lang="en-US" b="1" u="sng" dirty="0">
                <a:solidFill>
                  <a:srgbClr val="FF0000"/>
                </a:solidFill>
              </a:rPr>
              <a:t>Ans.</a:t>
            </a:r>
            <a:r>
              <a:rPr lang="en-US" b="1" dirty="0"/>
              <a:t> solve by using double beam spectrophotometric instrument.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8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Questions?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Q. 12/</a:t>
            </a:r>
            <a:r>
              <a:rPr lang="en-US" dirty="0" smtClean="0"/>
              <a:t>/ Which </a:t>
            </a:r>
            <a:r>
              <a:rPr lang="en-US" dirty="0" smtClean="0"/>
              <a:t>of the following pairs of compounds is likely to absorb radiation at the longer wavelength?</a:t>
            </a:r>
          </a:p>
          <a:p>
            <a:pPr marL="514350" indent="-514350">
              <a:buNone/>
            </a:pPr>
            <a:r>
              <a:rPr lang="en-US" dirty="0" smtClean="0"/>
              <a:t> 1) acetone (CH</a:t>
            </a:r>
            <a:r>
              <a:rPr lang="en-US" baseline="-25000" dirty="0" smtClean="0"/>
              <a:t>3</a:t>
            </a:r>
            <a:r>
              <a:rPr lang="en-US" dirty="0" smtClean="0"/>
              <a:t>COCH</a:t>
            </a:r>
            <a:r>
              <a:rPr lang="en-US" baseline="-25000" dirty="0" smtClean="0"/>
              <a:t>3</a:t>
            </a:r>
            <a:r>
              <a:rPr lang="en-US" dirty="0" smtClean="0"/>
              <a:t>) or  2-butanone (CH3COCH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)? </a:t>
            </a:r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b="1" i="1" u="sng" dirty="0" smtClean="0">
                <a:solidFill>
                  <a:srgbClr val="002060"/>
                </a:solidFill>
              </a:rPr>
              <a:t>Ans.</a:t>
            </a:r>
            <a:r>
              <a:rPr lang="en-US" b="1" dirty="0" smtClean="0">
                <a:solidFill>
                  <a:srgbClr val="002060"/>
                </a:solidFill>
              </a:rPr>
              <a:t> Give similar spectra in shape and intensity.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2)  benzene (C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) or  naphthalene (C</a:t>
            </a:r>
            <a:r>
              <a:rPr lang="en-US" baseline="-25000" dirty="0" smtClean="0"/>
              <a:t>10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)?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 </a:t>
            </a:r>
            <a:r>
              <a:rPr lang="en-US" b="1" i="1" u="sng" dirty="0" smtClean="0">
                <a:solidFill>
                  <a:srgbClr val="002060"/>
                </a:solidFill>
              </a:rPr>
              <a:t>Ans.</a:t>
            </a:r>
            <a:r>
              <a:rPr lang="en-US" b="1" dirty="0" smtClean="0">
                <a:solidFill>
                  <a:srgbClr val="002060"/>
                </a:solidFill>
              </a:rPr>
              <a:t> Naphthalene have increased conjugation and so absorb at longer wavelengths than benzene.</a:t>
            </a:r>
          </a:p>
          <a:p>
            <a:pPr marL="514350" indent="-514350">
              <a:buNone/>
            </a:pPr>
            <a:r>
              <a:rPr lang="en-US" sz="2400" dirty="0" smtClean="0"/>
              <a:t>3) 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COOH or 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/>
                <a:cs typeface="Calibri"/>
              </a:rPr>
              <a:t>=</a:t>
            </a:r>
            <a:r>
              <a:rPr lang="en-US" sz="2400" dirty="0" smtClean="0"/>
              <a:t> CHCOOH?</a:t>
            </a:r>
          </a:p>
          <a:p>
            <a:pPr marL="514350" indent="-514350">
              <a:buNone/>
            </a:pP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002060"/>
                </a:solidFill>
              </a:rPr>
              <a:t>Ans. CH2 = CHOOH has absorb radiation at the longer wavelength due to the double bonds.</a:t>
            </a:r>
          </a:p>
          <a:p>
            <a:pPr marL="514350" indent="-514350">
              <a:buNone/>
            </a:pPr>
            <a:r>
              <a:rPr lang="en-US" sz="2400" dirty="0" smtClean="0"/>
              <a:t>4) CH3CH2CNS  or  SNCCH2CH2CH2CNS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i="1" u="sng" dirty="0" smtClean="0">
                <a:solidFill>
                  <a:srgbClr val="002060"/>
                </a:solidFill>
              </a:rPr>
              <a:t>Ans.</a:t>
            </a:r>
            <a:r>
              <a:rPr lang="en-US" sz="2400" b="1" dirty="0" smtClean="0">
                <a:solidFill>
                  <a:srgbClr val="002060"/>
                </a:solidFill>
              </a:rPr>
              <a:t> Absorption maximum due to the CNS group occurs at 245 nm with 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ɛ of 800 (1</a:t>
            </a:r>
            <a:r>
              <a:rPr lang="en-US" sz="2400" b="1" baseline="30000" dirty="0" smtClean="0">
                <a:solidFill>
                  <a:srgbClr val="002060"/>
                </a:solidFill>
                <a:latin typeface="Arial"/>
                <a:cs typeface="Arial"/>
              </a:rPr>
              <a:t>st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molecule), in the 2</a:t>
            </a:r>
            <a:r>
              <a:rPr lang="en-US" sz="2400" b="1" baseline="30000" dirty="0" smtClean="0">
                <a:solidFill>
                  <a:srgbClr val="002060"/>
                </a:solidFill>
                <a:latin typeface="Arial"/>
                <a:cs typeface="Arial"/>
              </a:rPr>
              <a:t>nd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molecule </a:t>
            </a:r>
            <a:r>
              <a:rPr lang="he-IL" sz="2400" b="1" dirty="0" smtClean="0">
                <a:solidFill>
                  <a:srgbClr val="002060"/>
                </a:solidFill>
                <a:latin typeface="Arial"/>
                <a:cs typeface="Arial"/>
              </a:rPr>
              <a:t>ג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/>
                <a:cs typeface="Arial"/>
              </a:rPr>
              <a:t>max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= 247 nm </a:t>
            </a:r>
            <a:r>
              <a:rPr lang="en-US" sz="2400" b="1" dirty="0" smtClean="0">
                <a:solidFill>
                  <a:srgbClr val="002060"/>
                </a:solidFill>
              </a:rPr>
              <a:t>with 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ɛ=2000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26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Questions? 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Which of the following pairs of compounds is likely to absorb radiation at the longer wavelength?</a:t>
            </a:r>
          </a:p>
          <a:p>
            <a:pPr marL="514350" indent="-514350">
              <a:buNone/>
            </a:pPr>
            <a:r>
              <a:rPr lang="en-US" dirty="0" smtClean="0"/>
              <a:t>1)  CH</a:t>
            </a:r>
            <a:r>
              <a:rPr lang="en-US" baseline="-25000" dirty="0" smtClean="0"/>
              <a:t>2</a:t>
            </a:r>
            <a:r>
              <a:rPr lang="en-US" dirty="0" smtClean="0"/>
              <a:t>CH=CHCH=CHCH</a:t>
            </a:r>
            <a:r>
              <a:rPr lang="en-US" baseline="-25000" dirty="0" smtClean="0"/>
              <a:t>3</a:t>
            </a:r>
            <a:r>
              <a:rPr lang="en-US" dirty="0" smtClean="0"/>
              <a:t> or CH</a:t>
            </a:r>
            <a:r>
              <a:rPr lang="en-US" baseline="-25000" dirty="0" smtClean="0"/>
              <a:t>3</a:t>
            </a:r>
            <a:r>
              <a:rPr lang="en-US" dirty="0" smtClean="0"/>
              <a:t>C</a:t>
            </a:r>
            <a:r>
              <a:rPr lang="en-US" dirty="0" smtClean="0">
                <a:latin typeface="Arial"/>
                <a:cs typeface="Arial"/>
              </a:rPr>
              <a:t>≡C-C≡CCH</a:t>
            </a:r>
            <a:r>
              <a:rPr lang="en-US" baseline="-25000" dirty="0" smtClean="0">
                <a:latin typeface="Arial"/>
                <a:cs typeface="Arial"/>
              </a:rPr>
              <a:t>3</a:t>
            </a:r>
          </a:p>
          <a:p>
            <a:pPr marL="514350" indent="-51435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514350" indent="-514350">
              <a:buNone/>
            </a:pPr>
            <a:r>
              <a:rPr lang="en-US" dirty="0" smtClean="0"/>
              <a:t>2) 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OCH</a:t>
            </a:r>
            <a:r>
              <a:rPr lang="en-US" baseline="-25000" dirty="0" smtClean="0"/>
              <a:t>3</a:t>
            </a:r>
            <a:r>
              <a:rPr lang="en-US" dirty="0" smtClean="0"/>
              <a:t> or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CH</a:t>
            </a:r>
            <a:r>
              <a:rPr lang="en-US" baseline="-25000" dirty="0" smtClean="0"/>
              <a:t>3 </a:t>
            </a:r>
            <a:r>
              <a:rPr lang="en-US" dirty="0" smtClean="0"/>
              <a:t> 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7774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Question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Q.13/</a:t>
            </a:r>
            <a:r>
              <a:rPr lang="en-US" dirty="0" smtClean="0"/>
              <a:t>/ </a:t>
            </a:r>
            <a:r>
              <a:rPr lang="en-US" dirty="0" smtClean="0"/>
              <a:t>Explain why I.R</a:t>
            </a:r>
            <a:r>
              <a:rPr lang="en-US" dirty="0"/>
              <a:t>. spectroscopy is mostly useful for qualitative </a:t>
            </a:r>
            <a:r>
              <a:rPr lang="en-US" dirty="0" smtClean="0"/>
              <a:t>analysis?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Ans.</a:t>
            </a:r>
            <a:r>
              <a:rPr lang="en-US" dirty="0" smtClean="0"/>
              <a:t> Because I.R. has many spectra bands, and the slit is wider.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41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1522</Words>
  <Application>Microsoft Office PowerPoint</Application>
  <PresentationFormat>On-screen Show (4:3)</PresentationFormat>
  <Paragraphs>135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Question bank</vt:lpstr>
      <vt:lpstr>Question bank</vt:lpstr>
      <vt:lpstr>PowerPoint Presentation</vt:lpstr>
      <vt:lpstr>PowerPoint Presentation</vt:lpstr>
      <vt:lpstr>Questions?</vt:lpstr>
      <vt:lpstr>Questions? Home work</vt:lpstr>
      <vt:lpstr>Question bank</vt:lpstr>
      <vt:lpstr>Question bank</vt:lpstr>
      <vt:lpstr>Question bank</vt:lpstr>
      <vt:lpstr>Question bank</vt:lpstr>
      <vt:lpstr>Question bank</vt:lpstr>
      <vt:lpstr>Question bank</vt:lpstr>
      <vt:lpstr>Question bank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PC-DIYAR</cp:lastModifiedBy>
  <cp:revision>3</cp:revision>
  <dcterms:created xsi:type="dcterms:W3CDTF">2006-08-16T00:00:00Z</dcterms:created>
  <dcterms:modified xsi:type="dcterms:W3CDTF">2015-05-02T09:21:52Z</dcterms:modified>
</cp:coreProperties>
</file>