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8"/>
  </p:notesMasterIdLst>
  <p:handoutMasterIdLst>
    <p:handoutMasterId r:id="rId49"/>
  </p:handoutMasterIdLst>
  <p:sldIdLst>
    <p:sldId id="31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19"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21" r:id="rId32"/>
    <p:sldId id="285" r:id="rId33"/>
    <p:sldId id="286" r:id="rId34"/>
    <p:sldId id="287" r:id="rId35"/>
    <p:sldId id="288" r:id="rId36"/>
    <p:sldId id="326" r:id="rId37"/>
    <p:sldId id="327" r:id="rId38"/>
    <p:sldId id="328" r:id="rId39"/>
    <p:sldId id="289" r:id="rId40"/>
    <p:sldId id="290" r:id="rId41"/>
    <p:sldId id="291" r:id="rId42"/>
    <p:sldId id="325" r:id="rId43"/>
    <p:sldId id="292" r:id="rId44"/>
    <p:sldId id="293" r:id="rId45"/>
    <p:sldId id="294" r:id="rId46"/>
    <p:sldId id="295" r:id="rId47"/>
  </p:sldIdLst>
  <p:sldSz cx="9144000" cy="6858000" type="screen4x3"/>
  <p:notesSz cx="9928225" cy="67976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158" autoAdjust="0"/>
    <p:restoredTop sz="94660"/>
  </p:normalViewPr>
  <p:slideViewPr>
    <p:cSldViewPr>
      <p:cViewPr varScale="1">
        <p:scale>
          <a:sx n="64" d="100"/>
          <a:sy n="64" d="100"/>
        </p:scale>
        <p:origin x="-11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25994" y="0"/>
            <a:ext cx="4302231" cy="339884"/>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2298" y="0"/>
            <a:ext cx="4302231" cy="339884"/>
          </a:xfrm>
          <a:prstGeom prst="rect">
            <a:avLst/>
          </a:prstGeom>
        </p:spPr>
        <p:txBody>
          <a:bodyPr vert="horz" lIns="91440" tIns="45720" rIns="91440" bIns="45720" rtlCol="1"/>
          <a:lstStyle>
            <a:lvl1pPr algn="l">
              <a:defRPr sz="1200"/>
            </a:lvl1pPr>
          </a:lstStyle>
          <a:p>
            <a:fld id="{437FEFF6-150B-43E9-A21D-9D83C45B02E3}" type="datetimeFigureOut">
              <a:rPr lang="ar-SA" smtClean="0"/>
              <a:pPr/>
              <a:t>18/01/1438</a:t>
            </a:fld>
            <a:endParaRPr lang="ar-SA"/>
          </a:p>
        </p:txBody>
      </p:sp>
      <p:sp>
        <p:nvSpPr>
          <p:cNvPr id="4" name="Footer Placeholder 3"/>
          <p:cNvSpPr>
            <a:spLocks noGrp="1"/>
          </p:cNvSpPr>
          <p:nvPr>
            <p:ph type="ftr" sz="quarter" idx="2"/>
          </p:nvPr>
        </p:nvSpPr>
        <p:spPr>
          <a:xfrm>
            <a:off x="5625994" y="6456612"/>
            <a:ext cx="4302231" cy="339884"/>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2298" y="6456612"/>
            <a:ext cx="4302231" cy="339884"/>
          </a:xfrm>
          <a:prstGeom prst="rect">
            <a:avLst/>
          </a:prstGeom>
        </p:spPr>
        <p:txBody>
          <a:bodyPr vert="horz" lIns="91440" tIns="45720" rIns="91440" bIns="45720" rtlCol="1" anchor="b"/>
          <a:lstStyle>
            <a:lvl1pPr algn="l">
              <a:defRPr sz="1200"/>
            </a:lvl1pPr>
          </a:lstStyle>
          <a:p>
            <a:fld id="{DF324AF8-BB7B-4BDF-BB73-423440B03A89}"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25994" y="0"/>
            <a:ext cx="4302231" cy="339884"/>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2298" y="0"/>
            <a:ext cx="4302231" cy="339884"/>
          </a:xfrm>
          <a:prstGeom prst="rect">
            <a:avLst/>
          </a:prstGeom>
        </p:spPr>
        <p:txBody>
          <a:bodyPr vert="horz" lIns="91440" tIns="45720" rIns="91440" bIns="45720" rtlCol="1"/>
          <a:lstStyle>
            <a:lvl1pPr algn="l">
              <a:defRPr sz="1200"/>
            </a:lvl1pPr>
          </a:lstStyle>
          <a:p>
            <a:fld id="{575079CC-5DB2-44A7-8319-498CA60E993F}" type="datetimeFigureOut">
              <a:rPr lang="ar-SA" smtClean="0"/>
              <a:pPr/>
              <a:t>18/01/1438</a:t>
            </a:fld>
            <a:endParaRPr lang="ar-SA"/>
          </a:p>
        </p:txBody>
      </p:sp>
      <p:sp>
        <p:nvSpPr>
          <p:cNvPr id="4" name="عنصر نائب لصورة الشريحة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992823" y="3228896"/>
            <a:ext cx="7942580" cy="3058954"/>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5625994" y="6456612"/>
            <a:ext cx="4302231" cy="339884"/>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2298" y="6456612"/>
            <a:ext cx="4302231" cy="339884"/>
          </a:xfrm>
          <a:prstGeom prst="rect">
            <a:avLst/>
          </a:prstGeom>
        </p:spPr>
        <p:txBody>
          <a:bodyPr vert="horz" lIns="91440" tIns="45720" rIns="91440" bIns="45720" rtlCol="1" anchor="b"/>
          <a:lstStyle>
            <a:lvl1pPr algn="l">
              <a:defRPr sz="1200"/>
            </a:lvl1pPr>
          </a:lstStyle>
          <a:p>
            <a:fld id="{87C28ACD-3CF4-4490-91C6-05819B06EA73}"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6B16EBE-FA1F-4935-97A1-0A4353EBEDCF}" type="datetime1">
              <a:rPr lang="ar-SA" smtClean="0"/>
              <a:pPr/>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931C42-A865-4ABC-961D-9D8484C25B62}" type="datetime1">
              <a:rPr lang="ar-SA" smtClean="0"/>
              <a:pPr/>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1FF08D6-6474-467B-8B8C-74BD9060DD81}" type="datetime1">
              <a:rPr lang="ar-SA" smtClean="0"/>
              <a:pPr/>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D7C400-C3BC-4393-8E3A-F6F817DE01F5}" type="datetime1">
              <a:rPr lang="ar-SA" smtClean="0"/>
              <a:pPr/>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E85A2B1-BC8D-4CF3-BACC-3F9403169B54}" type="datetime1">
              <a:rPr lang="ar-SA" smtClean="0"/>
              <a:pPr/>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D5CF264-8035-4C31-B258-A13153FADDB3}" type="datetime1">
              <a:rPr lang="ar-SA" smtClean="0"/>
              <a:pPr/>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D52CAD-CC0B-4D66-9112-3FD16F9CBD46}" type="datetime1">
              <a:rPr lang="ar-SA" smtClean="0"/>
              <a:pPr/>
              <a:t>18/01/1438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A14603A-9AE2-4326-A7C3-71A46243686E}" type="datetime1">
              <a:rPr lang="ar-SA" smtClean="0"/>
              <a:pPr/>
              <a:t>18/01/1438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6F3765-F7F4-45C2-9548-1609C2D446D8}" type="datetime1">
              <a:rPr lang="ar-SA" smtClean="0"/>
              <a:pPr/>
              <a:t>18/01/1438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6F2344-5451-4A09-808C-315D237DB33B}" type="datetime1">
              <a:rPr lang="ar-SA" smtClean="0"/>
              <a:pPr/>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D9E7A8-4131-451F-8CAA-A317BCD36FB5}" type="datetime1">
              <a:rPr lang="ar-SA" smtClean="0"/>
              <a:pPr/>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0FEB8-ECF1-4F2E-BA8D-CD5526D4519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5DBC23-F5FF-4C7D-B031-C7ECBBD211CA}" type="datetime1">
              <a:rPr lang="ar-SA" smtClean="0"/>
              <a:pPr/>
              <a:t>18/01/1438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0FEB8-ECF1-4F2E-BA8D-CD5526D4519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package" Target="../embeddings/Microsoft_Office_Word_Document6.docx"/></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package" Target="../embeddings/Microsoft_Office_Word_Document7.docx"/></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package" Target="../embeddings/Microsoft_Office_Word_Document10.docx"/><Relationship Id="rId4" Type="http://schemas.openxmlformats.org/officeDocument/2006/relationships/package" Target="../embeddings/Microsoft_Office_Word_Document9.docx"/></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package" Target="../embeddings/Microsoft_Office_Word_Document13.docx"/><Relationship Id="rId4" Type="http://schemas.openxmlformats.org/officeDocument/2006/relationships/package" Target="../embeddings/Microsoft_Office_Word_Document12.docx"/></Relationships>
</file>

<file path=ppt/slides/_rels/slide3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362200"/>
            <a:ext cx="8229600" cy="1143000"/>
          </a:xfrm>
        </p:spPr>
        <p:txBody>
          <a:bodyPr/>
          <a:lstStyle/>
          <a:p>
            <a:pPr rtl="0" eaLnBrk="1" hangingPunct="1"/>
            <a:r>
              <a:rPr lang="en-US" sz="4000" b="1" smtClean="0">
                <a:solidFill>
                  <a:srgbClr val="0000FF"/>
                </a:solidFill>
              </a:rPr>
              <a:t>Voltammetry and Polarography</a:t>
            </a:r>
          </a:p>
        </p:txBody>
      </p:sp>
      <p:sp>
        <p:nvSpPr>
          <p:cNvPr id="15363" name="Slide Number Placeholder 2"/>
          <p:cNvSpPr>
            <a:spLocks noGrp="1"/>
          </p:cNvSpPr>
          <p:nvPr>
            <p:ph type="sldNum" sz="quarter" idx="12"/>
          </p:nvPr>
        </p:nvSpPr>
        <p:spPr>
          <a:noFill/>
        </p:spPr>
        <p:txBody>
          <a:bodyPr/>
          <a:lstStyle/>
          <a:p>
            <a:fld id="{26613AAB-1414-41D2-9B13-DFE4457AB405}" type="slidenum">
              <a:rPr lang="ar-SA" smtClean="0"/>
              <a:pPr/>
              <a:t>1</a:t>
            </a:fld>
            <a:endParaRPr lang="en-US" smtClean="0"/>
          </a:p>
        </p:txBody>
      </p:sp>
      <p:sp>
        <p:nvSpPr>
          <p:cNvPr id="4" name="Subtitle 2"/>
          <p:cNvSpPr txBox="1">
            <a:spLocks/>
          </p:cNvSpPr>
          <p:nvPr/>
        </p:nvSpPr>
        <p:spPr bwMode="auto">
          <a:xfrm>
            <a:off x="1371600" y="3886200"/>
            <a:ext cx="6400800" cy="1752600"/>
          </a:xfrm>
          <a:prstGeom prst="rect">
            <a:avLst/>
          </a:prstGeom>
          <a:noFill/>
          <a:ln w="9525">
            <a:noFill/>
            <a:miter lim="800000"/>
            <a:headEnd/>
            <a:tailEnd/>
          </a:ln>
        </p:spPr>
        <p:txBody>
          <a:bodyPr/>
          <a:lstStyle/>
          <a:p>
            <a:pPr marL="342900" indent="-342900" algn="ctr" rtl="0" eaLnBrk="0" hangingPunct="0">
              <a:spcBef>
                <a:spcPct val="20000"/>
              </a:spcBef>
              <a:defRPr/>
            </a:pPr>
            <a:r>
              <a:rPr lang="en-US" sz="3200" b="1" kern="0" dirty="0">
                <a:solidFill>
                  <a:srgbClr val="800000"/>
                </a:solidFill>
                <a:latin typeface="+mn-lt"/>
                <a:cs typeface="+mn-cs"/>
              </a:rPr>
              <a:t>Lecture </a:t>
            </a:r>
            <a:r>
              <a:rPr lang="en-US" sz="3200" b="1" kern="0" dirty="0" smtClean="0">
                <a:solidFill>
                  <a:srgbClr val="800000"/>
                </a:solidFill>
                <a:latin typeface="+mn-lt"/>
                <a:cs typeface="+mn-cs"/>
              </a:rPr>
              <a:t>4</a:t>
            </a:r>
            <a:endParaRPr lang="ar-SA" sz="3200" b="1" kern="0" dirty="0">
              <a:solidFill>
                <a:srgbClr val="800000"/>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sz="3600" b="1" smtClean="0">
                <a:solidFill>
                  <a:srgbClr val="0000FF"/>
                </a:solidFill>
              </a:rPr>
              <a:t>Hydrodynamic Voltammetry</a:t>
            </a:r>
          </a:p>
        </p:txBody>
      </p:sp>
      <p:sp>
        <p:nvSpPr>
          <p:cNvPr id="148483" name="Rectangle 3"/>
          <p:cNvSpPr>
            <a:spLocks noGrp="1" noChangeArrowheads="1"/>
          </p:cNvSpPr>
          <p:nvPr>
            <p:ph type="body" idx="1"/>
          </p:nvPr>
        </p:nvSpPr>
        <p:spPr>
          <a:xfrm>
            <a:off x="457200" y="1066800"/>
            <a:ext cx="8229600" cy="5059363"/>
          </a:xfrm>
        </p:spPr>
        <p:txBody>
          <a:bodyPr/>
          <a:lstStyle/>
          <a:p>
            <a:pPr algn="l" rtl="0" eaLnBrk="1" hangingPunct="1">
              <a:lnSpc>
                <a:spcPct val="80000"/>
              </a:lnSpc>
            </a:pPr>
            <a:r>
              <a:rPr lang="en-US" sz="2400" b="1" smtClean="0"/>
              <a:t>In hydrodynamic voltammetry the solution is stirred  by rotating the electrode, or using a stirrer.</a:t>
            </a:r>
          </a:p>
          <a:p>
            <a:pPr algn="l" rtl="0" eaLnBrk="1" hangingPunct="1">
              <a:lnSpc>
                <a:spcPct val="80000"/>
              </a:lnSpc>
            </a:pPr>
            <a:r>
              <a:rPr lang="en-US" sz="2400" b="1" smtClean="0"/>
              <a:t>Current is measured as a function of the potential applied to a solid working electrode. </a:t>
            </a:r>
          </a:p>
          <a:p>
            <a:pPr algn="l" rtl="0" eaLnBrk="1" hangingPunct="1">
              <a:lnSpc>
                <a:spcPct val="80000"/>
              </a:lnSpc>
            </a:pPr>
            <a:r>
              <a:rPr lang="en-US" sz="2400" b="1" smtClean="0"/>
              <a:t>The same potential profiles used for polarography are used in hydrodynamic voltammetry. </a:t>
            </a:r>
          </a:p>
          <a:p>
            <a:pPr algn="l" rtl="0" eaLnBrk="1" hangingPunct="1">
              <a:lnSpc>
                <a:spcPct val="80000"/>
              </a:lnSpc>
            </a:pPr>
            <a:r>
              <a:rPr lang="en-US" sz="2400" b="1" smtClean="0"/>
              <a:t>The resulting voltammograms are identical to those for polarography, except for the lack of current oscillations resulting from the growth of the mercury drops. </a:t>
            </a:r>
          </a:p>
          <a:p>
            <a:pPr algn="l" rtl="0" eaLnBrk="1" hangingPunct="1">
              <a:lnSpc>
                <a:spcPct val="80000"/>
              </a:lnSpc>
            </a:pPr>
            <a:r>
              <a:rPr lang="en-US" sz="2400" b="1" smtClean="0"/>
              <a:t>Because hydrodynamic voltammetry is not limited to DME electrodes, it is useful for the analysis of analytes that are reduced or oxidized at more positive potentials.</a:t>
            </a:r>
          </a:p>
        </p:txBody>
      </p:sp>
      <p:sp>
        <p:nvSpPr>
          <p:cNvPr id="148484" name="Slide Number Placeholder 3"/>
          <p:cNvSpPr>
            <a:spLocks noGrp="1"/>
          </p:cNvSpPr>
          <p:nvPr>
            <p:ph type="sldNum" sz="quarter" idx="12"/>
          </p:nvPr>
        </p:nvSpPr>
        <p:spPr>
          <a:noFill/>
        </p:spPr>
        <p:txBody>
          <a:bodyPr/>
          <a:lstStyle/>
          <a:p>
            <a:fld id="{60FBC8B8-A9DF-46D4-A55A-44EAABFE26A7}" type="slidenum">
              <a:rPr lang="ar-SA"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عنوان 1"/>
          <p:cNvSpPr>
            <a:spLocks noGrp="1"/>
          </p:cNvSpPr>
          <p:nvPr>
            <p:ph type="title"/>
          </p:nvPr>
        </p:nvSpPr>
        <p:spPr/>
        <p:txBody>
          <a:bodyPr/>
          <a:lstStyle/>
          <a:p>
            <a:r>
              <a:rPr lang="en-US" b="1" smtClean="0">
                <a:solidFill>
                  <a:srgbClr val="0000FF"/>
                </a:solidFill>
              </a:rPr>
              <a:t>Hydrodynamic Voltammetry</a:t>
            </a:r>
            <a:endParaRPr lang="ar-SA" b="1" smtClean="0">
              <a:solidFill>
                <a:srgbClr val="0000FF"/>
              </a:solidFill>
            </a:endParaRPr>
          </a:p>
        </p:txBody>
      </p:sp>
      <p:pic>
        <p:nvPicPr>
          <p:cNvPr id="149507" name="Picture 2"/>
          <p:cNvPicPr>
            <a:picLocks noChangeAspect="1" noChangeArrowheads="1"/>
          </p:cNvPicPr>
          <p:nvPr/>
        </p:nvPicPr>
        <p:blipFill>
          <a:blip r:embed="rId2" cstate="print"/>
          <a:srcRect/>
          <a:stretch>
            <a:fillRect/>
          </a:stretch>
        </p:blipFill>
        <p:spPr bwMode="auto">
          <a:xfrm>
            <a:off x="381000" y="1295400"/>
            <a:ext cx="8382000" cy="5314950"/>
          </a:xfrm>
          <a:prstGeom prst="rect">
            <a:avLst/>
          </a:prstGeom>
          <a:noFill/>
          <a:ln w="9525">
            <a:noFill/>
            <a:miter lim="800000"/>
            <a:headEnd/>
            <a:tailEnd/>
          </a:ln>
        </p:spPr>
      </p:pic>
      <p:sp>
        <p:nvSpPr>
          <p:cNvPr id="149508" name="Slide Number Placeholder 3"/>
          <p:cNvSpPr>
            <a:spLocks noGrp="1"/>
          </p:cNvSpPr>
          <p:nvPr>
            <p:ph type="sldNum" sz="quarter" idx="12"/>
          </p:nvPr>
        </p:nvSpPr>
        <p:spPr>
          <a:noFill/>
        </p:spPr>
        <p:txBody>
          <a:bodyPr/>
          <a:lstStyle/>
          <a:p>
            <a:fld id="{C5C1FA53-7689-4DC6-AEBB-5B938B3664E2}" type="slidenum">
              <a:rPr lang="ar-SA"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عنوان 1"/>
          <p:cNvSpPr>
            <a:spLocks noGrp="1"/>
          </p:cNvSpPr>
          <p:nvPr>
            <p:ph type="title"/>
          </p:nvPr>
        </p:nvSpPr>
        <p:spPr/>
        <p:txBody>
          <a:bodyPr/>
          <a:lstStyle/>
          <a:p>
            <a:pPr rtl="0"/>
            <a:r>
              <a:rPr lang="en-US" sz="3200" b="1" smtClean="0">
                <a:solidFill>
                  <a:srgbClr val="0000CC"/>
                </a:solidFill>
              </a:rPr>
              <a:t>What Happens During a Voltammetric Experiment</a:t>
            </a:r>
            <a:endParaRPr lang="ar-SA" sz="3200" b="1" smtClean="0">
              <a:solidFill>
                <a:srgbClr val="0000CC"/>
              </a:solidFill>
            </a:endParaRPr>
          </a:p>
        </p:txBody>
      </p:sp>
      <p:sp>
        <p:nvSpPr>
          <p:cNvPr id="3" name="عنصر نائب للمحتوى 2"/>
          <p:cNvSpPr>
            <a:spLocks noGrp="1"/>
          </p:cNvSpPr>
          <p:nvPr>
            <p:ph idx="1"/>
          </p:nvPr>
        </p:nvSpPr>
        <p:spPr>
          <a:xfrm>
            <a:off x="457200" y="1428750"/>
            <a:ext cx="8229600" cy="4697413"/>
          </a:xfrm>
        </p:spPr>
        <p:txBody>
          <a:bodyPr>
            <a:normAutofit fontScale="85000" lnSpcReduction="20000"/>
          </a:bodyPr>
          <a:lstStyle/>
          <a:p>
            <a:pPr marL="514350" indent="-514350" algn="l" rtl="0">
              <a:buFontTx/>
              <a:buAutoNum type="arabicPeriod"/>
              <a:defRPr/>
            </a:pPr>
            <a:r>
              <a:rPr lang="en-US" b="1" dirty="0" smtClean="0"/>
              <a:t>The reactant is carried to the surface of the electrode by one or more of the following:</a:t>
            </a:r>
          </a:p>
          <a:p>
            <a:pPr marL="514350" indent="-514350" algn="l" rtl="0">
              <a:defRPr/>
            </a:pPr>
            <a:r>
              <a:rPr lang="en-US" b="1" dirty="0" smtClean="0"/>
              <a:t>Diffusion</a:t>
            </a:r>
          </a:p>
          <a:p>
            <a:pPr marL="514350" indent="-514350" algn="l" rtl="0">
              <a:defRPr/>
            </a:pPr>
            <a:r>
              <a:rPr lang="en-US" b="1" dirty="0" smtClean="0"/>
              <a:t>Migration</a:t>
            </a:r>
          </a:p>
          <a:p>
            <a:pPr marL="514350" indent="-514350" algn="l" rtl="0">
              <a:defRPr/>
            </a:pPr>
            <a:r>
              <a:rPr lang="en-US" b="1" dirty="0" smtClean="0"/>
              <a:t>Convection</a:t>
            </a:r>
          </a:p>
          <a:p>
            <a:pPr marL="514350" indent="-514350" algn="l" rtl="0">
              <a:buFontTx/>
              <a:buNone/>
              <a:defRPr/>
            </a:pPr>
            <a:r>
              <a:rPr lang="en-US" b="1" dirty="0" smtClean="0"/>
              <a:t>2. Migration is minimized using a supporting electrolyte (50-100 times more concentrated than </a:t>
            </a:r>
            <a:r>
              <a:rPr lang="en-US" b="1" dirty="0" err="1" smtClean="0"/>
              <a:t>analyte</a:t>
            </a:r>
            <a:r>
              <a:rPr lang="en-US" b="1" dirty="0" smtClean="0"/>
              <a:t>), therefore the fraction of current carried by the </a:t>
            </a:r>
            <a:r>
              <a:rPr lang="en-US" b="1" dirty="0" err="1" smtClean="0"/>
              <a:t>analyte</a:t>
            </a:r>
            <a:r>
              <a:rPr lang="en-US" b="1" dirty="0" smtClean="0"/>
              <a:t> through migration  approaches zero. That means that the rate of migration of </a:t>
            </a:r>
            <a:r>
              <a:rPr lang="en-US" b="1" dirty="0" err="1" smtClean="0"/>
              <a:t>analyte</a:t>
            </a:r>
            <a:r>
              <a:rPr lang="en-US" b="1" dirty="0" smtClean="0"/>
              <a:t> to the electrode of opposite charge becomes independent of applied potential.</a:t>
            </a:r>
          </a:p>
          <a:p>
            <a:pPr marL="514350" indent="-514350" algn="l" rtl="0">
              <a:buFontTx/>
              <a:buAutoNum type="arabicPeriod"/>
              <a:defRPr/>
            </a:pPr>
            <a:endParaRPr lang="ar-SA" b="1" dirty="0"/>
          </a:p>
        </p:txBody>
      </p:sp>
      <p:sp>
        <p:nvSpPr>
          <p:cNvPr id="150532" name="Slide Number Placeholder 3"/>
          <p:cNvSpPr>
            <a:spLocks noGrp="1"/>
          </p:cNvSpPr>
          <p:nvPr>
            <p:ph type="sldNum" sz="quarter" idx="12"/>
          </p:nvPr>
        </p:nvSpPr>
        <p:spPr>
          <a:noFill/>
        </p:spPr>
        <p:txBody>
          <a:bodyPr/>
          <a:lstStyle/>
          <a:p>
            <a:fld id="{6C846901-5CBF-4C24-B1BA-7FA5348FCFAF}" type="slidenum">
              <a:rPr lang="ar-SA"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defRPr/>
            </a:pPr>
            <a:r>
              <a:rPr lang="en-US" b="1" dirty="0" smtClean="0">
                <a:solidFill>
                  <a:srgbClr val="0000CC"/>
                </a:solidFill>
              </a:rPr>
              <a:t>Concentration Profiles at Microelectrode Surface</a:t>
            </a:r>
            <a:endParaRPr lang="ar-SA" b="1" dirty="0">
              <a:solidFill>
                <a:srgbClr val="0000CC"/>
              </a:solidFill>
            </a:endParaRPr>
          </a:p>
        </p:txBody>
      </p:sp>
      <p:sp>
        <p:nvSpPr>
          <p:cNvPr id="3" name="عنصر نائب للمحتوى 2"/>
          <p:cNvSpPr>
            <a:spLocks noGrp="1"/>
          </p:cNvSpPr>
          <p:nvPr>
            <p:ph idx="1"/>
          </p:nvPr>
        </p:nvSpPr>
        <p:spPr/>
        <p:txBody>
          <a:bodyPr>
            <a:normAutofit fontScale="77500" lnSpcReduction="20000"/>
          </a:bodyPr>
          <a:lstStyle/>
          <a:p>
            <a:pPr algn="l" rtl="0">
              <a:buFontTx/>
              <a:buNone/>
              <a:defRPr/>
            </a:pPr>
            <a:r>
              <a:rPr lang="en-US" b="1" dirty="0" smtClean="0"/>
              <a:t>Assume an electrode reaction:</a:t>
            </a:r>
          </a:p>
          <a:p>
            <a:pPr algn="ctr" rtl="0">
              <a:buFontTx/>
              <a:buNone/>
              <a:defRPr/>
            </a:pPr>
            <a:r>
              <a:rPr lang="en-US" b="1" dirty="0" smtClean="0"/>
              <a:t>A + ne </a:t>
            </a:r>
            <a:r>
              <a:rPr lang="en-US" b="1" dirty="0" smtClean="0">
                <a:latin typeface="Wingdings 3" pitchFamily="18" charset="2"/>
              </a:rPr>
              <a:t>D</a:t>
            </a:r>
            <a:r>
              <a:rPr lang="en-US" b="1" dirty="0" smtClean="0"/>
              <a:t> P</a:t>
            </a:r>
          </a:p>
          <a:p>
            <a:pPr algn="l" rtl="0">
              <a:buFontTx/>
              <a:buNone/>
              <a:defRPr/>
            </a:pPr>
            <a:r>
              <a:rPr lang="en-US" b="1" dirty="0" smtClean="0"/>
              <a:t>Taking place at a Hg coated microelectrode in a solution of A containing an excess of a supporting electrolyte. Also, assume the following:</a:t>
            </a:r>
          </a:p>
          <a:p>
            <a:pPr algn="l" rtl="0">
              <a:buFontTx/>
              <a:buNone/>
              <a:defRPr/>
            </a:pPr>
            <a:r>
              <a:rPr lang="en-US" b="1" dirty="0" smtClean="0"/>
              <a:t>C</a:t>
            </a:r>
            <a:r>
              <a:rPr lang="en-US" b="1" baseline="-25000" dirty="0" smtClean="0"/>
              <a:t>A</a:t>
            </a:r>
            <a:r>
              <a:rPr lang="en-US" b="1" dirty="0" smtClean="0"/>
              <a:t> : initial concentration of A in the bulk </a:t>
            </a:r>
            <a:r>
              <a:rPr lang="en-US" b="1" dirty="0" err="1" smtClean="0"/>
              <a:t>soln</a:t>
            </a:r>
            <a:endParaRPr lang="en-US" b="1" dirty="0" smtClean="0"/>
          </a:p>
          <a:p>
            <a:pPr algn="l" rtl="0">
              <a:buFontTx/>
              <a:buNone/>
              <a:defRPr/>
            </a:pPr>
            <a:r>
              <a:rPr lang="en-US" b="1" dirty="0" smtClean="0"/>
              <a:t>C</a:t>
            </a:r>
            <a:r>
              <a:rPr lang="en-US" b="1" baseline="-25000" dirty="0" smtClean="0"/>
              <a:t>P</a:t>
            </a:r>
            <a:r>
              <a:rPr lang="en-US" b="1" dirty="0" smtClean="0"/>
              <a:t> : concentration of P in the bulk solution</a:t>
            </a:r>
          </a:p>
          <a:p>
            <a:pPr algn="l" rtl="0">
              <a:buFontTx/>
              <a:buNone/>
              <a:defRPr/>
            </a:pPr>
            <a:r>
              <a:rPr lang="en-US" b="1" dirty="0" err="1" smtClean="0"/>
              <a:t>C</a:t>
            </a:r>
            <a:r>
              <a:rPr lang="en-US" b="1" baseline="-25000" dirty="0" err="1" smtClean="0"/>
              <a:t>A</a:t>
            </a:r>
            <a:r>
              <a:rPr lang="en-US" b="1" baseline="30000" dirty="0" err="1" smtClean="0"/>
              <a:t>o</a:t>
            </a:r>
            <a:r>
              <a:rPr lang="en-US" b="1" dirty="0" smtClean="0"/>
              <a:t> and </a:t>
            </a:r>
            <a:r>
              <a:rPr lang="en-US" b="1" dirty="0" err="1" smtClean="0"/>
              <a:t>C</a:t>
            </a:r>
            <a:r>
              <a:rPr lang="en-US" b="1" baseline="-25000" dirty="0" err="1" smtClean="0"/>
              <a:t>P</a:t>
            </a:r>
            <a:r>
              <a:rPr lang="en-US" b="1" baseline="30000" dirty="0" err="1" smtClean="0"/>
              <a:t>o</a:t>
            </a:r>
            <a:r>
              <a:rPr lang="en-US" b="1" dirty="0" smtClean="0"/>
              <a:t> are concentrations of A and P at the thin layer adjacent to  electrode surface</a:t>
            </a:r>
          </a:p>
          <a:p>
            <a:pPr algn="l" rtl="0">
              <a:buFontTx/>
              <a:buNone/>
              <a:defRPr/>
            </a:pPr>
            <a:r>
              <a:rPr lang="en-US" b="1" dirty="0" smtClean="0"/>
              <a:t>In addition, P is insoluble in the mercury film. The reduction is rapid and reversible (this means that the concentrations at electrode surface can be calculated from Nernst equation), therefore:</a:t>
            </a:r>
          </a:p>
        </p:txBody>
      </p:sp>
      <p:sp>
        <p:nvSpPr>
          <p:cNvPr id="151556" name="Slide Number Placeholder 3"/>
          <p:cNvSpPr>
            <a:spLocks noGrp="1"/>
          </p:cNvSpPr>
          <p:nvPr>
            <p:ph type="sldNum" sz="quarter" idx="12"/>
          </p:nvPr>
        </p:nvSpPr>
        <p:spPr>
          <a:noFill/>
        </p:spPr>
        <p:txBody>
          <a:bodyPr/>
          <a:lstStyle/>
          <a:p>
            <a:fld id="{03B88CB7-E2F5-4000-8BFE-CCEB6F8C2B62}" type="slidenum">
              <a:rPr lang="ar-SA"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00250"/>
            <a:ext cx="8229600" cy="4125913"/>
          </a:xfrm>
        </p:spPr>
        <p:txBody>
          <a:bodyPr>
            <a:normAutofit lnSpcReduction="10000"/>
          </a:bodyPr>
          <a:lstStyle/>
          <a:p>
            <a:pPr algn="l" rtl="0">
              <a:buFontTx/>
              <a:buNone/>
              <a:defRPr/>
            </a:pPr>
            <a:r>
              <a:rPr lang="en-US" b="1" dirty="0" smtClean="0"/>
              <a:t>Where </a:t>
            </a:r>
            <a:r>
              <a:rPr lang="en-US" b="1" dirty="0"/>
              <a:t>the </a:t>
            </a:r>
            <a:r>
              <a:rPr lang="en-US" b="1" dirty="0" err="1"/>
              <a:t>E</a:t>
            </a:r>
            <a:r>
              <a:rPr lang="en-US" b="1" baseline="-25000" dirty="0" err="1"/>
              <a:t>appl</a:t>
            </a:r>
            <a:r>
              <a:rPr lang="en-US" b="1" dirty="0"/>
              <a:t> is the potential between the microelectrode and the reference electrode. It can also be assumed (since the microelectrode is very small) that electrolysis will not change the bulk concentration. Therefore, the bulk concentration of A is unchanged and is equal to C</a:t>
            </a:r>
            <a:r>
              <a:rPr lang="en-US" b="1" baseline="-25000" dirty="0"/>
              <a:t>A</a:t>
            </a:r>
            <a:r>
              <a:rPr lang="en-US" b="1" dirty="0"/>
              <a:t> while the concentration of P (C</a:t>
            </a:r>
            <a:r>
              <a:rPr lang="en-US" b="1" baseline="-25000" dirty="0"/>
              <a:t>P</a:t>
            </a:r>
            <a:r>
              <a:rPr lang="en-US" b="1" dirty="0"/>
              <a:t>) in the bulk solution is practically zero.</a:t>
            </a:r>
          </a:p>
          <a:p>
            <a:pPr algn="l" rtl="0">
              <a:buFontTx/>
              <a:buNone/>
              <a:defRPr/>
            </a:pPr>
            <a:endParaRPr lang="ar-SA" b="1" dirty="0"/>
          </a:p>
        </p:txBody>
      </p:sp>
      <p:sp>
        <p:nvSpPr>
          <p:cNvPr id="410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ar-SA"/>
          </a:p>
        </p:txBody>
      </p:sp>
      <p:sp>
        <p:nvSpPr>
          <p:cNvPr id="4101" name="Rectangle 3"/>
          <p:cNvSpPr>
            <a:spLocks noChangeArrowheads="1"/>
          </p:cNvSpPr>
          <p:nvPr/>
        </p:nvSpPr>
        <p:spPr bwMode="auto">
          <a:xfrm>
            <a:off x="0" y="971550"/>
            <a:ext cx="9144000" cy="0"/>
          </a:xfrm>
          <a:prstGeom prst="rect">
            <a:avLst/>
          </a:prstGeom>
          <a:noFill/>
          <a:ln w="9525">
            <a:noFill/>
            <a:miter lim="800000"/>
            <a:headEnd/>
            <a:tailEnd/>
          </a:ln>
        </p:spPr>
        <p:txBody>
          <a:bodyPr wrap="none" anchor="ctr">
            <a:spAutoFit/>
          </a:bodyPr>
          <a:lstStyle/>
          <a:p>
            <a:pPr algn="l" rtl="0"/>
            <a:r>
              <a:rPr lang="en-US" sz="1800">
                <a:latin typeface="Calibri" pitchFamily="34" charset="0"/>
                <a:cs typeface="Times New Roman" pitchFamily="18" charset="0"/>
              </a:rPr>
              <a:t> </a:t>
            </a:r>
            <a:endParaRPr lang="en-US" sz="1800"/>
          </a:p>
        </p:txBody>
      </p:sp>
      <p:graphicFrame>
        <p:nvGraphicFramePr>
          <p:cNvPr id="4098" name="Object 2"/>
          <p:cNvGraphicFramePr>
            <a:graphicFrameLocks noChangeAspect="1"/>
          </p:cNvGraphicFramePr>
          <p:nvPr/>
        </p:nvGraphicFramePr>
        <p:xfrm>
          <a:off x="1357290" y="642918"/>
          <a:ext cx="6297629" cy="1047750"/>
        </p:xfrm>
        <a:graphic>
          <a:graphicData uri="http://schemas.openxmlformats.org/presentationml/2006/ole">
            <p:oleObj spid="_x0000_s1026" name="Document" r:id="rId3" imgW="3414161" imgH="642570" progId="Word.Document.12">
              <p:embed/>
            </p:oleObj>
          </a:graphicData>
        </a:graphic>
      </p:graphicFrame>
      <p:sp>
        <p:nvSpPr>
          <p:cNvPr id="4102" name="Slide Number Placeholder 5"/>
          <p:cNvSpPr>
            <a:spLocks noGrp="1"/>
          </p:cNvSpPr>
          <p:nvPr>
            <p:ph type="sldNum" sz="quarter" idx="12"/>
          </p:nvPr>
        </p:nvSpPr>
        <p:spPr>
          <a:noFill/>
        </p:spPr>
        <p:txBody>
          <a:bodyPr/>
          <a:lstStyle/>
          <a:p>
            <a:fld id="{ED47E1DF-C7E7-4117-935F-E7076C9B1382}" type="slidenum">
              <a:rPr lang="ar-SA"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defRPr/>
            </a:pPr>
            <a:r>
              <a:rPr lang="en-US" b="1" dirty="0" smtClean="0">
                <a:solidFill>
                  <a:srgbClr val="0000CC"/>
                </a:solidFill>
              </a:rPr>
              <a:t>Profiles for Planar electrodes in Unstirred Solutions</a:t>
            </a:r>
            <a:endParaRPr lang="ar-SA" b="1" dirty="0">
              <a:solidFill>
                <a:srgbClr val="0000CC"/>
              </a:solidFill>
            </a:endParaRPr>
          </a:p>
        </p:txBody>
      </p:sp>
      <p:sp>
        <p:nvSpPr>
          <p:cNvPr id="3" name="عنصر نائب للمحتوى 2"/>
          <p:cNvSpPr>
            <a:spLocks noGrp="1"/>
          </p:cNvSpPr>
          <p:nvPr>
            <p:ph idx="1"/>
          </p:nvPr>
        </p:nvSpPr>
        <p:spPr/>
        <p:txBody>
          <a:bodyPr>
            <a:normAutofit fontScale="92500" lnSpcReduction="20000"/>
          </a:bodyPr>
          <a:lstStyle/>
          <a:p>
            <a:pPr algn="l" rtl="0">
              <a:buFontTx/>
              <a:buNone/>
              <a:defRPr/>
            </a:pPr>
            <a:r>
              <a:rPr lang="en-US" b="1" dirty="0" smtClean="0"/>
              <a:t>In this case, mass transport of solute to electrode surface occurs by diffusion. </a:t>
            </a:r>
          </a:p>
          <a:p>
            <a:pPr algn="l" rtl="0">
              <a:buFontTx/>
              <a:buNone/>
              <a:defRPr/>
            </a:pPr>
            <a:r>
              <a:rPr lang="en-US" b="1" dirty="0" smtClean="0"/>
              <a:t>Assume that a square wave potential is applied (</a:t>
            </a:r>
            <a:r>
              <a:rPr lang="en-US" b="1" dirty="0" err="1" smtClean="0"/>
              <a:t>E</a:t>
            </a:r>
            <a:r>
              <a:rPr lang="en-US" b="1" baseline="-25000" dirty="0" err="1" smtClean="0"/>
              <a:t>appl</a:t>
            </a:r>
            <a:r>
              <a:rPr lang="en-US" b="1" dirty="0" smtClean="0"/>
              <a:t>) to the working microelectrode for a period of time (</a:t>
            </a:r>
            <a:r>
              <a:rPr lang="en-US" b="1" dirty="0" smtClean="0">
                <a:latin typeface="Symbol" pitchFamily="18" charset="2"/>
              </a:rPr>
              <a:t>t</a:t>
            </a:r>
            <a:r>
              <a:rPr lang="en-US" b="1" dirty="0" smtClean="0"/>
              <a:t>). Also, assume that </a:t>
            </a:r>
            <a:r>
              <a:rPr lang="en-US" b="1" dirty="0" err="1" smtClean="0"/>
              <a:t>E</a:t>
            </a:r>
            <a:r>
              <a:rPr lang="en-US" b="1" baseline="-25000" dirty="0" err="1" smtClean="0"/>
              <a:t>appl</a:t>
            </a:r>
            <a:r>
              <a:rPr lang="en-US" b="1" dirty="0" smtClean="0"/>
              <a:t> is large enough that </a:t>
            </a:r>
            <a:r>
              <a:rPr lang="en-US" b="1" dirty="0" err="1" smtClean="0"/>
              <a:t>C</a:t>
            </a:r>
            <a:r>
              <a:rPr lang="en-US" b="1" baseline="-25000" dirty="0" err="1" smtClean="0"/>
              <a:t>P</a:t>
            </a:r>
            <a:r>
              <a:rPr lang="en-US" b="1" baseline="30000" dirty="0" err="1" smtClean="0"/>
              <a:t>o</a:t>
            </a:r>
            <a:r>
              <a:rPr lang="en-US" b="1" baseline="30000" dirty="0" smtClean="0"/>
              <a:t> </a:t>
            </a:r>
            <a:r>
              <a:rPr lang="en-US" b="1" dirty="0" smtClean="0"/>
              <a:t>/</a:t>
            </a:r>
            <a:r>
              <a:rPr lang="en-US" b="1" dirty="0" err="1" smtClean="0"/>
              <a:t>C</a:t>
            </a:r>
            <a:r>
              <a:rPr lang="en-US" b="1" baseline="-25000" dirty="0" err="1" smtClean="0"/>
              <a:t>A</a:t>
            </a:r>
            <a:r>
              <a:rPr lang="en-US" b="1" baseline="30000" dirty="0" err="1" smtClean="0"/>
              <a:t>o</a:t>
            </a:r>
            <a:r>
              <a:rPr lang="en-US" b="1" dirty="0" smtClean="0"/>
              <a:t> is very large (&gt;1000).</a:t>
            </a:r>
          </a:p>
          <a:p>
            <a:pPr algn="l" rtl="0">
              <a:buFontTx/>
              <a:buNone/>
              <a:defRPr/>
            </a:pPr>
            <a:endParaRPr lang="en-US" b="1" dirty="0"/>
          </a:p>
          <a:p>
            <a:pPr algn="l" rtl="0">
              <a:buFontTx/>
              <a:buNone/>
              <a:defRPr/>
            </a:pPr>
            <a:r>
              <a:rPr lang="en-US" b="1" dirty="0" smtClean="0"/>
              <a:t>Under this condition, the concentration of </a:t>
            </a:r>
            <a:r>
              <a:rPr lang="en-US" b="1" dirty="0" err="1" smtClean="0"/>
              <a:t>C</a:t>
            </a:r>
            <a:r>
              <a:rPr lang="en-US" b="1" baseline="-25000" dirty="0" err="1" smtClean="0"/>
              <a:t>A</a:t>
            </a:r>
            <a:r>
              <a:rPr lang="en-US" b="1" baseline="30000" dirty="0" err="1" smtClean="0"/>
              <a:t>o</a:t>
            </a:r>
            <a:r>
              <a:rPr lang="en-US" b="1" dirty="0" smtClean="0"/>
              <a:t>  at the electrode surface is zero, for all practical purposes, A is immediately reduced as soon as it approaches electrode surface. </a:t>
            </a:r>
            <a:endParaRPr lang="ar-SA" b="1" dirty="0"/>
          </a:p>
        </p:txBody>
      </p:sp>
      <p:sp>
        <p:nvSpPr>
          <p:cNvPr id="15258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52582" name="Slide Number Placeholder 5"/>
          <p:cNvSpPr>
            <a:spLocks noGrp="1"/>
          </p:cNvSpPr>
          <p:nvPr>
            <p:ph type="sldNum" sz="quarter" idx="12"/>
          </p:nvPr>
        </p:nvSpPr>
        <p:spPr>
          <a:noFill/>
        </p:spPr>
        <p:txBody>
          <a:bodyPr/>
          <a:lstStyle/>
          <a:p>
            <a:fld id="{F90CE85E-7E8C-499C-829C-A1907C508247}" type="slidenum">
              <a:rPr lang="ar-SA"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p:cNvPicPr>
            <a:picLocks noChangeAspect="1" noChangeArrowheads="1"/>
          </p:cNvPicPr>
          <p:nvPr/>
        </p:nvPicPr>
        <p:blipFill>
          <a:blip r:embed="rId2" cstate="print"/>
          <a:srcRect/>
          <a:stretch>
            <a:fillRect/>
          </a:stretch>
        </p:blipFill>
        <p:spPr bwMode="auto">
          <a:xfrm>
            <a:off x="465138" y="1000125"/>
            <a:ext cx="8337550" cy="5143500"/>
          </a:xfrm>
          <a:prstGeom prst="rect">
            <a:avLst/>
          </a:prstGeom>
          <a:noFill/>
          <a:ln w="9525">
            <a:noFill/>
            <a:miter lim="800000"/>
            <a:headEnd/>
            <a:tailEnd/>
          </a:ln>
        </p:spPr>
      </p:pic>
      <p:sp>
        <p:nvSpPr>
          <p:cNvPr id="153603" name="Slide Number Placeholder 2"/>
          <p:cNvSpPr>
            <a:spLocks noGrp="1"/>
          </p:cNvSpPr>
          <p:nvPr>
            <p:ph type="sldNum" sz="quarter" idx="12"/>
          </p:nvPr>
        </p:nvSpPr>
        <p:spPr>
          <a:noFill/>
        </p:spPr>
        <p:txBody>
          <a:bodyPr/>
          <a:lstStyle/>
          <a:p>
            <a:fld id="{19646298-60EF-4A19-BCC4-09E3A56744EF}" type="slidenum">
              <a:rPr lang="ar-SA"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عنصر نائب للمحتوى 2"/>
          <p:cNvSpPr>
            <a:spLocks noGrp="1"/>
          </p:cNvSpPr>
          <p:nvPr>
            <p:ph idx="1"/>
          </p:nvPr>
        </p:nvSpPr>
        <p:spPr>
          <a:xfrm>
            <a:off x="357188" y="571500"/>
            <a:ext cx="8229600" cy="3614738"/>
          </a:xfrm>
        </p:spPr>
        <p:txBody>
          <a:bodyPr/>
          <a:lstStyle/>
          <a:p>
            <a:pPr algn="l" rtl="0">
              <a:buFontTx/>
              <a:buNone/>
            </a:pPr>
            <a:r>
              <a:rPr lang="en-US" sz="2800" b="1" smtClean="0"/>
              <a:t>In the previous figure, the current rises to a peak value, resulting in conversion of all A to P at the electrode surface layer of the solution. Diffusion of A from the bulk into this surface occurs which results in more reduction of A. The current required to satisfy the concentration of A in Nernst equation:</a:t>
            </a:r>
          </a:p>
          <a:p>
            <a:pPr algn="l" rtl="0">
              <a:buFontTx/>
              <a:buNone/>
            </a:pPr>
            <a:endParaRPr lang="ar-SA" sz="2800" b="1" smtClean="0"/>
          </a:p>
        </p:txBody>
      </p:sp>
      <p:graphicFrame>
        <p:nvGraphicFramePr>
          <p:cNvPr id="5122" name="Object 2"/>
          <p:cNvGraphicFramePr>
            <a:graphicFrameLocks noChangeAspect="1"/>
          </p:cNvGraphicFramePr>
          <p:nvPr/>
        </p:nvGraphicFramePr>
        <p:xfrm>
          <a:off x="1643042" y="3357562"/>
          <a:ext cx="5507047" cy="996950"/>
        </p:xfrm>
        <a:graphic>
          <a:graphicData uri="http://schemas.openxmlformats.org/presentationml/2006/ole">
            <p:oleObj spid="_x0000_s2050" name="Document" r:id="rId3" imgW="3311094" imgH="642570" progId="Word.Document.12">
              <p:embed/>
            </p:oleObj>
          </a:graphicData>
        </a:graphic>
      </p:graphicFrame>
      <p:sp>
        <p:nvSpPr>
          <p:cNvPr id="5124" name="Rectangle 3"/>
          <p:cNvSpPr>
            <a:spLocks noChangeArrowheads="1"/>
          </p:cNvSpPr>
          <p:nvPr/>
        </p:nvSpPr>
        <p:spPr bwMode="auto">
          <a:xfrm>
            <a:off x="500034" y="4357694"/>
            <a:ext cx="7858125" cy="1570038"/>
          </a:xfrm>
          <a:prstGeom prst="rect">
            <a:avLst/>
          </a:prstGeom>
          <a:noFill/>
          <a:ln w="9525">
            <a:noFill/>
            <a:miter lim="800000"/>
            <a:headEnd/>
            <a:tailEnd/>
          </a:ln>
        </p:spPr>
        <p:txBody>
          <a:bodyPr anchor="ctr">
            <a:spAutoFit/>
          </a:bodyPr>
          <a:lstStyle/>
          <a:p>
            <a:pPr algn="l" rtl="0"/>
            <a:r>
              <a:rPr lang="en-US" sz="3200" b="1" dirty="0">
                <a:latin typeface="Calibri" pitchFamily="34" charset="0"/>
              </a:rPr>
              <a:t>Decreases rapidly with time as A is required to travel longer distances to reach the surface. That  is </a:t>
            </a:r>
            <a:r>
              <a:rPr lang="en-US" sz="3200" b="1" dirty="0" err="1">
                <a:latin typeface="Calibri" pitchFamily="34" charset="0"/>
              </a:rPr>
              <a:t>i</a:t>
            </a:r>
            <a:r>
              <a:rPr lang="en-US" sz="3200" b="1" dirty="0">
                <a:latin typeface="Calibri" pitchFamily="34" charset="0"/>
              </a:rPr>
              <a:t> </a:t>
            </a:r>
            <a:r>
              <a:rPr lang="en-US" sz="3200" b="1" dirty="0">
                <a:latin typeface="Symbol" pitchFamily="18" charset="2"/>
              </a:rPr>
              <a:t>a</a:t>
            </a:r>
            <a:r>
              <a:rPr lang="en-US" sz="3200" b="1" dirty="0">
                <a:latin typeface="Calibri" pitchFamily="34" charset="0"/>
              </a:rPr>
              <a:t> </a:t>
            </a:r>
            <a:r>
              <a:rPr lang="en-US" sz="3200" b="1" dirty="0" err="1">
                <a:latin typeface="Calibri" pitchFamily="34" charset="0"/>
              </a:rPr>
              <a:t>dC</a:t>
            </a:r>
            <a:r>
              <a:rPr lang="en-US" sz="3200" b="1" baseline="-25000" dirty="0" err="1">
                <a:latin typeface="Calibri" pitchFamily="34" charset="0"/>
              </a:rPr>
              <a:t>A</a:t>
            </a:r>
            <a:r>
              <a:rPr lang="en-US" sz="3200" b="1" dirty="0" err="1">
                <a:latin typeface="Calibri" pitchFamily="34" charset="0"/>
              </a:rPr>
              <a:t>/dx</a:t>
            </a:r>
            <a:endParaRPr lang="en-US" sz="3200" b="1" dirty="0"/>
          </a:p>
        </p:txBody>
      </p:sp>
      <p:sp>
        <p:nvSpPr>
          <p:cNvPr id="5125" name="Slide Number Placeholder 4"/>
          <p:cNvSpPr>
            <a:spLocks noGrp="1"/>
          </p:cNvSpPr>
          <p:nvPr>
            <p:ph type="sldNum" sz="quarter" idx="12"/>
          </p:nvPr>
        </p:nvSpPr>
        <p:spPr>
          <a:noFill/>
        </p:spPr>
        <p:txBody>
          <a:bodyPr/>
          <a:lstStyle/>
          <a:p>
            <a:fld id="{65ED03D0-DF7B-472A-93C7-EC42C0E6F56B}" type="slidenum">
              <a:rPr lang="ar-SA"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890FEB8-ECF1-4F2E-BA8D-CD5526D45193}" type="slidenum">
              <a:rPr lang="ar-SA" smtClean="0"/>
              <a:pPr/>
              <a:t>18</a:t>
            </a:fld>
            <a:endParaRPr lang="ar-SA"/>
          </a:p>
        </p:txBody>
      </p:sp>
      <p:pic>
        <p:nvPicPr>
          <p:cNvPr id="47106" name="Picture 2"/>
          <p:cNvPicPr>
            <a:picLocks noChangeAspect="1" noChangeArrowheads="1"/>
          </p:cNvPicPr>
          <p:nvPr/>
        </p:nvPicPr>
        <p:blipFill>
          <a:blip r:embed="rId2" cstate="print"/>
          <a:srcRect/>
          <a:stretch>
            <a:fillRect/>
          </a:stretch>
        </p:blipFill>
        <p:spPr bwMode="auto">
          <a:xfrm>
            <a:off x="1785919" y="391147"/>
            <a:ext cx="5429288" cy="623828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عنصر نائب لرقم الشريحة 1"/>
          <p:cNvSpPr>
            <a:spLocks noGrp="1"/>
          </p:cNvSpPr>
          <p:nvPr>
            <p:ph type="sldNum" sz="quarter" idx="12"/>
          </p:nvPr>
        </p:nvSpPr>
        <p:spPr>
          <a:noFill/>
        </p:spPr>
        <p:txBody>
          <a:bodyPr/>
          <a:lstStyle/>
          <a:p>
            <a:fld id="{0950FD16-62AB-451C-A14D-51B32A9C5248}" type="slidenum">
              <a:rPr lang="ar-SA" smtClean="0"/>
              <a:pPr/>
              <a:t>19</a:t>
            </a:fld>
            <a:endParaRPr lang="en-US" smtClean="0"/>
          </a:p>
        </p:txBody>
      </p:sp>
      <p:pic>
        <p:nvPicPr>
          <p:cNvPr id="154628" name="Picture 5" descr="نتيجة بحث الصور"/>
          <p:cNvPicPr>
            <a:picLocks noChangeAspect="1" noChangeArrowheads="1"/>
          </p:cNvPicPr>
          <p:nvPr/>
        </p:nvPicPr>
        <p:blipFill>
          <a:blip r:embed="rId2" cstate="print"/>
          <a:srcRect/>
          <a:stretch>
            <a:fillRect/>
          </a:stretch>
        </p:blipFill>
        <p:spPr bwMode="auto">
          <a:xfrm>
            <a:off x="685800" y="857232"/>
            <a:ext cx="8224838" cy="50863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457200" y="1447800"/>
            <a:ext cx="8229600" cy="4678363"/>
          </a:xfrm>
        </p:spPr>
        <p:txBody>
          <a:bodyPr/>
          <a:lstStyle/>
          <a:p>
            <a:pPr algn="l" rtl="0" eaLnBrk="1" hangingPunct="1"/>
            <a:r>
              <a:rPr lang="en-US" sz="2800" b="1" smtClean="0"/>
              <a:t>The flux of material to and from the electrode surface is a complex </a:t>
            </a:r>
            <a:r>
              <a:rPr lang="en-US" sz="2800" b="1" smtClean="0">
                <a:solidFill>
                  <a:srgbClr val="CC0000"/>
                </a:solidFill>
              </a:rPr>
              <a:t>function of all three modes</a:t>
            </a:r>
            <a:r>
              <a:rPr lang="en-US" sz="2800" b="1" smtClean="0"/>
              <a:t> of mass transport. </a:t>
            </a:r>
          </a:p>
          <a:p>
            <a:pPr algn="l" rtl="0" eaLnBrk="1" hangingPunct="1"/>
            <a:r>
              <a:rPr lang="en-US" sz="2800" b="1" smtClean="0"/>
              <a:t>In the limit in which </a:t>
            </a:r>
            <a:r>
              <a:rPr lang="en-US" sz="2800" b="1" smtClean="0">
                <a:solidFill>
                  <a:srgbClr val="CC0000"/>
                </a:solidFill>
              </a:rPr>
              <a:t>diffusion </a:t>
            </a:r>
            <a:r>
              <a:rPr lang="en-US" sz="2800" b="1" smtClean="0"/>
              <a:t>is the only significant means for the mass transport of the reactants and products, the current in a voltammetric cell is given by:</a:t>
            </a:r>
            <a:endParaRPr lang="ar-SA" sz="2800" b="1" smtClean="0"/>
          </a:p>
          <a:p>
            <a:pPr algn="l" rtl="0" eaLnBrk="1" hangingPunct="1"/>
            <a:endParaRPr lang="en-US" sz="2400" b="1" smtClean="0"/>
          </a:p>
        </p:txBody>
      </p:sp>
      <p:pic>
        <p:nvPicPr>
          <p:cNvPr id="140291" name="Picture 4"/>
          <p:cNvPicPr>
            <a:picLocks noChangeAspect="1" noChangeArrowheads="1"/>
          </p:cNvPicPr>
          <p:nvPr/>
        </p:nvPicPr>
        <p:blipFill>
          <a:blip r:embed="rId2" cstate="print"/>
          <a:srcRect/>
          <a:stretch>
            <a:fillRect/>
          </a:stretch>
        </p:blipFill>
        <p:spPr bwMode="auto">
          <a:xfrm>
            <a:off x="1447800" y="4876800"/>
            <a:ext cx="5343525" cy="1438275"/>
          </a:xfrm>
          <a:prstGeom prst="rect">
            <a:avLst/>
          </a:prstGeom>
          <a:noFill/>
          <a:ln w="9525">
            <a:noFill/>
            <a:miter lim="800000"/>
            <a:headEnd/>
            <a:tailEnd/>
          </a:ln>
        </p:spPr>
      </p:pic>
      <p:sp>
        <p:nvSpPr>
          <p:cNvPr id="140292" name="Rectangle 2"/>
          <p:cNvSpPr>
            <a:spLocks noGrp="1" noChangeArrowheads="1"/>
          </p:cNvSpPr>
          <p:nvPr>
            <p:ph type="title"/>
          </p:nvPr>
        </p:nvSpPr>
        <p:spPr>
          <a:xfrm>
            <a:off x="457200" y="381000"/>
            <a:ext cx="8229600" cy="914400"/>
          </a:xfrm>
        </p:spPr>
        <p:txBody>
          <a:bodyPr/>
          <a:lstStyle/>
          <a:p>
            <a:pPr rtl="0" eaLnBrk="1" hangingPunct="1"/>
            <a:r>
              <a:rPr lang="en-US" sz="3200" b="1" smtClean="0">
                <a:solidFill>
                  <a:srgbClr val="0000FF"/>
                </a:solidFill>
              </a:rPr>
              <a:t>Diffusion Controlled Processes</a:t>
            </a:r>
          </a:p>
        </p:txBody>
      </p:sp>
      <p:sp>
        <p:nvSpPr>
          <p:cNvPr id="140293" name="Slide Number Placeholder 4"/>
          <p:cNvSpPr>
            <a:spLocks noGrp="1"/>
          </p:cNvSpPr>
          <p:nvPr>
            <p:ph type="sldNum" sz="quarter" idx="12"/>
          </p:nvPr>
        </p:nvSpPr>
        <p:spPr>
          <a:noFill/>
        </p:spPr>
        <p:txBody>
          <a:bodyPr/>
          <a:lstStyle/>
          <a:p>
            <a:fld id="{F9E976D3-B805-434A-8B4D-958EA742FFCA}" type="slidenum">
              <a:rPr lang="ar-SA"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عنصر نائب للمحتوى 2"/>
          <p:cNvSpPr>
            <a:spLocks noGrp="1"/>
          </p:cNvSpPr>
          <p:nvPr>
            <p:ph idx="1"/>
          </p:nvPr>
        </p:nvSpPr>
        <p:spPr>
          <a:xfrm>
            <a:off x="457200" y="857250"/>
            <a:ext cx="4257676" cy="5268913"/>
          </a:xfrm>
        </p:spPr>
        <p:txBody>
          <a:bodyPr>
            <a:noAutofit/>
          </a:bodyPr>
          <a:lstStyle/>
          <a:p>
            <a:pPr algn="l" rtl="0">
              <a:buFontTx/>
              <a:buNone/>
            </a:pPr>
            <a:r>
              <a:rPr lang="en-US" sz="2800" b="1" dirty="0" smtClean="0"/>
              <a:t>It is then clear that it is not practical to obtain limiting currents with planar electrodes in unstirred solutions, because the current will continually decrease with time as the slopes of the concentration profiles become lower:</a:t>
            </a:r>
          </a:p>
          <a:p>
            <a:pPr algn="l" rtl="0">
              <a:buFontTx/>
              <a:buNone/>
            </a:pPr>
            <a:endParaRPr lang="ar-SA" sz="2800" b="1" dirty="0" smtClean="0"/>
          </a:p>
        </p:txBody>
      </p:sp>
      <p:graphicFrame>
        <p:nvGraphicFramePr>
          <p:cNvPr id="6146" name="Object 2"/>
          <p:cNvGraphicFramePr>
            <a:graphicFrameLocks noChangeAspect="1"/>
          </p:cNvGraphicFramePr>
          <p:nvPr/>
        </p:nvGraphicFramePr>
        <p:xfrm>
          <a:off x="1357290" y="5357826"/>
          <a:ext cx="1728784" cy="850848"/>
        </p:xfrm>
        <a:graphic>
          <a:graphicData uri="http://schemas.openxmlformats.org/presentationml/2006/ole">
            <p:oleObj spid="_x0000_s3074" name="Document" r:id="rId3" imgW="1365736" imgH="811478" progId="Word.Document.12">
              <p:embed/>
            </p:oleObj>
          </a:graphicData>
        </a:graphic>
      </p:graphicFrame>
      <p:sp>
        <p:nvSpPr>
          <p:cNvPr id="6148" name="Slide Number Placeholder 3"/>
          <p:cNvSpPr>
            <a:spLocks noGrp="1"/>
          </p:cNvSpPr>
          <p:nvPr>
            <p:ph type="sldNum" sz="quarter" idx="12"/>
          </p:nvPr>
        </p:nvSpPr>
        <p:spPr>
          <a:noFill/>
        </p:spPr>
        <p:txBody>
          <a:bodyPr/>
          <a:lstStyle/>
          <a:p>
            <a:fld id="{B6095CC1-4C85-43B5-881B-A8D4039F86AA}" type="slidenum">
              <a:rPr lang="ar-SA" smtClean="0"/>
              <a:pPr/>
              <a:t>20</a:t>
            </a:fld>
            <a:endParaRPr lang="en-US" smtClean="0"/>
          </a:p>
        </p:txBody>
      </p:sp>
      <p:pic>
        <p:nvPicPr>
          <p:cNvPr id="3075" name="Picture 3"/>
          <p:cNvPicPr>
            <a:picLocks noChangeAspect="1" noChangeArrowheads="1"/>
          </p:cNvPicPr>
          <p:nvPr/>
        </p:nvPicPr>
        <p:blipFill>
          <a:blip r:embed="rId4" cstate="print"/>
          <a:srcRect/>
          <a:stretch>
            <a:fillRect/>
          </a:stretch>
        </p:blipFill>
        <p:spPr bwMode="auto">
          <a:xfrm>
            <a:off x="4786314" y="928670"/>
            <a:ext cx="4007714" cy="464347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defRPr/>
            </a:pPr>
            <a:r>
              <a:rPr lang="en-US" b="1" dirty="0" smtClean="0">
                <a:solidFill>
                  <a:srgbClr val="0000CC"/>
                </a:solidFill>
              </a:rPr>
              <a:t>Profiles of Microelectrodes in Stirred Solutions</a:t>
            </a:r>
            <a:endParaRPr lang="ar-SA" b="1" dirty="0">
              <a:solidFill>
                <a:srgbClr val="0000CC"/>
              </a:solidFill>
            </a:endParaRPr>
          </a:p>
        </p:txBody>
      </p:sp>
      <p:sp>
        <p:nvSpPr>
          <p:cNvPr id="3" name="عنصر نائب للمحتوى 2"/>
          <p:cNvSpPr>
            <a:spLocks noGrp="1"/>
          </p:cNvSpPr>
          <p:nvPr>
            <p:ph idx="1"/>
          </p:nvPr>
        </p:nvSpPr>
        <p:spPr/>
        <p:txBody>
          <a:bodyPr>
            <a:normAutofit fontScale="77500" lnSpcReduction="20000"/>
          </a:bodyPr>
          <a:lstStyle/>
          <a:p>
            <a:pPr algn="l" rtl="0">
              <a:buFontTx/>
              <a:buNone/>
              <a:defRPr/>
            </a:pPr>
            <a:r>
              <a:rPr lang="en-US" b="1" dirty="0" smtClean="0"/>
              <a:t>At any time, it can be assumed that the concentrations at the stagnant solution, region adjacent to electrode surface  and at low potential, x, obey the equation:</a:t>
            </a:r>
          </a:p>
          <a:p>
            <a:pPr algn="l" rtl="0">
              <a:buFontTx/>
              <a:buNone/>
              <a:defRPr/>
            </a:pPr>
            <a:r>
              <a:rPr lang="en-US" b="1" dirty="0" err="1" smtClean="0"/>
              <a:t>C</a:t>
            </a:r>
            <a:r>
              <a:rPr lang="en-US" b="1" baseline="-25000" dirty="0" err="1" smtClean="0"/>
              <a:t>p</a:t>
            </a:r>
            <a:r>
              <a:rPr lang="en-US" b="1" baseline="30000" dirty="0" err="1" smtClean="0"/>
              <a:t>o</a:t>
            </a:r>
            <a:r>
              <a:rPr lang="en-US" b="1" dirty="0" smtClean="0"/>
              <a:t> = C</a:t>
            </a:r>
            <a:r>
              <a:rPr lang="en-US" b="1" baseline="-25000" dirty="0" smtClean="0"/>
              <a:t>A</a:t>
            </a:r>
            <a:r>
              <a:rPr lang="en-US" b="1" dirty="0" smtClean="0"/>
              <a:t> – </a:t>
            </a:r>
            <a:r>
              <a:rPr lang="en-US" b="1" dirty="0" err="1" smtClean="0"/>
              <a:t>C</a:t>
            </a:r>
            <a:r>
              <a:rPr lang="en-US" b="1" baseline="-25000" dirty="0" err="1" smtClean="0"/>
              <a:t>A</a:t>
            </a:r>
            <a:r>
              <a:rPr lang="en-US" b="1" baseline="30000" dirty="0" err="1" smtClean="0"/>
              <a:t>o</a:t>
            </a:r>
            <a:endParaRPr lang="en-US" b="1" baseline="30000" dirty="0" smtClean="0"/>
          </a:p>
          <a:p>
            <a:pPr algn="l" rtl="0">
              <a:buFontTx/>
              <a:buNone/>
              <a:defRPr/>
            </a:pPr>
            <a:r>
              <a:rPr lang="en-US" b="1" dirty="0" smtClean="0"/>
              <a:t>At the half wave potential, the concentration of P is half that of A (at the electrode surface), which  means that:</a:t>
            </a:r>
          </a:p>
          <a:p>
            <a:pPr algn="l" rtl="0">
              <a:buFontTx/>
              <a:buNone/>
              <a:defRPr/>
            </a:pPr>
            <a:r>
              <a:rPr lang="en-US" b="1" dirty="0" err="1" smtClean="0"/>
              <a:t>C</a:t>
            </a:r>
            <a:r>
              <a:rPr lang="en-US" b="1" baseline="-25000" dirty="0" err="1" smtClean="0"/>
              <a:t>p</a:t>
            </a:r>
            <a:r>
              <a:rPr lang="en-US" b="1" baseline="30000" dirty="0" err="1" smtClean="0"/>
              <a:t>o</a:t>
            </a:r>
            <a:r>
              <a:rPr lang="en-US" b="1" dirty="0" smtClean="0"/>
              <a:t> = C </a:t>
            </a:r>
            <a:r>
              <a:rPr lang="en-US" b="1" baseline="-25000" dirty="0" smtClean="0"/>
              <a:t>A</a:t>
            </a:r>
            <a:r>
              <a:rPr lang="en-US" b="1" dirty="0" smtClean="0"/>
              <a:t>/2</a:t>
            </a:r>
          </a:p>
          <a:p>
            <a:pPr algn="l" rtl="0">
              <a:buFontTx/>
              <a:buNone/>
              <a:defRPr/>
            </a:pPr>
            <a:r>
              <a:rPr lang="en-US" b="1" dirty="0" smtClean="0"/>
              <a:t>However, applying a negative potential z or larger will make the reduction of A complete, that no A will be present at the electrode surface, therefore:</a:t>
            </a:r>
          </a:p>
          <a:p>
            <a:pPr algn="l" rtl="0">
              <a:buFontTx/>
              <a:buNone/>
              <a:defRPr/>
            </a:pPr>
            <a:r>
              <a:rPr lang="en-US" b="1" dirty="0" err="1" smtClean="0"/>
              <a:t>C</a:t>
            </a:r>
            <a:r>
              <a:rPr lang="en-US" b="1" baseline="-25000" dirty="0" err="1" smtClean="0"/>
              <a:t>p</a:t>
            </a:r>
            <a:r>
              <a:rPr lang="en-US" b="1" baseline="30000" dirty="0" err="1" smtClean="0"/>
              <a:t>o</a:t>
            </a:r>
            <a:r>
              <a:rPr lang="en-US" b="1" dirty="0" smtClean="0"/>
              <a:t> = C</a:t>
            </a:r>
            <a:r>
              <a:rPr lang="en-US" b="1" baseline="-25000" dirty="0" smtClean="0"/>
              <a:t>A, </a:t>
            </a:r>
            <a:r>
              <a:rPr lang="en-US" b="1" dirty="0" smtClean="0"/>
              <a:t>and will remain constant, resulting in a limited current, regardless of applied potential.  </a:t>
            </a:r>
            <a:endParaRPr lang="en-US" b="1" baseline="30000" dirty="0" smtClean="0"/>
          </a:p>
          <a:p>
            <a:pPr algn="l" rtl="0">
              <a:buFontTx/>
              <a:buNone/>
              <a:defRPr/>
            </a:pPr>
            <a:endParaRPr lang="en-US" b="1" dirty="0" smtClean="0"/>
          </a:p>
          <a:p>
            <a:pPr algn="l" rtl="0">
              <a:buFontTx/>
              <a:buNone/>
              <a:defRPr/>
            </a:pPr>
            <a:endParaRPr lang="en-US" b="1" dirty="0" smtClean="0"/>
          </a:p>
          <a:p>
            <a:pPr algn="l" rtl="0">
              <a:buFontTx/>
              <a:buNone/>
              <a:defRPr/>
            </a:pPr>
            <a:endParaRPr lang="ar-SA" b="1" dirty="0"/>
          </a:p>
        </p:txBody>
      </p:sp>
      <p:sp>
        <p:nvSpPr>
          <p:cNvPr id="156676" name="Slide Number Placeholder 3"/>
          <p:cNvSpPr>
            <a:spLocks noGrp="1"/>
          </p:cNvSpPr>
          <p:nvPr>
            <p:ph type="sldNum" sz="quarter" idx="12"/>
          </p:nvPr>
        </p:nvSpPr>
        <p:spPr>
          <a:noFill/>
        </p:spPr>
        <p:txBody>
          <a:bodyPr/>
          <a:lstStyle/>
          <a:p>
            <a:fld id="{AF1EE150-FE68-4AB0-99B4-A996731BF6BD}" type="slidenum">
              <a:rPr lang="ar-SA"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698" name="Picture 4"/>
          <p:cNvPicPr>
            <a:picLocks noChangeAspect="1" noChangeArrowheads="1"/>
          </p:cNvPicPr>
          <p:nvPr/>
        </p:nvPicPr>
        <p:blipFill>
          <a:blip r:embed="rId2" cstate="print"/>
          <a:srcRect/>
          <a:stretch>
            <a:fillRect/>
          </a:stretch>
        </p:blipFill>
        <p:spPr bwMode="auto">
          <a:xfrm>
            <a:off x="0" y="41275"/>
            <a:ext cx="9199563" cy="6816725"/>
          </a:xfrm>
          <a:prstGeom prst="rect">
            <a:avLst/>
          </a:prstGeom>
          <a:noFill/>
          <a:ln w="9525">
            <a:noFill/>
            <a:miter lim="800000"/>
            <a:headEnd/>
            <a:tailEnd/>
          </a:ln>
        </p:spPr>
      </p:pic>
      <p:sp>
        <p:nvSpPr>
          <p:cNvPr id="157699" name="Slide Number Placeholder 2"/>
          <p:cNvSpPr>
            <a:spLocks noGrp="1"/>
          </p:cNvSpPr>
          <p:nvPr>
            <p:ph type="sldNum" sz="quarter" idx="12"/>
          </p:nvPr>
        </p:nvSpPr>
        <p:spPr>
          <a:noFill/>
        </p:spPr>
        <p:txBody>
          <a:bodyPr/>
          <a:lstStyle/>
          <a:p>
            <a:fld id="{D1D0C04F-AFB7-44B0-B391-834DBD636AEF}" type="slidenum">
              <a:rPr lang="ar-SA"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عنوان 1"/>
          <p:cNvSpPr>
            <a:spLocks noGrp="1"/>
          </p:cNvSpPr>
          <p:nvPr>
            <p:ph type="title"/>
          </p:nvPr>
        </p:nvSpPr>
        <p:spPr/>
        <p:txBody>
          <a:bodyPr/>
          <a:lstStyle/>
          <a:p>
            <a:pPr rtl="0"/>
            <a:r>
              <a:rPr lang="en-US" b="1" smtClean="0">
                <a:solidFill>
                  <a:srgbClr val="0000CC"/>
                </a:solidFill>
              </a:rPr>
              <a:t>Voltammetric Currents</a:t>
            </a:r>
            <a:endParaRPr lang="ar-SA" b="1" smtClean="0">
              <a:solidFill>
                <a:srgbClr val="0000CC"/>
              </a:solidFill>
            </a:endParaRPr>
          </a:p>
        </p:txBody>
      </p:sp>
      <p:sp>
        <p:nvSpPr>
          <p:cNvPr id="3" name="عنصر نائب للمحتوى 2"/>
          <p:cNvSpPr>
            <a:spLocks noGrp="1"/>
          </p:cNvSpPr>
          <p:nvPr>
            <p:ph idx="1"/>
          </p:nvPr>
        </p:nvSpPr>
        <p:spPr/>
        <p:txBody>
          <a:bodyPr>
            <a:normAutofit fontScale="85000" lnSpcReduction="10000"/>
          </a:bodyPr>
          <a:lstStyle/>
          <a:p>
            <a:pPr algn="l" rtl="0">
              <a:buFontTx/>
              <a:buNone/>
              <a:defRPr/>
            </a:pPr>
            <a:r>
              <a:rPr lang="en-US" b="1" dirty="0" smtClean="0"/>
              <a:t>In the stirred solution (or using a dropping mercury electrode), the current at any point will depend on:</a:t>
            </a:r>
          </a:p>
          <a:p>
            <a:pPr marL="514350" indent="-514350" algn="l" rtl="0">
              <a:buFontTx/>
              <a:buAutoNum type="arabicPeriod"/>
              <a:defRPr/>
            </a:pPr>
            <a:r>
              <a:rPr lang="en-US" b="1" dirty="0" smtClean="0"/>
              <a:t>The rate of mass transport of A to the diffusion layer (stagnant phase) by convection</a:t>
            </a:r>
          </a:p>
          <a:p>
            <a:pPr marL="514350" indent="-514350" algn="l" rtl="0">
              <a:buFontTx/>
              <a:buAutoNum type="arabicPeriod"/>
              <a:defRPr/>
            </a:pPr>
            <a:r>
              <a:rPr lang="en-US" b="1" dirty="0" smtClean="0"/>
              <a:t>The rate of transport of A from the outer edge of the diffusion layer to the electrode surface</a:t>
            </a:r>
          </a:p>
          <a:p>
            <a:pPr marL="514350" indent="-514350" algn="l" rtl="0">
              <a:buFontTx/>
              <a:buNone/>
              <a:defRPr/>
            </a:pPr>
            <a:r>
              <a:rPr lang="en-US" b="1" dirty="0" smtClean="0"/>
              <a:t>Since the concentration of P formed in the diffusion layer is continuously swept away by convection, a continuous current will be necessary to maintain the surface concentrations of A and P to satisfy Nernst equation.</a:t>
            </a:r>
            <a:endParaRPr lang="ar-SA" b="1" dirty="0"/>
          </a:p>
        </p:txBody>
      </p:sp>
      <p:sp>
        <p:nvSpPr>
          <p:cNvPr id="158724" name="Slide Number Placeholder 3"/>
          <p:cNvSpPr>
            <a:spLocks noGrp="1"/>
          </p:cNvSpPr>
          <p:nvPr>
            <p:ph type="sldNum" sz="quarter" idx="12"/>
          </p:nvPr>
        </p:nvSpPr>
        <p:spPr>
          <a:noFill/>
        </p:spPr>
        <p:txBody>
          <a:bodyPr/>
          <a:lstStyle/>
          <a:p>
            <a:fld id="{CA420501-2B64-445F-8613-649455921BB7}" type="slidenum">
              <a:rPr lang="ar-SA"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813"/>
            <a:ext cx="8229600" cy="2143125"/>
          </a:xfrm>
        </p:spPr>
        <p:txBody>
          <a:bodyPr>
            <a:normAutofit/>
          </a:bodyPr>
          <a:lstStyle/>
          <a:p>
            <a:pPr algn="l" rtl="0">
              <a:buFontTx/>
              <a:buNone/>
              <a:defRPr/>
            </a:pPr>
            <a:r>
              <a:rPr lang="en-US" b="1" dirty="0" smtClean="0"/>
              <a:t>Convection maintains a constant supply of A at the outer edge of the diffusion layer, therefore a steady state current results that is determined by the applied potential:</a:t>
            </a:r>
          </a:p>
          <a:p>
            <a:pPr algn="l" rtl="0">
              <a:buFontTx/>
              <a:buNone/>
              <a:defRPr/>
            </a:pPr>
            <a:endParaRPr lang="ar-SA" b="1" dirty="0"/>
          </a:p>
        </p:txBody>
      </p:sp>
      <p:sp>
        <p:nvSpPr>
          <p:cNvPr id="717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ar-SA"/>
          </a:p>
        </p:txBody>
      </p:sp>
      <p:sp>
        <p:nvSpPr>
          <p:cNvPr id="7173" name="Rectangle 3"/>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ar-SA" sz="1800"/>
          </a:p>
        </p:txBody>
      </p:sp>
      <p:graphicFrame>
        <p:nvGraphicFramePr>
          <p:cNvPr id="7170" name="Object 2"/>
          <p:cNvGraphicFramePr>
            <a:graphicFrameLocks noChangeAspect="1"/>
          </p:cNvGraphicFramePr>
          <p:nvPr/>
        </p:nvGraphicFramePr>
        <p:xfrm>
          <a:off x="1143000" y="3000375"/>
          <a:ext cx="6808788" cy="1049338"/>
        </p:xfrm>
        <a:graphic>
          <a:graphicData uri="http://schemas.openxmlformats.org/presentationml/2006/ole">
            <p:oleObj spid="_x0000_s4098" name="مستند" r:id="rId3" imgW="5273690" imgH="812549" progId="Word.Document.12">
              <p:embed/>
            </p:oleObj>
          </a:graphicData>
        </a:graphic>
      </p:graphicFrame>
      <p:sp>
        <p:nvSpPr>
          <p:cNvPr id="7174" name="مستطيل 7"/>
          <p:cNvSpPr>
            <a:spLocks noChangeArrowheads="1"/>
          </p:cNvSpPr>
          <p:nvPr/>
        </p:nvSpPr>
        <p:spPr bwMode="auto">
          <a:xfrm>
            <a:off x="857250" y="4071938"/>
            <a:ext cx="7786688" cy="1200329"/>
          </a:xfrm>
          <a:prstGeom prst="rect">
            <a:avLst/>
          </a:prstGeom>
          <a:noFill/>
          <a:ln w="9525">
            <a:noFill/>
            <a:miter lim="800000"/>
            <a:headEnd/>
            <a:tailEnd/>
          </a:ln>
        </p:spPr>
        <p:txBody>
          <a:bodyPr>
            <a:spAutoFit/>
          </a:bodyPr>
          <a:lstStyle/>
          <a:p>
            <a:pPr algn="l" rtl="0"/>
            <a:r>
              <a:rPr lang="en-US" sz="2400" b="1" dirty="0"/>
              <a:t>Where </a:t>
            </a:r>
            <a:r>
              <a:rPr lang="en-US" sz="2400" b="1" dirty="0" err="1"/>
              <a:t>i</a:t>
            </a:r>
            <a:r>
              <a:rPr lang="en-US" sz="2400" b="1" dirty="0"/>
              <a:t> is the current in A, n is the number of moles, A is the electrode surface area in cm</a:t>
            </a:r>
            <a:r>
              <a:rPr lang="en-US" sz="2400" b="1" baseline="30000" dirty="0"/>
              <a:t>2</a:t>
            </a:r>
            <a:r>
              <a:rPr lang="en-US" sz="2400" b="1" dirty="0"/>
              <a:t>, D</a:t>
            </a:r>
            <a:r>
              <a:rPr lang="en-US" sz="2400" b="1" baseline="-25000" dirty="0"/>
              <a:t>A</a:t>
            </a:r>
            <a:r>
              <a:rPr lang="en-US" sz="2400" b="1" dirty="0"/>
              <a:t> is the diffusion coefficient of A in cm</a:t>
            </a:r>
            <a:r>
              <a:rPr lang="en-US" sz="2400" b="1" baseline="30000" dirty="0"/>
              <a:t>2</a:t>
            </a:r>
            <a:r>
              <a:rPr lang="en-US" sz="2400" b="1" dirty="0"/>
              <a:t>s</a:t>
            </a:r>
            <a:r>
              <a:rPr lang="en-US" sz="2400" b="1" baseline="30000" dirty="0"/>
              <a:t>-1</a:t>
            </a:r>
            <a:r>
              <a:rPr lang="en-US" sz="2400" b="1" dirty="0"/>
              <a:t>, and F is the Faraday constant.</a:t>
            </a:r>
          </a:p>
        </p:txBody>
      </p:sp>
      <p:sp>
        <p:nvSpPr>
          <p:cNvPr id="7175" name="Slide Number Placeholder 6"/>
          <p:cNvSpPr>
            <a:spLocks noGrp="1"/>
          </p:cNvSpPr>
          <p:nvPr>
            <p:ph type="sldNum" sz="quarter" idx="12"/>
          </p:nvPr>
        </p:nvSpPr>
        <p:spPr>
          <a:noFill/>
        </p:spPr>
        <p:txBody>
          <a:bodyPr/>
          <a:lstStyle/>
          <a:p>
            <a:fld id="{5F7294DE-CDE8-44DD-AA6E-1869CAD65AA2}" type="slidenum">
              <a:rPr lang="ar-SA"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عنصر نائب لرقم الشريحة 1"/>
          <p:cNvSpPr>
            <a:spLocks noGrp="1"/>
          </p:cNvSpPr>
          <p:nvPr>
            <p:ph type="sldNum" sz="quarter" idx="12"/>
          </p:nvPr>
        </p:nvSpPr>
        <p:spPr>
          <a:noFill/>
        </p:spPr>
        <p:txBody>
          <a:bodyPr/>
          <a:lstStyle/>
          <a:p>
            <a:fld id="{11BF2D19-069E-48BB-882A-312825D0ECBD}" type="slidenum">
              <a:rPr lang="ar-SA" smtClean="0"/>
              <a:pPr/>
              <a:t>25</a:t>
            </a:fld>
            <a:endParaRPr lang="en-US" smtClean="0"/>
          </a:p>
        </p:txBody>
      </p:sp>
      <p:pic>
        <p:nvPicPr>
          <p:cNvPr id="38913" name="Picture 1"/>
          <p:cNvPicPr>
            <a:picLocks noChangeAspect="1" noChangeArrowheads="1"/>
          </p:cNvPicPr>
          <p:nvPr/>
        </p:nvPicPr>
        <p:blipFill>
          <a:blip r:embed="rId2" cstate="print"/>
          <a:srcRect/>
          <a:stretch>
            <a:fillRect/>
          </a:stretch>
        </p:blipFill>
        <p:spPr bwMode="auto">
          <a:xfrm>
            <a:off x="2305050" y="571500"/>
            <a:ext cx="4533900" cy="57150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عنصر نائب للمحتوى 2"/>
          <p:cNvSpPr>
            <a:spLocks noGrp="1"/>
          </p:cNvSpPr>
          <p:nvPr>
            <p:ph idx="1"/>
          </p:nvPr>
        </p:nvSpPr>
        <p:spPr>
          <a:xfrm>
            <a:off x="457200" y="928688"/>
            <a:ext cx="8229600" cy="5197475"/>
          </a:xfrm>
        </p:spPr>
        <p:txBody>
          <a:bodyPr/>
          <a:lstStyle/>
          <a:p>
            <a:pPr algn="l" rtl="0">
              <a:buFontTx/>
              <a:buNone/>
            </a:pPr>
            <a:r>
              <a:rPr lang="en-US" b="1" smtClean="0">
                <a:latin typeface="Calibri" pitchFamily="34" charset="0"/>
              </a:rPr>
              <a:t>dC</a:t>
            </a:r>
            <a:r>
              <a:rPr lang="en-US" b="1" baseline="-25000" smtClean="0">
                <a:latin typeface="Calibri" pitchFamily="34" charset="0"/>
              </a:rPr>
              <a:t>A</a:t>
            </a:r>
            <a:r>
              <a:rPr lang="en-US" b="1" smtClean="0">
                <a:latin typeface="Calibri" pitchFamily="34" charset="0"/>
              </a:rPr>
              <a:t>/dx is the slope of the initial part of the concentration profile and can be approximated to:</a:t>
            </a:r>
          </a:p>
          <a:p>
            <a:pPr algn="l" rtl="0">
              <a:buFontTx/>
              <a:buNone/>
            </a:pPr>
            <a:endParaRPr lang="ar-SA" b="1" smtClean="0"/>
          </a:p>
        </p:txBody>
      </p:sp>
      <p:graphicFrame>
        <p:nvGraphicFramePr>
          <p:cNvPr id="8194" name="Object 2"/>
          <p:cNvGraphicFramePr>
            <a:graphicFrameLocks noChangeAspect="1"/>
          </p:cNvGraphicFramePr>
          <p:nvPr/>
        </p:nvGraphicFramePr>
        <p:xfrm>
          <a:off x="1500166" y="2500306"/>
          <a:ext cx="4356100" cy="947737"/>
        </p:xfrm>
        <a:graphic>
          <a:graphicData uri="http://schemas.openxmlformats.org/presentationml/2006/ole">
            <p:oleObj spid="_x0000_s5122" name="Document" r:id="rId3" imgW="2815507" imgH="826572" progId="Word.Document.12">
              <p:embed/>
            </p:oleObj>
          </a:graphicData>
        </a:graphic>
      </p:graphicFrame>
      <p:graphicFrame>
        <p:nvGraphicFramePr>
          <p:cNvPr id="8195" name="Object 3"/>
          <p:cNvGraphicFramePr>
            <a:graphicFrameLocks noChangeAspect="1"/>
          </p:cNvGraphicFramePr>
          <p:nvPr/>
        </p:nvGraphicFramePr>
        <p:xfrm>
          <a:off x="1571604" y="3500438"/>
          <a:ext cx="5486400" cy="1096963"/>
        </p:xfrm>
        <a:graphic>
          <a:graphicData uri="http://schemas.openxmlformats.org/presentationml/2006/ole">
            <p:oleObj spid="_x0000_s5123" name="Document" r:id="rId4" imgW="3275541" imgH="804650" progId="Word.Document.12">
              <p:embed/>
            </p:oleObj>
          </a:graphicData>
        </a:graphic>
      </p:graphicFrame>
      <p:sp>
        <p:nvSpPr>
          <p:cNvPr id="8199"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pic>
        <p:nvPicPr>
          <p:cNvPr id="8200"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71670" y="4572008"/>
            <a:ext cx="2143127" cy="861484"/>
          </a:xfrm>
          <a:prstGeom prst="rect">
            <a:avLst/>
          </a:prstGeom>
          <a:noFill/>
          <a:ln w="9525">
            <a:noFill/>
            <a:miter lim="800000"/>
            <a:headEnd/>
            <a:tailEnd/>
          </a:ln>
        </p:spPr>
      </p:pic>
      <p:sp>
        <p:nvSpPr>
          <p:cNvPr id="8201" name="Slide Number Placeholder 8"/>
          <p:cNvSpPr>
            <a:spLocks noGrp="1"/>
          </p:cNvSpPr>
          <p:nvPr>
            <p:ph type="sldNum" sz="quarter" idx="12"/>
          </p:nvPr>
        </p:nvSpPr>
        <p:spPr>
          <a:noFill/>
        </p:spPr>
        <p:txBody>
          <a:bodyPr/>
          <a:lstStyle/>
          <a:p>
            <a:fld id="{72754045-41CE-4112-B4EF-47649E9B8FA1}" type="slidenum">
              <a:rPr lang="ar-SA" smtClean="0"/>
              <a:pPr/>
              <a:t>26</a:t>
            </a:fld>
            <a:endParaRPr lang="en-US" smtClean="0"/>
          </a:p>
        </p:txBody>
      </p:sp>
      <p:sp>
        <p:nvSpPr>
          <p:cNvPr id="51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9" name="Picture 9"/>
          <p:cNvPicPr>
            <a:picLocks noChangeAspect="1" noChangeArrowheads="1"/>
          </p:cNvPicPr>
          <p:nvPr/>
        </p:nvPicPr>
        <p:blipFill>
          <a:blip r:embed="rId6" cstate="print"/>
          <a:srcRect/>
          <a:stretch>
            <a:fillRect/>
          </a:stretch>
        </p:blipFill>
        <p:spPr bwMode="auto">
          <a:xfrm>
            <a:off x="2071670" y="5643578"/>
            <a:ext cx="2635096" cy="509586"/>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عنصر نائب للمحتوى 2"/>
          <p:cNvSpPr>
            <a:spLocks noGrp="1"/>
          </p:cNvSpPr>
          <p:nvPr>
            <p:ph idx="1"/>
          </p:nvPr>
        </p:nvSpPr>
        <p:spPr>
          <a:xfrm>
            <a:off x="457200" y="928688"/>
            <a:ext cx="8229600" cy="5197475"/>
          </a:xfrm>
        </p:spPr>
        <p:txBody>
          <a:bodyPr/>
          <a:lstStyle/>
          <a:p>
            <a:pPr algn="l" rtl="0">
              <a:buFontTx/>
              <a:buNone/>
            </a:pPr>
            <a:r>
              <a:rPr lang="en-US" b="1" dirty="0" err="1" smtClean="0"/>
              <a:t>C</a:t>
            </a:r>
            <a:r>
              <a:rPr lang="en-US" b="1" baseline="-25000" dirty="0" err="1" smtClean="0"/>
              <a:t>A</a:t>
            </a:r>
            <a:r>
              <a:rPr lang="en-US" b="1" baseline="30000" dirty="0" err="1" smtClean="0"/>
              <a:t>o</a:t>
            </a:r>
            <a:r>
              <a:rPr lang="en-US" b="1" dirty="0" smtClean="0"/>
              <a:t> becomes negligible at high negative potentials, therefore it can be concluded that:</a:t>
            </a:r>
          </a:p>
          <a:p>
            <a:pPr algn="l" rtl="0">
              <a:buFontTx/>
              <a:buNone/>
            </a:pPr>
            <a:endParaRPr lang="ar-SA" b="1" dirty="0" smtClean="0"/>
          </a:p>
        </p:txBody>
      </p:sp>
      <p:sp>
        <p:nvSpPr>
          <p:cNvPr id="16077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6077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60773" name="مستطيل 10"/>
          <p:cNvSpPr>
            <a:spLocks noChangeArrowheads="1"/>
          </p:cNvSpPr>
          <p:nvPr/>
        </p:nvSpPr>
        <p:spPr bwMode="auto">
          <a:xfrm>
            <a:off x="785813" y="3857625"/>
            <a:ext cx="7858153" cy="1815882"/>
          </a:xfrm>
          <a:prstGeom prst="rect">
            <a:avLst/>
          </a:prstGeom>
          <a:noFill/>
          <a:ln w="9525">
            <a:noFill/>
            <a:miter lim="800000"/>
            <a:headEnd/>
            <a:tailEnd/>
          </a:ln>
        </p:spPr>
        <p:txBody>
          <a:bodyPr wrap="square">
            <a:spAutoFit/>
          </a:bodyPr>
          <a:lstStyle/>
          <a:p>
            <a:pPr algn="l" rtl="0"/>
            <a:r>
              <a:rPr lang="en-US" sz="2800" b="1" dirty="0"/>
              <a:t>This derivation is based on a simplified assumption that the interface between the moving and stationary layers is well defined, where as transport of A ceases, its diffusion begins!!!</a:t>
            </a:r>
          </a:p>
        </p:txBody>
      </p:sp>
      <p:sp>
        <p:nvSpPr>
          <p:cNvPr id="16077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pic>
        <p:nvPicPr>
          <p:cNvPr id="160775"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8688" y="2428875"/>
            <a:ext cx="6637337" cy="1214438"/>
          </a:xfrm>
          <a:prstGeom prst="rect">
            <a:avLst/>
          </a:prstGeom>
          <a:noFill/>
          <a:ln w="9525">
            <a:noFill/>
            <a:miter lim="800000"/>
            <a:headEnd/>
            <a:tailEnd/>
          </a:ln>
        </p:spPr>
      </p:pic>
      <p:sp>
        <p:nvSpPr>
          <p:cNvPr id="160776" name="Slide Number Placeholder 7"/>
          <p:cNvSpPr>
            <a:spLocks noGrp="1"/>
          </p:cNvSpPr>
          <p:nvPr>
            <p:ph type="sldNum" sz="quarter" idx="12"/>
          </p:nvPr>
        </p:nvSpPr>
        <p:spPr>
          <a:noFill/>
        </p:spPr>
        <p:txBody>
          <a:bodyPr/>
          <a:lstStyle/>
          <a:p>
            <a:fld id="{EA420FE8-396F-4ABE-95CB-92D4E8E27469}" type="slidenum">
              <a:rPr lang="ar-SA" smtClean="0"/>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defRPr/>
            </a:pPr>
            <a:r>
              <a:rPr lang="en-US" b="1" dirty="0" err="1" smtClean="0">
                <a:solidFill>
                  <a:srgbClr val="0000CC"/>
                </a:solidFill>
              </a:rPr>
              <a:t>Polarographic</a:t>
            </a:r>
            <a:r>
              <a:rPr lang="en-US" b="1" dirty="0" smtClean="0">
                <a:solidFill>
                  <a:srgbClr val="0000CC"/>
                </a:solidFill>
              </a:rPr>
              <a:t> Wave Equation</a:t>
            </a:r>
            <a:endParaRPr lang="ar-SA" b="1" dirty="0">
              <a:solidFill>
                <a:srgbClr val="0000CC"/>
              </a:solidFill>
            </a:endParaRPr>
          </a:p>
        </p:txBody>
      </p:sp>
      <p:sp>
        <p:nvSpPr>
          <p:cNvPr id="9220" name="عنصر نائب للمحتوى 2"/>
          <p:cNvSpPr>
            <a:spLocks noGrp="1"/>
          </p:cNvSpPr>
          <p:nvPr>
            <p:ph idx="1"/>
          </p:nvPr>
        </p:nvSpPr>
        <p:spPr/>
        <p:txBody>
          <a:bodyPr/>
          <a:lstStyle/>
          <a:p>
            <a:pPr algn="l" rtl="0">
              <a:buFontTx/>
              <a:buNone/>
            </a:pPr>
            <a:r>
              <a:rPr lang="en-US" b="1" smtClean="0"/>
              <a:t>We have the two previous equations where:</a:t>
            </a:r>
          </a:p>
          <a:p>
            <a:pPr algn="l" rtl="0">
              <a:buFontTx/>
              <a:buNone/>
            </a:pPr>
            <a:endParaRPr lang="en-US" b="1" smtClean="0"/>
          </a:p>
          <a:p>
            <a:pPr algn="l" rtl="0">
              <a:buFontTx/>
              <a:buNone/>
            </a:pPr>
            <a:endParaRPr lang="en-US" b="1" smtClean="0"/>
          </a:p>
          <a:p>
            <a:pPr algn="l" rtl="0">
              <a:buFontTx/>
              <a:buNone/>
            </a:pPr>
            <a:r>
              <a:rPr lang="en-US" b="1" smtClean="0"/>
              <a:t>Subtraction of the later from the first and rearrangement gives:</a:t>
            </a:r>
          </a:p>
          <a:p>
            <a:pPr algn="l" rtl="0">
              <a:buFontTx/>
              <a:buNone/>
            </a:pPr>
            <a:endParaRPr lang="en-US" b="1" smtClean="0"/>
          </a:p>
          <a:p>
            <a:pPr algn="l" rtl="0">
              <a:buFontTx/>
              <a:buNone/>
            </a:pPr>
            <a:endParaRPr lang="ar-SA" b="1" smtClean="0"/>
          </a:p>
        </p:txBody>
      </p:sp>
      <p:sp>
        <p:nvSpPr>
          <p:cNvPr id="922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922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pic>
        <p:nvPicPr>
          <p:cNvPr id="92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34" y="2357430"/>
            <a:ext cx="7323138" cy="714375"/>
          </a:xfrm>
          <a:prstGeom prst="rect">
            <a:avLst/>
          </a:prstGeom>
          <a:noFill/>
          <a:ln w="9525">
            <a:noFill/>
            <a:miter lim="800000"/>
            <a:headEnd/>
            <a:tailEnd/>
          </a:ln>
        </p:spPr>
      </p:pic>
      <p:graphicFrame>
        <p:nvGraphicFramePr>
          <p:cNvPr id="9218" name="Object 2"/>
          <p:cNvGraphicFramePr>
            <a:graphicFrameLocks noChangeAspect="1"/>
          </p:cNvGraphicFramePr>
          <p:nvPr/>
        </p:nvGraphicFramePr>
        <p:xfrm>
          <a:off x="793750" y="4648200"/>
          <a:ext cx="8350250" cy="1357313"/>
        </p:xfrm>
        <a:graphic>
          <a:graphicData uri="http://schemas.openxmlformats.org/presentationml/2006/ole">
            <p:oleObj spid="_x0000_s6146" name="مستند" r:id="rId4" imgW="5273690" imgH="856471" progId="Word.Document.12">
              <p:embed/>
            </p:oleObj>
          </a:graphicData>
        </a:graphic>
      </p:graphicFrame>
      <p:sp>
        <p:nvSpPr>
          <p:cNvPr id="9224" name="مستطيل 8"/>
          <p:cNvSpPr>
            <a:spLocks noChangeArrowheads="1"/>
          </p:cNvSpPr>
          <p:nvPr/>
        </p:nvSpPr>
        <p:spPr bwMode="auto">
          <a:xfrm>
            <a:off x="609600" y="5867400"/>
            <a:ext cx="7624763" cy="523875"/>
          </a:xfrm>
          <a:prstGeom prst="rect">
            <a:avLst/>
          </a:prstGeom>
          <a:noFill/>
          <a:ln w="9525">
            <a:noFill/>
            <a:miter lim="800000"/>
            <a:headEnd/>
            <a:tailEnd/>
          </a:ln>
        </p:spPr>
        <p:txBody>
          <a:bodyPr>
            <a:spAutoFit/>
          </a:bodyPr>
          <a:lstStyle/>
          <a:p>
            <a:pPr algn="l" rtl="0"/>
            <a:r>
              <a:rPr lang="en-US" sz="2800" b="1" dirty="0"/>
              <a:t>Where C</a:t>
            </a:r>
            <a:r>
              <a:rPr lang="en-US" sz="2800" b="1" baseline="-25000" dirty="0"/>
              <a:t>A</a:t>
            </a:r>
            <a:r>
              <a:rPr lang="en-US" sz="2800" b="1" baseline="30000" dirty="0"/>
              <a:t>O </a:t>
            </a:r>
            <a:r>
              <a:rPr lang="en-US" sz="2800" b="1" dirty="0"/>
              <a:t>is the surface concentration of A</a:t>
            </a:r>
            <a:endParaRPr lang="ar-SA" sz="2800" b="1" dirty="0"/>
          </a:p>
        </p:txBody>
      </p:sp>
      <p:sp>
        <p:nvSpPr>
          <p:cNvPr id="9225" name="Slide Number Placeholder 8"/>
          <p:cNvSpPr>
            <a:spLocks noGrp="1"/>
          </p:cNvSpPr>
          <p:nvPr>
            <p:ph type="sldNum" sz="quarter" idx="12"/>
          </p:nvPr>
        </p:nvSpPr>
        <p:spPr>
          <a:noFill/>
        </p:spPr>
        <p:txBody>
          <a:bodyPr/>
          <a:lstStyle/>
          <a:p>
            <a:fld id="{70D07FE1-43F3-4F9A-ACE6-7C72D13C50DD}" type="slidenum">
              <a:rPr lang="ar-SA"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عنصر نائب للمحتوى 2"/>
          <p:cNvSpPr>
            <a:spLocks noGrp="1"/>
          </p:cNvSpPr>
          <p:nvPr>
            <p:ph idx="1"/>
          </p:nvPr>
        </p:nvSpPr>
        <p:spPr>
          <a:xfrm>
            <a:off x="457200" y="928688"/>
            <a:ext cx="8229600" cy="5197475"/>
          </a:xfrm>
        </p:spPr>
        <p:txBody>
          <a:bodyPr/>
          <a:lstStyle/>
          <a:p>
            <a:pPr algn="l" rtl="0">
              <a:buFontTx/>
              <a:buNone/>
            </a:pPr>
            <a:r>
              <a:rPr lang="en-US" b="1" dirty="0" smtClean="0"/>
              <a:t>The surface concentration of P can also be expressed in a similar way:</a:t>
            </a:r>
          </a:p>
          <a:p>
            <a:pPr algn="l" rtl="0">
              <a:buFontTx/>
              <a:buNone/>
            </a:pPr>
            <a:endParaRPr lang="en-US" b="1" dirty="0" smtClean="0"/>
          </a:p>
          <a:p>
            <a:pPr algn="l" rtl="0">
              <a:buFontTx/>
              <a:buNone/>
            </a:pPr>
            <a:r>
              <a:rPr lang="en-US" b="1" dirty="0" smtClean="0"/>
              <a:t>Or:</a:t>
            </a:r>
          </a:p>
          <a:p>
            <a:pPr algn="l" rtl="0">
              <a:buFontTx/>
              <a:buNone/>
            </a:pPr>
            <a:endParaRPr lang="en-US" b="1" dirty="0" smtClean="0"/>
          </a:p>
          <a:p>
            <a:pPr algn="l" rtl="0">
              <a:buFontTx/>
              <a:buNone/>
            </a:pPr>
            <a:endParaRPr lang="en-US" b="1" dirty="0" smtClean="0"/>
          </a:p>
          <a:p>
            <a:pPr algn="l" rtl="0">
              <a:buFontTx/>
              <a:buNone/>
            </a:pPr>
            <a:endParaRPr lang="en-US" b="1" dirty="0" smtClean="0"/>
          </a:p>
          <a:p>
            <a:pPr algn="l" rtl="0">
              <a:buFontTx/>
              <a:buNone/>
            </a:pPr>
            <a:r>
              <a:rPr lang="en-US" b="1" dirty="0" smtClean="0"/>
              <a:t>And thus:</a:t>
            </a:r>
          </a:p>
          <a:p>
            <a:pPr algn="l" rtl="0">
              <a:buFontTx/>
              <a:buNone/>
            </a:pPr>
            <a:endParaRPr lang="ar-SA" b="1" dirty="0" smtClean="0"/>
          </a:p>
        </p:txBody>
      </p:sp>
      <p:graphicFrame>
        <p:nvGraphicFramePr>
          <p:cNvPr id="10242" name="Object 2"/>
          <p:cNvGraphicFramePr>
            <a:graphicFrameLocks noChangeAspect="1"/>
          </p:cNvGraphicFramePr>
          <p:nvPr/>
        </p:nvGraphicFramePr>
        <p:xfrm>
          <a:off x="2676525" y="2044700"/>
          <a:ext cx="3325813" cy="881063"/>
        </p:xfrm>
        <a:graphic>
          <a:graphicData uri="http://schemas.openxmlformats.org/presentationml/2006/ole">
            <p:oleObj spid="_x0000_s7170" name="Document" r:id="rId3" imgW="2574896" imgH="693961" progId="Word.Document.12">
              <p:embed/>
            </p:oleObj>
          </a:graphicData>
        </a:graphic>
      </p:graphicFrame>
      <p:graphicFrame>
        <p:nvGraphicFramePr>
          <p:cNvPr id="10243" name="Object 3"/>
          <p:cNvGraphicFramePr>
            <a:graphicFrameLocks noChangeAspect="1"/>
          </p:cNvGraphicFramePr>
          <p:nvPr/>
        </p:nvGraphicFramePr>
        <p:xfrm>
          <a:off x="300038" y="3208338"/>
          <a:ext cx="8272490" cy="1663700"/>
        </p:xfrm>
        <a:graphic>
          <a:graphicData uri="http://schemas.openxmlformats.org/presentationml/2006/ole">
            <p:oleObj spid="_x0000_s7171" name="Document" r:id="rId4" imgW="6751658" imgH="1223300" progId="Word.Document.12">
              <p:embed/>
            </p:oleObj>
          </a:graphicData>
        </a:graphic>
      </p:graphicFrame>
      <p:graphicFrame>
        <p:nvGraphicFramePr>
          <p:cNvPr id="10244" name="Object 4"/>
          <p:cNvGraphicFramePr>
            <a:graphicFrameLocks noChangeAspect="1"/>
          </p:cNvGraphicFramePr>
          <p:nvPr/>
        </p:nvGraphicFramePr>
        <p:xfrm>
          <a:off x="3259138" y="5154613"/>
          <a:ext cx="2959100" cy="996950"/>
        </p:xfrm>
        <a:graphic>
          <a:graphicData uri="http://schemas.openxmlformats.org/presentationml/2006/ole">
            <p:oleObj spid="_x0000_s7172" name="Document" r:id="rId5" imgW="2117017" imgH="893417" progId="Word.Document.12">
              <p:embed/>
            </p:oleObj>
          </a:graphicData>
        </a:graphic>
      </p:graphicFrame>
      <p:sp>
        <p:nvSpPr>
          <p:cNvPr id="10246" name="Slide Number Placeholder 5"/>
          <p:cNvSpPr>
            <a:spLocks noGrp="1"/>
          </p:cNvSpPr>
          <p:nvPr>
            <p:ph type="sldNum" sz="quarter" idx="12"/>
          </p:nvPr>
        </p:nvSpPr>
        <p:spPr>
          <a:noFill/>
        </p:spPr>
        <p:txBody>
          <a:bodyPr/>
          <a:lstStyle/>
          <a:p>
            <a:fld id="{34297853-3728-4B0D-9478-F1C28A42F56B}" type="slidenum">
              <a:rPr lang="ar-SA" smtClean="0"/>
              <a:pPr/>
              <a:t>29</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عنصر نائب للمحتوى 2"/>
          <p:cNvSpPr>
            <a:spLocks noGrp="1"/>
          </p:cNvSpPr>
          <p:nvPr>
            <p:ph idx="1"/>
          </p:nvPr>
        </p:nvSpPr>
        <p:spPr>
          <a:xfrm>
            <a:off x="457200" y="2209800"/>
            <a:ext cx="7829576" cy="3992563"/>
          </a:xfrm>
        </p:spPr>
        <p:txBody>
          <a:bodyPr>
            <a:normAutofit lnSpcReduction="10000"/>
          </a:bodyPr>
          <a:lstStyle/>
          <a:p>
            <a:pPr algn="l" rtl="0">
              <a:buNone/>
            </a:pPr>
            <a:r>
              <a:rPr lang="en-US" b="1" dirty="0" smtClean="0"/>
              <a:t>where </a:t>
            </a:r>
            <a:r>
              <a:rPr lang="en-US" b="1" i="1" dirty="0" smtClean="0"/>
              <a:t>n is </a:t>
            </a:r>
            <a:r>
              <a:rPr lang="en-US" b="1" dirty="0" smtClean="0"/>
              <a:t>the number of electrons transferred in the </a:t>
            </a:r>
            <a:r>
              <a:rPr lang="en-US" b="1" dirty="0" err="1" smtClean="0"/>
              <a:t>redox</a:t>
            </a:r>
            <a:r>
              <a:rPr lang="en-US" b="1" dirty="0" smtClean="0"/>
              <a:t> reaction, F is Faraday's constant, A is the area of the electrode, </a:t>
            </a:r>
            <a:r>
              <a:rPr lang="en-US" b="1" i="1" dirty="0" smtClean="0"/>
              <a:t>D </a:t>
            </a:r>
            <a:r>
              <a:rPr lang="en-US" b="1" dirty="0" smtClean="0"/>
              <a:t>is the diffusion coefficient for the reactant, </a:t>
            </a:r>
            <a:r>
              <a:rPr lang="en-US" b="1" dirty="0" err="1" smtClean="0"/>
              <a:t>C</a:t>
            </a:r>
            <a:r>
              <a:rPr lang="en-US" b="1" baseline="-25000" dirty="0" err="1" smtClean="0"/>
              <a:t>buIk</a:t>
            </a:r>
            <a:r>
              <a:rPr lang="en-US" b="1" dirty="0" smtClean="0"/>
              <a:t> and </a:t>
            </a:r>
            <a:r>
              <a:rPr lang="en-US" b="1" dirty="0" err="1" smtClean="0"/>
              <a:t>C</a:t>
            </a:r>
            <a:r>
              <a:rPr lang="en-US" b="1" baseline="-25000" dirty="0" err="1" smtClean="0"/>
              <a:t>x</a:t>
            </a:r>
            <a:r>
              <a:rPr lang="en-US" b="1" baseline="-25000" dirty="0" smtClean="0"/>
              <a:t>=o</a:t>
            </a:r>
            <a:r>
              <a:rPr lang="en-US" b="1" dirty="0" smtClean="0"/>
              <a:t> are the concentration of the </a:t>
            </a:r>
            <a:r>
              <a:rPr lang="en-US" b="1" dirty="0" err="1" smtClean="0"/>
              <a:t>analyte</a:t>
            </a:r>
            <a:r>
              <a:rPr lang="en-US" b="1" dirty="0" smtClean="0"/>
              <a:t> in bulk solution and at the electrode surface, and </a:t>
            </a:r>
            <a:r>
              <a:rPr lang="en-US" b="1" dirty="0" smtClean="0">
                <a:sym typeface="Symbol" pitchFamily="18" charset="2"/>
              </a:rPr>
              <a:t></a:t>
            </a:r>
            <a:r>
              <a:rPr lang="en-US" b="1" dirty="0" smtClean="0"/>
              <a:t> is the thickness of the diffusion layer.</a:t>
            </a:r>
          </a:p>
          <a:p>
            <a:pPr algn="l" rtl="0"/>
            <a:endParaRPr lang="ar-SA" dirty="0" smtClean="0"/>
          </a:p>
        </p:txBody>
      </p:sp>
      <p:pic>
        <p:nvPicPr>
          <p:cNvPr id="141315" name="Picture 4"/>
          <p:cNvPicPr>
            <a:picLocks noChangeAspect="1" noChangeArrowheads="1"/>
          </p:cNvPicPr>
          <p:nvPr/>
        </p:nvPicPr>
        <p:blipFill>
          <a:blip r:embed="rId2" cstate="print"/>
          <a:srcRect/>
          <a:stretch>
            <a:fillRect/>
          </a:stretch>
        </p:blipFill>
        <p:spPr bwMode="auto">
          <a:xfrm>
            <a:off x="1295400" y="685800"/>
            <a:ext cx="5343525" cy="1438275"/>
          </a:xfrm>
          <a:prstGeom prst="rect">
            <a:avLst/>
          </a:prstGeom>
          <a:noFill/>
          <a:ln w="9525">
            <a:noFill/>
            <a:miter lim="800000"/>
            <a:headEnd/>
            <a:tailEnd/>
          </a:ln>
        </p:spPr>
      </p:pic>
      <p:sp>
        <p:nvSpPr>
          <p:cNvPr id="141316" name="Slide Number Placeholder 3"/>
          <p:cNvSpPr>
            <a:spLocks noGrp="1"/>
          </p:cNvSpPr>
          <p:nvPr>
            <p:ph type="sldNum" sz="quarter" idx="12"/>
          </p:nvPr>
        </p:nvSpPr>
        <p:spPr>
          <a:noFill/>
        </p:spPr>
        <p:txBody>
          <a:bodyPr/>
          <a:lstStyle/>
          <a:p>
            <a:fld id="{309B26EF-6473-4880-B89F-E1B48D17102B}" type="slidenum">
              <a:rPr lang="ar-SA" smtClean="0"/>
              <a:pPr/>
              <a:t>3</a:t>
            </a:fld>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عنصر نائب للمحتوى 2"/>
          <p:cNvSpPr>
            <a:spLocks noGrp="1"/>
          </p:cNvSpPr>
          <p:nvPr>
            <p:ph idx="1"/>
          </p:nvPr>
        </p:nvSpPr>
        <p:spPr>
          <a:xfrm>
            <a:off x="457200" y="642938"/>
            <a:ext cx="8229600" cy="5483225"/>
          </a:xfrm>
        </p:spPr>
        <p:txBody>
          <a:bodyPr/>
          <a:lstStyle/>
          <a:p>
            <a:pPr algn="l" rtl="0">
              <a:buFontTx/>
              <a:buNone/>
            </a:pPr>
            <a:r>
              <a:rPr lang="en-US" b="1" dirty="0" smtClean="0"/>
              <a:t>Since we have:</a:t>
            </a:r>
          </a:p>
          <a:p>
            <a:pPr algn="l" rtl="0">
              <a:buFontTx/>
              <a:buNone/>
            </a:pPr>
            <a:endParaRPr lang="en-US" b="1" dirty="0" smtClean="0"/>
          </a:p>
          <a:p>
            <a:pPr algn="l" rtl="0">
              <a:buFontTx/>
              <a:buNone/>
            </a:pPr>
            <a:r>
              <a:rPr lang="en-US" b="1" dirty="0" smtClean="0"/>
              <a:t>Substitution for </a:t>
            </a:r>
            <a:r>
              <a:rPr lang="en-US" b="1" dirty="0" err="1" smtClean="0"/>
              <a:t>C</a:t>
            </a:r>
            <a:r>
              <a:rPr lang="en-US" b="1" baseline="-25000" dirty="0" err="1" smtClean="0"/>
              <a:t>p</a:t>
            </a:r>
            <a:r>
              <a:rPr lang="en-US" b="1" baseline="30000" dirty="0" err="1" smtClean="0"/>
              <a:t>o</a:t>
            </a:r>
            <a:r>
              <a:rPr lang="en-US" b="1" baseline="30000" dirty="0" smtClean="0"/>
              <a:t> </a:t>
            </a:r>
            <a:r>
              <a:rPr lang="en-US" b="1" dirty="0" err="1" smtClean="0"/>
              <a:t>tio</a:t>
            </a:r>
            <a:r>
              <a:rPr lang="en-US" b="1" dirty="0" smtClean="0"/>
              <a:t> and </a:t>
            </a:r>
            <a:r>
              <a:rPr lang="en-US" b="1" dirty="0" err="1" smtClean="0"/>
              <a:t>C</a:t>
            </a:r>
            <a:r>
              <a:rPr lang="en-US" b="1" baseline="-25000" dirty="0" err="1" smtClean="0"/>
              <a:t>A</a:t>
            </a:r>
            <a:r>
              <a:rPr lang="en-US" b="1" baseline="30000" dirty="0" err="1" smtClean="0"/>
              <a:t>o</a:t>
            </a:r>
            <a:r>
              <a:rPr lang="en-US" b="1" dirty="0" smtClean="0"/>
              <a:t>  we get:</a:t>
            </a:r>
          </a:p>
          <a:p>
            <a:pPr algn="l" rtl="0">
              <a:buFontTx/>
              <a:buNone/>
            </a:pPr>
            <a:endParaRPr lang="en-US" b="1" dirty="0" smtClean="0"/>
          </a:p>
          <a:p>
            <a:pPr algn="l" rtl="0">
              <a:buFontTx/>
              <a:buNone/>
            </a:pPr>
            <a:endParaRPr lang="en-US" b="1" dirty="0" smtClean="0"/>
          </a:p>
          <a:p>
            <a:pPr algn="l" rtl="0">
              <a:buFontTx/>
              <a:buNone/>
            </a:pPr>
            <a:r>
              <a:rPr lang="en-US" b="1" dirty="0" smtClean="0"/>
              <a:t>When </a:t>
            </a:r>
            <a:r>
              <a:rPr lang="en-US" b="1" dirty="0" err="1" smtClean="0"/>
              <a:t>i</a:t>
            </a:r>
            <a:r>
              <a:rPr lang="en-US" b="1" dirty="0" smtClean="0"/>
              <a:t> = i</a:t>
            </a:r>
            <a:r>
              <a:rPr lang="en-US" b="1" baseline="-25000" dirty="0" smtClean="0"/>
              <a:t>l</a:t>
            </a:r>
            <a:r>
              <a:rPr lang="en-US" b="1" dirty="0" smtClean="0"/>
              <a:t>/2, we have </a:t>
            </a:r>
            <a:r>
              <a:rPr lang="en-US" b="1" dirty="0" err="1" smtClean="0"/>
              <a:t>E</a:t>
            </a:r>
            <a:r>
              <a:rPr lang="en-US" b="1" baseline="-25000" dirty="0" err="1" smtClean="0"/>
              <a:t>appl</a:t>
            </a:r>
            <a:r>
              <a:rPr lang="en-US" b="1" dirty="0" smtClean="0"/>
              <a:t> = E</a:t>
            </a:r>
            <a:r>
              <a:rPr lang="en-US" b="1" baseline="-25000" dirty="0" smtClean="0"/>
              <a:t>1/2</a:t>
            </a:r>
          </a:p>
          <a:p>
            <a:pPr algn="l" rtl="0">
              <a:buFontTx/>
              <a:buNone/>
            </a:pPr>
            <a:endParaRPr lang="en-US" b="1" baseline="-25000" dirty="0" smtClean="0"/>
          </a:p>
          <a:p>
            <a:pPr algn="l" rtl="0">
              <a:buFontTx/>
              <a:buNone/>
            </a:pPr>
            <a:endParaRPr lang="en-US" b="1" baseline="-25000" dirty="0" smtClean="0"/>
          </a:p>
          <a:p>
            <a:pPr algn="l" rtl="0">
              <a:buFontTx/>
              <a:buNone/>
            </a:pPr>
            <a:endParaRPr lang="en-US" b="1" baseline="-25000" dirty="0" smtClean="0"/>
          </a:p>
          <a:p>
            <a:pPr algn="l" rtl="0">
              <a:buFontTx/>
              <a:buNone/>
            </a:pPr>
            <a:endParaRPr lang="en-US" b="1" dirty="0" smtClean="0"/>
          </a:p>
          <a:p>
            <a:pPr algn="l" rtl="0">
              <a:buFontTx/>
              <a:buNone/>
            </a:pPr>
            <a:endParaRPr lang="ar-SA" b="1" dirty="0" smtClean="0"/>
          </a:p>
        </p:txBody>
      </p:sp>
      <p:graphicFrame>
        <p:nvGraphicFramePr>
          <p:cNvPr id="11266" name="Object 2"/>
          <p:cNvGraphicFramePr>
            <a:graphicFrameLocks noChangeAspect="1"/>
          </p:cNvGraphicFramePr>
          <p:nvPr/>
        </p:nvGraphicFramePr>
        <p:xfrm>
          <a:off x="3500438" y="642938"/>
          <a:ext cx="8204200" cy="1285875"/>
        </p:xfrm>
        <a:graphic>
          <a:graphicData uri="http://schemas.openxmlformats.org/presentationml/2006/ole">
            <p:oleObj spid="_x0000_s8194" name="مستند" r:id="rId3" imgW="5273690" imgH="643703" progId="Word.Document.12">
              <p:embed/>
            </p:oleObj>
          </a:graphicData>
        </a:graphic>
      </p:graphicFrame>
      <p:graphicFrame>
        <p:nvGraphicFramePr>
          <p:cNvPr id="11267" name="Object 3"/>
          <p:cNvGraphicFramePr>
            <a:graphicFrameLocks noChangeAspect="1"/>
          </p:cNvGraphicFramePr>
          <p:nvPr/>
        </p:nvGraphicFramePr>
        <p:xfrm>
          <a:off x="414338" y="2571750"/>
          <a:ext cx="8729662" cy="1071563"/>
        </p:xfrm>
        <a:graphic>
          <a:graphicData uri="http://schemas.openxmlformats.org/presentationml/2006/ole">
            <p:oleObj spid="_x0000_s8195" name="مستند" r:id="rId4" imgW="5273690" imgH="598702" progId="Word.Document.12">
              <p:embed/>
            </p:oleObj>
          </a:graphicData>
        </a:graphic>
      </p:graphicFrame>
      <p:graphicFrame>
        <p:nvGraphicFramePr>
          <p:cNvPr id="11268" name="Object 4"/>
          <p:cNvGraphicFramePr>
            <a:graphicFrameLocks noChangeAspect="1"/>
          </p:cNvGraphicFramePr>
          <p:nvPr/>
        </p:nvGraphicFramePr>
        <p:xfrm>
          <a:off x="430213" y="5214938"/>
          <a:ext cx="8713787" cy="1214437"/>
        </p:xfrm>
        <a:graphic>
          <a:graphicData uri="http://schemas.openxmlformats.org/presentationml/2006/ole">
            <p:oleObj spid="_x0000_s8196" name="Document" r:id="rId5" imgW="5261479" imgH="733134" progId="Word.Document.12">
              <p:embed/>
            </p:oleObj>
          </a:graphicData>
        </a:graphic>
      </p:graphicFrame>
      <p:sp>
        <p:nvSpPr>
          <p:cNvPr id="11270" name="Rectangle 5"/>
          <p:cNvSpPr>
            <a:spLocks noChangeArrowheads="1"/>
          </p:cNvSpPr>
          <p:nvPr/>
        </p:nvSpPr>
        <p:spPr bwMode="auto">
          <a:xfrm>
            <a:off x="428625" y="4491801"/>
            <a:ext cx="8143875" cy="400110"/>
          </a:xfrm>
          <a:prstGeom prst="rect">
            <a:avLst/>
          </a:prstGeom>
          <a:noFill/>
          <a:ln w="9525">
            <a:noFill/>
            <a:miter lim="800000"/>
            <a:headEnd/>
            <a:tailEnd/>
          </a:ln>
        </p:spPr>
        <p:txBody>
          <a:bodyPr anchor="ctr">
            <a:spAutoFit/>
          </a:bodyPr>
          <a:lstStyle/>
          <a:p>
            <a:pPr algn="l" rtl="0"/>
            <a:r>
              <a:rPr lang="en-US" sz="2000" b="1" dirty="0">
                <a:latin typeface="Calibri" pitchFamily="34" charset="0"/>
              </a:rPr>
              <a:t>And E</a:t>
            </a:r>
            <a:r>
              <a:rPr lang="en-US" sz="2000" b="1" baseline="-30000" dirty="0">
                <a:latin typeface="Calibri" pitchFamily="34" charset="0"/>
              </a:rPr>
              <a:t>1/2</a:t>
            </a:r>
            <a:r>
              <a:rPr lang="en-US" sz="2000" b="1" dirty="0">
                <a:latin typeface="Calibri" pitchFamily="34" charset="0"/>
              </a:rPr>
              <a:t> = </a:t>
            </a:r>
            <a:r>
              <a:rPr lang="en-US" sz="2000" b="1" dirty="0" err="1">
                <a:latin typeface="Calibri" pitchFamily="34" charset="0"/>
              </a:rPr>
              <a:t>E</a:t>
            </a:r>
            <a:r>
              <a:rPr lang="en-US" sz="2000" b="1" baseline="-30000" dirty="0" err="1">
                <a:latin typeface="Calibri" pitchFamily="34" charset="0"/>
              </a:rPr>
              <a:t>A</a:t>
            </a:r>
            <a:r>
              <a:rPr lang="en-US" sz="2000" b="1" baseline="30000" dirty="0" err="1">
                <a:latin typeface="Calibri" pitchFamily="34" charset="0"/>
              </a:rPr>
              <a:t>o</a:t>
            </a:r>
            <a:r>
              <a:rPr lang="en-US" sz="2000" b="1" dirty="0">
                <a:latin typeface="Calibri" pitchFamily="34" charset="0"/>
              </a:rPr>
              <a:t> –</a:t>
            </a:r>
            <a:r>
              <a:rPr lang="en-US" sz="2000" b="1" dirty="0" err="1">
                <a:latin typeface="Calibri" pitchFamily="34" charset="0"/>
              </a:rPr>
              <a:t>E</a:t>
            </a:r>
            <a:r>
              <a:rPr lang="en-US" sz="2000" b="1" baseline="-30000" dirty="0" err="1">
                <a:latin typeface="Calibri" pitchFamily="34" charset="0"/>
              </a:rPr>
              <a:t>ref</a:t>
            </a:r>
            <a:r>
              <a:rPr lang="en-US" sz="2000" b="1" baseline="-30000" dirty="0">
                <a:latin typeface="Calibri" pitchFamily="34" charset="0"/>
              </a:rPr>
              <a:t>   </a:t>
            </a:r>
            <a:r>
              <a:rPr lang="en-US" sz="2000" b="1" dirty="0"/>
              <a:t>since usually k</a:t>
            </a:r>
            <a:r>
              <a:rPr lang="en-US" sz="2000" b="1" baseline="-25000" dirty="0"/>
              <a:t>A</a:t>
            </a:r>
            <a:r>
              <a:rPr lang="en-US" sz="2000" b="1" dirty="0"/>
              <a:t> = </a:t>
            </a:r>
            <a:r>
              <a:rPr lang="en-US" sz="2000" b="1" dirty="0" err="1"/>
              <a:t>k</a:t>
            </a:r>
            <a:r>
              <a:rPr lang="en-US" sz="2000" b="1" baseline="-25000" dirty="0" err="1"/>
              <a:t>p</a:t>
            </a:r>
            <a:r>
              <a:rPr lang="en-US" sz="2000" b="1" dirty="0"/>
              <a:t>, both log terms will equal zero</a:t>
            </a:r>
          </a:p>
        </p:txBody>
      </p:sp>
      <p:sp>
        <p:nvSpPr>
          <p:cNvPr id="11271" name="Slide Number Placeholder 6"/>
          <p:cNvSpPr>
            <a:spLocks noGrp="1"/>
          </p:cNvSpPr>
          <p:nvPr>
            <p:ph type="sldNum" sz="quarter" idx="12"/>
          </p:nvPr>
        </p:nvSpPr>
        <p:spPr>
          <a:noFill/>
        </p:spPr>
        <p:txBody>
          <a:bodyPr/>
          <a:lstStyle/>
          <a:p>
            <a:fld id="{87FF9BA0-2F55-4A94-8FBE-440835F264B5}" type="slidenum">
              <a:rPr lang="ar-SA" smtClean="0"/>
              <a:pPr/>
              <a:t>30</a:t>
            </a:fld>
            <a:endParaRPr lang="en-US" smtClean="0"/>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143366"/>
            <a:ext cx="4501097" cy="4143022"/>
            <a:chOff x="-276" y="-108"/>
            <a:chExt cx="3414" cy="2816"/>
          </a:xfrm>
        </p:grpSpPr>
        <p:sp>
          <p:nvSpPr>
            <p:cNvPr id="4120" name="Rectangle 3"/>
            <p:cNvSpPr>
              <a:spLocks noChangeArrowheads="1"/>
            </p:cNvSpPr>
            <p:nvPr/>
          </p:nvSpPr>
          <p:spPr bwMode="auto">
            <a:xfrm>
              <a:off x="-5" y="-108"/>
              <a:ext cx="3143" cy="2816"/>
            </a:xfrm>
            <a:prstGeom prst="rect">
              <a:avLst/>
            </a:prstGeom>
            <a:noFill/>
            <a:ln w="9525">
              <a:solidFill>
                <a:schemeClr val="tx1"/>
              </a:solidFill>
              <a:miter lim="800000"/>
              <a:headEnd/>
              <a:tailEnd/>
            </a:ln>
          </p:spPr>
          <p:txBody>
            <a:bodyPr wrap="none" anchor="ctr"/>
            <a:lstStyle/>
            <a:p>
              <a:endParaRPr lang="ar-SA"/>
            </a:p>
          </p:txBody>
        </p:sp>
        <p:sp>
          <p:nvSpPr>
            <p:cNvPr id="4121" name="Line 4"/>
            <p:cNvSpPr>
              <a:spLocks noChangeShapeType="1"/>
            </p:cNvSpPr>
            <p:nvPr/>
          </p:nvSpPr>
          <p:spPr bwMode="auto">
            <a:xfrm>
              <a:off x="385" y="2296"/>
              <a:ext cx="2359" cy="0"/>
            </a:xfrm>
            <a:prstGeom prst="line">
              <a:avLst/>
            </a:prstGeom>
            <a:noFill/>
            <a:ln w="22225">
              <a:solidFill>
                <a:schemeClr val="tx1"/>
              </a:solidFill>
              <a:round/>
              <a:headEnd/>
              <a:tailEnd type="triangle" w="med" len="med"/>
            </a:ln>
          </p:spPr>
          <p:txBody>
            <a:bodyPr/>
            <a:lstStyle/>
            <a:p>
              <a:endParaRPr lang="ar-SA"/>
            </a:p>
          </p:txBody>
        </p:sp>
        <p:sp>
          <p:nvSpPr>
            <p:cNvPr id="4122" name="Line 5"/>
            <p:cNvSpPr>
              <a:spLocks noChangeShapeType="1"/>
            </p:cNvSpPr>
            <p:nvPr/>
          </p:nvSpPr>
          <p:spPr bwMode="auto">
            <a:xfrm flipV="1">
              <a:off x="385" y="164"/>
              <a:ext cx="0" cy="2132"/>
            </a:xfrm>
            <a:prstGeom prst="line">
              <a:avLst/>
            </a:prstGeom>
            <a:noFill/>
            <a:ln w="22225">
              <a:solidFill>
                <a:schemeClr val="tx1"/>
              </a:solidFill>
              <a:round/>
              <a:headEnd/>
              <a:tailEnd type="triangle" w="med" len="med"/>
            </a:ln>
          </p:spPr>
          <p:txBody>
            <a:bodyPr/>
            <a:lstStyle/>
            <a:p>
              <a:endParaRPr lang="ar-SA"/>
            </a:p>
          </p:txBody>
        </p:sp>
        <p:sp>
          <p:nvSpPr>
            <p:cNvPr id="4123" name="Text Box 6"/>
            <p:cNvSpPr txBox="1">
              <a:spLocks noChangeArrowheads="1"/>
            </p:cNvSpPr>
            <p:nvPr/>
          </p:nvSpPr>
          <p:spPr bwMode="auto">
            <a:xfrm>
              <a:off x="2226" y="2233"/>
              <a:ext cx="772" cy="301"/>
            </a:xfrm>
            <a:prstGeom prst="rect">
              <a:avLst/>
            </a:prstGeom>
            <a:noFill/>
            <a:ln w="9525">
              <a:noFill/>
              <a:miter lim="800000"/>
              <a:headEnd/>
              <a:tailEnd/>
            </a:ln>
          </p:spPr>
          <p:txBody>
            <a:bodyPr>
              <a:spAutoFit/>
            </a:bodyPr>
            <a:lstStyle/>
            <a:p>
              <a:pPr>
                <a:spcBef>
                  <a:spcPct val="50000"/>
                </a:spcBef>
              </a:pPr>
              <a:r>
                <a:rPr lang="en-US" altLang="zh-CN" sz="2000" b="1" dirty="0" smtClean="0">
                  <a:latin typeface="Arial" pitchFamily="34" charset="0"/>
                  <a:sym typeface="Symbol" pitchFamily="18" charset="2"/>
                </a:rPr>
                <a:t></a:t>
              </a:r>
              <a:r>
                <a:rPr lang="en-US" altLang="zh-CN" sz="2000" b="1" i="1" dirty="0" smtClean="0">
                  <a:latin typeface="Arial" pitchFamily="34" charset="0"/>
                  <a:sym typeface="Symbol" pitchFamily="18" charset="2"/>
                </a:rPr>
                <a:t>E</a:t>
              </a:r>
              <a:endParaRPr lang="en-US" altLang="zh-CN" sz="2000" b="1" i="1" dirty="0">
                <a:latin typeface="Arial" pitchFamily="34" charset="0"/>
                <a:sym typeface="Symbol" pitchFamily="18" charset="2"/>
              </a:endParaRPr>
            </a:p>
          </p:txBody>
        </p:sp>
        <p:sp>
          <p:nvSpPr>
            <p:cNvPr id="4124" name="Text Box 7"/>
            <p:cNvSpPr txBox="1">
              <a:spLocks noChangeArrowheads="1"/>
            </p:cNvSpPr>
            <p:nvPr/>
          </p:nvSpPr>
          <p:spPr bwMode="auto">
            <a:xfrm>
              <a:off x="1065" y="2251"/>
              <a:ext cx="773" cy="301"/>
            </a:xfrm>
            <a:prstGeom prst="rect">
              <a:avLst/>
            </a:prstGeom>
            <a:noFill/>
            <a:ln w="9525">
              <a:noFill/>
              <a:miter lim="800000"/>
              <a:headEnd/>
              <a:tailEnd/>
            </a:ln>
          </p:spPr>
          <p:txBody>
            <a:bodyPr>
              <a:spAutoFit/>
            </a:bodyPr>
            <a:lstStyle/>
            <a:p>
              <a:pPr>
                <a:spcBef>
                  <a:spcPct val="50000"/>
                </a:spcBef>
              </a:pPr>
              <a:r>
                <a:rPr lang="en-US" altLang="zh-CN" sz="2000" b="1" dirty="0" smtClean="0">
                  <a:latin typeface="Arial" pitchFamily="34" charset="0"/>
                  <a:sym typeface="Symbol" pitchFamily="18" charset="2"/>
                </a:rPr>
                <a:t></a:t>
              </a:r>
              <a:r>
                <a:rPr lang="en-US" altLang="zh-CN" sz="2000" b="1" i="1" dirty="0" smtClean="0">
                  <a:latin typeface="Arial" pitchFamily="34" charset="0"/>
                  <a:sym typeface="Symbol" pitchFamily="18" charset="2"/>
                </a:rPr>
                <a:t>E</a:t>
              </a:r>
              <a:r>
                <a:rPr lang="en-US" altLang="zh-CN" sz="2000" b="1" baseline="-25000" dirty="0" smtClean="0">
                  <a:latin typeface="Arial" pitchFamily="34" charset="0"/>
                  <a:sym typeface="Symbol" pitchFamily="18" charset="2"/>
                </a:rPr>
                <a:t>1/2</a:t>
              </a:r>
              <a:endParaRPr lang="en-US" altLang="zh-CN" sz="2000" b="1" i="1" dirty="0">
                <a:latin typeface="Arial" pitchFamily="34" charset="0"/>
                <a:sym typeface="Symbol" pitchFamily="18" charset="2"/>
              </a:endParaRPr>
            </a:p>
          </p:txBody>
        </p:sp>
        <p:sp>
          <p:nvSpPr>
            <p:cNvPr id="4125" name="Freeform 8"/>
            <p:cNvSpPr>
              <a:spLocks/>
            </p:cNvSpPr>
            <p:nvPr/>
          </p:nvSpPr>
          <p:spPr bwMode="auto">
            <a:xfrm>
              <a:off x="385" y="663"/>
              <a:ext cx="2268" cy="1633"/>
            </a:xfrm>
            <a:custGeom>
              <a:avLst/>
              <a:gdLst>
                <a:gd name="T0" fmla="*/ 0 w 2268"/>
                <a:gd name="T1" fmla="*/ 1633 h 1633"/>
                <a:gd name="T2" fmla="*/ 771 w 2268"/>
                <a:gd name="T3" fmla="*/ 1406 h 1633"/>
                <a:gd name="T4" fmla="*/ 1134 w 2268"/>
                <a:gd name="T5" fmla="*/ 726 h 1633"/>
                <a:gd name="T6" fmla="*/ 1270 w 2268"/>
                <a:gd name="T7" fmla="*/ 317 h 1633"/>
                <a:gd name="T8" fmla="*/ 1542 w 2268"/>
                <a:gd name="T9" fmla="*/ 91 h 1633"/>
                <a:gd name="T10" fmla="*/ 2268 w 2268"/>
                <a:gd name="T11" fmla="*/ 0 h 1633"/>
                <a:gd name="T12" fmla="*/ 0 60000 65536"/>
                <a:gd name="T13" fmla="*/ 0 60000 65536"/>
                <a:gd name="T14" fmla="*/ 0 60000 65536"/>
                <a:gd name="T15" fmla="*/ 0 60000 65536"/>
                <a:gd name="T16" fmla="*/ 0 60000 65536"/>
                <a:gd name="T17" fmla="*/ 0 60000 65536"/>
                <a:gd name="T18" fmla="*/ 0 w 2268"/>
                <a:gd name="T19" fmla="*/ 0 h 1633"/>
                <a:gd name="T20" fmla="*/ 2268 w 2268"/>
                <a:gd name="T21" fmla="*/ 1633 h 1633"/>
              </a:gdLst>
              <a:ahLst/>
              <a:cxnLst>
                <a:cxn ang="T12">
                  <a:pos x="T0" y="T1"/>
                </a:cxn>
                <a:cxn ang="T13">
                  <a:pos x="T2" y="T3"/>
                </a:cxn>
                <a:cxn ang="T14">
                  <a:pos x="T4" y="T5"/>
                </a:cxn>
                <a:cxn ang="T15">
                  <a:pos x="T6" y="T7"/>
                </a:cxn>
                <a:cxn ang="T16">
                  <a:pos x="T8" y="T9"/>
                </a:cxn>
                <a:cxn ang="T17">
                  <a:pos x="T10" y="T11"/>
                </a:cxn>
              </a:cxnLst>
              <a:rect l="T18" t="T19" r="T20" b="T21"/>
              <a:pathLst>
                <a:path w="2268" h="1633">
                  <a:moveTo>
                    <a:pt x="0" y="1633"/>
                  </a:moveTo>
                  <a:cubicBezTo>
                    <a:pt x="291" y="1595"/>
                    <a:pt x="582" y="1557"/>
                    <a:pt x="771" y="1406"/>
                  </a:cubicBezTo>
                  <a:cubicBezTo>
                    <a:pt x="960" y="1255"/>
                    <a:pt x="1051" y="907"/>
                    <a:pt x="1134" y="726"/>
                  </a:cubicBezTo>
                  <a:cubicBezTo>
                    <a:pt x="1217" y="545"/>
                    <a:pt x="1202" y="423"/>
                    <a:pt x="1270" y="317"/>
                  </a:cubicBezTo>
                  <a:cubicBezTo>
                    <a:pt x="1338" y="211"/>
                    <a:pt x="1376" y="144"/>
                    <a:pt x="1542" y="91"/>
                  </a:cubicBezTo>
                  <a:cubicBezTo>
                    <a:pt x="1708" y="38"/>
                    <a:pt x="2147" y="15"/>
                    <a:pt x="2268" y="0"/>
                  </a:cubicBezTo>
                </a:path>
              </a:pathLst>
            </a:custGeom>
            <a:noFill/>
            <a:ln w="22225">
              <a:solidFill>
                <a:schemeClr val="tx1"/>
              </a:solidFill>
              <a:round/>
              <a:headEnd/>
              <a:tailEnd/>
            </a:ln>
          </p:spPr>
          <p:txBody>
            <a:bodyPr/>
            <a:lstStyle/>
            <a:p>
              <a:endParaRPr lang="ar-SA"/>
            </a:p>
          </p:txBody>
        </p:sp>
        <p:sp>
          <p:nvSpPr>
            <p:cNvPr id="4126" name="Line 9"/>
            <p:cNvSpPr>
              <a:spLocks noChangeShapeType="1"/>
            </p:cNvSpPr>
            <p:nvPr/>
          </p:nvSpPr>
          <p:spPr bwMode="auto">
            <a:xfrm>
              <a:off x="385" y="1480"/>
              <a:ext cx="1089" cy="0"/>
            </a:xfrm>
            <a:prstGeom prst="line">
              <a:avLst/>
            </a:prstGeom>
            <a:noFill/>
            <a:ln w="22225">
              <a:solidFill>
                <a:srgbClr val="FF6600"/>
              </a:solidFill>
              <a:prstDash val="dash"/>
              <a:round/>
              <a:headEnd/>
              <a:tailEnd/>
            </a:ln>
          </p:spPr>
          <p:txBody>
            <a:bodyPr/>
            <a:lstStyle/>
            <a:p>
              <a:endParaRPr lang="ar-SA"/>
            </a:p>
          </p:txBody>
        </p:sp>
        <p:sp>
          <p:nvSpPr>
            <p:cNvPr id="4127" name="Line 10"/>
            <p:cNvSpPr>
              <a:spLocks noChangeShapeType="1"/>
            </p:cNvSpPr>
            <p:nvPr/>
          </p:nvSpPr>
          <p:spPr bwMode="auto">
            <a:xfrm>
              <a:off x="385" y="663"/>
              <a:ext cx="2269" cy="0"/>
            </a:xfrm>
            <a:prstGeom prst="line">
              <a:avLst/>
            </a:prstGeom>
            <a:noFill/>
            <a:ln w="22225">
              <a:solidFill>
                <a:srgbClr val="FF6600"/>
              </a:solidFill>
              <a:prstDash val="dash"/>
              <a:round/>
              <a:headEnd/>
              <a:tailEnd/>
            </a:ln>
          </p:spPr>
          <p:txBody>
            <a:bodyPr/>
            <a:lstStyle/>
            <a:p>
              <a:endParaRPr lang="ar-SA"/>
            </a:p>
          </p:txBody>
        </p:sp>
        <p:sp>
          <p:nvSpPr>
            <p:cNvPr id="4128" name="Line 11"/>
            <p:cNvSpPr>
              <a:spLocks noChangeShapeType="1"/>
            </p:cNvSpPr>
            <p:nvPr/>
          </p:nvSpPr>
          <p:spPr bwMode="auto">
            <a:xfrm flipV="1">
              <a:off x="1474" y="1480"/>
              <a:ext cx="0" cy="816"/>
            </a:xfrm>
            <a:prstGeom prst="line">
              <a:avLst/>
            </a:prstGeom>
            <a:noFill/>
            <a:ln w="22225">
              <a:solidFill>
                <a:srgbClr val="FF6600"/>
              </a:solidFill>
              <a:prstDash val="dash"/>
              <a:round/>
              <a:headEnd/>
              <a:tailEnd/>
            </a:ln>
          </p:spPr>
          <p:txBody>
            <a:bodyPr/>
            <a:lstStyle/>
            <a:p>
              <a:endParaRPr lang="ar-SA"/>
            </a:p>
          </p:txBody>
        </p:sp>
        <p:sp>
          <p:nvSpPr>
            <p:cNvPr id="4129" name="Text Box 12"/>
            <p:cNvSpPr txBox="1">
              <a:spLocks noChangeArrowheads="1"/>
            </p:cNvSpPr>
            <p:nvPr/>
          </p:nvSpPr>
          <p:spPr bwMode="auto">
            <a:xfrm>
              <a:off x="112" y="211"/>
              <a:ext cx="681" cy="300"/>
            </a:xfrm>
            <a:prstGeom prst="rect">
              <a:avLst/>
            </a:prstGeom>
            <a:noFill/>
            <a:ln w="9525">
              <a:noFill/>
              <a:miter lim="800000"/>
              <a:headEnd/>
              <a:tailEnd/>
            </a:ln>
          </p:spPr>
          <p:txBody>
            <a:bodyPr>
              <a:spAutoFit/>
            </a:bodyPr>
            <a:lstStyle/>
            <a:p>
              <a:pPr>
                <a:spcBef>
                  <a:spcPct val="50000"/>
                </a:spcBef>
              </a:pPr>
              <a:r>
                <a:rPr lang="en-US" altLang="zh-CN" sz="2000" b="1" i="1">
                  <a:latin typeface="Times New Roman" pitchFamily="18" charset="0"/>
                </a:rPr>
                <a:t>I</a:t>
              </a:r>
            </a:p>
          </p:txBody>
        </p:sp>
        <p:sp>
          <p:nvSpPr>
            <p:cNvPr id="4130" name="Text Box 13"/>
            <p:cNvSpPr txBox="1">
              <a:spLocks noChangeArrowheads="1"/>
            </p:cNvSpPr>
            <p:nvPr/>
          </p:nvSpPr>
          <p:spPr bwMode="auto">
            <a:xfrm>
              <a:off x="-276" y="1299"/>
              <a:ext cx="680" cy="300"/>
            </a:xfrm>
            <a:prstGeom prst="rect">
              <a:avLst/>
            </a:prstGeom>
            <a:noFill/>
            <a:ln w="9525">
              <a:noFill/>
              <a:miter lim="800000"/>
              <a:headEnd/>
              <a:tailEnd/>
            </a:ln>
          </p:spPr>
          <p:txBody>
            <a:bodyPr>
              <a:spAutoFit/>
            </a:bodyPr>
            <a:lstStyle/>
            <a:p>
              <a:pPr>
                <a:spcBef>
                  <a:spcPct val="50000"/>
                </a:spcBef>
              </a:pPr>
              <a:r>
                <a:rPr lang="en-US" altLang="zh-CN" sz="2000" b="1" i="1" dirty="0">
                  <a:latin typeface="Times New Roman" pitchFamily="18" charset="0"/>
                </a:rPr>
                <a:t>I</a:t>
              </a:r>
              <a:r>
                <a:rPr lang="en-US" altLang="zh-CN" sz="2000" b="1" baseline="-25000" dirty="0">
                  <a:latin typeface="Times New Roman" pitchFamily="18" charset="0"/>
                </a:rPr>
                <a:t>d</a:t>
              </a:r>
              <a:r>
                <a:rPr lang="en-US" altLang="zh-CN" sz="2000" b="1" dirty="0">
                  <a:latin typeface="Times New Roman" pitchFamily="18" charset="0"/>
                </a:rPr>
                <a:t>/2</a:t>
              </a:r>
              <a:endParaRPr lang="en-US" altLang="zh-CN" sz="2000" b="1" i="1" dirty="0">
                <a:latin typeface="Times New Roman" pitchFamily="18" charset="0"/>
              </a:endParaRPr>
            </a:p>
          </p:txBody>
        </p:sp>
        <p:sp>
          <p:nvSpPr>
            <p:cNvPr id="4131" name="Text Box 14"/>
            <p:cNvSpPr txBox="1">
              <a:spLocks noChangeArrowheads="1"/>
            </p:cNvSpPr>
            <p:nvPr/>
          </p:nvSpPr>
          <p:spPr bwMode="auto">
            <a:xfrm>
              <a:off x="112" y="527"/>
              <a:ext cx="296" cy="301"/>
            </a:xfrm>
            <a:prstGeom prst="rect">
              <a:avLst/>
            </a:prstGeom>
            <a:noFill/>
            <a:ln w="9525">
              <a:noFill/>
              <a:miter lim="800000"/>
              <a:headEnd/>
              <a:tailEnd/>
            </a:ln>
          </p:spPr>
          <p:txBody>
            <a:bodyPr>
              <a:spAutoFit/>
            </a:bodyPr>
            <a:lstStyle/>
            <a:p>
              <a:pPr>
                <a:spcBef>
                  <a:spcPct val="50000"/>
                </a:spcBef>
              </a:pPr>
              <a:r>
                <a:rPr lang="en-US" altLang="zh-CN" sz="2000" b="1" i="1">
                  <a:latin typeface="Times New Roman" pitchFamily="18" charset="0"/>
                </a:rPr>
                <a:t>I</a:t>
              </a:r>
              <a:r>
                <a:rPr lang="en-US" altLang="zh-CN" sz="2000" b="1" baseline="-25000">
                  <a:latin typeface="Times New Roman" pitchFamily="18" charset="0"/>
                </a:rPr>
                <a:t>d</a:t>
              </a:r>
              <a:endParaRPr lang="en-US" altLang="zh-CN" sz="2000" b="1" i="1">
                <a:latin typeface="Times New Roman" pitchFamily="18" charset="0"/>
              </a:endParaRPr>
            </a:p>
          </p:txBody>
        </p:sp>
      </p:grpSp>
      <p:sp>
        <p:nvSpPr>
          <p:cNvPr id="4101" name="Text Box 15"/>
          <p:cNvSpPr txBox="1">
            <a:spLocks noChangeArrowheads="1"/>
          </p:cNvSpPr>
          <p:nvPr/>
        </p:nvSpPr>
        <p:spPr bwMode="auto">
          <a:xfrm>
            <a:off x="785786" y="5572140"/>
            <a:ext cx="3816350" cy="461665"/>
          </a:xfrm>
          <a:prstGeom prst="rect">
            <a:avLst/>
          </a:prstGeom>
          <a:noFill/>
          <a:ln w="9525">
            <a:noFill/>
            <a:miter lim="800000"/>
            <a:headEnd/>
            <a:tailEnd/>
          </a:ln>
        </p:spPr>
        <p:txBody>
          <a:bodyPr>
            <a:spAutoFit/>
          </a:bodyPr>
          <a:lstStyle/>
          <a:p>
            <a:pPr algn="l" rtl="0">
              <a:spcBef>
                <a:spcPct val="50000"/>
              </a:spcBef>
            </a:pPr>
            <a:r>
              <a:rPr kumimoji="1" lang="en-US" altLang="zh-CN" sz="2400" dirty="0">
                <a:latin typeface="Times New Roman" pitchFamily="18" charset="0"/>
              </a:rPr>
              <a:t>The </a:t>
            </a:r>
            <a:r>
              <a:rPr kumimoji="1" lang="en-US" altLang="zh-CN" sz="2400" dirty="0" err="1" smtClean="0">
                <a:latin typeface="Times New Roman" pitchFamily="18" charset="0"/>
              </a:rPr>
              <a:t>polarographic</a:t>
            </a:r>
            <a:r>
              <a:rPr kumimoji="1" lang="en-US" altLang="zh-CN" sz="2400" dirty="0" smtClean="0">
                <a:latin typeface="Times New Roman" pitchFamily="18" charset="0"/>
              </a:rPr>
              <a:t> wave</a:t>
            </a:r>
            <a:endParaRPr kumimoji="1" lang="en-US" altLang="zh-CN" sz="2400" dirty="0">
              <a:latin typeface="Times New Roman" pitchFamily="18" charset="0"/>
            </a:endParaRPr>
          </a:p>
        </p:txBody>
      </p:sp>
      <p:sp>
        <p:nvSpPr>
          <p:cNvPr id="4103" name="Text Box 35"/>
          <p:cNvSpPr txBox="1">
            <a:spLocks noChangeArrowheads="1"/>
          </p:cNvSpPr>
          <p:nvPr/>
        </p:nvSpPr>
        <p:spPr bwMode="auto">
          <a:xfrm>
            <a:off x="5143504" y="5572140"/>
            <a:ext cx="3276600" cy="457200"/>
          </a:xfrm>
          <a:prstGeom prst="rect">
            <a:avLst/>
          </a:prstGeom>
          <a:noFill/>
          <a:ln w="9525">
            <a:noFill/>
            <a:miter lim="800000"/>
            <a:headEnd/>
            <a:tailEnd/>
          </a:ln>
        </p:spPr>
        <p:txBody>
          <a:bodyPr>
            <a:spAutoFit/>
          </a:bodyPr>
          <a:lstStyle/>
          <a:p>
            <a:pPr>
              <a:spcBef>
                <a:spcPct val="50000"/>
              </a:spcBef>
            </a:pPr>
            <a:r>
              <a:rPr kumimoji="1" lang="en-US" altLang="zh-CN" sz="2400" dirty="0">
                <a:latin typeface="Times New Roman" pitchFamily="18" charset="0"/>
              </a:rPr>
              <a:t>The linear relationship</a:t>
            </a:r>
          </a:p>
        </p:txBody>
      </p:sp>
      <p:pic>
        <p:nvPicPr>
          <p:cNvPr id="37" name="Object 25"/>
          <p:cNvPicPr>
            <a:picLocks noChangeAspect="1" noChangeArrowheads="1"/>
          </p:cNvPicPr>
          <p:nvPr/>
        </p:nvPicPr>
        <p:blipFill>
          <a:blip r:embed="rId2" cstate="print"/>
          <a:srcRect/>
          <a:stretch>
            <a:fillRect/>
          </a:stretch>
        </p:blipFill>
        <p:spPr bwMode="auto">
          <a:xfrm>
            <a:off x="4156075" y="3111500"/>
            <a:ext cx="831850" cy="635000"/>
          </a:xfrm>
          <a:prstGeom prst="rect">
            <a:avLst/>
          </a:prstGeom>
          <a:noFill/>
          <a:ln w="9525">
            <a:noFill/>
            <a:miter lim="800000"/>
            <a:headEnd/>
            <a:tailEnd/>
          </a:ln>
          <a:effectLst/>
        </p:spPr>
      </p:pic>
      <p:sp>
        <p:nvSpPr>
          <p:cNvPr id="481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48136" name="Picture 8"/>
          <p:cNvPicPr>
            <a:picLocks noChangeAspect="1" noChangeArrowheads="1"/>
          </p:cNvPicPr>
          <p:nvPr/>
        </p:nvPicPr>
        <p:blipFill>
          <a:blip r:embed="rId3" cstate="print"/>
          <a:srcRect/>
          <a:stretch>
            <a:fillRect/>
          </a:stretch>
        </p:blipFill>
        <p:spPr bwMode="auto">
          <a:xfrm>
            <a:off x="4643573" y="1071546"/>
            <a:ext cx="4252913" cy="4286850"/>
          </a:xfrm>
          <a:prstGeom prst="rect">
            <a:avLst/>
          </a:prstGeom>
          <a:noFill/>
          <a:ln w="9525">
            <a:noFill/>
            <a:miter lim="800000"/>
            <a:headEnd/>
            <a:tailEnd/>
          </a:ln>
          <a:effectLst/>
        </p:spPr>
      </p:pic>
      <p:sp>
        <p:nvSpPr>
          <p:cNvPr id="42" name="Title 41"/>
          <p:cNvSpPr>
            <a:spLocks noGrp="1"/>
          </p:cNvSpPr>
          <p:nvPr>
            <p:ph type="title"/>
          </p:nvPr>
        </p:nvSpPr>
        <p:spPr>
          <a:xfrm>
            <a:off x="457200" y="214290"/>
            <a:ext cx="8229600" cy="500066"/>
          </a:xfrm>
        </p:spPr>
        <p:txBody>
          <a:bodyPr>
            <a:normAutofit fontScale="90000"/>
          </a:bodyPr>
          <a:lstStyle/>
          <a:p>
            <a:pPr rtl="0"/>
            <a:r>
              <a:rPr lang="en-US" sz="3200" b="1" dirty="0" smtClean="0">
                <a:solidFill>
                  <a:srgbClr val="800000"/>
                </a:solidFill>
              </a:rPr>
              <a:t>Finding E and Number of Electrons involved</a:t>
            </a:r>
            <a:endParaRPr lang="ar-SA" sz="3200" b="1" dirty="0">
              <a:solidFill>
                <a:srgbClr val="8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8"/>
          <p:cNvSpPr txBox="1">
            <a:spLocks noChangeArrowheads="1"/>
          </p:cNvSpPr>
          <p:nvPr/>
        </p:nvSpPr>
        <p:spPr bwMode="auto">
          <a:xfrm>
            <a:off x="1066800" y="533400"/>
            <a:ext cx="7374584" cy="646331"/>
          </a:xfrm>
          <a:prstGeom prst="rect">
            <a:avLst/>
          </a:prstGeom>
          <a:noFill/>
          <a:ln w="9525">
            <a:noFill/>
            <a:miter lim="800000"/>
            <a:headEnd/>
            <a:tailEnd/>
          </a:ln>
        </p:spPr>
        <p:txBody>
          <a:bodyPr wrap="none">
            <a:spAutoFit/>
          </a:bodyPr>
          <a:lstStyle/>
          <a:p>
            <a:pPr algn="ctr"/>
            <a:r>
              <a:rPr lang="en-US" sz="3600" b="1" dirty="0">
                <a:solidFill>
                  <a:srgbClr val="0000FF"/>
                </a:solidFill>
              </a:rPr>
              <a:t>Pulsed </a:t>
            </a:r>
            <a:r>
              <a:rPr lang="en-US" sz="3600" b="1" dirty="0" err="1" smtClean="0">
                <a:solidFill>
                  <a:srgbClr val="0000FF"/>
                </a:solidFill>
              </a:rPr>
              <a:t>Voltammetric</a:t>
            </a:r>
            <a:r>
              <a:rPr lang="en-US" sz="3600" b="1" dirty="0" smtClean="0">
                <a:solidFill>
                  <a:srgbClr val="0000FF"/>
                </a:solidFill>
              </a:rPr>
              <a:t> Techniques</a:t>
            </a:r>
            <a:endParaRPr lang="en-US" sz="3600" b="1" dirty="0">
              <a:solidFill>
                <a:srgbClr val="0000FF"/>
              </a:solidFill>
            </a:endParaRPr>
          </a:p>
        </p:txBody>
      </p:sp>
      <p:sp>
        <p:nvSpPr>
          <p:cNvPr id="16179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6179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6179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SA"/>
          </a:p>
        </p:txBody>
      </p:sp>
      <p:sp>
        <p:nvSpPr>
          <p:cNvPr id="161798" name="Text Box 3"/>
          <p:cNvSpPr txBox="1">
            <a:spLocks noChangeArrowheads="1"/>
          </p:cNvSpPr>
          <p:nvPr/>
        </p:nvSpPr>
        <p:spPr bwMode="auto">
          <a:xfrm>
            <a:off x="533400" y="1219200"/>
            <a:ext cx="7848600" cy="4032250"/>
          </a:xfrm>
          <a:prstGeom prst="rect">
            <a:avLst/>
          </a:prstGeom>
          <a:noFill/>
          <a:ln w="9525">
            <a:noFill/>
            <a:miter lim="800000"/>
            <a:headEnd/>
            <a:tailEnd/>
          </a:ln>
        </p:spPr>
        <p:txBody>
          <a:bodyPr>
            <a:spAutoFit/>
          </a:bodyPr>
          <a:lstStyle/>
          <a:p>
            <a:pPr algn="l" rtl="0"/>
            <a:r>
              <a:rPr lang="en-US" sz="3200" b="1"/>
              <a:t>There are three main pulsed polarographic techniques based on the excitation waveform and the current sampling regime:</a:t>
            </a:r>
          </a:p>
          <a:p>
            <a:pPr algn="l" rtl="0"/>
            <a:endParaRPr lang="en-US" sz="3200" b="1"/>
          </a:p>
          <a:p>
            <a:pPr algn="l" rtl="0"/>
            <a:r>
              <a:rPr lang="en-US" sz="3200" b="1"/>
              <a:t>- Normal-Pulse Polarography</a:t>
            </a:r>
          </a:p>
          <a:p>
            <a:pPr algn="l" rtl="0"/>
            <a:r>
              <a:rPr lang="en-US" sz="3200" b="1"/>
              <a:t>- Differential-Pulse polarography</a:t>
            </a:r>
          </a:p>
          <a:p>
            <a:pPr algn="l" rtl="0"/>
            <a:r>
              <a:rPr lang="en-US" sz="3200" b="1"/>
              <a:t>- Square-Wave polarography</a:t>
            </a:r>
          </a:p>
        </p:txBody>
      </p:sp>
      <p:sp>
        <p:nvSpPr>
          <p:cNvPr id="161799" name="Slide Number Placeholder 6"/>
          <p:cNvSpPr>
            <a:spLocks noGrp="1"/>
          </p:cNvSpPr>
          <p:nvPr>
            <p:ph type="sldNum" sz="quarter" idx="12"/>
          </p:nvPr>
        </p:nvSpPr>
        <p:spPr>
          <a:noFill/>
        </p:spPr>
        <p:txBody>
          <a:bodyPr/>
          <a:lstStyle/>
          <a:p>
            <a:fld id="{93EE4941-C5B0-4E65-823B-619FC57BBF36}" type="slidenum">
              <a:rPr lang="ar-SA" smtClean="0"/>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p:txBody>
          <a:bodyPr/>
          <a:lstStyle/>
          <a:p>
            <a:pPr rtl="0"/>
            <a:r>
              <a:rPr lang="en-US" b="1" smtClean="0">
                <a:solidFill>
                  <a:srgbClr val="0000FF"/>
                </a:solidFill>
              </a:rPr>
              <a:t>Why use pulse techniques?</a:t>
            </a:r>
            <a:endParaRPr lang="ar-SA" b="1" smtClean="0">
              <a:solidFill>
                <a:srgbClr val="0000FF"/>
              </a:solidFill>
            </a:endParaRPr>
          </a:p>
        </p:txBody>
      </p:sp>
      <p:sp>
        <p:nvSpPr>
          <p:cNvPr id="162819" name="Content Placeholder 2"/>
          <p:cNvSpPr>
            <a:spLocks noGrp="1"/>
          </p:cNvSpPr>
          <p:nvPr>
            <p:ph idx="1"/>
          </p:nvPr>
        </p:nvSpPr>
        <p:spPr/>
        <p:txBody>
          <a:bodyPr/>
          <a:lstStyle/>
          <a:p>
            <a:pPr algn="l" rtl="0">
              <a:buFontTx/>
              <a:buNone/>
            </a:pPr>
            <a:r>
              <a:rPr lang="en-US" sz="2000" b="1" smtClean="0"/>
              <a:t>The basis of all pulse techniques is the difference in the rate of the decay of the charging and the faradaic currents following a potential step (or "pulse"). The charging current decays exponentially, whereas the faradaic current (for a diffusion-controlled current) decays as a function of 1/(time)</a:t>
            </a:r>
            <a:r>
              <a:rPr lang="en-US" sz="2000" b="1" baseline="30000" smtClean="0"/>
              <a:t>½</a:t>
            </a:r>
            <a:r>
              <a:rPr lang="en-US" sz="2000" b="1" smtClean="0"/>
              <a:t>; that is, the rate of decay of the charging current is considerably faster than the decay of the faradaic current. The charging current is negligible at the end of the potential pulse. Therefore, at the end of the potential pulse, the measured current consists solely of the faradaic current; that is, measuring the current at the end of a potential pulse allows discrimination between the faradaic and charging currents. </a:t>
            </a:r>
            <a:endParaRPr lang="ar-SA" sz="2000" b="1" smtClean="0"/>
          </a:p>
        </p:txBody>
      </p:sp>
      <p:sp>
        <p:nvSpPr>
          <p:cNvPr id="162820" name="Slide Number Placeholder 3"/>
          <p:cNvSpPr>
            <a:spLocks noGrp="1"/>
          </p:cNvSpPr>
          <p:nvPr>
            <p:ph type="sldNum" sz="quarter" idx="12"/>
          </p:nvPr>
        </p:nvSpPr>
        <p:spPr>
          <a:noFill/>
        </p:spPr>
        <p:txBody>
          <a:bodyPr/>
          <a:lstStyle/>
          <a:p>
            <a:fld id="{DB58E09C-E501-4ED5-AF56-7D10847071D1}" type="slidenum">
              <a:rPr lang="ar-SA"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عنصر نائب للمحتوى 2"/>
          <p:cNvSpPr>
            <a:spLocks noGrp="1"/>
          </p:cNvSpPr>
          <p:nvPr>
            <p:ph idx="1"/>
          </p:nvPr>
        </p:nvSpPr>
        <p:spPr>
          <a:xfrm>
            <a:off x="457200" y="990600"/>
            <a:ext cx="7772400" cy="5135563"/>
          </a:xfrm>
        </p:spPr>
        <p:txBody>
          <a:bodyPr/>
          <a:lstStyle/>
          <a:p>
            <a:pPr algn="l" rtl="0">
              <a:buFontTx/>
              <a:buNone/>
            </a:pPr>
            <a:r>
              <a:rPr lang="en-US" sz="2400" b="1" dirty="0" smtClean="0"/>
              <a:t>Reduction of the capacitive current during the pulse time </a:t>
            </a:r>
          </a:p>
          <a:p>
            <a:pPr algn="l" rtl="0">
              <a:buFontTx/>
              <a:buNone/>
            </a:pPr>
            <a:r>
              <a:rPr lang="en-US" sz="2400" b="1" dirty="0" smtClean="0"/>
              <a:t> </a:t>
            </a:r>
          </a:p>
          <a:p>
            <a:pPr algn="l" rtl="0">
              <a:buFontTx/>
              <a:buNone/>
            </a:pPr>
            <a:endParaRPr lang="en-US" sz="2400" b="1" dirty="0" smtClean="0"/>
          </a:p>
          <a:p>
            <a:pPr algn="l" rtl="0">
              <a:buFontTx/>
              <a:buNone/>
            </a:pPr>
            <a:endParaRPr lang="en-US" sz="2400" b="1" dirty="0" smtClean="0"/>
          </a:p>
          <a:p>
            <a:pPr algn="l" rtl="0">
              <a:buFontTx/>
              <a:buNone/>
            </a:pPr>
            <a:r>
              <a:rPr lang="en-US" sz="2400" b="1" dirty="0" err="1" smtClean="0"/>
              <a:t>i</a:t>
            </a:r>
            <a:r>
              <a:rPr lang="en-US" sz="2400" b="1" baseline="-25000" dirty="0" err="1" smtClean="0"/>
              <a:t>C</a:t>
            </a:r>
            <a:r>
              <a:rPr lang="en-US" sz="2400" b="1" dirty="0" smtClean="0"/>
              <a:t> Capacitive current </a:t>
            </a:r>
          </a:p>
          <a:p>
            <a:pPr algn="l" rtl="0">
              <a:buFontTx/>
              <a:buNone/>
            </a:pPr>
            <a:r>
              <a:rPr lang="en-US" sz="2400" b="1" dirty="0" smtClean="0"/>
              <a:t>∆E</a:t>
            </a:r>
            <a:r>
              <a:rPr lang="en-US" sz="2400" b="1" baseline="-25000" dirty="0" smtClean="0"/>
              <a:t>A</a:t>
            </a:r>
            <a:r>
              <a:rPr lang="en-US" sz="2400" b="1" dirty="0" smtClean="0"/>
              <a:t>  Pulse amplitude </a:t>
            </a:r>
          </a:p>
          <a:p>
            <a:pPr algn="l" rtl="0">
              <a:buFontTx/>
              <a:buNone/>
            </a:pPr>
            <a:r>
              <a:rPr lang="en-US" sz="2400" b="1" dirty="0" smtClean="0"/>
              <a:t>R Discharge resistance </a:t>
            </a:r>
          </a:p>
          <a:p>
            <a:pPr algn="l" rtl="0">
              <a:buFontTx/>
              <a:buNone/>
            </a:pPr>
            <a:r>
              <a:rPr lang="en-US" sz="2400" b="1" dirty="0" smtClean="0"/>
              <a:t>t Time after pulse application </a:t>
            </a:r>
          </a:p>
          <a:p>
            <a:pPr algn="l" rtl="0">
              <a:buFontTx/>
              <a:buNone/>
            </a:pPr>
            <a:r>
              <a:rPr lang="en-US" sz="2400" b="1" dirty="0" smtClean="0"/>
              <a:t>C</a:t>
            </a:r>
            <a:r>
              <a:rPr lang="en-US" sz="2400" b="1" baseline="-25000" dirty="0" smtClean="0"/>
              <a:t>D</a:t>
            </a:r>
            <a:r>
              <a:rPr lang="en-US" sz="2400" b="1" dirty="0" smtClean="0"/>
              <a:t> Double layer capacitance</a:t>
            </a:r>
          </a:p>
          <a:p>
            <a:pPr algn="l" rtl="0">
              <a:buFontTx/>
              <a:buNone/>
            </a:pPr>
            <a:r>
              <a:rPr lang="en-US" sz="2400" b="1" dirty="0" smtClean="0"/>
              <a:t>This means that the charging current decays exponentially (</a:t>
            </a:r>
            <a:r>
              <a:rPr lang="en-US" sz="2400" b="1" dirty="0" err="1" smtClean="0"/>
              <a:t>i</a:t>
            </a:r>
            <a:r>
              <a:rPr lang="en-US" sz="2400" b="1" baseline="-25000" dirty="0" err="1" smtClean="0"/>
              <a:t>c</a:t>
            </a:r>
            <a:r>
              <a:rPr lang="en-US" sz="2400" b="1" dirty="0" smtClean="0"/>
              <a:t> = </a:t>
            </a:r>
            <a:r>
              <a:rPr lang="en-US" sz="2400" b="1" dirty="0" err="1" smtClean="0"/>
              <a:t>k”e</a:t>
            </a:r>
            <a:r>
              <a:rPr lang="en-US" sz="2400" b="1" baseline="30000" dirty="0" err="1" smtClean="0"/>
              <a:t>-kt</a:t>
            </a:r>
            <a:r>
              <a:rPr lang="en-US" sz="2400" b="1" dirty="0" smtClean="0"/>
              <a:t>)</a:t>
            </a:r>
            <a:endParaRPr lang="ar-SA" sz="2400" b="1" dirty="0" smtClean="0"/>
          </a:p>
        </p:txBody>
      </p:sp>
      <p:sp>
        <p:nvSpPr>
          <p:cNvPr id="12292" name="عنصر نائب لرقم الشريحة 3"/>
          <p:cNvSpPr>
            <a:spLocks noGrp="1"/>
          </p:cNvSpPr>
          <p:nvPr>
            <p:ph type="sldNum" sz="quarter" idx="12"/>
          </p:nvPr>
        </p:nvSpPr>
        <p:spPr>
          <a:noFill/>
        </p:spPr>
        <p:txBody>
          <a:bodyPr/>
          <a:lstStyle/>
          <a:p>
            <a:fld id="{234AD468-11B3-46E2-B124-A9C16AC02F3A}" type="slidenum">
              <a:rPr lang="ar-SA" smtClean="0"/>
              <a:pPr/>
              <a:t>34</a:t>
            </a:fld>
            <a:endParaRPr lang="en-US" dirty="0" smtClean="0"/>
          </a:p>
        </p:txBody>
      </p:sp>
      <p:graphicFrame>
        <p:nvGraphicFramePr>
          <p:cNvPr id="12290" name="Object 2"/>
          <p:cNvGraphicFramePr>
            <a:graphicFrameLocks noChangeAspect="1"/>
          </p:cNvGraphicFramePr>
          <p:nvPr/>
        </p:nvGraphicFramePr>
        <p:xfrm>
          <a:off x="928662" y="1785926"/>
          <a:ext cx="7099300" cy="996950"/>
        </p:xfrm>
        <a:graphic>
          <a:graphicData uri="http://schemas.openxmlformats.org/presentationml/2006/ole">
            <p:oleObj spid="_x0000_s9218" name="Document" r:id="rId3" imgW="3752094" imgH="765118" progId="Word.Document.12">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عنصر نائب لرقم الشريحة 1"/>
          <p:cNvSpPr>
            <a:spLocks noGrp="1"/>
          </p:cNvSpPr>
          <p:nvPr>
            <p:ph type="sldNum" sz="quarter" idx="12"/>
          </p:nvPr>
        </p:nvSpPr>
        <p:spPr>
          <a:noFill/>
        </p:spPr>
        <p:txBody>
          <a:bodyPr/>
          <a:lstStyle/>
          <a:p>
            <a:fld id="{4C0E8A82-7BBA-41E6-BDB9-ECCBE3254ABF}" type="slidenum">
              <a:rPr lang="ar-SA" smtClean="0"/>
              <a:pPr/>
              <a:t>35</a:t>
            </a:fld>
            <a:endParaRPr lang="en-US" smtClean="0"/>
          </a:p>
        </p:txBody>
      </p:sp>
      <p:pic>
        <p:nvPicPr>
          <p:cNvPr id="163843" name="Picture 2"/>
          <p:cNvPicPr>
            <a:picLocks noChangeAspect="1" noChangeArrowheads="1"/>
          </p:cNvPicPr>
          <p:nvPr/>
        </p:nvPicPr>
        <p:blipFill>
          <a:blip r:embed="rId2" cstate="print"/>
          <a:srcRect/>
          <a:stretch>
            <a:fillRect/>
          </a:stretch>
        </p:blipFill>
        <p:spPr bwMode="auto">
          <a:xfrm>
            <a:off x="4343400" y="762000"/>
            <a:ext cx="4114800" cy="5534025"/>
          </a:xfrm>
          <a:prstGeom prst="rect">
            <a:avLst/>
          </a:prstGeom>
          <a:noFill/>
          <a:ln w="9525">
            <a:noFill/>
            <a:miter lim="800000"/>
            <a:headEnd/>
            <a:tailEnd/>
          </a:ln>
        </p:spPr>
      </p:pic>
      <p:sp>
        <p:nvSpPr>
          <p:cNvPr id="16384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ar-SA"/>
          </a:p>
        </p:txBody>
      </p:sp>
      <p:sp>
        <p:nvSpPr>
          <p:cNvPr id="163845" name="Rectangle 5"/>
          <p:cNvSpPr>
            <a:spLocks noChangeArrowheads="1"/>
          </p:cNvSpPr>
          <p:nvPr/>
        </p:nvSpPr>
        <p:spPr bwMode="auto">
          <a:xfrm>
            <a:off x="0" y="1152525"/>
            <a:ext cx="9144000" cy="0"/>
          </a:xfrm>
          <a:prstGeom prst="rect">
            <a:avLst/>
          </a:prstGeom>
          <a:noFill/>
          <a:ln w="9525">
            <a:noFill/>
            <a:miter lim="800000"/>
            <a:headEnd/>
            <a:tailEnd/>
          </a:ln>
        </p:spPr>
        <p:txBody>
          <a:bodyPr wrap="none" anchor="ctr">
            <a:spAutoFit/>
          </a:bodyPr>
          <a:lstStyle/>
          <a:p>
            <a:pPr eaLnBrk="0" hangingPunct="0"/>
            <a:endParaRPr lang="ar-SA"/>
          </a:p>
        </p:txBody>
      </p:sp>
      <p:sp>
        <p:nvSpPr>
          <p:cNvPr id="16384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ar-SA"/>
          </a:p>
        </p:txBody>
      </p:sp>
      <p:pic>
        <p:nvPicPr>
          <p:cNvPr id="163847"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43000" y="2514600"/>
            <a:ext cx="1790700" cy="695325"/>
          </a:xfrm>
          <a:prstGeom prst="rect">
            <a:avLst/>
          </a:prstGeom>
          <a:noFill/>
          <a:ln w="9525">
            <a:noFill/>
            <a:miter lim="800000"/>
            <a:headEnd/>
            <a:tailEnd/>
          </a:ln>
        </p:spPr>
      </p:pic>
      <p:sp>
        <p:nvSpPr>
          <p:cNvPr id="163848" name="Rectangle 8"/>
          <p:cNvSpPr>
            <a:spLocks noChangeArrowheads="1"/>
          </p:cNvSpPr>
          <p:nvPr/>
        </p:nvSpPr>
        <p:spPr bwMode="auto">
          <a:xfrm>
            <a:off x="0" y="1152525"/>
            <a:ext cx="9144000" cy="0"/>
          </a:xfrm>
          <a:prstGeom prst="rect">
            <a:avLst/>
          </a:prstGeom>
          <a:noFill/>
          <a:ln w="9525">
            <a:noFill/>
            <a:miter lim="800000"/>
            <a:headEnd/>
            <a:tailEnd/>
          </a:ln>
        </p:spPr>
        <p:txBody>
          <a:bodyPr wrap="none" anchor="ctr">
            <a:spAutoFit/>
          </a:bodyPr>
          <a:lstStyle/>
          <a:p>
            <a:pPr eaLnBrk="0" hangingPunct="0"/>
            <a:endParaRPr lang="ar-SA"/>
          </a:p>
        </p:txBody>
      </p:sp>
      <p:sp>
        <p:nvSpPr>
          <p:cNvPr id="10" name="عنصر نائب للمحتوى 2"/>
          <p:cNvSpPr txBox="1">
            <a:spLocks/>
          </p:cNvSpPr>
          <p:nvPr/>
        </p:nvSpPr>
        <p:spPr>
          <a:xfrm>
            <a:off x="457200" y="762000"/>
            <a:ext cx="3810000" cy="5364163"/>
          </a:xfrm>
          <a:prstGeom prst="rect">
            <a:avLst/>
          </a:prstGeom>
        </p:spPr>
        <p:txBody>
          <a:bodyPr/>
          <a:lstStyle/>
          <a:p>
            <a:pPr marL="342900" indent="-342900" algn="l" rtl="0" eaLnBrk="0" hangingPunct="0">
              <a:spcBef>
                <a:spcPct val="20000"/>
              </a:spcBef>
              <a:defRPr/>
            </a:pPr>
            <a:r>
              <a:rPr lang="en-US" sz="2400" b="1" kern="0" dirty="0">
                <a:latin typeface="+mn-lt"/>
                <a:cs typeface="+mn-cs"/>
              </a:rPr>
              <a:t>Reduction of the capacitive current during the pulse time </a:t>
            </a:r>
          </a:p>
          <a:p>
            <a:pPr marL="342900" indent="-342900" algn="l" rtl="0" eaLnBrk="0" hangingPunct="0">
              <a:spcBef>
                <a:spcPct val="20000"/>
              </a:spcBef>
              <a:defRPr/>
            </a:pPr>
            <a:r>
              <a:rPr lang="en-US" sz="2400" b="1" kern="0" dirty="0">
                <a:latin typeface="+mn-lt"/>
                <a:cs typeface="+mn-cs"/>
              </a:rPr>
              <a:t> </a:t>
            </a:r>
          </a:p>
          <a:p>
            <a:pPr marL="342900" indent="-342900" algn="l" rtl="0" eaLnBrk="0" hangingPunct="0">
              <a:spcBef>
                <a:spcPct val="20000"/>
              </a:spcBef>
              <a:defRPr/>
            </a:pPr>
            <a:endParaRPr lang="en-US" sz="2400" b="1" kern="0" dirty="0">
              <a:latin typeface="+mn-lt"/>
              <a:cs typeface="+mn-cs"/>
            </a:endParaRPr>
          </a:p>
          <a:p>
            <a:pPr marL="342900" indent="-342900" algn="l" rtl="0" eaLnBrk="0" hangingPunct="0">
              <a:spcBef>
                <a:spcPct val="20000"/>
              </a:spcBef>
              <a:defRPr/>
            </a:pPr>
            <a:endParaRPr lang="en-US" sz="2400" b="1" kern="0" dirty="0">
              <a:latin typeface="+mn-lt"/>
              <a:cs typeface="+mn-cs"/>
            </a:endParaRPr>
          </a:p>
          <a:p>
            <a:pPr marL="342900" indent="-342900" algn="l" rtl="0" eaLnBrk="0" hangingPunct="0">
              <a:spcBef>
                <a:spcPct val="20000"/>
              </a:spcBef>
              <a:defRPr/>
            </a:pPr>
            <a:r>
              <a:rPr lang="en-US" sz="2400" b="1" kern="0" dirty="0" err="1">
                <a:latin typeface="+mn-lt"/>
                <a:cs typeface="+mn-cs"/>
              </a:rPr>
              <a:t>i</a:t>
            </a:r>
            <a:r>
              <a:rPr lang="en-US" sz="2400" b="1" kern="0" baseline="-25000" dirty="0" err="1">
                <a:latin typeface="+mn-lt"/>
                <a:cs typeface="+mn-cs"/>
              </a:rPr>
              <a:t>C</a:t>
            </a:r>
            <a:r>
              <a:rPr lang="en-US" sz="2400" b="1" kern="0" dirty="0">
                <a:latin typeface="+mn-lt"/>
                <a:cs typeface="+mn-cs"/>
              </a:rPr>
              <a:t> Capacitive current </a:t>
            </a:r>
          </a:p>
          <a:p>
            <a:pPr marL="342900" indent="-342900" algn="l" rtl="0" eaLnBrk="0" hangingPunct="0">
              <a:spcBef>
                <a:spcPct val="20000"/>
              </a:spcBef>
              <a:defRPr/>
            </a:pPr>
            <a:r>
              <a:rPr lang="en-US" sz="2400" b="1" kern="0" dirty="0">
                <a:latin typeface="+mn-lt"/>
                <a:cs typeface="+mn-cs"/>
              </a:rPr>
              <a:t>∆E</a:t>
            </a:r>
            <a:r>
              <a:rPr lang="en-US" sz="2400" b="1" kern="0" baseline="-25000" dirty="0">
                <a:latin typeface="+mn-lt"/>
                <a:cs typeface="+mn-cs"/>
              </a:rPr>
              <a:t>A</a:t>
            </a:r>
            <a:r>
              <a:rPr lang="en-US" sz="2400" b="1" kern="0" dirty="0">
                <a:latin typeface="+mn-lt"/>
                <a:cs typeface="+mn-cs"/>
              </a:rPr>
              <a:t>  Pulse amplitude </a:t>
            </a:r>
          </a:p>
          <a:p>
            <a:pPr marL="342900" indent="-342900" algn="l" rtl="0" eaLnBrk="0" hangingPunct="0">
              <a:spcBef>
                <a:spcPct val="20000"/>
              </a:spcBef>
              <a:defRPr/>
            </a:pPr>
            <a:r>
              <a:rPr lang="en-US" sz="2400" b="1" kern="0" dirty="0">
                <a:latin typeface="+mn-lt"/>
                <a:cs typeface="+mn-cs"/>
              </a:rPr>
              <a:t>R Discharge resistance </a:t>
            </a:r>
          </a:p>
          <a:p>
            <a:pPr marL="342900" indent="-342900" algn="l" rtl="0" eaLnBrk="0" hangingPunct="0">
              <a:spcBef>
                <a:spcPct val="20000"/>
              </a:spcBef>
              <a:defRPr/>
            </a:pPr>
            <a:r>
              <a:rPr lang="en-US" sz="2400" b="1" kern="0" dirty="0">
                <a:latin typeface="+mn-lt"/>
                <a:cs typeface="+mn-cs"/>
              </a:rPr>
              <a:t>t Time after pulse application </a:t>
            </a:r>
          </a:p>
          <a:p>
            <a:pPr marL="342900" indent="-342900" algn="l" rtl="0" eaLnBrk="0" hangingPunct="0">
              <a:spcBef>
                <a:spcPct val="20000"/>
              </a:spcBef>
              <a:defRPr/>
            </a:pPr>
            <a:r>
              <a:rPr lang="en-US" sz="2400" b="1" kern="0" dirty="0">
                <a:latin typeface="+mn-lt"/>
                <a:cs typeface="+mn-cs"/>
              </a:rPr>
              <a:t>C</a:t>
            </a:r>
            <a:r>
              <a:rPr lang="en-US" sz="2400" b="1" kern="0" baseline="-25000" dirty="0">
                <a:latin typeface="+mn-lt"/>
                <a:cs typeface="+mn-cs"/>
              </a:rPr>
              <a:t>D</a:t>
            </a:r>
            <a:r>
              <a:rPr lang="en-US" sz="2400" b="1" kern="0" dirty="0">
                <a:latin typeface="+mn-lt"/>
                <a:cs typeface="+mn-cs"/>
              </a:rPr>
              <a:t> Double layer capacity of working electrode </a:t>
            </a:r>
            <a:endParaRPr lang="ar-SA" sz="2400" b="1" kern="0" dirty="0">
              <a:latin typeface="+mn-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solidFill>
                  <a:srgbClr val="0000FF"/>
                </a:solidFill>
              </a:rPr>
              <a:t>Cottrell Equation</a:t>
            </a:r>
            <a:endParaRPr lang="ar-SA" b="1" dirty="0">
              <a:solidFill>
                <a:srgbClr val="0000FF"/>
              </a:solidFill>
            </a:endParaRPr>
          </a:p>
        </p:txBody>
      </p:sp>
      <p:sp>
        <p:nvSpPr>
          <p:cNvPr id="3" name="عنصر نائب للمحتوى 2"/>
          <p:cNvSpPr>
            <a:spLocks noGrp="1"/>
          </p:cNvSpPr>
          <p:nvPr>
            <p:ph idx="1"/>
          </p:nvPr>
        </p:nvSpPr>
        <p:spPr>
          <a:xfrm>
            <a:off x="533400" y="3200400"/>
            <a:ext cx="8229600" cy="3124200"/>
          </a:xfrm>
        </p:spPr>
        <p:txBody>
          <a:bodyPr/>
          <a:lstStyle/>
          <a:p>
            <a:pPr algn="l" rtl="0">
              <a:buNone/>
            </a:pPr>
            <a:r>
              <a:rPr lang="en-US" sz="2000" b="1" dirty="0" err="1" smtClean="0"/>
              <a:t>i</a:t>
            </a:r>
            <a:r>
              <a:rPr lang="en-US" sz="2000" b="1" dirty="0" smtClean="0"/>
              <a:t> = current, in unit A, n = number of electrons (to reduce/oxidize one molecule of </a:t>
            </a:r>
            <a:r>
              <a:rPr lang="en-US" sz="2000" b="1" dirty="0" err="1" smtClean="0"/>
              <a:t>analyte</a:t>
            </a:r>
            <a:r>
              <a:rPr lang="en-US" sz="2000" b="1" dirty="0" smtClean="0"/>
              <a:t>), F = Faraday constant, 96,485 C/mol, A = area of the (planar) electrode in cm</a:t>
            </a:r>
            <a:r>
              <a:rPr lang="en-US" sz="2000" b="1" baseline="30000" dirty="0" smtClean="0"/>
              <a:t>2</a:t>
            </a:r>
            <a:r>
              <a:rPr lang="en-US" sz="2000" b="1" dirty="0" smtClean="0"/>
              <a:t> , C = initial concentration of the reducible </a:t>
            </a:r>
            <a:r>
              <a:rPr lang="en-US" sz="2000" b="1" dirty="0" err="1" smtClean="0"/>
              <a:t>analyte</a:t>
            </a:r>
            <a:r>
              <a:rPr lang="en-US" sz="2000" b="1" dirty="0" smtClean="0"/>
              <a:t> in mol/cm</a:t>
            </a:r>
            <a:r>
              <a:rPr lang="en-US" sz="2000" b="1" baseline="30000" dirty="0" smtClean="0"/>
              <a:t>3</a:t>
            </a:r>
            <a:r>
              <a:rPr lang="en-US" sz="2000" b="1" dirty="0" smtClean="0"/>
              <a:t>; D = diffusion coefficient for </a:t>
            </a:r>
            <a:r>
              <a:rPr lang="en-US" sz="2000" b="1" dirty="0" err="1" smtClean="0"/>
              <a:t>analyte</a:t>
            </a:r>
            <a:r>
              <a:rPr lang="en-US" sz="2000" b="1" dirty="0" smtClean="0"/>
              <a:t> in cm</a:t>
            </a:r>
            <a:r>
              <a:rPr lang="en-US" sz="2000" b="1" baseline="30000" dirty="0" smtClean="0"/>
              <a:t>2</a:t>
            </a:r>
            <a:r>
              <a:rPr lang="en-US" sz="2000" b="1" dirty="0" smtClean="0"/>
              <a:t>/s, and t</a:t>
            </a:r>
            <a:r>
              <a:rPr lang="en-US" sz="2000" b="1" baseline="-25000" dirty="0" smtClean="0"/>
              <a:t>m</a:t>
            </a:r>
            <a:r>
              <a:rPr lang="en-US" sz="2000" b="1" dirty="0" smtClean="0"/>
              <a:t> = time in s.</a:t>
            </a:r>
          </a:p>
          <a:p>
            <a:pPr algn="l" rtl="0">
              <a:buNone/>
            </a:pPr>
            <a:r>
              <a:rPr lang="en-US" sz="2000" b="1" dirty="0" smtClean="0"/>
              <a:t>OR:</a:t>
            </a:r>
          </a:p>
          <a:p>
            <a:pPr algn="l" rtl="0">
              <a:buNone/>
            </a:pPr>
            <a:r>
              <a:rPr lang="en-US" sz="2000" b="1" dirty="0" smtClean="0"/>
              <a:t>The limiting </a:t>
            </a:r>
            <a:r>
              <a:rPr lang="en-US" sz="2000" b="1" dirty="0" err="1" smtClean="0"/>
              <a:t>Faradaic</a:t>
            </a:r>
            <a:r>
              <a:rPr lang="en-US" sz="2000" b="1" dirty="0" smtClean="0"/>
              <a:t> current is proportional to t</a:t>
            </a:r>
            <a:r>
              <a:rPr lang="en-US" sz="2000" b="1" baseline="30000" dirty="0" smtClean="0"/>
              <a:t>-1/2</a:t>
            </a:r>
            <a:r>
              <a:rPr lang="en-US" sz="2000" b="1" dirty="0" smtClean="0"/>
              <a:t>, which is a slow decay as compared to exponential decay of the charging current.</a:t>
            </a:r>
            <a:endParaRPr lang="ar-SA" sz="2000" b="1" dirty="0"/>
          </a:p>
        </p:txBody>
      </p:sp>
      <p:sp>
        <p:nvSpPr>
          <p:cNvPr id="4" name="عنصر نائب لرقم الشريحة 3"/>
          <p:cNvSpPr>
            <a:spLocks noGrp="1"/>
          </p:cNvSpPr>
          <p:nvPr>
            <p:ph type="sldNum" sz="quarter" idx="12"/>
          </p:nvPr>
        </p:nvSpPr>
        <p:spPr/>
        <p:txBody>
          <a:bodyPr/>
          <a:lstStyle/>
          <a:p>
            <a:pPr>
              <a:defRPr/>
            </a:pPr>
            <a:fld id="{9A134CDB-F67A-4D49-B8C3-DAC3CB2D48CE}" type="slidenum">
              <a:rPr lang="ar-SA" smtClean="0"/>
              <a:pPr>
                <a:defRPr/>
              </a:pPr>
              <a:t>36</a:t>
            </a:fld>
            <a:endParaRPr lang="en-US"/>
          </a:p>
        </p:txBody>
      </p:sp>
      <p:sp>
        <p:nvSpPr>
          <p:cNvPr id="273410" name="AutoShape 2" descr="i={\frac  {nFAc_{{j}}^{{0}}{\sqrt  {D_{{j}}}}}{{\sqrt  {\pi t}}}}"/>
          <p:cNvSpPr>
            <a:spLocks noChangeAspect="1" noChangeArrowheads="1"/>
          </p:cNvSpPr>
          <p:nvPr/>
        </p:nvSpPr>
        <p:spPr bwMode="auto">
          <a:xfrm>
            <a:off x="8888413"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6" name="Picture 2"/>
          <p:cNvPicPr>
            <a:picLocks noChangeAspect="1" noChangeArrowheads="1"/>
          </p:cNvPicPr>
          <p:nvPr/>
        </p:nvPicPr>
        <p:blipFill>
          <a:blip r:embed="rId2" cstate="print"/>
          <a:srcRect/>
          <a:stretch>
            <a:fillRect/>
          </a:stretch>
        </p:blipFill>
        <p:spPr bwMode="auto">
          <a:xfrm>
            <a:off x="2895600" y="1981200"/>
            <a:ext cx="2438400" cy="1166813"/>
          </a:xfrm>
          <a:prstGeom prst="rect">
            <a:avLst/>
          </a:prstGeom>
          <a:noFill/>
          <a:ln w="9525">
            <a:noFill/>
            <a:miter lim="800000"/>
            <a:headEnd/>
            <a:tailEnd/>
          </a:ln>
        </p:spPr>
      </p:pic>
      <p:sp>
        <p:nvSpPr>
          <p:cNvPr id="7" name="مستطيل 6"/>
          <p:cNvSpPr/>
          <p:nvPr/>
        </p:nvSpPr>
        <p:spPr>
          <a:xfrm>
            <a:off x="304800" y="1295400"/>
            <a:ext cx="8458200" cy="523220"/>
          </a:xfrm>
          <a:prstGeom prst="rect">
            <a:avLst/>
          </a:prstGeom>
        </p:spPr>
        <p:txBody>
          <a:bodyPr wrap="square">
            <a:spAutoFit/>
          </a:bodyPr>
          <a:lstStyle/>
          <a:p>
            <a:pPr algn="l" rtl="0"/>
            <a:r>
              <a:rPr lang="en-US" sz="2800" b="1" dirty="0" smtClean="0">
                <a:solidFill>
                  <a:srgbClr val="800000"/>
                </a:solidFill>
              </a:rPr>
              <a:t>For diffusion controlled processes at planar electrodes:</a:t>
            </a:r>
            <a:endParaRPr lang="ar-SA" sz="2800" dirty="0">
              <a:solidFill>
                <a:srgbClr val="8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Content Placeholder 2"/>
          <p:cNvSpPr>
            <a:spLocks noGrp="1"/>
          </p:cNvSpPr>
          <p:nvPr>
            <p:ph idx="1"/>
          </p:nvPr>
        </p:nvSpPr>
        <p:spPr>
          <a:xfrm>
            <a:off x="457200" y="838200"/>
            <a:ext cx="8229600" cy="5287963"/>
          </a:xfrm>
        </p:spPr>
        <p:txBody>
          <a:bodyPr/>
          <a:lstStyle/>
          <a:p>
            <a:pPr algn="l" rtl="0"/>
            <a:r>
              <a:rPr lang="en-US" sz="2800" b="1" dirty="0" smtClean="0"/>
              <a:t>In addition, because of the short pulse duration, the diffusion layer is thinner than that of DC </a:t>
            </a:r>
            <a:r>
              <a:rPr lang="en-US" sz="2800" b="1" dirty="0" err="1" smtClean="0"/>
              <a:t>polarography</a:t>
            </a:r>
            <a:r>
              <a:rPr lang="en-US" sz="2800" b="1" dirty="0" smtClean="0"/>
              <a:t> (i.e., greater flux of </a:t>
            </a:r>
            <a:r>
              <a:rPr lang="en-US" sz="2800" b="1" dirty="0" err="1" smtClean="0"/>
              <a:t>analyte</a:t>
            </a:r>
            <a:r>
              <a:rPr lang="en-US" sz="2800" b="1" dirty="0" smtClean="0"/>
              <a:t>) and hence the </a:t>
            </a:r>
            <a:r>
              <a:rPr lang="en-US" sz="2800" b="1" dirty="0" err="1" smtClean="0"/>
              <a:t>faradaic</a:t>
            </a:r>
            <a:r>
              <a:rPr lang="en-US" sz="2800" b="1" dirty="0" smtClean="0"/>
              <a:t> current is increased. The resulting </a:t>
            </a:r>
            <a:r>
              <a:rPr lang="en-US" sz="2800" b="1" dirty="0" err="1" smtClean="0"/>
              <a:t>polarogram</a:t>
            </a:r>
            <a:r>
              <a:rPr lang="en-US" sz="2800" b="1" dirty="0" smtClean="0"/>
              <a:t> has a </a:t>
            </a:r>
            <a:r>
              <a:rPr lang="en-US" sz="2800" b="1" dirty="0" err="1" smtClean="0"/>
              <a:t>sigmoidal</a:t>
            </a:r>
            <a:r>
              <a:rPr lang="en-US" sz="2800" b="1" dirty="0" smtClean="0"/>
              <a:t> shape, with a limiting current given by Cottrell equation:</a:t>
            </a:r>
            <a:endParaRPr lang="ar-SA" sz="2800" b="1" dirty="0" smtClean="0"/>
          </a:p>
        </p:txBody>
      </p:sp>
      <p:pic>
        <p:nvPicPr>
          <p:cNvPr id="172035" name="Picture 2"/>
          <p:cNvPicPr>
            <a:picLocks noChangeAspect="1" noChangeArrowheads="1"/>
          </p:cNvPicPr>
          <p:nvPr/>
        </p:nvPicPr>
        <p:blipFill>
          <a:blip r:embed="rId2" cstate="print"/>
          <a:srcRect/>
          <a:stretch>
            <a:fillRect/>
          </a:stretch>
        </p:blipFill>
        <p:spPr bwMode="auto">
          <a:xfrm>
            <a:off x="2971800" y="3962400"/>
            <a:ext cx="2438400" cy="1166813"/>
          </a:xfrm>
          <a:prstGeom prst="rect">
            <a:avLst/>
          </a:prstGeom>
          <a:noFill/>
          <a:ln w="9525">
            <a:noFill/>
            <a:miter lim="800000"/>
            <a:headEnd/>
            <a:tailEnd/>
          </a:ln>
        </p:spPr>
      </p:pic>
      <p:sp>
        <p:nvSpPr>
          <p:cNvPr id="172036" name="Rectangle 4"/>
          <p:cNvSpPr>
            <a:spLocks noChangeArrowheads="1"/>
          </p:cNvSpPr>
          <p:nvPr/>
        </p:nvSpPr>
        <p:spPr bwMode="auto">
          <a:xfrm>
            <a:off x="762000" y="5257800"/>
            <a:ext cx="7848600" cy="954088"/>
          </a:xfrm>
          <a:prstGeom prst="rect">
            <a:avLst/>
          </a:prstGeom>
          <a:noFill/>
          <a:ln w="9525">
            <a:noFill/>
            <a:miter lim="800000"/>
            <a:headEnd/>
            <a:tailEnd/>
          </a:ln>
        </p:spPr>
        <p:txBody>
          <a:bodyPr>
            <a:spAutoFit/>
          </a:bodyPr>
          <a:lstStyle/>
          <a:p>
            <a:pPr algn="l" rtl="0"/>
            <a:r>
              <a:rPr lang="en-US" b="1" dirty="0"/>
              <a:t>where t</a:t>
            </a:r>
            <a:r>
              <a:rPr lang="en-US" b="1" baseline="-25000" dirty="0"/>
              <a:t>m</a:t>
            </a:r>
            <a:r>
              <a:rPr lang="en-US" b="1" dirty="0"/>
              <a:t> is the time after application of the pulse where the current is sampled</a:t>
            </a:r>
            <a:endParaRPr lang="ar-SA" b="1" dirty="0"/>
          </a:p>
        </p:txBody>
      </p:sp>
      <p:sp>
        <p:nvSpPr>
          <p:cNvPr id="172037" name="Slide Number Placeholder 5"/>
          <p:cNvSpPr>
            <a:spLocks noGrp="1"/>
          </p:cNvSpPr>
          <p:nvPr>
            <p:ph type="sldNum" sz="quarter" idx="12"/>
          </p:nvPr>
        </p:nvSpPr>
        <p:spPr>
          <a:noFill/>
        </p:spPr>
        <p:txBody>
          <a:bodyPr/>
          <a:lstStyle/>
          <a:p>
            <a:fld id="{FB8961BD-E939-489F-BF85-8A77DDD2A4B5}" type="slidenum">
              <a:rPr lang="ar-SA" smtClean="0"/>
              <a:pPr/>
              <a:t>37</a:t>
            </a:fld>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p:cNvPicPr>
            <a:picLocks noChangeAspect="1" noChangeArrowheads="1"/>
          </p:cNvPicPr>
          <p:nvPr/>
        </p:nvPicPr>
        <p:blipFill>
          <a:blip r:embed="rId2" cstate="print"/>
          <a:srcRect/>
          <a:stretch>
            <a:fillRect/>
          </a:stretch>
        </p:blipFill>
        <p:spPr bwMode="auto">
          <a:xfrm>
            <a:off x="1447800" y="914400"/>
            <a:ext cx="6361113" cy="4672013"/>
          </a:xfrm>
          <a:prstGeom prst="rect">
            <a:avLst/>
          </a:prstGeom>
          <a:noFill/>
          <a:ln w="9525">
            <a:noFill/>
            <a:miter lim="800000"/>
            <a:headEnd/>
            <a:tailEnd/>
          </a:ln>
        </p:spPr>
      </p:pic>
      <p:sp>
        <p:nvSpPr>
          <p:cNvPr id="173059" name="Slide Number Placeholder 2"/>
          <p:cNvSpPr>
            <a:spLocks noGrp="1"/>
          </p:cNvSpPr>
          <p:nvPr>
            <p:ph type="sldNum" sz="quarter" idx="12"/>
          </p:nvPr>
        </p:nvSpPr>
        <p:spPr>
          <a:noFill/>
        </p:spPr>
        <p:txBody>
          <a:bodyPr/>
          <a:lstStyle/>
          <a:p>
            <a:fld id="{9D887A25-A93D-43E7-9A8B-726FA5AD4DFD}" type="slidenum">
              <a:rPr lang="ar-SA"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l" rtl="0">
              <a:buFontTx/>
              <a:buNone/>
              <a:defRPr/>
            </a:pPr>
            <a:r>
              <a:rPr lang="en-US" sz="2800" b="1" dirty="0" smtClean="0"/>
              <a:t>The important parameters for pulse techniques are as follows: </a:t>
            </a:r>
          </a:p>
          <a:p>
            <a:pPr marL="457200" indent="-457200" algn="l" rtl="0">
              <a:buFont typeface="+mj-lt"/>
              <a:buAutoNum type="arabicPeriod"/>
              <a:defRPr/>
            </a:pPr>
            <a:r>
              <a:rPr lang="en-US" sz="2800" b="1" dirty="0" smtClean="0"/>
              <a:t>Pulse amplitude is the height of the potential pulse. This may or may not be constant depending upon the technique. </a:t>
            </a:r>
          </a:p>
          <a:p>
            <a:pPr marL="457200" indent="-457200" algn="l" rtl="0">
              <a:buFont typeface="+mj-lt"/>
              <a:buAutoNum type="arabicPeriod"/>
              <a:defRPr/>
            </a:pPr>
            <a:r>
              <a:rPr lang="en-US" sz="2800" b="1" dirty="0" smtClean="0"/>
              <a:t>Pulse width is the duration of the potential pulse. </a:t>
            </a:r>
          </a:p>
          <a:p>
            <a:pPr marL="457200" indent="-457200" algn="l" rtl="0">
              <a:buFont typeface="+mj-lt"/>
              <a:buAutoNum type="arabicPeriod"/>
              <a:defRPr/>
            </a:pPr>
            <a:r>
              <a:rPr lang="en-US" sz="2800" b="1" dirty="0" smtClean="0"/>
              <a:t>Sample period is the time at the end of the pulse during which the current is measured. </a:t>
            </a:r>
          </a:p>
          <a:p>
            <a:pPr marL="457200" indent="-457200" algn="l" rtl="0">
              <a:buFont typeface="+mj-lt"/>
              <a:buAutoNum type="arabicPeriod"/>
              <a:defRPr/>
            </a:pPr>
            <a:r>
              <a:rPr lang="en-US" sz="2800" b="1" dirty="0" smtClean="0"/>
              <a:t>Note that the end of the drop time coincides with the end of the pulse width). </a:t>
            </a:r>
          </a:p>
          <a:p>
            <a:pPr algn="l" rtl="0">
              <a:buFontTx/>
              <a:buNone/>
              <a:defRPr/>
            </a:pPr>
            <a:endParaRPr lang="ar-SA" sz="2000" b="1" dirty="0"/>
          </a:p>
        </p:txBody>
      </p:sp>
      <p:sp>
        <p:nvSpPr>
          <p:cNvPr id="164867" name="Slide Number Placeholder 3"/>
          <p:cNvSpPr>
            <a:spLocks noGrp="1"/>
          </p:cNvSpPr>
          <p:nvPr>
            <p:ph type="sldNum" sz="quarter" idx="12"/>
          </p:nvPr>
        </p:nvSpPr>
        <p:spPr>
          <a:noFill/>
        </p:spPr>
        <p:txBody>
          <a:bodyPr/>
          <a:lstStyle/>
          <a:p>
            <a:fld id="{5E222695-27E2-45A5-A7CC-564A087C8017}" type="slidenum">
              <a:rPr lang="ar-SA" smtClean="0"/>
              <a:pPr/>
              <a:t>39</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457200" y="381000"/>
            <a:ext cx="8229600" cy="5745163"/>
          </a:xfrm>
        </p:spPr>
        <p:txBody>
          <a:bodyPr/>
          <a:lstStyle/>
          <a:p>
            <a:pPr algn="l" rtl="0" eaLnBrk="1" hangingPunct="1">
              <a:lnSpc>
                <a:spcPct val="80000"/>
              </a:lnSpc>
            </a:pPr>
            <a:r>
              <a:rPr lang="en-US" b="1" dirty="0" smtClean="0"/>
              <a:t>For the above equation to be valid, migration and convection must not interfere with formation of diffusion layer around the electrode surface.</a:t>
            </a:r>
          </a:p>
          <a:p>
            <a:pPr algn="l" rtl="0" eaLnBrk="1" hangingPunct="1">
              <a:lnSpc>
                <a:spcPct val="80000"/>
              </a:lnSpc>
            </a:pPr>
            <a:r>
              <a:rPr lang="en-US" b="1" dirty="0" smtClean="0">
                <a:solidFill>
                  <a:srgbClr val="CC0000"/>
                </a:solidFill>
              </a:rPr>
              <a:t>Migration</a:t>
            </a:r>
            <a:r>
              <a:rPr lang="en-US" b="1" dirty="0" smtClean="0"/>
              <a:t> is eliminated by adding a </a:t>
            </a:r>
            <a:r>
              <a:rPr lang="en-US" b="1" dirty="0" smtClean="0">
                <a:solidFill>
                  <a:srgbClr val="CC0000"/>
                </a:solidFill>
              </a:rPr>
              <a:t>high concentration of an inert supporting electrolyte</a:t>
            </a:r>
            <a:r>
              <a:rPr lang="en-US" b="1" dirty="0" smtClean="0"/>
              <a:t> to the analytical solution. </a:t>
            </a:r>
          </a:p>
          <a:p>
            <a:pPr algn="l" rtl="0" eaLnBrk="1" hangingPunct="1">
              <a:lnSpc>
                <a:spcPct val="80000"/>
              </a:lnSpc>
            </a:pPr>
            <a:r>
              <a:rPr lang="en-US" b="1" dirty="0" smtClean="0"/>
              <a:t>The large </a:t>
            </a:r>
            <a:r>
              <a:rPr lang="en-US" b="1" dirty="0" smtClean="0">
                <a:solidFill>
                  <a:srgbClr val="CC0000"/>
                </a:solidFill>
              </a:rPr>
              <a:t>excess of inert ions</a:t>
            </a:r>
            <a:r>
              <a:rPr lang="en-US" b="1" dirty="0" smtClean="0"/>
              <a:t>, ensures that very few reactant and product ions will move as a result of migration.</a:t>
            </a:r>
          </a:p>
        </p:txBody>
      </p:sp>
      <p:sp>
        <p:nvSpPr>
          <p:cNvPr id="142339" name="Slide Number Placeholder 2"/>
          <p:cNvSpPr>
            <a:spLocks noGrp="1"/>
          </p:cNvSpPr>
          <p:nvPr>
            <p:ph type="sldNum" sz="quarter" idx="12"/>
          </p:nvPr>
        </p:nvSpPr>
        <p:spPr>
          <a:noFill/>
        </p:spPr>
        <p:txBody>
          <a:bodyPr/>
          <a:lstStyle/>
          <a:p>
            <a:fld id="{D6EEE412-8C71-45EE-82FC-AFBD116C2D6E}" type="slidenum">
              <a:rPr lang="ar-SA"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p:cNvSpPr>
            <a:spLocks noGrp="1"/>
          </p:cNvSpPr>
          <p:nvPr>
            <p:ph type="title"/>
          </p:nvPr>
        </p:nvSpPr>
        <p:spPr/>
        <p:txBody>
          <a:bodyPr/>
          <a:lstStyle/>
          <a:p>
            <a:r>
              <a:rPr lang="en-US" sz="3600" b="1" smtClean="0">
                <a:solidFill>
                  <a:srgbClr val="0000FF"/>
                </a:solidFill>
              </a:rPr>
              <a:t>Normal Pulse Polarography (NPP)</a:t>
            </a:r>
            <a:endParaRPr lang="ar-SA" sz="3600" b="1" smtClean="0">
              <a:solidFill>
                <a:srgbClr val="0000FF"/>
              </a:solidFill>
            </a:endParaRPr>
          </a:p>
        </p:txBody>
      </p:sp>
      <p:sp>
        <p:nvSpPr>
          <p:cNvPr id="165891" name="Content Placeholder 2"/>
          <p:cNvSpPr>
            <a:spLocks noGrp="1"/>
          </p:cNvSpPr>
          <p:nvPr>
            <p:ph idx="1"/>
          </p:nvPr>
        </p:nvSpPr>
        <p:spPr/>
        <p:txBody>
          <a:bodyPr/>
          <a:lstStyle/>
          <a:p>
            <a:pPr algn="l" rtl="0"/>
            <a:r>
              <a:rPr lang="en-US" sz="2400" b="1" smtClean="0"/>
              <a:t>Normal-pulse polarography consists of a series of pulses of increasing amplitude applied to successive drops at a preselected time near the end of each drop lifetime. Between the pulses, the electrode is kept at a constant (base) potential at which no reaction of the analyte occurs. The amplitude of the pulse increases linearly with each drop.The current is measured about 40 ms after the pulse is applied, at which time the contribution of the charging current is nearly zero.</a:t>
            </a:r>
            <a:endParaRPr lang="ar-SA" sz="2400" b="1" smtClean="0"/>
          </a:p>
        </p:txBody>
      </p:sp>
      <p:sp>
        <p:nvSpPr>
          <p:cNvPr id="165892" name="Slide Number Placeholder 3"/>
          <p:cNvSpPr>
            <a:spLocks noGrp="1"/>
          </p:cNvSpPr>
          <p:nvPr>
            <p:ph type="sldNum" sz="quarter" idx="12"/>
          </p:nvPr>
        </p:nvSpPr>
        <p:spPr>
          <a:noFill/>
        </p:spPr>
        <p:txBody>
          <a:bodyPr/>
          <a:lstStyle/>
          <a:p>
            <a:fld id="{982CB19A-E81B-4B8D-808A-33E9D1CBD70B}" type="slidenum">
              <a:rPr lang="ar-SA"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1"/>
          <p:cNvSpPr>
            <a:spLocks noGrp="1"/>
          </p:cNvSpPr>
          <p:nvPr>
            <p:ph type="sldNum" sz="quarter" idx="12"/>
          </p:nvPr>
        </p:nvSpPr>
        <p:spPr>
          <a:noFill/>
        </p:spPr>
        <p:txBody>
          <a:bodyPr/>
          <a:lstStyle/>
          <a:p>
            <a:fld id="{D630767E-14D0-481A-AC35-41A098F207EF}" type="slidenum">
              <a:rPr lang="ar-SA" smtClean="0"/>
              <a:pPr/>
              <a:t>41</a:t>
            </a:fld>
            <a:endParaRPr lang="en-US" smtClean="0"/>
          </a:p>
        </p:txBody>
      </p:sp>
      <p:pic>
        <p:nvPicPr>
          <p:cNvPr id="166915" name="Picture 2"/>
          <p:cNvPicPr>
            <a:picLocks noChangeAspect="1" noChangeArrowheads="1"/>
          </p:cNvPicPr>
          <p:nvPr/>
        </p:nvPicPr>
        <p:blipFill>
          <a:blip r:embed="rId2" cstate="print"/>
          <a:srcRect/>
          <a:stretch>
            <a:fillRect/>
          </a:stretch>
        </p:blipFill>
        <p:spPr bwMode="auto">
          <a:xfrm>
            <a:off x="138113" y="207963"/>
            <a:ext cx="9005887" cy="6345237"/>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1890FEB8-ECF1-4F2E-BA8D-CD5526D45193}" type="slidenum">
              <a:rPr lang="ar-SA" smtClean="0"/>
              <a:pPr/>
              <a:t>42</a:t>
            </a:fld>
            <a:endParaRPr lang="ar-SA"/>
          </a:p>
        </p:txBody>
      </p:sp>
      <p:pic>
        <p:nvPicPr>
          <p:cNvPr id="54275" name="Picture 3"/>
          <p:cNvPicPr>
            <a:picLocks noChangeAspect="1" noChangeArrowheads="1"/>
          </p:cNvPicPr>
          <p:nvPr/>
        </p:nvPicPr>
        <p:blipFill>
          <a:blip r:embed="rId2" cstate="print"/>
          <a:srcRect/>
          <a:stretch>
            <a:fillRect/>
          </a:stretch>
        </p:blipFill>
        <p:spPr bwMode="auto">
          <a:xfrm>
            <a:off x="-1" y="0"/>
            <a:ext cx="9144001" cy="68580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Content Placeholder 2"/>
          <p:cNvSpPr>
            <a:spLocks noGrp="1"/>
          </p:cNvSpPr>
          <p:nvPr>
            <p:ph idx="1"/>
          </p:nvPr>
        </p:nvSpPr>
        <p:spPr>
          <a:xfrm>
            <a:off x="457200" y="685800"/>
            <a:ext cx="8229600" cy="5440363"/>
          </a:xfrm>
        </p:spPr>
        <p:txBody>
          <a:bodyPr/>
          <a:lstStyle/>
          <a:p>
            <a:pPr algn="l" rtl="0">
              <a:buFontTx/>
              <a:buNone/>
            </a:pPr>
            <a:r>
              <a:rPr lang="en-US" sz="2400" b="1" smtClean="0"/>
              <a:t>In a reduction, if the Initial Potential is well positive of the redox potential, the application of small amplitude pulses does not cause any faradaic reactions, hence there is no current response. When the pulse amplitude is sufficiently large that the pulse potential is close to the redox potential, there is a faradaic reaction in response to the potential pulse (assuming moderately fast electron transfer kinetics), and the magnitude of this current may depend on both the rate of diffusion and the rate of electron transfer. When the pulsed potentials are sufficiently negative of the redox potential that the electron transfer reaction occurs rapidly, the faradaic current depends only on the rate of diffusion; that is, a limiting current has been attained.</a:t>
            </a:r>
            <a:endParaRPr lang="ar-SA" sz="2400" b="1" smtClean="0"/>
          </a:p>
        </p:txBody>
      </p:sp>
      <p:sp>
        <p:nvSpPr>
          <p:cNvPr id="167939" name="Slide Number Placeholder 3"/>
          <p:cNvSpPr>
            <a:spLocks noGrp="1"/>
          </p:cNvSpPr>
          <p:nvPr>
            <p:ph type="sldNum" sz="quarter" idx="12"/>
          </p:nvPr>
        </p:nvSpPr>
        <p:spPr>
          <a:noFill/>
        </p:spPr>
        <p:txBody>
          <a:bodyPr/>
          <a:lstStyle/>
          <a:p>
            <a:fld id="{0B817789-7E5F-4F83-8541-ECF98E633115}" type="slidenum">
              <a:rPr lang="ar-SA" smtClean="0"/>
              <a:pPr/>
              <a:t>43</a:t>
            </a:fld>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p:cNvPicPr>
            <a:picLocks noChangeAspect="1" noChangeArrowheads="1"/>
          </p:cNvPicPr>
          <p:nvPr/>
        </p:nvPicPr>
        <p:blipFill>
          <a:blip r:embed="rId2" cstate="print"/>
          <a:srcRect/>
          <a:stretch>
            <a:fillRect/>
          </a:stretch>
        </p:blipFill>
        <p:spPr bwMode="auto">
          <a:xfrm>
            <a:off x="685800" y="990600"/>
            <a:ext cx="7494588" cy="4724400"/>
          </a:xfrm>
          <a:prstGeom prst="rect">
            <a:avLst/>
          </a:prstGeom>
          <a:noFill/>
          <a:ln w="9525">
            <a:noFill/>
            <a:miter lim="800000"/>
            <a:headEnd/>
            <a:tailEnd/>
          </a:ln>
        </p:spPr>
      </p:pic>
      <p:sp>
        <p:nvSpPr>
          <p:cNvPr id="168963" name="Slide Number Placeholder 3"/>
          <p:cNvSpPr>
            <a:spLocks noGrp="1"/>
          </p:cNvSpPr>
          <p:nvPr>
            <p:ph type="sldNum" sz="quarter" idx="12"/>
          </p:nvPr>
        </p:nvSpPr>
        <p:spPr>
          <a:noFill/>
        </p:spPr>
        <p:txBody>
          <a:bodyPr/>
          <a:lstStyle/>
          <a:p>
            <a:fld id="{E65AE53F-8FF8-4DC2-962A-AF1284C23A43}" type="slidenum">
              <a:rPr lang="ar-SA" smtClean="0"/>
              <a:pPr/>
              <a:t>44</a:t>
            </a:fld>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Slide Number Placeholder 2"/>
          <p:cNvSpPr>
            <a:spLocks noGrp="1"/>
          </p:cNvSpPr>
          <p:nvPr>
            <p:ph type="sldNum" sz="quarter" idx="12"/>
          </p:nvPr>
        </p:nvSpPr>
        <p:spPr>
          <a:noFill/>
        </p:spPr>
        <p:txBody>
          <a:bodyPr/>
          <a:lstStyle/>
          <a:p>
            <a:fld id="{24C2C649-A8E1-4919-998F-993C4883F114}" type="slidenum">
              <a:rPr lang="ar-SA" smtClean="0"/>
              <a:pPr/>
              <a:t>45</a:t>
            </a:fld>
            <a:endParaRPr lang="en-US" smtClean="0"/>
          </a:p>
        </p:txBody>
      </p:sp>
      <p:pic>
        <p:nvPicPr>
          <p:cNvPr id="55298" name="Picture 2"/>
          <p:cNvPicPr>
            <a:picLocks noChangeAspect="1" noChangeArrowheads="1"/>
          </p:cNvPicPr>
          <p:nvPr/>
        </p:nvPicPr>
        <p:blipFill>
          <a:blip r:embed="rId2" cstate="print"/>
          <a:srcRect/>
          <a:stretch>
            <a:fillRect/>
          </a:stretch>
        </p:blipFill>
        <p:spPr bwMode="auto">
          <a:xfrm>
            <a:off x="0" y="-1"/>
            <a:ext cx="9144000" cy="6871591"/>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Number Placeholder 1"/>
          <p:cNvSpPr>
            <a:spLocks noGrp="1"/>
          </p:cNvSpPr>
          <p:nvPr>
            <p:ph type="sldNum" sz="quarter" idx="12"/>
          </p:nvPr>
        </p:nvSpPr>
        <p:spPr>
          <a:noFill/>
        </p:spPr>
        <p:txBody>
          <a:bodyPr/>
          <a:lstStyle/>
          <a:p>
            <a:fld id="{869CAC5B-F5E7-4442-B5A3-B9A5CF92847A}" type="slidenum">
              <a:rPr lang="ar-SA" smtClean="0"/>
              <a:pPr/>
              <a:t>46</a:t>
            </a:fld>
            <a:endParaRPr lang="en-US" smtClean="0"/>
          </a:p>
        </p:txBody>
      </p:sp>
      <p:pic>
        <p:nvPicPr>
          <p:cNvPr id="171011" name="Picture 2"/>
          <p:cNvPicPr>
            <a:picLocks noChangeAspect="1" noChangeArrowheads="1"/>
          </p:cNvPicPr>
          <p:nvPr/>
        </p:nvPicPr>
        <p:blipFill>
          <a:blip r:embed="rId2" cstate="print"/>
          <a:srcRect/>
          <a:stretch>
            <a:fillRect/>
          </a:stretch>
        </p:blipFill>
        <p:spPr bwMode="auto">
          <a:xfrm>
            <a:off x="325438" y="1066800"/>
            <a:ext cx="8493125" cy="4724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عنصر نائب للمحتوى 2"/>
          <p:cNvSpPr>
            <a:spLocks noGrp="1"/>
          </p:cNvSpPr>
          <p:nvPr>
            <p:ph idx="1"/>
          </p:nvPr>
        </p:nvSpPr>
        <p:spPr>
          <a:xfrm>
            <a:off x="457200" y="533400"/>
            <a:ext cx="8229600" cy="5867400"/>
          </a:xfrm>
        </p:spPr>
        <p:txBody>
          <a:bodyPr/>
          <a:lstStyle/>
          <a:p>
            <a:pPr algn="l" rtl="0"/>
            <a:r>
              <a:rPr lang="en-US" sz="3000" b="1" smtClean="0"/>
              <a:t>Although </a:t>
            </a:r>
            <a:r>
              <a:rPr lang="en-US" sz="3000" b="1" smtClean="0">
                <a:solidFill>
                  <a:srgbClr val="CC0000"/>
                </a:solidFill>
              </a:rPr>
              <a:t>convection</a:t>
            </a:r>
            <a:r>
              <a:rPr lang="en-US" sz="3000" b="1" smtClean="0"/>
              <a:t> may be easily eliminated by not physically agitating the solution, in some situations it is desirable either to stir the solution or to push the solution through an electrochemical flow cell. Fortunately, the dynamics of a fluid moving past an electrode results in a small diffusion layer (stagnant solution), typically of 0.001 ‑ 0.01 cm thickness, in which the rate of mass transport by convection is close to zero.</a:t>
            </a:r>
          </a:p>
          <a:p>
            <a:pPr algn="l" rtl="0"/>
            <a:endParaRPr lang="ar-SA" smtClean="0"/>
          </a:p>
        </p:txBody>
      </p:sp>
      <p:sp>
        <p:nvSpPr>
          <p:cNvPr id="143363" name="Slide Number Placeholder 2"/>
          <p:cNvSpPr>
            <a:spLocks noGrp="1"/>
          </p:cNvSpPr>
          <p:nvPr>
            <p:ph type="sldNum" sz="quarter" idx="12"/>
          </p:nvPr>
        </p:nvSpPr>
        <p:spPr>
          <a:noFill/>
        </p:spPr>
        <p:txBody>
          <a:bodyPr/>
          <a:lstStyle/>
          <a:p>
            <a:fld id="{E4E1141E-DE92-422D-88D2-C53F496CDC9B}" type="slidenum">
              <a:rPr lang="ar-SA"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عنوان 1"/>
          <p:cNvSpPr>
            <a:spLocks noGrp="1"/>
          </p:cNvSpPr>
          <p:nvPr>
            <p:ph type="title"/>
          </p:nvPr>
        </p:nvSpPr>
        <p:spPr/>
        <p:txBody>
          <a:bodyPr/>
          <a:lstStyle/>
          <a:p>
            <a:pPr rtl="0"/>
            <a:r>
              <a:rPr lang="en-US" b="1" smtClean="0">
                <a:solidFill>
                  <a:srgbClr val="0000CC"/>
                </a:solidFill>
              </a:rPr>
              <a:t>Voltammograms</a:t>
            </a:r>
            <a:endParaRPr lang="ar-SA" b="1" smtClean="0">
              <a:solidFill>
                <a:srgbClr val="0000CC"/>
              </a:solidFill>
            </a:endParaRPr>
          </a:p>
        </p:txBody>
      </p:sp>
      <p:sp>
        <p:nvSpPr>
          <p:cNvPr id="144387" name="عنصر نائب للمحتوى 2"/>
          <p:cNvSpPr>
            <a:spLocks noGrp="1"/>
          </p:cNvSpPr>
          <p:nvPr>
            <p:ph idx="1"/>
          </p:nvPr>
        </p:nvSpPr>
        <p:spPr/>
        <p:txBody>
          <a:bodyPr/>
          <a:lstStyle/>
          <a:p>
            <a:pPr algn="l" rtl="0">
              <a:buFontTx/>
              <a:buNone/>
            </a:pPr>
            <a:r>
              <a:rPr lang="en-US" sz="2800" b="1" dirty="0" smtClean="0"/>
              <a:t>For the reduction of an </a:t>
            </a:r>
            <a:r>
              <a:rPr lang="en-US" sz="2800" b="1" dirty="0" err="1" smtClean="0"/>
              <a:t>analyte</a:t>
            </a:r>
            <a:r>
              <a:rPr lang="en-US" sz="2800" b="1" dirty="0" smtClean="0"/>
              <a:t> A to give a product P at a mercury film microelectrode (for example),  the microelectrode is connected to the negative terminal of a linear potential scan generator, </a:t>
            </a:r>
            <a:r>
              <a:rPr lang="en-US" sz="2800" b="1" dirty="0" err="1" smtClean="0"/>
              <a:t>cathodic</a:t>
            </a:r>
            <a:r>
              <a:rPr lang="en-US" sz="2800" b="1" dirty="0" smtClean="0"/>
              <a:t> currents are positive (by convention), while anodic currents are negative. The figure below represents the linear scan </a:t>
            </a:r>
            <a:r>
              <a:rPr lang="en-US" sz="2800" b="1" dirty="0" err="1" smtClean="0"/>
              <a:t>voltammogram</a:t>
            </a:r>
            <a:r>
              <a:rPr lang="en-US" sz="2800" b="1" dirty="0" smtClean="0"/>
              <a:t> under hydrodynamic conditions:</a:t>
            </a:r>
            <a:endParaRPr lang="ar-SA" sz="2800" b="1" dirty="0" smtClean="0"/>
          </a:p>
        </p:txBody>
      </p:sp>
      <p:sp>
        <p:nvSpPr>
          <p:cNvPr id="144388" name="Slide Number Placeholder 3"/>
          <p:cNvSpPr>
            <a:spLocks noGrp="1"/>
          </p:cNvSpPr>
          <p:nvPr>
            <p:ph type="sldNum" sz="quarter" idx="12"/>
          </p:nvPr>
        </p:nvSpPr>
        <p:spPr>
          <a:noFill/>
        </p:spPr>
        <p:txBody>
          <a:bodyPr/>
          <a:lstStyle/>
          <a:p>
            <a:fld id="{36D9EE78-F4A8-4315-A9E4-8E2997CF585F}" type="slidenum">
              <a:rPr lang="ar-SA"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عنوان 1"/>
          <p:cNvSpPr>
            <a:spLocks noGrp="1"/>
          </p:cNvSpPr>
          <p:nvPr>
            <p:ph type="title"/>
          </p:nvPr>
        </p:nvSpPr>
        <p:spPr/>
        <p:txBody>
          <a:bodyPr/>
          <a:lstStyle/>
          <a:p>
            <a:endParaRPr lang="ar-SA" smtClean="0"/>
          </a:p>
        </p:txBody>
      </p:sp>
      <p:pic>
        <p:nvPicPr>
          <p:cNvPr id="145411" name="Picture 2"/>
          <p:cNvPicPr>
            <a:picLocks noChangeAspect="1" noChangeArrowheads="1"/>
          </p:cNvPicPr>
          <p:nvPr/>
        </p:nvPicPr>
        <p:blipFill>
          <a:blip r:embed="rId2" cstate="print"/>
          <a:srcRect/>
          <a:stretch>
            <a:fillRect/>
          </a:stretch>
        </p:blipFill>
        <p:spPr bwMode="auto">
          <a:xfrm>
            <a:off x="0" y="0"/>
            <a:ext cx="9144000" cy="6877050"/>
          </a:xfrm>
          <a:prstGeom prst="rect">
            <a:avLst/>
          </a:prstGeom>
          <a:noFill/>
          <a:ln w="9525">
            <a:noFill/>
            <a:miter lim="800000"/>
            <a:headEnd/>
            <a:tailEnd/>
          </a:ln>
        </p:spPr>
      </p:pic>
      <p:sp>
        <p:nvSpPr>
          <p:cNvPr id="145412" name="Slide Number Placeholder 3"/>
          <p:cNvSpPr>
            <a:spLocks noGrp="1"/>
          </p:cNvSpPr>
          <p:nvPr>
            <p:ph type="sldNum" sz="quarter" idx="12"/>
          </p:nvPr>
        </p:nvSpPr>
        <p:spPr>
          <a:noFill/>
        </p:spPr>
        <p:txBody>
          <a:bodyPr/>
          <a:lstStyle/>
          <a:p>
            <a:fld id="{F6E479E1-A63F-428A-B613-5F6BFC07FD05}" type="slidenum">
              <a:rPr lang="ar-SA"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50"/>
            <a:ext cx="8229600" cy="5268913"/>
          </a:xfrm>
        </p:spPr>
        <p:txBody>
          <a:bodyPr>
            <a:normAutofit fontScale="85000" lnSpcReduction="20000"/>
          </a:bodyPr>
          <a:lstStyle/>
          <a:p>
            <a:pPr algn="l" rtl="0">
              <a:buFontTx/>
              <a:buNone/>
              <a:defRPr/>
            </a:pPr>
            <a:r>
              <a:rPr lang="en-US" b="1" dirty="0" smtClean="0"/>
              <a:t>As seen from the figure, linear scan </a:t>
            </a:r>
            <a:r>
              <a:rPr lang="en-US" b="1" dirty="0" err="1" smtClean="0"/>
              <a:t>voltammograms</a:t>
            </a:r>
            <a:r>
              <a:rPr lang="en-US" b="1" dirty="0" smtClean="0"/>
              <a:t> assume a </a:t>
            </a:r>
            <a:r>
              <a:rPr lang="en-US" b="1" dirty="0" err="1" smtClean="0"/>
              <a:t>sigmoidal</a:t>
            </a:r>
            <a:r>
              <a:rPr lang="en-US" b="1" dirty="0" smtClean="0"/>
              <a:t> curve called a </a:t>
            </a:r>
            <a:r>
              <a:rPr lang="en-US" b="1" dirty="0" err="1" smtClean="0"/>
              <a:t>voltammetric</a:t>
            </a:r>
            <a:r>
              <a:rPr lang="en-US" b="1" dirty="0" smtClean="0"/>
              <a:t> wave. The constant current beyond the steep rise is called the limiting current  </a:t>
            </a:r>
            <a:r>
              <a:rPr lang="en-US" b="1" dirty="0" err="1" smtClean="0"/>
              <a:t>i</a:t>
            </a:r>
            <a:r>
              <a:rPr lang="en-US" b="1" baseline="-25000" dirty="0" err="1" smtClean="0"/>
              <a:t>l</a:t>
            </a:r>
            <a:r>
              <a:rPr lang="en-US" b="1" dirty="0" smtClean="0"/>
              <a:t>, because it arises from the limitation at which reactants are brought to electrode surface. Limiting currents are proportional to concentration, and thus are used in quantitative analysis.</a:t>
            </a:r>
          </a:p>
          <a:p>
            <a:pPr algn="l" rtl="0">
              <a:buFontTx/>
              <a:buNone/>
              <a:defRPr/>
            </a:pPr>
            <a:r>
              <a:rPr lang="en-US" b="1" dirty="0" err="1" smtClean="0"/>
              <a:t>i</a:t>
            </a:r>
            <a:r>
              <a:rPr lang="en-US" b="1" baseline="-25000" dirty="0" err="1" smtClean="0"/>
              <a:t>l</a:t>
            </a:r>
            <a:r>
              <a:rPr lang="en-US" b="1" dirty="0" smtClean="0"/>
              <a:t> = </a:t>
            </a:r>
            <a:r>
              <a:rPr lang="en-US" b="1" dirty="0" err="1" smtClean="0"/>
              <a:t>kC</a:t>
            </a:r>
            <a:r>
              <a:rPr lang="en-US" b="1" baseline="-25000" dirty="0" err="1" smtClean="0"/>
              <a:t>A</a:t>
            </a:r>
            <a:r>
              <a:rPr lang="en-US" b="1" dirty="0" smtClean="0"/>
              <a:t> </a:t>
            </a:r>
          </a:p>
          <a:p>
            <a:pPr algn="l" rtl="0">
              <a:buFontTx/>
              <a:buNone/>
              <a:defRPr/>
            </a:pPr>
            <a:r>
              <a:rPr lang="en-US" b="1" dirty="0" smtClean="0"/>
              <a:t>Where C</a:t>
            </a:r>
            <a:r>
              <a:rPr lang="en-US" b="1" baseline="-25000" dirty="0" smtClean="0"/>
              <a:t>A</a:t>
            </a:r>
            <a:r>
              <a:rPr lang="en-US" b="1" dirty="0" smtClean="0"/>
              <a:t> is the </a:t>
            </a:r>
            <a:r>
              <a:rPr lang="en-US" b="1" dirty="0" err="1" smtClean="0"/>
              <a:t>analyte</a:t>
            </a:r>
            <a:r>
              <a:rPr lang="en-US" b="1" dirty="0" smtClean="0"/>
              <a:t> concentration, and k is a constant.</a:t>
            </a:r>
          </a:p>
          <a:p>
            <a:pPr algn="l" rtl="0">
              <a:buFontTx/>
              <a:buNone/>
              <a:defRPr/>
            </a:pPr>
            <a:r>
              <a:rPr lang="en-US" b="1" dirty="0" smtClean="0"/>
              <a:t>The potential at half the limiting current is called the half wave potential (E</a:t>
            </a:r>
            <a:r>
              <a:rPr lang="en-US" b="1" baseline="-25000" dirty="0" smtClean="0"/>
              <a:t>1/2</a:t>
            </a:r>
            <a:r>
              <a:rPr lang="en-US" b="1" dirty="0" smtClean="0"/>
              <a:t>), a characteristic property of a component.</a:t>
            </a:r>
            <a:endParaRPr lang="ar-SA" b="1" dirty="0"/>
          </a:p>
        </p:txBody>
      </p:sp>
      <p:sp>
        <p:nvSpPr>
          <p:cNvPr id="146435" name="Slide Number Placeholder 3"/>
          <p:cNvSpPr>
            <a:spLocks noGrp="1"/>
          </p:cNvSpPr>
          <p:nvPr>
            <p:ph type="sldNum" sz="quarter" idx="12"/>
          </p:nvPr>
        </p:nvSpPr>
        <p:spPr>
          <a:noFill/>
        </p:spPr>
        <p:txBody>
          <a:bodyPr/>
          <a:lstStyle/>
          <a:p>
            <a:fld id="{0514B9D6-9013-40E3-B963-2D717F6167F7}" type="slidenum">
              <a:rPr lang="ar-SA"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عنوان 1"/>
          <p:cNvSpPr>
            <a:spLocks noGrp="1"/>
          </p:cNvSpPr>
          <p:nvPr>
            <p:ph type="title"/>
          </p:nvPr>
        </p:nvSpPr>
        <p:spPr/>
        <p:txBody>
          <a:bodyPr/>
          <a:lstStyle/>
          <a:p>
            <a:r>
              <a:rPr lang="en-US" b="1" smtClean="0">
                <a:solidFill>
                  <a:srgbClr val="0000CC"/>
                </a:solidFill>
              </a:rPr>
              <a:t>Obtaining a stable limiting current</a:t>
            </a:r>
            <a:endParaRPr lang="ar-SA" b="1" smtClean="0">
              <a:solidFill>
                <a:srgbClr val="0000CC"/>
              </a:solidFill>
            </a:endParaRPr>
          </a:p>
        </p:txBody>
      </p:sp>
      <p:sp>
        <p:nvSpPr>
          <p:cNvPr id="3" name="عنصر نائب للمحتوى 2"/>
          <p:cNvSpPr>
            <a:spLocks noGrp="1"/>
          </p:cNvSpPr>
          <p:nvPr>
            <p:ph idx="1"/>
          </p:nvPr>
        </p:nvSpPr>
        <p:spPr/>
        <p:txBody>
          <a:bodyPr>
            <a:normAutofit fontScale="85000" lnSpcReduction="20000"/>
          </a:bodyPr>
          <a:lstStyle/>
          <a:p>
            <a:pPr algn="l" rtl="0">
              <a:buFontTx/>
              <a:buNone/>
              <a:defRPr/>
            </a:pPr>
            <a:r>
              <a:rPr lang="en-US" b="1" dirty="0" smtClean="0"/>
              <a:t>Reproducible limiting currents can be obtained rapidly when:</a:t>
            </a:r>
          </a:p>
          <a:p>
            <a:pPr marL="514350" indent="-514350" algn="l" rtl="0">
              <a:buFontTx/>
              <a:buAutoNum type="arabicPeriod"/>
              <a:defRPr/>
            </a:pPr>
            <a:r>
              <a:rPr lang="en-US" b="1" dirty="0" smtClean="0"/>
              <a:t>The solution (or the microelectrode) be in continuous and reproducible motion.</a:t>
            </a:r>
          </a:p>
          <a:p>
            <a:pPr marL="514350" indent="-514350" algn="l" rtl="0">
              <a:buFontTx/>
              <a:buAutoNum type="arabicPeriod"/>
              <a:defRPr/>
            </a:pPr>
            <a:r>
              <a:rPr lang="en-US" b="1" dirty="0" smtClean="0"/>
              <a:t>Or a dropping mercury electrode is used</a:t>
            </a:r>
          </a:p>
          <a:p>
            <a:pPr marL="514350" indent="-514350" algn="l" rtl="0">
              <a:buFontTx/>
              <a:buAutoNum type="arabicPeriod"/>
              <a:defRPr/>
            </a:pPr>
            <a:r>
              <a:rPr lang="en-US" b="1" dirty="0" smtClean="0"/>
              <a:t>Or the solution is forced through a flow cell comprising the three electrodes (as in HPLC).</a:t>
            </a:r>
          </a:p>
          <a:p>
            <a:pPr marL="514350" indent="-514350" algn="l" rtl="0">
              <a:buFontTx/>
              <a:buAutoNum type="arabicPeriod"/>
              <a:defRPr/>
            </a:pPr>
            <a:endParaRPr lang="en-US" b="1" dirty="0"/>
          </a:p>
          <a:p>
            <a:pPr marL="514350" indent="-514350" algn="l" rtl="0">
              <a:buFontTx/>
              <a:buNone/>
              <a:defRPr/>
            </a:pPr>
            <a:r>
              <a:rPr lang="en-US" b="1" dirty="0" smtClean="0"/>
              <a:t>Linear scan </a:t>
            </a:r>
            <a:r>
              <a:rPr lang="en-US" b="1" dirty="0" err="1" smtClean="0"/>
              <a:t>voltammetry</a:t>
            </a:r>
            <a:r>
              <a:rPr lang="en-US" b="1" dirty="0" smtClean="0"/>
              <a:t> in which the solution is stirred or the electrode is rotating is called hydrodynamic </a:t>
            </a:r>
            <a:r>
              <a:rPr lang="en-US" b="1" dirty="0" err="1" smtClean="0"/>
              <a:t>voltammetry</a:t>
            </a:r>
            <a:r>
              <a:rPr lang="en-US" b="1" dirty="0" smtClean="0"/>
              <a:t>.</a:t>
            </a:r>
            <a:endParaRPr lang="ar-SA" b="1" dirty="0"/>
          </a:p>
        </p:txBody>
      </p:sp>
      <p:sp>
        <p:nvSpPr>
          <p:cNvPr id="147460" name="Slide Number Placeholder 3"/>
          <p:cNvSpPr>
            <a:spLocks noGrp="1"/>
          </p:cNvSpPr>
          <p:nvPr>
            <p:ph type="sldNum" sz="quarter" idx="12"/>
          </p:nvPr>
        </p:nvSpPr>
        <p:spPr>
          <a:noFill/>
        </p:spPr>
        <p:txBody>
          <a:bodyPr/>
          <a:lstStyle/>
          <a:p>
            <a:fld id="{E7C2DDFB-DFC5-49A4-95AA-825E320F307B}" type="slidenum">
              <a:rPr lang="ar-SA" smtClean="0"/>
              <a:pPr/>
              <a:t>9</a:t>
            </a:fld>
            <a:endParaRPr lang="en-US" smtClean="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2306</Words>
  <Application>Microsoft Office PowerPoint</Application>
  <PresentationFormat>On-screen Show (4:3)</PresentationFormat>
  <Paragraphs>190</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سمة Office</vt:lpstr>
      <vt:lpstr>Document</vt:lpstr>
      <vt:lpstr>مستند</vt:lpstr>
      <vt:lpstr>Voltammetry and Polarography</vt:lpstr>
      <vt:lpstr>Diffusion Controlled Processes</vt:lpstr>
      <vt:lpstr>Slide 3</vt:lpstr>
      <vt:lpstr>Slide 4</vt:lpstr>
      <vt:lpstr>Slide 5</vt:lpstr>
      <vt:lpstr>Voltammograms</vt:lpstr>
      <vt:lpstr>Slide 7</vt:lpstr>
      <vt:lpstr>Slide 8</vt:lpstr>
      <vt:lpstr>Obtaining a stable limiting current</vt:lpstr>
      <vt:lpstr>Hydrodynamic Voltammetry</vt:lpstr>
      <vt:lpstr>Hydrodynamic Voltammetry</vt:lpstr>
      <vt:lpstr>What Happens During a Voltammetric Experiment</vt:lpstr>
      <vt:lpstr>Concentration Profiles at Microelectrode Surface</vt:lpstr>
      <vt:lpstr>Slide 14</vt:lpstr>
      <vt:lpstr>Profiles for Planar electrodes in Unstirred Solutions</vt:lpstr>
      <vt:lpstr>Slide 16</vt:lpstr>
      <vt:lpstr>Slide 17</vt:lpstr>
      <vt:lpstr>Slide 18</vt:lpstr>
      <vt:lpstr>Slide 19</vt:lpstr>
      <vt:lpstr>Slide 20</vt:lpstr>
      <vt:lpstr>Profiles of Microelectrodes in Stirred Solutions</vt:lpstr>
      <vt:lpstr>Slide 22</vt:lpstr>
      <vt:lpstr>Voltammetric Currents</vt:lpstr>
      <vt:lpstr>Slide 24</vt:lpstr>
      <vt:lpstr>Slide 25</vt:lpstr>
      <vt:lpstr>Slide 26</vt:lpstr>
      <vt:lpstr>Slide 27</vt:lpstr>
      <vt:lpstr>Polarographic Wave Equation</vt:lpstr>
      <vt:lpstr>Slide 29</vt:lpstr>
      <vt:lpstr>Slide 30</vt:lpstr>
      <vt:lpstr>Finding E and Number of Electrons involved</vt:lpstr>
      <vt:lpstr>Slide 32</vt:lpstr>
      <vt:lpstr>Why use pulse techniques?</vt:lpstr>
      <vt:lpstr>Slide 34</vt:lpstr>
      <vt:lpstr>Slide 35</vt:lpstr>
      <vt:lpstr>Cottrell Equation</vt:lpstr>
      <vt:lpstr>Slide 37</vt:lpstr>
      <vt:lpstr>Slide 38</vt:lpstr>
      <vt:lpstr>Slide 39</vt:lpstr>
      <vt:lpstr>Normal Pulse Polarography (NPP)</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Voltammetry and Polarography</dc:title>
  <dc:creator>jit</dc:creator>
  <cp:lastModifiedBy>mlatif</cp:lastModifiedBy>
  <cp:revision>24</cp:revision>
  <dcterms:created xsi:type="dcterms:W3CDTF">2016-10-11T03:33:04Z</dcterms:created>
  <dcterms:modified xsi:type="dcterms:W3CDTF">2016-10-19T08:52:01Z</dcterms:modified>
</cp:coreProperties>
</file>