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FB0C20B-6F95-4D17-AF4C-EF829136244C}"/>
              </a:ext>
            </a:extLst>
          </p:cNvPr>
          <p:cNvSpPr/>
          <p:nvPr/>
        </p:nvSpPr>
        <p:spPr>
          <a:xfrm>
            <a:off x="490330" y="843677"/>
            <a:ext cx="8547652" cy="5170646"/>
          </a:xfrm>
          <a:prstGeom prst="rect">
            <a:avLst/>
          </a:prstGeom>
        </p:spPr>
        <p:txBody>
          <a:bodyPr wrap="square">
            <a:spAutoFit/>
          </a:bodyPr>
          <a:lstStyle/>
          <a:p>
            <a:pPr algn="just" rtl="1"/>
            <a:r>
              <a:rPr lang="ar-SA" sz="3200" b="1" dirty="0">
                <a:solidFill>
                  <a:srgbClr val="FF0000"/>
                </a:solidFill>
                <a:cs typeface="Ali-A-Samik" pitchFamily="2" charset="-78"/>
              </a:rPr>
              <a:t>المباديء الدستورية لحقوق الأنسان</a:t>
            </a:r>
            <a:endParaRPr lang="en-US" sz="3200" b="1" dirty="0">
              <a:solidFill>
                <a:srgbClr val="FF0000"/>
              </a:solidFill>
              <a:cs typeface="Ali-A-Samik" pitchFamily="2" charset="-78"/>
            </a:endParaRPr>
          </a:p>
          <a:p>
            <a:pPr algn="just" rtl="1"/>
            <a:endParaRPr lang="en-US" dirty="0"/>
          </a:p>
          <a:p>
            <a:pPr algn="just" rtl="1"/>
            <a:r>
              <a:rPr lang="ar-IQ" sz="2800" b="1" dirty="0">
                <a:solidFill>
                  <a:srgbClr val="FF0000"/>
                </a:solidFill>
                <a:cs typeface="Ali-A-Samik" pitchFamily="2" charset="-78"/>
              </a:rPr>
              <a:t>سيادة القانون </a:t>
            </a:r>
            <a:endParaRPr lang="en-US" sz="2800" b="1" dirty="0">
              <a:solidFill>
                <a:srgbClr val="FF0000"/>
              </a:solidFill>
              <a:cs typeface="Ali-A-Samik" pitchFamily="2" charset="-78"/>
            </a:endParaRPr>
          </a:p>
          <a:p>
            <a:pPr algn="just" rtl="1"/>
            <a:endParaRPr lang="en-US" dirty="0"/>
          </a:p>
          <a:p>
            <a:pPr algn="just" rtl="1"/>
            <a:r>
              <a:rPr lang="ar-SA" dirty="0"/>
              <a:t>سيادة القانون هو مبدأ للحكم بحيث يكون الاشخاص، والمؤسسات، والكيانات الخاصة والعامة، ومن ضمنها الدولة ذاتها عرضة للمساءلة امام القوانين التي يتم المصادقة عليها علانية، وتطبق على الجميع، والتي يتم الفصل فيها بشكل مستقل، وتتماشى مع معايير وقواعد حقوق الإنسان"، تقرير الامين العام للامم المتحدة</a:t>
            </a:r>
            <a:r>
              <a:rPr lang="ar-IQ" dirty="0"/>
              <a:t>.</a:t>
            </a:r>
            <a:endParaRPr lang="en-US" dirty="0"/>
          </a:p>
          <a:p>
            <a:pPr algn="just" rtl="1"/>
            <a:r>
              <a:rPr lang="ar-SA" b="1" dirty="0"/>
              <a:t>و</a:t>
            </a:r>
            <a:r>
              <a:rPr lang="ar-SA" dirty="0"/>
              <a:t>هو أصل من الأصول الدستورية ويترتب عليه أنه لايمكن للسلطات العامة القائمة في بلد ما أن تمارس سلطتها إلا وفق قوانين مكتوبة صادرة وفق الإجراءات الدستورية المتفقه مع الدستور في بلد معين. والهدف تحقيق مبدأ الحماية ضد الأحكام التعسفية في الحالات الفردية.</a:t>
            </a:r>
            <a:endParaRPr lang="en-US" dirty="0"/>
          </a:p>
          <a:p>
            <a:pPr algn="just" rtl="1"/>
            <a:r>
              <a:rPr lang="ar-SA" dirty="0"/>
              <a:t>عرف الدكتور محمود حافظ مبدأ سيادة القانون بأنه : ((خضوع كل من الحكام والمحكومين للقانون بمعناه الواسع، بمعنى سيادة حكم القانون و</a:t>
            </a:r>
            <a:r>
              <a:rPr lang="ar-IQ" dirty="0"/>
              <a:t>خضوع </a:t>
            </a:r>
            <a:r>
              <a:rPr lang="ar-SA" dirty="0"/>
              <a:t>جميع ا</a:t>
            </a:r>
            <a:r>
              <a:rPr lang="ar-IQ" dirty="0"/>
              <a:t>ل</a:t>
            </a:r>
            <a:r>
              <a:rPr lang="ar-SA" dirty="0"/>
              <a:t>لسلطات الحاكمة في الدولة لاحكامه))</a:t>
            </a:r>
            <a:endParaRPr lang="en-US" dirty="0"/>
          </a:p>
          <a:p>
            <a:pPr algn="just" rtl="1"/>
            <a:r>
              <a:rPr lang="ar-SA" dirty="0"/>
              <a:t>وعرفه الدكتور رفعت عبد الوهاب بأنه: ((يعني بوجه عام سيادة احكام القانون في الدولة، بحيث تعلو احكامه وقواعده فوق كل ارادة سواء ارادة الحكام او المحكوم)).</a:t>
            </a:r>
            <a:endParaRPr lang="en-US" dirty="0"/>
          </a:p>
        </p:txBody>
      </p:sp>
    </p:spTree>
    <p:extLst>
      <p:ext uri="{BB962C8B-B14F-4D97-AF65-F5344CB8AC3E}">
        <p14:creationId xmlns:p14="http://schemas.microsoft.com/office/powerpoint/2010/main" val="2032430331"/>
      </p:ext>
    </p:extLst>
  </p:cSld>
  <p:clrMapOvr>
    <a:masterClrMapping/>
  </p:clrMapOvr>
  <mc:AlternateContent xmlns:mc="http://schemas.openxmlformats.org/markup-compatibility/2006" xmlns:p14="http://schemas.microsoft.com/office/powerpoint/2010/main">
    <mc:Choice Requires="p14">
      <p:transition spd="slow" p14:dur="2000" advTm="126116"/>
    </mc:Choice>
    <mc:Fallback xmlns="">
      <p:transition spd="slow" advTm="12611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CDD680C-20E0-46E4-82E3-5A208F21BE75}"/>
              </a:ext>
            </a:extLst>
          </p:cNvPr>
          <p:cNvSpPr/>
          <p:nvPr/>
        </p:nvSpPr>
        <p:spPr>
          <a:xfrm>
            <a:off x="530087" y="828746"/>
            <a:ext cx="8627165" cy="4955203"/>
          </a:xfrm>
          <a:prstGeom prst="rect">
            <a:avLst/>
          </a:prstGeom>
        </p:spPr>
        <p:txBody>
          <a:bodyPr wrap="square">
            <a:spAutoFit/>
          </a:bodyPr>
          <a:lstStyle/>
          <a:p>
            <a:pPr algn="r" rtl="1"/>
            <a:r>
              <a:rPr lang="ar-SA" sz="3200" b="1" dirty="0">
                <a:solidFill>
                  <a:srgbClr val="FF0000"/>
                </a:solidFill>
              </a:rPr>
              <a:t>الامم المتحدة وسيادة القانون</a:t>
            </a:r>
            <a:endParaRPr lang="en-US" sz="3200" b="1" dirty="0">
              <a:solidFill>
                <a:srgbClr val="FF0000"/>
              </a:solidFill>
            </a:endParaRPr>
          </a:p>
          <a:p>
            <a:pPr algn="r" rtl="1"/>
            <a:endParaRPr lang="en-US" sz="3200" b="1" dirty="0">
              <a:solidFill>
                <a:srgbClr val="FF0000"/>
              </a:solidFill>
            </a:endParaRPr>
          </a:p>
          <a:p>
            <a:pPr algn="r" rtl="1"/>
            <a:r>
              <a:rPr lang="ar-SA" b="1" dirty="0"/>
              <a:t>يدخل تعزيز سيادة القانون على الصعيدين الوطني والدولي في صميم رسالة الأمم المتحدة. ويشكل ترسيخ دعائم احترام سيادة القانون عنصرا أساسيا في إحلال السلام الدائم بعد انتهاء النزاع، وحماية حقوق الإنسان على نحو فعال، وتحقيق التقدم والتنمية في المجال الاقتصادي بشكل مطرد. </a:t>
            </a:r>
            <a:endParaRPr lang="en-US" b="1" dirty="0"/>
          </a:p>
          <a:p>
            <a:pPr algn="r" rtl="1"/>
            <a:r>
              <a:rPr lang="ar-SA" b="1" dirty="0"/>
              <a:t>ويشمل مبدأ سيادة القانون المجسد في ميثاق الأمم المتحدة عناصر تتصل بإدارة العلاقات بين دولة وأخرى. وفي هذا الصدد، تضطلع أجهزة الأمم المتحدة الرئيسية، بما في ذلك الجمعية العامة ومجلس الأمن، بأدوار حيوية مستمدة من الميثاق وتتطلب العمل وفقا لأحكامه.</a:t>
            </a:r>
            <a:endParaRPr lang="en-US" b="1" dirty="0"/>
          </a:p>
          <a:p>
            <a:pPr algn="r" rtl="1"/>
            <a:endParaRPr lang="en-US" b="1" dirty="0"/>
          </a:p>
          <a:p>
            <a:pPr algn="r" rtl="1"/>
            <a:r>
              <a:rPr lang="ar-SA" b="1" dirty="0"/>
              <a:t>ومفهوم ’’سيادة القانون‘‘ هو لُب مهمة المنظمة. وهو يشير إلى مبدأ للحكم يكون فيه جميع الأشخاص والمؤسسات والكيانات والقطاعان العام والخاص، بما في ذلك الدولة ذاتها، مسؤولين أمام قوانين صادرة علنا، وتطبق على الجميع بالتساوي ويحتكم في إطارها إلى قضاء مستقل، وتتفق مع القواعد والمعايير الدولية لحقوق الإنسان. </a:t>
            </a:r>
            <a:endParaRPr lang="en-US" b="1" dirty="0"/>
          </a:p>
        </p:txBody>
      </p:sp>
    </p:spTree>
    <p:extLst>
      <p:ext uri="{BB962C8B-B14F-4D97-AF65-F5344CB8AC3E}">
        <p14:creationId xmlns:p14="http://schemas.microsoft.com/office/powerpoint/2010/main" val="678140664"/>
      </p:ext>
    </p:extLst>
  </p:cSld>
  <p:clrMapOvr>
    <a:masterClrMapping/>
  </p:clrMapOvr>
  <mc:AlternateContent xmlns:mc="http://schemas.openxmlformats.org/markup-compatibility/2006" xmlns:p14="http://schemas.microsoft.com/office/powerpoint/2010/main">
    <mc:Choice Requires="p14">
      <p:transition spd="slow" p14:dur="2000" advTm="26054"/>
    </mc:Choice>
    <mc:Fallback xmlns="">
      <p:transition spd="slow" advTm="2605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C5BABB-B7AB-4F7A-B4B3-EF5512E2922F}"/>
              </a:ext>
            </a:extLst>
          </p:cNvPr>
          <p:cNvSpPr/>
          <p:nvPr/>
        </p:nvSpPr>
        <p:spPr>
          <a:xfrm>
            <a:off x="463826" y="443567"/>
            <a:ext cx="8719930" cy="5970865"/>
          </a:xfrm>
          <a:prstGeom prst="rect">
            <a:avLst/>
          </a:prstGeom>
        </p:spPr>
        <p:txBody>
          <a:bodyPr wrap="square">
            <a:spAutoFit/>
          </a:bodyPr>
          <a:lstStyle/>
          <a:p>
            <a:pPr algn="r" rtl="1"/>
            <a:r>
              <a:rPr lang="ar-SA" sz="2000" dirty="0">
                <a:solidFill>
                  <a:srgbClr val="FF0000"/>
                </a:solidFill>
              </a:rPr>
              <a:t>تعمل الأمم المتحدة من أجل دعم وجود إطار تتحقق فيه سيادة القانون على الصعيد الوطني</a:t>
            </a:r>
            <a:r>
              <a:rPr lang="ar-IQ" sz="2000" dirty="0">
                <a:solidFill>
                  <a:srgbClr val="FF0000"/>
                </a:solidFill>
              </a:rPr>
              <a:t>  الا وهو:</a:t>
            </a:r>
            <a:r>
              <a:rPr lang="en-US" sz="2000" dirty="0">
                <a:solidFill>
                  <a:srgbClr val="FF0000"/>
                </a:solidFill>
              </a:rPr>
              <a:t> </a:t>
            </a:r>
            <a:r>
              <a:rPr lang="ar-IQ" sz="2000" dirty="0">
                <a:solidFill>
                  <a:srgbClr val="FF0000"/>
                </a:solidFill>
              </a:rPr>
              <a:t> </a:t>
            </a:r>
            <a:endParaRPr lang="en-US" sz="2000" dirty="0">
              <a:solidFill>
                <a:srgbClr val="FF0000"/>
              </a:solidFill>
            </a:endParaRPr>
          </a:p>
          <a:p>
            <a:pPr algn="r" rtl="1"/>
            <a:r>
              <a:rPr lang="ar-SA" b="1" dirty="0"/>
              <a:t>سن دستور أو ما يعادله، بوصفه القانون الأسمى في البلد؛ ووضع إطار قانوني واضح ومتسق، مع كفالة تنفيذه؛ وبناء مؤسسات قوية تتولى شؤون العدل والحكم والأمن وحقوق الإنسان، تحظى بقدر واف من التنظيم والتمويل والتدريب والتجهيز؛ وإرساء عمليات العدالة الانتقالية وآلياتها؛ وإقامة مجتمع عام ومدني يساهم في تعزيز سيادة القانون وإخضاع الموظفين الحكوميين والمؤسسات العامة للمساءلة. </a:t>
            </a:r>
            <a:endParaRPr lang="ar-IQ" b="1" dirty="0"/>
          </a:p>
          <a:p>
            <a:pPr algn="r" rtl="1"/>
            <a:endParaRPr lang="en-US" b="1" dirty="0"/>
          </a:p>
          <a:p>
            <a:pPr algn="r" rtl="1"/>
            <a:r>
              <a:rPr lang="ar-SA" dirty="0"/>
              <a:t>فتلك هي المعايير والسياسات والمؤسسات والعمليات التي تشكل صلب المجتمع الذي ينعم في ظله الأفراد بالسلامة والأمان، وحيث تسوّى النزاعات بالطرق السلمية، وتتوافر سبل الانتصاف لجبر الضرر، ويخضع للمساءلة كل من ينتهك القانون، بما في ذلك الدولة.</a:t>
            </a:r>
            <a:endParaRPr lang="ar-IQ" dirty="0"/>
          </a:p>
          <a:p>
            <a:pPr algn="r" rtl="1"/>
            <a:endParaRPr lang="en-US" dirty="0"/>
          </a:p>
          <a:p>
            <a:pPr algn="r" rtl="1"/>
            <a:r>
              <a:rPr lang="ar-SA" dirty="0"/>
              <a:t>أعاد إعلان الألفية الذي صدر عن الأمم المتحدة عام 2000 تأكيد التزام جميع الدول بسيادة القانون كإطار للنهوض بحقوق الإنسان، والأمن الإنساني، والتنمية البشرية. </a:t>
            </a:r>
            <a:endParaRPr lang="ar-IQ" dirty="0"/>
          </a:p>
          <a:p>
            <a:pPr algn="r" rtl="1"/>
            <a:endParaRPr lang="ar-IQ" dirty="0"/>
          </a:p>
          <a:p>
            <a:pPr algn="r" rtl="1"/>
            <a:r>
              <a:rPr lang="ar-SA" dirty="0"/>
              <a:t>أن مسألة التأكيد على أهمية سيادة القانون لحماية وتعزيز حقوق الانسان يعني تلقائياً ضرورة أن يكون القانون الذي نحن بصدد الحديث عنه يتوافق ويتماشى مع المعايير الدولية الخاصة بحقوق الانسان. ولكن المشكلة التي قد تثور هي عدم مصادقة بعض الدول على بعض الاتفاقيات الدولية الخاصة بحقوق الانسان، وقد يثور جدل أكبر عند الحديث عن مواضيع محددة تتعلق بحقوق الانسان سواء المساواة وفي مجال الحريات العامة وحق التعبير عن الرأي.</a:t>
            </a:r>
            <a:endParaRPr lang="en-US" dirty="0"/>
          </a:p>
        </p:txBody>
      </p:sp>
    </p:spTree>
    <p:extLst>
      <p:ext uri="{BB962C8B-B14F-4D97-AF65-F5344CB8AC3E}">
        <p14:creationId xmlns:p14="http://schemas.microsoft.com/office/powerpoint/2010/main" val="1038473252"/>
      </p:ext>
    </p:extLst>
  </p:cSld>
  <p:clrMapOvr>
    <a:masterClrMapping/>
  </p:clrMapOvr>
  <mc:AlternateContent xmlns:mc="http://schemas.openxmlformats.org/markup-compatibility/2006" xmlns:p14="http://schemas.microsoft.com/office/powerpoint/2010/main">
    <mc:Choice Requires="p14">
      <p:transition spd="slow" p14:dur="2000" advTm="102415"/>
    </mc:Choice>
    <mc:Fallback xmlns="">
      <p:transition spd="slow" advTm="10241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17B57-16F8-4B53-B8C1-E6CD39B02213}"/>
              </a:ext>
            </a:extLst>
          </p:cNvPr>
          <p:cNvSpPr/>
          <p:nvPr/>
        </p:nvSpPr>
        <p:spPr>
          <a:xfrm>
            <a:off x="609600" y="874454"/>
            <a:ext cx="8415130" cy="5109091"/>
          </a:xfrm>
          <a:prstGeom prst="rect">
            <a:avLst/>
          </a:prstGeom>
        </p:spPr>
        <p:txBody>
          <a:bodyPr wrap="square">
            <a:spAutoFit/>
          </a:bodyPr>
          <a:lstStyle/>
          <a:p>
            <a:pPr algn="just" rtl="1"/>
            <a:r>
              <a:rPr lang="ar-SA" sz="2000" dirty="0">
                <a:solidFill>
                  <a:srgbClr val="FF0000"/>
                </a:solidFill>
              </a:rPr>
              <a:t>جدير بالملاحظة، </a:t>
            </a:r>
            <a:r>
              <a:rPr lang="ar-SA" dirty="0"/>
              <a:t>ان مبدأ سيادة القانون هو أحد أهم عنصر من عناصر الحكم الرشيد وهو وفقا لذلك يرتبط عضويا بباقي عناصر الحكم الرشيد</a:t>
            </a:r>
            <a:r>
              <a:rPr lang="ar-IQ" dirty="0"/>
              <a:t>،</a:t>
            </a:r>
            <a:r>
              <a:rPr lang="ar-SA" dirty="0"/>
              <a:t> كالشفافية والعدالة والمساءلة والمسؤولية والمشاركة والتي ترتبط بشكل مباشر بالديموقراطية وهي الوسيلة الأساسية لإعمال سيادة القانون. </a:t>
            </a:r>
            <a:endParaRPr lang="ar-IQ" dirty="0"/>
          </a:p>
          <a:p>
            <a:pPr algn="just" rtl="1"/>
            <a:endParaRPr lang="ar-IQ" dirty="0"/>
          </a:p>
          <a:p>
            <a:pPr algn="just" rtl="1"/>
            <a:r>
              <a:rPr lang="ar-SA" b="1" dirty="0">
                <a:solidFill>
                  <a:srgbClr val="FF0000"/>
                </a:solidFill>
              </a:rPr>
              <a:t>إن مبدأ سيادة القانون يقوم على قيم وأساسيات، تعتبر جزءاً لا يتجزأ من مبدأ سيادة القانون</a:t>
            </a:r>
            <a:r>
              <a:rPr lang="en-US" b="1" dirty="0">
                <a:solidFill>
                  <a:srgbClr val="FF0000"/>
                </a:solidFill>
              </a:rPr>
              <a:t> </a:t>
            </a:r>
            <a:r>
              <a:rPr lang="ar-IQ" b="1" dirty="0">
                <a:solidFill>
                  <a:srgbClr val="FF0000"/>
                </a:solidFill>
              </a:rPr>
              <a:t>بم</a:t>
            </a:r>
            <a:r>
              <a:rPr lang="ar-SA" b="1" dirty="0">
                <a:solidFill>
                  <a:srgbClr val="FF0000"/>
                </a:solidFill>
              </a:rPr>
              <a:t>فهوم</a:t>
            </a:r>
            <a:r>
              <a:rPr lang="ar-IQ" b="1" dirty="0">
                <a:solidFill>
                  <a:srgbClr val="FF0000"/>
                </a:solidFill>
              </a:rPr>
              <a:t>ه</a:t>
            </a:r>
            <a:r>
              <a:rPr lang="ar-SA" b="1" dirty="0">
                <a:solidFill>
                  <a:srgbClr val="FF0000"/>
                </a:solidFill>
              </a:rPr>
              <a:t> الجوهري، </a:t>
            </a:r>
            <a:r>
              <a:rPr lang="ar-IQ" b="1" dirty="0">
                <a:solidFill>
                  <a:srgbClr val="FF0000"/>
                </a:solidFill>
              </a:rPr>
              <a:t>وندرج ادنا</a:t>
            </a:r>
            <a:r>
              <a:rPr lang="ar-SA" b="1" dirty="0">
                <a:solidFill>
                  <a:srgbClr val="FF0000"/>
                </a:solidFill>
              </a:rPr>
              <a:t> اهم هذه المبادئ: </a:t>
            </a:r>
            <a:endParaRPr lang="ar-IQ" b="1" dirty="0">
              <a:solidFill>
                <a:srgbClr val="FF0000"/>
              </a:solidFill>
            </a:endParaRPr>
          </a:p>
          <a:p>
            <a:pPr algn="just" rtl="1"/>
            <a:endParaRPr lang="en-US" dirty="0"/>
          </a:p>
          <a:p>
            <a:pPr algn="just" rtl="1"/>
            <a:r>
              <a:rPr lang="ar-SA" b="1" dirty="0">
                <a:solidFill>
                  <a:srgbClr val="FF0000"/>
                </a:solidFill>
              </a:rPr>
              <a:t>اولا: الوضوح: </a:t>
            </a:r>
            <a:r>
              <a:rPr lang="ar-SA" dirty="0"/>
              <a:t>إذ ي</a:t>
            </a:r>
            <a:r>
              <a:rPr lang="ar-IQ" dirty="0"/>
              <a:t>ج</a:t>
            </a:r>
            <a:r>
              <a:rPr lang="ar-SA" dirty="0"/>
              <a:t>ب أن تكون القوانين في الدولة واضحة، أي أن تتمتع بعدد من الأساسيات منها أن تكون مكتوبة وليس شفهية وان تكون القواعد القانونية متضمنة في محتوى القانون وليس في الملاحق. كما يجب أن يجيب القانون عن جملة تساؤلات مثل من هم الخاضعون لأحكام القانون؟ وماهو الموضوع الذي صدر من اجله القانون؟ ومتى يتم تنفيذه؟ </a:t>
            </a:r>
            <a:endParaRPr lang="en-US" dirty="0"/>
          </a:p>
          <a:p>
            <a:pPr algn="just" rtl="1"/>
            <a:r>
              <a:rPr lang="ar-SA" b="1" dirty="0">
                <a:solidFill>
                  <a:srgbClr val="FF0000"/>
                </a:solidFill>
              </a:rPr>
              <a:t>ثانيا /علانية القانون: </a:t>
            </a:r>
            <a:r>
              <a:rPr lang="ar-SA" dirty="0"/>
              <a:t>إن لنشر القانون بطريقة تضمن وصوله إلى علم  أفراد المجتمع الذين سيسري عليهم أهمية كبيرة، وذلك حتى يتمكن أفراد المجتمع من تكييف سلوكهم وتصرفاتهم وفقا للقانون. و تأكيدا لهذا المبدأ نرجو تضمين النظام الاساسي للدولة في مناهج التعليم </a:t>
            </a:r>
            <a:r>
              <a:rPr lang="ar-IQ" dirty="0"/>
              <a:t>بالدولة</a:t>
            </a:r>
            <a:r>
              <a:rPr lang="ar-SA" dirty="0"/>
              <a:t> لأن النظام الأساسي للدولة يعتبر المرجع لجميع القوانين. </a:t>
            </a:r>
            <a:endParaRPr lang="en-US" dirty="0"/>
          </a:p>
          <a:p>
            <a:pPr algn="just" rtl="1"/>
            <a:endParaRPr lang="en-US" dirty="0"/>
          </a:p>
        </p:txBody>
      </p:sp>
    </p:spTree>
    <p:extLst>
      <p:ext uri="{BB962C8B-B14F-4D97-AF65-F5344CB8AC3E}">
        <p14:creationId xmlns:p14="http://schemas.microsoft.com/office/powerpoint/2010/main" val="42043747"/>
      </p:ext>
    </p:extLst>
  </p:cSld>
  <p:clrMapOvr>
    <a:masterClrMapping/>
  </p:clrMapOvr>
  <mc:AlternateContent xmlns:mc="http://schemas.openxmlformats.org/markup-compatibility/2006" xmlns:p14="http://schemas.microsoft.com/office/powerpoint/2010/main">
    <mc:Choice Requires="p14">
      <p:transition spd="slow" p14:dur="2000" advTm="80678"/>
    </mc:Choice>
    <mc:Fallback xmlns="">
      <p:transition spd="slow" advTm="8067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7422DB-1B2A-4EC2-8DA1-88732EDA92C1}"/>
              </a:ext>
            </a:extLst>
          </p:cNvPr>
          <p:cNvSpPr/>
          <p:nvPr/>
        </p:nvSpPr>
        <p:spPr>
          <a:xfrm>
            <a:off x="609600" y="612844"/>
            <a:ext cx="8481391" cy="5632311"/>
          </a:xfrm>
          <a:prstGeom prst="rect">
            <a:avLst/>
          </a:prstGeom>
        </p:spPr>
        <p:txBody>
          <a:bodyPr wrap="square">
            <a:spAutoFit/>
          </a:bodyPr>
          <a:lstStyle/>
          <a:p>
            <a:pPr algn="just" rtl="1"/>
            <a:r>
              <a:rPr lang="ar-SA" b="1" dirty="0">
                <a:solidFill>
                  <a:srgbClr val="FF0000"/>
                </a:solidFill>
              </a:rPr>
              <a:t>ثالثا /الالتزام بالتطبيق: </a:t>
            </a:r>
            <a:r>
              <a:rPr lang="ar-SA" dirty="0"/>
              <a:t>حتى يكون القانون فعالا يجب أن يكون طوعياً، ولذلك فإن سهولة الالتزام بالقانون من المسائل المهمة. ونؤكد هنا أن سيادة القانون تعتمد إلى حد كبير جدا على احترام القانون وإدراك قيمته والإستعداد للإلتزام به . </a:t>
            </a:r>
            <a:endParaRPr lang="ar-IQ" dirty="0"/>
          </a:p>
          <a:p>
            <a:pPr algn="just" rtl="1"/>
            <a:endParaRPr lang="en-US" dirty="0"/>
          </a:p>
          <a:p>
            <a:pPr algn="just" rtl="1"/>
            <a:r>
              <a:rPr lang="ar-SA" b="1" dirty="0">
                <a:solidFill>
                  <a:srgbClr val="FF0000"/>
                </a:solidFill>
              </a:rPr>
              <a:t>رابعا /المساواة بين جميع المواطنين أمام القانون دونما تمييز: </a:t>
            </a:r>
            <a:r>
              <a:rPr lang="ar-SA" dirty="0"/>
              <a:t>بمعنى أن يخضع جميع المواطنين (من مواطنين عاديين ومسؤولين في الدولة واجهزة الامن والعسكريين) لحكم القانون. </a:t>
            </a:r>
            <a:endParaRPr lang="ar-IQ" dirty="0"/>
          </a:p>
          <a:p>
            <a:pPr algn="just" rtl="1"/>
            <a:endParaRPr lang="ar-IQ" dirty="0"/>
          </a:p>
          <a:p>
            <a:pPr algn="just" rtl="1"/>
            <a:r>
              <a:rPr lang="ar-SA" b="1" dirty="0">
                <a:solidFill>
                  <a:srgbClr val="FF0000"/>
                </a:solidFill>
              </a:rPr>
              <a:t>خامسا: يجب أن يكون القانون صادرا عن مشرع ارتضاه المواطنون في انتخابات نزيهة عامة وسرية دورية، </a:t>
            </a:r>
            <a:r>
              <a:rPr lang="ar-SA" dirty="0"/>
              <a:t>تضمن التعبير الحر عن إرادة الناخبين، وبذلك يكون القانون نابعا من إرادة الشعب من خلال ممثليه تجسيدا لمبدأ أساسي من مبادئ سيادة القانون هو ان الشعب مصدر السلطة وإرادته مناط سلطة الحكم. </a:t>
            </a:r>
            <a:endParaRPr lang="ar-IQ" dirty="0"/>
          </a:p>
          <a:p>
            <a:pPr algn="just" rtl="1"/>
            <a:endParaRPr lang="en-US" dirty="0"/>
          </a:p>
          <a:p>
            <a:pPr algn="just" rtl="1"/>
            <a:r>
              <a:rPr lang="ar-SA" b="1" dirty="0">
                <a:solidFill>
                  <a:srgbClr val="FF0000"/>
                </a:solidFill>
              </a:rPr>
              <a:t>سادسا/ وجود دستور: </a:t>
            </a:r>
            <a:r>
              <a:rPr lang="ar-SA" dirty="0"/>
              <a:t>ان وجود دستور هو من أهم ضمانات خضوع الدولة للقانون، ذلك ان الدستور هو الذى يحدد سلطات الدولة ويؤسس وجودها القانوني كما يحيط نشاطها بإطار قانوني لا تستطيع الحياد عنه. كما يبين الدستور </a:t>
            </a:r>
            <a:r>
              <a:rPr lang="ar-IQ" dirty="0"/>
              <a:t>حقوق وحريات الافراد،</a:t>
            </a:r>
            <a:r>
              <a:rPr lang="ar-SA" dirty="0"/>
              <a:t> وبالتالى يجب على جميع السلطات والمؤسسات ان تمارس عملها فى إطار أحكام هذا الدستور وإلا فقدت شرعيتها وقانونيتها. ويجب أن يتمتع هذا الدستور بالجمود وان يكون مكتوباً والمقصود بالجمود أن يخضع تعديله أو وضع دستور جديد لإجراءات أشد من التى تخضع لها القواعد القانونية العادية. </a:t>
            </a:r>
            <a:endParaRPr lang="en-US" dirty="0"/>
          </a:p>
        </p:txBody>
      </p:sp>
    </p:spTree>
    <p:extLst>
      <p:ext uri="{BB962C8B-B14F-4D97-AF65-F5344CB8AC3E}">
        <p14:creationId xmlns:p14="http://schemas.microsoft.com/office/powerpoint/2010/main" val="3426062449"/>
      </p:ext>
    </p:extLst>
  </p:cSld>
  <p:clrMapOvr>
    <a:masterClrMapping/>
  </p:clrMapOvr>
  <mc:AlternateContent xmlns:mc="http://schemas.openxmlformats.org/markup-compatibility/2006" xmlns:p14="http://schemas.microsoft.com/office/powerpoint/2010/main">
    <mc:Choice Requires="p14">
      <p:transition spd="slow" p14:dur="2000" advTm="81084"/>
    </mc:Choice>
    <mc:Fallback xmlns="">
      <p:transition spd="slow" advTm="8108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A04AA4-7189-4367-A4D1-A0B7B6D23C9C}"/>
              </a:ext>
            </a:extLst>
          </p:cNvPr>
          <p:cNvSpPr/>
          <p:nvPr/>
        </p:nvSpPr>
        <p:spPr>
          <a:xfrm>
            <a:off x="808383" y="1566952"/>
            <a:ext cx="8335617" cy="3724096"/>
          </a:xfrm>
          <a:prstGeom prst="rect">
            <a:avLst/>
          </a:prstGeom>
        </p:spPr>
        <p:txBody>
          <a:bodyPr wrap="square">
            <a:spAutoFit/>
          </a:bodyPr>
          <a:lstStyle/>
          <a:p>
            <a:pPr algn="just" rtl="1"/>
            <a:endParaRPr lang="en-US" dirty="0"/>
          </a:p>
          <a:p>
            <a:pPr algn="just" rtl="1"/>
            <a:r>
              <a:rPr lang="ar-SA" sz="2000" b="1" dirty="0">
                <a:solidFill>
                  <a:srgbClr val="FF0000"/>
                </a:solidFill>
              </a:rPr>
              <a:t>موقف المشرع الدستوري العراقي من سيادة القانون: </a:t>
            </a:r>
            <a:endParaRPr lang="ar-IQ" sz="2000" b="1" dirty="0">
              <a:solidFill>
                <a:srgbClr val="FF0000"/>
              </a:solidFill>
            </a:endParaRPr>
          </a:p>
          <a:p>
            <a:pPr algn="just" rtl="1"/>
            <a:endParaRPr lang="en-US" dirty="0"/>
          </a:p>
          <a:p>
            <a:pPr algn="just" rtl="1"/>
            <a:r>
              <a:rPr lang="ar-SA" dirty="0"/>
              <a:t>يعتبر الدستور العراقي لعام 2005 الاساس الحيوي والمهم الذي احتوى المعايير والمبادئ التي تقوم عليها الدولة المدنية ومن بينها واهمها مبدأ سيادة القانون.</a:t>
            </a:r>
            <a:endParaRPr lang="ar-IQ" dirty="0"/>
          </a:p>
          <a:p>
            <a:pPr algn="just" rtl="1"/>
            <a:endParaRPr lang="en-US" dirty="0"/>
          </a:p>
          <a:p>
            <a:pPr algn="just" rtl="1"/>
            <a:r>
              <a:rPr lang="ar-SA" dirty="0"/>
              <a:t>اكد الدستور في المادة (5) على سيادة القانون حيث نص (</a:t>
            </a:r>
            <a:r>
              <a:rPr lang="ar-SA" b="1" dirty="0"/>
              <a:t>السيادة للقانون، والشعب مصدر السلطات وشرعيتها، يمارسها بالاقتراع السري العام المباشر وعبر مؤسساته الدستورية </a:t>
            </a:r>
            <a:r>
              <a:rPr lang="ar-SA" dirty="0"/>
              <a:t>).</a:t>
            </a:r>
            <a:endParaRPr lang="ar-IQ" dirty="0"/>
          </a:p>
          <a:p>
            <a:pPr algn="just" rtl="1"/>
            <a:endParaRPr lang="en-US" dirty="0"/>
          </a:p>
          <a:p>
            <a:pPr algn="just" rtl="1"/>
            <a:r>
              <a:rPr lang="ar-SA" dirty="0"/>
              <a:t>ونصت في المادة (14) منه على ان(</a:t>
            </a:r>
            <a:r>
              <a:rPr lang="ar-SA" b="1" dirty="0"/>
              <a:t>العراقيون متساوون أمام القانون دون تمييز بسبب الجنس أو العرق أو القومية أو الاصل أو اللون أو الدين أو المذهب أو المعتقد أو الرأي أو الوضع الاقتصادي أو الاجتماعي</a:t>
            </a:r>
            <a:r>
              <a:rPr lang="ar-SA" dirty="0"/>
              <a:t> ).</a:t>
            </a:r>
            <a:endParaRPr lang="en-US" dirty="0"/>
          </a:p>
        </p:txBody>
      </p:sp>
    </p:spTree>
    <p:extLst>
      <p:ext uri="{BB962C8B-B14F-4D97-AF65-F5344CB8AC3E}">
        <p14:creationId xmlns:p14="http://schemas.microsoft.com/office/powerpoint/2010/main" val="3454329076"/>
      </p:ext>
    </p:extLst>
  </p:cSld>
  <p:clrMapOvr>
    <a:masterClrMapping/>
  </p:clrMapOvr>
  <mc:AlternateContent xmlns:mc="http://schemas.openxmlformats.org/markup-compatibility/2006" xmlns:p14="http://schemas.microsoft.com/office/powerpoint/2010/main">
    <mc:Choice Requires="p14">
      <p:transition spd="slow" p14:dur="2000" advTm="57594"/>
    </mc:Choice>
    <mc:Fallback xmlns="">
      <p:transition spd="slow" advTm="57594"/>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TotalTime>
  <Words>867</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Ali-A-Samik</vt:lpstr>
      <vt:lpstr>Arial</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Computer</dc:creator>
  <cp:lastModifiedBy>Ram Computer</cp:lastModifiedBy>
  <cp:revision>14</cp:revision>
  <dcterms:created xsi:type="dcterms:W3CDTF">2020-04-30T22:16:18Z</dcterms:created>
  <dcterms:modified xsi:type="dcterms:W3CDTF">2020-05-03T18:06:00Z</dcterms:modified>
</cp:coreProperties>
</file>