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3"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5/3/2020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5/3/2020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5/3/2020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5/3/2020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5/3/2020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5/3/2020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5/3/2020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5/3/2020</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523144C4-82F6-4158-8C03-500FE46F8AE1}"/>
              </a:ext>
            </a:extLst>
          </p:cNvPr>
          <p:cNvSpPr/>
          <p:nvPr/>
        </p:nvSpPr>
        <p:spPr>
          <a:xfrm>
            <a:off x="861392" y="643622"/>
            <a:ext cx="8627165" cy="5570756"/>
          </a:xfrm>
          <a:prstGeom prst="rect">
            <a:avLst/>
          </a:prstGeom>
        </p:spPr>
        <p:txBody>
          <a:bodyPr wrap="square">
            <a:spAutoFit/>
          </a:bodyPr>
          <a:lstStyle/>
          <a:p>
            <a:pPr algn="just" rtl="1"/>
            <a:r>
              <a:rPr lang="ar-SA" sz="3600" b="1" dirty="0">
                <a:solidFill>
                  <a:srgbClr val="FF0000"/>
                </a:solidFill>
              </a:rPr>
              <a:t>مبدأ الفصل بين السلطات </a:t>
            </a:r>
            <a:endParaRPr lang="en-US" sz="3600" b="1" dirty="0">
              <a:solidFill>
                <a:srgbClr val="FF0000"/>
              </a:solidFill>
            </a:endParaRPr>
          </a:p>
          <a:p>
            <a:pPr algn="just" rtl="1"/>
            <a:endParaRPr lang="en-US" sz="1600" b="1" dirty="0"/>
          </a:p>
          <a:p>
            <a:pPr algn="just" rtl="1"/>
            <a:r>
              <a:rPr lang="ar-SA" sz="1600" b="1" dirty="0"/>
              <a:t>أن مبدأ الفصل بين السلطات قد غدا منذ الثورة الفرنسية أحد المبادئ الدستورية الأساسية التي تقوم عليها النظم الديمقراطية الغربية بوجه عام ، ويحتم هذا المبدأ أو ً لا قيام حكومة نيابية لأنه لا يسود إلا في ظل النظام النيابي، حيث تتضح فيه الضرورة إلى توزيع السلطات </a:t>
            </a:r>
            <a:r>
              <a:rPr lang="ar-IQ" sz="1600" b="1" dirty="0"/>
              <a:t>.</a:t>
            </a:r>
          </a:p>
          <a:p>
            <a:pPr algn="just" rtl="1"/>
            <a:endParaRPr lang="en-US" sz="1600" b="1" dirty="0"/>
          </a:p>
          <a:p>
            <a:pPr algn="just" rtl="1"/>
            <a:r>
              <a:rPr lang="ar-SA" sz="1600" b="1" dirty="0"/>
              <a:t>وينسب أصل هذا المبدأ إلى الفلسفة السياسية للقرن الثامن عشر ، حيث ظهر في ذلك الوقت كسلاح من</a:t>
            </a:r>
            <a:r>
              <a:rPr lang="ar-IQ" sz="1600" b="1" dirty="0"/>
              <a:t> </a:t>
            </a:r>
            <a:r>
              <a:rPr lang="ar-SA" sz="1600" b="1" dirty="0"/>
              <a:t>أسلحة الكفاح ضد الحكومات المطلقة  التي كانت تعمد إلى تركيز جميع السلطات بين يديها  وكوسيلة</a:t>
            </a:r>
            <a:r>
              <a:rPr lang="ar-IQ" sz="1600" b="1" dirty="0"/>
              <a:t> </a:t>
            </a:r>
            <a:r>
              <a:rPr lang="ar-SA" sz="1600" b="1" dirty="0"/>
              <a:t>أيضًا للتخلص من استبداد الملوك وسلطتهم المطلقة. </a:t>
            </a:r>
            <a:endParaRPr lang="ar-IQ" sz="1600" b="1" dirty="0"/>
          </a:p>
          <a:p>
            <a:pPr algn="just" rtl="1"/>
            <a:endParaRPr lang="en-US" sz="1600" b="1" dirty="0"/>
          </a:p>
          <a:p>
            <a:pPr algn="just" rtl="1"/>
            <a:r>
              <a:rPr lang="ar-SA" sz="1600" b="1" dirty="0"/>
              <a:t>وتتلخص الفكرة الأساسية التي </a:t>
            </a:r>
            <a:r>
              <a:rPr lang="ar-IQ" sz="1600" b="1" dirty="0"/>
              <a:t>ت</a:t>
            </a:r>
            <a:r>
              <a:rPr lang="ar-SA" sz="1600" b="1" dirty="0"/>
              <a:t>قوم عليها مبدأ الفصل بين السلطات في ضرورة توزيع وظائف الحكم الرئيسية التشريعية والتنفيذية والقضائية على هيئات منفصلة ومتساوية تستقل كل منها عن الأخرى في مباشرة وظيفتها حتى لا تتركز السلطة في يد واحدة فتسيء استعماله ، وتستبد بالمحكومين استبدادًا ينتهي بالقضاء على حياة الأفراد وحقوقهم.</a:t>
            </a:r>
            <a:endParaRPr lang="ar-IQ" sz="1600" b="1" dirty="0"/>
          </a:p>
          <a:p>
            <a:pPr algn="just" rtl="1"/>
            <a:endParaRPr lang="en-US" sz="1600" b="1" dirty="0"/>
          </a:p>
          <a:p>
            <a:pPr algn="just" rtl="1"/>
            <a:r>
              <a:rPr lang="ar-SA" sz="1600" b="1" dirty="0"/>
              <a:t>وإذا كانت تلك الفكرة هي جوهر مبدأ الفصل بين السلطات ، فإن هذا المبدأ ليس معناه إقامة سياج مادي</a:t>
            </a:r>
            <a:r>
              <a:rPr lang="ar-IQ" sz="1600" b="1" dirty="0"/>
              <a:t> </a:t>
            </a:r>
            <a:r>
              <a:rPr lang="ar-SA" sz="1600" b="1" dirty="0"/>
              <a:t>يفصل فصلاً تامًا بين سلطات الحكم ، ويحول دون مباشرة كل منها لوظيفتها بحجة المساس بالأخرى ، ومن ثم فإن مقتضى مبدأ الفصل بين السلطات أن يكون بين السلطات الثلاث تعاون ، وأن يكون لكل منها رقابة على الأخرى في نطاق اختصاصها </a:t>
            </a:r>
            <a:r>
              <a:rPr lang="ar-IQ" sz="1600" b="1" dirty="0"/>
              <a:t>.</a:t>
            </a:r>
            <a:r>
              <a:rPr lang="ar-SA" sz="1600" b="1" dirty="0"/>
              <a:t> </a:t>
            </a:r>
            <a:endParaRPr lang="en-US" sz="1600" b="1" dirty="0"/>
          </a:p>
        </p:txBody>
      </p:sp>
    </p:spTree>
    <p:extLst>
      <p:ext uri="{BB962C8B-B14F-4D97-AF65-F5344CB8AC3E}">
        <p14:creationId xmlns:p14="http://schemas.microsoft.com/office/powerpoint/2010/main" val="1159757562"/>
      </p:ext>
    </p:extLst>
  </p:cSld>
  <p:clrMapOvr>
    <a:masterClrMapping/>
  </p:clrMapOvr>
  <mc:AlternateContent xmlns:mc="http://schemas.openxmlformats.org/markup-compatibility/2006" xmlns:p14="http://schemas.microsoft.com/office/powerpoint/2010/main">
    <mc:Choice Requires="p14">
      <p:transition spd="slow" p14:dur="2000" advTm="122174"/>
    </mc:Choice>
    <mc:Fallback xmlns="">
      <p:transition spd="slow" advTm="122174"/>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103E18F5-6047-4AE9-A727-3A541351B3ED}"/>
              </a:ext>
            </a:extLst>
          </p:cNvPr>
          <p:cNvSpPr/>
          <p:nvPr/>
        </p:nvSpPr>
        <p:spPr>
          <a:xfrm>
            <a:off x="583096" y="505122"/>
            <a:ext cx="8640417" cy="5847755"/>
          </a:xfrm>
          <a:prstGeom prst="rect">
            <a:avLst/>
          </a:prstGeom>
        </p:spPr>
        <p:txBody>
          <a:bodyPr wrap="square">
            <a:spAutoFit/>
          </a:bodyPr>
          <a:lstStyle/>
          <a:p>
            <a:pPr algn="just" rtl="1"/>
            <a:r>
              <a:rPr lang="ar-IQ" sz="3200" b="1" dirty="0">
                <a:solidFill>
                  <a:srgbClr val="FF0000"/>
                </a:solidFill>
              </a:rPr>
              <a:t>نشأة مبدأ الفصل بين السلطات</a:t>
            </a:r>
          </a:p>
          <a:p>
            <a:pPr algn="just" rtl="1"/>
            <a:endParaRPr lang="en-US" b="1" dirty="0"/>
          </a:p>
          <a:p>
            <a:pPr algn="just" rtl="1"/>
            <a:r>
              <a:rPr lang="ar-SA" sz="2400" b="1" dirty="0">
                <a:solidFill>
                  <a:srgbClr val="FF0000"/>
                </a:solidFill>
              </a:rPr>
              <a:t>أولا : مبدأ الفصل بين السلطات قبل ظهور نظرية " مونتسكيو </a:t>
            </a:r>
            <a:endParaRPr lang="ar-IQ" sz="2400" b="1" dirty="0">
              <a:solidFill>
                <a:srgbClr val="FF0000"/>
              </a:solidFill>
            </a:endParaRPr>
          </a:p>
          <a:p>
            <a:pPr algn="just" rtl="1"/>
            <a:endParaRPr lang="en-US" b="1" dirty="0"/>
          </a:p>
          <a:p>
            <a:pPr algn="just" rtl="1"/>
            <a:r>
              <a:rPr lang="ar-SA" b="1" dirty="0"/>
              <a:t>إن الحديث عن نشأة مبدأ فصل السلطات في الفترة السابقة على ظهور مونتسكيو ونظريته في هذا الشأن يتطلب منا أن نتتبع جذور نشأة هذا المبدأ في كل من الفكر السياسي القديم ( الفلاسفة اليونانيين</a:t>
            </a:r>
            <a:endParaRPr lang="en-US" b="1" dirty="0"/>
          </a:p>
          <a:p>
            <a:pPr algn="just" rtl="1"/>
            <a:r>
              <a:rPr lang="ar-SA" b="1" dirty="0"/>
              <a:t>وبخاصة أفلاطون وأرسطو ) ، والفكر السياسي الحديث ، وبالذات في القرن السابع عشرالتجربة الديمقراطية الإنجليزية. </a:t>
            </a:r>
            <a:endParaRPr lang="ar-IQ" b="1" dirty="0"/>
          </a:p>
          <a:p>
            <a:pPr algn="just" rtl="1"/>
            <a:endParaRPr lang="en-US" b="1" dirty="0"/>
          </a:p>
          <a:p>
            <a:pPr algn="just" rtl="1"/>
            <a:r>
              <a:rPr lang="ar-IQ" sz="2400" b="1" dirty="0">
                <a:solidFill>
                  <a:srgbClr val="FF0000"/>
                </a:solidFill>
              </a:rPr>
              <a:t>1- </a:t>
            </a:r>
            <a:r>
              <a:rPr lang="ar-SA" sz="2400" b="1" dirty="0">
                <a:solidFill>
                  <a:srgbClr val="FF0000"/>
                </a:solidFill>
              </a:rPr>
              <a:t>مبدأ الفصل بين السلطات في الفكر السياسي القديم  : </a:t>
            </a:r>
            <a:endParaRPr lang="ar-IQ" sz="2800" b="1" dirty="0">
              <a:solidFill>
                <a:srgbClr val="FF0000"/>
              </a:solidFill>
            </a:endParaRPr>
          </a:p>
          <a:p>
            <a:pPr algn="just" rtl="1"/>
            <a:endParaRPr lang="en-US" sz="2000" b="1" dirty="0">
              <a:solidFill>
                <a:srgbClr val="FF0000"/>
              </a:solidFill>
            </a:endParaRPr>
          </a:p>
          <a:p>
            <a:pPr algn="just" rtl="1"/>
            <a:r>
              <a:rPr lang="ar-SA" sz="2000" b="1" dirty="0">
                <a:solidFill>
                  <a:srgbClr val="FF0000"/>
                </a:solidFill>
              </a:rPr>
              <a:t>أ  أفلاطون ومبدأ الفصل بين السلطات  427  347 ق . م  : </a:t>
            </a:r>
            <a:endParaRPr lang="ar-IQ" sz="2000" b="1" dirty="0">
              <a:solidFill>
                <a:srgbClr val="FF0000"/>
              </a:solidFill>
            </a:endParaRPr>
          </a:p>
          <a:p>
            <a:pPr algn="just" rtl="1"/>
            <a:endParaRPr lang="en-US" sz="2000" b="1" dirty="0">
              <a:solidFill>
                <a:srgbClr val="FF0000"/>
              </a:solidFill>
            </a:endParaRPr>
          </a:p>
          <a:p>
            <a:pPr algn="just" rtl="1"/>
            <a:r>
              <a:rPr lang="ar-SA" b="1" dirty="0"/>
              <a:t>رأى أفلاطون منذ العهد القديم -  ضرورة فصل وظائف الدولة ، وفصل الهيئات التي تمارسها عن بعضها ، على أن تتعاون كلها على الوصول إلى الهدف الرئيسي للدو لة ، وهو تحقيق النفع العام للشعب، وفي سبيل عدم انحراف هيئات الحكم عن اختصاصاتها وأهدافها ، تتقرر لها في مواجهة بعضها وسائل للرقابة ، يراد بها منع الانحراف ، ووقف كل هيئة عند حدود اختصاصها المحدد لها. </a:t>
            </a:r>
            <a:endParaRPr lang="en-US" b="1" dirty="0"/>
          </a:p>
        </p:txBody>
      </p:sp>
    </p:spTree>
    <p:extLst>
      <p:ext uri="{BB962C8B-B14F-4D97-AF65-F5344CB8AC3E}">
        <p14:creationId xmlns:p14="http://schemas.microsoft.com/office/powerpoint/2010/main" val="678140664"/>
      </p:ext>
    </p:extLst>
  </p:cSld>
  <p:clrMapOvr>
    <a:masterClrMapping/>
  </p:clrMapOvr>
  <mc:AlternateContent xmlns:mc="http://schemas.openxmlformats.org/markup-compatibility/2006" xmlns:p14="http://schemas.microsoft.com/office/powerpoint/2010/main">
    <mc:Choice Requires="p14">
      <p:transition spd="slow" p14:dur="2000" advTm="92775"/>
    </mc:Choice>
    <mc:Fallback xmlns="">
      <p:transition spd="slow" advTm="92775"/>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112CA173-80FE-4CDC-9C63-E76ADC073AC1}"/>
              </a:ext>
            </a:extLst>
          </p:cNvPr>
          <p:cNvSpPr/>
          <p:nvPr/>
        </p:nvSpPr>
        <p:spPr>
          <a:xfrm>
            <a:off x="927652" y="1443841"/>
            <a:ext cx="8216348" cy="3970318"/>
          </a:xfrm>
          <a:prstGeom prst="rect">
            <a:avLst/>
          </a:prstGeom>
        </p:spPr>
        <p:txBody>
          <a:bodyPr wrap="square">
            <a:spAutoFit/>
          </a:bodyPr>
          <a:lstStyle/>
          <a:p>
            <a:pPr algn="just" rtl="1"/>
            <a:r>
              <a:rPr lang="ar-SA" b="1" dirty="0"/>
              <a:t>وذهب أفلاطون في كتابه " القوانين " إلى توزيع وظائف الدولة وأعمالها المختلفة على عدة هيئات بحيث تمارس كل هيئة وظيفة معينة ، وبين هذه الهيئات على النحو التالي :  مجلس السيادة ، ويتكون من عشرة أعضاء ، وهذه المجلس هو الذي يهيمن على مختلف الشؤون العامة في الدولة .  جمعية تضم كبار الحكماء والمشرعين ، ومهمتها حماية الدستور من عبث الحكام ، و الإشراف على سلامة تطبيقه .  مجلس شيوخ منتخب من الشعب ، ومهمته القيام بالتشريع ، أي سن القوانين اللازمة للدولة .  هيئة قضائية تتكون من عدة محاكم على درجات مختلفة ، ومهمتها الفصل في المنازعات .  هيئة البوليس " الشرطة  ” للمحافظة على الأمن داخل الدولة ، وهيئة الجيش للدفاع عن سلامة البلاد من الاعتداءات الخارجية . وبهذه الطريقة تتولى كل هيئة الإشراف على عمل معين ، وتسأل عنه ، وتتعاون جميع الهيئات على تحقيق المصلحة العامة ، وبهذا الأسلوب في الحكم تس تقر الأوضاع في الدولة ، ويمكن تفادي الاستبداد الذي قد ينجم إذا ما ركزت جميع الأعمال في يد واحدة .</a:t>
            </a:r>
            <a:endParaRPr lang="en-US" dirty="0"/>
          </a:p>
        </p:txBody>
      </p:sp>
    </p:spTree>
    <p:extLst>
      <p:ext uri="{BB962C8B-B14F-4D97-AF65-F5344CB8AC3E}">
        <p14:creationId xmlns:p14="http://schemas.microsoft.com/office/powerpoint/2010/main" val="1038473252"/>
      </p:ext>
    </p:extLst>
  </p:cSld>
  <p:clrMapOvr>
    <a:masterClrMapping/>
  </p:clrMapOvr>
  <mc:AlternateContent xmlns:mc="http://schemas.openxmlformats.org/markup-compatibility/2006" xmlns:p14="http://schemas.microsoft.com/office/powerpoint/2010/main">
    <mc:Choice Requires="p14">
      <p:transition spd="slow" p14:dur="2000" advTm="106243"/>
    </mc:Choice>
    <mc:Fallback xmlns="">
      <p:transition spd="slow" advTm="106243"/>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5B46650A-A179-4C44-8C41-EE60E9BD1C3B}"/>
              </a:ext>
            </a:extLst>
          </p:cNvPr>
          <p:cNvSpPr/>
          <p:nvPr/>
        </p:nvSpPr>
        <p:spPr>
          <a:xfrm>
            <a:off x="781878" y="1428452"/>
            <a:ext cx="8441635" cy="4001095"/>
          </a:xfrm>
          <a:prstGeom prst="rect">
            <a:avLst/>
          </a:prstGeom>
        </p:spPr>
        <p:txBody>
          <a:bodyPr wrap="square">
            <a:spAutoFit/>
          </a:bodyPr>
          <a:lstStyle/>
          <a:p>
            <a:pPr algn="just" rtl="1"/>
            <a:r>
              <a:rPr lang="ar-SA" sz="2000" b="1" dirty="0">
                <a:solidFill>
                  <a:srgbClr val="FF0000"/>
                </a:solidFill>
              </a:rPr>
              <a:t>ب  أرسطو ومبدأ الفصل بين السلطات ( 384 - 322 ق . م) : </a:t>
            </a:r>
            <a:endParaRPr lang="ar-IQ" sz="2000" b="1" dirty="0">
              <a:solidFill>
                <a:srgbClr val="FF0000"/>
              </a:solidFill>
            </a:endParaRPr>
          </a:p>
          <a:p>
            <a:pPr algn="just" rtl="1"/>
            <a:endParaRPr lang="en-US" b="1" dirty="0"/>
          </a:p>
          <a:p>
            <a:pPr algn="just" rtl="1"/>
            <a:r>
              <a:rPr lang="ar-SA" b="1" dirty="0"/>
              <a:t>قرر الفيلسوف والمفكر العظيم أرسطو تسند في مؤلفه السياسة أن السلطة لا تنبع إلا من الجماعة ، وبالتالي لا يجوز أن تسند إلى فرد أو أقلية من الشعب ، وإنما إلى الجماعة كلها ، وما دام القانون هو في الحقيقة تعبير عن إرادة هذه الجماعة ومظهرًا لها ، فيجب أن يحكم تصرفات هذه الجماعة، وبذلك تكون السيادة في حقيقة الأمر لهذه الجماعة، أو بمعنى آخر للشعب.</a:t>
            </a:r>
            <a:endParaRPr lang="ar-IQ" b="1" dirty="0"/>
          </a:p>
          <a:p>
            <a:pPr algn="just" rtl="1"/>
            <a:endParaRPr lang="en-US" b="1" dirty="0"/>
          </a:p>
          <a:p>
            <a:pPr algn="just" rtl="1"/>
            <a:r>
              <a:rPr lang="ar-SA" b="1" dirty="0"/>
              <a:t>إلا أن تعدد وظائف الدولة وتنوعها وتشعبها ، يستلزم تقسيم تلك الوظائف إلى عدة وظائف فرعية ، نظرًا لان الجماعة  صاحبة السيادة الحقيقية في الدولة  لن تستطيع لن تقوم بها مجتمعة ، وفضلا عن ذلك فإن اجتماع السلطات كلها في يد شخص واحد كفيل بإفساد نظام الحكم من أساسه ، وتحويل ذلك الشخص إلى سلطة استبدادية غير صالحة للاستمرا ر؛ ومن هنا كان لابد من تقسيم وظائف الدولة إلى ثلاث وظائف رئيسية. </a:t>
            </a:r>
            <a:endParaRPr lang="en-US" b="1" dirty="0"/>
          </a:p>
        </p:txBody>
      </p:sp>
    </p:spTree>
    <p:extLst>
      <p:ext uri="{BB962C8B-B14F-4D97-AF65-F5344CB8AC3E}">
        <p14:creationId xmlns:p14="http://schemas.microsoft.com/office/powerpoint/2010/main" val="42043747"/>
      </p:ext>
    </p:extLst>
  </p:cSld>
  <p:clrMapOvr>
    <a:masterClrMapping/>
  </p:clrMapOvr>
  <mc:AlternateContent xmlns:mc="http://schemas.openxmlformats.org/markup-compatibility/2006" xmlns:p14="http://schemas.microsoft.com/office/powerpoint/2010/main">
    <mc:Choice Requires="p14">
      <p:transition spd="slow" p14:dur="2000" advTm="67345"/>
    </mc:Choice>
    <mc:Fallback xmlns="">
      <p:transition spd="slow" advTm="67345"/>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75BFF08C-8C27-4D8A-B91A-B39F11132CE7}"/>
              </a:ext>
            </a:extLst>
          </p:cNvPr>
          <p:cNvSpPr/>
          <p:nvPr/>
        </p:nvSpPr>
        <p:spPr>
          <a:xfrm>
            <a:off x="675861" y="843677"/>
            <a:ext cx="8468139" cy="5170646"/>
          </a:xfrm>
          <a:prstGeom prst="rect">
            <a:avLst/>
          </a:prstGeom>
        </p:spPr>
        <p:txBody>
          <a:bodyPr wrap="square">
            <a:spAutoFit/>
          </a:bodyPr>
          <a:lstStyle/>
          <a:p>
            <a:pPr algn="just" rtl="1"/>
            <a:r>
              <a:rPr lang="ar-IQ" sz="2000" b="1" dirty="0">
                <a:solidFill>
                  <a:srgbClr val="FF0000"/>
                </a:solidFill>
              </a:rPr>
              <a:t>2-  </a:t>
            </a:r>
            <a:r>
              <a:rPr lang="ar-SA" sz="2000" b="1" dirty="0">
                <a:solidFill>
                  <a:srgbClr val="FF0000"/>
                </a:solidFill>
              </a:rPr>
              <a:t>مبدأ الفصل بين السلطات في الفكر السياسي الحديث : </a:t>
            </a:r>
            <a:endParaRPr lang="ar-IQ" sz="2000" b="1" dirty="0">
              <a:solidFill>
                <a:srgbClr val="FF0000"/>
              </a:solidFill>
            </a:endParaRPr>
          </a:p>
          <a:p>
            <a:pPr algn="just" rtl="1"/>
            <a:endParaRPr lang="en-US" b="1" dirty="0">
              <a:solidFill>
                <a:srgbClr val="FF0000"/>
              </a:solidFill>
            </a:endParaRPr>
          </a:p>
          <a:p>
            <a:pPr marL="457200" indent="-457200" algn="just" rtl="1">
              <a:buAutoNum type="arabic1Minus"/>
            </a:pPr>
            <a:r>
              <a:rPr lang="ar-SA" b="1" dirty="0">
                <a:solidFill>
                  <a:srgbClr val="FF0000"/>
                </a:solidFill>
              </a:rPr>
              <a:t>أوليفر كرومويل ومبدأ فصل السلطات :</a:t>
            </a:r>
            <a:endParaRPr lang="ar-IQ" b="1" dirty="0">
              <a:solidFill>
                <a:srgbClr val="FF0000"/>
              </a:solidFill>
            </a:endParaRPr>
          </a:p>
          <a:p>
            <a:pPr algn="just" rtl="1"/>
            <a:r>
              <a:rPr lang="ar-SA" sz="1600" b="1" dirty="0"/>
              <a:t> </a:t>
            </a:r>
            <a:endParaRPr lang="en-US" sz="1600" b="1" dirty="0"/>
          </a:p>
          <a:p>
            <a:pPr algn="just" rtl="1"/>
            <a:r>
              <a:rPr lang="ar-SA" sz="1600" b="1" dirty="0"/>
              <a:t>إن التطور الحديث لمبدأ الفصل بين السلطات يرجع في الواقع إلى المدرسة الإنجليزية والتجربة الديمقراطية الإنجليزية، حيث تطورت الملكية في انجلترة  نتيجة ثورة الأساقفة  من الملكية المطلقة إلى ملكية مقيدة تقوم على فصل السلطات، ففي القرن السابع عشر صدر في انجلترة دستور كرومويل على أساس مبدأ فصل السلطا ت، وكان هذا أول تطبيق عملي للمبدأ ، فقد أراد أوليفر كرومويل القضاء على الاستبداد الذي نشأ عن البرلمان الطويل، فعمد إلى فصل السلطة التشريعية عن السلطة التنفيذية، كما كان حريصًا على استقلال القضا ء. </a:t>
            </a:r>
            <a:endParaRPr lang="ar-IQ" sz="1600" b="1" dirty="0"/>
          </a:p>
          <a:p>
            <a:pPr algn="just" rtl="1"/>
            <a:endParaRPr lang="ar-IQ" sz="1600" b="1" dirty="0"/>
          </a:p>
          <a:p>
            <a:pPr algn="just" rtl="1"/>
            <a:r>
              <a:rPr lang="ar-SA" b="1" dirty="0">
                <a:solidFill>
                  <a:srgbClr val="FF0000"/>
                </a:solidFill>
              </a:rPr>
              <a:t>ب  جون لوك ومبدأ فصل السلطات ( 1632  1704 ) : </a:t>
            </a:r>
            <a:endParaRPr lang="ar-IQ" b="1" dirty="0">
              <a:solidFill>
                <a:srgbClr val="FF0000"/>
              </a:solidFill>
            </a:endParaRPr>
          </a:p>
          <a:p>
            <a:pPr algn="just" rtl="1"/>
            <a:endParaRPr lang="en-US" sz="1600" b="1" dirty="0"/>
          </a:p>
          <a:p>
            <a:pPr algn="just" rtl="1"/>
            <a:r>
              <a:rPr lang="ar-SA" sz="1600" b="1" dirty="0"/>
              <a:t>يعتبر جون لوك أول من كتب عن نظرية فصل السلطات في ظل النظام النيابي الذي تأسس في انجلترة عقب ثورة 1688 ، وتأثر  لوك في نظريته هذه بالخلاف الذي كان قائمًا بين الملوك من جانب والبرلمان الإنجليزي من جانب آخر ، فوضع نظريته بهذا الصدد على أساس أن كل نظام صحيح يجب أ ن يحكمه مبدأ الفصل بين السلطا ت؛ ووضح لوك وذلك في آراءه في كتابه " رسالتان الاولى عن الحكومة الذي نشر عام 1690 والرسالة الثانية منه حول الحكومة المدنية. </a:t>
            </a:r>
            <a:endParaRPr lang="en-US" sz="1600" b="1" dirty="0"/>
          </a:p>
        </p:txBody>
      </p:sp>
    </p:spTree>
    <p:extLst>
      <p:ext uri="{BB962C8B-B14F-4D97-AF65-F5344CB8AC3E}">
        <p14:creationId xmlns:p14="http://schemas.microsoft.com/office/powerpoint/2010/main" val="3426062449"/>
      </p:ext>
    </p:extLst>
  </p:cSld>
  <p:clrMapOvr>
    <a:masterClrMapping/>
  </p:clrMapOvr>
  <mc:AlternateContent xmlns:mc="http://schemas.openxmlformats.org/markup-compatibility/2006" xmlns:p14="http://schemas.microsoft.com/office/powerpoint/2010/main">
    <mc:Choice Requires="p14">
      <p:transition spd="slow" p14:dur="2000" advTm="118400"/>
    </mc:Choice>
    <mc:Fallback xmlns="">
      <p:transition spd="slow" advTm="118400"/>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5B5B168B-8BB4-4D44-86D9-F79EAEDBB49B}"/>
              </a:ext>
            </a:extLst>
          </p:cNvPr>
          <p:cNvSpPr/>
          <p:nvPr/>
        </p:nvSpPr>
        <p:spPr>
          <a:xfrm>
            <a:off x="477079" y="243512"/>
            <a:ext cx="8560904" cy="6370975"/>
          </a:xfrm>
          <a:prstGeom prst="rect">
            <a:avLst/>
          </a:prstGeom>
        </p:spPr>
        <p:txBody>
          <a:bodyPr wrap="square">
            <a:spAutoFit/>
          </a:bodyPr>
          <a:lstStyle/>
          <a:p>
            <a:pPr algn="just" rtl="1"/>
            <a:r>
              <a:rPr lang="ar-SA" sz="2400" b="1" dirty="0">
                <a:solidFill>
                  <a:srgbClr val="FF0000"/>
                </a:solidFill>
              </a:rPr>
              <a:t>ثانيًا  نظرية مونتسكيو في الفصل بين السلطات:</a:t>
            </a:r>
            <a:r>
              <a:rPr lang="ar-SA" sz="2400" dirty="0">
                <a:solidFill>
                  <a:srgbClr val="FF0000"/>
                </a:solidFill>
              </a:rPr>
              <a:t> </a:t>
            </a:r>
            <a:endParaRPr lang="ar-IQ" sz="2400" dirty="0">
              <a:solidFill>
                <a:srgbClr val="FF0000"/>
              </a:solidFill>
            </a:endParaRPr>
          </a:p>
          <a:p>
            <a:pPr algn="just" rtl="1"/>
            <a:endParaRPr lang="en-US" sz="2400" dirty="0">
              <a:solidFill>
                <a:srgbClr val="FF0000"/>
              </a:solidFill>
            </a:endParaRPr>
          </a:p>
          <a:p>
            <a:pPr algn="just" rtl="1"/>
            <a:r>
              <a:rPr lang="ar-SA" dirty="0"/>
              <a:t>عرض مونتسكيو نظريته في كتابه الشهير " روح القوانين " في الفصل السادس من الكتاب الحادي عشر منه ، وذلك تحت عنوان " دستور انجلترة " بادئًا القول بأنه : " يوجد في كل دولة ثلاثة أنواع من السلطة : وهي السلطة التشريعية ، والسلطة المنفذة للقانون العام ، والسلطة المنفذة للمسائل التي تعتمد على القانون المدني؛ فبموجب السلطة الأولى، يشرع الأمير أو الحاكم القوانين لمدة مؤقتة أو على سبيل الدوام ، كما له أن يعدل أو يلغي القوانين المعمول بها ، وبواسطة السلطة الثانية ، يقر السلم أو يعلن الحرب، ويرسل السفراء إلى الدول الأجنبية، ويستقبل سفراءها ، ويوطد الأمن في الداخل ، ويحتاط ضد كل اعتداء أو غزو من الخارج ، وأخيرًا يستطيع الحاكم بموجب السلطة الثالثة أن يعاقب المجرمين، ويفصل في منازعات الأفراد، ويطلق على هذه السلطة الأخيرة " السلطة القضائية "، بينما تسمى الثانية  ببساطة "السلطة التنفيذية للدولة".</a:t>
            </a:r>
            <a:endParaRPr lang="ar-IQ" dirty="0"/>
          </a:p>
          <a:p>
            <a:pPr algn="just" rtl="1"/>
            <a:endParaRPr lang="ar-IQ" dirty="0"/>
          </a:p>
          <a:p>
            <a:pPr algn="just" rtl="1"/>
            <a:r>
              <a:rPr lang="ar-SA" dirty="0"/>
              <a:t>وبعد أن ميز " مونتسكيو " السلطات الثلاث المذكورة ، وفصل المهام التي تتولاها كل سلطة ، رأى ضرورة فصلها ، ووجوب توزيعها على هيئات مستقل بعضها عن بعض ، وذلك لأن اجتماع هذه السلطات الثلاث وتركيزها في يد واحدة يؤدي إلى فساد السلطة واستبدادها ، وتجاوزها للحدود الدستورية والقانونية ، والإضرار بحقوق الأفراد وتعريض حرياتهم للخطر .</a:t>
            </a:r>
            <a:endParaRPr lang="en-US" dirty="0"/>
          </a:p>
          <a:p>
            <a:pPr algn="just" rtl="1"/>
            <a:r>
              <a:rPr lang="ar-SA" dirty="0"/>
              <a:t>لن تكون هناك حرية ، إذا لم تكن السلطة القضائية منفصلة عن السلطتين التشريعية والتنفيذية ،لأنها إذا كانت متحدة أو مجتمعة مع السلطة التشريعية ، فإن حياة المواطن وحريته تصبحان عرضًة للتحكم لأن القاضي في مثل هذه الحالة سيكون هو مشرع القانون، وإذا كانت السلطة القضائية متحدة أو مجتمعة مع السلطة التنفيذية ، فإن القاضي قد يتصرف بعنف وقسوة ويمارس الظلم والاضطهاد.  </a:t>
            </a:r>
            <a:endParaRPr lang="en-US" dirty="0"/>
          </a:p>
        </p:txBody>
      </p:sp>
    </p:spTree>
    <p:extLst>
      <p:ext uri="{BB962C8B-B14F-4D97-AF65-F5344CB8AC3E}">
        <p14:creationId xmlns:p14="http://schemas.microsoft.com/office/powerpoint/2010/main" val="3083130462"/>
      </p:ext>
    </p:extLst>
  </p:cSld>
  <p:clrMapOvr>
    <a:masterClrMapping/>
  </p:clrMapOvr>
  <mc:AlternateContent xmlns:mc="http://schemas.openxmlformats.org/markup-compatibility/2006" xmlns:p14="http://schemas.microsoft.com/office/powerpoint/2010/main">
    <mc:Choice Requires="p14">
      <p:transition spd="slow" p14:dur="2000" advTm="53597"/>
    </mc:Choice>
    <mc:Fallback xmlns="">
      <p:transition spd="slow" advTm="53597"/>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D1806224-D093-4110-A10C-B7EDE0A4A3EA}"/>
              </a:ext>
            </a:extLst>
          </p:cNvPr>
          <p:cNvSpPr/>
          <p:nvPr/>
        </p:nvSpPr>
        <p:spPr>
          <a:xfrm>
            <a:off x="543339" y="289679"/>
            <a:ext cx="8521148" cy="6278642"/>
          </a:xfrm>
          <a:prstGeom prst="rect">
            <a:avLst/>
          </a:prstGeom>
        </p:spPr>
        <p:txBody>
          <a:bodyPr wrap="square">
            <a:spAutoFit/>
          </a:bodyPr>
          <a:lstStyle/>
          <a:p>
            <a:pPr algn="just" rtl="1"/>
            <a:r>
              <a:rPr lang="ar-SA" sz="2400" b="1" dirty="0">
                <a:solidFill>
                  <a:srgbClr val="FF0000"/>
                </a:solidFill>
              </a:rPr>
              <a:t>الفصل بين السلطات في النظام الدستوري العراقي</a:t>
            </a:r>
            <a:r>
              <a:rPr lang="ar-SA" sz="2400" dirty="0">
                <a:solidFill>
                  <a:srgbClr val="FF0000"/>
                </a:solidFill>
              </a:rPr>
              <a:t> </a:t>
            </a:r>
            <a:r>
              <a:rPr lang="en-US" sz="2400" dirty="0">
                <a:solidFill>
                  <a:srgbClr val="FF0000"/>
                </a:solidFill>
              </a:rPr>
              <a:t>:</a:t>
            </a:r>
          </a:p>
          <a:p>
            <a:pPr algn="just" rtl="1"/>
            <a:endParaRPr lang="en-US" dirty="0"/>
          </a:p>
          <a:p>
            <a:pPr algn="just" rtl="1"/>
            <a:r>
              <a:rPr lang="ar-SA" b="1" dirty="0"/>
              <a:t>منذ العام 2003 حدثت تحولات مهمة في بنية النظام السياسي للاخذ بمبدأ الفصل بين السلطات ، فقد جاء في قانون ادارة الدولة العراقية للمرحلة الانتقالية عام 2004 الفصل الصريح بين السلطات (التنفيذية ، القضائية ، التشريعية) في نظام الحكم الاتحادي المادة (4) فضلا عن ان القضاء مستقل ولا يدار بأي شكل من الاشكال من السلطة التنفيذية ويضمنها وزارة العدل ويتمتع القضاء بالصلاحية التامة حصرا لتقرير براءة المتهم او ادانته وفقا للقانون من دون تدخل السلطتين التشريعية والتنفيذية المادة (43) ان الاسس التي قام عليها قانون ادارة الدولة للمرحلة الانتقالية 2004 تقوم على مبدأ الفصل بين السلطات اي ضرورة وجود ثلاث سلطات اسياسية في النظام السياسي وهي (السلطة التنفيذية ، السلطة التشريعية ، السلطة القضائية) وتتمتع كل سلطة بصلاحيات واختصاصات اصلية ومحددة في القانون فضلاً عن استقلالها النسبي في عملها وفي آليات اتخاذ القرارات ولا يجوز قانونياً استئثار هذه السلطات بصلاحيات مطلقة في تنفيذ الوظائف المناطة بها .</a:t>
            </a:r>
            <a:r>
              <a:rPr lang="ar-SA" dirty="0"/>
              <a:t> </a:t>
            </a:r>
            <a:endParaRPr lang="en-US" dirty="0"/>
          </a:p>
          <a:p>
            <a:pPr algn="just" rtl="1"/>
            <a:endParaRPr lang="en-US" dirty="0"/>
          </a:p>
          <a:p>
            <a:pPr algn="just" rtl="1"/>
            <a:r>
              <a:rPr lang="ar-SA" b="1" dirty="0"/>
              <a:t>جاء الدستور الدائم </a:t>
            </a:r>
            <a:r>
              <a:rPr lang="ar-IQ" b="1" dirty="0"/>
              <a:t>ل</a:t>
            </a:r>
            <a:r>
              <a:rPr lang="ar-SA" b="1" dirty="0"/>
              <a:t>عام 2005 على مبدأ فصل السلطات حيث اكدت المادة (1) ان جمهورية العراق دولة اتحادية واحدة مستقلة ذات سيادة كاملة نظام الحكم فيها جمهوري نيابي (برلماني) ، في حين نصت المادة (5) ان السيادة للقانون والشعب مصدر السلطات وشرعيتها اما المادة (47) فانها تنص على : ان السلطات الاتحادية تتكون من السلطات التشريعية والتنفيذية والقضائية تمارس اختصاصاتها ومهماتها على اساس مبدأ الفصل بين السلطات .</a:t>
            </a:r>
            <a:r>
              <a:rPr lang="ar-SA" dirty="0"/>
              <a:t> </a:t>
            </a:r>
            <a:endParaRPr lang="en-US" dirty="0"/>
          </a:p>
        </p:txBody>
      </p:sp>
    </p:spTree>
    <p:extLst>
      <p:ext uri="{BB962C8B-B14F-4D97-AF65-F5344CB8AC3E}">
        <p14:creationId xmlns:p14="http://schemas.microsoft.com/office/powerpoint/2010/main" val="4084903225"/>
      </p:ext>
    </p:extLst>
  </p:cSld>
  <p:clrMapOvr>
    <a:masterClrMapping/>
  </p:clrMapOvr>
  <mc:AlternateContent xmlns:mc="http://schemas.openxmlformats.org/markup-compatibility/2006" xmlns:p14="http://schemas.microsoft.com/office/powerpoint/2010/main">
    <mc:Choice Requires="p14">
      <p:transition spd="slow" p14:dur="2000" advTm="130003"/>
    </mc:Choice>
    <mc:Fallback xmlns="">
      <p:transition spd="slow" advTm="130003"/>
    </mc:Fallback>
  </mc:AlternateContent>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42</TotalTime>
  <Words>1412</Words>
  <Application>Microsoft Office PowerPoint</Application>
  <PresentationFormat>Widescreen</PresentationFormat>
  <Paragraphs>47</Paragraphs>
  <Slides>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Tahoma</vt:lpstr>
      <vt:lpstr>Trebuchet MS</vt:lpstr>
      <vt:lpstr>Wingdings 3</vt:lpstr>
      <vt:lpstr>Facet</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Ram Computer</dc:creator>
  <cp:lastModifiedBy>Ram Computer</cp:lastModifiedBy>
  <cp:revision>14</cp:revision>
  <dcterms:created xsi:type="dcterms:W3CDTF">2020-04-30T22:16:18Z</dcterms:created>
  <dcterms:modified xsi:type="dcterms:W3CDTF">2020-05-03T18:06:46Z</dcterms:modified>
</cp:coreProperties>
</file>