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A118260-5AAA-4EDF-9220-4409E23D1AFC}">
          <p14:sldIdLst>
            <p14:sldId id="256"/>
          </p14:sldIdLst>
        </p14:section>
        <p14:section name="Untitled Section" id="{C46C8D43-83B4-4D6A-BB64-68991A55861C}">
          <p14:sldIdLst>
            <p14:sldId id="257"/>
            <p14:sldId id="258"/>
            <p14:sldId id="259"/>
            <p14:sldId id="261"/>
            <p14:sldId id="262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65431" autoAdjust="0"/>
    <p:restoredTop sz="86323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197A660-67E0-4ACC-AF3A-CF11D97B4F1E}" type="datetimeFigureOut">
              <a:rPr lang="ar-SA" smtClean="0"/>
              <a:t>07/01/36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5B1F713-E122-4F46-B396-E02492C88B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218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1F713-E122-4F46-B396-E02492C88B83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2736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9F94-2F7F-49DD-B6E0-70C7417BEDF4}" type="datetimeFigureOut">
              <a:rPr lang="ar-SA" smtClean="0"/>
              <a:t>07/01/36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111E-C7C7-4246-9174-F5FFE5141D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8943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9F94-2F7F-49DD-B6E0-70C7417BEDF4}" type="datetimeFigureOut">
              <a:rPr lang="ar-SA" smtClean="0"/>
              <a:t>07/01/36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111E-C7C7-4246-9174-F5FFE5141D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264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9F94-2F7F-49DD-B6E0-70C7417BEDF4}" type="datetimeFigureOut">
              <a:rPr lang="ar-SA" smtClean="0"/>
              <a:t>07/01/36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111E-C7C7-4246-9174-F5FFE5141D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92016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9F94-2F7F-49DD-B6E0-70C7417BEDF4}" type="datetimeFigureOut">
              <a:rPr lang="ar-SA" smtClean="0"/>
              <a:t>07/01/36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111E-C7C7-4246-9174-F5FFE5141D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004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9F94-2F7F-49DD-B6E0-70C7417BEDF4}" type="datetimeFigureOut">
              <a:rPr lang="ar-SA" smtClean="0"/>
              <a:t>07/01/36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111E-C7C7-4246-9174-F5FFE5141D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5151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9F94-2F7F-49DD-B6E0-70C7417BEDF4}" type="datetimeFigureOut">
              <a:rPr lang="ar-SA" smtClean="0"/>
              <a:t>07/01/36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111E-C7C7-4246-9174-F5FFE5141D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02429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9F94-2F7F-49DD-B6E0-70C7417BEDF4}" type="datetimeFigureOut">
              <a:rPr lang="ar-SA" smtClean="0"/>
              <a:t>07/01/36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111E-C7C7-4246-9174-F5FFE5141D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0271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9F94-2F7F-49DD-B6E0-70C7417BEDF4}" type="datetimeFigureOut">
              <a:rPr lang="ar-SA" smtClean="0"/>
              <a:t>07/01/36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111E-C7C7-4246-9174-F5FFE5141D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07998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9F94-2F7F-49DD-B6E0-70C7417BEDF4}" type="datetimeFigureOut">
              <a:rPr lang="ar-SA" smtClean="0"/>
              <a:t>07/01/36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111E-C7C7-4246-9174-F5FFE5141D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7532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9F94-2F7F-49DD-B6E0-70C7417BEDF4}" type="datetimeFigureOut">
              <a:rPr lang="ar-SA" smtClean="0"/>
              <a:t>07/01/36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111E-C7C7-4246-9174-F5FFE5141D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30013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9F94-2F7F-49DD-B6E0-70C7417BEDF4}" type="datetimeFigureOut">
              <a:rPr lang="ar-SA" smtClean="0"/>
              <a:t>07/01/36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111E-C7C7-4246-9174-F5FFE5141D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6874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39F94-2F7F-49DD-B6E0-70C7417BEDF4}" type="datetimeFigureOut">
              <a:rPr lang="ar-SA" smtClean="0"/>
              <a:t>07/01/36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9111E-C7C7-4246-9174-F5FFE5141D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029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2110" y="908720"/>
            <a:ext cx="4816074" cy="1944215"/>
          </a:xfrm>
        </p:spPr>
        <p:txBody>
          <a:bodyPr>
            <a:normAutofit/>
          </a:bodyPr>
          <a:lstStyle/>
          <a:p>
            <a:pPr algn="l"/>
            <a:r>
              <a:rPr lang="ar-SA" sz="6000" b="1" dirty="0">
                <a:solidFill>
                  <a:srgbClr val="FF0000"/>
                </a:solidFill>
                <a:cs typeface="Ali_K_Sahifa Bold" pitchFamily="2" charset="-78"/>
              </a:rPr>
              <a:t>بانطةوازى عةباسى</a:t>
            </a:r>
            <a:r>
              <a:rPr lang="ar-SA" sz="6000" b="1" dirty="0" smtClean="0">
                <a:solidFill>
                  <a:srgbClr val="FF0000"/>
                </a:solidFill>
                <a:cs typeface="Ali_K_Sahifa Bold" pitchFamily="2" charset="-78"/>
              </a:rPr>
              <a:t>    </a:t>
            </a:r>
            <a:endParaRPr lang="ar-SA" sz="6000" b="1" dirty="0">
              <a:solidFill>
                <a:srgbClr val="FF0000"/>
              </a:solidFill>
              <a:cs typeface="Ali_K_Sahifa Bol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276" y="3429001"/>
            <a:ext cx="8265095" cy="341456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sz="4800" b="1" dirty="0" smtClean="0">
                <a:solidFill>
                  <a:schemeClr val="tx1"/>
                </a:solidFill>
                <a:cs typeface="Ali_K_Sahifa Bold" pitchFamily="2" charset="-78"/>
              </a:rPr>
              <a:t>يةكةم : رِيشةى عةباسيةكان</a:t>
            </a:r>
            <a:endParaRPr lang="ar-SA" sz="4800" b="1" dirty="0">
              <a:solidFill>
                <a:schemeClr val="tx1"/>
              </a:solidFill>
              <a:cs typeface="Ali_K_Sahifa Bold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14458" y="4437112"/>
            <a:ext cx="9144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rgbClr val="FFFF00"/>
                </a:solidFill>
              </a:rPr>
              <a:t>هاشم</a:t>
            </a:r>
            <a:endParaRPr lang="ar-SA" sz="3200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flipH="1">
            <a:off x="4788024" y="4437112"/>
            <a:ext cx="1188663" cy="98045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rgbClr val="FFFF00"/>
                </a:solidFill>
              </a:rPr>
              <a:t>عبدالمطلب</a:t>
            </a:r>
            <a:endParaRPr lang="ar-SA" sz="2000" b="1" dirty="0">
              <a:solidFill>
                <a:srgbClr val="FFFF00"/>
              </a:solidFill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6027012" y="4840423"/>
            <a:ext cx="978408" cy="484632"/>
          </a:xfrm>
          <a:prstGeom prst="lef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3873624" y="4505909"/>
            <a:ext cx="914400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FF00"/>
                </a:solidFill>
              </a:rPr>
              <a:t>العباس</a:t>
            </a:r>
            <a:endParaRPr lang="ar-SA" sz="2400" b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66549" y="4505909"/>
            <a:ext cx="914400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FF00"/>
                </a:solidFill>
              </a:rPr>
              <a:t>عبدالله</a:t>
            </a:r>
            <a:endParaRPr lang="ar-SA" sz="2400" b="1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95735" y="4505909"/>
            <a:ext cx="770813" cy="63650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FFFF00"/>
                </a:solidFill>
              </a:rPr>
              <a:t>علي</a:t>
            </a:r>
            <a:endParaRPr lang="ar-SA" sz="3200" b="1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7664" y="4505909"/>
            <a:ext cx="631955" cy="6429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rgbClr val="FFFF00"/>
                </a:solidFill>
              </a:rPr>
              <a:t>محمد</a:t>
            </a:r>
            <a:endParaRPr lang="ar-SA" sz="2000" b="1" dirty="0">
              <a:solidFill>
                <a:srgbClr val="FFFF00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1724895" y="5142418"/>
            <a:ext cx="484632" cy="97840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Rectangle 12"/>
          <p:cNvSpPr/>
          <p:nvPr/>
        </p:nvSpPr>
        <p:spPr>
          <a:xfrm>
            <a:off x="2195735" y="5771881"/>
            <a:ext cx="1324089" cy="107168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7030A0"/>
                </a:solidFill>
                <a:cs typeface="Ali-A-Sahifa Bold" pitchFamily="2" charset="-78"/>
              </a:rPr>
              <a:t>ابراهيم الامام</a:t>
            </a:r>
            <a:endParaRPr lang="ar-SA" sz="4000" b="1" dirty="0">
              <a:solidFill>
                <a:srgbClr val="7030A0"/>
              </a:solidFill>
              <a:cs typeface="Ali-A-Sahifa Bold" pitchFamily="2" charset="-78"/>
            </a:endParaRPr>
          </a:p>
        </p:txBody>
      </p:sp>
      <p:sp>
        <p:nvSpPr>
          <p:cNvPr id="14" name="Left Arrow 13"/>
          <p:cNvSpPr/>
          <p:nvPr/>
        </p:nvSpPr>
        <p:spPr>
          <a:xfrm>
            <a:off x="1547664" y="6307723"/>
            <a:ext cx="631955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Rounded Rectangle 14"/>
          <p:cNvSpPr/>
          <p:nvPr/>
        </p:nvSpPr>
        <p:spPr>
          <a:xfrm>
            <a:off x="345232" y="5850602"/>
            <a:ext cx="9144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أبو العباس السفاح</a:t>
            </a:r>
            <a:endParaRPr lang="ar-SA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07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>
                <a:cs typeface="Ali_K_Sahifa Bold" pitchFamily="2" charset="-78"/>
              </a:rPr>
              <a:t>دووةم : سةرهةلَدانى بيرؤكةى بانطةوازةكة</a:t>
            </a:r>
            <a:endParaRPr lang="ar-SA" dirty="0">
              <a:cs typeface="Ali_K_Sahifa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sz="3600" b="1" dirty="0" smtClean="0">
                <a:solidFill>
                  <a:schemeClr val="tx1"/>
                </a:solidFill>
                <a:cs typeface="Ali_K_Sahifa Bold" pitchFamily="2" charset="-78"/>
              </a:rPr>
              <a:t>علي كورِى عبدالله بانطهيَشت دةكرىَ لة لايةن ئومةويةكان بو طوندى الحميمة يان  نارد </a:t>
            </a:r>
            <a:r>
              <a:rPr lang="ar-SA" sz="3600" b="1" dirty="0">
                <a:solidFill>
                  <a:schemeClr val="tx1"/>
                </a:solidFill>
                <a:cs typeface="Ali_K_Sahifa Bold" pitchFamily="2" charset="-78"/>
              </a:rPr>
              <a:t>لة </a:t>
            </a:r>
            <a:r>
              <a:rPr lang="ar-SA" sz="3600" b="1" dirty="0" smtClean="0">
                <a:solidFill>
                  <a:schemeClr val="tx1"/>
                </a:solidFill>
                <a:cs typeface="Ali_K_Sahifa Bold" pitchFamily="2" charset="-78"/>
              </a:rPr>
              <a:t>باشورى رؤذهةلَاتى ئوردةن  تا لةذيَر ضاودريَرى خؤيان دابيَت . </a:t>
            </a:r>
          </a:p>
          <a:p>
            <a:r>
              <a:rPr lang="ar-SA" sz="3600" b="1" dirty="0" smtClean="0">
                <a:solidFill>
                  <a:schemeClr val="tx1"/>
                </a:solidFill>
                <a:cs typeface="Ali_K_Sahifa Bold" pitchFamily="2" charset="-78"/>
              </a:rPr>
              <a:t>علي مايةوة لة الحميمية تاكؤضى دوايي كرد لة سالَى 118ك.</a:t>
            </a:r>
          </a:p>
          <a:p>
            <a:r>
              <a:rPr lang="ar-SA" sz="3600" b="1" dirty="0" smtClean="0">
                <a:solidFill>
                  <a:schemeClr val="tx1"/>
                </a:solidFill>
                <a:cs typeface="Ali_K_Sahifa Bold" pitchFamily="2" charset="-78"/>
              </a:rPr>
              <a:t>كورِيكى هةبوو بةناوى محمد، و ئارةزوو وةرطرتنى خيلافةتى هةبوو.</a:t>
            </a:r>
          </a:p>
          <a:p>
            <a:endParaRPr lang="ar-SA" b="1" dirty="0"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837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100" dirty="0" smtClean="0">
                <a:cs typeface="Ali_K_Hasan" pitchFamily="2" charset="-78"/>
              </a:rPr>
              <a:t>ليَرة دا تيَكةليك هةية لةنيَوان بنةمالَةى عةباسى وبنةمالَةى علي كورِى أبي</a:t>
            </a:r>
            <a:r>
              <a:rPr lang="ar-SA" sz="3100" dirty="0" smtClean="0">
                <a:cs typeface="Ali_K_Kosari" pitchFamily="2" charset="-78"/>
              </a:rPr>
              <a:t> </a:t>
            </a:r>
            <a:r>
              <a:rPr lang="ar-SA" sz="2800" dirty="0" smtClean="0">
                <a:cs typeface="Ali-A-Sulaimania" pitchFamily="2" charset="-78"/>
              </a:rPr>
              <a:t>طالب </a:t>
            </a:r>
            <a:r>
              <a:rPr lang="ar-SA" sz="2800" b="1" dirty="0" smtClean="0">
                <a:cs typeface="Ali_K_Sahifa Bold" pitchFamily="2" charset="-78"/>
              </a:rPr>
              <a:t>تايبةت بة رِيشةى بانطةوازةكة</a:t>
            </a:r>
            <a:endParaRPr lang="ar-SA" sz="2800" b="1" dirty="0">
              <a:cs typeface="Ali_K_Sahifa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9018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SA" sz="2400" dirty="0" smtClean="0">
                <a:solidFill>
                  <a:schemeClr val="tx1"/>
                </a:solidFill>
                <a:cs typeface="Ali_K_Sahifa Bold" pitchFamily="2" charset="-78"/>
              </a:rPr>
              <a:t>دواى شةهيد كردنى (حسين كورِى علي) هةندىَ لةموسلمانان لايةنطيرى ( محمدكورِى علي ) براى يان دةكرد ناسراوبوو بة (ابن الحنفية ) نازناوةكةى بو بنةمالَةى دايكى دةطةريَتةوة (خولة بنت قيس بن جعفر الحنفي ).</a:t>
            </a:r>
          </a:p>
          <a:p>
            <a:r>
              <a:rPr lang="ar-SA" sz="2400" dirty="0" smtClean="0">
                <a:solidFill>
                  <a:schemeClr val="tx1"/>
                </a:solidFill>
                <a:cs typeface="Ali_K_Sahifa Bold" pitchFamily="2" charset="-78"/>
              </a:rPr>
              <a:t>المختار </a:t>
            </a:r>
            <a:r>
              <a:rPr lang="ar-SA" sz="2400" dirty="0" smtClean="0">
                <a:solidFill>
                  <a:schemeClr val="tx1"/>
                </a:solidFill>
                <a:cs typeface="Ali-A-Hasan" pitchFamily="2" charset="-78"/>
              </a:rPr>
              <a:t>الثقفي </a:t>
            </a:r>
            <a:r>
              <a:rPr lang="ar-SA" sz="2400" dirty="0" smtClean="0">
                <a:solidFill>
                  <a:schemeClr val="tx1"/>
                </a:solidFill>
                <a:cs typeface="AF_KURMANJi KUFi" pitchFamily="2" charset="-78"/>
              </a:rPr>
              <a:t>وكةيسانيةكان بانطةوازيان بؤ  </a:t>
            </a:r>
            <a:r>
              <a:rPr lang="ar-SA" sz="2400" dirty="0" smtClean="0">
                <a:solidFill>
                  <a:schemeClr val="tx1"/>
                </a:solidFill>
                <a:cs typeface="Ali-A-Hasan" pitchFamily="2" charset="-78"/>
              </a:rPr>
              <a:t>ابن الحنفية </a:t>
            </a:r>
            <a:r>
              <a:rPr lang="ar-SA" sz="2400" dirty="0" smtClean="0">
                <a:solidFill>
                  <a:schemeClr val="tx1"/>
                </a:solidFill>
                <a:cs typeface="AF_KURMANJi KUFi" pitchFamily="2" charset="-78"/>
              </a:rPr>
              <a:t>دةكرد و لة دةورى كؤ بونةوة .</a:t>
            </a:r>
          </a:p>
          <a:p>
            <a:r>
              <a:rPr lang="ar-SA" sz="2400" dirty="0" smtClean="0">
                <a:solidFill>
                  <a:schemeClr val="tx1"/>
                </a:solidFill>
                <a:cs typeface="Ali_K_Hasan" pitchFamily="2" charset="-78"/>
              </a:rPr>
              <a:t>محمد بانطةواز بؤ خؤى نةكرد  خةريكى خوا ثةرستى و زانست بووتا لةسالَى 73 </a:t>
            </a:r>
            <a:r>
              <a:rPr lang="ar-SA" sz="2400" dirty="0" smtClean="0">
                <a:solidFill>
                  <a:schemeClr val="tx1"/>
                </a:solidFill>
                <a:cs typeface="AF_KURMANJi KUFi" pitchFamily="2" charset="-78"/>
              </a:rPr>
              <a:t>ك كؤضى دوايى كرد.</a:t>
            </a:r>
          </a:p>
          <a:p>
            <a:r>
              <a:rPr lang="ar-SA" sz="2400" dirty="0" smtClean="0">
                <a:solidFill>
                  <a:schemeClr val="tx1"/>
                </a:solidFill>
                <a:cs typeface="Ali_K_Hasan" pitchFamily="2" charset="-78"/>
              </a:rPr>
              <a:t>ثيَشةوايةتى درا بةكورِةكةى (عبدالله ) ناسراو بة (</a:t>
            </a:r>
            <a:r>
              <a:rPr lang="ar-SA" sz="2400" dirty="0" smtClean="0">
                <a:solidFill>
                  <a:schemeClr val="tx1"/>
                </a:solidFill>
                <a:cs typeface="Ali-A-Hasan" pitchFamily="2" charset="-78"/>
              </a:rPr>
              <a:t>أبي الهاشم</a:t>
            </a:r>
            <a:r>
              <a:rPr lang="ar-SA" sz="2400" dirty="0" smtClean="0">
                <a:solidFill>
                  <a:schemeClr val="tx1"/>
                </a:solidFill>
                <a:cs typeface="Ali_K_Hasan" pitchFamily="2" charset="-78"/>
              </a:rPr>
              <a:t>)</a:t>
            </a:r>
          </a:p>
          <a:p>
            <a:r>
              <a:rPr lang="ar-SA" sz="2400" dirty="0" smtClean="0">
                <a:solidFill>
                  <a:schemeClr val="tx1"/>
                </a:solidFill>
                <a:cs typeface="Ali_K_Hasan" pitchFamily="2" charset="-78"/>
              </a:rPr>
              <a:t>شويَنكةواتووى زؤر دةبيت بؤية خةليفةى ئومةوى (الوليد كورِى عبدالملك) لة ديمةشق بةندى دةكات و ثاشان ئازادى كردو فرمانى ثيَكرد لة ديمةشق دابنيشيَت .</a:t>
            </a:r>
          </a:p>
          <a:p>
            <a:r>
              <a:rPr lang="ar-SA" sz="2400" dirty="0" smtClean="0">
                <a:solidFill>
                  <a:schemeClr val="tx1"/>
                </a:solidFill>
                <a:cs typeface="Ali_K_Hasan" pitchFamily="2" charset="-78"/>
              </a:rPr>
              <a:t>لةديمةشق أبى هاشم ضاوى دةكةويَت بة(محمد بن علي بن عبدالله بن العباس)</a:t>
            </a:r>
          </a:p>
          <a:p>
            <a:pPr marL="0" indent="0">
              <a:buNone/>
            </a:pPr>
            <a:r>
              <a:rPr lang="ar-SA" sz="2400" dirty="0" smtClean="0">
                <a:solidFill>
                  <a:schemeClr val="tx1"/>
                </a:solidFill>
                <a:cs typeface="Ali_K_Hasan" pitchFamily="2" charset="-78"/>
              </a:rPr>
              <a:t>   لةذيَر دةستى ثةروةردة دةبيَ دواى بةهيَز بوونى ثةيوةنديان.</a:t>
            </a:r>
          </a:p>
          <a:p>
            <a:r>
              <a:rPr lang="ar-SA" sz="2400" dirty="0" smtClean="0">
                <a:solidFill>
                  <a:schemeClr val="tx1"/>
                </a:solidFill>
                <a:cs typeface="Ali_K_Hasan" pitchFamily="2" charset="-78"/>
              </a:rPr>
              <a:t>دواتر بةهؤى تورِةبوونى خةليفةى ئومةوى يان سليمان يان الوليد لة هةلَس وكةوتى أبي هاشم فرمانى ثىَ دةكا بةجىَ هيَشتنى ديمةشق. </a:t>
            </a:r>
          </a:p>
          <a:p>
            <a:r>
              <a:rPr lang="ar-SA" sz="2400" dirty="0" smtClean="0">
                <a:solidFill>
                  <a:schemeClr val="tx1"/>
                </a:solidFill>
                <a:cs typeface="Ali_K_Hasan" pitchFamily="2" charset="-78"/>
              </a:rPr>
              <a:t>أبي هاشم لةطةل قوتابيةكةى (محمد) دةردةضن لةناوضةى </a:t>
            </a:r>
            <a:r>
              <a:rPr lang="ar-SA" sz="2400" dirty="0" smtClean="0">
                <a:solidFill>
                  <a:schemeClr val="tx1"/>
                </a:solidFill>
                <a:cs typeface="Ali-A-Hasan" pitchFamily="2" charset="-78"/>
              </a:rPr>
              <a:t>الشراة أبي هاشم </a:t>
            </a:r>
            <a:r>
              <a:rPr lang="ar-SA" sz="2400" dirty="0" smtClean="0">
                <a:solidFill>
                  <a:schemeClr val="tx1"/>
                </a:solidFill>
                <a:cs typeface="Ali_K_Hasan" pitchFamily="2" charset="-78"/>
              </a:rPr>
              <a:t>نةخؤش دةكةويَت و بؤ الحميمية دةى بات و دواى ماوةيةكى كةم كؤضى دوايي دةكات .</a:t>
            </a:r>
          </a:p>
          <a:p>
            <a:r>
              <a:rPr lang="ar-SA" sz="2400" dirty="0" smtClean="0">
                <a:solidFill>
                  <a:schemeClr val="tx1"/>
                </a:solidFill>
                <a:cs typeface="Ali_K_Hasan" pitchFamily="2" charset="-78"/>
              </a:rPr>
              <a:t>طيَرانةوةيةكى تر هةية دةلَى خةليفة سليمان ذهرى بؤ لةناو ماست كردووة .</a:t>
            </a:r>
          </a:p>
          <a:p>
            <a:r>
              <a:rPr lang="ar-SA" sz="2400" dirty="0" smtClean="0">
                <a:solidFill>
                  <a:schemeClr val="tx1"/>
                </a:solidFill>
                <a:cs typeface="Ali_K_Hasan" pitchFamily="2" charset="-78"/>
              </a:rPr>
              <a:t>ثيَش مردنى أبى هاشم طواية ( </a:t>
            </a:r>
            <a:r>
              <a:rPr lang="ar-SA" sz="2400" dirty="0" smtClean="0">
                <a:solidFill>
                  <a:schemeClr val="tx1"/>
                </a:solidFill>
                <a:cs typeface="Ali-A-Sulaimania" pitchFamily="2" charset="-78"/>
              </a:rPr>
              <a:t>الصحيفة الصفراء </a:t>
            </a:r>
            <a:r>
              <a:rPr lang="ar-SA" sz="2400" dirty="0" smtClean="0">
                <a:solidFill>
                  <a:schemeClr val="tx1"/>
                </a:solidFill>
                <a:cs typeface="Ali_K_Hasan" pitchFamily="2" charset="-78"/>
              </a:rPr>
              <a:t>)</a:t>
            </a:r>
            <a:r>
              <a:rPr lang="ar-SA" sz="2400" dirty="0" smtClean="0">
                <a:solidFill>
                  <a:schemeClr val="tx1"/>
                </a:solidFill>
                <a:cs typeface="Ali_K_Sahifa Bold" pitchFamily="2" charset="-78"/>
              </a:rPr>
              <a:t>كة هى علي كورِى أبي تاليب ( ر.خ ) ثاشان لة نةوةكانيةوة تا طةيشتوة بة أبي هاشم  ئةويش داويةتى بة محمدبن علي العباسي </a:t>
            </a:r>
          </a:p>
          <a:p>
            <a:r>
              <a:rPr lang="ar-SA" sz="2400" dirty="0" smtClean="0">
                <a:solidFill>
                  <a:schemeClr val="tx1"/>
                </a:solidFill>
                <a:cs typeface="Ali_K_Hasan" pitchFamily="2" charset="-78"/>
              </a:rPr>
              <a:t>  ئيماميةت </a:t>
            </a:r>
            <a:r>
              <a:rPr lang="ar-SA" sz="2400" dirty="0">
                <a:solidFill>
                  <a:schemeClr val="tx1"/>
                </a:solidFill>
                <a:cs typeface="Ali_K_Hasan" pitchFamily="2" charset="-78"/>
              </a:rPr>
              <a:t>بؤ عةباسيةكان ليَرة طواستراية  وةسيةتى شةش لة سةركردة شيعية كانيش دةكات كة طويَرايةلى بكةن </a:t>
            </a:r>
            <a:r>
              <a:rPr lang="ar-SA" sz="2400" dirty="0" smtClean="0">
                <a:solidFill>
                  <a:schemeClr val="tx1"/>
                </a:solidFill>
                <a:cs typeface="Ali_K_Hasan" pitchFamily="2" charset="-78"/>
              </a:rPr>
              <a:t>.</a:t>
            </a:r>
          </a:p>
          <a:p>
            <a:r>
              <a:rPr lang="ar-SA" sz="2400" dirty="0" smtClean="0">
                <a:solidFill>
                  <a:schemeClr val="tx1"/>
                </a:solidFill>
                <a:cs typeface="Ali_K_Hasan" pitchFamily="2" charset="-78"/>
              </a:rPr>
              <a:t>عةباسيةكان ثشتيان بةشةرعيةتى بوون بؤ خيلافةت بةستوة بة صحيفة ية و وةسيةتة تا سةردةمى خةليفة المهدي .</a:t>
            </a:r>
          </a:p>
          <a:p>
            <a:r>
              <a:rPr lang="ar-SA" sz="2400" dirty="0" smtClean="0">
                <a:solidFill>
                  <a:schemeClr val="tx1"/>
                </a:solidFill>
                <a:cs typeface="Ali_K_Hasan" pitchFamily="2" charset="-78"/>
              </a:rPr>
              <a:t>ئة م سازشة بؤ محمدبن علي لةلايةن أبي هاشم لة ئيماميةت مانى ئةو نىيى كة شيعةكان هةموو يان سازش يان كردوة ...بزونتةوةكانيان دذ بة عةباسية كان بةلَطةن .</a:t>
            </a:r>
          </a:p>
          <a:p>
            <a:endParaRPr lang="ar-SA" sz="2400" dirty="0">
              <a:solidFill>
                <a:schemeClr val="tx1"/>
              </a:solidFill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1728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dirty="0" smtClean="0">
                <a:solidFill>
                  <a:schemeClr val="tx1"/>
                </a:solidFill>
                <a:cs typeface="Ali_K_Hasan" pitchFamily="2" charset="-78"/>
              </a:rPr>
              <a:t>ريَكخستنى بانطةوازةكة و ثياوان و ناوةندةكانيان قوناغةكانى بانطةشةكة</a:t>
            </a:r>
            <a:endParaRPr lang="ar-SA" dirty="0">
              <a:solidFill>
                <a:schemeClr val="tx1"/>
              </a:solidFill>
              <a:cs typeface="Ali_K_Hasa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SA" dirty="0" smtClean="0">
                <a:solidFill>
                  <a:srgbClr val="FFFF00"/>
                </a:solidFill>
                <a:cs typeface="Ali-A-Hasan" pitchFamily="2" charset="-78"/>
              </a:rPr>
              <a:t>الحميمة</a:t>
            </a:r>
            <a:r>
              <a:rPr lang="ar-SA" dirty="0" smtClean="0">
                <a:solidFill>
                  <a:srgbClr val="FFFF00"/>
                </a:solidFill>
                <a:cs typeface="Ali_K_Hasan" pitchFamily="2" charset="-78"/>
              </a:rPr>
              <a:t> بوو بة ناوةندى سةركردةنةيارةكان و بنةمالَةى عةباسى.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>
                <a:solidFill>
                  <a:srgbClr val="FFFF00"/>
                </a:solidFill>
                <a:cs typeface="Ali_K_Hasan" pitchFamily="2" charset="-78"/>
              </a:rPr>
              <a:t> محمد بن علي سةردةمى خيلافةتى عمر بن عبدالعزيز ى(99- 101ك) كرد بة سةرةتا و دةسثيضكى بانطةوازة كة .</a:t>
            </a:r>
          </a:p>
          <a:p>
            <a:pPr>
              <a:buFont typeface="Wingdings" pitchFamily="2" charset="2"/>
              <a:buChar char="q"/>
            </a:pPr>
            <a:r>
              <a:rPr lang="ar-SA" dirty="0" smtClean="0">
                <a:solidFill>
                  <a:srgbClr val="00B0F0"/>
                </a:solidFill>
                <a:cs typeface="Ali_K_Hasan" pitchFamily="2" charset="-78"/>
              </a:rPr>
              <a:t>قوناغةكانى بانطةوازةكة: 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>
                <a:solidFill>
                  <a:srgbClr val="00B0F0"/>
                </a:solidFill>
                <a:cs typeface="Ali_K_Hasan" pitchFamily="2" charset="-78"/>
              </a:rPr>
              <a:t> 1- قوناغى بانطةوازى ئاشتى (98 – 129 ك)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>
                <a:solidFill>
                  <a:srgbClr val="00B0F0"/>
                </a:solidFill>
                <a:cs typeface="Ali_K_Hasan" pitchFamily="2" charset="-78"/>
              </a:rPr>
              <a:t>2- قوناغى خةباتى سةربازى (129 – 132 ك) كة بة كةوتنى دةولةتى ئومةوى و راطةياندنى دةولةتى عةباسى كؤتايى ديَت </a:t>
            </a:r>
          </a:p>
          <a:p>
            <a:pPr>
              <a:buFont typeface="Wingdings" pitchFamily="2" charset="2"/>
              <a:buChar char="v"/>
            </a:pPr>
            <a:endParaRPr lang="ar-SA" dirty="0" smtClean="0">
              <a:solidFill>
                <a:srgbClr val="00B0F0"/>
              </a:solidFill>
              <a:cs typeface="Ali_K_Hasan" pitchFamily="2" charset="-78"/>
            </a:endParaRPr>
          </a:p>
          <a:p>
            <a:pPr>
              <a:buFont typeface="Wingdings" pitchFamily="2" charset="2"/>
              <a:buChar char="§"/>
            </a:pPr>
            <a:endParaRPr lang="ar-SA" dirty="0">
              <a:solidFill>
                <a:srgbClr val="00B0F0"/>
              </a:solidFill>
              <a:cs typeface="Ali_K_Has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332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>
                <a:cs typeface="Ali_K_Hasan" pitchFamily="2" charset="-78"/>
              </a:rPr>
              <a:t>قوناغى يةكةم</a:t>
            </a:r>
            <a:endParaRPr lang="ar-SA" dirty="0">
              <a:cs typeface="Ali_K_Hasa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636530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ar-SA" b="1" dirty="0" smtClean="0">
                <a:solidFill>
                  <a:schemeClr val="bg1"/>
                </a:solidFill>
              </a:rPr>
              <a:t>سلمه بن بجير </a:t>
            </a:r>
            <a:r>
              <a:rPr lang="ar-SA" b="1" dirty="0" smtClean="0">
                <a:solidFill>
                  <a:schemeClr val="bg1"/>
                </a:solidFill>
                <a:cs typeface="Ali_K_Hasan" pitchFamily="2" charset="-78"/>
              </a:rPr>
              <a:t>سةركردةيةكى هاشمى بوو، ليستى ناوى طروثة ى لة كوفة دةدات بة محمد بن علي كة لةنيَو ياندا بكير بن ماهان و أبو سلمة ى الخلال هةبوون </a:t>
            </a:r>
            <a:r>
              <a:rPr lang="ar-SA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ar-SA" b="1" dirty="0" smtClean="0">
                <a:solidFill>
                  <a:schemeClr val="bg1"/>
                </a:solidFill>
                <a:cs typeface="Ali_K_Hasan" pitchFamily="2" charset="-78"/>
              </a:rPr>
              <a:t>سةركردةكانى بانطةوازةكة هةر لةسالَى (98 ك) بجير و ميسر</a:t>
            </a:r>
            <a:r>
              <a:rPr lang="ar-SA" b="1" dirty="0" smtClean="0">
                <a:solidFill>
                  <a:schemeClr val="bg1"/>
                </a:solidFill>
                <a:cs typeface="Ali-A-Hasan" pitchFamily="2" charset="-78"/>
              </a:rPr>
              <a:t>ة</a:t>
            </a:r>
            <a:r>
              <a:rPr lang="ar-SA" b="1" dirty="0" smtClean="0">
                <a:solidFill>
                  <a:schemeClr val="bg1"/>
                </a:solidFill>
                <a:cs typeface="Ali_K_Hasan" pitchFamily="2" charset="-78"/>
              </a:rPr>
              <a:t> العبدي و بكير بوون .</a:t>
            </a:r>
          </a:p>
          <a:p>
            <a:r>
              <a:rPr lang="ar-SA" b="1" dirty="0" smtClean="0">
                <a:solidFill>
                  <a:schemeClr val="bg1"/>
                </a:solidFill>
                <a:cs typeface="Ali_K_Hasan" pitchFamily="2" charset="-78"/>
              </a:rPr>
              <a:t>زياتر لةكوفة بانطةوازةكة ضر ببوة تاتيَثةربوونى سالَى (100ك) و ذمارةى شويَنكةوتوانى لة (30 ) كةس تيَثةرى نةدةكرد .</a:t>
            </a:r>
          </a:p>
          <a:p>
            <a:r>
              <a:rPr lang="ar-SA" b="1" dirty="0" smtClean="0">
                <a:solidFill>
                  <a:schemeClr val="bg1"/>
                </a:solidFill>
                <a:cs typeface="Ali_K_Hasan" pitchFamily="2" charset="-78"/>
              </a:rPr>
              <a:t>محمد بن علي نةخشةى كاركردن دارشت لةسةر ئةم بنةمايانةى خوارةوة:</a:t>
            </a:r>
          </a:p>
          <a:p>
            <a:pPr marL="514350" indent="-514350">
              <a:buFont typeface="+mj-lt"/>
              <a:buAutoNum type="arabicPeriod"/>
            </a:pPr>
            <a:r>
              <a:rPr lang="ar-SA" b="1" dirty="0" smtClean="0">
                <a:solidFill>
                  <a:schemeClr val="bg1"/>
                </a:solidFill>
                <a:cs typeface="Ali_K_Hasan" pitchFamily="2" charset="-78"/>
              </a:rPr>
              <a:t> بانطةوازةكة بؤ رِةزامةندنى بنةمالَةى محمد (د.خ )</a:t>
            </a:r>
          </a:p>
          <a:p>
            <a:pPr marL="514350" indent="-514350">
              <a:buFont typeface="+mj-lt"/>
              <a:buAutoNum type="arabicPeriod"/>
            </a:pPr>
            <a:r>
              <a:rPr lang="ar-SA" b="1" dirty="0" smtClean="0">
                <a:solidFill>
                  <a:schemeClr val="bg1"/>
                </a:solidFill>
                <a:cs typeface="Ali_K_Hasan" pitchFamily="2" charset="-78"/>
              </a:rPr>
              <a:t>هةلَنةستان بة ئةنجامدانى شؤرش. </a:t>
            </a:r>
          </a:p>
          <a:p>
            <a:pPr marL="514350" indent="-514350">
              <a:buFont typeface="+mj-lt"/>
              <a:buAutoNum type="arabicPeriod"/>
            </a:pPr>
            <a:r>
              <a:rPr lang="ar-SA" b="1" dirty="0" smtClean="0">
                <a:solidFill>
                  <a:schemeClr val="bg1"/>
                </a:solidFill>
                <a:cs typeface="Ali_K_Hasan" pitchFamily="2" charset="-78"/>
              </a:rPr>
              <a:t>ثاريَزطاريكردن لةحميمة وةك مةلَبةند و ناوةندى بانطةوازةكة .</a:t>
            </a:r>
          </a:p>
          <a:p>
            <a:pPr marL="0" indent="0">
              <a:buNone/>
            </a:pPr>
            <a:endParaRPr lang="ar-SA" b="1" dirty="0" smtClean="0">
              <a:solidFill>
                <a:schemeClr val="bg1"/>
              </a:solidFill>
              <a:cs typeface="Ali_K_Hasan" pitchFamily="2" charset="-78"/>
            </a:endParaRPr>
          </a:p>
          <a:p>
            <a:endParaRPr lang="ar-SA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654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>
                <a:cs typeface="Ali_K_Hasan" pitchFamily="2" charset="-78"/>
              </a:rPr>
              <a:t>هةلَبذاردنى خوراسان بؤ ثةخش كردنى بانطةوازةكة</a:t>
            </a:r>
            <a:endParaRPr lang="ar-SA" dirty="0">
              <a:cs typeface="Ali_K_Hasa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ar-SA" dirty="0" smtClean="0">
                <a:solidFill>
                  <a:srgbClr val="FFFF00"/>
                </a:solidFill>
                <a:cs typeface="Ali_K_Hasan" pitchFamily="2" charset="-78"/>
              </a:rPr>
              <a:t>دواى وةسف كردن و ليَكؤلينةوة لة هةريَمة ئيسلاميةكانو شى كردنةوةى بؤ شويَنكةوتوانى تا طويرََايةلى بكةن.</a:t>
            </a:r>
          </a:p>
          <a:p>
            <a:r>
              <a:rPr lang="ar-SA" dirty="0" smtClean="0">
                <a:solidFill>
                  <a:srgbClr val="FFFF00"/>
                </a:solidFill>
                <a:cs typeface="Ali_K_Hasan" pitchFamily="2" charset="-78"/>
              </a:rPr>
              <a:t>كوفة سةر بة علي بن أبي تاليبة </a:t>
            </a:r>
          </a:p>
          <a:p>
            <a:r>
              <a:rPr lang="ar-SA" dirty="0" smtClean="0">
                <a:solidFill>
                  <a:srgbClr val="FFFF00"/>
                </a:solidFill>
                <a:cs typeface="Ali_K_Hasan" pitchFamily="2" charset="-78"/>
              </a:rPr>
              <a:t>بةسرة زياتر عوسمانية .</a:t>
            </a:r>
          </a:p>
          <a:p>
            <a:r>
              <a:rPr lang="ar-SA" dirty="0" smtClean="0">
                <a:solidFill>
                  <a:srgbClr val="FFFF00"/>
                </a:solidFill>
                <a:cs typeface="Ali_K_Hasan" pitchFamily="2" charset="-78"/>
              </a:rPr>
              <a:t>جزيرة شويَنى خوارجة حرورية و مارقةكان بوو.</a:t>
            </a:r>
          </a:p>
          <a:p>
            <a:r>
              <a:rPr lang="ar-SA" dirty="0" smtClean="0">
                <a:solidFill>
                  <a:srgbClr val="FFFF00"/>
                </a:solidFill>
                <a:cs typeface="Ali_K_Hasan" pitchFamily="2" charset="-78"/>
              </a:rPr>
              <a:t>شاميش جطة لة بنةمالَةى أبي سوفيان و ئومةوى طويَرايةلى كةسى تر ناكةن </a:t>
            </a:r>
          </a:p>
          <a:p>
            <a:r>
              <a:rPr lang="ar-SA" dirty="0" smtClean="0">
                <a:solidFill>
                  <a:srgbClr val="FFFF00"/>
                </a:solidFill>
                <a:cs typeface="Ali_K_Hasan" pitchFamily="2" charset="-78"/>
              </a:rPr>
              <a:t>مككة و مةدينة كةسايةتى أبو بكر و عمر ى بةسةردا زالَة </a:t>
            </a:r>
          </a:p>
          <a:p>
            <a:r>
              <a:rPr lang="ar-SA" dirty="0" smtClean="0">
                <a:solidFill>
                  <a:srgbClr val="FFFF00"/>
                </a:solidFill>
                <a:cs typeface="Ali_K_Hasan" pitchFamily="2" charset="-78"/>
              </a:rPr>
              <a:t>هؤكارى راستةخؤى هةلبذاردنى خوراسان </a:t>
            </a:r>
            <a:endParaRPr lang="ar-SA" dirty="0">
              <a:solidFill>
                <a:srgbClr val="FFFF00"/>
              </a:solidFill>
              <a:cs typeface="Ali_K_Has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01635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117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611</Words>
  <Application>Microsoft Office PowerPoint</Application>
  <PresentationFormat>On-screen Show (4:3)</PresentationFormat>
  <Paragraphs>52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بانطةوازى عةباسى    </vt:lpstr>
      <vt:lpstr>دووةم : سةرهةلَدانى بيرؤكةى بانطةوازةكة</vt:lpstr>
      <vt:lpstr>ليَرة دا تيَكةليك هةية لةنيَوان بنةمالَةى عةباسى وبنةمالَةى علي كورِى أبي طالب تايبةت بة رِيشةى بانطةوازةكة</vt:lpstr>
      <vt:lpstr>ريَكخستنى بانطةوازةكة و ثياوان و ناوةندةكانيان قوناغةكانى بانطةشةكة</vt:lpstr>
      <vt:lpstr>قوناغى يةكةم</vt:lpstr>
      <vt:lpstr>هةلَبذاردنى خوراسان بؤ ثةخش كردنى بانطةوازةكة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بانطةوازى عةباسى</dc:title>
  <dc:creator>HP</dc:creator>
  <cp:lastModifiedBy>HP</cp:lastModifiedBy>
  <cp:revision>40</cp:revision>
  <dcterms:created xsi:type="dcterms:W3CDTF">2014-10-28T21:59:06Z</dcterms:created>
  <dcterms:modified xsi:type="dcterms:W3CDTF">2014-10-29T21:17:06Z</dcterms:modified>
</cp:coreProperties>
</file>