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7" r:id="rId9"/>
    <p:sldId id="268" r:id="rId10"/>
    <p:sldId id="269" r:id="rId11"/>
    <p:sldId id="263" r:id="rId12"/>
    <p:sldId id="264" r:id="rId13"/>
    <p:sldId id="265"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02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amaran.hussein@su.edu.krd"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chem.libretexts.org/Ancillary_Materials/Reference/Periodic_Table_of_the_Elements" TargetMode="External"/><Relationship Id="rId2" Type="http://schemas.openxmlformats.org/officeDocument/2006/relationships/hyperlink" Target="https://chem.libretexts.org/Bookshelves/Inorganic_Chemistry/Supplemental_Modules_and_Websites_(Inorganic_Chemistry)/Descriptive_Chemistry/Elements_Organized_by_Block/4_f-Block_Elements/The_Lanthanides"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chem.libretexts.org/Bookshelves/Inorganic_Chemistry/Supplemental_Modules_and_Websites_(Inorganic_Chemistry)/Descriptive_Chemistry/Elements_Organized_by_Block/4_f-Block_Elements/The_Lanthanides"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2828836"/>
            <a:ext cx="8915400" cy="3108543"/>
          </a:xfrm>
          <a:prstGeom prst="rect">
            <a:avLst/>
          </a:prstGeom>
        </p:spPr>
        <p:txBody>
          <a:bodyPr wrap="square">
            <a:spAutoFit/>
          </a:bodyPr>
          <a:lstStyle/>
          <a:p>
            <a:r>
              <a:rPr lang="en-US" sz="2800" b="1" dirty="0"/>
              <a:t>Theoretical Inorganic Chemistry Second year Class</a:t>
            </a:r>
            <a:endParaRPr lang="en-US" sz="2800" dirty="0"/>
          </a:p>
          <a:p>
            <a:r>
              <a:rPr lang="en-US" sz="2800" b="1" dirty="0"/>
              <a:t>Representative and Lanthanides Elements</a:t>
            </a:r>
            <a:endParaRPr lang="en-US" sz="2800" dirty="0"/>
          </a:p>
          <a:p>
            <a:r>
              <a:rPr lang="en-US" sz="2800" i="1" dirty="0"/>
              <a:t>Prepared by Assistant Professor -</a:t>
            </a:r>
            <a:endParaRPr lang="en-US" sz="2800" dirty="0"/>
          </a:p>
          <a:p>
            <a:r>
              <a:rPr lang="en-US" sz="2800" i="1" dirty="0" err="1"/>
              <a:t>Kamaran</a:t>
            </a:r>
            <a:r>
              <a:rPr lang="en-US" sz="2800" i="1" dirty="0"/>
              <a:t> </a:t>
            </a:r>
            <a:r>
              <a:rPr lang="en-US" sz="2800" i="1" dirty="0" err="1"/>
              <a:t>Basheer</a:t>
            </a:r>
            <a:r>
              <a:rPr lang="en-US" sz="2800" i="1" dirty="0"/>
              <a:t> Hussein </a:t>
            </a:r>
            <a:endParaRPr lang="en-US" sz="2800" dirty="0"/>
          </a:p>
          <a:p>
            <a:r>
              <a:rPr lang="en-US" sz="2800" i="1" dirty="0"/>
              <a:t>Email : </a:t>
            </a:r>
            <a:r>
              <a:rPr lang="en-US" sz="2800" i="1" dirty="0" err="1">
                <a:hlinkClick r:id="rId2"/>
              </a:rPr>
              <a:t>kamaran.hussein@su.edu.krd</a:t>
            </a:r>
            <a:endParaRPr lang="en-US" sz="2800" i="1" dirty="0"/>
          </a:p>
          <a:p>
            <a:r>
              <a:rPr lang="en-US" sz="2800" i="1" dirty="0"/>
              <a:t>                         2022-2023</a:t>
            </a:r>
            <a:endParaRPr lang="en-US" sz="2800" dirty="0"/>
          </a:p>
          <a:p>
            <a:endParaRPr lang="en-US" sz="2800" dirty="0"/>
          </a:p>
        </p:txBody>
      </p:sp>
    </p:spTree>
    <p:extLst>
      <p:ext uri="{BB962C8B-B14F-4D97-AF65-F5344CB8AC3E}">
        <p14:creationId xmlns:p14="http://schemas.microsoft.com/office/powerpoint/2010/main" val="2607596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28343"/>
            <a:ext cx="9144000" cy="2862322"/>
          </a:xfrm>
          <a:prstGeom prst="rect">
            <a:avLst/>
          </a:prstGeom>
        </p:spPr>
        <p:txBody>
          <a:bodyPr wrap="square">
            <a:spAutoFit/>
          </a:bodyPr>
          <a:lstStyle/>
          <a:p>
            <a:pPr algn="just"/>
            <a:r>
              <a:rPr lang="en-US" sz="2000" dirty="0">
                <a:latin typeface="Times New Roman" pitchFamily="18" charset="0"/>
                <a:cs typeface="Times New Roman" pitchFamily="18" charset="0"/>
              </a:rPr>
              <a:t>The Lanthanide Contraction applies to all 14 elements included in </a:t>
            </a:r>
            <a:r>
              <a:rPr lang="en-US" sz="2000" dirty="0">
                <a:latin typeface="Times New Roman" pitchFamily="18" charset="0"/>
                <a:cs typeface="Times New Roman" pitchFamily="18" charset="0"/>
                <a:hlinkClick r:id="rId2" tooltip="Inorganic Chemistry/Descriptive Chemistry/Transition Metals and Coordination Complexes/The Lanthanides"/>
              </a:rPr>
              <a:t>the Lanthanide</a:t>
            </a:r>
            <a:r>
              <a:rPr lang="en-US" sz="2000" dirty="0">
                <a:latin typeface="Times New Roman" pitchFamily="18" charset="0"/>
                <a:cs typeface="Times New Roman" pitchFamily="18" charset="0"/>
              </a:rPr>
              <a:t> series. This series includes Cerium(</a:t>
            </a:r>
            <a:r>
              <a:rPr lang="en-US" sz="2000" dirty="0" err="1">
                <a:latin typeface="Times New Roman" pitchFamily="18" charset="0"/>
                <a:cs typeface="Times New Roman" pitchFamily="18" charset="0"/>
              </a:rPr>
              <a:t>Ce</a:t>
            </a:r>
            <a:r>
              <a:rPr lang="en-US" sz="2000" dirty="0">
                <a:latin typeface="Times New Roman" pitchFamily="18" charset="0"/>
                <a:cs typeface="Times New Roman" pitchFamily="18" charset="0"/>
              </a:rPr>
              <a:t>), Praseodymium(</a:t>
            </a:r>
            <a:r>
              <a:rPr lang="en-US" sz="2000" dirty="0" err="1">
                <a:latin typeface="Times New Roman" pitchFamily="18" charset="0"/>
                <a:cs typeface="Times New Roman" pitchFamily="18" charset="0"/>
              </a:rPr>
              <a:t>Pr</a:t>
            </a:r>
            <a:r>
              <a:rPr lang="en-US" sz="2000" dirty="0">
                <a:latin typeface="Times New Roman" pitchFamily="18" charset="0"/>
                <a:cs typeface="Times New Roman" pitchFamily="18" charset="0"/>
              </a:rPr>
              <a:t>), Neodymium(</a:t>
            </a:r>
            <a:r>
              <a:rPr lang="en-US" sz="2000" dirty="0" err="1">
                <a:latin typeface="Times New Roman" pitchFamily="18" charset="0"/>
                <a:cs typeface="Times New Roman" pitchFamily="18" charset="0"/>
              </a:rPr>
              <a:t>Nd</a:t>
            </a:r>
            <a:r>
              <a:rPr lang="en-US" sz="2000" dirty="0">
                <a:latin typeface="Times New Roman" pitchFamily="18" charset="0"/>
                <a:cs typeface="Times New Roman" pitchFamily="18" charset="0"/>
              </a:rPr>
              <a:t>), Promethium(Pm), Samarium(</a:t>
            </a:r>
            <a:r>
              <a:rPr lang="en-US" sz="2000" dirty="0" err="1">
                <a:latin typeface="Times New Roman" pitchFamily="18" charset="0"/>
                <a:cs typeface="Times New Roman" pitchFamily="18" charset="0"/>
              </a:rPr>
              <a:t>Sm</a:t>
            </a:r>
            <a:r>
              <a:rPr lang="en-US" sz="2000" dirty="0">
                <a:latin typeface="Times New Roman" pitchFamily="18" charset="0"/>
                <a:cs typeface="Times New Roman" pitchFamily="18" charset="0"/>
              </a:rPr>
              <a:t>), Europium(</a:t>
            </a:r>
            <a:r>
              <a:rPr lang="en-US" sz="2000" dirty="0" err="1">
                <a:latin typeface="Times New Roman" pitchFamily="18" charset="0"/>
                <a:cs typeface="Times New Roman" pitchFamily="18" charset="0"/>
              </a:rPr>
              <a:t>Eu</a:t>
            </a:r>
            <a:r>
              <a:rPr lang="en-US" sz="2000" dirty="0">
                <a:latin typeface="Times New Roman" pitchFamily="18" charset="0"/>
                <a:cs typeface="Times New Roman" pitchFamily="18" charset="0"/>
              </a:rPr>
              <a:t>), Gadolinium(</a:t>
            </a:r>
            <a:r>
              <a:rPr lang="en-US" sz="2000" dirty="0" err="1">
                <a:latin typeface="Times New Roman" pitchFamily="18" charset="0"/>
                <a:cs typeface="Times New Roman" pitchFamily="18" charset="0"/>
              </a:rPr>
              <a:t>Gd</a:t>
            </a:r>
            <a:r>
              <a:rPr lang="en-US" sz="2000" dirty="0">
                <a:latin typeface="Times New Roman" pitchFamily="18" charset="0"/>
                <a:cs typeface="Times New Roman" pitchFamily="18" charset="0"/>
              </a:rPr>
              <a:t>), Terbium(Tb), Dysprosium(</a:t>
            </a:r>
            <a:r>
              <a:rPr lang="en-US" sz="2000" dirty="0" err="1">
                <a:latin typeface="Times New Roman" pitchFamily="18" charset="0"/>
                <a:cs typeface="Times New Roman" pitchFamily="18" charset="0"/>
              </a:rPr>
              <a:t>Dy</a:t>
            </a:r>
            <a:r>
              <a:rPr lang="en-US" sz="2000" dirty="0">
                <a:latin typeface="Times New Roman" pitchFamily="18" charset="0"/>
                <a:cs typeface="Times New Roman" pitchFamily="18" charset="0"/>
              </a:rPr>
              <a:t>), Holmium(Ho), Erbium(</a:t>
            </a:r>
            <a:r>
              <a:rPr lang="en-US" sz="2000" dirty="0" err="1">
                <a:latin typeface="Times New Roman" pitchFamily="18" charset="0"/>
                <a:cs typeface="Times New Roman" pitchFamily="18" charset="0"/>
              </a:rPr>
              <a:t>Er</a:t>
            </a:r>
            <a:r>
              <a:rPr lang="en-US" sz="2000" dirty="0">
                <a:latin typeface="Times New Roman" pitchFamily="18" charset="0"/>
                <a:cs typeface="Times New Roman" pitchFamily="18" charset="0"/>
              </a:rPr>
              <a:t>), Thulium(Tm), Ytterbium(</a:t>
            </a:r>
            <a:r>
              <a:rPr lang="en-US" sz="2000" dirty="0" err="1">
                <a:latin typeface="Times New Roman" pitchFamily="18" charset="0"/>
                <a:cs typeface="Times New Roman" pitchFamily="18" charset="0"/>
              </a:rPr>
              <a:t>Yb</a:t>
            </a:r>
            <a:r>
              <a:rPr lang="en-US" sz="2000" dirty="0">
                <a:latin typeface="Times New Roman" pitchFamily="18" charset="0"/>
                <a:cs typeface="Times New Roman" pitchFamily="18" charset="0"/>
              </a:rPr>
              <a:t>), and Lutetium(Lu). The atomic radius, as according to the Lanthanide Contraction, of these elements decreases as the atomic number increases. We can compare the elements </a:t>
            </a:r>
            <a:r>
              <a:rPr lang="en-US" sz="2000" dirty="0" err="1">
                <a:latin typeface="Times New Roman" pitchFamily="18" charset="0"/>
                <a:cs typeface="Times New Roman" pitchFamily="18" charset="0"/>
              </a:rPr>
              <a:t>Ce</a:t>
            </a:r>
            <a:r>
              <a:rPr lang="en-US" sz="2000" dirty="0">
                <a:latin typeface="Times New Roman" pitchFamily="18" charset="0"/>
                <a:cs typeface="Times New Roman" pitchFamily="18" charset="0"/>
              </a:rPr>
              <a:t> and </a:t>
            </a:r>
            <a:r>
              <a:rPr lang="en-US" sz="2000" dirty="0" err="1">
                <a:latin typeface="Times New Roman" pitchFamily="18" charset="0"/>
                <a:cs typeface="Times New Roman" pitchFamily="18" charset="0"/>
              </a:rPr>
              <a:t>Nd</a:t>
            </a:r>
            <a:r>
              <a:rPr lang="en-US" sz="2000" dirty="0">
                <a:latin typeface="Times New Roman" pitchFamily="18" charset="0"/>
                <a:cs typeface="Times New Roman" pitchFamily="18" charset="0"/>
              </a:rPr>
              <a:t> by looking at a </a:t>
            </a:r>
            <a:r>
              <a:rPr lang="en-US" sz="2000" dirty="0">
                <a:latin typeface="Times New Roman" pitchFamily="18" charset="0"/>
                <a:cs typeface="Times New Roman" pitchFamily="18" charset="0"/>
                <a:hlinkClick r:id="rId3" tooltip="Periodic Table of the Elements"/>
              </a:rPr>
              <a:t>periodic table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Ce</a:t>
            </a:r>
            <a:r>
              <a:rPr lang="en-US" sz="2000" dirty="0">
                <a:latin typeface="Times New Roman" pitchFamily="18" charset="0"/>
                <a:cs typeface="Times New Roman" pitchFamily="18" charset="0"/>
              </a:rPr>
              <a:t> has an atomic number of 58 and </a:t>
            </a:r>
            <a:r>
              <a:rPr lang="en-US" sz="2000" dirty="0" err="1">
                <a:latin typeface="Times New Roman" pitchFamily="18" charset="0"/>
                <a:cs typeface="Times New Roman" pitchFamily="18" charset="0"/>
              </a:rPr>
              <a:t>Nd</a:t>
            </a:r>
            <a:r>
              <a:rPr lang="en-US" sz="2000" dirty="0">
                <a:latin typeface="Times New Roman" pitchFamily="18" charset="0"/>
                <a:cs typeface="Times New Roman" pitchFamily="18" charset="0"/>
              </a:rPr>
              <a:t> has an atomic number of 60. Which one will have a smaller atomic radius? </a:t>
            </a:r>
            <a:r>
              <a:rPr lang="en-US" sz="2000" dirty="0" err="1">
                <a:latin typeface="Times New Roman" pitchFamily="18" charset="0"/>
                <a:cs typeface="Times New Roman" pitchFamily="18" charset="0"/>
              </a:rPr>
              <a:t>Nd</a:t>
            </a:r>
            <a:r>
              <a:rPr lang="en-US" sz="2000" dirty="0">
                <a:latin typeface="Times New Roman" pitchFamily="18" charset="0"/>
                <a:cs typeface="Times New Roman" pitchFamily="18" charset="0"/>
              </a:rPr>
              <a:t> will because of its larger atomic number.</a:t>
            </a:r>
          </a:p>
        </p:txBody>
      </p:sp>
    </p:spTree>
    <p:extLst>
      <p:ext uri="{BB962C8B-B14F-4D97-AF65-F5344CB8AC3E}">
        <p14:creationId xmlns:p14="http://schemas.microsoft.com/office/powerpoint/2010/main" val="1179079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ap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0"/>
            <a:ext cx="68580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6343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1582341"/>
            <a:ext cx="8001000" cy="3785652"/>
          </a:xfrm>
          <a:prstGeom prst="rect">
            <a:avLst/>
          </a:prstGeom>
        </p:spPr>
        <p:txBody>
          <a:bodyPr wrap="square">
            <a:spAutoFit/>
          </a:bodyPr>
          <a:lstStyle/>
          <a:p>
            <a:r>
              <a:rPr lang="en-US" sz="2400" b="1" i="1" dirty="0"/>
              <a:t>Hydrogen: the simplest atom</a:t>
            </a:r>
            <a:endParaRPr lang="en-US" sz="2400" dirty="0"/>
          </a:p>
          <a:p>
            <a:r>
              <a:rPr lang="en-US" sz="2400" b="1" dirty="0"/>
              <a:t>  </a:t>
            </a:r>
            <a:endParaRPr lang="en-US" sz="2400" dirty="0"/>
          </a:p>
          <a:p>
            <a:r>
              <a:rPr lang="en-US" sz="2400" b="1" dirty="0"/>
              <a:t> Introduction</a:t>
            </a:r>
            <a:endParaRPr lang="en-US" sz="2400" dirty="0"/>
          </a:p>
          <a:p>
            <a:r>
              <a:rPr lang="en-US" sz="2400" b="1" dirty="0"/>
              <a:t> </a:t>
            </a:r>
            <a:endParaRPr lang="en-US" sz="2400" dirty="0"/>
          </a:p>
          <a:p>
            <a:r>
              <a:rPr lang="en-US" sz="2400" b="1" dirty="0"/>
              <a:t>    </a:t>
            </a:r>
            <a:r>
              <a:rPr lang="en-US" sz="2400" dirty="0"/>
              <a:t>An atom of hydrogen consists of one proton (constituting the nucleus) and one electron. This simplicity of atomic structure means that H is of great importance in theoretical chemistry, and has been central in the development of atomic and bonding theories . The nuclear properties of the hydrogen atom are essential to the technique of </a:t>
            </a:r>
            <a:r>
              <a:rPr lang="en-US" sz="2400" baseline="30000" dirty="0"/>
              <a:t>1</a:t>
            </a:r>
            <a:r>
              <a:rPr lang="en-US" sz="2400" dirty="0"/>
              <a:t>H-NMR spectroscopy .</a:t>
            </a:r>
          </a:p>
        </p:txBody>
      </p:sp>
    </p:spTree>
    <p:extLst>
      <p:ext uri="{BB962C8B-B14F-4D97-AF65-F5344CB8AC3E}">
        <p14:creationId xmlns:p14="http://schemas.microsoft.com/office/powerpoint/2010/main" val="743834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443841"/>
            <a:ext cx="8610600" cy="3785652"/>
          </a:xfrm>
          <a:prstGeom prst="rect">
            <a:avLst/>
          </a:prstGeom>
        </p:spPr>
        <p:txBody>
          <a:bodyPr wrap="square">
            <a:spAutoFit/>
          </a:bodyPr>
          <a:lstStyle/>
          <a:p>
            <a:pPr algn="just"/>
            <a:r>
              <a:rPr lang="en-US" sz="2400" b="1" dirty="0"/>
              <a:t>Ortho- </a:t>
            </a:r>
            <a:r>
              <a:rPr lang="en-US" sz="2400" b="1" i="1" dirty="0"/>
              <a:t>and  </a:t>
            </a:r>
            <a:r>
              <a:rPr lang="en-US" sz="2400" b="1" dirty="0" err="1"/>
              <a:t>para</a:t>
            </a:r>
            <a:r>
              <a:rPr lang="en-US" sz="2400" b="1" dirty="0"/>
              <a:t>-hydrogen</a:t>
            </a:r>
            <a:endParaRPr lang="en-US" sz="2400" dirty="0"/>
          </a:p>
          <a:p>
            <a:pPr algn="just"/>
            <a:r>
              <a:rPr lang="en-US" sz="2400" dirty="0"/>
              <a:t>  All </a:t>
            </a:r>
            <a:r>
              <a:rPr lang="en-US" sz="2400" dirty="0" err="1"/>
              <a:t>homonuclear</a:t>
            </a:r>
            <a:r>
              <a:rPr lang="en-US" sz="2400" dirty="0"/>
              <a:t> diatomic molecules having  nuclides with non-zero spin are expected to show nuclear spin isomers. The effect was first detected in </a:t>
            </a:r>
            <a:r>
              <a:rPr lang="en-US" sz="2400" dirty="0" err="1"/>
              <a:t>dihydrogen</a:t>
            </a:r>
            <a:r>
              <a:rPr lang="en-US" sz="2400" dirty="0"/>
              <a:t> where it is particularly noticeable, and it has also been established for D</a:t>
            </a:r>
            <a:r>
              <a:rPr lang="en-US" sz="2400" baseline="-25000" dirty="0"/>
              <a:t>2</a:t>
            </a:r>
            <a:r>
              <a:rPr lang="en-US" sz="2400" dirty="0"/>
              <a:t>, T</a:t>
            </a:r>
            <a:r>
              <a:rPr lang="en-US" sz="2400" baseline="-25000" dirty="0"/>
              <a:t>2</a:t>
            </a:r>
            <a:r>
              <a:rPr lang="en-US" sz="2400" dirty="0"/>
              <a:t>, </a:t>
            </a:r>
            <a:r>
              <a:rPr lang="en-US" sz="2400" baseline="30000" dirty="0"/>
              <a:t>14</a:t>
            </a:r>
            <a:r>
              <a:rPr lang="en-US" sz="2400" dirty="0"/>
              <a:t>N</a:t>
            </a:r>
            <a:r>
              <a:rPr lang="en-US" sz="2400" baseline="-25000" dirty="0"/>
              <a:t>2</a:t>
            </a:r>
            <a:r>
              <a:rPr lang="en-US" sz="2400" dirty="0"/>
              <a:t>, </a:t>
            </a:r>
            <a:r>
              <a:rPr lang="en-US" sz="2400" baseline="30000" dirty="0"/>
              <a:t>15</a:t>
            </a:r>
            <a:r>
              <a:rPr lang="en-US" sz="2400" dirty="0"/>
              <a:t>N</a:t>
            </a:r>
            <a:r>
              <a:rPr lang="en-US" sz="2400" baseline="-25000" dirty="0"/>
              <a:t>2</a:t>
            </a:r>
            <a:r>
              <a:rPr lang="en-US" sz="2400" dirty="0"/>
              <a:t> , </a:t>
            </a:r>
            <a:r>
              <a:rPr lang="en-US" sz="2400" baseline="30000" dirty="0"/>
              <a:t>I7</a:t>
            </a:r>
            <a:r>
              <a:rPr lang="en-US" sz="2400" dirty="0"/>
              <a:t>O</a:t>
            </a:r>
            <a:r>
              <a:rPr lang="en-US" sz="2400" baseline="-25000" dirty="0"/>
              <a:t>2</a:t>
            </a:r>
            <a:r>
              <a:rPr lang="en-US" sz="2400" dirty="0"/>
              <a:t>, etc. When the two nuclear spins are parallel (</a:t>
            </a:r>
            <a:r>
              <a:rPr lang="en-US" sz="2400" dirty="0" err="1"/>
              <a:t>ortho</a:t>
            </a:r>
            <a:r>
              <a:rPr lang="en-US" sz="2400" dirty="0"/>
              <a:t>-hydrogen) their </a:t>
            </a:r>
            <a:r>
              <a:rPr lang="en-US" sz="2400" dirty="0" err="1"/>
              <a:t>sultant</a:t>
            </a:r>
            <a:r>
              <a:rPr lang="en-US" sz="2400" dirty="0"/>
              <a:t> nuclear spin quantum number is 1 (i.e. ½ + ½) and the state is threefold degenerate (2s +1). When the two proton spins are antiparallel, however, the resultant nuclear spin is zero and the state is non-degenerate. </a:t>
            </a:r>
          </a:p>
        </p:txBody>
      </p:sp>
    </p:spTree>
    <p:extLst>
      <p:ext uri="{BB962C8B-B14F-4D97-AF65-F5344CB8AC3E}">
        <p14:creationId xmlns:p14="http://schemas.microsoft.com/office/powerpoint/2010/main" val="78636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ydroge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0558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4909" y="1997839"/>
            <a:ext cx="8001000" cy="3046988"/>
          </a:xfrm>
          <a:prstGeom prst="rect">
            <a:avLst/>
          </a:prstGeom>
        </p:spPr>
        <p:txBody>
          <a:bodyPr wrap="square">
            <a:spAutoFit/>
          </a:bodyPr>
          <a:lstStyle/>
          <a:p>
            <a:r>
              <a:rPr lang="en-US" sz="2400" b="1" dirty="0" err="1"/>
              <a:t>Dobereiner’s</a:t>
            </a:r>
            <a:r>
              <a:rPr lang="en-US" sz="2400" b="1" dirty="0"/>
              <a:t> triads</a:t>
            </a:r>
            <a:endParaRPr lang="en-US" sz="2400" dirty="0"/>
          </a:p>
          <a:p>
            <a:r>
              <a:rPr lang="en-US" sz="2400" dirty="0"/>
              <a:t>In 1829, </a:t>
            </a:r>
            <a:r>
              <a:rPr lang="en-US" sz="2400" b="1" dirty="0" err="1"/>
              <a:t>Dobereiner</a:t>
            </a:r>
            <a:r>
              <a:rPr lang="en-US" sz="2400" dirty="0"/>
              <a:t>, a German scientist made some groups of three elements each and called them </a:t>
            </a:r>
            <a:r>
              <a:rPr lang="en-US" sz="2400" b="1" dirty="0"/>
              <a:t>triads</a:t>
            </a:r>
            <a:r>
              <a:rPr lang="en-US" sz="2400" dirty="0"/>
              <a:t>. All three elements of a triad were</a:t>
            </a:r>
          </a:p>
          <a:p>
            <a:r>
              <a:rPr lang="en-US" sz="2400" dirty="0"/>
              <a:t>similar in their properties. He observed that the atomic mass* of the middle element of a triad was nearly equal to the arithmetic mean of atomic masses of other two elements. Also, same was the case with their </a:t>
            </a:r>
          </a:p>
        </p:txBody>
      </p:sp>
    </p:spTree>
    <p:extLst>
      <p:ext uri="{BB962C8B-B14F-4D97-AF65-F5344CB8AC3E}">
        <p14:creationId xmlns:p14="http://schemas.microsoft.com/office/powerpoint/2010/main" val="3987556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610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1107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859340"/>
            <a:ext cx="8610600" cy="2246769"/>
          </a:xfrm>
          <a:prstGeom prst="rect">
            <a:avLst/>
          </a:prstGeom>
        </p:spPr>
        <p:txBody>
          <a:bodyPr wrap="square">
            <a:spAutoFit/>
          </a:bodyPr>
          <a:lstStyle/>
          <a:p>
            <a:pPr algn="just"/>
            <a:r>
              <a:rPr lang="en-US" sz="2000" b="1" dirty="0"/>
              <a:t>Newland’s law of Octaves</a:t>
            </a:r>
            <a:endParaRPr lang="en-US" sz="2000" dirty="0"/>
          </a:p>
          <a:p>
            <a:pPr algn="just"/>
            <a:r>
              <a:rPr lang="en-US" sz="2000" dirty="0"/>
              <a:t>In 1864 </a:t>
            </a:r>
            <a:r>
              <a:rPr lang="en-US" sz="2000" b="1" dirty="0"/>
              <a:t>John Alexander Newland</a:t>
            </a:r>
            <a:r>
              <a:rPr lang="en-US" sz="2000" dirty="0"/>
              <a:t>, an English chemist noticed that “when elements are arranged in the increasing order of their atomic masses* every eighth element had properties similar to the first element.” Newland called it the </a:t>
            </a:r>
            <a:r>
              <a:rPr lang="en-US" sz="2000" b="1" dirty="0"/>
              <a:t>Law of Octaves. </a:t>
            </a:r>
            <a:r>
              <a:rPr lang="en-US" sz="2000" dirty="0"/>
              <a:t>It was due to its similarity with musical notes where, in every octave, after seven different notes the eighth note is repetition of the first one as shown below.</a:t>
            </a:r>
          </a:p>
        </p:txBody>
      </p:sp>
    </p:spTree>
    <p:extLst>
      <p:ext uri="{BB962C8B-B14F-4D97-AF65-F5344CB8AC3E}">
        <p14:creationId xmlns:p14="http://schemas.microsoft.com/office/powerpoint/2010/main" val="1302172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763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5469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74838"/>
            <a:ext cx="8839200" cy="3539430"/>
          </a:xfrm>
          <a:prstGeom prst="rect">
            <a:avLst/>
          </a:prstGeom>
        </p:spPr>
        <p:txBody>
          <a:bodyPr wrap="square">
            <a:spAutoFit/>
          </a:bodyPr>
          <a:lstStyle/>
          <a:p>
            <a:r>
              <a:rPr lang="en-US" sz="3200" b="1" dirty="0"/>
              <a:t>Mendeleev’s periodic law</a:t>
            </a:r>
            <a:endParaRPr lang="en-US" sz="3200" dirty="0"/>
          </a:p>
          <a:p>
            <a:r>
              <a:rPr lang="en-US" sz="3200" dirty="0"/>
              <a:t>a Russian chemist while trying to classify elements discovered that on arranging in the increasing order of atomic mass*, elements with similar chemical properties occurred periodically. In1869, he stated this observation in the following form which is known as </a:t>
            </a:r>
            <a:r>
              <a:rPr lang="en-US" sz="3200" b="1" dirty="0"/>
              <a:t>Mendeleev’s </a:t>
            </a:r>
            <a:endParaRPr lang="en-US" sz="3200" dirty="0"/>
          </a:p>
        </p:txBody>
      </p:sp>
    </p:spTree>
    <p:extLst>
      <p:ext uri="{BB962C8B-B14F-4D97-AF65-F5344CB8AC3E}">
        <p14:creationId xmlns:p14="http://schemas.microsoft.com/office/powerpoint/2010/main" val="1405861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274838"/>
            <a:ext cx="4572000" cy="2308324"/>
          </a:xfrm>
          <a:prstGeom prst="rect">
            <a:avLst/>
          </a:prstGeom>
        </p:spPr>
        <p:txBody>
          <a:bodyPr>
            <a:spAutoFit/>
          </a:bodyPr>
          <a:lstStyle/>
          <a:p>
            <a:r>
              <a:rPr lang="en-US" b="1" dirty="0"/>
              <a:t>The Electron configuration  of orbitals</a:t>
            </a:r>
            <a:endParaRPr lang="en-US" dirty="0"/>
          </a:p>
          <a:p>
            <a:r>
              <a:rPr lang="en-US" dirty="0"/>
              <a:t> </a:t>
            </a:r>
          </a:p>
          <a:p>
            <a:r>
              <a:rPr lang="en-US" dirty="0"/>
              <a:t>n=1     1s</a:t>
            </a:r>
          </a:p>
          <a:p>
            <a:r>
              <a:rPr lang="en-US" dirty="0"/>
              <a:t>n=2     2s 2p</a:t>
            </a:r>
          </a:p>
          <a:p>
            <a:r>
              <a:rPr lang="en-US" dirty="0"/>
              <a:t>n= 3    3s 3p 3d</a:t>
            </a:r>
          </a:p>
          <a:p>
            <a:r>
              <a:rPr lang="en-US" dirty="0"/>
              <a:t>n=4    4s 3d 4p</a:t>
            </a:r>
          </a:p>
          <a:p>
            <a:r>
              <a:rPr lang="en-US" dirty="0"/>
              <a:t>n=5     5s 4d 5p</a:t>
            </a:r>
          </a:p>
          <a:p>
            <a:r>
              <a:rPr lang="en-US" dirty="0"/>
              <a:t>n= 6     6s 4f 5d 6p</a:t>
            </a:r>
          </a:p>
        </p:txBody>
      </p:sp>
    </p:spTree>
    <p:extLst>
      <p:ext uri="{BB962C8B-B14F-4D97-AF65-F5344CB8AC3E}">
        <p14:creationId xmlns:p14="http://schemas.microsoft.com/office/powerpoint/2010/main" val="1364884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28343"/>
            <a:ext cx="8915400" cy="3416320"/>
          </a:xfrm>
          <a:prstGeom prst="rect">
            <a:avLst/>
          </a:prstGeom>
        </p:spPr>
        <p:txBody>
          <a:bodyPr wrap="square">
            <a:spAutoFit/>
          </a:bodyPr>
          <a:lstStyle/>
          <a:p>
            <a:r>
              <a:rPr lang="en-US" b="1" dirty="0"/>
              <a:t>Shielding and Lanthanide Contraction</a:t>
            </a:r>
          </a:p>
          <a:p>
            <a:pPr rtl="1"/>
            <a:r>
              <a:rPr lang="en-US" dirty="0"/>
              <a:t> </a:t>
            </a:r>
          </a:p>
          <a:p>
            <a:pPr algn="just"/>
            <a:r>
              <a:rPr lang="en-US" sz="2000" dirty="0"/>
              <a:t>As a result of the poor shielding of the 4f electrons there is a steady (fixed) increase in effective nuclear charge and related reduction in atomic size . Although his trend is apparent from the atomic radii .</a:t>
            </a:r>
          </a:p>
          <a:p>
            <a:pPr algn="just"/>
            <a:r>
              <a:rPr lang="en-US" sz="2000" dirty="0"/>
              <a:t>The Lanthanide Contraction describes the atomic radius trend that </a:t>
            </a:r>
            <a:r>
              <a:rPr lang="en-US" sz="2000" u="sng" dirty="0">
                <a:hlinkClick r:id="rId2" tooltip="Inorganic Chemistry/Descriptive Chemistry/Transition Metals and Coordination Complexes/The Lanthanides"/>
              </a:rPr>
              <a:t>the Lanthanide</a:t>
            </a:r>
            <a:r>
              <a:rPr lang="en-US" sz="2000" dirty="0"/>
              <a:t> series exhibit. Another important feature of  the Lanthanide Contraction refers to the fact that the 5s and 5p orbitals penetrate the 4f sub-shell so the 4f orbital is not shielded from the increasing nuclear change, which causes the atomic radius of the atom to decrease. This decrease in size continues throughout the series.</a:t>
            </a:r>
          </a:p>
        </p:txBody>
      </p:sp>
    </p:spTree>
    <p:extLst>
      <p:ext uri="{BB962C8B-B14F-4D97-AF65-F5344CB8AC3E}">
        <p14:creationId xmlns:p14="http://schemas.microsoft.com/office/powerpoint/2010/main" val="1788841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964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30916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709</Words>
  <Application>Microsoft Office PowerPoint</Application>
  <PresentationFormat>On-screen Show (4:3)</PresentationFormat>
  <Paragraphs>33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Hardware</dc:creator>
  <cp:lastModifiedBy>kamaran1963@gmail.com</cp:lastModifiedBy>
  <cp:revision>14</cp:revision>
  <dcterms:created xsi:type="dcterms:W3CDTF">2006-08-16T00:00:00Z</dcterms:created>
  <dcterms:modified xsi:type="dcterms:W3CDTF">2023-03-14T06:50:49Z</dcterms:modified>
</cp:coreProperties>
</file>