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5NbZanf/h0lT1OGz5UMcUg==" hashData="BqRjn2wsr9e23xFEESnU9dGsEJ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A3B39-94BB-4152-AF7E-31AE0AB81FA2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065B6-D3ED-482C-99D5-D18E6FB4C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5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en-US" sz="900" dirty="0">
              <a:solidFill>
                <a:srgbClr val="FF0000"/>
              </a:solidFill>
              <a:cs typeface="AF_Jizan Kurmanji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9C4A3-B251-4BE1-B6D0-C45D19C87DE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amaranababakrkh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IQ" sz="2800" dirty="0" smtClean="0">
                <a:cs typeface="Ali_K_Samik" pitchFamily="2" charset="-78"/>
              </a:rPr>
              <a:t>حكومةتى هةريَمى كوردستان / عيَراق</a:t>
            </a:r>
          </a:p>
          <a:p>
            <a:pPr algn="r">
              <a:buNone/>
            </a:pPr>
            <a:r>
              <a:rPr lang="ar-IQ" sz="2800" dirty="0" smtClean="0">
                <a:cs typeface="Ali_K_Samik" pitchFamily="2" charset="-78"/>
              </a:rPr>
              <a:t>وةزارةتى خويَندنى بالاَ و تويَذينةوةى زانستى</a:t>
            </a:r>
          </a:p>
          <a:p>
            <a:pPr algn="r">
              <a:buNone/>
            </a:pPr>
            <a:r>
              <a:rPr lang="ar-IQ" sz="2800" dirty="0" smtClean="0">
                <a:cs typeface="Ali_K_Samik" pitchFamily="2" charset="-78"/>
              </a:rPr>
              <a:t>زانكؤى ســـةلاحةدين   </a:t>
            </a:r>
          </a:p>
          <a:p>
            <a:pPr algn="r">
              <a:buNone/>
            </a:pPr>
            <a:r>
              <a:rPr lang="en-US" sz="2800" dirty="0" smtClean="0">
                <a:cs typeface="Ali_K_Samik" pitchFamily="2" charset="-78"/>
              </a:rPr>
              <a:t>    </a:t>
            </a:r>
            <a:r>
              <a:rPr lang="ar-IQ" sz="2800" dirty="0" smtClean="0">
                <a:cs typeface="Ali_K_Samik" pitchFamily="2" charset="-78"/>
              </a:rPr>
              <a:t>كؤليذى ثةروةردةى بنةرِةتى</a:t>
            </a:r>
            <a:r>
              <a:rPr lang="en-US" sz="2800" dirty="0" smtClean="0">
                <a:cs typeface="Ali_K_Samik" pitchFamily="2" charset="-78"/>
              </a:rPr>
              <a:t> </a:t>
            </a:r>
          </a:p>
          <a:p>
            <a:pPr algn="r">
              <a:buNone/>
            </a:pPr>
            <a:r>
              <a:rPr lang="ar-IQ" sz="2800" dirty="0" smtClean="0">
                <a:cs typeface="Ali_K_Samik" pitchFamily="2" charset="-78"/>
              </a:rPr>
              <a:t> بةشى زمانى كوردى</a:t>
            </a:r>
          </a:p>
          <a:p>
            <a:pPr algn="ctr">
              <a:buNone/>
            </a:pPr>
            <a:endParaRPr lang="en-US" sz="7100" b="1" dirty="0" smtClean="0">
              <a:ln w="31550" cmpd="sng">
                <a:solidFill>
                  <a:srgbClr val="00FF00"/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Ali_K_Samik" pitchFamily="2" charset="-78"/>
            </a:endParaRPr>
          </a:p>
          <a:p>
            <a:pPr algn="ctr">
              <a:buNone/>
            </a:pPr>
            <a:r>
              <a:rPr lang="ar-IQ" sz="7100" b="1" dirty="0" smtClean="0">
                <a:ln w="31550" cmpd="sng">
                  <a:solidFill>
                    <a:srgbClr val="00FF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Ali_K_Samik" pitchFamily="2" charset="-78"/>
              </a:rPr>
              <a:t> ذانرةكانى ئةدةب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Kamaran ababakr khudhur </a:t>
            </a:r>
            <a:r>
              <a:rPr lang="en-US" dirty="0" smtClean="0"/>
              <a:t>-</a:t>
            </a:r>
            <a:r>
              <a:rPr lang="ar-IQ" sz="2800" dirty="0" smtClean="0">
                <a:cs typeface="Ali_K_Samik" pitchFamily="2" charset="-78"/>
              </a:rPr>
              <a:t>كامةران ابابكر </a:t>
            </a:r>
            <a:r>
              <a:rPr lang="ar-IQ" sz="2800" dirty="0" smtClean="0">
                <a:cs typeface="Ali-A-Samik" pitchFamily="2" charset="-78"/>
              </a:rPr>
              <a:t>خضر</a:t>
            </a:r>
            <a:r>
              <a:rPr lang="ar-IQ" sz="2800" dirty="0" smtClean="0">
                <a:cs typeface="Ali_K_Samik" pitchFamily="2" charset="-78"/>
              </a:rPr>
              <a:t> </a:t>
            </a:r>
            <a:endParaRPr lang="en-US" sz="2400" dirty="0" smtClean="0">
              <a:cs typeface="Ali-A-Sahifa" pitchFamily="2" charset="-78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mail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hlinkClick r:id="rId2"/>
              </a:rPr>
              <a:t>Kamaranaba</a:t>
            </a:r>
            <a:r>
              <a:rPr lang="en-US" sz="2400" dirty="0" smtClean="0">
                <a:solidFill>
                  <a:srgbClr val="FFFF00"/>
                </a:solidFill>
                <a:hlinkClick r:id="rId2"/>
              </a:rPr>
              <a:t>bakrkh</a:t>
            </a:r>
            <a:r>
              <a:rPr lang="en-US" sz="2400" dirty="0" smtClean="0">
                <a:hlinkClick r:id="rId2"/>
              </a:rPr>
              <a:t>@gmail.com</a:t>
            </a:r>
            <a:endParaRPr lang="en-US" sz="2400" dirty="0" smtClean="0"/>
          </a:p>
          <a:p>
            <a:pPr>
              <a:buNone/>
            </a:pPr>
            <a:r>
              <a:rPr lang="ar-IQ" sz="2400" dirty="0" smtClean="0"/>
              <a:t>        </a:t>
            </a:r>
            <a:r>
              <a:rPr lang="en-US" sz="2400" dirty="0" smtClean="0">
                <a:solidFill>
                  <a:srgbClr val="00B050"/>
                </a:solidFill>
              </a:rPr>
              <a:t>0750 466 7036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04800"/>
            <a:ext cx="327660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15561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Autofit/>
          </a:bodyPr>
          <a:lstStyle/>
          <a:p>
            <a:pPr algn="ctr"/>
            <a:r>
              <a:rPr lang="ar-IQ" sz="7200" dirty="0">
                <a:solidFill>
                  <a:srgbClr val="FF0000"/>
                </a:solidFill>
                <a:cs typeface="Ali_K_Azzam" pitchFamily="2" charset="-78"/>
              </a:rPr>
              <a:t>ثيَناسةي ئةدةب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1524000"/>
            <a:ext cx="8153400" cy="51816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لة دواى ئةم ثيَناسانة دةتواريَ بطوتريَ: ئةدةب:</a:t>
            </a:r>
          </a:p>
          <a:p>
            <a:pPr algn="r" rtl="1"/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ئةدةب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: (ئةو بةرهةمةية كة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دةربرِى هزري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مرؤظة ، كةتيايدا هةست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و سؤزو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بير دةردةخات و لةريَطةى نووسين و ثيشاندانى كاريَكى  جوان و سةرنج رِاكيَشدا دياردةخريَت.</a:t>
            </a:r>
          </a:p>
          <a:p>
            <a:pPr algn="r" rtl="1"/>
            <a:endParaRPr lang="ar-IQ" sz="2800" dirty="0">
              <a:solidFill>
                <a:schemeClr val="tx1"/>
              </a:solidFill>
              <a:cs typeface="Ali_K_Azzam" pitchFamily="2" charset="-78"/>
            </a:endParaRPr>
          </a:p>
          <a:p>
            <a:pPr algn="r" rtl="1"/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ئةدةب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: </a:t>
            </a:r>
            <a:r>
              <a:rPr lang="ar-IQ" sz="2800" dirty="0" smtClean="0"/>
              <a:t>(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بريتي </a:t>
            </a:r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ية لة دياردةيةكي كؤمةلاَيةتي جوان و شيَوةيةكة لة شيَوةكاني ذياني كؤمةلاَيةتي و هؤيةكيشة بؤ طةشةثيَداني ذياني كؤمةلأ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)).</a:t>
            </a:r>
          </a:p>
          <a:p>
            <a:pPr algn="r" rtl="1"/>
            <a:endParaRPr lang="ar-IQ" sz="2800" dirty="0">
              <a:solidFill>
                <a:schemeClr val="tx1"/>
              </a:solidFill>
              <a:cs typeface="Ali_K_Azzam" pitchFamily="2" charset="-78"/>
            </a:endParaRPr>
          </a:p>
          <a:p>
            <a:pPr algn="r" rtl="1"/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ئةدةب</a:t>
            </a:r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: بريتيية </a:t>
            </a:r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لةو دةربرِينانةي مرؤظ جا ض نوسراوبىَ ياخود نةنوسراو ، </a:t>
            </a:r>
            <a:r>
              <a:rPr lang="ar-IQ" sz="2800">
                <a:solidFill>
                  <a:schemeClr val="tx1"/>
                </a:solidFill>
                <a:cs typeface="Ali_K_Azzam" pitchFamily="2" charset="-78"/>
              </a:rPr>
              <a:t>كة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طوزارشت </a:t>
            </a:r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دةكات لة واقيعي ذياني مرؤظ لة ضوارضيَوةيةكي هونةري جواندا، كة طشت لايةنةكانى ئةدةب دةطريَتةوة</a:t>
            </a:r>
            <a:r>
              <a:rPr lang="ar-SA" sz="2800" dirty="0">
                <a:solidFill>
                  <a:schemeClr val="tx1"/>
                </a:solidFill>
                <a:cs typeface="Ali_K_Azzam" pitchFamily="2" charset="-78"/>
              </a:rPr>
              <a:t>.</a:t>
            </a:r>
            <a:r>
              <a:rPr lang="ar-IQ" sz="2800" dirty="0"/>
              <a:t> </a:t>
            </a:r>
            <a:endParaRPr lang="en-US" sz="2800" dirty="0"/>
          </a:p>
          <a:p>
            <a:pPr algn="r" rtl="1"/>
            <a:endParaRPr lang="en-US" sz="2800" dirty="0" smtClean="0">
              <a:solidFill>
                <a:schemeClr val="tx1"/>
              </a:solidFill>
              <a:cs typeface="Ali_K_Azzam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33400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834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ar-IQ" sz="4800" smtClean="0">
                <a:cs typeface="Ali_K_Azzam" pitchFamily="2" charset="-78"/>
              </a:rPr>
              <a:t> رِةطةزةكانى </a:t>
            </a:r>
            <a:r>
              <a:rPr lang="ar-IQ" sz="4800" dirty="0" smtClean="0">
                <a:cs typeface="Ali_K_Azzam" pitchFamily="2" charset="-78"/>
              </a:rPr>
              <a:t>ئةدةب 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8600" y="1676400"/>
            <a:ext cx="8153400" cy="434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r" rtl="1">
              <a:buFont typeface="Arial" pitchFamily="34" charset="0"/>
              <a:buChar char="•"/>
            </a:pPr>
            <a:r>
              <a:rPr lang="ar-IQ" sz="4000" u="sng">
                <a:solidFill>
                  <a:srgbClr val="FF3399"/>
                </a:solidFill>
                <a:cs typeface="Ali_K_Azzam" pitchFamily="2" charset="-78"/>
              </a:rPr>
              <a:t> </a:t>
            </a:r>
            <a:r>
              <a:rPr lang="ar-IQ" sz="4000" u="sng" smtClean="0">
                <a:solidFill>
                  <a:srgbClr val="FF3399"/>
                </a:solidFill>
                <a:cs typeface="Ali_K_Azzam" pitchFamily="2" charset="-78"/>
              </a:rPr>
              <a:t>رِةطةزةكانى </a:t>
            </a:r>
            <a:r>
              <a:rPr lang="ar-IQ" sz="4000" u="sng" dirty="0">
                <a:solidFill>
                  <a:srgbClr val="FF3399"/>
                </a:solidFill>
                <a:cs typeface="Ali_K_Azzam" pitchFamily="2" charset="-78"/>
              </a:rPr>
              <a:t>ئةدةب :</a:t>
            </a:r>
            <a:endParaRPr lang="en-US" sz="4000" u="sng" dirty="0">
              <a:solidFill>
                <a:srgbClr val="FF3399"/>
              </a:solidFill>
              <a:cs typeface="Ali_K_Azzam" pitchFamily="2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هةر بةرهةميَكى ئةدةبى بةهةر شيَوةيةك بيَت ،لةسةر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ضةند رِةطةزيَكى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سةرةكى بنيات نراوة  </a:t>
            </a:r>
            <a:endParaRPr lang="en-US" sz="28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بيَطومان هةريةكيَك لةمانةش شويَنى خؤيان  لةناو ئةدةبدا هةيةو يةكترى تةواو دةكةن ،</a:t>
            </a:r>
            <a:endParaRPr lang="en-US" sz="28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بةبيَ نةبوونى يةكيَكيان كةم وكورى دروست دةبىَ لةبةرهةمةكةدا ،</a:t>
            </a: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بةشى 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هةرة زؤرى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ئةدةبناسان لةسةر ئةو رِاية كؤكن كة ئةدةب : لةسةر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ضوار رِةطةزى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سةرةكى دروست دةبىَ:</a:t>
            </a:r>
            <a:endParaRPr lang="en-US" sz="28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u="sng" dirty="0">
                <a:solidFill>
                  <a:srgbClr val="FF3399"/>
                </a:solidFill>
                <a:cs typeface="Ali_K_Azzam" pitchFamily="2" charset="-78"/>
              </a:rPr>
              <a:t> 1- بيـــــــــــــــر :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( ئةو بيرو باوةرِةية كة نووسةر ئةيةوىَ بيطةيةنيَتة خويَنةر ئةمةشيان يةكةم بنةرِةتى </a:t>
            </a:r>
            <a:r>
              <a:rPr lang="ar-IQ" sz="2400" smtClean="0">
                <a:solidFill>
                  <a:schemeClr val="tx1"/>
                </a:solidFill>
                <a:cs typeface="Ali_K_Azzam" pitchFamily="2" charset="-78"/>
              </a:rPr>
              <a:t>هونةرى رِازيكردنة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).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33400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567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ar-IQ" sz="4800">
                <a:cs typeface="Ali_K_Azzam" pitchFamily="2" charset="-78"/>
              </a:rPr>
              <a:t> </a:t>
            </a:r>
            <a:r>
              <a:rPr lang="ar-IQ" sz="4800" smtClean="0">
                <a:cs typeface="Ali_K_Azzam" pitchFamily="2" charset="-78"/>
              </a:rPr>
              <a:t>رِةطةزةكانى </a:t>
            </a:r>
            <a:r>
              <a:rPr lang="ar-IQ" sz="4800" dirty="0">
                <a:cs typeface="Ali_K_Azzam" pitchFamily="2" charset="-78"/>
              </a:rPr>
              <a:t>ئةدةب 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1905000"/>
            <a:ext cx="8153400" cy="434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IQ" sz="2400" u="sng" smtClean="0">
                <a:solidFill>
                  <a:srgbClr val="FF3399"/>
                </a:solidFill>
                <a:cs typeface="Ali_K_Azzam" pitchFamily="2" charset="-78"/>
              </a:rPr>
              <a:t>2- ســـــــــــــؤز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: كلَثة و طريَكة ئةكةويَتة دلَ و رِايئةضلَةكيَنىَ ، ياخود سةرضاوةيةكى رِوونة و لةناخى دلَةوة هةلَئةقولَىَ.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algn="r" rtl="1"/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 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algn="r" rtl="1"/>
            <a:r>
              <a:rPr lang="ar-IQ" sz="2400" u="sng" dirty="0">
                <a:solidFill>
                  <a:srgbClr val="FF3399"/>
                </a:solidFill>
                <a:cs typeface="Ali_K_Azzam" pitchFamily="2" charset="-78"/>
              </a:rPr>
              <a:t>3- ئةنديَشـــــــة/ خةيالَ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: طومان و تةوذميَكى تيذ تيَثةرِى ثةنهانيية لة </a:t>
            </a:r>
            <a:r>
              <a:rPr lang="ar-IQ" sz="2400" smtClean="0">
                <a:solidFill>
                  <a:schemeClr val="tx1"/>
                </a:solidFill>
                <a:cs typeface="Ali_K_Azzam" pitchFamily="2" charset="-78"/>
              </a:rPr>
              <a:t>دلآ,وةيا هيَزيَكى 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ثةنهانى ية ، تاثؤى ئةو يادانة ئةهيَليَتةوة كة مايةكانيان وون بوون .</a:t>
            </a:r>
            <a:r>
              <a:rPr lang="ar-IQ" sz="2400" dirty="0" smtClean="0"/>
              <a:t> </a:t>
            </a:r>
            <a:endParaRPr lang="ar-IQ" sz="2400" dirty="0"/>
          </a:p>
          <a:p>
            <a:pPr algn="r" rtl="1"/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لةبةر طرنطي دةوري ئةنديَشة وتراوة : (ئةطةر ئةنديَشة نةبيَ و ئةدةب ئةوةستىَ ؟  ضونكة ئةطةر ئةنديَشةكة نةضيَ ثةيكةري بؤ دروست بكاثاشان وشةكان دةرببرِن ، وشة بة تةنها ناتوانىَ بضىَ </a:t>
            </a:r>
            <a:r>
              <a:rPr lang="ar-IQ" sz="2400" smtClean="0">
                <a:solidFill>
                  <a:schemeClr val="tx1"/>
                </a:solidFill>
                <a:cs typeface="Ali_K_Azzam" pitchFamily="2" charset="-78"/>
              </a:rPr>
              <a:t>ئةو طوزارانة 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بيَنيَت و بةشيَوةيةكي كاريطةر بيانخاتة رِوو).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algn="r" rtl="1"/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algn="r" rtl="1"/>
            <a:r>
              <a:rPr lang="ar-IQ" sz="2400" u="sng" dirty="0">
                <a:solidFill>
                  <a:srgbClr val="FF3399"/>
                </a:solidFill>
                <a:cs typeface="Ali_K_Azzam" pitchFamily="2" charset="-78"/>
              </a:rPr>
              <a:t>4- شيَـــــــوة :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(ئةو قالبة يا ضواضيَوة يا ئةو وشة و رِستة رِيَكانةية </a:t>
            </a:r>
            <a:r>
              <a:rPr lang="ar-IQ" sz="2400" smtClean="0">
                <a:solidFill>
                  <a:schemeClr val="tx1"/>
                </a:solidFill>
                <a:cs typeface="Ali_K_Azzam" pitchFamily="2" charset="-78"/>
              </a:rPr>
              <a:t>كة سؤز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و ئةنديَشة و بيري تيَدا دادةرِيَذريَت.</a:t>
            </a:r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33400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929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4800" dirty="0" smtClean="0">
                <a:solidFill>
                  <a:srgbClr val="FF0000"/>
                </a:solidFill>
                <a:cs typeface="Ali_K_Azzam" pitchFamily="2" charset="-78"/>
              </a:rPr>
              <a:t>ضةمك </a:t>
            </a:r>
            <a:r>
              <a:rPr lang="ar-IQ" sz="4800" smtClean="0">
                <a:solidFill>
                  <a:srgbClr val="FF0000"/>
                </a:solidFill>
                <a:cs typeface="Ali_K_Azzam" pitchFamily="2" charset="-78"/>
              </a:rPr>
              <a:t>و زاراوةي </a:t>
            </a:r>
            <a:r>
              <a:rPr lang="ar-IQ" sz="4800" dirty="0" smtClean="0">
                <a:solidFill>
                  <a:srgbClr val="FF0000"/>
                </a:solidFill>
                <a:cs typeface="Ali_K_Azzam" pitchFamily="2" charset="-78"/>
              </a:rPr>
              <a:t>ذانر</a:t>
            </a:r>
            <a:endParaRPr lang="en-US" sz="4800" b="1" dirty="0">
              <a:ln w="31550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>
                <a:cs typeface="Ali_K_Azzam" pitchFamily="2" charset="-78"/>
              </a:rPr>
              <a:t>جؤرةكاني ئةدةبي ( انواع الادبية)</a:t>
            </a:r>
          </a:p>
          <a:p>
            <a:pPr algn="r">
              <a:buNone/>
            </a:pPr>
            <a:r>
              <a:rPr lang="ar-IQ" sz="2400" dirty="0" smtClean="0">
                <a:cs typeface="Ali_K_Azzam" pitchFamily="2" charset="-78"/>
              </a:rPr>
              <a:t>ة ة</a:t>
            </a:r>
            <a:r>
              <a:rPr lang="en-US" sz="2400" dirty="0" smtClean="0">
                <a:cs typeface="Ali_K_Azzam" pitchFamily="2" charset="-78"/>
              </a:rPr>
              <a:t> (literary </a:t>
            </a:r>
            <a:r>
              <a:rPr lang="en-US" sz="2400" dirty="0" err="1" smtClean="0">
                <a:cs typeface="Ali_K_Azzam" pitchFamily="2" charset="-78"/>
              </a:rPr>
              <a:t>Generes</a:t>
            </a:r>
            <a:r>
              <a:rPr lang="en-US" sz="2400" dirty="0" smtClean="0">
                <a:cs typeface="Ali_K_Azzam" pitchFamily="2" charset="-78"/>
              </a:rPr>
              <a:t>)</a:t>
            </a:r>
            <a:r>
              <a:rPr lang="ar-IQ" sz="2400" dirty="0" smtClean="0">
                <a:cs typeface="Ali_K_Azzam" pitchFamily="2" charset="-78"/>
              </a:rPr>
              <a:t>لةبنةرِةتدا جؤرةكانى يان</a:t>
            </a:r>
            <a:r>
              <a:rPr lang="ar-IQ" sz="2400" dirty="0" smtClean="0"/>
              <a:t> الانواع الادبية </a:t>
            </a:r>
            <a:r>
              <a:rPr lang="ar-IQ" sz="2400" dirty="0" smtClean="0">
                <a:cs typeface="Ali_K_Azzam" pitchFamily="2" charset="-78"/>
              </a:rPr>
              <a:t>وةرطيَرِاني</a:t>
            </a:r>
            <a:r>
              <a:rPr lang="en-US" sz="2400" dirty="0" smtClean="0">
                <a:cs typeface="Ali_K_Azzam" pitchFamily="2" charset="-78"/>
              </a:rPr>
              <a:t>   </a:t>
            </a:r>
            <a:endParaRPr lang="en-US" sz="2400" dirty="0" smtClean="0"/>
          </a:p>
          <a:p>
            <a:pPr algn="r">
              <a:buNone/>
            </a:pPr>
            <a:r>
              <a:rPr lang="en-US" sz="2400" dirty="0" smtClean="0">
                <a:cs typeface="Ali_K_Azzam" pitchFamily="2" charset="-78"/>
              </a:rPr>
              <a:t> </a:t>
            </a:r>
            <a:r>
              <a:rPr lang="ar-IQ" sz="2400" dirty="0" smtClean="0">
                <a:cs typeface="Ali_K_Azzam" pitchFamily="2" charset="-78"/>
              </a:rPr>
              <a:t>بةشيَوةيةكي طشتي </a:t>
            </a:r>
            <a:r>
              <a:rPr lang="ar-IQ" sz="2400" smtClean="0">
                <a:cs typeface="Ali_K_Azzam" pitchFamily="2" charset="-78"/>
              </a:rPr>
              <a:t>لة زمانةكاني </a:t>
            </a:r>
            <a:r>
              <a:rPr lang="ar-IQ" sz="2400" dirty="0" smtClean="0">
                <a:cs typeface="Ali_K_Azzam" pitchFamily="2" charset="-78"/>
              </a:rPr>
              <a:t>رِؤذئاوادا بةم شيَوانة دةربرِاون </a:t>
            </a:r>
            <a:r>
              <a:rPr lang="en-US" sz="2400" dirty="0" smtClean="0">
                <a:cs typeface="Ali_K_Azzam" pitchFamily="2" charset="-78"/>
              </a:rPr>
              <a:t>forms , Kinds , </a:t>
            </a:r>
            <a:r>
              <a:rPr lang="en-US" sz="2400" dirty="0" err="1" smtClean="0">
                <a:cs typeface="Ali_K_Azzam" pitchFamily="2" charset="-78"/>
              </a:rPr>
              <a:t>Typs</a:t>
            </a:r>
            <a:r>
              <a:rPr lang="en-US" sz="2400" dirty="0" smtClean="0">
                <a:cs typeface="Ali_K_Azzam" pitchFamily="2" charset="-78"/>
              </a:rPr>
              <a:t>  ,Generes)</a:t>
            </a:r>
          </a:p>
          <a:p>
            <a:pPr algn="r">
              <a:buNone/>
            </a:pPr>
            <a:r>
              <a:rPr lang="ar-IQ" sz="2400" dirty="0" smtClean="0">
                <a:cs typeface="Ali_K_Azzam" pitchFamily="2" charset="-78"/>
              </a:rPr>
              <a:t>ذانر : وةك وشة </a:t>
            </a:r>
            <a:r>
              <a:rPr lang="ar-IQ" sz="2400" smtClean="0">
                <a:cs typeface="Ali_K_Azzam" pitchFamily="2" charset="-78"/>
              </a:rPr>
              <a:t>و زاراوة لة زماني </a:t>
            </a:r>
            <a:r>
              <a:rPr lang="ar-IQ" sz="2400" dirty="0" smtClean="0">
                <a:cs typeface="Ali_K_Azzam" pitchFamily="2" charset="-78"/>
              </a:rPr>
              <a:t>فةرِةنسي وةرطيراوة </a:t>
            </a:r>
            <a:r>
              <a:rPr lang="ar-IQ" sz="2400" smtClean="0">
                <a:cs typeface="Ali_K_Azzam" pitchFamily="2" charset="-78"/>
              </a:rPr>
              <a:t>و ئينطليزةكانيش </a:t>
            </a:r>
            <a:r>
              <a:rPr lang="ar-IQ" sz="2400" dirty="0" smtClean="0">
                <a:cs typeface="Ali_K_Azzam" pitchFamily="2" charset="-78"/>
              </a:rPr>
              <a:t>بؤ هةمان مةبةست بةكاري دةهيَنن</a:t>
            </a:r>
          </a:p>
          <a:p>
            <a:pPr algn="r">
              <a:buNone/>
            </a:pPr>
            <a:r>
              <a:rPr lang="ar-IQ" sz="2400" dirty="0" smtClean="0">
                <a:cs typeface="Ali_K_Azzam" pitchFamily="2" charset="-78"/>
              </a:rPr>
              <a:t>طريكي دةطةرِيَتةوة.</a:t>
            </a:r>
            <a:r>
              <a:rPr lang="en-US" sz="2400" dirty="0" smtClean="0">
                <a:cs typeface="Ali_K_Azzam" pitchFamily="2" charset="-78"/>
              </a:rPr>
              <a:t> </a:t>
            </a:r>
            <a:r>
              <a:rPr lang="ar-IQ" sz="2400" dirty="0" smtClean="0">
                <a:cs typeface="Ali_K_Azzam" pitchFamily="2" charset="-78"/>
              </a:rPr>
              <a:t> , </a:t>
            </a:r>
            <a:r>
              <a:rPr lang="en-US" sz="2400" dirty="0" smtClean="0">
                <a:cs typeface="Ali_K_Azzam" pitchFamily="2" charset="-78"/>
              </a:rPr>
              <a:t>Genes </a:t>
            </a:r>
            <a:r>
              <a:rPr lang="ar-IQ" sz="2400" dirty="0" smtClean="0">
                <a:cs typeface="Ali_K_Azzam" pitchFamily="2" charset="-78"/>
              </a:rPr>
              <a:t> /</a:t>
            </a:r>
            <a:r>
              <a:rPr lang="en-US" sz="2400" dirty="0" err="1" smtClean="0">
                <a:cs typeface="Ali_K_Azzam" pitchFamily="2" charset="-78"/>
              </a:rPr>
              <a:t>Genos</a:t>
            </a:r>
            <a:r>
              <a:rPr lang="ar-IQ" sz="2400" dirty="0" smtClean="0">
                <a:cs typeface="Ali_K_Azzam" pitchFamily="2" charset="-78"/>
              </a:rPr>
              <a:t> </a:t>
            </a:r>
            <a:r>
              <a:rPr lang="ar-IQ" sz="2400" smtClean="0">
                <a:cs typeface="Ali_K_Azzam" pitchFamily="2" charset="-78"/>
              </a:rPr>
              <a:t>لة زمانةكاني </a:t>
            </a:r>
            <a:r>
              <a:rPr lang="ar-IQ" sz="2400" dirty="0" smtClean="0">
                <a:cs typeface="Ali_K_Azzam" pitchFamily="2" charset="-78"/>
              </a:rPr>
              <a:t>ئةورِوثا  بنةضةي ئةم وشةية بؤ وشةي  </a:t>
            </a:r>
          </a:p>
          <a:p>
            <a:pPr algn="r">
              <a:buNone/>
            </a:pPr>
            <a:r>
              <a:rPr lang="ar-IQ" sz="2400" dirty="0" smtClean="0">
                <a:cs typeface="Ali_K_Azzam" pitchFamily="2" charset="-78"/>
              </a:rPr>
              <a:t>ذانر : نوع ،  جنس ، جؤر ، بةش ديَت.</a:t>
            </a:r>
          </a:p>
          <a:p>
            <a:pPr algn="r">
              <a:buNone/>
            </a:pPr>
            <a:r>
              <a:rPr lang="ar-IQ" sz="2400" dirty="0" smtClean="0">
                <a:cs typeface="Ali_K_Azzam" pitchFamily="2" charset="-78"/>
              </a:rPr>
              <a:t>رِةط و رِيشةي جؤرةكاني ئةدةب ، </a:t>
            </a:r>
            <a:r>
              <a:rPr lang="ar-IQ" sz="2400" smtClean="0">
                <a:cs typeface="Ali_K_Azzam" pitchFamily="2" charset="-78"/>
              </a:rPr>
              <a:t>وةك زؤربةي زانستة </a:t>
            </a:r>
            <a:r>
              <a:rPr lang="ar-IQ" sz="2400" dirty="0" smtClean="0">
                <a:cs typeface="Ali_K_Azzam" pitchFamily="2" charset="-78"/>
              </a:rPr>
              <a:t>ئةدةيييةكاني تر بؤ بةرهةم و   نووسينةكاني (ئةرستؤي طريكي) و (هؤراس ي رِؤماني) دةطةرِيَتةوة .</a:t>
            </a:r>
          </a:p>
          <a:p>
            <a:pPr algn="r">
              <a:buNone/>
            </a:pPr>
            <a:r>
              <a:rPr lang="ar-IQ" sz="2400" dirty="0" smtClean="0">
                <a:cs typeface="Ali_K_Azzam" pitchFamily="2" charset="-78"/>
              </a:rPr>
              <a:t>لة كتيَبةكانيان (هونةري شيعر) يدا لة داستان و جؤرةكاني دواون.</a:t>
            </a:r>
          </a:p>
          <a:p>
            <a:pPr algn="r">
              <a:buNone/>
            </a:pPr>
            <a:endParaRPr lang="ar-IQ" sz="2400" dirty="0" smtClean="0">
              <a:cs typeface="Ali_K_Azz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61508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ar-IQ" sz="5400" b="1" u="sng" dirty="0" smtClean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Ali_K_Samik" pitchFamily="2" charset="-78"/>
              </a:rPr>
              <a:t>بةشةكانى</a:t>
            </a:r>
            <a:r>
              <a:rPr lang="ar-IQ" sz="5400" dirty="0" smtClean="0">
                <a:solidFill>
                  <a:schemeClr val="tx1"/>
                </a:solidFill>
                <a:cs typeface="Ali_K_Azzam" pitchFamily="2" charset="-78"/>
              </a:rPr>
              <a:t> </a:t>
            </a:r>
            <a:r>
              <a:rPr lang="ar-IQ" sz="5400" b="1" u="sng" dirty="0" smtClean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Ali_K_Samik" pitchFamily="2" charset="-78"/>
              </a:rPr>
              <a:t>ئةدةب</a:t>
            </a:r>
            <a:r>
              <a:rPr lang="ar-IQ" sz="4000" dirty="0" smtClean="0"/>
              <a:t> :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1905000"/>
            <a:ext cx="8153400" cy="43434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algn="r" rtl="1"/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ئةدةب  بةشيَوةيةكى طشتى دةبيَت بة دوو بةش :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>
                <a:solidFill>
                  <a:srgbClr val="FF0000"/>
                </a:solidFill>
                <a:cs typeface="Ali_K_Azzam" pitchFamily="2" charset="-78"/>
              </a:rPr>
              <a:t>1- ثةخشان ؟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>
                <a:solidFill>
                  <a:srgbClr val="FF0000"/>
                </a:solidFill>
                <a:cs typeface="Ali_K_Azzam" pitchFamily="2" charset="-78"/>
              </a:rPr>
              <a:t>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بةو كارو ضالآكى ونووسينانة دةطوتريَت كة هةنديَك </a:t>
            </a:r>
            <a:r>
              <a:rPr lang="ar-IQ" sz="2400" smtClean="0">
                <a:solidFill>
                  <a:schemeClr val="tx1"/>
                </a:solidFill>
                <a:cs typeface="Ali_K_Azzam" pitchFamily="2" charset="-78"/>
              </a:rPr>
              <a:t>لة رِةطةزةكانى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ئةدةبى تيَدا رِةضاونةكراوة ،وةك قالب و شيَوة ،يان هةنديَك جار خةيالَ ،</a:t>
            </a:r>
            <a:r>
              <a:rPr lang="ar-IQ" sz="2400" smtClean="0">
                <a:solidFill>
                  <a:schemeClr val="tx1"/>
                </a:solidFill>
                <a:cs typeface="Ali_K_Azzam" pitchFamily="2" charset="-78"/>
              </a:rPr>
              <a:t>يان سؤز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.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>
                <a:solidFill>
                  <a:srgbClr val="FF0000"/>
                </a:solidFill>
                <a:cs typeface="Ali_K_Azzam" pitchFamily="2" charset="-78"/>
              </a:rPr>
              <a:t>2-شيعر ؟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ضةمكى شيعر : 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شيعر بة شيَوةيةكى طشتى بةشيَكى سةرةكى ئةدةبة،ضالاكيةكى مرؤظة ،طومانيش لةوةدانييةكة بة ثيَى سةردةم و </a:t>
            </a:r>
            <a:r>
              <a:rPr lang="ar-IQ" sz="2400" smtClean="0">
                <a:solidFill>
                  <a:schemeClr val="tx1"/>
                </a:solidFill>
                <a:cs typeface="Ali_K_Azzam" pitchFamily="2" charset="-78"/>
              </a:rPr>
              <a:t>شويَن جياواز </a:t>
            </a: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دةبىَ هةر نووسةر و ميللةتيَكيش بة ثيَى بؤ ضوونى خؤيان ليَكؤلينةوة يان بؤ كردووة :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هةر بؤيةش ضةمكيَكى جيَطيرى بة خؤى نةديووة ،ضونكة لة هةموو كات و سةردةميَكدا  باسى دةكريَت و لةطةلَ طؤرِان و ثيَشكةوتنى مرؤظيشدا   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IQ" sz="2400" dirty="0" smtClean="0">
                <a:solidFill>
                  <a:schemeClr val="tx1"/>
                </a:solidFill>
                <a:cs typeface="Ali_K_Azzam" pitchFamily="2" charset="-78"/>
              </a:rPr>
              <a:t> </a:t>
            </a:r>
            <a:endParaRPr lang="en-US" sz="2400" dirty="0" smtClean="0">
              <a:solidFill>
                <a:schemeClr val="tx1"/>
              </a:solidFill>
              <a:cs typeface="Ali_K_Azzam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33400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97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ar-IQ" sz="2800" dirty="0" smtClean="0">
                <a:cs typeface="Ali_K_Samik" pitchFamily="2" charset="-78"/>
              </a:rPr>
              <a:t>حكومةتى هةريَمى كوردستان / عيَراق</a:t>
            </a:r>
          </a:p>
          <a:p>
            <a:pPr algn="r">
              <a:buNone/>
            </a:pPr>
            <a:r>
              <a:rPr lang="ar-IQ" sz="2800" smtClean="0">
                <a:cs typeface="Ali_K_Samik" pitchFamily="2" charset="-78"/>
              </a:rPr>
              <a:t>وةزارةتى </a:t>
            </a:r>
            <a:r>
              <a:rPr lang="ar-IQ" sz="2800" dirty="0" smtClean="0">
                <a:cs typeface="Ali_K_Samik" pitchFamily="2" charset="-78"/>
              </a:rPr>
              <a:t>خويَندنى بالاَ و </a:t>
            </a:r>
            <a:r>
              <a:rPr lang="ar-IQ" sz="2800" smtClean="0">
                <a:cs typeface="Ali_K_Samik" pitchFamily="2" charset="-78"/>
              </a:rPr>
              <a:t>تويَذينةوةى زانستى</a:t>
            </a:r>
            <a:endParaRPr lang="ar-IQ" sz="2800" dirty="0" smtClean="0">
              <a:cs typeface="Ali_K_Samik" pitchFamily="2" charset="-78"/>
            </a:endParaRPr>
          </a:p>
          <a:p>
            <a:pPr algn="r">
              <a:buNone/>
            </a:pPr>
            <a:r>
              <a:rPr lang="ar-IQ" sz="2800" smtClean="0">
                <a:cs typeface="Ali_K_Samik" pitchFamily="2" charset="-78"/>
              </a:rPr>
              <a:t>زانكؤى </a:t>
            </a:r>
            <a:r>
              <a:rPr lang="ar-IQ" sz="2800" dirty="0" smtClean="0">
                <a:cs typeface="Ali_K_Samik" pitchFamily="2" charset="-78"/>
              </a:rPr>
              <a:t>ســـةلاحةددين   </a:t>
            </a:r>
          </a:p>
          <a:p>
            <a:pPr algn="r">
              <a:buNone/>
            </a:pPr>
            <a:r>
              <a:rPr lang="en-US" sz="2800" dirty="0" smtClean="0">
                <a:cs typeface="Ali_K_Samik" pitchFamily="2" charset="-78"/>
              </a:rPr>
              <a:t>    </a:t>
            </a:r>
            <a:r>
              <a:rPr lang="ar-IQ" sz="2800" dirty="0" smtClean="0">
                <a:cs typeface="Ali_K_Samik" pitchFamily="2" charset="-78"/>
              </a:rPr>
              <a:t>كؤليذى ثةروةردةى شةقلَاوة</a:t>
            </a:r>
            <a:r>
              <a:rPr lang="en-US" sz="2800" dirty="0" smtClean="0">
                <a:cs typeface="Ali_K_Samik" pitchFamily="2" charset="-78"/>
              </a:rPr>
              <a:t> </a:t>
            </a:r>
          </a:p>
          <a:p>
            <a:pPr algn="r">
              <a:buNone/>
            </a:pPr>
            <a:r>
              <a:rPr lang="ar-IQ" sz="2800" dirty="0" smtClean="0">
                <a:cs typeface="Ali_K_Samik" pitchFamily="2" charset="-78"/>
              </a:rPr>
              <a:t> </a:t>
            </a:r>
            <a:r>
              <a:rPr lang="ar-IQ" sz="2800" smtClean="0">
                <a:cs typeface="Ali_K_Samik" pitchFamily="2" charset="-78"/>
              </a:rPr>
              <a:t>بةشى زمانى </a:t>
            </a:r>
            <a:r>
              <a:rPr lang="ar-IQ" sz="2800" dirty="0" smtClean="0">
                <a:cs typeface="Ali_K_Samik" pitchFamily="2" charset="-78"/>
              </a:rPr>
              <a:t>كوردى</a:t>
            </a:r>
          </a:p>
          <a:p>
            <a:pPr algn="ctr">
              <a:buNone/>
            </a:pPr>
            <a:endParaRPr lang="en-US" sz="7100" b="1" dirty="0" smtClean="0">
              <a:ln w="31550" cmpd="sng">
                <a:solidFill>
                  <a:srgbClr val="00FF00"/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Ali_K_Samik" pitchFamily="2" charset="-78"/>
            </a:endParaRPr>
          </a:p>
          <a:p>
            <a:pPr algn="ctr">
              <a:buNone/>
            </a:pPr>
            <a:r>
              <a:rPr lang="ar-IQ" sz="7100" b="1" dirty="0" smtClean="0">
                <a:ln w="31550" cmpd="sng">
                  <a:solidFill>
                    <a:srgbClr val="00FF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Ali_K_Samik" pitchFamily="2" charset="-78"/>
              </a:rPr>
              <a:t> ذانرةكانى ئةدةب</a:t>
            </a:r>
            <a:endParaRPr lang="ar-IQ" sz="3800" dirty="0" smtClean="0"/>
          </a:p>
          <a:p>
            <a:pPr algn="ctr">
              <a:buNone/>
            </a:pPr>
            <a:r>
              <a:rPr lang="ar-IQ" sz="4700" dirty="0" smtClean="0">
                <a:cs typeface="Ali_K_Samik" pitchFamily="2" charset="-78"/>
              </a:rPr>
              <a:t>م. كامةران ابابكر </a:t>
            </a:r>
            <a:r>
              <a:rPr lang="ar-IQ" sz="4700" dirty="0" smtClean="0">
                <a:cs typeface="Ali-A-Samik" pitchFamily="2" charset="-78"/>
              </a:rPr>
              <a:t>خضر</a:t>
            </a:r>
            <a:r>
              <a:rPr lang="ar-IQ" sz="4700" dirty="0" smtClean="0">
                <a:cs typeface="Ali_K_Samik" pitchFamily="2" charset="-78"/>
              </a:rPr>
              <a:t> </a:t>
            </a:r>
            <a:endParaRPr lang="en-US" sz="4200" dirty="0" smtClean="0">
              <a:cs typeface="Ali-A-Sahifa" pitchFamily="2" charset="-78"/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mail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smtClean="0"/>
              <a:t>Kamaran</a:t>
            </a:r>
            <a:r>
              <a:rPr lang="ar-IQ" sz="3300" dirty="0" smtClean="0"/>
              <a:t>.</a:t>
            </a:r>
            <a:r>
              <a:rPr lang="en-US" sz="3300" dirty="0" smtClean="0"/>
              <a:t>khudhur@su.edu.krd</a:t>
            </a:r>
            <a:endParaRPr lang="ar-IQ" sz="3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300" dirty="0" smtClean="0">
                <a:solidFill>
                  <a:srgbClr val="00B050"/>
                </a:solidFill>
              </a:rPr>
              <a:t>0750 466 7036</a:t>
            </a:r>
            <a:endParaRPr lang="en-US" sz="3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3276600" cy="281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6695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r-IQ" sz="6600" dirty="0" smtClean="0">
                <a:solidFill>
                  <a:srgbClr val="FF0000"/>
                </a:solidFill>
                <a:cs typeface="Ali_K_Azzam" pitchFamily="2" charset="-78"/>
              </a:rPr>
              <a:t>ضةمك </a:t>
            </a:r>
            <a:r>
              <a:rPr lang="ar-IQ" sz="6600" smtClean="0">
                <a:solidFill>
                  <a:srgbClr val="FF0000"/>
                </a:solidFill>
                <a:cs typeface="Ali_K_Azzam" pitchFamily="2" charset="-78"/>
              </a:rPr>
              <a:t>و زاراوةي </a:t>
            </a:r>
            <a:r>
              <a:rPr lang="ar-IQ" sz="6600" dirty="0" smtClean="0">
                <a:solidFill>
                  <a:srgbClr val="FF0000"/>
                </a:solidFill>
                <a:cs typeface="Ali_K_Azzam" pitchFamily="2" charset="-78"/>
              </a:rPr>
              <a:t>ئةدةب</a:t>
            </a:r>
            <a:endParaRPr lang="en-US" sz="6600" b="1" dirty="0">
              <a:ln w="31550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3200" dirty="0" smtClean="0">
                <a:cs typeface="Ali_K_Azzam" pitchFamily="2" charset="-78"/>
              </a:rPr>
              <a:t>ئةدةب ئاويَنةى رِةنطدانةوةى ذيانة ، هةموو ئةو شتة جوانانة دةطريَتةوة كة </a:t>
            </a:r>
            <a:r>
              <a:rPr lang="ar-IQ" sz="3200" smtClean="0">
                <a:cs typeface="Ali_K_Azzam" pitchFamily="2" charset="-78"/>
              </a:rPr>
              <a:t>بةسةرهاتى هةزاران </a:t>
            </a:r>
            <a:r>
              <a:rPr lang="ar-IQ" sz="3200" dirty="0" smtClean="0">
                <a:cs typeface="Ali_K_Azzam" pitchFamily="2" charset="-78"/>
              </a:rPr>
              <a:t>سالَى نةتةوةكان رِووندةكاتةوة : لة هةموو لايةنةكانى ذياندا . </a:t>
            </a:r>
            <a:endParaRPr lang="en-US" sz="3200" dirty="0" smtClean="0">
              <a:cs typeface="Ali_K_Azzam" pitchFamily="2" charset="-78"/>
            </a:endParaRPr>
          </a:p>
          <a:p>
            <a:pPr algn="r" rtl="1"/>
            <a:r>
              <a:rPr lang="ar-IQ" sz="3200" dirty="0" smtClean="0">
                <a:cs typeface="Ali_K_Azzam" pitchFamily="2" charset="-78"/>
              </a:rPr>
              <a:t>ضؤنيةتى ذيان </a:t>
            </a:r>
            <a:r>
              <a:rPr lang="ar-IQ" sz="3200" smtClean="0">
                <a:cs typeface="Ali_K_Azzam" pitchFamily="2" charset="-78"/>
              </a:rPr>
              <a:t>و طوزةرانى </a:t>
            </a:r>
            <a:r>
              <a:rPr lang="ar-IQ" sz="3200" dirty="0" smtClean="0">
                <a:cs typeface="Ali_K_Azzam" pitchFamily="2" charset="-78"/>
              </a:rPr>
              <a:t>ئةو نةتةوةو كؤمةلَانة ثيشاندةدات كة تيايدا ذياون لةطةلأ طؤرِانى ذيان ، طؤرِانى بةسةرداهاتووة : هةروةها ئةو واقيعة كؤمةلآيةتى ية ثيشاندةدات كة طةل تيايدا تيَثةريوة .</a:t>
            </a:r>
            <a:endParaRPr lang="en-US" sz="3200" dirty="0" smtClean="0">
              <a:cs typeface="Ali_K_Azzam" pitchFamily="2" charset="-78"/>
            </a:endParaRPr>
          </a:p>
          <a:p>
            <a:pPr algn="r" rtl="1"/>
            <a:r>
              <a:rPr lang="ar-SA" sz="3200" dirty="0" smtClean="0">
                <a:cs typeface="Ali_K_Azzam" pitchFamily="2" charset="-78"/>
              </a:rPr>
              <a:t>ئاشكراية</a:t>
            </a:r>
            <a:r>
              <a:rPr lang="ar-SA" sz="3200" dirty="0" smtClean="0"/>
              <a:t> </a:t>
            </a:r>
            <a:r>
              <a:rPr lang="ar-SA" sz="3200" dirty="0" smtClean="0">
                <a:cs typeface="Ali_K_Azzam" pitchFamily="2" charset="-78"/>
              </a:rPr>
              <a:t>تاوةكو ئيستا ضةندين ثيَناسةي جياجيا بؤ ئةدةب كراوة ، بة شيَوةيةك هةر كةسة و لة رِوانطة و ديد و بؤ ضوني خؤي ثيَناسةي بؤ ئةدةب كردوة.</a:t>
            </a:r>
            <a:endParaRPr lang="ar-IQ" sz="3200" dirty="0">
              <a:cs typeface="Ali_K_Azz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4935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IQ" sz="6600" dirty="0">
                <a:solidFill>
                  <a:srgbClr val="FF0000"/>
                </a:solidFill>
                <a:cs typeface="Ali_K_Azzam" pitchFamily="2" charset="-78"/>
              </a:rPr>
              <a:t>ضةمك </a:t>
            </a:r>
            <a:r>
              <a:rPr lang="ar-IQ" sz="6600">
                <a:solidFill>
                  <a:srgbClr val="FF0000"/>
                </a:solidFill>
                <a:cs typeface="Ali_K_Azzam" pitchFamily="2" charset="-78"/>
              </a:rPr>
              <a:t>و </a:t>
            </a:r>
            <a:r>
              <a:rPr lang="ar-IQ" sz="6600" smtClean="0">
                <a:solidFill>
                  <a:srgbClr val="FF0000"/>
                </a:solidFill>
                <a:cs typeface="Ali_K_Azzam" pitchFamily="2" charset="-78"/>
              </a:rPr>
              <a:t>زاراوةي </a:t>
            </a:r>
            <a:r>
              <a:rPr lang="ar-IQ" sz="6600" dirty="0">
                <a:solidFill>
                  <a:srgbClr val="FF0000"/>
                </a:solidFill>
                <a:cs typeface="Ali_K_Azzam" pitchFamily="2" charset="-78"/>
              </a:rPr>
              <a:t>ئةدةب</a:t>
            </a:r>
            <a:endParaRPr lang="en-US" sz="6600" dirty="0">
              <a:cs typeface="Ali_K_Azza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IQ" sz="5400" dirty="0">
                <a:cs typeface="Ali_K_Azzam" pitchFamily="2" charset="-78"/>
              </a:rPr>
              <a:t>ئةدةب ضالاَكييةكي بةهادارة ، بؤية لةنيَوان نووسةراندا تيَرِوانيني جودا هةن بؤ ئةدةب.</a:t>
            </a:r>
          </a:p>
          <a:p>
            <a:pPr algn="r" rtl="1"/>
            <a:r>
              <a:rPr lang="ar-IQ" sz="5400" dirty="0">
                <a:cs typeface="Ali_K_Azzam" pitchFamily="2" charset="-78"/>
              </a:rPr>
              <a:t>ئةدةب لة سةردةميَكةوة دياريكرا ودا بؤ ضةمكيَكي دياريكراو دةطؤرِيَ.</a:t>
            </a:r>
          </a:p>
          <a:p>
            <a:pPr algn="r" rtl="1"/>
            <a:r>
              <a:rPr lang="ar-IQ" sz="5400" dirty="0">
                <a:solidFill>
                  <a:srgbClr val="FF0000"/>
                </a:solidFill>
                <a:cs typeface="Ali_K_Azzam" pitchFamily="2" charset="-78"/>
              </a:rPr>
              <a:t>ضي وادةكات ئةدةب لة بوارةكاني تر جودا بكريَتةوة؟</a:t>
            </a:r>
          </a:p>
          <a:p>
            <a:pPr algn="r" rtl="1"/>
            <a:r>
              <a:rPr lang="ar-IQ" sz="5100" dirty="0" smtClean="0">
                <a:cs typeface="Ali_K_Azzam" pitchFamily="2" charset="-78"/>
              </a:rPr>
              <a:t>بؤ ديارى كردنى ثيَناسةيةكى ضةسثاو و نةطؤرِو تيَرو تةسةل ،هةروا كاريَكى ئاسان نيية؟</a:t>
            </a:r>
            <a:endParaRPr lang="en-US" sz="5100" dirty="0" smtClean="0">
              <a:cs typeface="Ali_K_Azzam" pitchFamily="2" charset="-78"/>
            </a:endParaRPr>
          </a:p>
          <a:p>
            <a:pPr algn="r" rtl="1"/>
            <a:r>
              <a:rPr lang="ar-IQ" sz="5100" dirty="0" smtClean="0">
                <a:cs typeface="Ali_K_Azzam" pitchFamily="2" charset="-78"/>
              </a:rPr>
              <a:t>ئةمةش لةبةر طؤرينى سةردةم </a:t>
            </a:r>
            <a:r>
              <a:rPr lang="ar-IQ" sz="5100" smtClean="0">
                <a:cs typeface="Ali_K_Azzam" pitchFamily="2" charset="-78"/>
              </a:rPr>
              <a:t>و جياوازى </a:t>
            </a:r>
            <a:r>
              <a:rPr lang="ar-IQ" sz="5100" dirty="0" smtClean="0">
                <a:cs typeface="Ali_K_Azzam" pitchFamily="2" charset="-78"/>
              </a:rPr>
              <a:t>بيرو تيَرِوانينى و رِادةو ئاستى رِؤشنبيرى هةر مرؤظيَك و ضؤنيةتى </a:t>
            </a:r>
            <a:r>
              <a:rPr lang="ar-IQ" sz="5100" dirty="0">
                <a:cs typeface="Ali_K_Azzam" pitchFamily="2" charset="-78"/>
              </a:rPr>
              <a:t> </a:t>
            </a:r>
            <a:r>
              <a:rPr lang="ar-IQ" sz="5100" dirty="0" smtClean="0">
                <a:cs typeface="Ali_K_Azzam" pitchFamily="2" charset="-78"/>
              </a:rPr>
              <a:t>ذيان واى كردووة </a:t>
            </a:r>
            <a:r>
              <a:rPr lang="ar-IQ" sz="5100" smtClean="0">
                <a:cs typeface="Ali_K_Azzam" pitchFamily="2" charset="-78"/>
              </a:rPr>
              <a:t>ثيَناسةى جياواز </a:t>
            </a:r>
            <a:r>
              <a:rPr lang="ar-IQ" sz="5100" dirty="0" smtClean="0">
                <a:cs typeface="Ali_K_Azzam" pitchFamily="2" charset="-78"/>
              </a:rPr>
              <a:t>سةر هةلَبدات و ضةندين كةس لةسةر ئةدةبيات بنووسن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6734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76800"/>
          </a:xfrm>
        </p:spPr>
        <p:txBody>
          <a:bodyPr>
            <a:noAutofit/>
          </a:bodyPr>
          <a:lstStyle/>
          <a:p>
            <a:pPr algn="r" rtl="1"/>
            <a:r>
              <a:rPr lang="ar-IQ" sz="2400" dirty="0">
                <a:cs typeface="Ali_K_Azzam" pitchFamily="2" charset="-78"/>
              </a:rPr>
              <a:t>ليَرةدا ضةند بيرو بؤضونيَكى جياى نووسةران بخةينةرِوو ،وةك  :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لة فةرهةنطى ئةدةبناسى رِووسيدا </a:t>
            </a:r>
            <a:r>
              <a:rPr lang="ar-IQ" sz="2400" dirty="0">
                <a:cs typeface="Ali_K_Azzam" pitchFamily="2" charset="-78"/>
              </a:rPr>
              <a:t>هاتووة:</a:t>
            </a:r>
            <a:endParaRPr lang="en-US" sz="2400" dirty="0">
              <a:cs typeface="Ali_K_Azzam" pitchFamily="2" charset="-78"/>
            </a:endParaRPr>
          </a:p>
          <a:p>
            <a:pPr algn="r" rtl="1"/>
            <a:r>
              <a:rPr lang="ar-IQ" sz="2400" dirty="0">
                <a:cs typeface="Ali_K_Azzam" pitchFamily="2" charset="-78"/>
              </a:rPr>
              <a:t> ( ئةدةب بريتي ية لة هونةرى ووشة ـ نووسراوبىَ ياخود نةنوسراو كة ثةيوةندى بةبةرهةمى </a:t>
            </a:r>
            <a:r>
              <a:rPr lang="ar-IQ" sz="2400">
                <a:cs typeface="Ali_K_Azzam" pitchFamily="2" charset="-78"/>
              </a:rPr>
              <a:t>خولقيَنةرى </a:t>
            </a:r>
            <a:r>
              <a:rPr lang="ar-IQ" sz="2400" smtClean="0">
                <a:cs typeface="Ali_K_Azzam" pitchFamily="2" charset="-78"/>
              </a:rPr>
              <a:t>سةرزارى </a:t>
            </a:r>
            <a:r>
              <a:rPr lang="ar-IQ" sz="2400" dirty="0">
                <a:cs typeface="Ali_K_Azzam" pitchFamily="2" charset="-78"/>
              </a:rPr>
              <a:t>يةوة هةبىَ كة فؤلكلؤرة ))</a:t>
            </a:r>
          </a:p>
          <a:p>
            <a:pPr algn="r" rtl="1"/>
            <a:r>
              <a:rPr lang="ar-IQ" sz="2400" dirty="0">
                <a:cs typeface="Ali_K_Azzam" pitchFamily="2" charset="-78"/>
              </a:rPr>
              <a:t>( ئةدةب بةشيَكة لة هونةر كة ويَنةى ذيانمان بؤ دةكيَشىَ و بةشى بنةرِةتى بريتي ية لة داستان ، شيعرى ويذدانى و شانؤطةرى ( دراما )  )) </a:t>
            </a:r>
            <a:r>
              <a:rPr lang="ar-IQ" sz="2400" baseline="30000" dirty="0"/>
              <a:t>)</a:t>
            </a:r>
            <a:endParaRPr lang="en-US" sz="2400" dirty="0"/>
          </a:p>
          <a:p>
            <a:pPr algn="r" rtl="1"/>
            <a:r>
              <a:rPr lang="ar-IQ" sz="2400" dirty="0" smtClean="0">
                <a:cs typeface="Ali_K_Azzam" pitchFamily="2" charset="-78"/>
              </a:rPr>
              <a:t>(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علاْ  </a:t>
            </a:r>
            <a:r>
              <a:rPr lang="ar-IQ" sz="2400" dirty="0" smtClean="0">
                <a:cs typeface="Ali_K_Azzam" pitchFamily="2" charset="-78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الدين</a:t>
            </a:r>
            <a:r>
              <a:rPr lang="ar-IQ" sz="2400" dirty="0" smtClean="0">
                <a:cs typeface="Ali_K_Azzam" pitchFamily="2" charset="-78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سجادى</a:t>
            </a:r>
            <a:r>
              <a:rPr lang="ar-IQ" sz="2400" dirty="0" smtClean="0">
                <a:cs typeface="Ali_K_Azzam" pitchFamily="2" charset="-78"/>
              </a:rPr>
              <a:t> ) لة بارةى ثيَناسةى ئةدةب دةلَىَ : ( ئةدةب بة جؤريَكى تايبةتيش ناوة بؤ ئةو </a:t>
            </a:r>
            <a:r>
              <a:rPr lang="ar-IQ" sz="2400" smtClean="0">
                <a:cs typeface="Ali_K_Azzam" pitchFamily="2" charset="-78"/>
              </a:rPr>
              <a:t>كؤمةلَة زانينانة </a:t>
            </a:r>
            <a:r>
              <a:rPr lang="ar-IQ" sz="2400" dirty="0" smtClean="0">
                <a:cs typeface="Ali_K_Azzam" pitchFamily="2" charset="-78"/>
              </a:rPr>
              <a:t>كة هؤنراوةو نووسينى جوان و هونةرى ناياب و مؤسيقاى دلَ رِفيَن و ثيشةى قةشةنط ئةطريَتةوة ،كة رابووردوان  مروارى قسةى جوانيان لة دةم هاتؤتةدةرةوة ،</a:t>
            </a:r>
            <a:r>
              <a:rPr lang="ar-IQ" sz="2400" dirty="0">
                <a:cs typeface="Ali_K_Azzam" pitchFamily="2" charset="-78"/>
              </a:rPr>
              <a:t>،</a:t>
            </a:r>
            <a:r>
              <a:rPr lang="ar-IQ" sz="2400" dirty="0" smtClean="0">
                <a:cs typeface="Ali_K_Azzam" pitchFamily="2" charset="-78"/>
              </a:rPr>
              <a:t>كةوتبيَتة </a:t>
            </a:r>
            <a:r>
              <a:rPr lang="ar-IQ" sz="2400" smtClean="0">
                <a:cs typeface="Ali_K_Azzam" pitchFamily="2" charset="-78"/>
              </a:rPr>
              <a:t>سةر كاغةز </a:t>
            </a:r>
            <a:r>
              <a:rPr lang="ar-IQ" sz="2400" dirty="0" smtClean="0">
                <a:cs typeface="Ali_K_Azzam" pitchFamily="2" charset="-78"/>
              </a:rPr>
              <a:t>يانة كةوتبيَ))</a:t>
            </a:r>
          </a:p>
          <a:p>
            <a:pPr algn="r" rtl="1"/>
            <a:r>
              <a:rPr lang="ar-IQ" sz="2400" dirty="0" smtClean="0">
                <a:cs typeface="Ali_K_Azzam" pitchFamily="2" charset="-78"/>
              </a:rPr>
              <a:t>ئةم دوو ثيَناسةى سةرةوة تا رِادةيةك لةو خالَةدا يةك دةطرنةوة  ، كة هةردووكيان بةو بةرهةمة دةلَيَن : كة نووسرا بىَ ياخود نةنووسرابىَ  ،لةطةلأ لايةنة جوانيةكةى .......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IQ" sz="6600" dirty="0" smtClean="0">
                <a:solidFill>
                  <a:srgbClr val="FF0000"/>
                </a:solidFill>
                <a:cs typeface="Ali_K_Azzam" pitchFamily="2" charset="-78"/>
              </a:rPr>
              <a:t>ثيَناسةي ئةدةب</a:t>
            </a:r>
            <a:endParaRPr lang="en-US" sz="6600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4724855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305800" cy="4602163"/>
          </a:xfrm>
        </p:spPr>
        <p:txBody>
          <a:bodyPr>
            <a:noAutofit/>
          </a:bodyPr>
          <a:lstStyle/>
          <a:p>
            <a:pPr algn="r" rtl="1"/>
            <a:r>
              <a:rPr lang="ar-IQ" sz="2800" dirty="0" smtClean="0">
                <a:cs typeface="Ali_K_Azzam" pitchFamily="2" charset="-78"/>
              </a:rPr>
              <a:t> </a:t>
            </a:r>
            <a:r>
              <a:rPr lang="ar-IQ" sz="2800" dirty="0">
                <a:cs typeface="Ali_K_Azzam" pitchFamily="2" charset="-78"/>
              </a:rPr>
              <a:t>(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ستيفودبرك</a:t>
            </a:r>
            <a:r>
              <a:rPr lang="ar-IQ" sz="2800" dirty="0">
                <a:cs typeface="Ali_K_Azzam" pitchFamily="2" charset="-78"/>
              </a:rPr>
              <a:t> ): ((ئةدةب  ئةو </a:t>
            </a:r>
            <a:r>
              <a:rPr lang="ar-IQ" sz="2800">
                <a:cs typeface="Ali_K_Azzam" pitchFamily="2" charset="-78"/>
              </a:rPr>
              <a:t>هةست </a:t>
            </a:r>
            <a:r>
              <a:rPr lang="ar-IQ" sz="2800" smtClean="0">
                <a:cs typeface="Ali_K_Azzam" pitchFamily="2" charset="-78"/>
              </a:rPr>
              <a:t>وسؤزو </a:t>
            </a:r>
            <a:r>
              <a:rPr lang="ar-IQ" sz="2800" dirty="0">
                <a:cs typeface="Ali_K_Azzam" pitchFamily="2" charset="-78"/>
              </a:rPr>
              <a:t>بيروباوةرِةية كة </a:t>
            </a:r>
            <a:r>
              <a:rPr lang="ar-IQ" sz="2800">
                <a:cs typeface="Ali_K_Azzam" pitchFamily="2" charset="-78"/>
              </a:rPr>
              <a:t>لةدلَى </a:t>
            </a:r>
            <a:r>
              <a:rPr lang="ar-IQ" sz="2800" smtClean="0">
                <a:cs typeface="Ali_K_Azzam" pitchFamily="2" charset="-78"/>
              </a:rPr>
              <a:t>زرينط </a:t>
            </a:r>
            <a:r>
              <a:rPr lang="ar-IQ" sz="2800" dirty="0">
                <a:cs typeface="Ali_K_Azzam" pitchFamily="2" charset="-78"/>
              </a:rPr>
              <a:t>و هؤشياران ثةروةردة ئةبىَ و بة شيَوةيةكى وا ئةنووسريَتةوة كة بة تةواوى خويَنةر بؤ لاى خؤى رِابكيَشىَ )) </a:t>
            </a:r>
            <a:endParaRPr lang="ar-IQ" sz="2800" dirty="0" smtClean="0">
              <a:cs typeface="Ali_K_Azzam" pitchFamily="2" charset="-78"/>
            </a:endParaRPr>
          </a:p>
          <a:p>
            <a:pPr algn="r" rtl="1"/>
            <a:r>
              <a:rPr lang="ar-IQ" sz="2800" dirty="0" smtClean="0">
                <a:cs typeface="Ali_K_Azzam" pitchFamily="2" charset="-78"/>
              </a:rPr>
              <a:t>(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كاكةى</a:t>
            </a:r>
            <a:r>
              <a:rPr lang="ar-IQ" sz="2800" dirty="0">
                <a:cs typeface="Ali_K_Azzam" pitchFamily="2" charset="-78"/>
              </a:rPr>
              <a:t>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فةللاح</a:t>
            </a:r>
            <a:r>
              <a:rPr lang="ar-IQ" sz="2800" dirty="0">
                <a:cs typeface="Ali_K_Azzam" pitchFamily="2" charset="-78"/>
              </a:rPr>
              <a:t> )) يش دةلََيَت : ( بةو بةرهةمة دةلَيَت كة بةهؤى تايبةتيةكانى دارشتنةوة ،هةستى جوانكارى و هةلَضوون و </a:t>
            </a:r>
            <a:r>
              <a:rPr lang="ar-IQ" sz="2800">
                <a:cs typeface="Ali_K_Azzam" pitchFamily="2" charset="-78"/>
              </a:rPr>
              <a:t>وروذاندني </a:t>
            </a:r>
            <a:r>
              <a:rPr lang="ar-IQ" sz="2800" smtClean="0">
                <a:cs typeface="Ali_K_Azzam" pitchFamily="2" charset="-78"/>
              </a:rPr>
              <a:t>سؤَزمان </a:t>
            </a:r>
            <a:r>
              <a:rPr lang="ar-IQ" sz="2800" dirty="0">
                <a:cs typeface="Ali_K_Azzam" pitchFamily="2" charset="-78"/>
              </a:rPr>
              <a:t>بجوليَنيَ)) </a:t>
            </a:r>
            <a:endParaRPr lang="en-US" sz="2800" dirty="0">
              <a:cs typeface="Ali_K_Azzam" pitchFamily="2" charset="-78"/>
            </a:endParaRPr>
          </a:p>
          <a:p>
            <a:pPr algn="r" rtl="1"/>
            <a:r>
              <a:rPr lang="ar-IQ" sz="2800" dirty="0" smtClean="0">
                <a:cs typeface="Ali_K_Azzam" pitchFamily="2" charset="-78"/>
              </a:rPr>
              <a:t>كةواتة سةردةميَكى دياريكراو بؤ ضةمكيَكى دياريكراويش دةطؤرِىَ :  بؤية </a:t>
            </a:r>
            <a:endParaRPr lang="en-US" sz="2800" dirty="0" smtClean="0">
              <a:cs typeface="Ali_K_Azzam" pitchFamily="2" charset="-78"/>
            </a:endParaRPr>
          </a:p>
          <a:p>
            <a:pPr algn="r" rtl="1"/>
            <a:r>
              <a:rPr lang="ar-IQ" sz="2800" dirty="0" smtClean="0">
                <a:cs typeface="Ali_K_Azzam" pitchFamily="2" charset="-78"/>
              </a:rPr>
              <a:t>(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ئةدةب</a:t>
            </a:r>
            <a:r>
              <a:rPr lang="ar-IQ" sz="2800" dirty="0" smtClean="0">
                <a:cs typeface="Ali_K_Azzam" pitchFamily="2" charset="-78"/>
              </a:rPr>
              <a:t> ، وةك ئاشكراية ،ئاويَنةى ذيانى كؤمةلآيةتيية ،بةلآم رِةنطين كراوة بة بةهرةيةكى هونةرى ، </a:t>
            </a:r>
            <a:r>
              <a:rPr lang="ar-IQ" sz="2800" smtClean="0">
                <a:cs typeface="Ali_K_Azzam" pitchFamily="2" charset="-78"/>
              </a:rPr>
              <a:t>داهيَنةرى ئادةميزاد </a:t>
            </a:r>
            <a:r>
              <a:rPr lang="ar-IQ" sz="2800" dirty="0" smtClean="0">
                <a:cs typeface="Ali_K_Azzam" pitchFamily="2" charset="-78"/>
              </a:rPr>
              <a:t>خؤيةتى، ديارة كة ئةم كاركردنةكةى سوور دةبرِىَ  بؤ كؤمةليَكى ديكة  ،لة رِيَى دراوسيَتى و لةيةك ضوونى ميَذو </a:t>
            </a:r>
            <a:r>
              <a:rPr lang="ar-IQ" sz="2800" smtClean="0">
                <a:cs typeface="Ali_K_Azzam" pitchFamily="2" charset="-78"/>
              </a:rPr>
              <a:t>و زمان </a:t>
            </a:r>
            <a:r>
              <a:rPr lang="ar-IQ" sz="2800" dirty="0" smtClean="0">
                <a:cs typeface="Ali_K_Azzam" pitchFamily="2" charset="-78"/>
              </a:rPr>
              <a:t>ودةستوورى ذيانى كؤمةلآيةتيةوة .</a:t>
            </a:r>
            <a:endParaRPr lang="en-US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IQ" sz="6600" dirty="0" smtClean="0">
                <a:solidFill>
                  <a:srgbClr val="FF0000"/>
                </a:solidFill>
                <a:cs typeface="Ali_K_Azzam" pitchFamily="2" charset="-78"/>
              </a:rPr>
              <a:t>ثيَناسةي ئةدةب</a:t>
            </a:r>
            <a:endParaRPr lang="en-US" sz="6600" dirty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7226910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IQ" sz="6000" dirty="0">
                <a:solidFill>
                  <a:srgbClr val="FF0000"/>
                </a:solidFill>
                <a:cs typeface="Ali_K_Azzam" pitchFamily="2" charset="-78"/>
              </a:rPr>
              <a:t>ثيَناسةي ئةدةب</a:t>
            </a:r>
            <a:endParaRPr lang="en-US" sz="6000" dirty="0">
              <a:cs typeface="Ali_K_Azza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algn="r" rtl="1"/>
            <a:r>
              <a:rPr lang="ar-IQ" sz="2800" dirty="0" smtClean="0">
                <a:cs typeface="Ali_K_Azzam" pitchFamily="2" charset="-78"/>
              </a:rPr>
              <a:t>هةرضةندة </a:t>
            </a:r>
            <a:r>
              <a:rPr lang="ar-IQ" sz="2800" dirty="0">
                <a:cs typeface="Ali_K_Azzam" pitchFamily="2" charset="-78"/>
              </a:rPr>
              <a:t>لة ئةدةب بكؤلينةوة ،ناتوانين بةضةند وشةيةكى سادةو ساكار هةموو مانا و مةبةست و لايةنةكانى رِوون بكةينةوة هةر لةم رِوانطةوة . دةشىَ ليَدوان لة بةرهةميَكى ئةدةبيى ئاسان بيَت  بةلآم كاتيَك بةدواى ئةوةدا دةطةريَيين كة ئةو شتانةضين ئةدةب  لة بوارةكانى تر جيادةكةنةوة؟</a:t>
            </a:r>
          </a:p>
          <a:p>
            <a:pPr algn="r" rtl="1"/>
            <a:r>
              <a:rPr lang="ar-IQ" sz="2800" dirty="0">
                <a:cs typeface="Ali_K_Azzam" pitchFamily="2" charset="-78"/>
              </a:rPr>
              <a:t>ضي وا  دةكات كاريَكى ئةدةبيى بيَتة كاريَكى ئةدةبيى بة ثيَضةوةانةوة؟؟</a:t>
            </a:r>
          </a:p>
          <a:p>
            <a:pPr marL="457200" indent="-457200" algn="r" rtl="1"/>
            <a:r>
              <a:rPr lang="ar-IQ" sz="2800" dirty="0">
                <a:cs typeface="Ali_K_Azzam" pitchFamily="2" charset="-78"/>
              </a:rPr>
              <a:t>ليَرةدا دووضارى طرفت و كيَشة دةبينةوة ،ضونكة ئةم ثرسيارانة هةرضةندة لة شيَوةياندا ئاسانن بةلآم لةناوةرِؤكدا دذوارن.</a:t>
            </a:r>
            <a:endParaRPr lang="en-US" sz="2800" dirty="0">
              <a:cs typeface="Ali_K_Azzam" pitchFamily="2" charset="-78"/>
            </a:endParaRPr>
          </a:p>
          <a:p>
            <a:pPr algn="just" rtl="1"/>
            <a:r>
              <a:rPr lang="ar-SA" sz="2800" smtClean="0">
                <a:cs typeface="Ali_K_Azzam" pitchFamily="2" charset="-78"/>
              </a:rPr>
              <a:t>زاناي</a:t>
            </a:r>
            <a:r>
              <a:rPr lang="ar-SA" sz="2800" smtClean="0"/>
              <a:t> </a:t>
            </a:r>
            <a:r>
              <a:rPr lang="ar-SA" sz="2800" dirty="0" smtClean="0">
                <a:cs typeface="Ali_K_Azzam" pitchFamily="2" charset="-78"/>
              </a:rPr>
              <a:t>بةناوبانط</a:t>
            </a:r>
            <a:r>
              <a:rPr lang="ar-SA" sz="2800" dirty="0" smtClean="0"/>
              <a:t> (</a:t>
            </a:r>
            <a:r>
              <a:rPr lang="ar-SA" sz="2800" dirty="0" smtClean="0">
                <a:solidFill>
                  <a:srgbClr val="FF0000"/>
                </a:solidFill>
                <a:cs typeface="Ali_K_Azzam" pitchFamily="2" charset="-78"/>
              </a:rPr>
              <a:t>ئةمرسن)يش</a:t>
            </a:r>
            <a:r>
              <a:rPr lang="ar-SA" sz="2800" dirty="0" smtClean="0">
                <a:cs typeface="Ali_K_Azzam" pitchFamily="2" charset="-78"/>
              </a:rPr>
              <a:t> بةم شيَوةية ثيَناسةي ئةدةبي كردو</a:t>
            </a:r>
            <a:r>
              <a:rPr lang="ar-IQ" sz="2800" dirty="0" smtClean="0">
                <a:cs typeface="Ali_K_Azzam" pitchFamily="2" charset="-78"/>
              </a:rPr>
              <a:t>و</a:t>
            </a:r>
            <a:r>
              <a:rPr lang="ar-SA" sz="2800" dirty="0" smtClean="0">
                <a:cs typeface="Ali_K_Azzam" pitchFamily="2" charset="-78"/>
              </a:rPr>
              <a:t>ة:</a:t>
            </a:r>
            <a:r>
              <a:rPr lang="ar-IQ" sz="2800" dirty="0" smtClean="0">
                <a:cs typeface="Ali_K_Azzam" pitchFamily="2" charset="-78"/>
              </a:rPr>
              <a:t> </a:t>
            </a:r>
          </a:p>
          <a:p>
            <a:pPr marL="0" indent="0" algn="just" rtl="1">
              <a:buNone/>
            </a:pPr>
            <a:r>
              <a:rPr lang="ar-IQ" sz="2800" dirty="0" smtClean="0">
                <a:cs typeface="Ali_K_Azzam" pitchFamily="2" charset="-78"/>
              </a:rPr>
              <a:t>                              (</a:t>
            </a:r>
            <a:r>
              <a:rPr lang="ar-SA" sz="2800" dirty="0" smtClean="0">
                <a:cs typeface="Ali_K_Azzam" pitchFamily="2" charset="-78"/>
              </a:rPr>
              <a:t>(ئةدةب تؤماري بيري ثةسةندة)). </a:t>
            </a:r>
            <a:endParaRPr lang="ar-IQ" sz="2800" dirty="0" smtClean="0">
              <a:cs typeface="Ali_K_Azz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5981589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ar-IQ" sz="7200" dirty="0">
                <a:solidFill>
                  <a:srgbClr val="FF0000"/>
                </a:solidFill>
                <a:cs typeface="Ali_K_Azzam" pitchFamily="2" charset="-78"/>
              </a:rPr>
              <a:t>ثيَناسةي ئةدةب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1905000"/>
            <a:ext cx="8153400" cy="4648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 rtl="1">
              <a:buFont typeface="Arial" pitchFamily="34" charset="0"/>
              <a:buChar char="•"/>
            </a:pPr>
            <a:r>
              <a:rPr lang="ar-IQ" sz="3200" dirty="0" smtClean="0">
                <a:solidFill>
                  <a:srgbClr val="FF0000"/>
                </a:solidFill>
                <a:cs typeface="Ali_K_Azzam" pitchFamily="2" charset="-78"/>
              </a:rPr>
              <a:t>(</a:t>
            </a:r>
            <a:r>
              <a:rPr lang="ar-IQ" sz="3200" dirty="0">
                <a:solidFill>
                  <a:srgbClr val="FF0000"/>
                </a:solidFill>
                <a:cs typeface="Ali_K_Azzam" pitchFamily="2" charset="-78"/>
              </a:rPr>
              <a:t>د.ميشال عاصي</a:t>
            </a:r>
            <a:r>
              <a:rPr lang="ar-IQ" sz="3200" dirty="0">
                <a:cs typeface="Ali_K_Azzam" pitchFamily="2" charset="-78"/>
              </a:rPr>
              <a:t>) :(ئةدةب يةكيَكة لة ثيَنض هونةرة جوانةكان كة ويَنةكيَشان ، ثةيكةرتاشي ، سةما، مؤسيقاش ضوارةكةي ترةو وةكو ئةوي كاريَكي هونةري لة وهؤية كة لة شيَوةي كاريطةر وجوانناس دةروني مرؤظ دةبرِىَ لة بةرامبةر ئةو شتانةي كة دةيجؤشيَنىَ وةكو ديمةني جوان وهةستةكان و بير و ويذدان و هةر وةكو ئةوانيشة لة رِووي ئةو ئامانجة كاريطةريةي كة هةر هونةريَكي جوان هةولَي بؤ دةدات هةروةها ضالاكي يةكي جوانة لةو ضالاكيانةي كة كةرتي هؤشمةندي ثيَكديَنن</a:t>
            </a:r>
            <a:r>
              <a:rPr lang="ar-IQ" sz="3200" dirty="0" smtClean="0">
                <a:cs typeface="Ali_K_Azzam" pitchFamily="2" charset="-78"/>
              </a:rPr>
              <a:t>))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33400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040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Content Placeholder 4" descr="4393723856_25d40eb89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381000"/>
            <a:ext cx="8229600" cy="6019800"/>
          </a:xfrm>
          <a:prstGeom prst="rect">
            <a:avLst/>
          </a:prstGeom>
        </p:spPr>
      </p:pic>
      <p:pic>
        <p:nvPicPr>
          <p:cNvPr id="6" name="Picture 5" descr="IMG101341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381001"/>
            <a:ext cx="8534399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7081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>
            <a:noAutofit/>
          </a:bodyPr>
          <a:lstStyle/>
          <a:p>
            <a:pPr algn="ctr"/>
            <a:r>
              <a:rPr lang="ar-IQ" sz="6600" dirty="0">
                <a:solidFill>
                  <a:srgbClr val="FF0000"/>
                </a:solidFill>
                <a:cs typeface="Ali_K_Azzam" pitchFamily="2" charset="-78"/>
              </a:rPr>
              <a:t>ثيَناسةي ئةدةب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1905000"/>
            <a:ext cx="8153400" cy="4648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لة تيؤري </a:t>
            </a:r>
            <a:r>
              <a:rPr lang="ar-IQ" sz="2800" dirty="0">
                <a:solidFill>
                  <a:srgbClr val="FF0000"/>
                </a:solidFill>
                <a:cs typeface="Ali_K_Azzam" pitchFamily="2" charset="-78"/>
              </a:rPr>
              <a:t>رِةنطدانةوةش</a:t>
            </a:r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 دةطوتريَت: ( ئةدةب ئاويَنةيةكة رِووبةرِووى طةل ئةوةستىَ ضى لةناو ئةو طةلةدا هةبىَ دةرئةكةوىَ </a:t>
            </a:r>
            <a:r>
              <a:rPr lang="ar-IQ" sz="2800">
                <a:solidFill>
                  <a:schemeClr val="tx1"/>
                </a:solidFill>
                <a:cs typeface="Ali_K_Azzam" pitchFamily="2" charset="-78"/>
              </a:rPr>
              <a:t>لة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بةرزى </a:t>
            </a:r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,</a:t>
            </a:r>
            <a:r>
              <a:rPr lang="ar-IQ" sz="2800">
                <a:solidFill>
                  <a:schemeClr val="tx1"/>
                </a:solidFill>
                <a:cs typeface="Ali_K_Azzam" pitchFamily="2" charset="-78"/>
              </a:rPr>
              <a:t>لة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نزمى </a:t>
            </a:r>
            <a:r>
              <a:rPr lang="ar-IQ" sz="2800" dirty="0">
                <a:solidFill>
                  <a:schemeClr val="tx1"/>
                </a:solidFill>
                <a:cs typeface="Ali_K_Azzam" pitchFamily="2" charset="-78"/>
              </a:rPr>
              <a:t>و لة ضةوسانةوةلة خؤشى و ناخؤشى ،هةمووى تيا ئةبينرىَ ))</a:t>
            </a:r>
            <a:endParaRPr lang="en-US" sz="2800" dirty="0">
              <a:solidFill>
                <a:schemeClr val="tx1"/>
              </a:solidFill>
              <a:cs typeface="Ali_K_Azzam" pitchFamily="2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(</a:t>
            </a:r>
            <a:r>
              <a:rPr lang="ar-IQ" sz="2800" dirty="0" smtClean="0">
                <a:solidFill>
                  <a:srgbClr val="FF0000"/>
                </a:solidFill>
                <a:cs typeface="Ali_K_Azzam" pitchFamily="2" charset="-78"/>
              </a:rPr>
              <a:t>د.  محمد غنيمى هلال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) يش بة شيَوةيةكى تر دةلَيَت: (هةرضييةك بووترىَ لة ثيَناسة كردنيدا لةو ضةمكة دةرناضىَ كة </a:t>
            </a:r>
            <a:r>
              <a:rPr lang="ar-IQ" sz="2800" smtClean="0">
                <a:solidFill>
                  <a:schemeClr val="tx1"/>
                </a:solidFill>
                <a:cs typeface="Ali_K_Azzam" pitchFamily="2" charset="-78"/>
              </a:rPr>
              <a:t>دوو رِةطةزى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بيرو هؤشى تيَدابىَ لةطةلأ قالبة داريَذراوة هونةرييةكةدا دةبن بة ئةدةب )).</a:t>
            </a:r>
          </a:p>
          <a:p>
            <a:pPr marL="457200" indent="-457200" algn="r" rtl="1">
              <a:buFont typeface="Arial" pitchFamily="34" charset="0"/>
              <a:buChar char="•"/>
            </a:pPr>
            <a:endParaRPr lang="ar-IQ" sz="2800" dirty="0" smtClean="0">
              <a:solidFill>
                <a:schemeClr val="tx1"/>
              </a:solidFill>
              <a:cs typeface="Ali_K_Azzam" pitchFamily="2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 بة طويَرةى ئةم ناساندنةى كة بؤ ئةدةب كراوة ،ئةدةبى طريَداوة بة </a:t>
            </a:r>
            <a:r>
              <a:rPr lang="ar-IQ" sz="2800" dirty="0" smtClean="0">
                <a:solidFill>
                  <a:srgbClr val="FF0000"/>
                </a:solidFill>
                <a:cs typeface="Ali_K_Azzam" pitchFamily="2" charset="-78"/>
              </a:rPr>
              <a:t>بيرو هؤش </a:t>
            </a:r>
            <a:r>
              <a:rPr lang="ar-IQ" sz="2800" dirty="0" smtClean="0">
                <a:solidFill>
                  <a:schemeClr val="tx1"/>
                </a:solidFill>
                <a:cs typeface="Ali_K_Azzam" pitchFamily="2" charset="-78"/>
              </a:rPr>
              <a:t>لةطةلأ دارشتنة هونةرييةكةى لة هةمانكاتدا ( هةستيَكة كت وثرِة نووسةر وةرى ئةطرىَ و دةرى ئةبرىَ ......) </a:t>
            </a:r>
            <a:endParaRPr lang="en-US" sz="2800" dirty="0" smtClean="0">
              <a:solidFill>
                <a:schemeClr val="tx1"/>
              </a:solidFill>
              <a:cs typeface="Ali_K_Azzam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33400"/>
            <a:ext cx="8229600" cy="1401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486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Microsoft Office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ضةمك و زاراوةي ئةدةب</vt:lpstr>
      <vt:lpstr>ضةمك و زاراوةي ئةدةب</vt:lpstr>
      <vt:lpstr>PowerPoint Presentation</vt:lpstr>
      <vt:lpstr>PowerPoint Presentation</vt:lpstr>
      <vt:lpstr>ثيَناسةي ئةدةب</vt:lpstr>
      <vt:lpstr>ثيَناسةي ئةدةب</vt:lpstr>
      <vt:lpstr>PowerPoint Presentation</vt:lpstr>
      <vt:lpstr>ثيَناسةي ئةدةب</vt:lpstr>
      <vt:lpstr>ثيَناسةي ئةدةب</vt:lpstr>
      <vt:lpstr> رِةطةزةكانى ئةدةب </vt:lpstr>
      <vt:lpstr> رِةطةزةكانى ئةدةب </vt:lpstr>
      <vt:lpstr>ضةمك و زاراوةي ذانر</vt:lpstr>
      <vt:lpstr>بةشةكانى ئةدةب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2006-08-16T00:00:00Z</dcterms:created>
  <dcterms:modified xsi:type="dcterms:W3CDTF">2020-07-11T20:08:47Z</dcterms:modified>
</cp:coreProperties>
</file>