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 id="2147483846" r:id="rId2"/>
  </p:sldMasterIdLst>
  <p:notesMasterIdLst>
    <p:notesMasterId r:id="rId75"/>
  </p:notesMasterIdLst>
  <p:handoutMasterIdLst>
    <p:handoutMasterId r:id="rId76"/>
  </p:handoutMasterIdLst>
  <p:sldIdLst>
    <p:sldId id="256" r:id="rId3"/>
    <p:sldId id="677" r:id="rId4"/>
    <p:sldId id="540" r:id="rId5"/>
    <p:sldId id="594" r:id="rId6"/>
    <p:sldId id="548" r:id="rId7"/>
    <p:sldId id="678" r:id="rId8"/>
    <p:sldId id="679" r:id="rId9"/>
    <p:sldId id="681" r:id="rId10"/>
    <p:sldId id="680" r:id="rId11"/>
    <p:sldId id="606" r:id="rId12"/>
    <p:sldId id="577" r:id="rId13"/>
    <p:sldId id="710" r:id="rId14"/>
    <p:sldId id="596" r:id="rId15"/>
    <p:sldId id="597" r:id="rId16"/>
    <p:sldId id="683" r:id="rId17"/>
    <p:sldId id="598" r:id="rId18"/>
    <p:sldId id="599" r:id="rId19"/>
    <p:sldId id="682" r:id="rId20"/>
    <p:sldId id="600" r:id="rId21"/>
    <p:sldId id="601" r:id="rId22"/>
    <p:sldId id="603" r:id="rId23"/>
    <p:sldId id="604" r:id="rId24"/>
    <p:sldId id="684" r:id="rId25"/>
    <p:sldId id="685" r:id="rId26"/>
    <p:sldId id="694" r:id="rId27"/>
    <p:sldId id="695" r:id="rId28"/>
    <p:sldId id="711" r:id="rId29"/>
    <p:sldId id="578" r:id="rId30"/>
    <p:sldId id="697" r:id="rId31"/>
    <p:sldId id="689" r:id="rId32"/>
    <p:sldId id="690" r:id="rId33"/>
    <p:sldId id="692" r:id="rId34"/>
    <p:sldId id="691" r:id="rId35"/>
    <p:sldId id="693" r:id="rId36"/>
    <p:sldId id="687" r:id="rId37"/>
    <p:sldId id="696" r:id="rId38"/>
    <p:sldId id="701" r:id="rId39"/>
    <p:sldId id="700" r:id="rId40"/>
    <p:sldId id="698" r:id="rId41"/>
    <p:sldId id="712" r:id="rId42"/>
    <p:sldId id="714" r:id="rId43"/>
    <p:sldId id="713" r:id="rId44"/>
    <p:sldId id="716" r:id="rId45"/>
    <p:sldId id="715" r:id="rId46"/>
    <p:sldId id="717" r:id="rId47"/>
    <p:sldId id="699" r:id="rId48"/>
    <p:sldId id="688" r:id="rId49"/>
    <p:sldId id="702" r:id="rId50"/>
    <p:sldId id="703" r:id="rId51"/>
    <p:sldId id="704" r:id="rId52"/>
    <p:sldId id="705" r:id="rId53"/>
    <p:sldId id="706" r:id="rId54"/>
    <p:sldId id="718" r:id="rId55"/>
    <p:sldId id="719" r:id="rId56"/>
    <p:sldId id="720" r:id="rId57"/>
    <p:sldId id="721" r:id="rId58"/>
    <p:sldId id="722" r:id="rId59"/>
    <p:sldId id="723" r:id="rId60"/>
    <p:sldId id="732" r:id="rId61"/>
    <p:sldId id="730" r:id="rId62"/>
    <p:sldId id="733" r:id="rId63"/>
    <p:sldId id="728" r:id="rId64"/>
    <p:sldId id="724" r:id="rId65"/>
    <p:sldId id="759" r:id="rId66"/>
    <p:sldId id="760" r:id="rId67"/>
    <p:sldId id="761" r:id="rId68"/>
    <p:sldId id="726" r:id="rId69"/>
    <p:sldId id="762" r:id="rId70"/>
    <p:sldId id="763" r:id="rId71"/>
    <p:sldId id="734" r:id="rId72"/>
    <p:sldId id="735" r:id="rId73"/>
    <p:sldId id="753" r:id="rId74"/>
  </p:sldIdLst>
  <p:sldSz cx="9144000" cy="6858000" type="screen4x3"/>
  <p:notesSz cx="6669088" cy="9928225"/>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2800" kern="1200">
        <a:solidFill>
          <a:schemeClr val="tx1"/>
        </a:solidFill>
        <a:latin typeface="Times New Roman" pitchFamily="18" charset="0"/>
        <a:ea typeface="+mn-ea"/>
        <a:cs typeface="Times New Roman" pitchFamily="18" charset="0"/>
      </a:defRPr>
    </a:lvl6pPr>
    <a:lvl7pPr marL="2743200" algn="r" defTabSz="914400" rtl="1" eaLnBrk="1" latinLnBrk="0" hangingPunct="1">
      <a:defRPr sz="2800" kern="1200">
        <a:solidFill>
          <a:schemeClr val="tx1"/>
        </a:solidFill>
        <a:latin typeface="Times New Roman" pitchFamily="18" charset="0"/>
        <a:ea typeface="+mn-ea"/>
        <a:cs typeface="Times New Roman" pitchFamily="18" charset="0"/>
      </a:defRPr>
    </a:lvl7pPr>
    <a:lvl8pPr marL="3200400" algn="r" defTabSz="914400" rtl="1" eaLnBrk="1" latinLnBrk="0" hangingPunct="1">
      <a:defRPr sz="2800" kern="1200">
        <a:solidFill>
          <a:schemeClr val="tx1"/>
        </a:solidFill>
        <a:latin typeface="Times New Roman" pitchFamily="18" charset="0"/>
        <a:ea typeface="+mn-ea"/>
        <a:cs typeface="Times New Roman" pitchFamily="18" charset="0"/>
      </a:defRPr>
    </a:lvl8pPr>
    <a:lvl9pPr marL="3657600" algn="r" defTabSz="914400" rtl="1" eaLnBrk="1" latinLnBrk="0" hangingPunct="1">
      <a:defRPr sz="28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CC"/>
    <a:srgbClr val="FF3300"/>
    <a:srgbClr val="FF3399"/>
    <a:srgbClr val="FF0066"/>
    <a:srgbClr val="FFFF00"/>
    <a:srgbClr val="FF66FF"/>
    <a:srgbClr val="660066"/>
    <a:srgbClr val="FF9933"/>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9272" autoAdjust="0"/>
  </p:normalViewPr>
  <p:slideViewPr>
    <p:cSldViewPr snapToGrid="0">
      <p:cViewPr>
        <p:scale>
          <a:sx n="70" d="100"/>
          <a:sy n="70" d="100"/>
        </p:scale>
        <p:origin x="-1338" y="-180"/>
      </p:cViewPr>
      <p:guideLst>
        <p:guide orient="horz" pos="72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 Id="rId9" Type="http://schemas.openxmlformats.org/officeDocument/2006/relationships/image" Target="../media/image1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7.wmf"/><Relationship Id="rId5" Type="http://schemas.openxmlformats.org/officeDocument/2006/relationships/image" Target="../media/image59.wmf"/><Relationship Id="rId4" Type="http://schemas.openxmlformats.org/officeDocument/2006/relationships/image" Target="../media/image58.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image" Target="../media/image68.wmf"/><Relationship Id="rId3" Type="http://schemas.openxmlformats.org/officeDocument/2006/relationships/image" Target="../media/image61.wmf"/><Relationship Id="rId7" Type="http://schemas.openxmlformats.org/officeDocument/2006/relationships/image" Target="../media/image62.wmf"/><Relationship Id="rId12" Type="http://schemas.openxmlformats.org/officeDocument/2006/relationships/image" Target="../media/image67.wmf"/><Relationship Id="rId2" Type="http://schemas.openxmlformats.org/officeDocument/2006/relationships/image" Target="../media/image18.wmf"/><Relationship Id="rId1" Type="http://schemas.openxmlformats.org/officeDocument/2006/relationships/image" Target="../media/image60.wmf"/><Relationship Id="rId6" Type="http://schemas.openxmlformats.org/officeDocument/2006/relationships/image" Target="../media/image22.wmf"/><Relationship Id="rId11" Type="http://schemas.openxmlformats.org/officeDocument/2006/relationships/image" Target="../media/image66.wmf"/><Relationship Id="rId5" Type="http://schemas.openxmlformats.org/officeDocument/2006/relationships/image" Target="../media/image21.wmf"/><Relationship Id="rId10" Type="http://schemas.openxmlformats.org/officeDocument/2006/relationships/image" Target="../media/image65.wmf"/><Relationship Id="rId4" Type="http://schemas.openxmlformats.org/officeDocument/2006/relationships/image" Target="../media/image20.wmf"/><Relationship Id="rId9" Type="http://schemas.openxmlformats.org/officeDocument/2006/relationships/image" Target="../media/image6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33.v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media/image84.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35.vml.rels><?xml version="1.0" encoding="UTF-8" standalone="yes"?>
<Relationships xmlns="http://schemas.openxmlformats.org/package/2006/relationships"><Relationship Id="rId1" Type="http://schemas.openxmlformats.org/officeDocument/2006/relationships/image" Target="NULL"/></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NULL"/></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94.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6.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3.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50.v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image" Target="../media/image111.wmf"/><Relationship Id="rId7" Type="http://schemas.openxmlformats.org/officeDocument/2006/relationships/image" Target="../media/image115.wmf"/><Relationship Id="rId12" Type="http://schemas.openxmlformats.org/officeDocument/2006/relationships/image" Target="../media/image120.wmf"/><Relationship Id="rId2" Type="http://schemas.openxmlformats.org/officeDocument/2006/relationships/image" Target="../media/image110.wmf"/><Relationship Id="rId1" Type="http://schemas.openxmlformats.org/officeDocument/2006/relationships/image" Target="../media/image109.wmf"/><Relationship Id="rId6" Type="http://schemas.openxmlformats.org/officeDocument/2006/relationships/image" Target="../media/image114.wmf"/><Relationship Id="rId11" Type="http://schemas.openxmlformats.org/officeDocument/2006/relationships/image" Target="../media/image119.wmf"/><Relationship Id="rId5" Type="http://schemas.openxmlformats.org/officeDocument/2006/relationships/image" Target="../media/image113.wmf"/><Relationship Id="rId10" Type="http://schemas.openxmlformats.org/officeDocument/2006/relationships/image" Target="../media/image118.wmf"/><Relationship Id="rId4" Type="http://schemas.openxmlformats.org/officeDocument/2006/relationships/image" Target="../media/image112.wmf"/><Relationship Id="rId9" Type="http://schemas.openxmlformats.org/officeDocument/2006/relationships/image" Target="../media/image117.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889250" cy="496888"/>
          </a:xfrm>
          <a:prstGeom prst="rect">
            <a:avLst/>
          </a:prstGeom>
          <a:noFill/>
          <a:ln w="9525">
            <a:noFill/>
            <a:miter lim="800000"/>
            <a:headEnd/>
            <a:tailEnd/>
          </a:ln>
        </p:spPr>
        <p:txBody>
          <a:bodyPr vert="horz" wrap="square" lIns="94829" tIns="47414" rIns="94829" bIns="47414" numCol="1" anchor="t" anchorCtr="0" compatLnSpc="1">
            <a:prstTxWarp prst="textNoShape">
              <a:avLst/>
            </a:prstTxWarp>
          </a:bodyPr>
          <a:lstStyle>
            <a:lvl1pPr algn="l" defTabSz="947738">
              <a:defRPr sz="1300"/>
            </a:lvl1pPr>
          </a:lstStyle>
          <a:p>
            <a:pPr>
              <a:defRPr/>
            </a:pPr>
            <a:endParaRPr lang="en-GB"/>
          </a:p>
        </p:txBody>
      </p:sp>
      <p:sp>
        <p:nvSpPr>
          <p:cNvPr id="57347"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p:spPr>
        <p:txBody>
          <a:bodyPr vert="horz" wrap="square" lIns="94829" tIns="47414" rIns="94829" bIns="47414" numCol="1" anchor="t" anchorCtr="0" compatLnSpc="1">
            <a:prstTxWarp prst="textNoShape">
              <a:avLst/>
            </a:prstTxWarp>
          </a:bodyPr>
          <a:lstStyle>
            <a:lvl1pPr algn="r" defTabSz="947738">
              <a:defRPr sz="1300"/>
            </a:lvl1pPr>
          </a:lstStyle>
          <a:p>
            <a:pPr>
              <a:defRPr/>
            </a:pPr>
            <a:endParaRPr lang="en-GB"/>
          </a:p>
        </p:txBody>
      </p:sp>
      <p:sp>
        <p:nvSpPr>
          <p:cNvPr id="57348" name="Rectangle 4"/>
          <p:cNvSpPr>
            <a:spLocks noGrp="1" noChangeArrowheads="1"/>
          </p:cNvSpPr>
          <p:nvPr>
            <p:ph type="ftr" sz="quarter" idx="2"/>
          </p:nvPr>
        </p:nvSpPr>
        <p:spPr bwMode="auto">
          <a:xfrm>
            <a:off x="0" y="9431338"/>
            <a:ext cx="2889250" cy="496887"/>
          </a:xfrm>
          <a:prstGeom prst="rect">
            <a:avLst/>
          </a:prstGeom>
          <a:noFill/>
          <a:ln w="9525">
            <a:noFill/>
            <a:miter lim="800000"/>
            <a:headEnd/>
            <a:tailEnd/>
          </a:ln>
        </p:spPr>
        <p:txBody>
          <a:bodyPr vert="horz" wrap="square" lIns="94829" tIns="47414" rIns="94829" bIns="47414" numCol="1" anchor="b" anchorCtr="0" compatLnSpc="1">
            <a:prstTxWarp prst="textNoShape">
              <a:avLst/>
            </a:prstTxWarp>
          </a:bodyPr>
          <a:lstStyle>
            <a:lvl1pPr algn="l" defTabSz="947738">
              <a:defRPr sz="1300"/>
            </a:lvl1pPr>
          </a:lstStyle>
          <a:p>
            <a:pPr>
              <a:defRPr/>
            </a:pPr>
            <a:endParaRPr lang="en-GB"/>
          </a:p>
        </p:txBody>
      </p:sp>
      <p:sp>
        <p:nvSpPr>
          <p:cNvPr id="57349" name="Rectangle 5"/>
          <p:cNvSpPr>
            <a:spLocks noGrp="1" noChangeArrowheads="1"/>
          </p:cNvSpPr>
          <p:nvPr>
            <p:ph type="sldNum" sz="quarter" idx="3"/>
          </p:nvPr>
        </p:nvSpPr>
        <p:spPr bwMode="auto">
          <a:xfrm>
            <a:off x="3779838" y="9431338"/>
            <a:ext cx="2889250" cy="496887"/>
          </a:xfrm>
          <a:prstGeom prst="rect">
            <a:avLst/>
          </a:prstGeom>
          <a:noFill/>
          <a:ln w="9525">
            <a:noFill/>
            <a:miter lim="800000"/>
            <a:headEnd/>
            <a:tailEnd/>
          </a:ln>
        </p:spPr>
        <p:txBody>
          <a:bodyPr vert="horz" wrap="square" lIns="94829" tIns="47414" rIns="94829" bIns="47414" numCol="1" anchor="b" anchorCtr="0" compatLnSpc="1">
            <a:prstTxWarp prst="textNoShape">
              <a:avLst/>
            </a:prstTxWarp>
          </a:bodyPr>
          <a:lstStyle>
            <a:lvl1pPr algn="r" defTabSz="947738">
              <a:defRPr sz="1300"/>
            </a:lvl1pPr>
          </a:lstStyle>
          <a:p>
            <a:pPr>
              <a:defRPr/>
            </a:pPr>
            <a:fld id="{4C6B135C-A288-4388-94DE-6B387012F438}" type="slidenum">
              <a:rPr lang="ar-SA"/>
              <a:pPr>
                <a:defRPr/>
              </a:pPr>
              <a:t>‹#›</a:t>
            </a:fld>
            <a:endParaRPr lang="en-US"/>
          </a:p>
        </p:txBody>
      </p:sp>
    </p:spTree>
    <p:extLst>
      <p:ext uri="{BB962C8B-B14F-4D97-AF65-F5344CB8AC3E}">
        <p14:creationId xmlns:p14="http://schemas.microsoft.com/office/powerpoint/2010/main" val="1160724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889250" cy="496888"/>
          </a:xfrm>
          <a:prstGeom prst="rect">
            <a:avLst/>
          </a:prstGeom>
          <a:noFill/>
          <a:ln w="9525">
            <a:noFill/>
            <a:miter lim="800000"/>
            <a:headEnd/>
            <a:tailEnd/>
          </a:ln>
        </p:spPr>
        <p:txBody>
          <a:bodyPr vert="horz" wrap="square" lIns="94829" tIns="47414" rIns="94829" bIns="47414" numCol="1" anchor="t" anchorCtr="0" compatLnSpc="1">
            <a:prstTxWarp prst="textNoShape">
              <a:avLst/>
            </a:prstTxWarp>
          </a:bodyPr>
          <a:lstStyle>
            <a:lvl1pPr algn="l" defTabSz="947738">
              <a:defRPr sz="1300"/>
            </a:lvl1pPr>
          </a:lstStyle>
          <a:p>
            <a:pPr>
              <a:defRPr/>
            </a:pPr>
            <a:endParaRPr lang="en-GB"/>
          </a:p>
        </p:txBody>
      </p:sp>
      <p:sp>
        <p:nvSpPr>
          <p:cNvPr id="5123" name="Rectangle 3"/>
          <p:cNvSpPr>
            <a:spLocks noGrp="1" noChangeArrowheads="1"/>
          </p:cNvSpPr>
          <p:nvPr>
            <p:ph type="dt" idx="1"/>
          </p:nvPr>
        </p:nvSpPr>
        <p:spPr bwMode="auto">
          <a:xfrm>
            <a:off x="3779838" y="0"/>
            <a:ext cx="2889250" cy="496888"/>
          </a:xfrm>
          <a:prstGeom prst="rect">
            <a:avLst/>
          </a:prstGeom>
          <a:noFill/>
          <a:ln w="9525">
            <a:noFill/>
            <a:miter lim="800000"/>
            <a:headEnd/>
            <a:tailEnd/>
          </a:ln>
        </p:spPr>
        <p:txBody>
          <a:bodyPr vert="horz" wrap="square" lIns="94829" tIns="47414" rIns="94829" bIns="47414" numCol="1" anchor="t" anchorCtr="0" compatLnSpc="1">
            <a:prstTxWarp prst="textNoShape">
              <a:avLst/>
            </a:prstTxWarp>
          </a:bodyPr>
          <a:lstStyle>
            <a:lvl1pPr algn="r" defTabSz="947738">
              <a:defRPr sz="1300"/>
            </a:lvl1pPr>
          </a:lstStyle>
          <a:p>
            <a:pPr>
              <a:defRPr/>
            </a:pPr>
            <a:endParaRPr lang="en-GB"/>
          </a:p>
        </p:txBody>
      </p:sp>
      <p:sp>
        <p:nvSpPr>
          <p:cNvPr id="7578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889000" y="4714875"/>
            <a:ext cx="4891088" cy="4468813"/>
          </a:xfrm>
          <a:prstGeom prst="rect">
            <a:avLst/>
          </a:prstGeom>
          <a:noFill/>
          <a:ln w="9525">
            <a:noFill/>
            <a:miter lim="800000"/>
            <a:headEnd/>
            <a:tailEnd/>
          </a:ln>
        </p:spPr>
        <p:txBody>
          <a:bodyPr vert="horz" wrap="square" lIns="94829" tIns="47414" rIns="94829" bIns="474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431338"/>
            <a:ext cx="2889250" cy="496887"/>
          </a:xfrm>
          <a:prstGeom prst="rect">
            <a:avLst/>
          </a:prstGeom>
          <a:noFill/>
          <a:ln w="9525">
            <a:noFill/>
            <a:miter lim="800000"/>
            <a:headEnd/>
            <a:tailEnd/>
          </a:ln>
        </p:spPr>
        <p:txBody>
          <a:bodyPr vert="horz" wrap="square" lIns="94829" tIns="47414" rIns="94829" bIns="47414" numCol="1" anchor="b" anchorCtr="0" compatLnSpc="1">
            <a:prstTxWarp prst="textNoShape">
              <a:avLst/>
            </a:prstTxWarp>
          </a:bodyPr>
          <a:lstStyle>
            <a:lvl1pPr algn="l" defTabSz="947738">
              <a:defRPr sz="1300"/>
            </a:lvl1pPr>
          </a:lstStyle>
          <a:p>
            <a:pPr>
              <a:defRPr/>
            </a:pPr>
            <a:endParaRPr lang="en-GB"/>
          </a:p>
        </p:txBody>
      </p:sp>
      <p:sp>
        <p:nvSpPr>
          <p:cNvPr id="5127" name="Rectangle 7"/>
          <p:cNvSpPr>
            <a:spLocks noGrp="1" noChangeArrowheads="1"/>
          </p:cNvSpPr>
          <p:nvPr>
            <p:ph type="sldNum" sz="quarter" idx="5"/>
          </p:nvPr>
        </p:nvSpPr>
        <p:spPr bwMode="auto">
          <a:xfrm>
            <a:off x="3779838" y="9431338"/>
            <a:ext cx="2889250" cy="496887"/>
          </a:xfrm>
          <a:prstGeom prst="rect">
            <a:avLst/>
          </a:prstGeom>
          <a:noFill/>
          <a:ln w="9525">
            <a:noFill/>
            <a:miter lim="800000"/>
            <a:headEnd/>
            <a:tailEnd/>
          </a:ln>
        </p:spPr>
        <p:txBody>
          <a:bodyPr vert="horz" wrap="square" lIns="94829" tIns="47414" rIns="94829" bIns="47414" numCol="1" anchor="b" anchorCtr="0" compatLnSpc="1">
            <a:prstTxWarp prst="textNoShape">
              <a:avLst/>
            </a:prstTxWarp>
          </a:bodyPr>
          <a:lstStyle>
            <a:lvl1pPr algn="r" defTabSz="947738">
              <a:defRPr sz="1300"/>
            </a:lvl1pPr>
          </a:lstStyle>
          <a:p>
            <a:pPr>
              <a:defRPr/>
            </a:pPr>
            <a:fld id="{4FF12895-5434-4DF4-B10D-C5468C8B0058}" type="slidenum">
              <a:rPr lang="ar-SA"/>
              <a:pPr>
                <a:defRPr/>
              </a:pPr>
              <a:t>‹#›</a:t>
            </a:fld>
            <a:endParaRPr lang="en-US"/>
          </a:p>
        </p:txBody>
      </p:sp>
    </p:spTree>
    <p:extLst>
      <p:ext uri="{BB962C8B-B14F-4D97-AF65-F5344CB8AC3E}">
        <p14:creationId xmlns:p14="http://schemas.microsoft.com/office/powerpoint/2010/main" val="3209224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800">
                <a:solidFill>
                  <a:schemeClr val="tx1"/>
                </a:solidFill>
                <a:latin typeface="Times New Roman" pitchFamily="18" charset="0"/>
                <a:cs typeface="Times New Roman" pitchFamily="18" charset="0"/>
              </a:defRPr>
            </a:lvl1pPr>
            <a:lvl2pPr marL="742950" indent="-285750" defTabSz="947738" eaLnBrk="0" hangingPunct="0">
              <a:defRPr sz="2800">
                <a:solidFill>
                  <a:schemeClr val="tx1"/>
                </a:solidFill>
                <a:latin typeface="Times New Roman" pitchFamily="18" charset="0"/>
                <a:cs typeface="Times New Roman" pitchFamily="18" charset="0"/>
              </a:defRPr>
            </a:lvl2pPr>
            <a:lvl3pPr marL="1143000" indent="-228600" defTabSz="947738" eaLnBrk="0" hangingPunct="0">
              <a:defRPr sz="2800">
                <a:solidFill>
                  <a:schemeClr val="tx1"/>
                </a:solidFill>
                <a:latin typeface="Times New Roman" pitchFamily="18" charset="0"/>
                <a:cs typeface="Times New Roman" pitchFamily="18" charset="0"/>
              </a:defRPr>
            </a:lvl3pPr>
            <a:lvl4pPr marL="1600200" indent="-228600" defTabSz="947738" eaLnBrk="0" hangingPunct="0">
              <a:defRPr sz="2800">
                <a:solidFill>
                  <a:schemeClr val="tx1"/>
                </a:solidFill>
                <a:latin typeface="Times New Roman" pitchFamily="18" charset="0"/>
                <a:cs typeface="Times New Roman" pitchFamily="18" charset="0"/>
              </a:defRPr>
            </a:lvl4pPr>
            <a:lvl5pPr marL="2057400" indent="-228600" defTabSz="947738" eaLnBrk="0" hangingPunct="0">
              <a:defRPr sz="2800">
                <a:solidFill>
                  <a:schemeClr val="tx1"/>
                </a:solidFill>
                <a:latin typeface="Times New Roman" pitchFamily="18" charset="0"/>
                <a:cs typeface="Times New Roman" pitchFamily="18" charset="0"/>
              </a:defRPr>
            </a:lvl5pPr>
            <a:lvl6pPr marL="2514600" indent="-228600" algn="l" defTabSz="947738" rtl="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algn="l" defTabSz="947738" rtl="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algn="l" defTabSz="947738" rtl="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algn="l" defTabSz="947738" rtl="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3968071D-5EB7-43C0-B2BA-57226536F4AB}" type="slidenum">
              <a:rPr lang="ar-SA" sz="1300" smtClean="0"/>
              <a:pPr eaLnBrk="1" hangingPunct="1"/>
              <a:t>1</a:t>
            </a:fld>
            <a:endParaRPr lang="en-US" sz="1300" smtClean="0"/>
          </a:p>
        </p:txBody>
      </p:sp>
      <p:sp>
        <p:nvSpPr>
          <p:cNvPr id="76803" name="Rectangle 1026"/>
          <p:cNvSpPr>
            <a:spLocks noGrp="1" noRot="1" noChangeAspect="1" noChangeArrowheads="1" noTextEdit="1"/>
          </p:cNvSpPr>
          <p:nvPr>
            <p:ph type="sldImg"/>
          </p:nvPr>
        </p:nvSpPr>
        <p:spPr>
          <a:ln/>
        </p:spPr>
      </p:sp>
      <p:sp>
        <p:nvSpPr>
          <p:cNvPr id="768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862013" y="750888"/>
            <a:ext cx="4945062" cy="3709987"/>
          </a:xfrm>
          <a:ln cap="flat"/>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862013" y="750888"/>
            <a:ext cx="4945062" cy="3709987"/>
          </a:xfrm>
          <a:ln cap="flat"/>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KW"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862013" y="750888"/>
            <a:ext cx="4945062" cy="3709987"/>
          </a:xfrm>
          <a:ln cap="flat"/>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952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ar-IQ" sz="2400"/>
          </a:p>
        </p:txBody>
      </p:sp>
      <p:sp>
        <p:nvSpPr>
          <p:cNvPr id="5" name="Rectangle 45"/>
          <p:cNvSpPr>
            <a:spLocks noChangeArrowheads="1"/>
          </p:cNvSpPr>
          <p:nvPr userDrawn="1"/>
        </p:nvSpPr>
        <p:spPr bwMode="auto">
          <a:xfrm>
            <a:off x="0" y="787400"/>
            <a:ext cx="9144000" cy="152400"/>
          </a:xfrm>
          <a:prstGeom prst="rect">
            <a:avLst/>
          </a:prstGeom>
          <a:solidFill>
            <a:srgbClr val="3333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ar-IQ" sz="2400"/>
          </a:p>
        </p:txBody>
      </p:sp>
      <p:sp>
        <p:nvSpPr>
          <p:cNvPr id="3074" name="Rectangle 2"/>
          <p:cNvSpPr>
            <a:spLocks noGrp="1" noChangeArrowheads="1"/>
          </p:cNvSpPr>
          <p:nvPr>
            <p:ph type="ctrTitle"/>
          </p:nvPr>
        </p:nvSpPr>
        <p:spPr>
          <a:xfrm>
            <a:off x="685800" y="2286000"/>
            <a:ext cx="7772400" cy="1143000"/>
          </a:xfrm>
          <a:noFill/>
        </p:spPr>
        <p:txBody>
          <a:bodyPr/>
          <a:lstStyle>
            <a:lvl1pPr algn="ctr">
              <a:defRPr sz="3600">
                <a:solidFill>
                  <a:srgbClr val="FFFF66"/>
                </a:solidFill>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219019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C6A9D6-CF3A-46F9-8925-520FD6C6296B}" type="datetimeFigureOut">
              <a:rPr lang="ar-SA"/>
              <a:pPr>
                <a:defRPr/>
              </a:pPr>
              <a:t>08/11/1441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C2A549-0C92-4BA6-8576-547BFD06EFC0}" type="slidenum">
              <a:rPr lang="ar-SA"/>
              <a:pPr>
                <a:defRPr/>
              </a:pPr>
              <a:t>‹#›</a:t>
            </a:fld>
            <a:endParaRPr lang="en-US"/>
          </a:p>
        </p:txBody>
      </p:sp>
    </p:spTree>
    <p:extLst>
      <p:ext uri="{BB962C8B-B14F-4D97-AF65-F5344CB8AC3E}">
        <p14:creationId xmlns:p14="http://schemas.microsoft.com/office/powerpoint/2010/main" val="103567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0A3FC35-93E3-48F8-A0BB-2C936F76AE13}" type="datetimeFigureOut">
              <a:rPr lang="ar-SA"/>
              <a:pPr>
                <a:defRPr/>
              </a:pPr>
              <a:t>08/11/1441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741C1E-D9F6-455A-B177-8B5AD387BDB5}" type="slidenum">
              <a:rPr lang="ar-SA"/>
              <a:pPr>
                <a:defRPr/>
              </a:pPr>
              <a:t>‹#›</a:t>
            </a:fld>
            <a:endParaRPr lang="en-US"/>
          </a:p>
        </p:txBody>
      </p:sp>
    </p:spTree>
    <p:extLst>
      <p:ext uri="{BB962C8B-B14F-4D97-AF65-F5344CB8AC3E}">
        <p14:creationId xmlns:p14="http://schemas.microsoft.com/office/powerpoint/2010/main" val="3627011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32FF9CA-E5B8-4984-997B-AE1DB9188D29}" type="datetimeFigureOut">
              <a:rPr lang="ar-SA"/>
              <a:pPr>
                <a:defRPr/>
              </a:pPr>
              <a:t>08/11/1441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CB0188-C652-46F2-B21B-D0FF880B352A}" type="slidenum">
              <a:rPr lang="ar-SA"/>
              <a:pPr>
                <a:defRPr/>
              </a:pPr>
              <a:t>‹#›</a:t>
            </a:fld>
            <a:endParaRPr lang="en-US"/>
          </a:p>
        </p:txBody>
      </p:sp>
    </p:spTree>
    <p:extLst>
      <p:ext uri="{BB962C8B-B14F-4D97-AF65-F5344CB8AC3E}">
        <p14:creationId xmlns:p14="http://schemas.microsoft.com/office/powerpoint/2010/main" val="375613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23A9EAF-72AC-4378-B4D3-92F0534DE02D}" type="datetimeFigureOut">
              <a:rPr lang="ar-SA"/>
              <a:pPr>
                <a:defRPr/>
              </a:pPr>
              <a:t>08/11/1441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7B47A4-0D40-4647-8E9A-514C8847A56F}" type="slidenum">
              <a:rPr lang="ar-SA"/>
              <a:pPr>
                <a:defRPr/>
              </a:pPr>
              <a:t>‹#›</a:t>
            </a:fld>
            <a:endParaRPr lang="en-US"/>
          </a:p>
        </p:txBody>
      </p:sp>
    </p:spTree>
    <p:extLst>
      <p:ext uri="{BB962C8B-B14F-4D97-AF65-F5344CB8AC3E}">
        <p14:creationId xmlns:p14="http://schemas.microsoft.com/office/powerpoint/2010/main" val="267691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ltLang="zh-TW"/>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02921060-A36D-496C-AF8C-50E9A188EE45}" type="slidenum">
              <a:rPr lang="zh-TW" altLang="en-US"/>
              <a:pPr>
                <a:defRPr/>
              </a:pPr>
              <a:t>‹#›</a:t>
            </a:fld>
            <a:endParaRPr lang="en-US" altLang="zh-TW"/>
          </a:p>
        </p:txBody>
      </p:sp>
    </p:spTree>
    <p:extLst>
      <p:ext uri="{BB962C8B-B14F-4D97-AF65-F5344CB8AC3E}">
        <p14:creationId xmlns:p14="http://schemas.microsoft.com/office/powerpoint/2010/main" val="349927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032EA76-2D28-46E4-809E-11FEF699E5D9}" type="datetimeFigureOut">
              <a:rPr lang="ar-SA"/>
              <a:pPr>
                <a:defRPr/>
              </a:pPr>
              <a:t>08/11/1441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059A14-2B8D-49E3-9497-B5F7703BEF1D}" type="slidenum">
              <a:rPr lang="ar-SA"/>
              <a:pPr>
                <a:defRPr/>
              </a:pPr>
              <a:t>‹#›</a:t>
            </a:fld>
            <a:endParaRPr lang="en-US"/>
          </a:p>
        </p:txBody>
      </p:sp>
    </p:spTree>
    <p:extLst>
      <p:ext uri="{BB962C8B-B14F-4D97-AF65-F5344CB8AC3E}">
        <p14:creationId xmlns:p14="http://schemas.microsoft.com/office/powerpoint/2010/main" val="273702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FA36727-7AA0-432E-9588-C6F2C6DAB64F}" type="datetimeFigureOut">
              <a:rPr lang="ar-SA"/>
              <a:pPr>
                <a:defRPr/>
              </a:pPr>
              <a:t>08/11/1441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088336-48B4-4962-8260-9FBAC5445C80}" type="slidenum">
              <a:rPr lang="ar-SA"/>
              <a:pPr>
                <a:defRPr/>
              </a:pPr>
              <a:t>‹#›</a:t>
            </a:fld>
            <a:endParaRPr lang="en-US"/>
          </a:p>
        </p:txBody>
      </p:sp>
    </p:spTree>
    <p:extLst>
      <p:ext uri="{BB962C8B-B14F-4D97-AF65-F5344CB8AC3E}">
        <p14:creationId xmlns:p14="http://schemas.microsoft.com/office/powerpoint/2010/main" val="335460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54F2DF7-4AC0-4AAD-B058-F83D7AEB14F8}" type="datetimeFigureOut">
              <a:rPr lang="ar-SA"/>
              <a:pPr>
                <a:defRPr/>
              </a:pPr>
              <a:t>08/11/1441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2F0810-BFB4-40C5-B619-1FEC8621DE1C}" type="slidenum">
              <a:rPr lang="ar-SA"/>
              <a:pPr>
                <a:defRPr/>
              </a:pPr>
              <a:t>‹#›</a:t>
            </a:fld>
            <a:endParaRPr lang="en-US"/>
          </a:p>
        </p:txBody>
      </p:sp>
    </p:spTree>
    <p:extLst>
      <p:ext uri="{BB962C8B-B14F-4D97-AF65-F5344CB8AC3E}">
        <p14:creationId xmlns:p14="http://schemas.microsoft.com/office/powerpoint/2010/main" val="213513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AA5C49A-642E-461C-9394-69E2E4242858}" type="datetimeFigureOut">
              <a:rPr lang="ar-SA"/>
              <a:pPr>
                <a:defRPr/>
              </a:pPr>
              <a:t>08/11/1441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DF1598-AA78-4948-8794-792E6BCBCFFD}" type="slidenum">
              <a:rPr lang="ar-SA"/>
              <a:pPr>
                <a:defRPr/>
              </a:pPr>
              <a:t>‹#›</a:t>
            </a:fld>
            <a:endParaRPr lang="en-US"/>
          </a:p>
        </p:txBody>
      </p:sp>
    </p:spTree>
    <p:extLst>
      <p:ext uri="{BB962C8B-B14F-4D97-AF65-F5344CB8AC3E}">
        <p14:creationId xmlns:p14="http://schemas.microsoft.com/office/powerpoint/2010/main" val="176564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7CD7C91-36CB-4C86-ACD4-F80D720A8F7B}" type="datetimeFigureOut">
              <a:rPr lang="ar-SA"/>
              <a:pPr>
                <a:defRPr/>
              </a:pPr>
              <a:t>08/11/1441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504C79-3D00-45A9-8351-5F1D21551A25}" type="slidenum">
              <a:rPr lang="ar-SA"/>
              <a:pPr>
                <a:defRPr/>
              </a:pPr>
              <a:t>‹#›</a:t>
            </a:fld>
            <a:endParaRPr lang="en-US"/>
          </a:p>
        </p:txBody>
      </p:sp>
    </p:spTree>
    <p:extLst>
      <p:ext uri="{BB962C8B-B14F-4D97-AF65-F5344CB8AC3E}">
        <p14:creationId xmlns:p14="http://schemas.microsoft.com/office/powerpoint/2010/main" val="151404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108BB73-F1D0-448E-8702-D4014F95B15C}" type="datetimeFigureOut">
              <a:rPr lang="ar-SA"/>
              <a:pPr>
                <a:defRPr/>
              </a:pPr>
              <a:t>08/11/1441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4FB278B-03BB-4CB8-8569-22344D212BF5}" type="slidenum">
              <a:rPr lang="ar-SA"/>
              <a:pPr>
                <a:defRPr/>
              </a:pPr>
              <a:t>‹#›</a:t>
            </a:fld>
            <a:endParaRPr lang="en-US"/>
          </a:p>
        </p:txBody>
      </p:sp>
    </p:spTree>
    <p:extLst>
      <p:ext uri="{BB962C8B-B14F-4D97-AF65-F5344CB8AC3E}">
        <p14:creationId xmlns:p14="http://schemas.microsoft.com/office/powerpoint/2010/main" val="234088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3B7E28-C3EE-45CB-BBC5-D9711F8A3DDA}" type="datetimeFigureOut">
              <a:rPr lang="ar-SA"/>
              <a:pPr>
                <a:defRPr/>
              </a:pPr>
              <a:t>08/11/1441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673969-2BB4-4F91-B71C-68017CF0290B}" type="slidenum">
              <a:rPr lang="ar-SA"/>
              <a:pPr>
                <a:defRPr/>
              </a:pPr>
              <a:t>‹#›</a:t>
            </a:fld>
            <a:endParaRPr lang="en-US"/>
          </a:p>
        </p:txBody>
      </p:sp>
    </p:spTree>
    <p:extLst>
      <p:ext uri="{BB962C8B-B14F-4D97-AF65-F5344CB8AC3E}">
        <p14:creationId xmlns:p14="http://schemas.microsoft.com/office/powerpoint/2010/main" val="1771479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2100" y="152400"/>
            <a:ext cx="85217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2" name="Rectangle 3"/>
          <p:cNvSpPr>
            <a:spLocks noGrp="1" noChangeArrowheads="1"/>
          </p:cNvSpPr>
          <p:nvPr>
            <p:ph type="body" idx="1"/>
          </p:nvPr>
        </p:nvSpPr>
        <p:spPr bwMode="auto">
          <a:xfrm>
            <a:off x="214313" y="1066800"/>
            <a:ext cx="8775700" cy="553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4221" r:id="rId1"/>
    <p:sldLayoutId id="2147484222" r:id="rId2"/>
  </p:sldLayoutIdLst>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2pPr>
      <a:lvl3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3pPr>
      <a:lvl4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4pPr>
      <a:lvl5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5pPr>
      <a:lvl6pPr marL="457200" algn="l" rtl="0" fontAlgn="base">
        <a:spcBef>
          <a:spcPct val="0"/>
        </a:spcBef>
        <a:spcAft>
          <a:spcPct val="0"/>
        </a:spcAft>
        <a:defRPr sz="2400" b="1">
          <a:solidFill>
            <a:srgbClr val="666699"/>
          </a:solidFill>
          <a:latin typeface="Tahoma" pitchFamily="34" charset="0"/>
          <a:cs typeface="Times New Roman" pitchFamily="18" charset="0"/>
        </a:defRPr>
      </a:lvl6pPr>
      <a:lvl7pPr marL="914400" algn="l" rtl="0" fontAlgn="base">
        <a:spcBef>
          <a:spcPct val="0"/>
        </a:spcBef>
        <a:spcAft>
          <a:spcPct val="0"/>
        </a:spcAft>
        <a:defRPr sz="2400" b="1">
          <a:solidFill>
            <a:srgbClr val="666699"/>
          </a:solidFill>
          <a:latin typeface="Tahoma" pitchFamily="34" charset="0"/>
          <a:cs typeface="Times New Roman" pitchFamily="18" charset="0"/>
        </a:defRPr>
      </a:lvl7pPr>
      <a:lvl8pPr marL="1371600" algn="l" rtl="0" fontAlgn="base">
        <a:spcBef>
          <a:spcPct val="0"/>
        </a:spcBef>
        <a:spcAft>
          <a:spcPct val="0"/>
        </a:spcAft>
        <a:defRPr sz="2400" b="1">
          <a:solidFill>
            <a:srgbClr val="666699"/>
          </a:solidFill>
          <a:latin typeface="Tahoma" pitchFamily="34" charset="0"/>
          <a:cs typeface="Times New Roman" pitchFamily="18" charset="0"/>
        </a:defRPr>
      </a:lvl8pPr>
      <a:lvl9pPr marL="1828800" algn="l" rtl="0" fontAlgn="base">
        <a:spcBef>
          <a:spcPct val="0"/>
        </a:spcBef>
        <a:spcAft>
          <a:spcPct val="0"/>
        </a:spcAft>
        <a:defRPr sz="2400" b="1">
          <a:solidFill>
            <a:srgbClr val="666699"/>
          </a:solidFill>
          <a:latin typeface="Tahoma" pitchFamily="34" charset="0"/>
          <a:cs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bg1"/>
          </a:solidFill>
          <a:effectLst>
            <a:outerShdw blurRad="38100" dist="38100" dir="2700000" algn="tl">
              <a:srgbClr val="000000"/>
            </a:outerShdw>
          </a:effectLst>
          <a:latin typeface="Arial" pitchFamily="34" charset="0"/>
          <a:ea typeface="+mn-ea"/>
          <a:cs typeface="+mn-cs"/>
        </a:defRPr>
      </a:lvl1pPr>
      <a:lvl2pPr marL="742950" indent="-285750" algn="l" rtl="0" eaLnBrk="0" fontAlgn="base" hangingPunct="0">
        <a:spcBef>
          <a:spcPct val="20000"/>
        </a:spcBef>
        <a:spcAft>
          <a:spcPct val="0"/>
        </a:spcAft>
        <a:buChar char="–"/>
        <a:defRPr sz="2200" b="1">
          <a:solidFill>
            <a:schemeClr val="bg1"/>
          </a:solidFill>
          <a:effectLst>
            <a:outerShdw blurRad="38100" dist="38100" dir="2700000" algn="tl">
              <a:srgbClr val="000000"/>
            </a:outerShdw>
          </a:effectLst>
          <a:latin typeface="Arial" pitchFamily="34" charset="0"/>
          <a:cs typeface="+mn-cs"/>
        </a:defRPr>
      </a:lvl2pPr>
      <a:lvl3pPr marL="11430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Arial" pitchFamily="34" charset="0"/>
          <a:cs typeface="+mn-cs"/>
        </a:defRPr>
      </a:lvl3pPr>
      <a:lvl4pPr marL="1600200" indent="-228600" algn="l" rtl="0" eaLnBrk="0" fontAlgn="base" hangingPunct="0">
        <a:spcBef>
          <a:spcPct val="20000"/>
        </a:spcBef>
        <a:spcAft>
          <a:spcPct val="0"/>
        </a:spcAft>
        <a:buChar char="–"/>
        <a:defRPr b="1">
          <a:solidFill>
            <a:schemeClr val="bg1"/>
          </a:solidFill>
          <a:effectLst>
            <a:outerShdw blurRad="38100" dist="38100" dir="2700000" algn="tl">
              <a:srgbClr val="000000"/>
            </a:outerShdw>
          </a:effectLst>
          <a:latin typeface="Arial" pitchFamily="34" charset="0"/>
          <a:cs typeface="+mn-cs"/>
        </a:defRPr>
      </a:lvl4pPr>
      <a:lvl5pPr marL="2057400" indent="-228600" algn="l" rtl="0" eaLnBrk="0" fontAlgn="base" hangingPunct="0">
        <a:spcBef>
          <a:spcPct val="20000"/>
        </a:spcBef>
        <a:spcAft>
          <a:spcPct val="0"/>
        </a:spcAft>
        <a:buChar char="»"/>
        <a:defRPr sz="1600" b="1">
          <a:solidFill>
            <a:schemeClr val="bg1"/>
          </a:solidFill>
          <a:effectLst>
            <a:outerShdw blurRad="38100" dist="38100" dir="2700000" algn="tl">
              <a:srgbClr val="000000"/>
            </a:outerShdw>
          </a:effectLst>
          <a:latin typeface="Arial" pitchFamily="34" charset="0"/>
          <a:cs typeface="+mn-cs"/>
        </a:defRPr>
      </a:lvl5pPr>
      <a:lvl6pPr marL="2514600" indent="-228600" algn="l" rtl="0" fontAlgn="base">
        <a:spcBef>
          <a:spcPct val="20000"/>
        </a:spcBef>
        <a:spcAft>
          <a:spcPct val="0"/>
        </a:spcAft>
        <a:buChar char="»"/>
        <a:defRPr sz="1600">
          <a:solidFill>
            <a:schemeClr val="bg1"/>
          </a:solidFill>
          <a:latin typeface="+mn-lt"/>
          <a:cs typeface="+mn-cs"/>
        </a:defRPr>
      </a:lvl6pPr>
      <a:lvl7pPr marL="2971800" indent="-228600" algn="l" rtl="0" fontAlgn="base">
        <a:spcBef>
          <a:spcPct val="20000"/>
        </a:spcBef>
        <a:spcAft>
          <a:spcPct val="0"/>
        </a:spcAft>
        <a:buChar char="»"/>
        <a:defRPr sz="1600">
          <a:solidFill>
            <a:schemeClr val="bg1"/>
          </a:solidFill>
          <a:latin typeface="+mn-lt"/>
          <a:cs typeface="+mn-cs"/>
        </a:defRPr>
      </a:lvl7pPr>
      <a:lvl8pPr marL="3429000" indent="-228600" algn="l" rtl="0" fontAlgn="base">
        <a:spcBef>
          <a:spcPct val="20000"/>
        </a:spcBef>
        <a:spcAft>
          <a:spcPct val="0"/>
        </a:spcAft>
        <a:buChar char="»"/>
        <a:defRPr sz="1600">
          <a:solidFill>
            <a:schemeClr val="bg1"/>
          </a:solidFill>
          <a:latin typeface="+mn-lt"/>
          <a:cs typeface="+mn-cs"/>
        </a:defRPr>
      </a:lvl8pPr>
      <a:lvl9pPr marL="3886200" indent="-228600" algn="l" rtl="0" fontAlgn="base">
        <a:spcBef>
          <a:spcPct val="20000"/>
        </a:spcBef>
        <a:spcAft>
          <a:spcPct val="0"/>
        </a:spcAft>
        <a:buChar char="»"/>
        <a:defRPr sz="1600">
          <a:solidFill>
            <a:schemeClr val="bg1"/>
          </a:solidFill>
          <a:latin typeface="+mn-lt"/>
          <a:cs typeface="+mn-cs"/>
        </a:defRPr>
      </a:lvl9pPr>
    </p:bodyStyle>
    <p:other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7700"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400">
                <a:latin typeface="+mn-lt"/>
                <a:cs typeface="+mn-cs"/>
              </a:defRPr>
            </a:lvl1pPr>
          </a:lstStyle>
          <a:p>
            <a:pPr>
              <a:defRPr/>
            </a:pPr>
            <a:fld id="{82B16B1E-9510-424D-B706-4111DBB07A55}" type="datetimeFigureOut">
              <a:rPr lang="ar-SA"/>
              <a:pPr>
                <a:defRPr/>
              </a:pPr>
              <a:t>08/11/1441</a:t>
            </a:fld>
            <a:endParaRPr lang="en-US"/>
          </a:p>
        </p:txBody>
      </p:sp>
      <p:sp>
        <p:nvSpPr>
          <p:cNvPr id="157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a:defRPr sz="1400">
                <a:latin typeface="+mn-lt"/>
                <a:cs typeface="+mn-cs"/>
              </a:defRPr>
            </a:lvl1pPr>
          </a:lstStyle>
          <a:p>
            <a:pPr>
              <a:defRPr/>
            </a:pPr>
            <a:endParaRPr lang="en-US"/>
          </a:p>
        </p:txBody>
      </p:sp>
      <p:sp>
        <p:nvSpPr>
          <p:cNvPr id="157702"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400">
                <a:latin typeface="+mn-lt"/>
                <a:cs typeface="+mn-cs"/>
              </a:defRPr>
            </a:lvl1pPr>
          </a:lstStyle>
          <a:p>
            <a:pPr>
              <a:defRPr/>
            </a:pPr>
            <a:fld id="{5120674F-0073-4156-9B7E-A7E6C9DE912E}" type="slidenum">
              <a:rPr lang="ar-SA"/>
              <a:pPr>
                <a:defRPr/>
              </a:pPr>
              <a:t>‹#›</a:t>
            </a:fld>
            <a:endParaRPr lang="en-US"/>
          </a:p>
        </p:txBody>
      </p:sp>
      <p:sp>
        <p:nvSpPr>
          <p:cNvPr id="2055" name="Rectangle 7"/>
          <p:cNvSpPr>
            <a:spLocks noChangeArrowheads="1"/>
          </p:cNvSpPr>
          <p:nvPr/>
        </p:nvSpPr>
        <p:spPr bwMode="auto">
          <a:xfrm>
            <a:off x="0" y="0"/>
            <a:ext cx="9144000" cy="952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ar-IQ" sz="2400"/>
          </a:p>
        </p:txBody>
      </p:sp>
      <p:sp>
        <p:nvSpPr>
          <p:cNvPr id="2056" name="Rectangle 45"/>
          <p:cNvSpPr>
            <a:spLocks noChangeArrowheads="1"/>
          </p:cNvSpPr>
          <p:nvPr/>
        </p:nvSpPr>
        <p:spPr bwMode="auto">
          <a:xfrm>
            <a:off x="0" y="787400"/>
            <a:ext cx="9144000" cy="152400"/>
          </a:xfrm>
          <a:prstGeom prst="rect">
            <a:avLst/>
          </a:prstGeom>
          <a:solidFill>
            <a:srgbClr val="3333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ar-IQ" sz="2400"/>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2.wmf"/><Relationship Id="rId18" Type="http://schemas.openxmlformats.org/officeDocument/2006/relationships/oleObject" Target="../embeddings/oleObject14.bin"/><Relationship Id="rId3" Type="http://schemas.openxmlformats.org/officeDocument/2006/relationships/notesSlide" Target="../notesSlides/notesSlide14.xml"/><Relationship Id="rId21" Type="http://schemas.openxmlformats.org/officeDocument/2006/relationships/image" Target="../media/image16.wmf"/><Relationship Id="rId7" Type="http://schemas.openxmlformats.org/officeDocument/2006/relationships/image" Target="../media/image9.wmf"/><Relationship Id="rId12" Type="http://schemas.openxmlformats.org/officeDocument/2006/relationships/oleObject" Target="../embeddings/oleObject11.bin"/><Relationship Id="rId17" Type="http://schemas.openxmlformats.org/officeDocument/2006/relationships/image" Target="../media/image14.wmf"/><Relationship Id="rId2" Type="http://schemas.openxmlformats.org/officeDocument/2006/relationships/slideLayout" Target="../slideLayouts/slideLayout1.xml"/><Relationship Id="rId16" Type="http://schemas.openxmlformats.org/officeDocument/2006/relationships/oleObject" Target="../embeddings/oleObject13.bin"/><Relationship Id="rId20" Type="http://schemas.openxmlformats.org/officeDocument/2006/relationships/oleObject" Target="../embeddings/oleObject15.bin"/><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3.wmf"/><Relationship Id="rId10" Type="http://schemas.openxmlformats.org/officeDocument/2006/relationships/oleObject" Target="../embeddings/oleObject10.bin"/><Relationship Id="rId19" Type="http://schemas.openxmlformats.org/officeDocument/2006/relationships/image" Target="../media/image15.wmf"/><Relationship Id="rId4" Type="http://schemas.openxmlformats.org/officeDocument/2006/relationships/oleObject" Target="../embeddings/oleObject7.bin"/><Relationship Id="rId9" Type="http://schemas.openxmlformats.org/officeDocument/2006/relationships/image" Target="../media/image10.wmf"/><Relationship Id="rId1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0.wmf"/><Relationship Id="rId18" Type="http://schemas.openxmlformats.org/officeDocument/2006/relationships/oleObject" Target="../embeddings/oleObject22.bin"/><Relationship Id="rId3" Type="http://schemas.openxmlformats.org/officeDocument/2006/relationships/notesSlide" Target="../notesSlides/notesSlide15.xml"/><Relationship Id="rId21" Type="http://schemas.openxmlformats.org/officeDocument/2006/relationships/image" Target="../media/image24.wmf"/><Relationship Id="rId7" Type="http://schemas.openxmlformats.org/officeDocument/2006/relationships/image" Target="../media/image17.wmf"/><Relationship Id="rId12" Type="http://schemas.openxmlformats.org/officeDocument/2006/relationships/oleObject" Target="../embeddings/oleObject19.bin"/><Relationship Id="rId17" Type="http://schemas.openxmlformats.org/officeDocument/2006/relationships/image" Target="../media/image22.wmf"/><Relationship Id="rId25" Type="http://schemas.openxmlformats.org/officeDocument/2006/relationships/image" Target="../media/image26.wmf"/><Relationship Id="rId2" Type="http://schemas.openxmlformats.org/officeDocument/2006/relationships/slideLayout" Target="../slideLayouts/slideLayout1.xml"/><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vmlDrawing" Target="../drawings/vmlDrawing3.vml"/><Relationship Id="rId6" Type="http://schemas.openxmlformats.org/officeDocument/2006/relationships/oleObject" Target="../embeddings/oleObject16.bin"/><Relationship Id="rId11" Type="http://schemas.openxmlformats.org/officeDocument/2006/relationships/image" Target="../media/image19.wmf"/><Relationship Id="rId24" Type="http://schemas.openxmlformats.org/officeDocument/2006/relationships/oleObject" Target="../embeddings/oleObject25.bin"/><Relationship Id="rId5" Type="http://schemas.openxmlformats.org/officeDocument/2006/relationships/image" Target="../media/image28.png"/><Relationship Id="rId15" Type="http://schemas.openxmlformats.org/officeDocument/2006/relationships/image" Target="../media/image21.wmf"/><Relationship Id="rId23" Type="http://schemas.openxmlformats.org/officeDocument/2006/relationships/image" Target="../media/image25.wmf"/><Relationship Id="rId10" Type="http://schemas.openxmlformats.org/officeDocument/2006/relationships/oleObject" Target="../embeddings/oleObject18.bin"/><Relationship Id="rId19" Type="http://schemas.openxmlformats.org/officeDocument/2006/relationships/image" Target="../media/image23.wmf"/><Relationship Id="rId4" Type="http://schemas.openxmlformats.org/officeDocument/2006/relationships/image" Target="../media/image27.png"/><Relationship Id="rId9" Type="http://schemas.openxmlformats.org/officeDocument/2006/relationships/image" Target="../media/image18.wmf"/><Relationship Id="rId14" Type="http://schemas.openxmlformats.org/officeDocument/2006/relationships/oleObject" Target="../embeddings/oleObject20.bin"/><Relationship Id="rId22" Type="http://schemas.openxmlformats.org/officeDocument/2006/relationships/oleObject" Target="../embeddings/oleObject2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7.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9.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30.bin"/><Relationship Id="rId5" Type="http://schemas.openxmlformats.org/officeDocument/2006/relationships/image" Target="../media/image28.wmf"/><Relationship Id="rId4"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30.wmf"/><Relationship Id="rId4" Type="http://schemas.openxmlformats.org/officeDocument/2006/relationships/oleObject" Target="../embeddings/oleObject3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2.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33.bin"/><Relationship Id="rId5" Type="http://schemas.openxmlformats.org/officeDocument/2006/relationships/image" Target="../media/image31.wmf"/><Relationship Id="rId4" Type="http://schemas.openxmlformats.org/officeDocument/2006/relationships/oleObject" Target="../embeddings/oleObject3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33.wmf"/><Relationship Id="rId4" Type="http://schemas.openxmlformats.org/officeDocument/2006/relationships/oleObject" Target="../embeddings/oleObject3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34.wmf"/><Relationship Id="rId4"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6.w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37.bin"/><Relationship Id="rId5" Type="http://schemas.openxmlformats.org/officeDocument/2006/relationships/image" Target="../media/image35.wmf"/><Relationship Id="rId4" Type="http://schemas.openxmlformats.org/officeDocument/2006/relationships/oleObject" Target="../embeddings/oleObject36.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8.wmf"/><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39.bin"/><Relationship Id="rId5" Type="http://schemas.openxmlformats.org/officeDocument/2006/relationships/image" Target="../media/image37.wmf"/><Relationship Id="rId4" Type="http://schemas.openxmlformats.org/officeDocument/2006/relationships/oleObject" Target="../embeddings/oleObject38.bin"/></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40.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28.xml"/><Relationship Id="rId7" Type="http://schemas.openxmlformats.org/officeDocument/2006/relationships/oleObject" Target="../embeddings/oleObject43.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40.wmf"/><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43.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45.bin"/><Relationship Id="rId5" Type="http://schemas.openxmlformats.org/officeDocument/2006/relationships/image" Target="../media/image42.wmf"/><Relationship Id="rId4" Type="http://schemas.openxmlformats.org/officeDocument/2006/relationships/oleObject" Target="../embeddings/oleObject4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45.wmf"/><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oleObject" Target="../embeddings/oleObject47.bin"/><Relationship Id="rId5" Type="http://schemas.openxmlformats.org/officeDocument/2006/relationships/image" Target="../media/image44.wmf"/><Relationship Id="rId4" Type="http://schemas.openxmlformats.org/officeDocument/2006/relationships/oleObject" Target="../embeddings/oleObject4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47.wmf"/><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oleObject" Target="../embeddings/oleObject49.bin"/><Relationship Id="rId5" Type="http://schemas.openxmlformats.org/officeDocument/2006/relationships/image" Target="../media/image46.wmf"/><Relationship Id="rId4" Type="http://schemas.openxmlformats.org/officeDocument/2006/relationships/oleObject" Target="../embeddings/oleObject48.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48.wmf"/><Relationship Id="rId4" Type="http://schemas.openxmlformats.org/officeDocument/2006/relationships/oleObject" Target="../embeddings/oleObject5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50.wmf"/><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oleObject" Target="../embeddings/oleObject52.bin"/><Relationship Id="rId5" Type="http://schemas.openxmlformats.org/officeDocument/2006/relationships/image" Target="../media/image49.wmf"/><Relationship Id="rId4" Type="http://schemas.openxmlformats.org/officeDocument/2006/relationships/oleObject" Target="../embeddings/oleObject5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51.wmf"/><Relationship Id="rId4" Type="http://schemas.openxmlformats.org/officeDocument/2006/relationships/oleObject" Target="../embeddings/oleObject53.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35.xml"/><Relationship Id="rId7" Type="http://schemas.openxmlformats.org/officeDocument/2006/relationships/image" Target="../media/image53.wmf"/><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oleObject" Target="../embeddings/oleObject55.bin"/><Relationship Id="rId5" Type="http://schemas.openxmlformats.org/officeDocument/2006/relationships/image" Target="../media/image52.wmf"/><Relationship Id="rId4" Type="http://schemas.openxmlformats.org/officeDocument/2006/relationships/oleObject" Target="../embeddings/oleObject54.bin"/><Relationship Id="rId9" Type="http://schemas.openxmlformats.org/officeDocument/2006/relationships/image" Target="../media/image54.w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56.wmf"/><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oleObject" Target="../embeddings/oleObject58.bin"/><Relationship Id="rId5" Type="http://schemas.openxmlformats.org/officeDocument/2006/relationships/image" Target="../media/image55.wmf"/><Relationship Id="rId4" Type="http://schemas.openxmlformats.org/officeDocument/2006/relationships/oleObject" Target="../embeddings/oleObject57.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59.wmf"/><Relationship Id="rId3" Type="http://schemas.openxmlformats.org/officeDocument/2006/relationships/notesSlide" Target="../notesSlides/notesSlide37.xml"/><Relationship Id="rId7" Type="http://schemas.openxmlformats.org/officeDocument/2006/relationships/image" Target="../media/image53.wmf"/><Relationship Id="rId12" Type="http://schemas.openxmlformats.org/officeDocument/2006/relationships/oleObject" Target="../embeddings/oleObject63.bin"/><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oleObject" Target="../embeddings/oleObject60.bin"/><Relationship Id="rId11" Type="http://schemas.openxmlformats.org/officeDocument/2006/relationships/image" Target="../media/image58.wmf"/><Relationship Id="rId5" Type="http://schemas.openxmlformats.org/officeDocument/2006/relationships/image" Target="../media/image57.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54.wmf"/></Relationships>
</file>

<file path=ppt/slides/_rels/slide38.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68.bin"/><Relationship Id="rId18" Type="http://schemas.openxmlformats.org/officeDocument/2006/relationships/image" Target="../media/image62.wmf"/><Relationship Id="rId26" Type="http://schemas.openxmlformats.org/officeDocument/2006/relationships/image" Target="../media/image66.wmf"/><Relationship Id="rId3" Type="http://schemas.openxmlformats.org/officeDocument/2006/relationships/notesSlide" Target="../notesSlides/notesSlide38.xml"/><Relationship Id="rId21" Type="http://schemas.openxmlformats.org/officeDocument/2006/relationships/oleObject" Target="../embeddings/oleObject72.bin"/><Relationship Id="rId7" Type="http://schemas.openxmlformats.org/officeDocument/2006/relationships/oleObject" Target="../embeddings/oleObject65.bin"/><Relationship Id="rId12" Type="http://schemas.openxmlformats.org/officeDocument/2006/relationships/image" Target="../media/image20.wmf"/><Relationship Id="rId17" Type="http://schemas.openxmlformats.org/officeDocument/2006/relationships/oleObject" Target="../embeddings/oleObject70.bin"/><Relationship Id="rId25" Type="http://schemas.openxmlformats.org/officeDocument/2006/relationships/oleObject" Target="../embeddings/oleObject74.bin"/><Relationship Id="rId2" Type="http://schemas.openxmlformats.org/officeDocument/2006/relationships/slideLayout" Target="../slideLayouts/slideLayout1.xml"/><Relationship Id="rId16" Type="http://schemas.openxmlformats.org/officeDocument/2006/relationships/image" Target="../media/image22.wmf"/><Relationship Id="rId20" Type="http://schemas.openxmlformats.org/officeDocument/2006/relationships/image" Target="../media/image63.wmf"/><Relationship Id="rId29" Type="http://schemas.openxmlformats.org/officeDocument/2006/relationships/oleObject" Target="../embeddings/oleObject76.bin"/><Relationship Id="rId1" Type="http://schemas.openxmlformats.org/officeDocument/2006/relationships/vmlDrawing" Target="../drawings/vmlDrawing23.vml"/><Relationship Id="rId6" Type="http://schemas.openxmlformats.org/officeDocument/2006/relationships/image" Target="../media/image60.wmf"/><Relationship Id="rId11" Type="http://schemas.openxmlformats.org/officeDocument/2006/relationships/oleObject" Target="../embeddings/oleObject67.bin"/><Relationship Id="rId24" Type="http://schemas.openxmlformats.org/officeDocument/2006/relationships/image" Target="../media/image65.wmf"/><Relationship Id="rId5" Type="http://schemas.openxmlformats.org/officeDocument/2006/relationships/oleObject" Target="../embeddings/oleObject64.bin"/><Relationship Id="rId15" Type="http://schemas.openxmlformats.org/officeDocument/2006/relationships/oleObject" Target="../embeddings/oleObject69.bin"/><Relationship Id="rId23" Type="http://schemas.openxmlformats.org/officeDocument/2006/relationships/oleObject" Target="../embeddings/oleObject73.bin"/><Relationship Id="rId28" Type="http://schemas.openxmlformats.org/officeDocument/2006/relationships/image" Target="../media/image67.wmf"/><Relationship Id="rId10" Type="http://schemas.openxmlformats.org/officeDocument/2006/relationships/image" Target="../media/image61.wmf"/><Relationship Id="rId19" Type="http://schemas.openxmlformats.org/officeDocument/2006/relationships/oleObject" Target="../embeddings/oleObject71.bin"/><Relationship Id="rId4" Type="http://schemas.openxmlformats.org/officeDocument/2006/relationships/image" Target="../media/image73.png"/><Relationship Id="rId9" Type="http://schemas.openxmlformats.org/officeDocument/2006/relationships/oleObject" Target="../embeddings/oleObject66.bin"/><Relationship Id="rId14" Type="http://schemas.openxmlformats.org/officeDocument/2006/relationships/image" Target="../media/image21.wmf"/><Relationship Id="rId22" Type="http://schemas.openxmlformats.org/officeDocument/2006/relationships/image" Target="../media/image64.wmf"/><Relationship Id="rId27" Type="http://schemas.openxmlformats.org/officeDocument/2006/relationships/oleObject" Target="../embeddings/oleObject75.bin"/><Relationship Id="rId30" Type="http://schemas.openxmlformats.org/officeDocument/2006/relationships/image" Target="../media/image68.w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vmlDrawing" Target="../drawings/vmlDrawing24.vml"/><Relationship Id="rId5" Type="http://schemas.openxmlformats.org/officeDocument/2006/relationships/image" Target="../media/image69.wmf"/><Relationship Id="rId4" Type="http://schemas.openxmlformats.org/officeDocument/2006/relationships/oleObject" Target="../embeddings/oleObject77.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70.wmf"/><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oleObject" Target="../embeddings/oleObject78.bin"/><Relationship Id="rId5" Type="http://schemas.openxmlformats.org/officeDocument/2006/relationships/image" Target="../media/image77.png"/><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vmlDrawing" Target="../drawings/vmlDrawing26.vml"/><Relationship Id="rId5" Type="http://schemas.openxmlformats.org/officeDocument/2006/relationships/image" Target="../media/image71.wmf"/><Relationship Id="rId4" Type="http://schemas.openxmlformats.org/officeDocument/2006/relationships/oleObject" Target="../embeddings/oleObject79.bin"/></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notesSlide" Target="../notesSlides/notesSlide45.xml"/><Relationship Id="rId7" Type="http://schemas.openxmlformats.org/officeDocument/2006/relationships/oleObject" Target="../embeddings/oleObject81.bin"/><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image" Target="../media/image72.wmf"/><Relationship Id="rId5" Type="http://schemas.openxmlformats.org/officeDocument/2006/relationships/oleObject" Target="../embeddings/oleObject80.bin"/><Relationship Id="rId4" Type="http://schemas.openxmlformats.org/officeDocument/2006/relationships/image" Target="../media/image8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75.wmf"/><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oleObject" Target="../embeddings/oleObject83.bin"/><Relationship Id="rId5" Type="http://schemas.openxmlformats.org/officeDocument/2006/relationships/image" Target="../media/image74.wmf"/><Relationship Id="rId4" Type="http://schemas.openxmlformats.org/officeDocument/2006/relationships/oleObject" Target="../embeddings/oleObject82.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77.wmf"/><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oleObject" Target="../embeddings/oleObject85.bin"/><Relationship Id="rId5" Type="http://schemas.openxmlformats.org/officeDocument/2006/relationships/image" Target="../media/image76.wmf"/><Relationship Id="rId4" Type="http://schemas.openxmlformats.org/officeDocument/2006/relationships/oleObject" Target="../embeddings/oleObject84.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79.wmf"/><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oleObject" Target="../embeddings/oleObject87.bin"/><Relationship Id="rId5" Type="http://schemas.openxmlformats.org/officeDocument/2006/relationships/image" Target="../media/image78.wmf"/><Relationship Id="rId4" Type="http://schemas.openxmlformats.org/officeDocument/2006/relationships/oleObject" Target="../embeddings/oleObject86.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81.wmf"/><Relationship Id="rId2" Type="http://schemas.openxmlformats.org/officeDocument/2006/relationships/slideLayout" Target="../slideLayouts/slideLayout1.xml"/><Relationship Id="rId1" Type="http://schemas.openxmlformats.org/officeDocument/2006/relationships/vmlDrawing" Target="../drawings/vmlDrawing31.vml"/><Relationship Id="rId6" Type="http://schemas.openxmlformats.org/officeDocument/2006/relationships/oleObject" Target="../embeddings/oleObject89.bin"/><Relationship Id="rId5" Type="http://schemas.openxmlformats.org/officeDocument/2006/relationships/image" Target="../media/image80.wmf"/><Relationship Id="rId4" Type="http://schemas.openxmlformats.org/officeDocument/2006/relationships/oleObject" Target="../embeddings/oleObject88.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83.wmf"/><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oleObject" Target="../embeddings/oleObject91.bin"/><Relationship Id="rId5" Type="http://schemas.openxmlformats.org/officeDocument/2006/relationships/image" Target="../media/image82.wmf"/><Relationship Id="rId4" Type="http://schemas.openxmlformats.org/officeDocument/2006/relationships/oleObject" Target="../embeddings/oleObject90.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vmlDrawing" Target="../drawings/vmlDrawing33.vml"/><Relationship Id="rId6" Type="http://schemas.openxmlformats.org/officeDocument/2006/relationships/oleObject" Target="../embeddings/oleObject93.bin"/><Relationship Id="rId5" Type="http://schemas.openxmlformats.org/officeDocument/2006/relationships/image" Target="../media/image84.wmf"/><Relationship Id="rId4" Type="http://schemas.openxmlformats.org/officeDocument/2006/relationships/oleObject" Target="../embeddings/oleObject92.bin"/></Relationships>
</file>

<file path=ppt/slides/_rels/slide5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notesSlide" Target="../notesSlides/notesSlide52.xml"/><Relationship Id="rId7" Type="http://schemas.openxmlformats.org/officeDocument/2006/relationships/image" Target="../media/image86.wmf"/><Relationship Id="rId2" Type="http://schemas.openxmlformats.org/officeDocument/2006/relationships/slideLayout" Target="../slideLayouts/slideLayout1.xml"/><Relationship Id="rId1" Type="http://schemas.openxmlformats.org/officeDocument/2006/relationships/vmlDrawing" Target="../drawings/vmlDrawing34.vml"/><Relationship Id="rId6" Type="http://schemas.openxmlformats.org/officeDocument/2006/relationships/oleObject" Target="../embeddings/oleObject95.bin"/><Relationship Id="rId5" Type="http://schemas.openxmlformats.org/officeDocument/2006/relationships/image" Target="../media/image85.wmf"/><Relationship Id="rId4" Type="http://schemas.openxmlformats.org/officeDocument/2006/relationships/oleObject" Target="../embeddings/oleObject94.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oleObject" Target="../embeddings/oleObject97.bin"/><Relationship Id="rId5" Type="http://schemas.openxmlformats.org/officeDocument/2006/relationships/oleObject" Target="../embeddings/oleObject96.bin"/><Relationship Id="rId4" Type="http://schemas.openxmlformats.org/officeDocument/2006/relationships/image" Target="../media/image95.png"/></Relationships>
</file>

<file path=ppt/slides/_rels/slide54.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notesSlide" Target="../notesSlides/notesSlide54.xml"/><Relationship Id="rId7" Type="http://schemas.openxmlformats.org/officeDocument/2006/relationships/oleObject" Target="../embeddings/oleObject99.bin"/><Relationship Id="rId2" Type="http://schemas.openxmlformats.org/officeDocument/2006/relationships/slideLayout" Target="../slideLayouts/slideLayout1.xml"/><Relationship Id="rId1" Type="http://schemas.openxmlformats.org/officeDocument/2006/relationships/vmlDrawing" Target="../drawings/vmlDrawing36.vml"/><Relationship Id="rId6" Type="http://schemas.openxmlformats.org/officeDocument/2006/relationships/image" Target="../media/image87.wmf"/><Relationship Id="rId5" Type="http://schemas.openxmlformats.org/officeDocument/2006/relationships/oleObject" Target="../embeddings/oleObject98.bin"/><Relationship Id="rId4" Type="http://schemas.openxmlformats.org/officeDocument/2006/relationships/image" Target="../media/image99.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vmlDrawing" Target="../drawings/vmlDrawing37.vml"/><Relationship Id="rId6" Type="http://schemas.openxmlformats.org/officeDocument/2006/relationships/image" Target="../media/image97.png"/><Relationship Id="rId5" Type="http://schemas.openxmlformats.org/officeDocument/2006/relationships/image" Target="../media/image89.wmf"/><Relationship Id="rId4" Type="http://schemas.openxmlformats.org/officeDocument/2006/relationships/oleObject" Target="../embeddings/oleObject100.bin"/></Relationships>
</file>

<file path=ppt/slides/_rels/slide56.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notesSlide" Target="../notesSlides/notesSlide56.xml"/><Relationship Id="rId7" Type="http://schemas.openxmlformats.org/officeDocument/2006/relationships/oleObject" Target="../embeddings/oleObject102.bin"/><Relationship Id="rId2" Type="http://schemas.openxmlformats.org/officeDocument/2006/relationships/slideLayout" Target="../slideLayouts/slideLayout1.xml"/><Relationship Id="rId1" Type="http://schemas.openxmlformats.org/officeDocument/2006/relationships/vmlDrawing" Target="../drawings/vmlDrawing38.vml"/><Relationship Id="rId6" Type="http://schemas.openxmlformats.org/officeDocument/2006/relationships/image" Target="../media/image90.wmf"/><Relationship Id="rId5" Type="http://schemas.openxmlformats.org/officeDocument/2006/relationships/oleObject" Target="../embeddings/oleObject101.bin"/><Relationship Id="rId4" Type="http://schemas.openxmlformats.org/officeDocument/2006/relationships/image" Target="../media/image103.png"/></Relationships>
</file>

<file path=ppt/slides/_rels/slide57.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notesSlide" Target="../notesSlides/notesSlide57.xml"/><Relationship Id="rId7" Type="http://schemas.openxmlformats.org/officeDocument/2006/relationships/oleObject" Target="../embeddings/oleObject104.bin"/><Relationship Id="rId2" Type="http://schemas.openxmlformats.org/officeDocument/2006/relationships/slideLayout" Target="../slideLayouts/slideLayout1.xml"/><Relationship Id="rId1" Type="http://schemas.openxmlformats.org/officeDocument/2006/relationships/vmlDrawing" Target="../drawings/vmlDrawing39.vml"/><Relationship Id="rId6" Type="http://schemas.openxmlformats.org/officeDocument/2006/relationships/image" Target="../media/image92.wmf"/><Relationship Id="rId5" Type="http://schemas.openxmlformats.org/officeDocument/2006/relationships/oleObject" Target="../embeddings/oleObject103.bin"/><Relationship Id="rId4" Type="http://schemas.openxmlformats.org/officeDocument/2006/relationships/image" Target="../media/image10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95.wmf"/><Relationship Id="rId2" Type="http://schemas.openxmlformats.org/officeDocument/2006/relationships/slideLayout" Target="../slideLayouts/slideLayout1.xml"/><Relationship Id="rId1" Type="http://schemas.openxmlformats.org/officeDocument/2006/relationships/vmlDrawing" Target="../drawings/vmlDrawing40.vml"/><Relationship Id="rId6" Type="http://schemas.openxmlformats.org/officeDocument/2006/relationships/oleObject" Target="../embeddings/oleObject106.bin"/><Relationship Id="rId5" Type="http://schemas.openxmlformats.org/officeDocument/2006/relationships/image" Target="../media/image94.wmf"/><Relationship Id="rId4" Type="http://schemas.openxmlformats.org/officeDocument/2006/relationships/oleObject" Target="../embeddings/oleObject105.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97.wmf"/><Relationship Id="rId2" Type="http://schemas.openxmlformats.org/officeDocument/2006/relationships/slideLayout" Target="../slideLayouts/slideLayout1.xml"/><Relationship Id="rId1" Type="http://schemas.openxmlformats.org/officeDocument/2006/relationships/vmlDrawing" Target="../drawings/vmlDrawing41.vml"/><Relationship Id="rId6" Type="http://schemas.openxmlformats.org/officeDocument/2006/relationships/oleObject" Target="../embeddings/oleObject108.bin"/><Relationship Id="rId5" Type="http://schemas.openxmlformats.org/officeDocument/2006/relationships/image" Target="../media/image96.wmf"/><Relationship Id="rId4" Type="http://schemas.openxmlformats.org/officeDocument/2006/relationships/oleObject" Target="../embeddings/oleObject107.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vmlDrawing" Target="../drawings/vmlDrawing42.vml"/><Relationship Id="rId5" Type="http://schemas.openxmlformats.org/officeDocument/2006/relationships/image" Target="../media/image98.wmf"/><Relationship Id="rId4" Type="http://schemas.openxmlformats.org/officeDocument/2006/relationships/oleObject" Target="../embeddings/oleObject109.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99.wmf"/><Relationship Id="rId2" Type="http://schemas.openxmlformats.org/officeDocument/2006/relationships/slideLayout" Target="../slideLayouts/slideLayout1.xml"/><Relationship Id="rId1" Type="http://schemas.openxmlformats.org/officeDocument/2006/relationships/vmlDrawing" Target="../drawings/vmlDrawing43.vml"/><Relationship Id="rId6" Type="http://schemas.openxmlformats.org/officeDocument/2006/relationships/oleObject" Target="../embeddings/oleObject111.bin"/><Relationship Id="rId5" Type="http://schemas.openxmlformats.org/officeDocument/2006/relationships/image" Target="../media/image96.wmf"/><Relationship Id="rId4" Type="http://schemas.openxmlformats.org/officeDocument/2006/relationships/oleObject" Target="../embeddings/oleObject110.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openxmlformats.org/officeDocument/2006/relationships/image" Target="../media/image101.wmf"/><Relationship Id="rId2" Type="http://schemas.openxmlformats.org/officeDocument/2006/relationships/slideLayout" Target="../slideLayouts/slideLayout1.xml"/><Relationship Id="rId1" Type="http://schemas.openxmlformats.org/officeDocument/2006/relationships/vmlDrawing" Target="../drawings/vmlDrawing44.vml"/><Relationship Id="rId6" Type="http://schemas.openxmlformats.org/officeDocument/2006/relationships/oleObject" Target="../embeddings/oleObject113.bin"/><Relationship Id="rId5" Type="http://schemas.openxmlformats.org/officeDocument/2006/relationships/image" Target="../media/image100.wmf"/><Relationship Id="rId4" Type="http://schemas.openxmlformats.org/officeDocument/2006/relationships/oleObject" Target="../embeddings/oleObject112.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vmlDrawing" Target="../drawings/vmlDrawing45.vml"/><Relationship Id="rId5" Type="http://schemas.openxmlformats.org/officeDocument/2006/relationships/image" Target="../media/image102.wmf"/><Relationship Id="rId4" Type="http://schemas.openxmlformats.org/officeDocument/2006/relationships/oleObject" Target="../embeddings/oleObject114.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104.wmf"/><Relationship Id="rId2" Type="http://schemas.openxmlformats.org/officeDocument/2006/relationships/slideLayout" Target="../slideLayouts/slideLayout1.xml"/><Relationship Id="rId1" Type="http://schemas.openxmlformats.org/officeDocument/2006/relationships/vmlDrawing" Target="../drawings/vmlDrawing46.vml"/><Relationship Id="rId6" Type="http://schemas.openxmlformats.org/officeDocument/2006/relationships/oleObject" Target="../embeddings/oleObject116.bin"/><Relationship Id="rId5" Type="http://schemas.openxmlformats.org/officeDocument/2006/relationships/image" Target="../media/image103.wmf"/><Relationship Id="rId4" Type="http://schemas.openxmlformats.org/officeDocument/2006/relationships/oleObject" Target="../embeddings/oleObject115.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vmlDrawing" Target="../drawings/vmlDrawing47.vml"/><Relationship Id="rId5" Type="http://schemas.openxmlformats.org/officeDocument/2006/relationships/image" Target="../media/image105.wmf"/><Relationship Id="rId4" Type="http://schemas.openxmlformats.org/officeDocument/2006/relationships/oleObject" Target="../embeddings/oleObject117.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vmlDrawing" Target="../drawings/vmlDrawing48.vml"/><Relationship Id="rId5" Type="http://schemas.openxmlformats.org/officeDocument/2006/relationships/image" Target="../media/image106.wmf"/><Relationship Id="rId4" Type="http://schemas.openxmlformats.org/officeDocument/2006/relationships/oleObject" Target="../embeddings/oleObject118.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108.wmf"/><Relationship Id="rId2" Type="http://schemas.openxmlformats.org/officeDocument/2006/relationships/slideLayout" Target="../slideLayouts/slideLayout1.xml"/><Relationship Id="rId1" Type="http://schemas.openxmlformats.org/officeDocument/2006/relationships/vmlDrawing" Target="../drawings/vmlDrawing49.vml"/><Relationship Id="rId6" Type="http://schemas.openxmlformats.org/officeDocument/2006/relationships/oleObject" Target="../embeddings/oleObject120.bin"/><Relationship Id="rId5" Type="http://schemas.openxmlformats.org/officeDocument/2006/relationships/image" Target="../media/image107.wmf"/><Relationship Id="rId4" Type="http://schemas.openxmlformats.org/officeDocument/2006/relationships/oleObject" Target="../embeddings/oleObject119.bin"/></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23.bin"/><Relationship Id="rId13" Type="http://schemas.openxmlformats.org/officeDocument/2006/relationships/image" Target="../media/image113.wmf"/><Relationship Id="rId18" Type="http://schemas.openxmlformats.org/officeDocument/2006/relationships/oleObject" Target="../embeddings/oleObject128.bin"/><Relationship Id="rId26" Type="http://schemas.openxmlformats.org/officeDocument/2006/relationships/oleObject" Target="../embeddings/oleObject132.bin"/><Relationship Id="rId3" Type="http://schemas.openxmlformats.org/officeDocument/2006/relationships/notesSlide" Target="../notesSlides/notesSlide70.xml"/><Relationship Id="rId21" Type="http://schemas.openxmlformats.org/officeDocument/2006/relationships/image" Target="../media/image117.wmf"/><Relationship Id="rId7" Type="http://schemas.openxmlformats.org/officeDocument/2006/relationships/image" Target="../media/image110.wmf"/><Relationship Id="rId12" Type="http://schemas.openxmlformats.org/officeDocument/2006/relationships/oleObject" Target="../embeddings/oleObject125.bin"/><Relationship Id="rId17" Type="http://schemas.openxmlformats.org/officeDocument/2006/relationships/image" Target="../media/image115.wmf"/><Relationship Id="rId25" Type="http://schemas.openxmlformats.org/officeDocument/2006/relationships/image" Target="../media/image119.wmf"/><Relationship Id="rId2" Type="http://schemas.openxmlformats.org/officeDocument/2006/relationships/slideLayout" Target="../slideLayouts/slideLayout9.xml"/><Relationship Id="rId16" Type="http://schemas.openxmlformats.org/officeDocument/2006/relationships/oleObject" Target="../embeddings/oleObject127.bin"/><Relationship Id="rId20" Type="http://schemas.openxmlformats.org/officeDocument/2006/relationships/oleObject" Target="../embeddings/oleObject129.bin"/><Relationship Id="rId1" Type="http://schemas.openxmlformats.org/officeDocument/2006/relationships/vmlDrawing" Target="../drawings/vmlDrawing50.vml"/><Relationship Id="rId6" Type="http://schemas.openxmlformats.org/officeDocument/2006/relationships/oleObject" Target="../embeddings/oleObject122.bin"/><Relationship Id="rId11" Type="http://schemas.openxmlformats.org/officeDocument/2006/relationships/image" Target="../media/image112.wmf"/><Relationship Id="rId24" Type="http://schemas.openxmlformats.org/officeDocument/2006/relationships/oleObject" Target="../embeddings/oleObject131.bin"/><Relationship Id="rId5" Type="http://schemas.openxmlformats.org/officeDocument/2006/relationships/image" Target="../media/image109.wmf"/><Relationship Id="rId15" Type="http://schemas.openxmlformats.org/officeDocument/2006/relationships/image" Target="../media/image114.wmf"/><Relationship Id="rId23" Type="http://schemas.openxmlformats.org/officeDocument/2006/relationships/image" Target="../media/image118.wmf"/><Relationship Id="rId28" Type="http://schemas.openxmlformats.org/officeDocument/2006/relationships/image" Target="../media/image120.wmf"/><Relationship Id="rId10" Type="http://schemas.openxmlformats.org/officeDocument/2006/relationships/oleObject" Target="../embeddings/oleObject124.bin"/><Relationship Id="rId19" Type="http://schemas.openxmlformats.org/officeDocument/2006/relationships/image" Target="../media/image116.wmf"/><Relationship Id="rId4" Type="http://schemas.openxmlformats.org/officeDocument/2006/relationships/oleObject" Target="../embeddings/oleObject121.bin"/><Relationship Id="rId9" Type="http://schemas.openxmlformats.org/officeDocument/2006/relationships/image" Target="../media/image111.wmf"/><Relationship Id="rId14" Type="http://schemas.openxmlformats.org/officeDocument/2006/relationships/oleObject" Target="../embeddings/oleObject126.bin"/><Relationship Id="rId22" Type="http://schemas.openxmlformats.org/officeDocument/2006/relationships/oleObject" Target="../embeddings/oleObject130.bin"/><Relationship Id="rId27" Type="http://schemas.openxmlformats.org/officeDocument/2006/relationships/oleObject" Target="../embeddings/oleObject133.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9.xml"/><Relationship Id="rId1" Type="http://schemas.openxmlformats.org/officeDocument/2006/relationships/vmlDrawing" Target="../drawings/vmlDrawing51.vml"/><Relationship Id="rId5" Type="http://schemas.openxmlformats.org/officeDocument/2006/relationships/image" Target="../media/image121.wmf"/><Relationship Id="rId4" Type="http://schemas.openxmlformats.org/officeDocument/2006/relationships/oleObject" Target="../embeddings/oleObject134.bin"/></Relationships>
</file>

<file path=ppt/slides/_rels/slide7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3" Type="http://schemas.openxmlformats.org/officeDocument/2006/relationships/notesSlide" Target="../notesSlides/notesSlide8.xml"/><Relationship Id="rId7" Type="http://schemas.openxmlformats.org/officeDocument/2006/relationships/image" Target="../media/image3.wmf"/><Relationship Id="rId12"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274638" y="1368425"/>
            <a:ext cx="8640762"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5400" b="1" dirty="0">
                <a:solidFill>
                  <a:srgbClr val="FF0000"/>
                </a:solidFill>
              </a:rPr>
              <a:t>Regression Analysis </a:t>
            </a:r>
          </a:p>
          <a:p>
            <a:pPr algn="ctr"/>
            <a:r>
              <a:rPr lang="ar-IQ" sz="5400" b="1" dirty="0">
                <a:solidFill>
                  <a:srgbClr val="FF0000"/>
                </a:solidFill>
              </a:rPr>
              <a:t>تحليل الانحدار</a:t>
            </a:r>
          </a:p>
          <a:p>
            <a:pPr algn="ctr"/>
            <a:endParaRPr lang="en-US" sz="5400" b="1" dirty="0">
              <a:solidFill>
                <a:schemeClr val="bg1"/>
              </a:solidFill>
            </a:endParaRPr>
          </a:p>
          <a:p>
            <a:pPr algn="ctr"/>
            <a:r>
              <a:rPr lang="en-US" sz="4000" b="1" dirty="0">
                <a:solidFill>
                  <a:schemeClr val="bg1"/>
                </a:solidFill>
              </a:rPr>
              <a:t>Department of Statistics</a:t>
            </a:r>
          </a:p>
          <a:p>
            <a:pPr algn="ctr"/>
            <a:r>
              <a:rPr lang="en-US" sz="4000" b="1" dirty="0">
                <a:solidFill>
                  <a:schemeClr val="bg1"/>
                </a:solidFill>
              </a:rPr>
              <a:t>Third stage </a:t>
            </a:r>
            <a:br>
              <a:rPr lang="en-US" sz="4000" b="1" dirty="0">
                <a:solidFill>
                  <a:schemeClr val="bg1"/>
                </a:solidFill>
              </a:rPr>
            </a:br>
            <a:r>
              <a:rPr lang="en-US" sz="4000" b="1" dirty="0" smtClean="0">
                <a:solidFill>
                  <a:schemeClr val="bg1"/>
                </a:solidFill>
              </a:rPr>
              <a:t>2019 </a:t>
            </a:r>
            <a:r>
              <a:rPr lang="en-US" sz="4000" b="1" dirty="0">
                <a:solidFill>
                  <a:schemeClr val="bg1"/>
                </a:solidFill>
              </a:rPr>
              <a:t>- </a:t>
            </a:r>
            <a:r>
              <a:rPr lang="en-US" sz="4000" b="1" dirty="0" smtClean="0">
                <a:solidFill>
                  <a:schemeClr val="bg1"/>
                </a:solidFill>
              </a:rPr>
              <a:t>2020</a:t>
            </a:r>
            <a:r>
              <a:rPr lang="en-US" sz="5400" b="1" dirty="0" smtClean="0">
                <a:solidFill>
                  <a:schemeClr val="bg1"/>
                </a:solidFill>
              </a:rPr>
              <a:t> </a:t>
            </a:r>
            <a:endParaRPr lang="en-US" sz="5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0" y="152400"/>
            <a:ext cx="9144000" cy="549275"/>
          </a:xfrm>
          <a:solidFill>
            <a:srgbClr val="0000FF"/>
          </a:solidFill>
        </p:spPr>
        <p:txBody>
          <a:bodyPr/>
          <a:lstStyle/>
          <a:p>
            <a:pPr>
              <a:defRPr/>
            </a:pPr>
            <a:endParaRPr lang="ar-KW" sz="3200" dirty="0" smtClean="0">
              <a:solidFill>
                <a:srgbClr val="FF0000"/>
              </a:solidFill>
              <a:effectLst>
                <a:outerShdw blurRad="38100" dist="38100" dir="2700000" algn="tl">
                  <a:srgbClr val="000000"/>
                </a:outerShdw>
              </a:effectLst>
            </a:endParaRPr>
          </a:p>
        </p:txBody>
      </p:sp>
      <p:sp>
        <p:nvSpPr>
          <p:cNvPr id="291843" name="Rectangle 3"/>
          <p:cNvSpPr>
            <a:spLocks noGrp="1" noChangeArrowheads="1"/>
          </p:cNvSpPr>
          <p:nvPr>
            <p:ph type="body" idx="4294967295"/>
          </p:nvPr>
        </p:nvSpPr>
        <p:spPr/>
        <p:txBody>
          <a:bodyPr/>
          <a:lstStyle/>
          <a:p>
            <a:pPr algn="ctr">
              <a:buFontTx/>
              <a:buNone/>
              <a:defRPr/>
            </a:pPr>
            <a:endParaRPr lang="en-US" sz="6600" dirty="0" smtClean="0">
              <a:solidFill>
                <a:srgbClr val="FF0000"/>
              </a:solidFill>
              <a:latin typeface="Times New Roman" pitchFamily="18" charset="0"/>
              <a:cs typeface="Times New Roman" pitchFamily="18" charset="0"/>
            </a:endParaRPr>
          </a:p>
          <a:p>
            <a:pPr algn="ctr">
              <a:buFontTx/>
              <a:buNone/>
              <a:defRPr/>
            </a:pPr>
            <a:r>
              <a:rPr lang="en-US" sz="6600" dirty="0" smtClean="0">
                <a:solidFill>
                  <a:srgbClr val="FF0000"/>
                </a:solidFill>
                <a:latin typeface="Times New Roman" pitchFamily="18" charset="0"/>
                <a:cs typeface="Times New Roman" pitchFamily="18" charset="0"/>
              </a:rPr>
              <a:t>Chapter Two:</a:t>
            </a:r>
          </a:p>
          <a:p>
            <a:pPr algn="ctr">
              <a:buFontTx/>
              <a:buNone/>
              <a:defRPr/>
            </a:pPr>
            <a:r>
              <a:rPr lang="en-US" sz="5400" dirty="0">
                <a:solidFill>
                  <a:srgbClr val="FF0000"/>
                </a:solidFill>
              </a:rPr>
              <a:t>Simple Linear Regression</a:t>
            </a:r>
            <a:endParaRPr lang="en-US" sz="5400"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179388"/>
            <a:ext cx="9144000" cy="549275"/>
          </a:xfrm>
          <a:solidFill>
            <a:srgbClr val="0000FF"/>
          </a:solidFill>
        </p:spPr>
        <p:txBody>
          <a:bodyPr/>
          <a:lstStyle/>
          <a:p>
            <a:pPr>
              <a:defRPr/>
            </a:pPr>
            <a:r>
              <a:rPr lang="en-US" sz="3200" dirty="0" smtClean="0">
                <a:solidFill>
                  <a:srgbClr val="FF0000"/>
                </a:solidFill>
                <a:effectLst>
                  <a:outerShdw blurRad="38100" dist="38100" dir="2700000" algn="tl">
                    <a:srgbClr val="000000"/>
                  </a:outerShdw>
                </a:effectLst>
              </a:rPr>
              <a:t>Simple Linear Regression Model</a:t>
            </a:r>
            <a:endParaRPr lang="ar-KW" sz="3200" dirty="0" smtClean="0">
              <a:solidFill>
                <a:srgbClr val="FF0000"/>
              </a:solidFill>
              <a:effectLst>
                <a:outerShdw blurRad="38100" dist="38100" dir="2700000" algn="tl">
                  <a:srgbClr val="000000"/>
                </a:outerShdw>
              </a:effectLst>
            </a:endParaRPr>
          </a:p>
        </p:txBody>
      </p:sp>
      <p:sp>
        <p:nvSpPr>
          <p:cNvPr id="291843" name="Rectangle 3"/>
          <p:cNvSpPr>
            <a:spLocks noGrp="1" noChangeArrowheads="1"/>
          </p:cNvSpPr>
          <p:nvPr>
            <p:ph type="body" idx="4294967295"/>
          </p:nvPr>
        </p:nvSpPr>
        <p:spPr>
          <a:xfrm>
            <a:off x="19050" y="1139825"/>
            <a:ext cx="8990013" cy="5813425"/>
          </a:xfrm>
        </p:spPr>
        <p:txBody>
          <a:bodyPr/>
          <a:lstStyle/>
          <a:p>
            <a:pPr algn="just">
              <a:defRPr/>
            </a:pPr>
            <a:r>
              <a:rPr lang="en-US" sz="3200" b="0" dirty="0" smtClean="0">
                <a:effectLst/>
                <a:latin typeface="Times New Roman" pitchFamily="18" charset="0"/>
                <a:cs typeface="Times New Roman" pitchFamily="18" charset="0"/>
              </a:rPr>
              <a:t>It is simplest kind of relation which is studying the relation between two variables, the first one called independent variable (X</a:t>
            </a:r>
            <a:r>
              <a:rPr lang="en-US" sz="3200" b="0" baseline="-25000" dirty="0">
                <a:effectLst/>
                <a:latin typeface="Times New Roman" pitchFamily="18" charset="0"/>
                <a:cs typeface="Times New Roman" pitchFamily="18" charset="0"/>
              </a:rPr>
              <a:t>i</a:t>
            </a:r>
            <a:r>
              <a:rPr lang="en-US" sz="3200" b="0" dirty="0" smtClean="0">
                <a:effectLst/>
                <a:latin typeface="Times New Roman" pitchFamily="18" charset="0"/>
                <a:cs typeface="Times New Roman" pitchFamily="18" charset="0"/>
              </a:rPr>
              <a:t>) and the second called dependent variable (Y</a:t>
            </a:r>
            <a:r>
              <a:rPr lang="en-US" sz="3200" b="0" baseline="-25000" dirty="0" smtClean="0">
                <a:effectLst/>
                <a:latin typeface="Times New Roman" pitchFamily="18" charset="0"/>
                <a:cs typeface="Times New Roman" pitchFamily="18" charset="0"/>
              </a:rPr>
              <a:t>i</a:t>
            </a:r>
            <a:r>
              <a:rPr lang="en-US" sz="3200" b="0" dirty="0">
                <a:effectLst/>
                <a:latin typeface="Times New Roman" pitchFamily="18" charset="0"/>
                <a:cs typeface="Times New Roman" pitchFamily="18" charset="0"/>
              </a:rPr>
              <a:t>)</a:t>
            </a:r>
            <a:r>
              <a:rPr lang="en-US" sz="3200" b="0" dirty="0" smtClean="0">
                <a:effectLst/>
                <a:latin typeface="Times New Roman" pitchFamily="18" charset="0"/>
                <a:cs typeface="Times New Roman" pitchFamily="18" charset="0"/>
              </a:rPr>
              <a:t>. We can express this relation with the following functional relation:                                                                 </a:t>
            </a:r>
            <a:endParaRPr lang="en-US" sz="3200" b="0" i="1" dirty="0" smtClean="0">
              <a:effectLst/>
              <a:latin typeface="Times New Roman" pitchFamily="18" charset="0"/>
              <a:cs typeface="Times New Roman" pitchFamily="18" charset="0"/>
            </a:endParaRPr>
          </a:p>
          <a:p>
            <a:pPr algn="just">
              <a:buFontTx/>
              <a:buNone/>
              <a:defRPr/>
            </a:pPr>
            <a:r>
              <a:rPr lang="en-US" sz="1600" b="0" i="1" dirty="0" smtClean="0">
                <a:effectLst/>
                <a:latin typeface="Times New Roman" pitchFamily="18" charset="0"/>
                <a:cs typeface="Times New Roman" pitchFamily="18" charset="0"/>
              </a:rPr>
              <a:t>                                        </a:t>
            </a:r>
            <a:endParaRPr lang="en-US" sz="3200" b="0" i="1" dirty="0" smtClean="0">
              <a:effectLst/>
              <a:latin typeface="Times New Roman" pitchFamily="18" charset="0"/>
              <a:cs typeface="Times New Roman" pitchFamily="18" charset="0"/>
            </a:endParaRPr>
          </a:p>
          <a:p>
            <a:pPr algn="ctr">
              <a:buFontTx/>
              <a:buNone/>
              <a:defRPr/>
            </a:pPr>
            <a:r>
              <a:rPr lang="en-US" sz="3200" b="0" i="1" dirty="0" smtClean="0">
                <a:solidFill>
                  <a:srgbClr val="FFFF00"/>
                </a:solidFill>
                <a:effectLst/>
                <a:latin typeface="Times New Roman" pitchFamily="18" charset="0"/>
                <a:cs typeface="Times New Roman" pitchFamily="18" charset="0"/>
              </a:rPr>
              <a:t>Y = f </a:t>
            </a:r>
            <a:r>
              <a:rPr lang="en-US" sz="3200" b="0" dirty="0" smtClean="0">
                <a:solidFill>
                  <a:srgbClr val="FFFF00"/>
                </a:solidFill>
                <a:effectLst/>
                <a:latin typeface="Times New Roman" pitchFamily="18" charset="0"/>
                <a:cs typeface="Times New Roman" pitchFamily="18" charset="0"/>
              </a:rPr>
              <a:t>(</a:t>
            </a:r>
            <a:r>
              <a:rPr lang="en-US" sz="3200" b="0" i="1" dirty="0" smtClean="0">
                <a:solidFill>
                  <a:srgbClr val="FFFF00"/>
                </a:solidFill>
                <a:effectLst/>
                <a:latin typeface="Times New Roman" pitchFamily="18" charset="0"/>
                <a:cs typeface="Times New Roman" pitchFamily="18" charset="0"/>
              </a:rPr>
              <a:t>X </a:t>
            </a:r>
            <a:r>
              <a:rPr lang="en-US" sz="3200" b="0" dirty="0" smtClean="0">
                <a:solidFill>
                  <a:srgbClr val="FFFF00"/>
                </a:solidFill>
                <a:effectLst/>
                <a:latin typeface="Times New Roman" pitchFamily="18" charset="0"/>
                <a:cs typeface="Times New Roman" pitchFamily="18" charset="0"/>
              </a:rPr>
              <a:t>)</a:t>
            </a:r>
            <a:r>
              <a:rPr lang="en-US" sz="3200" b="0" i="1" dirty="0" smtClean="0">
                <a:effectLst/>
                <a:latin typeface="Times New Roman" pitchFamily="18" charset="0"/>
                <a:cs typeface="Times New Roman" pitchFamily="18" charset="0"/>
              </a:rPr>
              <a:t>  </a:t>
            </a:r>
            <a:endParaRPr lang="en-US" sz="3200" b="0" dirty="0" smtClean="0">
              <a:effectLst/>
              <a:latin typeface="Times New Roman" pitchFamily="18" charset="0"/>
              <a:cs typeface="Times New Roman" pitchFamily="18" charset="0"/>
            </a:endParaRPr>
          </a:p>
          <a:p>
            <a:pPr algn="just">
              <a:defRPr/>
            </a:pPr>
            <a:endParaRPr lang="en-US" sz="1800" b="0" dirty="0" smtClean="0">
              <a:effectLst/>
              <a:latin typeface="Times New Roman" pitchFamily="18" charset="0"/>
              <a:cs typeface="Times New Roman" pitchFamily="18" charset="0"/>
            </a:endParaRPr>
          </a:p>
          <a:p>
            <a:pPr algn="just">
              <a:defRPr/>
            </a:pPr>
            <a:r>
              <a:rPr lang="en-US" sz="3200" b="0" dirty="0" smtClean="0">
                <a:effectLst/>
                <a:latin typeface="Times New Roman" pitchFamily="18" charset="0"/>
                <a:cs typeface="Times New Roman" pitchFamily="18" charset="0"/>
              </a:rPr>
              <a:t>The simplest form of this relation is linear relation called simple linear regression model, as follows;                                                                                                   </a:t>
            </a:r>
          </a:p>
          <a:p>
            <a:pPr algn="just">
              <a:buFontTx/>
              <a:buNone/>
              <a:defRPr/>
            </a:pPr>
            <a:r>
              <a:rPr lang="en-US" sz="3200" b="0" dirty="0" smtClean="0">
                <a:effectLst/>
                <a:latin typeface="Times New Roman" pitchFamily="18" charset="0"/>
                <a:cs typeface="Times New Roman" pitchFamily="18" charset="0"/>
              </a:rPr>
              <a:t>               </a:t>
            </a:r>
            <a:r>
              <a:rPr lang="en-US" sz="3200" b="0" dirty="0" smtClean="0">
                <a:solidFill>
                  <a:srgbClr val="FFFF00"/>
                </a:solidFill>
                <a:effectLst/>
                <a:latin typeface="Times New Roman" pitchFamily="18" charset="0"/>
                <a:cs typeface="Times New Roman" pitchFamily="18" charset="0"/>
              </a:rPr>
              <a:t>Y</a:t>
            </a:r>
            <a:r>
              <a:rPr lang="en-US" sz="3200" b="0" baseline="-25000" dirty="0" smtClean="0">
                <a:solidFill>
                  <a:srgbClr val="FFFF00"/>
                </a:solidFill>
                <a:effectLst/>
                <a:latin typeface="Times New Roman" pitchFamily="18" charset="0"/>
                <a:cs typeface="Times New Roman" pitchFamily="18" charset="0"/>
              </a:rPr>
              <a:t>i</a:t>
            </a:r>
            <a:r>
              <a:rPr lang="en-US" sz="3200" b="0" dirty="0" smtClean="0">
                <a:solidFill>
                  <a:srgbClr val="FFFF00"/>
                </a:solidFill>
                <a:effectLst/>
                <a:latin typeface="Times New Roman" pitchFamily="18" charset="0"/>
                <a:cs typeface="Times New Roman" pitchFamily="18" charset="0"/>
              </a:rPr>
              <a:t> = </a:t>
            </a:r>
            <a:r>
              <a:rPr lang="en-US" sz="3200" b="0" i="1" dirty="0" smtClean="0">
                <a:solidFill>
                  <a:srgbClr val="FFFF00"/>
                </a:solidFill>
                <a:effectLst/>
                <a:latin typeface="Times New Roman" pitchFamily="18" charset="0"/>
                <a:cs typeface="Times New Roman" pitchFamily="18" charset="0"/>
              </a:rPr>
              <a:t>β</a:t>
            </a:r>
            <a:r>
              <a:rPr lang="en-US" sz="3200" b="0" baseline="-25000" dirty="0" smtClean="0">
                <a:solidFill>
                  <a:srgbClr val="FFFF00"/>
                </a:solidFill>
                <a:effectLst/>
                <a:latin typeface="Times New Roman" pitchFamily="18" charset="0"/>
                <a:cs typeface="Times New Roman" pitchFamily="18" charset="0"/>
              </a:rPr>
              <a:t>o</a:t>
            </a:r>
            <a:r>
              <a:rPr lang="en-US" sz="3200" b="0" dirty="0" smtClean="0">
                <a:solidFill>
                  <a:srgbClr val="FFFF00"/>
                </a:solidFill>
                <a:effectLst/>
                <a:latin typeface="Times New Roman" pitchFamily="18" charset="0"/>
                <a:cs typeface="Times New Roman" pitchFamily="18" charset="0"/>
              </a:rPr>
              <a:t> + </a:t>
            </a:r>
            <a:r>
              <a:rPr lang="en-US" sz="3200" b="0" i="1" dirty="0" smtClean="0">
                <a:solidFill>
                  <a:srgbClr val="FFFF00"/>
                </a:solidFill>
                <a:effectLst/>
                <a:latin typeface="Times New Roman" pitchFamily="18" charset="0"/>
                <a:cs typeface="Times New Roman" pitchFamily="18" charset="0"/>
              </a:rPr>
              <a:t>β</a:t>
            </a:r>
            <a:r>
              <a:rPr lang="en-US" sz="3200" b="0" baseline="-25000" dirty="0" smtClean="0">
                <a:solidFill>
                  <a:srgbClr val="FFFF00"/>
                </a:solidFill>
                <a:effectLst/>
                <a:latin typeface="Times New Roman" pitchFamily="18" charset="0"/>
                <a:cs typeface="Times New Roman" pitchFamily="18" charset="0"/>
              </a:rPr>
              <a:t>1</a:t>
            </a:r>
            <a:r>
              <a:rPr lang="en-US" sz="3200" b="0" dirty="0" smtClean="0">
                <a:solidFill>
                  <a:srgbClr val="FFFF00"/>
                </a:solidFill>
                <a:effectLst/>
                <a:latin typeface="Times New Roman" pitchFamily="18" charset="0"/>
                <a:cs typeface="Times New Roman" pitchFamily="18" charset="0"/>
              </a:rPr>
              <a:t>X</a:t>
            </a:r>
            <a:r>
              <a:rPr lang="en-US" sz="3200" b="0" baseline="-25000" dirty="0" smtClean="0">
                <a:solidFill>
                  <a:srgbClr val="FFFF00"/>
                </a:solidFill>
                <a:effectLst/>
                <a:latin typeface="Times New Roman" pitchFamily="18" charset="0"/>
                <a:cs typeface="Times New Roman" pitchFamily="18" charset="0"/>
              </a:rPr>
              <a:t>i                </a:t>
            </a:r>
            <a:r>
              <a:rPr lang="en-US" sz="3200" b="0" dirty="0" smtClean="0">
                <a:solidFill>
                  <a:schemeClr val="accent1">
                    <a:lumMod val="60000"/>
                    <a:lumOff val="40000"/>
                  </a:schemeClr>
                </a:solidFill>
                <a:effectLst/>
                <a:latin typeface="Times New Roman" pitchFamily="18" charset="0"/>
                <a:cs typeface="Times New Roman" pitchFamily="18" charset="0"/>
              </a:rPr>
              <a:t>(Mathematical relation)</a:t>
            </a:r>
            <a:endParaRPr lang="en-US" sz="3200" b="0" baseline="-25000" dirty="0" smtClean="0">
              <a:solidFill>
                <a:schemeClr val="accent1">
                  <a:lumMod val="60000"/>
                  <a:lumOff val="4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3"/>
          <p:cNvSpPr>
            <a:spLocks noGrp="1" noChangeArrowheads="1"/>
          </p:cNvSpPr>
          <p:nvPr>
            <p:ph type="body" idx="4294967295"/>
          </p:nvPr>
        </p:nvSpPr>
        <p:spPr>
          <a:xfrm>
            <a:off x="19050" y="1139825"/>
            <a:ext cx="8990013" cy="5813425"/>
          </a:xfrm>
        </p:spPr>
        <p:txBody>
          <a:bodyPr/>
          <a:lstStyle/>
          <a:p>
            <a:pPr algn="just">
              <a:defRPr/>
            </a:pPr>
            <a:r>
              <a:rPr lang="en-US" sz="4000" b="0" dirty="0" smtClean="0">
                <a:effectLst/>
                <a:latin typeface="Times New Roman" pitchFamily="18" charset="0"/>
                <a:cs typeface="Times New Roman" pitchFamily="18" charset="0"/>
              </a:rPr>
              <a:t>To </a:t>
            </a:r>
            <a:r>
              <a:rPr lang="en-US" sz="4000" b="0" dirty="0">
                <a:effectLst/>
                <a:latin typeface="Times New Roman" pitchFamily="18" charset="0"/>
                <a:cs typeface="Times New Roman" pitchFamily="18" charset="0"/>
              </a:rPr>
              <a:t>transform this mathematical relation to the statistical </a:t>
            </a:r>
            <a:r>
              <a:rPr lang="en-US" sz="4000" b="0" dirty="0" smtClean="0">
                <a:effectLst/>
                <a:latin typeface="Times New Roman" pitchFamily="18" charset="0"/>
                <a:cs typeface="Times New Roman" pitchFamily="18" charset="0"/>
              </a:rPr>
              <a:t>relation </a:t>
            </a:r>
            <a:r>
              <a:rPr lang="en-US" sz="4000" b="0" dirty="0">
                <a:effectLst/>
                <a:latin typeface="Times New Roman" pitchFamily="18" charset="0"/>
                <a:cs typeface="Times New Roman" pitchFamily="18" charset="0"/>
              </a:rPr>
              <a:t>must be add the random </a:t>
            </a:r>
            <a:r>
              <a:rPr lang="en-US" sz="4000" b="0" dirty="0" smtClean="0">
                <a:effectLst/>
                <a:latin typeface="Times New Roman" pitchFamily="18" charset="0"/>
                <a:cs typeface="Times New Roman" pitchFamily="18" charset="0"/>
              </a:rPr>
              <a:t>error (</a:t>
            </a:r>
            <a:r>
              <a:rPr lang="en-US" sz="4000" b="0" dirty="0" err="1" smtClean="0">
                <a:effectLst/>
                <a:latin typeface="Times New Roman" pitchFamily="18" charset="0"/>
                <a:cs typeface="Times New Roman" pitchFamily="18" charset="0"/>
              </a:rPr>
              <a:t>U</a:t>
            </a:r>
            <a:r>
              <a:rPr lang="en-US" sz="4000" b="0" baseline="-25000" dirty="0" err="1" smtClean="0">
                <a:effectLst/>
                <a:latin typeface="Times New Roman" pitchFamily="18" charset="0"/>
                <a:cs typeface="Times New Roman" pitchFamily="18" charset="0"/>
              </a:rPr>
              <a:t>i</a:t>
            </a:r>
            <a:r>
              <a:rPr lang="en-US" sz="4000" b="0" dirty="0" smtClean="0">
                <a:effectLst/>
                <a:latin typeface="Times New Roman" pitchFamily="18" charset="0"/>
                <a:cs typeface="Times New Roman" pitchFamily="18" charset="0"/>
              </a:rPr>
              <a:t>), as follows;                                                                                                   </a:t>
            </a:r>
          </a:p>
          <a:p>
            <a:pPr algn="just">
              <a:buFontTx/>
              <a:buNone/>
              <a:defRPr/>
            </a:pPr>
            <a:r>
              <a:rPr lang="en-US" sz="4000" b="0" dirty="0" smtClean="0">
                <a:effectLst/>
                <a:latin typeface="Times New Roman" pitchFamily="18" charset="0"/>
                <a:cs typeface="Times New Roman" pitchFamily="18" charset="0"/>
              </a:rPr>
              <a:t>                                 </a:t>
            </a:r>
          </a:p>
          <a:p>
            <a:pPr algn="just">
              <a:buFontTx/>
              <a:buNone/>
              <a:defRPr/>
            </a:pPr>
            <a:r>
              <a:rPr lang="en-US" sz="4000" b="0" dirty="0">
                <a:effectLst/>
                <a:latin typeface="Times New Roman" pitchFamily="18" charset="0"/>
                <a:cs typeface="Times New Roman" pitchFamily="18" charset="0"/>
              </a:rPr>
              <a:t> </a:t>
            </a:r>
            <a:r>
              <a:rPr lang="en-US" sz="4000" b="0" dirty="0" smtClean="0">
                <a:effectLst/>
                <a:latin typeface="Times New Roman" pitchFamily="18" charset="0"/>
                <a:cs typeface="Times New Roman" pitchFamily="18" charset="0"/>
              </a:rPr>
              <a:t>                  </a:t>
            </a:r>
            <a:r>
              <a:rPr lang="en-US" sz="4000" b="0" dirty="0" smtClean="0">
                <a:solidFill>
                  <a:srgbClr val="FFFF00"/>
                </a:solidFill>
                <a:effectLst/>
                <a:latin typeface="Times New Roman" pitchFamily="18" charset="0"/>
                <a:cs typeface="Times New Roman" pitchFamily="18" charset="0"/>
              </a:rPr>
              <a:t>Y</a:t>
            </a:r>
            <a:r>
              <a:rPr lang="en-US" sz="4000" b="0" baseline="-25000" dirty="0" smtClean="0">
                <a:solidFill>
                  <a:srgbClr val="FFFF00"/>
                </a:solidFill>
                <a:effectLst/>
                <a:latin typeface="Times New Roman" pitchFamily="18" charset="0"/>
                <a:cs typeface="Times New Roman" pitchFamily="18" charset="0"/>
              </a:rPr>
              <a:t>i</a:t>
            </a:r>
            <a:r>
              <a:rPr lang="en-US" sz="4000" b="0" dirty="0" smtClean="0">
                <a:solidFill>
                  <a:srgbClr val="FFFF00"/>
                </a:solidFill>
                <a:effectLst/>
                <a:latin typeface="Times New Roman" pitchFamily="18" charset="0"/>
                <a:cs typeface="Times New Roman" pitchFamily="18" charset="0"/>
              </a:rPr>
              <a:t> = </a:t>
            </a:r>
            <a:r>
              <a:rPr lang="en-US" sz="4000" b="0" i="1" dirty="0" smtClean="0">
                <a:solidFill>
                  <a:srgbClr val="FFFF00"/>
                </a:solidFill>
                <a:effectLst/>
                <a:latin typeface="Times New Roman" pitchFamily="18" charset="0"/>
                <a:cs typeface="Times New Roman" pitchFamily="18" charset="0"/>
              </a:rPr>
              <a:t>β</a:t>
            </a:r>
            <a:r>
              <a:rPr lang="en-US" sz="4000" b="0" baseline="-25000" dirty="0" smtClean="0">
                <a:solidFill>
                  <a:srgbClr val="FFFF00"/>
                </a:solidFill>
                <a:effectLst/>
                <a:latin typeface="Times New Roman" pitchFamily="18" charset="0"/>
                <a:cs typeface="Times New Roman" pitchFamily="18" charset="0"/>
              </a:rPr>
              <a:t>o</a:t>
            </a:r>
            <a:r>
              <a:rPr lang="en-US" sz="4000" b="0" dirty="0" smtClean="0">
                <a:solidFill>
                  <a:srgbClr val="FFFF00"/>
                </a:solidFill>
                <a:effectLst/>
                <a:latin typeface="Times New Roman" pitchFamily="18" charset="0"/>
                <a:cs typeface="Times New Roman" pitchFamily="18" charset="0"/>
              </a:rPr>
              <a:t> + </a:t>
            </a:r>
            <a:r>
              <a:rPr lang="en-US" sz="4000" b="0" i="1" dirty="0" smtClean="0">
                <a:solidFill>
                  <a:srgbClr val="FFFF00"/>
                </a:solidFill>
                <a:effectLst/>
                <a:latin typeface="Times New Roman" pitchFamily="18" charset="0"/>
                <a:cs typeface="Times New Roman" pitchFamily="18" charset="0"/>
              </a:rPr>
              <a:t>β</a:t>
            </a:r>
            <a:r>
              <a:rPr lang="en-US" sz="4000" b="0" baseline="-25000" dirty="0" smtClean="0">
                <a:solidFill>
                  <a:srgbClr val="FFFF00"/>
                </a:solidFill>
                <a:effectLst/>
                <a:latin typeface="Times New Roman" pitchFamily="18" charset="0"/>
                <a:cs typeface="Times New Roman" pitchFamily="18" charset="0"/>
              </a:rPr>
              <a:t>1</a:t>
            </a:r>
            <a:r>
              <a:rPr lang="en-US" sz="4000" b="0" dirty="0" smtClean="0">
                <a:solidFill>
                  <a:srgbClr val="FFFF00"/>
                </a:solidFill>
                <a:effectLst/>
                <a:latin typeface="Times New Roman" pitchFamily="18" charset="0"/>
                <a:cs typeface="Times New Roman" pitchFamily="18" charset="0"/>
              </a:rPr>
              <a:t>X</a:t>
            </a:r>
            <a:r>
              <a:rPr lang="en-US" sz="4000" b="0" baseline="-25000" dirty="0" smtClean="0">
                <a:solidFill>
                  <a:srgbClr val="FFFF00"/>
                </a:solidFill>
                <a:effectLst/>
                <a:latin typeface="Times New Roman" pitchFamily="18" charset="0"/>
                <a:cs typeface="Times New Roman" pitchFamily="18" charset="0"/>
              </a:rPr>
              <a:t>i</a:t>
            </a:r>
            <a:r>
              <a:rPr lang="en-US" sz="4000" b="0" dirty="0" smtClean="0">
                <a:solidFill>
                  <a:srgbClr val="FFFF00"/>
                </a:solidFill>
                <a:effectLst/>
                <a:latin typeface="Times New Roman" pitchFamily="18" charset="0"/>
                <a:cs typeface="Times New Roman" pitchFamily="18" charset="0"/>
              </a:rPr>
              <a:t> + </a:t>
            </a:r>
            <a:r>
              <a:rPr lang="en-US" sz="4000" b="0" dirty="0" smtClean="0">
                <a:solidFill>
                  <a:srgbClr val="FF0000"/>
                </a:solidFill>
                <a:effectLst/>
                <a:latin typeface="Times New Roman" pitchFamily="18" charset="0"/>
                <a:cs typeface="Times New Roman" pitchFamily="18" charset="0"/>
              </a:rPr>
              <a:t>U</a:t>
            </a:r>
            <a:r>
              <a:rPr lang="en-US" sz="4000" b="0" baseline="-25000" dirty="0" smtClean="0">
                <a:solidFill>
                  <a:srgbClr val="FF0000"/>
                </a:solidFill>
                <a:effectLst/>
                <a:latin typeface="Times New Roman" pitchFamily="18" charset="0"/>
                <a:cs typeface="Times New Roman" pitchFamily="18" charset="0"/>
              </a:rPr>
              <a:t>i</a:t>
            </a:r>
          </a:p>
        </p:txBody>
      </p:sp>
      <p:sp>
        <p:nvSpPr>
          <p:cNvPr id="15364" name="Rectangle 1"/>
          <p:cNvSpPr>
            <a:spLocks noChangeArrowheads="1"/>
          </p:cNvSpPr>
          <p:nvPr/>
        </p:nvSpPr>
        <p:spPr bwMode="auto">
          <a:xfrm>
            <a:off x="1527175" y="5436394"/>
            <a:ext cx="42151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chemeClr val="bg1"/>
                </a:solidFill>
              </a:rPr>
              <a:t>Regression Coefficients </a:t>
            </a:r>
          </a:p>
        </p:txBody>
      </p:sp>
      <p:cxnSp>
        <p:nvCxnSpPr>
          <p:cNvPr id="15365" name="Straight Arrow Connector 3"/>
          <p:cNvCxnSpPr>
            <a:cxnSpLocks noChangeShapeType="1"/>
          </p:cNvCxnSpPr>
          <p:nvPr/>
        </p:nvCxnSpPr>
        <p:spPr bwMode="auto">
          <a:xfrm flipH="1">
            <a:off x="3187700" y="4591050"/>
            <a:ext cx="441325" cy="714375"/>
          </a:xfrm>
          <a:prstGeom prst="straightConnector1">
            <a:avLst/>
          </a:prstGeom>
          <a:noFill/>
          <a:ln w="9525" algn="ctr">
            <a:solidFill>
              <a:schemeClr val="bg1"/>
            </a:solidFill>
            <a:round/>
            <a:headEnd/>
            <a:tailEnd type="arrow" w="med" len="med"/>
          </a:ln>
        </p:spPr>
      </p:cxnSp>
      <p:cxnSp>
        <p:nvCxnSpPr>
          <p:cNvPr id="15366" name="Straight Arrow Connector 7"/>
          <p:cNvCxnSpPr>
            <a:cxnSpLocks noChangeShapeType="1"/>
          </p:cNvCxnSpPr>
          <p:nvPr/>
        </p:nvCxnSpPr>
        <p:spPr bwMode="auto">
          <a:xfrm flipH="1">
            <a:off x="3408362" y="4591049"/>
            <a:ext cx="1100138" cy="714375"/>
          </a:xfrm>
          <a:prstGeom prst="straightConnector1">
            <a:avLst/>
          </a:prstGeom>
          <a:noFill/>
          <a:ln w="9525" algn="ctr">
            <a:solidFill>
              <a:schemeClr val="bg1"/>
            </a:solidFill>
            <a:round/>
            <a:headEnd/>
            <a:tailEnd type="arrow" w="med" len="med"/>
          </a:ln>
        </p:spPr>
      </p:cxnSp>
      <p:sp>
        <p:nvSpPr>
          <p:cNvPr id="15367" name="Rectangle 8"/>
          <p:cNvSpPr>
            <a:spLocks noChangeArrowheads="1"/>
          </p:cNvSpPr>
          <p:nvPr/>
        </p:nvSpPr>
        <p:spPr bwMode="auto">
          <a:xfrm>
            <a:off x="6113463" y="5411569"/>
            <a:ext cx="26452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chemeClr val="bg1"/>
                </a:solidFill>
              </a:rPr>
              <a:t>Random Error </a:t>
            </a:r>
            <a:endParaRPr lang="ar-IQ" sz="3200" dirty="0">
              <a:solidFill>
                <a:schemeClr val="bg1"/>
              </a:solidFill>
            </a:endParaRPr>
          </a:p>
        </p:txBody>
      </p:sp>
      <p:cxnSp>
        <p:nvCxnSpPr>
          <p:cNvPr id="15368" name="Straight Arrow Connector 13"/>
          <p:cNvCxnSpPr>
            <a:cxnSpLocks noChangeShapeType="1"/>
          </p:cNvCxnSpPr>
          <p:nvPr/>
        </p:nvCxnSpPr>
        <p:spPr bwMode="auto">
          <a:xfrm>
            <a:off x="6319044" y="4567236"/>
            <a:ext cx="748506" cy="844333"/>
          </a:xfrm>
          <a:prstGeom prst="straightConnector1">
            <a:avLst/>
          </a:prstGeom>
          <a:noFill/>
          <a:ln w="9525" algn="ctr">
            <a:solidFill>
              <a:schemeClr val="bg1"/>
            </a:solidFill>
            <a:round/>
            <a:headEnd/>
            <a:tailEnd type="arrow" w="med" len="med"/>
          </a:ln>
        </p:spPr>
      </p:cxnSp>
    </p:spTree>
    <p:extLst>
      <p:ext uri="{BB962C8B-B14F-4D97-AF65-F5344CB8AC3E}">
        <p14:creationId xmlns:p14="http://schemas.microsoft.com/office/powerpoint/2010/main" val="4244225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152400"/>
            <a:ext cx="9144000" cy="549275"/>
          </a:xfrm>
          <a:solidFill>
            <a:srgbClr val="0000FF"/>
          </a:solidFill>
        </p:spPr>
        <p:txBody>
          <a:bodyPr/>
          <a:lstStyle/>
          <a:p>
            <a:pPr>
              <a:defRPr/>
            </a:pPr>
            <a:r>
              <a:rPr lang="en-US" sz="3000" dirty="0" smtClean="0">
                <a:solidFill>
                  <a:srgbClr val="FF0000"/>
                </a:solidFill>
                <a:effectLst>
                  <a:outerShdw blurRad="38100" dist="38100" dir="2700000" algn="tl">
                    <a:srgbClr val="000000"/>
                  </a:outerShdw>
                </a:effectLst>
              </a:rPr>
              <a:t>Definition of Coefficients of Simple Regression Model</a:t>
            </a:r>
            <a:endParaRPr lang="ar-KW" sz="3000" dirty="0" smtClean="0">
              <a:solidFill>
                <a:srgbClr val="FF0000"/>
              </a:solidFill>
              <a:effectLst>
                <a:outerShdw blurRad="38100" dist="38100" dir="2700000" algn="tl">
                  <a:srgbClr val="000000"/>
                </a:outerShdw>
              </a:effectLst>
            </a:endParaRPr>
          </a:p>
        </p:txBody>
      </p:sp>
      <p:sp>
        <p:nvSpPr>
          <p:cNvPr id="291843" name="Rectangle 3"/>
          <p:cNvSpPr>
            <a:spLocks noGrp="1" noChangeArrowheads="1"/>
          </p:cNvSpPr>
          <p:nvPr>
            <p:ph type="body" idx="4294967295"/>
          </p:nvPr>
        </p:nvSpPr>
        <p:spPr>
          <a:xfrm>
            <a:off x="0" y="981075"/>
            <a:ext cx="9144000" cy="5537200"/>
          </a:xfrm>
        </p:spPr>
        <p:txBody>
          <a:bodyPr/>
          <a:lstStyle/>
          <a:p>
            <a:pPr marL="0" indent="0" algn="just">
              <a:buNone/>
              <a:defRPr/>
            </a:pPr>
            <a:r>
              <a:rPr lang="en-US" sz="3200" b="0" i="1" dirty="0" smtClean="0">
                <a:solidFill>
                  <a:srgbClr val="FFFF00"/>
                </a:solidFill>
                <a:latin typeface="Times New Roman" pitchFamily="18" charset="0"/>
                <a:cs typeface="Times New Roman" pitchFamily="18" charset="0"/>
              </a:rPr>
              <a:t>β</a:t>
            </a:r>
            <a:r>
              <a:rPr lang="en-US" sz="3200" b="0" baseline="-25000" dirty="0" smtClean="0">
                <a:solidFill>
                  <a:srgbClr val="FFFF00"/>
                </a:solidFill>
                <a:latin typeface="Times New Roman" pitchFamily="18" charset="0"/>
                <a:cs typeface="Times New Roman" pitchFamily="18" charset="0"/>
              </a:rPr>
              <a:t>o</a:t>
            </a:r>
            <a:r>
              <a:rPr lang="en-US" sz="3200" b="0" dirty="0" smtClean="0">
                <a:latin typeface="Times New Roman" pitchFamily="18" charset="0"/>
                <a:cs typeface="Times New Roman" pitchFamily="18" charset="0"/>
              </a:rPr>
              <a:t>: is called constant or intercept, it is represent the point that intercept the Y-axis. </a:t>
            </a:r>
          </a:p>
          <a:p>
            <a:pPr algn="just">
              <a:defRPr/>
            </a:pPr>
            <a:r>
              <a:rPr lang="en-US" sz="3200" b="0" u="sng" dirty="0" smtClean="0">
                <a:solidFill>
                  <a:schemeClr val="accent1">
                    <a:lumMod val="60000"/>
                    <a:lumOff val="40000"/>
                  </a:schemeClr>
                </a:solidFill>
                <a:latin typeface="Times New Roman" pitchFamily="18" charset="0"/>
                <a:cs typeface="Times New Roman" pitchFamily="18" charset="0"/>
              </a:rPr>
              <a:t>mathematically</a:t>
            </a:r>
            <a:r>
              <a:rPr lang="en-US" sz="3200" b="0" dirty="0" smtClean="0">
                <a:latin typeface="Times New Roman" pitchFamily="18" charset="0"/>
                <a:cs typeface="Times New Roman" pitchFamily="18" charset="0"/>
              </a:rPr>
              <a:t> </a:t>
            </a:r>
            <a:r>
              <a:rPr lang="en-US" sz="3200" b="0" i="1" dirty="0" smtClean="0">
                <a:solidFill>
                  <a:srgbClr val="FFFF00"/>
                </a:solidFill>
                <a:latin typeface="Times New Roman" pitchFamily="18" charset="0"/>
                <a:cs typeface="Times New Roman" pitchFamily="18" charset="0"/>
              </a:rPr>
              <a:t>β</a:t>
            </a:r>
            <a:r>
              <a:rPr lang="en-US" sz="3200" b="0" baseline="-25000" dirty="0" smtClean="0">
                <a:solidFill>
                  <a:srgbClr val="FFFF00"/>
                </a:solidFill>
                <a:latin typeface="Times New Roman" pitchFamily="18" charset="0"/>
                <a:cs typeface="Times New Roman" pitchFamily="18" charset="0"/>
              </a:rPr>
              <a:t>o</a:t>
            </a:r>
            <a:r>
              <a:rPr lang="en-US" sz="3200" b="0" dirty="0" smtClean="0">
                <a:latin typeface="Times New Roman" pitchFamily="18" charset="0"/>
                <a:cs typeface="Times New Roman" pitchFamily="18" charset="0"/>
              </a:rPr>
              <a:t> is the expected value of (Y) at the value of (X) equal to zero. </a:t>
            </a:r>
          </a:p>
          <a:p>
            <a:pPr algn="just">
              <a:defRPr/>
            </a:pPr>
            <a:r>
              <a:rPr lang="en-US" sz="3200" b="0" u="sng" dirty="0">
                <a:solidFill>
                  <a:schemeClr val="accent1">
                    <a:lumMod val="60000"/>
                    <a:lumOff val="40000"/>
                  </a:schemeClr>
                </a:solidFill>
                <a:latin typeface="Times New Roman" pitchFamily="18" charset="0"/>
                <a:cs typeface="Times New Roman" pitchFamily="18" charset="0"/>
              </a:rPr>
              <a:t>Geometrically</a:t>
            </a:r>
            <a:r>
              <a:rPr lang="en-US" sz="3200" b="0" dirty="0" smtClean="0">
                <a:latin typeface="Times New Roman" pitchFamily="18" charset="0"/>
                <a:cs typeface="Times New Roman" pitchFamily="18" charset="0"/>
              </a:rPr>
              <a:t> </a:t>
            </a:r>
            <a:r>
              <a:rPr lang="en-US" sz="3200" b="0" i="1" dirty="0">
                <a:solidFill>
                  <a:srgbClr val="FFFF00"/>
                </a:solidFill>
                <a:latin typeface="Times New Roman" pitchFamily="18" charset="0"/>
                <a:cs typeface="Times New Roman" pitchFamily="18" charset="0"/>
              </a:rPr>
              <a:t>β</a:t>
            </a:r>
            <a:r>
              <a:rPr lang="en-US" sz="3200" b="0" baseline="-25000" dirty="0">
                <a:solidFill>
                  <a:srgbClr val="FFFF00"/>
                </a:solidFill>
                <a:latin typeface="Times New Roman" pitchFamily="18" charset="0"/>
                <a:cs typeface="Times New Roman" pitchFamily="18" charset="0"/>
              </a:rPr>
              <a:t>o</a:t>
            </a:r>
            <a:r>
              <a:rPr lang="en-US" sz="3200" b="0" dirty="0" smtClean="0">
                <a:latin typeface="Times New Roman" pitchFamily="18" charset="0"/>
                <a:cs typeface="Times New Roman" pitchFamily="18" charset="0"/>
              </a:rPr>
              <a:t> is vertical distance between origin and intercept point regression line with Y-axis.</a:t>
            </a:r>
          </a:p>
          <a:p>
            <a:pPr algn="just">
              <a:buFontTx/>
              <a:buNone/>
              <a:defRPr/>
            </a:pPr>
            <a:endParaRPr lang="en-US" sz="3200" b="0" dirty="0" smtClean="0">
              <a:latin typeface="Times New Roman" pitchFamily="18" charset="0"/>
              <a:cs typeface="Times New Roman" pitchFamily="18" charset="0"/>
            </a:endParaRPr>
          </a:p>
          <a:p>
            <a:pPr marL="0" indent="0" algn="just">
              <a:buNone/>
              <a:defRPr/>
            </a:pPr>
            <a:r>
              <a:rPr lang="en-US" sz="3200" b="0" i="1" dirty="0" smtClean="0">
                <a:solidFill>
                  <a:srgbClr val="FFFF00"/>
                </a:solidFill>
                <a:latin typeface="Times New Roman" pitchFamily="18" charset="0"/>
                <a:cs typeface="Times New Roman" pitchFamily="18" charset="0"/>
              </a:rPr>
              <a:t>β</a:t>
            </a:r>
            <a:r>
              <a:rPr lang="en-US" sz="3200" b="0" baseline="-25000" dirty="0" smtClean="0">
                <a:solidFill>
                  <a:srgbClr val="FFFF00"/>
                </a:solidFill>
                <a:latin typeface="Times New Roman" pitchFamily="18" charset="0"/>
                <a:cs typeface="Times New Roman" pitchFamily="18" charset="0"/>
              </a:rPr>
              <a:t>1</a:t>
            </a:r>
            <a:r>
              <a:rPr lang="en-US" sz="3200" b="0" dirty="0" smtClean="0">
                <a:latin typeface="Times New Roman" pitchFamily="18" charset="0"/>
                <a:cs typeface="Times New Roman" pitchFamily="18" charset="0"/>
              </a:rPr>
              <a:t>: is the slope of the regression line and represent amount of variation in dependent variable (Y) when the independent variable (X) changes with unity one.</a:t>
            </a:r>
            <a:r>
              <a:rPr lang="en-US" sz="3200" b="0" dirty="0" smtClean="0">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3"/>
          <p:cNvSpPr>
            <a:spLocks noGrp="1" noChangeArrowheads="1"/>
          </p:cNvSpPr>
          <p:nvPr>
            <p:ph type="body" idx="4294967295"/>
          </p:nvPr>
        </p:nvSpPr>
        <p:spPr>
          <a:xfrm>
            <a:off x="0" y="76200"/>
            <a:ext cx="9144000" cy="6781800"/>
          </a:xfrm>
          <a:solidFill>
            <a:schemeClr val="bg1"/>
          </a:solidFill>
        </p:spPr>
        <p:txBody>
          <a:bodyPr/>
          <a:lstStyle/>
          <a:p>
            <a:pPr>
              <a:defRPr/>
            </a:pPr>
            <a:endParaRPr lang="en-US" sz="3000"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a:p>
            <a:pPr>
              <a:defRPr/>
            </a:pPr>
            <a:endParaRPr lang="en-US" sz="3000"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a:p>
            <a:pPr>
              <a:defRPr/>
            </a:pPr>
            <a:endParaRPr lang="en-US" sz="3000"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a:p>
            <a:pPr>
              <a:defRPr/>
            </a:pPr>
            <a:endParaRPr lang="en-US" sz="3000"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a:p>
            <a:pPr>
              <a:defRPr/>
            </a:pPr>
            <a:endParaRPr lang="en-US" sz="3000"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a:p>
            <a:pPr>
              <a:defRPr/>
            </a:pPr>
            <a:endParaRPr lang="en-US" sz="3000"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a:p>
            <a:pPr>
              <a:defRPr/>
            </a:pPr>
            <a:endParaRPr lang="en-US" sz="3000"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a:p>
            <a:pPr>
              <a:defRPr/>
            </a:pPr>
            <a:endParaRPr lang="en-US" sz="3000"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a:p>
            <a:pPr>
              <a:defRPr/>
            </a:pPr>
            <a:endParaRPr lang="en-US" sz="3000"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grpSp>
        <p:nvGrpSpPr>
          <p:cNvPr id="17411" name="Group 17"/>
          <p:cNvGrpSpPr>
            <a:grpSpLocks noChangeAspect="1"/>
          </p:cNvGrpSpPr>
          <p:nvPr/>
        </p:nvGrpSpPr>
        <p:grpSpPr bwMode="auto">
          <a:xfrm>
            <a:off x="1225550" y="238168"/>
            <a:ext cx="4557015" cy="3178134"/>
            <a:chOff x="969" y="3021"/>
            <a:chExt cx="4207" cy="2934"/>
          </a:xfrm>
        </p:grpSpPr>
        <p:sp>
          <p:nvSpPr>
            <p:cNvPr id="17418" name="AutoShape 18"/>
            <p:cNvSpPr>
              <a:spLocks noChangeAspect="1" noChangeArrowheads="1"/>
            </p:cNvSpPr>
            <p:nvPr/>
          </p:nvSpPr>
          <p:spPr bwMode="auto">
            <a:xfrm>
              <a:off x="969" y="3255"/>
              <a:ext cx="3060" cy="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ar-IQ"/>
            </a:p>
          </p:txBody>
        </p:sp>
        <p:sp>
          <p:nvSpPr>
            <p:cNvPr id="17419" name="Line 19"/>
            <p:cNvSpPr>
              <a:spLocks noChangeShapeType="1"/>
            </p:cNvSpPr>
            <p:nvPr/>
          </p:nvSpPr>
          <p:spPr bwMode="auto">
            <a:xfrm flipV="1">
              <a:off x="969" y="3021"/>
              <a:ext cx="0" cy="23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17420" name="Line 20"/>
            <p:cNvSpPr>
              <a:spLocks noChangeShapeType="1"/>
            </p:cNvSpPr>
            <p:nvPr/>
          </p:nvSpPr>
          <p:spPr bwMode="auto">
            <a:xfrm>
              <a:off x="969" y="5415"/>
              <a:ext cx="30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17421" name="Line 21"/>
            <p:cNvSpPr>
              <a:spLocks noChangeShapeType="1"/>
            </p:cNvSpPr>
            <p:nvPr/>
          </p:nvSpPr>
          <p:spPr bwMode="auto">
            <a:xfrm flipV="1">
              <a:off x="969" y="3338"/>
              <a:ext cx="2483" cy="117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17422" name="Line 22"/>
            <p:cNvSpPr>
              <a:spLocks noChangeShapeType="1"/>
            </p:cNvSpPr>
            <p:nvPr/>
          </p:nvSpPr>
          <p:spPr bwMode="auto">
            <a:xfrm>
              <a:off x="969" y="4515"/>
              <a:ext cx="2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17423" name="Line 23"/>
            <p:cNvSpPr>
              <a:spLocks noChangeShapeType="1"/>
            </p:cNvSpPr>
            <p:nvPr/>
          </p:nvSpPr>
          <p:spPr bwMode="auto">
            <a:xfrm flipH="1">
              <a:off x="2770" y="3680"/>
              <a:ext cx="13" cy="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aphicFrame>
          <p:nvGraphicFramePr>
            <p:cNvPr id="17424" name="Object 24"/>
            <p:cNvGraphicFramePr>
              <a:graphicFrameLocks noChangeAspect="1"/>
            </p:cNvGraphicFramePr>
            <p:nvPr>
              <p:extLst>
                <p:ext uri="{D42A27DB-BD31-4B8C-83A1-F6EECF244321}">
                  <p14:modId xmlns:p14="http://schemas.microsoft.com/office/powerpoint/2010/main" val="3989171100"/>
                </p:ext>
              </p:extLst>
            </p:nvPr>
          </p:nvGraphicFramePr>
          <p:xfrm>
            <a:off x="2832" y="3930"/>
            <a:ext cx="380" cy="260"/>
          </p:xfrm>
          <a:graphic>
            <a:graphicData uri="http://schemas.openxmlformats.org/presentationml/2006/ole">
              <mc:AlternateContent xmlns:mc="http://schemas.openxmlformats.org/markup-compatibility/2006">
                <mc:Choice xmlns:v="urn:schemas-microsoft-com:vml" Requires="v">
                  <p:oleObj spid="_x0000_s182302" name="Equation" r:id="rId4" imgW="241091" imgH="164957" progId="Equation.3">
                    <p:embed/>
                  </p:oleObj>
                </mc:Choice>
                <mc:Fallback>
                  <p:oleObj name="Equation" r:id="rId4" imgW="241091" imgH="164957" progId="Equation.3">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 y="3930"/>
                          <a:ext cx="38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5" name="Object 25"/>
            <p:cNvGraphicFramePr>
              <a:graphicFrameLocks noChangeAspect="1"/>
            </p:cNvGraphicFramePr>
            <p:nvPr>
              <p:extLst>
                <p:ext uri="{D42A27DB-BD31-4B8C-83A1-F6EECF244321}">
                  <p14:modId xmlns:p14="http://schemas.microsoft.com/office/powerpoint/2010/main" val="1597355759"/>
                </p:ext>
              </p:extLst>
            </p:nvPr>
          </p:nvGraphicFramePr>
          <p:xfrm>
            <a:off x="1689" y="4578"/>
            <a:ext cx="400" cy="260"/>
          </p:xfrm>
          <a:graphic>
            <a:graphicData uri="http://schemas.openxmlformats.org/presentationml/2006/ole">
              <mc:AlternateContent xmlns:mc="http://schemas.openxmlformats.org/markup-compatibility/2006">
                <mc:Choice xmlns:v="urn:schemas-microsoft-com:vml" Requires="v">
                  <p:oleObj spid="_x0000_s182303" name="Equation" r:id="rId6" imgW="253780" imgH="164957" progId="Equation.3">
                    <p:embed/>
                  </p:oleObj>
                </mc:Choice>
                <mc:Fallback>
                  <p:oleObj name="Equation" r:id="rId6" imgW="253780" imgH="164957" progId="Equation.3">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9" y="4578"/>
                          <a:ext cx="40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6" name="Object 26"/>
            <p:cNvGraphicFramePr>
              <a:graphicFrameLocks noChangeAspect="1"/>
            </p:cNvGraphicFramePr>
            <p:nvPr>
              <p:extLst>
                <p:ext uri="{D42A27DB-BD31-4B8C-83A1-F6EECF244321}">
                  <p14:modId xmlns:p14="http://schemas.microsoft.com/office/powerpoint/2010/main" val="2173939059"/>
                </p:ext>
              </p:extLst>
            </p:nvPr>
          </p:nvGraphicFramePr>
          <p:xfrm>
            <a:off x="1385" y="4264"/>
            <a:ext cx="220" cy="279"/>
          </p:xfrm>
          <a:graphic>
            <a:graphicData uri="http://schemas.openxmlformats.org/presentationml/2006/ole">
              <mc:AlternateContent xmlns:mc="http://schemas.openxmlformats.org/markup-compatibility/2006">
                <mc:Choice xmlns:v="urn:schemas-microsoft-com:vml" Requires="v">
                  <p:oleObj spid="_x0000_s182304" name="Equation" r:id="rId8" imgW="126725" imgH="177415" progId="Equation.3">
                    <p:embed/>
                  </p:oleObj>
                </mc:Choice>
                <mc:Fallback>
                  <p:oleObj name="Equation" r:id="rId8" imgW="126725" imgH="177415" progId="Equation.3">
                    <p:embed/>
                    <p:pic>
                      <p:nvPicPr>
                        <p:cNvPr id="0"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5" y="4264"/>
                          <a:ext cx="22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27" name="Line 27"/>
            <p:cNvSpPr>
              <a:spLocks noChangeShapeType="1"/>
            </p:cNvSpPr>
            <p:nvPr/>
          </p:nvSpPr>
          <p:spPr bwMode="auto">
            <a:xfrm flipH="1">
              <a:off x="1296" y="4373"/>
              <a:ext cx="7" cy="1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aphicFrame>
          <p:nvGraphicFramePr>
            <p:cNvPr id="17428" name="Object 28"/>
            <p:cNvGraphicFramePr>
              <a:graphicFrameLocks noChangeAspect="1"/>
            </p:cNvGraphicFramePr>
            <p:nvPr>
              <p:extLst>
                <p:ext uri="{D42A27DB-BD31-4B8C-83A1-F6EECF244321}">
                  <p14:modId xmlns:p14="http://schemas.microsoft.com/office/powerpoint/2010/main" val="1396615614"/>
                </p:ext>
              </p:extLst>
            </p:nvPr>
          </p:nvGraphicFramePr>
          <p:xfrm>
            <a:off x="3444" y="3146"/>
            <a:ext cx="1732" cy="358"/>
          </p:xfrm>
          <a:graphic>
            <a:graphicData uri="http://schemas.openxmlformats.org/presentationml/2006/ole">
              <mc:AlternateContent xmlns:mc="http://schemas.openxmlformats.org/markup-compatibility/2006">
                <mc:Choice xmlns:v="urn:schemas-microsoft-com:vml" Requires="v">
                  <p:oleObj spid="_x0000_s182305" name="Equation" r:id="rId10" imgW="1104840" imgH="228600" progId="Equation.3">
                    <p:embed/>
                  </p:oleObj>
                </mc:Choice>
                <mc:Fallback>
                  <p:oleObj name="Equation" r:id="rId10" imgW="1104840" imgH="228600" progId="Equation.3">
                    <p:embed/>
                    <p:pic>
                      <p:nvPicPr>
                        <p:cNvPr id="0" name="Object 28"/>
                        <p:cNvPicPr>
                          <a:picLocks noChangeAspect="1" noChangeArrowheads="1"/>
                        </p:cNvPicPr>
                        <p:nvPr/>
                      </p:nvPicPr>
                      <p:blipFill>
                        <a:blip r:embed="rId11"/>
                        <a:srcRect/>
                        <a:stretch>
                          <a:fillRect/>
                        </a:stretch>
                      </p:blipFill>
                      <p:spPr bwMode="auto">
                        <a:xfrm>
                          <a:off x="3444" y="3146"/>
                          <a:ext cx="1732"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9" name="Object 29"/>
            <p:cNvGraphicFramePr>
              <a:graphicFrameLocks noChangeAspect="1"/>
            </p:cNvGraphicFramePr>
            <p:nvPr/>
          </p:nvGraphicFramePr>
          <p:xfrm>
            <a:off x="3619" y="5454"/>
            <a:ext cx="279" cy="260"/>
          </p:xfrm>
          <a:graphic>
            <a:graphicData uri="http://schemas.openxmlformats.org/presentationml/2006/ole">
              <mc:AlternateContent xmlns:mc="http://schemas.openxmlformats.org/markup-compatibility/2006">
                <mc:Choice xmlns:v="urn:schemas-microsoft-com:vml" Requires="v">
                  <p:oleObj spid="_x0000_s182306" name="Equation" r:id="rId12" imgW="177492" imgH="164814" progId="Equation.3">
                    <p:embed/>
                  </p:oleObj>
                </mc:Choice>
                <mc:Fallback>
                  <p:oleObj name="Equation" r:id="rId12" imgW="177492" imgH="164814" progId="Equation.3">
                    <p:embed/>
                    <p:pic>
                      <p:nvPicPr>
                        <p:cNvPr id="0" name="Object 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19" y="5454"/>
                          <a:ext cx="279"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7412" name="Object 31"/>
          <p:cNvGraphicFramePr>
            <a:graphicFrameLocks noChangeAspect="1"/>
          </p:cNvGraphicFramePr>
          <p:nvPr>
            <p:extLst>
              <p:ext uri="{D42A27DB-BD31-4B8C-83A1-F6EECF244321}">
                <p14:modId xmlns:p14="http://schemas.microsoft.com/office/powerpoint/2010/main" val="4287320378"/>
              </p:ext>
            </p:extLst>
          </p:nvPr>
        </p:nvGraphicFramePr>
        <p:xfrm>
          <a:off x="711200" y="3490913"/>
          <a:ext cx="2578100" cy="949325"/>
        </p:xfrm>
        <a:graphic>
          <a:graphicData uri="http://schemas.openxmlformats.org/presentationml/2006/ole">
            <mc:AlternateContent xmlns:mc="http://schemas.openxmlformats.org/markup-compatibility/2006">
              <mc:Choice xmlns:v="urn:schemas-microsoft-com:vml" Requires="v">
                <p:oleObj spid="_x0000_s182307" name="Equation" r:id="rId14" imgW="1168200" imgH="431640" progId="Equation.3">
                  <p:embed/>
                </p:oleObj>
              </mc:Choice>
              <mc:Fallback>
                <p:oleObj name="Equation" r:id="rId14" imgW="1168200" imgH="431640" progId="Equation.3">
                  <p:embed/>
                  <p:pic>
                    <p:nvPicPr>
                      <p:cNvPr id="0" name="Object 31"/>
                      <p:cNvPicPr>
                        <a:picLocks noChangeAspect="1" noChangeArrowheads="1"/>
                      </p:cNvPicPr>
                      <p:nvPr/>
                    </p:nvPicPr>
                    <p:blipFill>
                      <a:blip r:embed="rId15"/>
                      <a:srcRect/>
                      <a:stretch>
                        <a:fillRect/>
                      </a:stretch>
                    </p:blipFill>
                    <p:spPr bwMode="auto">
                      <a:xfrm>
                        <a:off x="711200" y="3490913"/>
                        <a:ext cx="25781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3" name="Object 30"/>
          <p:cNvGraphicFramePr>
            <a:graphicFrameLocks noChangeAspect="1"/>
          </p:cNvGraphicFramePr>
          <p:nvPr>
            <p:extLst>
              <p:ext uri="{D42A27DB-BD31-4B8C-83A1-F6EECF244321}">
                <p14:modId xmlns:p14="http://schemas.microsoft.com/office/powerpoint/2010/main" val="2771452355"/>
              </p:ext>
            </p:extLst>
          </p:nvPr>
        </p:nvGraphicFramePr>
        <p:xfrm>
          <a:off x="673100" y="4962525"/>
          <a:ext cx="6062663" cy="923925"/>
        </p:xfrm>
        <a:graphic>
          <a:graphicData uri="http://schemas.openxmlformats.org/presentationml/2006/ole">
            <mc:AlternateContent xmlns:mc="http://schemas.openxmlformats.org/markup-compatibility/2006">
              <mc:Choice xmlns:v="urn:schemas-microsoft-com:vml" Requires="v">
                <p:oleObj spid="_x0000_s182308" name="Equation" r:id="rId16" imgW="2869920" imgH="431640" progId="Equation.3">
                  <p:embed/>
                </p:oleObj>
              </mc:Choice>
              <mc:Fallback>
                <p:oleObj name="Equation" r:id="rId16" imgW="2869920" imgH="431640" progId="Equation.3">
                  <p:embed/>
                  <p:pic>
                    <p:nvPicPr>
                      <p:cNvPr id="0" name="Object 30"/>
                      <p:cNvPicPr>
                        <a:picLocks noChangeAspect="1" noChangeArrowheads="1"/>
                      </p:cNvPicPr>
                      <p:nvPr/>
                    </p:nvPicPr>
                    <p:blipFill>
                      <a:blip r:embed="rId17"/>
                      <a:srcRect/>
                      <a:stretch>
                        <a:fillRect/>
                      </a:stretch>
                    </p:blipFill>
                    <p:spPr bwMode="auto">
                      <a:xfrm>
                        <a:off x="673100" y="4962525"/>
                        <a:ext cx="6062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4" name="Rectangle 3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
        <p:nvSpPr>
          <p:cNvPr id="17415" name="Rectangle 33"/>
          <p:cNvSpPr>
            <a:spLocks noChangeArrowheads="1"/>
          </p:cNvSpPr>
          <p:nvPr/>
        </p:nvSpPr>
        <p:spPr bwMode="auto">
          <a:xfrm>
            <a:off x="0" y="428625"/>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eaLnBrk="0" hangingPunct="0"/>
            <a:r>
              <a:rPr lang="en-US" sz="1400" b="1"/>
              <a:t>  </a:t>
            </a:r>
            <a:endParaRPr lang="en-US" sz="2400"/>
          </a:p>
        </p:txBody>
      </p:sp>
      <p:sp>
        <p:nvSpPr>
          <p:cNvPr id="17416" name="Rectangle 34"/>
          <p:cNvSpPr>
            <a:spLocks noChangeArrowheads="1"/>
          </p:cNvSpPr>
          <p:nvPr/>
        </p:nvSpPr>
        <p:spPr bwMode="auto">
          <a:xfrm>
            <a:off x="0" y="1200150"/>
            <a:ext cx="107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eaLnBrk="0" hangingPunct="0"/>
            <a:r>
              <a:rPr lang="en-US" sz="1400" b="1"/>
              <a:t>                    </a:t>
            </a:r>
            <a:endParaRPr lang="en-US" sz="2400"/>
          </a:p>
        </p:txBody>
      </p:sp>
      <p:graphicFrame>
        <p:nvGraphicFramePr>
          <p:cNvPr id="17417" name="Object 35"/>
          <p:cNvGraphicFramePr>
            <a:graphicFrameLocks noChangeAspect="1"/>
          </p:cNvGraphicFramePr>
          <p:nvPr>
            <p:extLst>
              <p:ext uri="{D42A27DB-BD31-4B8C-83A1-F6EECF244321}">
                <p14:modId xmlns:p14="http://schemas.microsoft.com/office/powerpoint/2010/main" val="1349771373"/>
              </p:ext>
            </p:extLst>
          </p:nvPr>
        </p:nvGraphicFramePr>
        <p:xfrm>
          <a:off x="755650" y="109538"/>
          <a:ext cx="365125" cy="446087"/>
        </p:xfrm>
        <a:graphic>
          <a:graphicData uri="http://schemas.openxmlformats.org/presentationml/2006/ole">
            <mc:AlternateContent xmlns:mc="http://schemas.openxmlformats.org/markup-compatibility/2006">
              <mc:Choice xmlns:v="urn:schemas-microsoft-com:vml" Requires="v">
                <p:oleObj spid="_x0000_s182309" name="Equation" r:id="rId18" imgW="164957" imgH="203024" progId="Equation.3">
                  <p:embed/>
                </p:oleObj>
              </mc:Choice>
              <mc:Fallback>
                <p:oleObj name="Equation" r:id="rId18" imgW="164957" imgH="203024" progId="Equation.3">
                  <p:embed/>
                  <p:pic>
                    <p:nvPicPr>
                      <p:cNvPr id="0" name="Object 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5650" y="109538"/>
                        <a:ext cx="3651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6048375" y="371475"/>
            <a:ext cx="2867025" cy="338554"/>
          </a:xfrm>
          <a:prstGeom prst="rect">
            <a:avLst/>
          </a:prstGeom>
          <a:noFill/>
        </p:spPr>
        <p:txBody>
          <a:bodyPr wrap="square" rtlCol="1">
            <a:spAutoFit/>
          </a:bodyPr>
          <a:lstStyle/>
          <a:p>
            <a:r>
              <a:rPr lang="en-US" sz="1600" dirty="0" smtClean="0"/>
              <a:t>Regression Line for Population</a:t>
            </a:r>
            <a:endParaRPr lang="ar-IQ" sz="1600" dirty="0"/>
          </a:p>
        </p:txBody>
      </p:sp>
      <p:graphicFrame>
        <p:nvGraphicFramePr>
          <p:cNvPr id="4" name="Object 3"/>
          <p:cNvGraphicFramePr>
            <a:graphicFrameLocks noChangeAspect="1"/>
          </p:cNvGraphicFramePr>
          <p:nvPr>
            <p:extLst>
              <p:ext uri="{D42A27DB-BD31-4B8C-83A1-F6EECF244321}">
                <p14:modId xmlns:p14="http://schemas.microsoft.com/office/powerpoint/2010/main" val="2404205929"/>
              </p:ext>
            </p:extLst>
          </p:nvPr>
        </p:nvGraphicFramePr>
        <p:xfrm>
          <a:off x="650875" y="2181224"/>
          <a:ext cx="277556" cy="333067"/>
        </p:xfrm>
        <a:graphic>
          <a:graphicData uri="http://schemas.openxmlformats.org/presentationml/2006/ole">
            <mc:AlternateContent xmlns:mc="http://schemas.openxmlformats.org/markup-compatibility/2006">
              <mc:Choice xmlns:v="urn:schemas-microsoft-com:vml" Requires="v">
                <p:oleObj spid="_x0000_s182310" name="Equation" r:id="rId20" imgW="190440" imgH="228600" progId="Equation.3">
                  <p:embed/>
                </p:oleObj>
              </mc:Choice>
              <mc:Fallback>
                <p:oleObj name="Equation" r:id="rId20" imgW="190440" imgH="228600" progId="Equation.3">
                  <p:embed/>
                  <p:pic>
                    <p:nvPicPr>
                      <p:cNvPr id="0" name=""/>
                      <p:cNvPicPr/>
                      <p:nvPr/>
                    </p:nvPicPr>
                    <p:blipFill>
                      <a:blip r:embed="rId21"/>
                      <a:stretch>
                        <a:fillRect/>
                      </a:stretch>
                    </p:blipFill>
                    <p:spPr>
                      <a:xfrm>
                        <a:off x="650875" y="2181224"/>
                        <a:ext cx="277556" cy="333067"/>
                      </a:xfrm>
                      <a:prstGeom prst="rect">
                        <a:avLst/>
                      </a:prstGeom>
                    </p:spPr>
                  </p:pic>
                </p:oleObj>
              </mc:Fallback>
            </mc:AlternateContent>
          </a:graphicData>
        </a:graphic>
      </p:graphicFrame>
      <p:sp>
        <p:nvSpPr>
          <p:cNvPr id="14" name="Right Brace 13"/>
          <p:cNvSpPr/>
          <p:nvPr/>
        </p:nvSpPr>
        <p:spPr bwMode="auto">
          <a:xfrm flipH="1">
            <a:off x="1006473" y="1854316"/>
            <a:ext cx="133351" cy="977053"/>
          </a:xfrm>
          <a:prstGeom prst="rightBrace">
            <a:avLst/>
          </a:prstGeom>
          <a:solidFill>
            <a:srgbClr val="FFFFFF"/>
          </a:solidFill>
          <a:ln w="9525" cap="flat" cmpd="sng" algn="ctr">
            <a:solidFill>
              <a:schemeClr val="accent2"/>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IQ" sz="24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02" name="Rectangle 2"/>
              <p:cNvSpPr>
                <a:spLocks noGrp="1" noChangeArrowheads="1"/>
              </p:cNvSpPr>
              <p:nvPr>
                <p:ph type="title" idx="4294967295"/>
              </p:nvPr>
            </p:nvSpPr>
            <p:spPr>
              <a:xfrm>
                <a:off x="0" y="152400"/>
                <a:ext cx="9144000" cy="549275"/>
              </a:xfrm>
              <a:solidFill>
                <a:srgbClr val="0000FF"/>
              </a:solidFill>
            </p:spPr>
            <p:txBody>
              <a:bodyPr/>
              <a:lstStyle/>
              <a:p>
                <a:pPr>
                  <a:defRPr/>
                </a:pPr>
                <a:r>
                  <a:rPr lang="en-US" sz="3200" i="1" dirty="0" smtClean="0">
                    <a:solidFill>
                      <a:schemeClr val="tx1"/>
                    </a:solidFill>
                    <a:latin typeface="Cambria Math"/>
                  </a:rPr>
                  <a:t>Random Error</a:t>
                </a:r>
                <a:r>
                  <a:rPr lang="en-US" sz="3200" i="1" dirty="0">
                    <a:solidFill>
                      <a:schemeClr val="tx1"/>
                    </a:solidFill>
                    <a:latin typeface="Cambria Math"/>
                  </a:rPr>
                  <a:t> </a:t>
                </a:r>
                <a:r>
                  <a:rPr lang="en-US" sz="3200" i="1" dirty="0" smtClean="0">
                    <a:solidFill>
                      <a:schemeClr val="tx1"/>
                    </a:solidFill>
                    <a:latin typeface="Cambria Math"/>
                  </a:rPr>
                  <a:t> </a:t>
                </a:r>
                <a:r>
                  <a:rPr lang="en-US" sz="3200" dirty="0">
                    <a:solidFill>
                      <a:schemeClr val="tx1"/>
                    </a:solidFill>
                  </a:rPr>
                  <a:t>(</a:t>
                </a:r>
                <a14:m>
                  <m:oMath xmlns:m="http://schemas.openxmlformats.org/officeDocument/2006/math">
                    <m:sSub>
                      <m:sSubPr>
                        <m:ctrlPr>
                          <a:rPr lang="en-US" sz="3200" i="1">
                            <a:solidFill>
                              <a:schemeClr val="tx1"/>
                            </a:solidFill>
                            <a:latin typeface="Cambria Math"/>
                          </a:rPr>
                        </m:ctrlPr>
                      </m:sSubPr>
                      <m:e>
                        <m:r>
                          <a:rPr lang="en-US" sz="3200" i="1">
                            <a:solidFill>
                              <a:schemeClr val="tx1"/>
                            </a:solidFill>
                            <a:latin typeface="Cambria Math"/>
                          </a:rPr>
                          <m:t>𝑼</m:t>
                        </m:r>
                      </m:e>
                      <m:sub>
                        <m:r>
                          <a:rPr lang="en-US" sz="3200">
                            <a:solidFill>
                              <a:schemeClr val="tx1"/>
                            </a:solidFill>
                            <a:latin typeface="Cambria Math"/>
                          </a:rPr>
                          <m:t>𝐢</m:t>
                        </m:r>
                      </m:sub>
                    </m:sSub>
                    <m:r>
                      <a:rPr lang="en-US" sz="3200" i="1">
                        <a:solidFill>
                          <a:schemeClr val="tx1"/>
                        </a:solidFill>
                        <a:latin typeface="Cambria Math"/>
                      </a:rPr>
                      <m:t> </m:t>
                    </m:r>
                  </m:oMath>
                </a14:m>
                <a:r>
                  <a:rPr lang="en-US" sz="3200" dirty="0">
                    <a:solidFill>
                      <a:schemeClr val="tx1"/>
                    </a:solidFill>
                  </a:rPr>
                  <a:t>):</a:t>
                </a:r>
                <a:endParaRPr lang="ar-KW" sz="3000" dirty="0" smtClean="0">
                  <a:solidFill>
                    <a:schemeClr val="tx1"/>
                  </a:solidFill>
                  <a:effectLst>
                    <a:outerShdw blurRad="38100" dist="38100" dir="2700000" algn="tl">
                      <a:srgbClr val="000000"/>
                    </a:outerShdw>
                  </a:effectLst>
                </a:endParaRPr>
              </a:p>
            </p:txBody>
          </p:sp>
        </mc:Choice>
        <mc:Fallback xmlns="">
          <p:sp>
            <p:nvSpPr>
              <p:cNvPr id="51202" name="Rectangle 2"/>
              <p:cNvSpPr>
                <a:spLocks noGrp="1" noRot="1" noChangeAspect="1" noMove="1" noResize="1" noEditPoints="1" noAdjustHandles="1" noChangeArrowheads="1" noChangeShapeType="1" noTextEdit="1"/>
              </p:cNvSpPr>
              <p:nvPr>
                <p:ph type="title" idx="4294967295"/>
              </p:nvPr>
            </p:nvSpPr>
            <p:spPr>
              <a:xfrm>
                <a:off x="0" y="152400"/>
                <a:ext cx="9144000" cy="549275"/>
              </a:xfrm>
              <a:blipFill rotWithShape="1">
                <a:blip r:embed="rId4"/>
                <a:stretch>
                  <a:fillRect l="-1667" t="-20000" b="-4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1843" name="Rectangle 3"/>
              <p:cNvSpPr>
                <a:spLocks noGrp="1" noChangeArrowheads="1"/>
              </p:cNvSpPr>
              <p:nvPr>
                <p:ph type="body" idx="4294967295"/>
              </p:nvPr>
            </p:nvSpPr>
            <p:spPr>
              <a:xfrm>
                <a:off x="0" y="981074"/>
                <a:ext cx="9144000" cy="5876925"/>
              </a:xfrm>
            </p:spPr>
            <p:txBody>
              <a:bodyPr/>
              <a:lstStyle/>
              <a:p>
                <a:pPr marL="0" indent="0">
                  <a:buNone/>
                </a:pPr>
                <a:r>
                  <a:rPr lang="en-US" sz="2800" i="1" dirty="0" smtClean="0">
                    <a:solidFill>
                      <a:srgbClr val="FF0000"/>
                    </a:solidFill>
                    <a:effectLst/>
                    <a:latin typeface="Cambria Math"/>
                  </a:rPr>
                  <a:t>Random Error</a:t>
                </a:r>
                <a:r>
                  <a:rPr lang="en-US" sz="2800" i="1" dirty="0">
                    <a:solidFill>
                      <a:srgbClr val="FF0000"/>
                    </a:solidFill>
                    <a:effectLst/>
                    <a:latin typeface="Cambria Math"/>
                  </a:rPr>
                  <a:t> </a:t>
                </a:r>
                <a:r>
                  <a:rPr lang="en-US" sz="2800" i="1" dirty="0" smtClean="0">
                    <a:solidFill>
                      <a:srgbClr val="FF0000"/>
                    </a:solidFill>
                    <a:effectLst/>
                    <a:latin typeface="Cambria Math"/>
                  </a:rPr>
                  <a:t> </a:t>
                </a:r>
                <a:r>
                  <a:rPr lang="en-US" sz="2800" dirty="0" smtClean="0">
                    <a:solidFill>
                      <a:srgbClr val="FF0000"/>
                    </a:solidFill>
                    <a:effectLst/>
                    <a:latin typeface="+mj-lt"/>
                  </a:rPr>
                  <a:t>(</a:t>
                </a:r>
                <a14:m>
                  <m:oMath xmlns:m="http://schemas.openxmlformats.org/officeDocument/2006/math">
                    <m:sSub>
                      <m:sSubPr>
                        <m:ctrlPr>
                          <a:rPr lang="en-US" sz="2800" i="1">
                            <a:solidFill>
                              <a:srgbClr val="FF0000"/>
                            </a:solidFill>
                            <a:effectLst/>
                            <a:latin typeface="Cambria Math"/>
                          </a:rPr>
                        </m:ctrlPr>
                      </m:sSubPr>
                      <m:e>
                        <m:r>
                          <a:rPr lang="en-US" sz="2800" i="1">
                            <a:solidFill>
                              <a:srgbClr val="FF0000"/>
                            </a:solidFill>
                            <a:effectLst/>
                            <a:latin typeface="Cambria Math"/>
                          </a:rPr>
                          <m:t>𝑼</m:t>
                        </m:r>
                      </m:e>
                      <m:sub>
                        <m:r>
                          <a:rPr lang="en-US" sz="2800">
                            <a:solidFill>
                              <a:srgbClr val="FF0000"/>
                            </a:solidFill>
                            <a:effectLst/>
                            <a:latin typeface="Cambria Math"/>
                          </a:rPr>
                          <m:t>𝐢</m:t>
                        </m:r>
                      </m:sub>
                    </m:sSub>
                    <m:r>
                      <a:rPr lang="en-US" sz="2800" i="1">
                        <a:solidFill>
                          <a:srgbClr val="FF0000"/>
                        </a:solidFill>
                        <a:effectLst/>
                        <a:latin typeface="Cambria Math"/>
                      </a:rPr>
                      <m:t> </m:t>
                    </m:r>
                  </m:oMath>
                </a14:m>
                <a:r>
                  <a:rPr lang="en-US" sz="2800" dirty="0" smtClean="0">
                    <a:solidFill>
                      <a:srgbClr val="FF0000"/>
                    </a:solidFill>
                    <a:effectLst/>
                    <a:latin typeface="+mj-lt"/>
                  </a:rPr>
                  <a:t>):  </a:t>
                </a:r>
                <a:r>
                  <a:rPr lang="en-US" sz="2800" dirty="0" smtClean="0">
                    <a:effectLst/>
                    <a:latin typeface="+mj-lt"/>
                  </a:rPr>
                  <a:t>it is the difference between true value                </a:t>
                </a:r>
              </a:p>
              <a:p>
                <a:pPr marL="0" indent="0">
                  <a:buNone/>
                </a:pPr>
                <a:r>
                  <a:rPr lang="en-US" sz="2800" dirty="0" smtClean="0">
                    <a:effectLst/>
                    <a:latin typeface="+mj-lt"/>
                  </a:rPr>
                  <a:t>                      and the expected value </a:t>
                </a:r>
              </a:p>
              <a:p>
                <a:pPr marL="0" indent="0">
                  <a:buNone/>
                </a:pPr>
                <a:r>
                  <a:rPr lang="en-US" sz="3600" dirty="0" smtClean="0">
                    <a:effectLst/>
                    <a:latin typeface="+mj-lt"/>
                  </a:rPr>
                  <a:t>   </a:t>
                </a:r>
                <a:r>
                  <a:rPr lang="en-US" sz="3600" dirty="0" err="1" smtClean="0">
                    <a:effectLst/>
                    <a:latin typeface="+mj-lt"/>
                  </a:rPr>
                  <a:t>i.e</a:t>
                </a:r>
                <a:r>
                  <a:rPr lang="en-US" sz="3600" dirty="0" smtClean="0">
                    <a:effectLst/>
                    <a:latin typeface="+mj-lt"/>
                  </a:rPr>
                  <a:t>:</a:t>
                </a:r>
                <a:r>
                  <a:rPr lang="en-US" sz="2800" dirty="0" smtClean="0">
                    <a:effectLst/>
                    <a:latin typeface="+mj-lt"/>
                  </a:rPr>
                  <a:t>                          </a:t>
                </a:r>
                <a:endParaRPr lang="en-US" sz="2800" dirty="0">
                  <a:effectLst/>
                  <a:latin typeface="+mj-lt"/>
                </a:endParaRPr>
              </a:p>
            </p:txBody>
          </p:sp>
        </mc:Choice>
        <mc:Fallback xmlns="">
          <p:sp>
            <p:nvSpPr>
              <p:cNvPr id="291843" name="Rectangle 3"/>
              <p:cNvSpPr>
                <a:spLocks noGrp="1" noRot="1" noChangeAspect="1" noMove="1" noResize="1" noEditPoints="1" noAdjustHandles="1" noChangeArrowheads="1" noChangeShapeType="1" noTextEdit="1"/>
              </p:cNvSpPr>
              <p:nvPr>
                <p:ph type="body" idx="4294967295"/>
              </p:nvPr>
            </p:nvSpPr>
            <p:spPr>
              <a:xfrm>
                <a:off x="0" y="981074"/>
                <a:ext cx="9144000" cy="5876925"/>
              </a:xfrm>
              <a:blipFill rotWithShape="1">
                <a:blip r:embed="rId5"/>
                <a:stretch>
                  <a:fillRect l="-2000" t="-1141" r="-17667"/>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3887255919"/>
              </p:ext>
            </p:extLst>
          </p:nvPr>
        </p:nvGraphicFramePr>
        <p:xfrm>
          <a:off x="5708650" y="1635125"/>
          <a:ext cx="581025" cy="349250"/>
        </p:xfrm>
        <a:graphic>
          <a:graphicData uri="http://schemas.openxmlformats.org/presentationml/2006/ole">
            <mc:AlternateContent xmlns:mc="http://schemas.openxmlformats.org/markup-compatibility/2006">
              <mc:Choice xmlns:v="urn:schemas-microsoft-com:vml" Requires="v">
                <p:oleObj spid="_x0000_s175308" name="Equation" r:id="rId6" imgW="380880" imgH="228600" progId="Equation.3">
                  <p:embed/>
                </p:oleObj>
              </mc:Choice>
              <mc:Fallback>
                <p:oleObj name="Equation" r:id="rId6" imgW="380880" imgH="228600" progId="Equation.3">
                  <p:embed/>
                  <p:pic>
                    <p:nvPicPr>
                      <p:cNvPr id="0" name=""/>
                      <p:cNvPicPr/>
                      <p:nvPr/>
                    </p:nvPicPr>
                    <p:blipFill>
                      <a:blip r:embed="rId7"/>
                      <a:stretch>
                        <a:fillRect/>
                      </a:stretch>
                    </p:blipFill>
                    <p:spPr>
                      <a:xfrm>
                        <a:off x="5708650" y="1635125"/>
                        <a:ext cx="581025" cy="349250"/>
                      </a:xfrm>
                      <a:prstGeom prst="rect">
                        <a:avLst/>
                      </a:prstGeom>
                      <a:solidFill>
                        <a:schemeClr val="bg1"/>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6939486"/>
              </p:ext>
            </p:extLst>
          </p:nvPr>
        </p:nvGraphicFramePr>
        <p:xfrm>
          <a:off x="1400175" y="1558925"/>
          <a:ext cx="458124" cy="393700"/>
        </p:xfrm>
        <a:graphic>
          <a:graphicData uri="http://schemas.openxmlformats.org/presentationml/2006/ole">
            <mc:AlternateContent xmlns:mc="http://schemas.openxmlformats.org/markup-compatibility/2006">
              <mc:Choice xmlns:v="urn:schemas-microsoft-com:vml" Requires="v">
                <p:oleObj spid="_x0000_s175309" name="Equation" r:id="rId8" imgW="266400" imgH="228600" progId="Equation.3">
                  <p:embed/>
                </p:oleObj>
              </mc:Choice>
              <mc:Fallback>
                <p:oleObj name="Equation" r:id="rId8" imgW="266400" imgH="228600" progId="Equation.3">
                  <p:embed/>
                  <p:pic>
                    <p:nvPicPr>
                      <p:cNvPr id="0" name="Object 1"/>
                      <p:cNvPicPr>
                        <a:picLocks noChangeAspect="1" noChangeArrowheads="1"/>
                      </p:cNvPicPr>
                      <p:nvPr/>
                    </p:nvPicPr>
                    <p:blipFill>
                      <a:blip r:embed="rId9"/>
                      <a:srcRect/>
                      <a:stretch>
                        <a:fillRect/>
                      </a:stretch>
                    </p:blipFill>
                    <p:spPr bwMode="auto">
                      <a:xfrm>
                        <a:off x="1400175" y="1558925"/>
                        <a:ext cx="458124" cy="393700"/>
                      </a:xfrm>
                      <a:prstGeom prst="rect">
                        <a:avLst/>
                      </a:prstGeom>
                      <a:solidFill>
                        <a:schemeClr val="bg1"/>
                      </a:solidFill>
                      <a:ln>
                        <a:noFill/>
                      </a:ln>
                    </p:spPr>
                  </p:pic>
                </p:oleObj>
              </mc:Fallback>
            </mc:AlternateContent>
          </a:graphicData>
        </a:graphic>
      </p:graphicFrame>
      <p:grpSp>
        <p:nvGrpSpPr>
          <p:cNvPr id="21" name="Group 3"/>
          <p:cNvGrpSpPr>
            <a:grpSpLocks/>
          </p:cNvGrpSpPr>
          <p:nvPr/>
        </p:nvGrpSpPr>
        <p:grpSpPr bwMode="auto">
          <a:xfrm>
            <a:off x="1989931" y="3155948"/>
            <a:ext cx="4629152" cy="3632201"/>
            <a:chOff x="1765" y="1449"/>
            <a:chExt cx="2916" cy="2288"/>
          </a:xfrm>
        </p:grpSpPr>
        <p:sp>
          <p:nvSpPr>
            <p:cNvPr id="22" name="Line 4"/>
            <p:cNvSpPr>
              <a:spLocks noChangeShapeType="1"/>
            </p:cNvSpPr>
            <p:nvPr/>
          </p:nvSpPr>
          <p:spPr bwMode="auto">
            <a:xfrm>
              <a:off x="2112" y="1505"/>
              <a:ext cx="0" cy="195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23" name="Line 5"/>
            <p:cNvSpPr>
              <a:spLocks noChangeShapeType="1"/>
            </p:cNvSpPr>
            <p:nvPr/>
          </p:nvSpPr>
          <p:spPr bwMode="auto">
            <a:xfrm>
              <a:off x="2112" y="3456"/>
              <a:ext cx="2377"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24" name="Text Box 6"/>
            <p:cNvSpPr txBox="1">
              <a:spLocks noChangeArrowheads="1"/>
            </p:cNvSpPr>
            <p:nvPr/>
          </p:nvSpPr>
          <p:spPr bwMode="auto">
            <a:xfrm>
              <a:off x="4279" y="3504"/>
              <a:ext cx="40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algn="ctr" eaLnBrk="1" hangingPunct="1"/>
              <a:r>
                <a:rPr lang="en-US" sz="1800" dirty="0" smtClean="0">
                  <a:solidFill>
                    <a:schemeClr val="bg1"/>
                  </a:solidFill>
                </a:rPr>
                <a:t>(</a:t>
              </a:r>
              <a:r>
                <a:rPr lang="en-US" sz="1800" dirty="0">
                  <a:solidFill>
                    <a:schemeClr val="bg1"/>
                  </a:solidFill>
                </a:rPr>
                <a:t>X)</a:t>
              </a:r>
            </a:p>
          </p:txBody>
        </p:sp>
        <p:sp>
          <p:nvSpPr>
            <p:cNvPr id="25" name="Oval 7"/>
            <p:cNvSpPr>
              <a:spLocks noChangeArrowheads="1"/>
            </p:cNvSpPr>
            <p:nvPr/>
          </p:nvSpPr>
          <p:spPr bwMode="auto">
            <a:xfrm>
              <a:off x="3862" y="2123"/>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26" name="Oval 8"/>
            <p:cNvSpPr>
              <a:spLocks noChangeArrowheads="1"/>
            </p:cNvSpPr>
            <p:nvPr/>
          </p:nvSpPr>
          <p:spPr bwMode="auto">
            <a:xfrm>
              <a:off x="3072" y="2250"/>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27" name="Oval 9"/>
            <p:cNvSpPr>
              <a:spLocks noChangeArrowheads="1"/>
            </p:cNvSpPr>
            <p:nvPr/>
          </p:nvSpPr>
          <p:spPr bwMode="auto">
            <a:xfrm>
              <a:off x="2880" y="2544"/>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28" name="Oval 10"/>
            <p:cNvSpPr>
              <a:spLocks noChangeArrowheads="1"/>
            </p:cNvSpPr>
            <p:nvPr/>
          </p:nvSpPr>
          <p:spPr bwMode="auto">
            <a:xfrm>
              <a:off x="2369" y="2826"/>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29" name="Oval 11"/>
            <p:cNvSpPr>
              <a:spLocks noChangeArrowheads="1"/>
            </p:cNvSpPr>
            <p:nvPr/>
          </p:nvSpPr>
          <p:spPr bwMode="auto">
            <a:xfrm>
              <a:off x="3456" y="2256"/>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31" name="Oval 13"/>
            <p:cNvSpPr>
              <a:spLocks noChangeArrowheads="1"/>
            </p:cNvSpPr>
            <p:nvPr/>
          </p:nvSpPr>
          <p:spPr bwMode="auto">
            <a:xfrm>
              <a:off x="2718" y="3114"/>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33" name="Oval 15"/>
            <p:cNvSpPr>
              <a:spLocks noChangeArrowheads="1"/>
            </p:cNvSpPr>
            <p:nvPr/>
          </p:nvSpPr>
          <p:spPr bwMode="auto">
            <a:xfrm>
              <a:off x="3406" y="1920"/>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34" name="Oval 16"/>
            <p:cNvSpPr>
              <a:spLocks noChangeArrowheads="1"/>
            </p:cNvSpPr>
            <p:nvPr/>
          </p:nvSpPr>
          <p:spPr bwMode="auto">
            <a:xfrm>
              <a:off x="3264" y="2640"/>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35" name="Text Box 17"/>
            <p:cNvSpPr txBox="1">
              <a:spLocks noChangeArrowheads="1"/>
            </p:cNvSpPr>
            <p:nvPr/>
          </p:nvSpPr>
          <p:spPr bwMode="auto">
            <a:xfrm>
              <a:off x="1765" y="1449"/>
              <a:ext cx="35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algn="ctr" eaLnBrk="1" hangingPunct="1"/>
              <a:r>
                <a:rPr lang="en-US" sz="1800" dirty="0" smtClean="0">
                  <a:solidFill>
                    <a:schemeClr val="bg1"/>
                  </a:solidFill>
                </a:rPr>
                <a:t>(</a:t>
              </a:r>
              <a:r>
                <a:rPr lang="en-US" sz="1800" dirty="0">
                  <a:solidFill>
                    <a:schemeClr val="bg1"/>
                  </a:solidFill>
                </a:rPr>
                <a:t>Y)</a:t>
              </a:r>
            </a:p>
          </p:txBody>
        </p:sp>
        <p:sp>
          <p:nvSpPr>
            <p:cNvPr id="36" name="Line 18"/>
            <p:cNvSpPr>
              <a:spLocks noChangeShapeType="1"/>
            </p:cNvSpPr>
            <p:nvPr/>
          </p:nvSpPr>
          <p:spPr bwMode="auto">
            <a:xfrm flipV="1">
              <a:off x="2124" y="1666"/>
              <a:ext cx="1999" cy="1790"/>
            </a:xfrm>
            <a:prstGeom prst="line">
              <a:avLst/>
            </a:prstGeom>
            <a:noFill/>
            <a:ln w="508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grpSp>
      <p:graphicFrame>
        <p:nvGraphicFramePr>
          <p:cNvPr id="37" name="Object 28"/>
          <p:cNvGraphicFramePr>
            <a:graphicFrameLocks noChangeAspect="1"/>
          </p:cNvGraphicFramePr>
          <p:nvPr>
            <p:extLst>
              <p:ext uri="{D42A27DB-BD31-4B8C-83A1-F6EECF244321}">
                <p14:modId xmlns:p14="http://schemas.microsoft.com/office/powerpoint/2010/main" val="2844000990"/>
              </p:ext>
            </p:extLst>
          </p:nvPr>
        </p:nvGraphicFramePr>
        <p:xfrm>
          <a:off x="5876925" y="3087688"/>
          <a:ext cx="1876425" cy="388937"/>
        </p:xfrm>
        <a:graphic>
          <a:graphicData uri="http://schemas.openxmlformats.org/presentationml/2006/ole">
            <mc:AlternateContent xmlns:mc="http://schemas.openxmlformats.org/markup-compatibility/2006">
              <mc:Choice xmlns:v="urn:schemas-microsoft-com:vml" Requires="v">
                <p:oleObj spid="_x0000_s175310" name="Equation" r:id="rId10" imgW="1104840" imgH="228600" progId="Equation.3">
                  <p:embed/>
                </p:oleObj>
              </mc:Choice>
              <mc:Fallback>
                <p:oleObj name="Equation" r:id="rId10" imgW="1104840" imgH="228600" progId="Equation.3">
                  <p:embed/>
                  <p:pic>
                    <p:nvPicPr>
                      <p:cNvPr id="0" name=""/>
                      <p:cNvPicPr>
                        <a:picLocks noChangeAspect="1" noChangeArrowheads="1"/>
                      </p:cNvPicPr>
                      <p:nvPr/>
                    </p:nvPicPr>
                    <p:blipFill>
                      <a:blip r:embed="rId11"/>
                      <a:srcRect/>
                      <a:stretch>
                        <a:fillRect/>
                      </a:stretch>
                    </p:blipFill>
                    <p:spPr bwMode="auto">
                      <a:xfrm>
                        <a:off x="5876925" y="3087688"/>
                        <a:ext cx="1876425" cy="388937"/>
                      </a:xfrm>
                      <a:prstGeom prst="rect">
                        <a:avLst/>
                      </a:prstGeom>
                      <a:solidFill>
                        <a:schemeClr val="accent1">
                          <a:lumMod val="20000"/>
                          <a:lumOff val="80000"/>
                        </a:schemeClr>
                      </a:solidFill>
                      <a:ln>
                        <a:noFill/>
                      </a:ln>
                      <a:extLst/>
                    </p:spPr>
                  </p:pic>
                </p:oleObj>
              </mc:Fallback>
            </mc:AlternateContent>
          </a:graphicData>
        </a:graphic>
      </p:graphicFrame>
      <p:sp>
        <p:nvSpPr>
          <p:cNvPr id="19" name="Left Brace 18"/>
          <p:cNvSpPr/>
          <p:nvPr/>
        </p:nvSpPr>
        <p:spPr bwMode="auto">
          <a:xfrm>
            <a:off x="2873377" y="5480843"/>
            <a:ext cx="76200" cy="390525"/>
          </a:xfrm>
          <a:prstGeom prst="leftBrac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IQ"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9" name="Oval 13"/>
          <p:cNvSpPr>
            <a:spLocks noChangeArrowheads="1"/>
          </p:cNvSpPr>
          <p:nvPr/>
        </p:nvSpPr>
        <p:spPr bwMode="auto">
          <a:xfrm>
            <a:off x="3006726" y="5757068"/>
            <a:ext cx="152400" cy="152400"/>
          </a:xfrm>
          <a:prstGeom prst="ellipse">
            <a:avLst/>
          </a:prstGeom>
          <a:solidFill>
            <a:schemeClr val="accent1">
              <a:lumMod val="40000"/>
              <a:lumOff val="60000"/>
            </a:schemeClr>
          </a:solidFill>
          <a:ln w="9525">
            <a:solidFill>
              <a:schemeClr val="tx1"/>
            </a:solidFill>
            <a:round/>
            <a:headEnd/>
            <a:tailEnd/>
          </a:ln>
          <a:effectLst/>
          <a:extLst/>
        </p:spPr>
        <p:txBody>
          <a:bodyPr wrap="none" anchor="ctr"/>
          <a:lstStyle/>
          <a:p>
            <a:endParaRPr lang="ar-IQ"/>
          </a:p>
        </p:txBody>
      </p:sp>
      <p:sp>
        <p:nvSpPr>
          <p:cNvPr id="40" name="Oval 13"/>
          <p:cNvSpPr>
            <a:spLocks noChangeArrowheads="1"/>
          </p:cNvSpPr>
          <p:nvPr/>
        </p:nvSpPr>
        <p:spPr bwMode="auto">
          <a:xfrm>
            <a:off x="3470277" y="5385593"/>
            <a:ext cx="152400" cy="152400"/>
          </a:xfrm>
          <a:prstGeom prst="ellipse">
            <a:avLst/>
          </a:prstGeom>
          <a:solidFill>
            <a:schemeClr val="accent1">
              <a:lumMod val="40000"/>
              <a:lumOff val="60000"/>
            </a:schemeClr>
          </a:solidFill>
          <a:ln w="9525">
            <a:solidFill>
              <a:schemeClr val="tx1"/>
            </a:solidFill>
            <a:round/>
            <a:headEnd/>
            <a:tailEnd/>
          </a:ln>
          <a:effectLst/>
          <a:extLst/>
        </p:spPr>
        <p:txBody>
          <a:bodyPr wrap="none" anchor="ctr"/>
          <a:lstStyle/>
          <a:p>
            <a:endParaRPr lang="ar-IQ"/>
          </a:p>
        </p:txBody>
      </p:sp>
      <p:sp>
        <p:nvSpPr>
          <p:cNvPr id="20" name="Right Brace 19"/>
          <p:cNvSpPr/>
          <p:nvPr/>
        </p:nvSpPr>
        <p:spPr bwMode="auto">
          <a:xfrm>
            <a:off x="3703638" y="5414168"/>
            <a:ext cx="47625" cy="457200"/>
          </a:xfrm>
          <a:prstGeom prst="rightBrac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IQ" sz="2400" b="0" i="0" u="none" strike="noStrike" cap="none" normalizeH="0" baseline="0" smtClean="0">
              <a:ln>
                <a:noFill/>
              </a:ln>
              <a:solidFill>
                <a:schemeClr val="tx1"/>
              </a:solidFill>
              <a:effectLst/>
              <a:latin typeface="Times New Roman" pitchFamily="18" charset="0"/>
              <a:cs typeface="Times New Roman" pitchFamily="18"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3725356245"/>
              </p:ext>
            </p:extLst>
          </p:nvPr>
        </p:nvGraphicFramePr>
        <p:xfrm>
          <a:off x="2838450" y="4932360"/>
          <a:ext cx="262732" cy="344034"/>
        </p:xfrm>
        <a:graphic>
          <a:graphicData uri="http://schemas.openxmlformats.org/presentationml/2006/ole">
            <mc:AlternateContent xmlns:mc="http://schemas.openxmlformats.org/markup-compatibility/2006">
              <mc:Choice xmlns:v="urn:schemas-microsoft-com:vml" Requires="v">
                <p:oleObj spid="_x0000_s175311" name="Equation" r:id="rId12" imgW="152280" imgH="215640" progId="Equation.3">
                  <p:embed/>
                </p:oleObj>
              </mc:Choice>
              <mc:Fallback>
                <p:oleObj name="Equation" r:id="rId12" imgW="152280" imgH="215640" progId="Equation.3">
                  <p:embed/>
                  <p:pic>
                    <p:nvPicPr>
                      <p:cNvPr id="0" name="Object 2"/>
                      <p:cNvPicPr>
                        <a:picLocks noChangeAspect="1" noChangeArrowheads="1"/>
                      </p:cNvPicPr>
                      <p:nvPr/>
                    </p:nvPicPr>
                    <p:blipFill>
                      <a:blip r:embed="rId13"/>
                      <a:srcRect/>
                      <a:stretch>
                        <a:fillRect/>
                      </a:stretch>
                    </p:blipFill>
                    <p:spPr bwMode="auto">
                      <a:xfrm>
                        <a:off x="2838450" y="4932360"/>
                        <a:ext cx="262732" cy="344034"/>
                      </a:xfrm>
                      <a:prstGeom prst="rect">
                        <a:avLst/>
                      </a:prstGeom>
                      <a:solidFill>
                        <a:srgbClr val="FFFF00"/>
                      </a:solidFill>
                      <a:ln>
                        <a:noFill/>
                      </a:ln>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2711896397"/>
              </p:ext>
            </p:extLst>
          </p:nvPr>
        </p:nvGraphicFramePr>
        <p:xfrm>
          <a:off x="3609975" y="5937250"/>
          <a:ext cx="284163" cy="311150"/>
        </p:xfrm>
        <a:graphic>
          <a:graphicData uri="http://schemas.openxmlformats.org/presentationml/2006/ole">
            <mc:AlternateContent xmlns:mc="http://schemas.openxmlformats.org/markup-compatibility/2006">
              <mc:Choice xmlns:v="urn:schemas-microsoft-com:vml" Requires="v">
                <p:oleObj spid="_x0000_s175312" name="Equation" r:id="rId14" imgW="164880" imgH="215640" progId="Equation.3">
                  <p:embed/>
                </p:oleObj>
              </mc:Choice>
              <mc:Fallback>
                <p:oleObj name="Equation" r:id="rId14" imgW="164880" imgH="215640" progId="Equation.3">
                  <p:embed/>
                  <p:pic>
                    <p:nvPicPr>
                      <p:cNvPr id="0" name="Object 37"/>
                      <p:cNvPicPr>
                        <a:picLocks noChangeAspect="1" noChangeArrowheads="1"/>
                      </p:cNvPicPr>
                      <p:nvPr/>
                    </p:nvPicPr>
                    <p:blipFill>
                      <a:blip r:embed="rId15"/>
                      <a:srcRect/>
                      <a:stretch>
                        <a:fillRect/>
                      </a:stretch>
                    </p:blipFill>
                    <p:spPr bwMode="auto">
                      <a:xfrm>
                        <a:off x="3609975" y="5937250"/>
                        <a:ext cx="284163" cy="311150"/>
                      </a:xfrm>
                      <a:prstGeom prst="rect">
                        <a:avLst/>
                      </a:prstGeom>
                      <a:solidFill>
                        <a:srgbClr val="FFFF00"/>
                      </a:solidFill>
                      <a:ln>
                        <a:noFill/>
                      </a:ln>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2494037680"/>
              </p:ext>
            </p:extLst>
          </p:nvPr>
        </p:nvGraphicFramePr>
        <p:xfrm>
          <a:off x="5399088" y="4397375"/>
          <a:ext cx="284162" cy="395288"/>
        </p:xfrm>
        <a:graphic>
          <a:graphicData uri="http://schemas.openxmlformats.org/presentationml/2006/ole">
            <mc:AlternateContent xmlns:mc="http://schemas.openxmlformats.org/markup-compatibility/2006">
              <mc:Choice xmlns:v="urn:schemas-microsoft-com:vml" Requires="v">
                <p:oleObj spid="_x0000_s175313" name="Equation" r:id="rId16" imgW="164880" imgH="228600" progId="Equation.3">
                  <p:embed/>
                </p:oleObj>
              </mc:Choice>
              <mc:Fallback>
                <p:oleObj name="Equation" r:id="rId16" imgW="164880" imgH="228600" progId="Equation.3">
                  <p:embed/>
                  <p:pic>
                    <p:nvPicPr>
                      <p:cNvPr id="0" name="Object 40"/>
                      <p:cNvPicPr>
                        <a:picLocks noChangeAspect="1" noChangeArrowheads="1"/>
                      </p:cNvPicPr>
                      <p:nvPr/>
                    </p:nvPicPr>
                    <p:blipFill>
                      <a:blip r:embed="rId17"/>
                      <a:srcRect/>
                      <a:stretch>
                        <a:fillRect/>
                      </a:stretch>
                    </p:blipFill>
                    <p:spPr bwMode="auto">
                      <a:xfrm>
                        <a:off x="5399088" y="4397375"/>
                        <a:ext cx="284162" cy="395288"/>
                      </a:xfrm>
                      <a:prstGeom prst="rect">
                        <a:avLst/>
                      </a:prstGeom>
                      <a:solidFill>
                        <a:srgbClr val="FFFF00"/>
                      </a:solidFill>
                      <a:ln>
                        <a:noFill/>
                      </a:ln>
                    </p:spPr>
                  </p:pic>
                </p:oleObj>
              </mc:Fallback>
            </mc:AlternateContent>
          </a:graphicData>
        </a:graphic>
      </p:graphicFrame>
      <p:sp>
        <p:nvSpPr>
          <p:cNvPr id="45" name="Oval 13"/>
          <p:cNvSpPr>
            <a:spLocks noChangeArrowheads="1"/>
          </p:cNvSpPr>
          <p:nvPr/>
        </p:nvSpPr>
        <p:spPr bwMode="auto">
          <a:xfrm>
            <a:off x="5271294" y="3745703"/>
            <a:ext cx="152400" cy="152400"/>
          </a:xfrm>
          <a:prstGeom prst="ellipse">
            <a:avLst/>
          </a:prstGeom>
          <a:solidFill>
            <a:schemeClr val="accent1">
              <a:lumMod val="40000"/>
              <a:lumOff val="60000"/>
            </a:schemeClr>
          </a:solidFill>
          <a:ln w="9525">
            <a:solidFill>
              <a:schemeClr val="tx1"/>
            </a:solidFill>
            <a:round/>
            <a:headEnd/>
            <a:tailEnd/>
          </a:ln>
          <a:effectLst/>
          <a:extLst/>
        </p:spPr>
        <p:txBody>
          <a:bodyPr wrap="none" anchor="ctr"/>
          <a:lstStyle/>
          <a:p>
            <a:endParaRPr lang="ar-IQ"/>
          </a:p>
        </p:txBody>
      </p:sp>
      <p:graphicFrame>
        <p:nvGraphicFramePr>
          <p:cNvPr id="43" name="Object 42"/>
          <p:cNvGraphicFramePr>
            <a:graphicFrameLocks noChangeAspect="1"/>
          </p:cNvGraphicFramePr>
          <p:nvPr>
            <p:extLst>
              <p:ext uri="{D42A27DB-BD31-4B8C-83A1-F6EECF244321}">
                <p14:modId xmlns:p14="http://schemas.microsoft.com/office/powerpoint/2010/main" val="717754620"/>
              </p:ext>
            </p:extLst>
          </p:nvPr>
        </p:nvGraphicFramePr>
        <p:xfrm>
          <a:off x="2616994" y="5557043"/>
          <a:ext cx="211932" cy="219075"/>
        </p:xfrm>
        <a:graphic>
          <a:graphicData uri="http://schemas.openxmlformats.org/presentationml/2006/ole">
            <mc:AlternateContent xmlns:mc="http://schemas.openxmlformats.org/markup-compatibility/2006">
              <mc:Choice xmlns:v="urn:schemas-microsoft-com:vml" Requires="v">
                <p:oleObj spid="_x0000_s175314" name="Equation" r:id="rId18" imgW="190440" imgH="215640" progId="Equation.3">
                  <p:embed/>
                </p:oleObj>
              </mc:Choice>
              <mc:Fallback>
                <p:oleObj name="Equation" r:id="rId18" imgW="190440" imgH="215640" progId="Equation.3">
                  <p:embed/>
                  <p:pic>
                    <p:nvPicPr>
                      <p:cNvPr id="0" name="Object 37"/>
                      <p:cNvPicPr>
                        <a:picLocks noChangeAspect="1" noChangeArrowheads="1"/>
                      </p:cNvPicPr>
                      <p:nvPr/>
                    </p:nvPicPr>
                    <p:blipFill>
                      <a:blip r:embed="rId19"/>
                      <a:srcRect/>
                      <a:stretch>
                        <a:fillRect/>
                      </a:stretch>
                    </p:blipFill>
                    <p:spPr bwMode="auto">
                      <a:xfrm>
                        <a:off x="2616994" y="5557043"/>
                        <a:ext cx="211932" cy="219075"/>
                      </a:xfrm>
                      <a:prstGeom prst="rect">
                        <a:avLst/>
                      </a:prstGeom>
                      <a:solidFill>
                        <a:schemeClr val="bg1"/>
                      </a:solidFill>
                      <a:ln>
                        <a:noFill/>
                      </a:ln>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275365487"/>
              </p:ext>
            </p:extLst>
          </p:nvPr>
        </p:nvGraphicFramePr>
        <p:xfrm>
          <a:off x="3846513" y="5518150"/>
          <a:ext cx="225425" cy="219075"/>
        </p:xfrm>
        <a:graphic>
          <a:graphicData uri="http://schemas.openxmlformats.org/presentationml/2006/ole">
            <mc:AlternateContent xmlns:mc="http://schemas.openxmlformats.org/markup-compatibility/2006">
              <mc:Choice xmlns:v="urn:schemas-microsoft-com:vml" Requires="v">
                <p:oleObj spid="_x0000_s175315" name="Equation" r:id="rId20" imgW="203040" imgH="215640" progId="Equation.3">
                  <p:embed/>
                </p:oleObj>
              </mc:Choice>
              <mc:Fallback>
                <p:oleObj name="Equation" r:id="rId20" imgW="203040" imgH="215640" progId="Equation.3">
                  <p:embed/>
                  <p:pic>
                    <p:nvPicPr>
                      <p:cNvPr id="0" name="Object 42"/>
                      <p:cNvPicPr>
                        <a:picLocks noChangeAspect="1" noChangeArrowheads="1"/>
                      </p:cNvPicPr>
                      <p:nvPr/>
                    </p:nvPicPr>
                    <p:blipFill>
                      <a:blip r:embed="rId21"/>
                      <a:srcRect/>
                      <a:stretch>
                        <a:fillRect/>
                      </a:stretch>
                    </p:blipFill>
                    <p:spPr bwMode="auto">
                      <a:xfrm>
                        <a:off x="3846513" y="5518150"/>
                        <a:ext cx="225425" cy="21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3409207400"/>
              </p:ext>
            </p:extLst>
          </p:nvPr>
        </p:nvGraphicFramePr>
        <p:xfrm>
          <a:off x="5621338" y="3890963"/>
          <a:ext cx="225425" cy="231775"/>
        </p:xfrm>
        <a:graphic>
          <a:graphicData uri="http://schemas.openxmlformats.org/presentationml/2006/ole">
            <mc:AlternateContent xmlns:mc="http://schemas.openxmlformats.org/markup-compatibility/2006">
              <mc:Choice xmlns:v="urn:schemas-microsoft-com:vml" Requires="v">
                <p:oleObj spid="_x0000_s175316" name="Equation" r:id="rId22" imgW="203040" imgH="228600" progId="Equation.3">
                  <p:embed/>
                </p:oleObj>
              </mc:Choice>
              <mc:Fallback>
                <p:oleObj name="Equation" r:id="rId22" imgW="203040" imgH="228600" progId="Equation.3">
                  <p:embed/>
                  <p:pic>
                    <p:nvPicPr>
                      <p:cNvPr id="0" name="Object 42"/>
                      <p:cNvPicPr>
                        <a:picLocks noChangeAspect="1" noChangeArrowheads="1"/>
                      </p:cNvPicPr>
                      <p:nvPr/>
                    </p:nvPicPr>
                    <p:blipFill>
                      <a:blip r:embed="rId23"/>
                      <a:srcRect/>
                      <a:stretch>
                        <a:fillRect/>
                      </a:stretch>
                    </p:blipFill>
                    <p:spPr bwMode="auto">
                      <a:xfrm>
                        <a:off x="5621338" y="3890963"/>
                        <a:ext cx="225425"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 name="Right Brace 46"/>
          <p:cNvSpPr/>
          <p:nvPr/>
        </p:nvSpPr>
        <p:spPr bwMode="auto">
          <a:xfrm>
            <a:off x="5480844" y="3821903"/>
            <a:ext cx="45719" cy="461170"/>
          </a:xfrm>
          <a:prstGeom prst="rightBrac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IQ" sz="2400" b="0" i="0" u="none" strike="noStrike" cap="none" normalizeH="0" baseline="0" smtClean="0">
              <a:ln>
                <a:noFill/>
              </a:ln>
              <a:solidFill>
                <a:schemeClr val="tx1"/>
              </a:solidFill>
              <a:effectLst/>
              <a:latin typeface="Times New Roman" pitchFamily="18" charset="0"/>
              <a:cs typeface="Times New Roman" pitchFamily="18" charset="0"/>
            </a:endParaRPr>
          </a:p>
        </p:txBody>
      </p:sp>
      <p:graphicFrame>
        <p:nvGraphicFramePr>
          <p:cNvPr id="48" name="Object 47"/>
          <p:cNvGraphicFramePr>
            <a:graphicFrameLocks noChangeAspect="1"/>
          </p:cNvGraphicFramePr>
          <p:nvPr>
            <p:extLst>
              <p:ext uri="{D42A27DB-BD31-4B8C-83A1-F6EECF244321}">
                <p14:modId xmlns:p14="http://schemas.microsoft.com/office/powerpoint/2010/main" val="1566786004"/>
              </p:ext>
            </p:extLst>
          </p:nvPr>
        </p:nvGraphicFramePr>
        <p:xfrm>
          <a:off x="1427163" y="2220913"/>
          <a:ext cx="1574800" cy="388937"/>
        </p:xfrm>
        <a:graphic>
          <a:graphicData uri="http://schemas.openxmlformats.org/presentationml/2006/ole">
            <mc:AlternateContent xmlns:mc="http://schemas.openxmlformats.org/markup-compatibility/2006">
              <mc:Choice xmlns:v="urn:schemas-microsoft-com:vml" Requires="v">
                <p:oleObj spid="_x0000_s175317" name="Equation" r:id="rId24" imgW="927000" imgH="228600" progId="Equation.3">
                  <p:embed/>
                </p:oleObj>
              </mc:Choice>
              <mc:Fallback>
                <p:oleObj name="Equation" r:id="rId24" imgW="927000" imgH="228600" progId="Equation.3">
                  <p:embed/>
                  <p:pic>
                    <p:nvPicPr>
                      <p:cNvPr id="0" name="Object 28"/>
                      <p:cNvPicPr>
                        <a:picLocks noChangeAspect="1" noChangeArrowheads="1"/>
                      </p:cNvPicPr>
                      <p:nvPr/>
                    </p:nvPicPr>
                    <p:blipFill>
                      <a:blip r:embed="rId25"/>
                      <a:srcRect/>
                      <a:stretch>
                        <a:fillRect/>
                      </a:stretch>
                    </p:blipFill>
                    <p:spPr bwMode="auto">
                      <a:xfrm>
                        <a:off x="1427163" y="2220913"/>
                        <a:ext cx="1574800" cy="388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 name="TextBox 50"/>
          <p:cNvSpPr txBox="1"/>
          <p:nvPr/>
        </p:nvSpPr>
        <p:spPr>
          <a:xfrm>
            <a:off x="3540920" y="2114549"/>
            <a:ext cx="5145880" cy="523220"/>
          </a:xfrm>
          <a:prstGeom prst="rect">
            <a:avLst/>
          </a:prstGeom>
          <a:noFill/>
        </p:spPr>
        <p:txBody>
          <a:bodyPr wrap="square" rtlCol="1">
            <a:spAutoFit/>
          </a:bodyPr>
          <a:lstStyle/>
          <a:p>
            <a:r>
              <a:rPr lang="en-US" b="1" dirty="0" smtClean="0">
                <a:solidFill>
                  <a:schemeClr val="accent1">
                    <a:lumMod val="40000"/>
                    <a:lumOff val="60000"/>
                  </a:schemeClr>
                </a:solidFill>
                <a:latin typeface="+mj-lt"/>
                <a:cs typeface="+mn-cs"/>
              </a:rPr>
              <a:t>for Population Regression Line</a:t>
            </a:r>
            <a:endParaRPr lang="ar-IQ" b="1" dirty="0">
              <a:solidFill>
                <a:schemeClr val="accent1">
                  <a:lumMod val="40000"/>
                  <a:lumOff val="60000"/>
                </a:schemeClr>
              </a:solidFill>
              <a:latin typeface="+mj-lt"/>
              <a:cs typeface="+mn-cs"/>
            </a:endParaRPr>
          </a:p>
        </p:txBody>
      </p:sp>
    </p:spTree>
    <p:extLst>
      <p:ext uri="{BB962C8B-B14F-4D97-AF65-F5344CB8AC3E}">
        <p14:creationId xmlns:p14="http://schemas.microsoft.com/office/powerpoint/2010/main" val="2476599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152400"/>
            <a:ext cx="9144000" cy="549275"/>
          </a:xfrm>
          <a:solidFill>
            <a:srgbClr val="0000FF"/>
          </a:solidFill>
        </p:spPr>
        <p:txBody>
          <a:bodyPr/>
          <a:lstStyle/>
          <a:p>
            <a:pPr>
              <a:defRPr/>
            </a:pPr>
            <a:r>
              <a:rPr lang="en-US" sz="3200" dirty="0" smtClean="0">
                <a:solidFill>
                  <a:srgbClr val="FFFF00"/>
                </a:solidFill>
                <a:effectLst>
                  <a:outerShdw blurRad="38100" dist="38100" dir="2700000" algn="tl">
                    <a:srgbClr val="000000"/>
                  </a:outerShdw>
                </a:effectLst>
                <a:sym typeface="Symbol" pitchFamily="18" charset="2"/>
              </a:rPr>
              <a:t>Assumptions About the Random Error (</a:t>
            </a:r>
            <a:r>
              <a:rPr lang="en-US" sz="3200" dirty="0" err="1" smtClean="0">
                <a:solidFill>
                  <a:srgbClr val="FFFF00"/>
                </a:solidFill>
                <a:effectLst>
                  <a:outerShdw blurRad="38100" dist="38100" dir="2700000" algn="tl">
                    <a:srgbClr val="000000"/>
                  </a:outerShdw>
                </a:effectLst>
                <a:sym typeface="Symbol" pitchFamily="18" charset="2"/>
              </a:rPr>
              <a:t>U</a:t>
            </a:r>
            <a:r>
              <a:rPr lang="en-US" sz="3000" baseline="-25000" dirty="0" err="1">
                <a:solidFill>
                  <a:srgbClr val="FFFF00"/>
                </a:solidFill>
                <a:effectLst>
                  <a:outerShdw blurRad="38100" dist="38100" dir="2700000" algn="tl">
                    <a:srgbClr val="000000"/>
                  </a:outerShdw>
                </a:effectLst>
                <a:latin typeface="Times New Roman" pitchFamily="18" charset="0"/>
                <a:ea typeface="+mn-ea"/>
                <a:cs typeface="Times New Roman" pitchFamily="18" charset="0"/>
                <a:sym typeface="Symbol" pitchFamily="18" charset="2"/>
              </a:rPr>
              <a:t>i</a:t>
            </a:r>
            <a:r>
              <a:rPr lang="en-US" sz="3200" dirty="0" smtClean="0">
                <a:solidFill>
                  <a:srgbClr val="FFFF00"/>
                </a:solidFill>
                <a:effectLst>
                  <a:outerShdw blurRad="38100" dist="38100" dir="2700000" algn="tl">
                    <a:srgbClr val="000000"/>
                  </a:outerShdw>
                </a:effectLst>
                <a:sym typeface="Symbol" pitchFamily="18" charset="2"/>
              </a:rPr>
              <a:t>):</a:t>
            </a:r>
            <a:endParaRPr lang="ar-KW" sz="3200" dirty="0" smtClean="0">
              <a:solidFill>
                <a:srgbClr val="FFFF00"/>
              </a:solidFill>
              <a:effectLst>
                <a:outerShdw blurRad="38100" dist="38100" dir="2700000" algn="tl">
                  <a:srgbClr val="000000"/>
                </a:outerShdw>
              </a:effectLst>
              <a:sym typeface="Symbol" pitchFamily="18" charset="2"/>
            </a:endParaRPr>
          </a:p>
        </p:txBody>
      </p:sp>
      <p:sp>
        <p:nvSpPr>
          <p:cNvPr id="291843" name="Rectangle 3"/>
          <p:cNvSpPr>
            <a:spLocks noGrp="1" noChangeArrowheads="1"/>
          </p:cNvSpPr>
          <p:nvPr>
            <p:ph type="body" idx="4294967295"/>
          </p:nvPr>
        </p:nvSpPr>
        <p:spPr>
          <a:xfrm>
            <a:off x="0" y="923924"/>
            <a:ext cx="9144000" cy="5934075"/>
          </a:xfrm>
        </p:spPr>
        <p:txBody>
          <a:bodyPr/>
          <a:lstStyle/>
          <a:p>
            <a:pPr algn="just">
              <a:buFontTx/>
              <a:buNone/>
              <a:defRPr/>
            </a:pPr>
            <a:r>
              <a:rPr lang="en-US" sz="2800" b="0" dirty="0" smtClean="0">
                <a:latin typeface="Times New Roman" pitchFamily="18" charset="0"/>
                <a:cs typeface="Times New Roman" pitchFamily="18" charset="0"/>
                <a:sym typeface="Symbol" pitchFamily="18" charset="2"/>
              </a:rPr>
              <a:t>1-The error (U</a:t>
            </a:r>
            <a:r>
              <a:rPr lang="en-US" sz="2800" b="0" baseline="-25000" dirty="0">
                <a:latin typeface="Times New Roman" pitchFamily="18" charset="0"/>
                <a:cs typeface="Times New Roman" pitchFamily="18" charset="0"/>
                <a:sym typeface="Symbol" pitchFamily="18" charset="2"/>
              </a:rPr>
              <a:t>i</a:t>
            </a:r>
            <a:r>
              <a:rPr lang="en-US" sz="2800" b="0" dirty="0" smtClean="0">
                <a:latin typeface="Times New Roman" pitchFamily="18" charset="0"/>
                <a:cs typeface="Times New Roman" pitchFamily="18" charset="0"/>
                <a:sym typeface="Symbol" pitchFamily="18" charset="2"/>
              </a:rPr>
              <a:t>) is a random variable with mean of zero.</a:t>
            </a:r>
          </a:p>
          <a:p>
            <a:pPr algn="just">
              <a:buFontTx/>
              <a:buNone/>
              <a:defRPr/>
            </a:pPr>
            <a:r>
              <a:rPr lang="en-US" sz="2800" b="0" dirty="0" smtClean="0">
                <a:latin typeface="Times New Roman" pitchFamily="18" charset="0"/>
                <a:cs typeface="Times New Roman" pitchFamily="18" charset="0"/>
                <a:sym typeface="Symbol" pitchFamily="18" charset="2"/>
              </a:rPr>
              <a:t> </a:t>
            </a:r>
            <a:r>
              <a:rPr lang="en-US" sz="3200" b="0" dirty="0" smtClean="0">
                <a:latin typeface="Times New Roman" pitchFamily="18" charset="0"/>
                <a:cs typeface="Times New Roman" pitchFamily="18" charset="0"/>
                <a:sym typeface="Symbol" pitchFamily="18" charset="2"/>
              </a:rPr>
              <a:t> </a:t>
            </a:r>
            <a:r>
              <a:rPr lang="en-US" sz="2800" b="0" dirty="0" smtClean="0">
                <a:latin typeface="Times New Roman" pitchFamily="18" charset="0"/>
                <a:cs typeface="Times New Roman" pitchFamily="18" charset="0"/>
                <a:sym typeface="Symbol" pitchFamily="18" charset="2"/>
              </a:rPr>
              <a:t>                    </a:t>
            </a:r>
          </a:p>
          <a:p>
            <a:pPr algn="just">
              <a:buFontTx/>
              <a:buNone/>
              <a:defRPr/>
            </a:pPr>
            <a:r>
              <a:rPr lang="en-US" sz="2800" b="0" dirty="0" smtClean="0">
                <a:latin typeface="Times New Roman" pitchFamily="18" charset="0"/>
                <a:cs typeface="Times New Roman" pitchFamily="18" charset="0"/>
                <a:sym typeface="Symbol" pitchFamily="18" charset="2"/>
              </a:rPr>
              <a:t>2- The variance of (U</a:t>
            </a:r>
            <a:r>
              <a:rPr lang="en-US" sz="2800" b="0" baseline="-25000" dirty="0">
                <a:latin typeface="Times New Roman" pitchFamily="18" charset="0"/>
                <a:cs typeface="Times New Roman" pitchFamily="18" charset="0"/>
                <a:sym typeface="Symbol" pitchFamily="18" charset="2"/>
              </a:rPr>
              <a:t>i</a:t>
            </a:r>
            <a:r>
              <a:rPr lang="en-US" sz="2800" b="0" dirty="0" smtClean="0">
                <a:latin typeface="Times New Roman" pitchFamily="18" charset="0"/>
                <a:cs typeface="Times New Roman" pitchFamily="18" charset="0"/>
                <a:sym typeface="Symbol" pitchFamily="18" charset="2"/>
              </a:rPr>
              <a:t>) is the same (constant) for all values of the independent variable (X</a:t>
            </a:r>
            <a:r>
              <a:rPr lang="en-US" sz="2800" b="0" baseline="-25000" dirty="0">
                <a:latin typeface="Times New Roman" pitchFamily="18" charset="0"/>
                <a:cs typeface="Times New Roman" pitchFamily="18" charset="0"/>
                <a:sym typeface="Symbol" pitchFamily="18" charset="2"/>
              </a:rPr>
              <a:t>i</a:t>
            </a:r>
            <a:r>
              <a:rPr lang="en-US" sz="2800" b="0" dirty="0" smtClean="0">
                <a:latin typeface="Times New Roman" pitchFamily="18" charset="0"/>
                <a:cs typeface="Times New Roman" pitchFamily="18" charset="0"/>
                <a:sym typeface="Symbol" pitchFamily="18" charset="2"/>
              </a:rPr>
              <a:t>).</a:t>
            </a:r>
          </a:p>
          <a:p>
            <a:pPr algn="just">
              <a:buFontTx/>
              <a:buNone/>
              <a:defRPr/>
            </a:pPr>
            <a:endParaRPr lang="en-US" sz="2800" b="0" dirty="0" smtClean="0">
              <a:latin typeface="Times New Roman" pitchFamily="18" charset="0"/>
              <a:cs typeface="Times New Roman" pitchFamily="18" charset="0"/>
              <a:sym typeface="Symbol" pitchFamily="18" charset="2"/>
            </a:endParaRPr>
          </a:p>
          <a:p>
            <a:pPr algn="just">
              <a:buFontTx/>
              <a:buNone/>
              <a:defRPr/>
            </a:pPr>
            <a:endParaRPr lang="en-US" sz="4000" b="0" dirty="0" smtClean="0">
              <a:latin typeface="Times New Roman" pitchFamily="18" charset="0"/>
              <a:cs typeface="Times New Roman" pitchFamily="18" charset="0"/>
              <a:sym typeface="Symbol" pitchFamily="18" charset="2"/>
            </a:endParaRPr>
          </a:p>
          <a:p>
            <a:pPr algn="just">
              <a:buFontTx/>
              <a:buNone/>
              <a:defRPr/>
            </a:pPr>
            <a:r>
              <a:rPr lang="en-US" sz="2800" b="0" dirty="0" smtClean="0">
                <a:latin typeface="Times New Roman" pitchFamily="18" charset="0"/>
                <a:cs typeface="Times New Roman" pitchFamily="18" charset="0"/>
                <a:sym typeface="Symbol" pitchFamily="18" charset="2"/>
              </a:rPr>
              <a:t>this </a:t>
            </a:r>
            <a:r>
              <a:rPr lang="en-US" sz="2800" b="0" dirty="0">
                <a:latin typeface="Times New Roman" pitchFamily="18" charset="0"/>
                <a:cs typeface="Times New Roman" pitchFamily="18" charset="0"/>
                <a:sym typeface="Symbol" pitchFamily="18" charset="2"/>
              </a:rPr>
              <a:t>means there is no </a:t>
            </a:r>
            <a:r>
              <a:rPr lang="en-US" sz="2800" b="0" dirty="0">
                <a:solidFill>
                  <a:srgbClr val="FFFF00"/>
                </a:solidFill>
                <a:latin typeface="Times New Roman" pitchFamily="18" charset="0"/>
                <a:cs typeface="Times New Roman" pitchFamily="18" charset="0"/>
                <a:sym typeface="Symbol" pitchFamily="18" charset="2"/>
              </a:rPr>
              <a:t>heteroscedasticity</a:t>
            </a:r>
            <a:r>
              <a:rPr lang="en-US" sz="2800" b="0" dirty="0">
                <a:latin typeface="Times New Roman" pitchFamily="18" charset="0"/>
                <a:cs typeface="Times New Roman" pitchFamily="18" charset="0"/>
                <a:sym typeface="Symbol" pitchFamily="18" charset="2"/>
              </a:rPr>
              <a:t> </a:t>
            </a:r>
            <a:r>
              <a:rPr lang="en-US" sz="2800" b="0" dirty="0">
                <a:solidFill>
                  <a:srgbClr val="FFFF00"/>
                </a:solidFill>
                <a:latin typeface="Times New Roman" pitchFamily="18" charset="0"/>
                <a:cs typeface="Times New Roman" pitchFamily="18" charset="0"/>
                <a:sym typeface="Symbol" pitchFamily="18" charset="2"/>
              </a:rPr>
              <a:t>problem</a:t>
            </a:r>
            <a:r>
              <a:rPr lang="en-US" sz="2800" b="0" dirty="0">
                <a:latin typeface="Times New Roman" pitchFamily="18" charset="0"/>
                <a:cs typeface="Times New Roman" pitchFamily="18" charset="0"/>
                <a:sym typeface="Symbol" pitchFamily="18" charset="2"/>
              </a:rPr>
              <a:t> between variance of errors.</a:t>
            </a:r>
            <a:endParaRPr lang="en-US" sz="2800" b="0" dirty="0" smtClean="0">
              <a:latin typeface="Times New Roman" pitchFamily="18" charset="0"/>
              <a:cs typeface="Times New Roman" pitchFamily="18" charset="0"/>
              <a:sym typeface="Symbol" pitchFamily="18" charset="2"/>
            </a:endParaRPr>
          </a:p>
          <a:p>
            <a:pPr algn="just">
              <a:buFontTx/>
              <a:buNone/>
              <a:defRPr/>
            </a:pPr>
            <a:r>
              <a:rPr lang="en-US" sz="2800" b="0" dirty="0" smtClean="0">
                <a:latin typeface="Times New Roman" pitchFamily="18" charset="0"/>
                <a:cs typeface="Times New Roman" pitchFamily="18" charset="0"/>
                <a:sym typeface="Symbol" pitchFamily="18" charset="2"/>
              </a:rPr>
              <a:t>3-The error (U</a:t>
            </a:r>
            <a:r>
              <a:rPr lang="en-US" sz="2800" b="0" baseline="-25000" dirty="0">
                <a:latin typeface="Times New Roman" pitchFamily="18" charset="0"/>
                <a:cs typeface="Times New Roman" pitchFamily="18" charset="0"/>
                <a:sym typeface="Symbol" pitchFamily="18" charset="2"/>
              </a:rPr>
              <a:t>i</a:t>
            </a:r>
            <a:r>
              <a:rPr lang="en-US" sz="2800" b="0" dirty="0" smtClean="0">
                <a:latin typeface="Times New Roman" pitchFamily="18" charset="0"/>
                <a:cs typeface="Times New Roman" pitchFamily="18" charset="0"/>
                <a:sym typeface="Symbol" pitchFamily="18" charset="2"/>
              </a:rPr>
              <a:t>) have a normally distribution.</a:t>
            </a:r>
          </a:p>
          <a:p>
            <a:pPr algn="just">
              <a:defRPr/>
            </a:pPr>
            <a:r>
              <a:rPr lang="en-US" sz="2800" b="0" dirty="0" smtClean="0">
                <a:solidFill>
                  <a:srgbClr val="FF66FF"/>
                </a:solidFill>
                <a:effectLst/>
                <a:latin typeface="Arial" charset="0"/>
                <a:sym typeface="Symbol" pitchFamily="18" charset="2"/>
              </a:rPr>
              <a:t> </a:t>
            </a:r>
            <a:r>
              <a:rPr lang="en-US" sz="2800" b="0" dirty="0" smtClean="0">
                <a:solidFill>
                  <a:srgbClr val="FF66FF"/>
                </a:solidFill>
                <a:latin typeface="Times New Roman" pitchFamily="18" charset="0"/>
                <a:cs typeface="Times New Roman" pitchFamily="18" charset="0"/>
                <a:sym typeface="Symbol" pitchFamily="18" charset="2"/>
              </a:rPr>
              <a:t>We can write the previous assumptions briefly as; </a:t>
            </a:r>
          </a:p>
          <a:p>
            <a:pPr algn="just">
              <a:spcBef>
                <a:spcPct val="0"/>
              </a:spcBef>
              <a:buFontTx/>
              <a:buNone/>
              <a:defRPr/>
            </a:pPr>
            <a:endParaRPr lang="en-US" sz="2800" b="0" dirty="0" smtClean="0">
              <a:latin typeface="Times New Roman" pitchFamily="18" charset="0"/>
              <a:cs typeface="Times New Roman" pitchFamily="18" charset="0"/>
              <a:sym typeface="Symbol" pitchFamily="18" charset="2"/>
            </a:endParaRPr>
          </a:p>
        </p:txBody>
      </p:sp>
      <p:sp>
        <p:nvSpPr>
          <p:cNvPr id="1843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graphicFrame>
        <p:nvGraphicFramePr>
          <p:cNvPr id="18437" name="Object 4"/>
          <p:cNvGraphicFramePr>
            <a:graphicFrameLocks noChangeAspect="1"/>
          </p:cNvGraphicFramePr>
          <p:nvPr>
            <p:extLst>
              <p:ext uri="{D42A27DB-BD31-4B8C-83A1-F6EECF244321}">
                <p14:modId xmlns:p14="http://schemas.microsoft.com/office/powerpoint/2010/main" val="1247731681"/>
              </p:ext>
            </p:extLst>
          </p:nvPr>
        </p:nvGraphicFramePr>
        <p:xfrm>
          <a:off x="619125" y="3090863"/>
          <a:ext cx="7780338" cy="1119187"/>
        </p:xfrm>
        <a:graphic>
          <a:graphicData uri="http://schemas.openxmlformats.org/presentationml/2006/ole">
            <mc:AlternateContent xmlns:mc="http://schemas.openxmlformats.org/markup-compatibility/2006">
              <mc:Choice xmlns:v="urn:schemas-microsoft-com:vml" Requires="v">
                <p:oleObj spid="_x0000_s19120" name="Equation" r:id="rId4" imgW="4190760" imgH="533160" progId="Equation.3">
                  <p:embed/>
                </p:oleObj>
              </mc:Choice>
              <mc:Fallback>
                <p:oleObj name="Equation" r:id="rId4" imgW="4190760" imgH="533160" progId="Equation.3">
                  <p:embed/>
                  <p:pic>
                    <p:nvPicPr>
                      <p:cNvPr id="0" name="Object 4"/>
                      <p:cNvPicPr>
                        <a:picLocks noChangeAspect="1" noChangeArrowheads="1"/>
                      </p:cNvPicPr>
                      <p:nvPr/>
                    </p:nvPicPr>
                    <p:blipFill>
                      <a:blip/>
                      <a:srcRect/>
                      <a:stretch>
                        <a:fillRect/>
                      </a:stretch>
                    </p:blipFill>
                    <p:spPr bwMode="auto">
                      <a:xfrm>
                        <a:off x="619125" y="3090863"/>
                        <a:ext cx="7780338" cy="1119187"/>
                      </a:xfrm>
                      <a:prstGeom prst="rect">
                        <a:avLst/>
                      </a:prstGeom>
                      <a:solidFill>
                        <a:schemeClr val="bg1"/>
                      </a:solidFill>
                      <a:ln w="9525">
                        <a:solidFill>
                          <a:srgbClr val="FFFF00"/>
                        </a:solidFill>
                        <a:miter lim="800000"/>
                        <a:headEnd/>
                        <a:tailEnd/>
                      </a:ln>
                    </p:spPr>
                  </p:pic>
                </p:oleObj>
              </mc:Fallback>
            </mc:AlternateContent>
          </a:graphicData>
        </a:graphic>
      </p:graphicFrame>
      <p:sp>
        <p:nvSpPr>
          <p:cNvPr id="18438" name="Rectangle 6"/>
          <p:cNvSpPr>
            <a:spLocks noChangeArrowheads="1"/>
          </p:cNvSpPr>
          <p:nvPr/>
        </p:nvSpPr>
        <p:spPr bwMode="auto">
          <a:xfrm>
            <a:off x="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endParaRPr lang="ar-IQ" sz="2400"/>
          </a:p>
        </p:txBody>
      </p:sp>
      <p:graphicFrame>
        <p:nvGraphicFramePr>
          <p:cNvPr id="18439" name="Object 10"/>
          <p:cNvGraphicFramePr>
            <a:graphicFrameLocks noChangeAspect="1"/>
          </p:cNvGraphicFramePr>
          <p:nvPr>
            <p:extLst>
              <p:ext uri="{D42A27DB-BD31-4B8C-83A1-F6EECF244321}">
                <p14:modId xmlns:p14="http://schemas.microsoft.com/office/powerpoint/2010/main" val="2844442263"/>
              </p:ext>
            </p:extLst>
          </p:nvPr>
        </p:nvGraphicFramePr>
        <p:xfrm>
          <a:off x="3178175" y="6278563"/>
          <a:ext cx="1951038" cy="565150"/>
        </p:xfrm>
        <a:graphic>
          <a:graphicData uri="http://schemas.openxmlformats.org/presentationml/2006/ole">
            <mc:AlternateContent xmlns:mc="http://schemas.openxmlformats.org/markup-compatibility/2006">
              <mc:Choice xmlns:v="urn:schemas-microsoft-com:vml" Requires="v">
                <p:oleObj spid="_x0000_s19121" name="Equation" r:id="rId5" imgW="876240" imgH="253800" progId="Equation.3">
                  <p:embed/>
                </p:oleObj>
              </mc:Choice>
              <mc:Fallback>
                <p:oleObj name="Equation" r:id="rId5" imgW="876240" imgH="253800" progId="Equation.3">
                  <p:embed/>
                  <p:pic>
                    <p:nvPicPr>
                      <p:cNvPr id="0" name="Object 10"/>
                      <p:cNvPicPr>
                        <a:picLocks noChangeAspect="1" noChangeArrowheads="1"/>
                      </p:cNvPicPr>
                      <p:nvPr/>
                    </p:nvPicPr>
                    <p:blipFill>
                      <a:blip/>
                      <a:srcRect/>
                      <a:stretch>
                        <a:fillRect/>
                      </a:stretch>
                    </p:blipFill>
                    <p:spPr bwMode="auto">
                      <a:xfrm>
                        <a:off x="3178175" y="6278563"/>
                        <a:ext cx="1951038" cy="565150"/>
                      </a:xfrm>
                      <a:prstGeom prst="rect">
                        <a:avLst/>
                      </a:prstGeom>
                      <a:solidFill>
                        <a:schemeClr val="bg1"/>
                      </a:solidFill>
                      <a:ln w="9525">
                        <a:solidFill>
                          <a:srgbClr val="FFFF00"/>
                        </a:solidFill>
                        <a:miter lim="800000"/>
                        <a:headEnd/>
                        <a:tailEnd/>
                      </a:ln>
                    </p:spPr>
                  </p:pic>
                </p:oleObj>
              </mc:Fallback>
            </mc:AlternateContent>
          </a:graphicData>
        </a:graphic>
      </p:graphicFrame>
      <p:graphicFrame>
        <p:nvGraphicFramePr>
          <p:cNvPr id="18440" name="Object 11"/>
          <p:cNvGraphicFramePr>
            <a:graphicFrameLocks noChangeAspect="1"/>
          </p:cNvGraphicFramePr>
          <p:nvPr>
            <p:extLst>
              <p:ext uri="{D42A27DB-BD31-4B8C-83A1-F6EECF244321}">
                <p14:modId xmlns:p14="http://schemas.microsoft.com/office/powerpoint/2010/main" val="446084279"/>
              </p:ext>
            </p:extLst>
          </p:nvPr>
        </p:nvGraphicFramePr>
        <p:xfrm>
          <a:off x="3228975" y="1489075"/>
          <a:ext cx="1414463" cy="509588"/>
        </p:xfrm>
        <a:graphic>
          <a:graphicData uri="http://schemas.openxmlformats.org/presentationml/2006/ole">
            <mc:AlternateContent xmlns:mc="http://schemas.openxmlformats.org/markup-compatibility/2006">
              <mc:Choice xmlns:v="urn:schemas-microsoft-com:vml" Requires="v">
                <p:oleObj spid="_x0000_s19122" name="Equation" r:id="rId6" imgW="634725" imgH="228501" progId="Equation.3">
                  <p:embed/>
                </p:oleObj>
              </mc:Choice>
              <mc:Fallback>
                <p:oleObj name="Equation" r:id="rId6" imgW="634725" imgH="228501"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8975" y="1489075"/>
                        <a:ext cx="1414463" cy="509588"/>
                      </a:xfrm>
                      <a:prstGeom prst="rect">
                        <a:avLst/>
                      </a:prstGeom>
                      <a:solidFill>
                        <a:schemeClr val="bg1"/>
                      </a:solidFill>
                      <a:ln w="9525">
                        <a:solidFill>
                          <a:srgbClr val="FFFF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3"/>
          <p:cNvSpPr>
            <a:spLocks noGrp="1" noChangeArrowheads="1"/>
          </p:cNvSpPr>
          <p:nvPr>
            <p:ph type="body" idx="4294967295"/>
          </p:nvPr>
        </p:nvSpPr>
        <p:spPr>
          <a:xfrm>
            <a:off x="0" y="950913"/>
            <a:ext cx="9143999" cy="5907087"/>
          </a:xfrm>
        </p:spPr>
        <p:txBody>
          <a:bodyPr/>
          <a:lstStyle/>
          <a:p>
            <a:pPr algn="just">
              <a:lnSpc>
                <a:spcPct val="90000"/>
              </a:lnSpc>
              <a:buFontTx/>
              <a:buNone/>
              <a:defRPr/>
            </a:pPr>
            <a:r>
              <a:rPr lang="en-US" sz="3000" dirty="0">
                <a:latin typeface="Times New Roman" pitchFamily="18" charset="0"/>
                <a:cs typeface="Times New Roman" pitchFamily="18" charset="0"/>
                <a:sym typeface="Symbol" pitchFamily="18" charset="2"/>
              </a:rPr>
              <a:t>4- The values of errors (</a:t>
            </a:r>
            <a:r>
              <a:rPr lang="en-US" sz="3000" dirty="0" err="1">
                <a:latin typeface="Times New Roman" pitchFamily="18" charset="0"/>
                <a:cs typeface="Times New Roman" pitchFamily="18" charset="0"/>
                <a:sym typeface="Symbol" pitchFamily="18" charset="2"/>
              </a:rPr>
              <a:t>U</a:t>
            </a:r>
            <a:r>
              <a:rPr lang="en-US" sz="3000" baseline="-25000" dirty="0" err="1">
                <a:latin typeface="Times New Roman" pitchFamily="18" charset="0"/>
                <a:cs typeface="Times New Roman" pitchFamily="18" charset="0"/>
                <a:sym typeface="Symbol" pitchFamily="18" charset="2"/>
              </a:rPr>
              <a:t>i</a:t>
            </a:r>
            <a:r>
              <a:rPr lang="en-US" sz="3000" dirty="0">
                <a:latin typeface="Times New Roman" pitchFamily="18" charset="0"/>
                <a:cs typeface="Times New Roman" pitchFamily="18" charset="0"/>
                <a:sym typeface="Symbol" pitchFamily="18" charset="2"/>
              </a:rPr>
              <a:t>) are independent of each other, </a:t>
            </a:r>
            <a:r>
              <a:rPr lang="en-US" sz="3000" dirty="0" smtClean="0">
                <a:latin typeface="Times New Roman" pitchFamily="18" charset="0"/>
                <a:cs typeface="Times New Roman" pitchFamily="18" charset="0"/>
                <a:sym typeface="Symbol" pitchFamily="18" charset="2"/>
              </a:rPr>
              <a:t>(</a:t>
            </a:r>
            <a:r>
              <a:rPr lang="en-US" sz="3000" dirty="0" err="1" smtClean="0">
                <a:latin typeface="Times New Roman" pitchFamily="18" charset="0"/>
                <a:cs typeface="Times New Roman" pitchFamily="18" charset="0"/>
                <a:sym typeface="Symbol" pitchFamily="18" charset="2"/>
              </a:rPr>
              <a:t>i.e</a:t>
            </a:r>
            <a:r>
              <a:rPr lang="en-US" sz="3000" dirty="0">
                <a:latin typeface="Times New Roman" pitchFamily="18" charset="0"/>
                <a:cs typeface="Times New Roman" pitchFamily="18" charset="0"/>
                <a:sym typeface="Symbol" pitchFamily="18" charset="2"/>
              </a:rPr>
              <a:t>: the error of any time does not depend on error of another time, and this means there is no </a:t>
            </a:r>
            <a:r>
              <a:rPr lang="en-US" sz="3000" dirty="0">
                <a:solidFill>
                  <a:srgbClr val="FFFF00"/>
                </a:solidFill>
                <a:latin typeface="Times New Roman" pitchFamily="18" charset="0"/>
                <a:cs typeface="Times New Roman" pitchFamily="18" charset="0"/>
                <a:sym typeface="Symbol" pitchFamily="18" charset="2"/>
              </a:rPr>
              <a:t>autocorrelation problem </a:t>
            </a:r>
            <a:r>
              <a:rPr lang="en-US" sz="3000" dirty="0">
                <a:latin typeface="Times New Roman" pitchFamily="18" charset="0"/>
                <a:cs typeface="Times New Roman" pitchFamily="18" charset="0"/>
                <a:sym typeface="Symbol" pitchFamily="18" charset="2"/>
              </a:rPr>
              <a:t>among </a:t>
            </a:r>
            <a:r>
              <a:rPr lang="en-US" sz="3000" dirty="0" smtClean="0">
                <a:latin typeface="Times New Roman" pitchFamily="18" charset="0"/>
                <a:cs typeface="Times New Roman" pitchFamily="18" charset="0"/>
                <a:sym typeface="Symbol" pitchFamily="18" charset="2"/>
              </a:rPr>
              <a:t>errors)</a:t>
            </a:r>
          </a:p>
          <a:p>
            <a:pPr algn="just">
              <a:lnSpc>
                <a:spcPct val="90000"/>
              </a:lnSpc>
              <a:buFontTx/>
              <a:buNone/>
              <a:defRPr/>
            </a:pPr>
            <a:endParaRPr lang="en-US" sz="3000" dirty="0" smtClean="0">
              <a:latin typeface="Times New Roman" pitchFamily="18" charset="0"/>
              <a:cs typeface="Times New Roman" pitchFamily="18" charset="0"/>
              <a:sym typeface="Symbol" pitchFamily="18" charset="2"/>
            </a:endParaRPr>
          </a:p>
          <a:p>
            <a:pPr algn="just">
              <a:lnSpc>
                <a:spcPct val="90000"/>
              </a:lnSpc>
              <a:buFontTx/>
              <a:buNone/>
              <a:defRPr/>
            </a:pPr>
            <a:endParaRPr lang="en-US" sz="3000" dirty="0" smtClean="0">
              <a:latin typeface="Times New Roman" pitchFamily="18" charset="0"/>
              <a:cs typeface="Times New Roman" pitchFamily="18" charset="0"/>
              <a:sym typeface="Symbol" pitchFamily="18" charset="2"/>
            </a:endParaRPr>
          </a:p>
          <a:p>
            <a:pPr algn="just">
              <a:lnSpc>
                <a:spcPct val="90000"/>
              </a:lnSpc>
              <a:buFontTx/>
              <a:buNone/>
              <a:defRPr/>
            </a:pPr>
            <a:r>
              <a:rPr lang="en-US" sz="3000" dirty="0" smtClean="0">
                <a:latin typeface="Times New Roman" pitchFamily="18" charset="0"/>
                <a:cs typeface="Times New Roman" pitchFamily="18" charset="0"/>
                <a:sym typeface="Symbol" pitchFamily="18" charset="2"/>
              </a:rPr>
              <a:t>5- The values of random error (U</a:t>
            </a:r>
            <a:r>
              <a:rPr lang="en-US" sz="3000" baseline="-25000" dirty="0">
                <a:latin typeface="Times New Roman" pitchFamily="18" charset="0"/>
                <a:cs typeface="Times New Roman" pitchFamily="18" charset="0"/>
                <a:sym typeface="Symbol" pitchFamily="18" charset="2"/>
              </a:rPr>
              <a:t>i</a:t>
            </a:r>
            <a:r>
              <a:rPr lang="en-US" sz="3000" dirty="0" smtClean="0">
                <a:latin typeface="Times New Roman" pitchFamily="18" charset="0"/>
                <a:cs typeface="Times New Roman" pitchFamily="18" charset="0"/>
                <a:sym typeface="Symbol" pitchFamily="18" charset="2"/>
              </a:rPr>
              <a:t>) are independent than the values of independent variable (X</a:t>
            </a:r>
            <a:r>
              <a:rPr lang="en-US" sz="3000" baseline="-25000" dirty="0">
                <a:latin typeface="Times New Roman" pitchFamily="18" charset="0"/>
                <a:cs typeface="Times New Roman" pitchFamily="18" charset="0"/>
                <a:sym typeface="Symbol" pitchFamily="18" charset="2"/>
              </a:rPr>
              <a:t>i</a:t>
            </a:r>
            <a:r>
              <a:rPr lang="en-US" sz="3000" dirty="0" smtClean="0">
                <a:latin typeface="Times New Roman" pitchFamily="18" charset="0"/>
                <a:cs typeface="Times New Roman" pitchFamily="18" charset="0"/>
                <a:sym typeface="Symbol" pitchFamily="18" charset="2"/>
              </a:rPr>
              <a:t>). </a:t>
            </a:r>
          </a:p>
          <a:p>
            <a:pPr algn="just">
              <a:lnSpc>
                <a:spcPct val="90000"/>
              </a:lnSpc>
              <a:buFontTx/>
              <a:buNone/>
              <a:defRPr/>
            </a:pPr>
            <a:endParaRPr lang="en-US" sz="3000" dirty="0" smtClean="0">
              <a:latin typeface="Times New Roman" pitchFamily="18" charset="0"/>
              <a:cs typeface="Times New Roman" pitchFamily="18" charset="0"/>
              <a:sym typeface="Symbol" pitchFamily="18" charset="2"/>
            </a:endParaRPr>
          </a:p>
          <a:p>
            <a:pPr algn="just">
              <a:lnSpc>
                <a:spcPct val="90000"/>
              </a:lnSpc>
              <a:buFontTx/>
              <a:buNone/>
              <a:defRPr/>
            </a:pPr>
            <a:endParaRPr lang="en-US" sz="3000" dirty="0" smtClean="0">
              <a:latin typeface="Times New Roman" pitchFamily="18" charset="0"/>
              <a:cs typeface="Times New Roman" pitchFamily="18" charset="0"/>
              <a:sym typeface="Symbol" pitchFamily="18" charset="2"/>
            </a:endParaRPr>
          </a:p>
          <a:p>
            <a:pPr algn="just">
              <a:lnSpc>
                <a:spcPct val="90000"/>
              </a:lnSpc>
              <a:buFontTx/>
              <a:buNone/>
              <a:defRPr/>
            </a:pPr>
            <a:r>
              <a:rPr lang="en-US" sz="3000" dirty="0" smtClean="0">
                <a:latin typeface="Times New Roman" pitchFamily="18" charset="0"/>
                <a:cs typeface="Times New Roman" pitchFamily="18" charset="0"/>
                <a:sym typeface="Symbol" pitchFamily="18" charset="2"/>
              </a:rPr>
              <a:t>i.e., there is no correlation between U</a:t>
            </a:r>
            <a:r>
              <a:rPr lang="en-US" sz="3000" baseline="-25000" dirty="0">
                <a:latin typeface="Times New Roman" pitchFamily="18" charset="0"/>
                <a:cs typeface="Times New Roman" pitchFamily="18" charset="0"/>
                <a:sym typeface="Symbol" pitchFamily="18" charset="2"/>
              </a:rPr>
              <a:t>i</a:t>
            </a:r>
            <a:r>
              <a:rPr lang="en-US" sz="3000" dirty="0" smtClean="0">
                <a:latin typeface="Times New Roman" pitchFamily="18" charset="0"/>
                <a:cs typeface="Times New Roman" pitchFamily="18" charset="0"/>
                <a:sym typeface="Symbol" pitchFamily="18" charset="2"/>
              </a:rPr>
              <a:t> &amp; X</a:t>
            </a:r>
            <a:r>
              <a:rPr lang="en-US" sz="3000" baseline="-25000" dirty="0" smtClean="0">
                <a:latin typeface="Times New Roman" pitchFamily="18" charset="0"/>
                <a:cs typeface="Times New Roman" pitchFamily="18" charset="0"/>
                <a:sym typeface="Symbol" pitchFamily="18" charset="2"/>
              </a:rPr>
              <a:t>i</a:t>
            </a:r>
            <a:r>
              <a:rPr lang="en-US" sz="3000" dirty="0" smtClean="0">
                <a:latin typeface="Times New Roman" pitchFamily="18" charset="0"/>
                <a:cs typeface="Times New Roman" pitchFamily="18" charset="0"/>
                <a:sym typeface="Symbol" pitchFamily="18" charset="2"/>
              </a:rPr>
              <a:t> , and </a:t>
            </a:r>
            <a:r>
              <a:rPr lang="en-US" sz="3000" dirty="0">
                <a:latin typeface="Times New Roman" pitchFamily="18" charset="0"/>
                <a:cs typeface="Times New Roman" pitchFamily="18" charset="0"/>
                <a:sym typeface="Symbol" pitchFamily="18" charset="2"/>
              </a:rPr>
              <a:t>this means there </a:t>
            </a:r>
            <a:r>
              <a:rPr lang="en-US" sz="3000" dirty="0" smtClean="0">
                <a:latin typeface="Times New Roman" pitchFamily="18" charset="0"/>
                <a:cs typeface="Times New Roman" pitchFamily="18" charset="0"/>
                <a:sym typeface="Symbol" pitchFamily="18" charset="2"/>
              </a:rPr>
              <a:t>is no </a:t>
            </a:r>
            <a:r>
              <a:rPr lang="en-US" sz="3000" dirty="0" smtClean="0">
                <a:solidFill>
                  <a:srgbClr val="FFFF00"/>
                </a:solidFill>
                <a:latin typeface="Times New Roman" pitchFamily="18" charset="0"/>
                <a:cs typeface="Times New Roman" pitchFamily="18" charset="0"/>
                <a:sym typeface="Symbol" pitchFamily="18" charset="2"/>
              </a:rPr>
              <a:t>heteroscedasticity</a:t>
            </a:r>
            <a:r>
              <a:rPr lang="en-US" sz="3000" dirty="0" smtClean="0">
                <a:latin typeface="Times New Roman" pitchFamily="18" charset="0"/>
                <a:cs typeface="Times New Roman" pitchFamily="18" charset="0"/>
                <a:sym typeface="Symbol" pitchFamily="18" charset="2"/>
              </a:rPr>
              <a:t> </a:t>
            </a:r>
            <a:r>
              <a:rPr lang="en-US" sz="3000" dirty="0" smtClean="0">
                <a:solidFill>
                  <a:srgbClr val="FFFF00"/>
                </a:solidFill>
                <a:latin typeface="Times New Roman" pitchFamily="18" charset="0"/>
                <a:cs typeface="Times New Roman" pitchFamily="18" charset="0"/>
                <a:sym typeface="Symbol" pitchFamily="18" charset="2"/>
              </a:rPr>
              <a:t>problem.</a:t>
            </a:r>
            <a:endParaRPr lang="en-US" sz="3000" dirty="0" smtClean="0">
              <a:latin typeface="Times New Roman" pitchFamily="18" charset="0"/>
              <a:cs typeface="Times New Roman" pitchFamily="18" charset="0"/>
              <a:sym typeface="Symbol" pitchFamily="18" charset="2"/>
            </a:endParaRPr>
          </a:p>
        </p:txBody>
      </p:sp>
      <p:graphicFrame>
        <p:nvGraphicFramePr>
          <p:cNvPr id="19460" name="Object 4"/>
          <p:cNvGraphicFramePr>
            <a:graphicFrameLocks noChangeAspect="1"/>
          </p:cNvGraphicFramePr>
          <p:nvPr>
            <p:extLst>
              <p:ext uri="{D42A27DB-BD31-4B8C-83A1-F6EECF244321}">
                <p14:modId xmlns:p14="http://schemas.microsoft.com/office/powerpoint/2010/main" val="3027952125"/>
              </p:ext>
            </p:extLst>
          </p:nvPr>
        </p:nvGraphicFramePr>
        <p:xfrm>
          <a:off x="2908300" y="4826000"/>
          <a:ext cx="2206625" cy="509588"/>
        </p:xfrm>
        <a:graphic>
          <a:graphicData uri="http://schemas.openxmlformats.org/presentationml/2006/ole">
            <mc:AlternateContent xmlns:mc="http://schemas.openxmlformats.org/markup-compatibility/2006">
              <mc:Choice xmlns:v="urn:schemas-microsoft-com:vml" Requires="v">
                <p:oleObj spid="_x0000_s19916" name="Equation" r:id="rId4" imgW="990360" imgH="228600" progId="Equation.3">
                  <p:embed/>
                </p:oleObj>
              </mc:Choice>
              <mc:Fallback>
                <p:oleObj name="Equation" r:id="rId4" imgW="990360" imgH="228600" progId="Equation.3">
                  <p:embed/>
                  <p:pic>
                    <p:nvPicPr>
                      <p:cNvPr id="0" name="Object 4"/>
                      <p:cNvPicPr>
                        <a:picLocks noChangeAspect="1" noChangeArrowheads="1"/>
                      </p:cNvPicPr>
                      <p:nvPr/>
                    </p:nvPicPr>
                    <p:blipFill>
                      <a:blip r:embed="rId5"/>
                      <a:srcRect/>
                      <a:stretch>
                        <a:fillRect/>
                      </a:stretch>
                    </p:blipFill>
                    <p:spPr bwMode="auto">
                      <a:xfrm>
                        <a:off x="2908300" y="4826000"/>
                        <a:ext cx="2206625" cy="509588"/>
                      </a:xfrm>
                      <a:prstGeom prst="rect">
                        <a:avLst/>
                      </a:prstGeom>
                      <a:solidFill>
                        <a:schemeClr val="bg1"/>
                      </a:solidFill>
                      <a:ln w="9525">
                        <a:solidFill>
                          <a:srgbClr val="FFFF00"/>
                        </a:solidFill>
                        <a:miter lim="800000"/>
                        <a:headEnd/>
                        <a:tailEnd/>
                      </a:ln>
                    </p:spPr>
                  </p:pic>
                </p:oleObj>
              </mc:Fallback>
            </mc:AlternateContent>
          </a:graphicData>
        </a:graphic>
      </p:graphicFrame>
      <p:graphicFrame>
        <p:nvGraphicFramePr>
          <p:cNvPr id="19461" name="Object 5"/>
          <p:cNvGraphicFramePr>
            <a:graphicFrameLocks noChangeAspect="1"/>
          </p:cNvGraphicFramePr>
          <p:nvPr>
            <p:extLst>
              <p:ext uri="{D42A27DB-BD31-4B8C-83A1-F6EECF244321}">
                <p14:modId xmlns:p14="http://schemas.microsoft.com/office/powerpoint/2010/main" val="564461009"/>
              </p:ext>
            </p:extLst>
          </p:nvPr>
        </p:nvGraphicFramePr>
        <p:xfrm>
          <a:off x="1049338" y="2932113"/>
          <a:ext cx="6986587" cy="538162"/>
        </p:xfrm>
        <a:graphic>
          <a:graphicData uri="http://schemas.openxmlformats.org/presentationml/2006/ole">
            <mc:AlternateContent xmlns:mc="http://schemas.openxmlformats.org/markup-compatibility/2006">
              <mc:Choice xmlns:v="urn:schemas-microsoft-com:vml" Requires="v">
                <p:oleObj spid="_x0000_s19917" name="Equation" r:id="rId6" imgW="3136900" imgH="241300" progId="Equation.3">
                  <p:embed/>
                </p:oleObj>
              </mc:Choice>
              <mc:Fallback>
                <p:oleObj name="Equation" r:id="rId6" imgW="3136900" imgH="2413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9338" y="2932113"/>
                        <a:ext cx="6986587" cy="538162"/>
                      </a:xfrm>
                      <a:prstGeom prst="rect">
                        <a:avLst/>
                      </a:prstGeom>
                      <a:solidFill>
                        <a:schemeClr val="bg1"/>
                      </a:solidFill>
                      <a:ln w="9525">
                        <a:solidFill>
                          <a:srgbClr val="FFFF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0" y="152400"/>
            <a:ext cx="9144000" cy="549275"/>
          </a:xfrm>
        </p:spPr>
        <p:txBody>
          <a:bodyPr/>
          <a:lstStyle/>
          <a:p>
            <a:pPr>
              <a:defRPr/>
            </a:pPr>
            <a:r>
              <a:rPr lang="en-US" sz="3200" dirty="0" smtClean="0">
                <a:solidFill>
                  <a:srgbClr val="FF0000"/>
                </a:solidFill>
                <a:effectLst>
                  <a:outerShdw blurRad="38100" dist="38100" dir="2700000" algn="tl">
                    <a:srgbClr val="C0C0C0"/>
                  </a:outerShdw>
                </a:effectLst>
                <a:sym typeface="Symbol" pitchFamily="18" charset="2"/>
              </a:rPr>
              <a:t>Assumptions of dependent variable </a:t>
            </a:r>
            <a:r>
              <a:rPr lang="en-US" sz="3200" dirty="0">
                <a:solidFill>
                  <a:srgbClr val="FF0000"/>
                </a:solidFill>
                <a:latin typeface="Times New Roman" pitchFamily="18" charset="0"/>
                <a:cs typeface="Times New Roman" pitchFamily="18" charset="0"/>
                <a:sym typeface="Symbol" pitchFamily="18" charset="2"/>
              </a:rPr>
              <a:t>(Y</a:t>
            </a:r>
            <a:r>
              <a:rPr lang="en-US" sz="3200" baseline="-25000" dirty="0">
                <a:solidFill>
                  <a:srgbClr val="FF0000"/>
                </a:solidFill>
                <a:latin typeface="Times New Roman" pitchFamily="18" charset="0"/>
                <a:cs typeface="Times New Roman" pitchFamily="18" charset="0"/>
                <a:sym typeface="Symbol" pitchFamily="18" charset="2"/>
              </a:rPr>
              <a:t>i</a:t>
            </a:r>
            <a:r>
              <a:rPr lang="en-US" sz="3200" dirty="0">
                <a:solidFill>
                  <a:srgbClr val="FF0000"/>
                </a:solidFill>
                <a:latin typeface="Times New Roman" pitchFamily="18" charset="0"/>
                <a:cs typeface="Times New Roman" pitchFamily="18" charset="0"/>
                <a:sym typeface="Symbol" pitchFamily="18" charset="2"/>
              </a:rPr>
              <a:t>)</a:t>
            </a:r>
            <a:endParaRPr lang="ar-KW" sz="3200" dirty="0" smtClean="0">
              <a:solidFill>
                <a:srgbClr val="FF0000"/>
              </a:solidFill>
              <a:effectLst>
                <a:outerShdw blurRad="38100" dist="38100" dir="2700000" algn="tl">
                  <a:srgbClr val="C0C0C0"/>
                </a:outerShdw>
              </a:effectLst>
              <a:sym typeface="Symbol" pitchFamily="18" charset="2"/>
            </a:endParaRPr>
          </a:p>
        </p:txBody>
      </p:sp>
      <p:sp>
        <p:nvSpPr>
          <p:cNvPr id="291843" name="Rectangle 3"/>
          <p:cNvSpPr>
            <a:spLocks noGrp="1" noChangeArrowheads="1"/>
          </p:cNvSpPr>
          <p:nvPr>
            <p:ph type="body" idx="4294967295"/>
          </p:nvPr>
        </p:nvSpPr>
        <p:spPr/>
        <p:txBody>
          <a:bodyPr/>
          <a:lstStyle/>
          <a:p>
            <a:pPr algn="just">
              <a:lnSpc>
                <a:spcPct val="90000"/>
              </a:lnSpc>
              <a:spcBef>
                <a:spcPct val="0"/>
              </a:spcBef>
              <a:buFontTx/>
              <a:buNone/>
              <a:defRPr/>
            </a:pPr>
            <a:r>
              <a:rPr lang="en-US" sz="3000" dirty="0" smtClean="0">
                <a:latin typeface="Times New Roman" pitchFamily="18" charset="0"/>
                <a:cs typeface="Times New Roman" pitchFamily="18" charset="0"/>
                <a:sym typeface="Symbol" pitchFamily="18" charset="2"/>
              </a:rPr>
              <a:t>1- The dependent variable (Y</a:t>
            </a:r>
            <a:r>
              <a:rPr lang="en-US" sz="3000" baseline="-25000" dirty="0" smtClean="0">
                <a:latin typeface="Times New Roman" pitchFamily="18" charset="0"/>
                <a:cs typeface="Times New Roman" pitchFamily="18" charset="0"/>
                <a:sym typeface="Symbol" pitchFamily="18" charset="2"/>
              </a:rPr>
              <a:t>i</a:t>
            </a:r>
            <a:r>
              <a:rPr lang="en-US" sz="3000" dirty="0">
                <a:latin typeface="Times New Roman" pitchFamily="18" charset="0"/>
                <a:cs typeface="Times New Roman" pitchFamily="18" charset="0"/>
                <a:sym typeface="Symbol" pitchFamily="18" charset="2"/>
              </a:rPr>
              <a:t>) </a:t>
            </a:r>
            <a:r>
              <a:rPr lang="en-US" sz="3000" dirty="0" smtClean="0">
                <a:latin typeface="Times New Roman" pitchFamily="18" charset="0"/>
                <a:cs typeface="Times New Roman" pitchFamily="18" charset="0"/>
                <a:sym typeface="Symbol" pitchFamily="18" charset="2"/>
              </a:rPr>
              <a:t>represents the sum of two quantities</a:t>
            </a:r>
          </a:p>
          <a:p>
            <a:pPr algn="just">
              <a:lnSpc>
                <a:spcPct val="90000"/>
              </a:lnSpc>
              <a:spcBef>
                <a:spcPct val="0"/>
              </a:spcBef>
              <a:buFontTx/>
              <a:buNone/>
              <a:defRPr/>
            </a:pPr>
            <a:endParaRPr lang="en-US" sz="3000" dirty="0" smtClean="0">
              <a:latin typeface="Times New Roman" pitchFamily="18" charset="0"/>
              <a:cs typeface="Times New Roman" pitchFamily="18" charset="0"/>
              <a:sym typeface="Symbol" pitchFamily="18" charset="2"/>
            </a:endParaRPr>
          </a:p>
          <a:p>
            <a:pPr algn="just">
              <a:lnSpc>
                <a:spcPct val="90000"/>
              </a:lnSpc>
              <a:spcBef>
                <a:spcPct val="0"/>
              </a:spcBef>
              <a:buFontTx/>
              <a:buNone/>
              <a:defRPr/>
            </a:pPr>
            <a:endParaRPr lang="en-US" sz="3000" dirty="0" smtClean="0">
              <a:latin typeface="Times New Roman" pitchFamily="18" charset="0"/>
              <a:cs typeface="Times New Roman" pitchFamily="18" charset="0"/>
              <a:sym typeface="Symbol" pitchFamily="18" charset="2"/>
            </a:endParaRPr>
          </a:p>
          <a:p>
            <a:pPr algn="just">
              <a:lnSpc>
                <a:spcPct val="90000"/>
              </a:lnSpc>
              <a:spcBef>
                <a:spcPct val="0"/>
              </a:spcBef>
              <a:buFontTx/>
              <a:buNone/>
              <a:defRPr/>
            </a:pPr>
            <a:endParaRPr lang="en-US" sz="3000" dirty="0" smtClean="0">
              <a:latin typeface="Times New Roman" pitchFamily="18" charset="0"/>
              <a:cs typeface="Times New Roman" pitchFamily="18" charset="0"/>
              <a:sym typeface="Symbol" pitchFamily="18" charset="2"/>
            </a:endParaRPr>
          </a:p>
          <a:p>
            <a:pPr marL="0" indent="0" algn="just">
              <a:buNone/>
            </a:pPr>
            <a:endParaRPr lang="en-US" sz="3200" dirty="0">
              <a:effectLst/>
            </a:endParaRPr>
          </a:p>
          <a:p>
            <a:pPr algn="just">
              <a:lnSpc>
                <a:spcPct val="90000"/>
              </a:lnSpc>
              <a:buNone/>
              <a:defRPr/>
            </a:pPr>
            <a:r>
              <a:rPr lang="en-US" sz="3000" dirty="0">
                <a:latin typeface="Times New Roman" pitchFamily="18" charset="0"/>
                <a:cs typeface="Times New Roman" pitchFamily="18" charset="0"/>
                <a:sym typeface="Symbol" pitchFamily="18" charset="2"/>
              </a:rPr>
              <a:t>2- (Y</a:t>
            </a:r>
            <a:r>
              <a:rPr lang="en-US" sz="3000" baseline="-25000" dirty="0">
                <a:latin typeface="Times New Roman" pitchFamily="18" charset="0"/>
                <a:cs typeface="Times New Roman" pitchFamily="18" charset="0"/>
                <a:sym typeface="Symbol" pitchFamily="18" charset="2"/>
              </a:rPr>
              <a:t>i</a:t>
            </a:r>
            <a:r>
              <a:rPr lang="en-US" sz="3000" dirty="0">
                <a:latin typeface="Times New Roman" pitchFamily="18" charset="0"/>
                <a:cs typeface="Times New Roman" pitchFamily="18" charset="0"/>
                <a:sym typeface="Symbol" pitchFamily="18" charset="2"/>
              </a:rPr>
              <a:t>) </a:t>
            </a:r>
            <a:r>
              <a:rPr lang="en-US" sz="3000" dirty="0" smtClean="0">
                <a:latin typeface="Times New Roman" pitchFamily="18" charset="0"/>
                <a:cs typeface="Times New Roman" pitchFamily="18" charset="0"/>
                <a:sym typeface="Symbol" pitchFamily="18" charset="2"/>
              </a:rPr>
              <a:t>have a normal distribution because </a:t>
            </a:r>
            <a:r>
              <a:rPr lang="en-US" sz="3000" dirty="0">
                <a:latin typeface="Times New Roman" pitchFamily="18" charset="0"/>
                <a:cs typeface="Times New Roman" pitchFamily="18" charset="0"/>
                <a:sym typeface="Symbol" pitchFamily="18" charset="2"/>
              </a:rPr>
              <a:t>there is linear relation between Y</a:t>
            </a:r>
            <a:r>
              <a:rPr lang="en-US" sz="3000" baseline="-25000" dirty="0">
                <a:latin typeface="Times New Roman" pitchFamily="18" charset="0"/>
                <a:cs typeface="Times New Roman" pitchFamily="18" charset="0"/>
                <a:sym typeface="Symbol" pitchFamily="18" charset="2"/>
              </a:rPr>
              <a:t>i</a:t>
            </a:r>
            <a:r>
              <a:rPr lang="en-US" sz="3000" dirty="0" smtClean="0">
                <a:latin typeface="Times New Roman" pitchFamily="18" charset="0"/>
                <a:cs typeface="Times New Roman" pitchFamily="18" charset="0"/>
                <a:sym typeface="Symbol" pitchFamily="18" charset="2"/>
              </a:rPr>
              <a:t>  </a:t>
            </a:r>
            <a:r>
              <a:rPr lang="en-US" sz="3000" dirty="0">
                <a:latin typeface="Times New Roman" pitchFamily="18" charset="0"/>
                <a:cs typeface="Times New Roman" pitchFamily="18" charset="0"/>
                <a:sym typeface="Symbol" pitchFamily="18" charset="2"/>
              </a:rPr>
              <a:t>and </a:t>
            </a:r>
            <a:r>
              <a:rPr lang="en-US" sz="3000" dirty="0" err="1" smtClean="0">
                <a:latin typeface="Times New Roman" pitchFamily="18" charset="0"/>
                <a:cs typeface="Times New Roman" pitchFamily="18" charset="0"/>
                <a:sym typeface="Symbol" pitchFamily="18" charset="2"/>
              </a:rPr>
              <a:t>U</a:t>
            </a:r>
            <a:r>
              <a:rPr lang="en-US" sz="3000" baseline="-25000" dirty="0" err="1" smtClean="0">
                <a:latin typeface="Times New Roman" pitchFamily="18" charset="0"/>
                <a:cs typeface="Times New Roman" pitchFamily="18" charset="0"/>
                <a:sym typeface="Symbol" pitchFamily="18" charset="2"/>
              </a:rPr>
              <a:t>i</a:t>
            </a:r>
            <a:endParaRPr lang="en-US" sz="3000" dirty="0" smtClean="0">
              <a:latin typeface="Times New Roman" pitchFamily="18" charset="0"/>
              <a:cs typeface="Times New Roman" pitchFamily="18" charset="0"/>
              <a:sym typeface="Symbol" pitchFamily="18" charset="2"/>
            </a:endParaRPr>
          </a:p>
          <a:p>
            <a:pPr algn="just">
              <a:lnSpc>
                <a:spcPct val="90000"/>
              </a:lnSpc>
              <a:buFontTx/>
              <a:buNone/>
              <a:defRPr/>
            </a:pPr>
            <a:endParaRPr lang="en-US" sz="3000" dirty="0" smtClean="0">
              <a:latin typeface="Times New Roman" pitchFamily="18" charset="0"/>
              <a:cs typeface="Times New Roman" pitchFamily="18" charset="0"/>
              <a:sym typeface="Symbol" pitchFamily="18" charset="2"/>
            </a:endParaRPr>
          </a:p>
          <a:p>
            <a:pPr algn="just">
              <a:lnSpc>
                <a:spcPct val="90000"/>
              </a:lnSpc>
              <a:buFontTx/>
              <a:buNone/>
              <a:defRPr/>
            </a:pPr>
            <a:r>
              <a:rPr lang="en-US" sz="3000" dirty="0" smtClean="0">
                <a:latin typeface="Times New Roman" pitchFamily="18" charset="0"/>
                <a:cs typeface="Times New Roman" pitchFamily="18" charset="0"/>
                <a:sym typeface="Symbol" pitchFamily="18" charset="2"/>
              </a:rPr>
              <a:t> </a:t>
            </a:r>
          </a:p>
          <a:p>
            <a:pPr algn="just">
              <a:lnSpc>
                <a:spcPct val="90000"/>
              </a:lnSpc>
              <a:buFontTx/>
              <a:buNone/>
              <a:defRPr/>
            </a:pPr>
            <a:endParaRPr lang="en-US" sz="2800" dirty="0" smtClean="0">
              <a:latin typeface="Times New Roman" pitchFamily="18" charset="0"/>
              <a:cs typeface="Times New Roman" pitchFamily="18" charset="0"/>
              <a:sym typeface="Symbol" pitchFamily="18" charset="2"/>
            </a:endParaRPr>
          </a:p>
          <a:p>
            <a:pPr algn="just">
              <a:lnSpc>
                <a:spcPct val="90000"/>
              </a:lnSpc>
              <a:buFontTx/>
              <a:buNone/>
              <a:defRPr/>
            </a:pPr>
            <a:endParaRPr lang="en-US" sz="3000" dirty="0" smtClean="0">
              <a:latin typeface="Times New Roman" pitchFamily="18" charset="0"/>
              <a:cs typeface="Times New Roman" pitchFamily="18" charset="0"/>
              <a:sym typeface="Symbol" pitchFamily="18" charset="2"/>
            </a:endParaRPr>
          </a:p>
          <a:p>
            <a:pPr algn="just">
              <a:lnSpc>
                <a:spcPct val="90000"/>
              </a:lnSpc>
              <a:buFontTx/>
              <a:buNone/>
              <a:defRPr/>
            </a:pPr>
            <a:endParaRPr lang="en-US" sz="3000" dirty="0" smtClean="0">
              <a:latin typeface="Times New Roman" pitchFamily="18" charset="0"/>
              <a:cs typeface="Times New Roman" pitchFamily="18" charset="0"/>
            </a:endParaRPr>
          </a:p>
        </p:txBody>
      </p:sp>
      <p:sp>
        <p:nvSpPr>
          <p:cNvPr id="59396" name="Text Box 4"/>
          <p:cNvSpPr txBox="1">
            <a:spLocks noChangeArrowheads="1"/>
          </p:cNvSpPr>
          <p:nvPr/>
        </p:nvSpPr>
        <p:spPr bwMode="auto">
          <a:xfrm>
            <a:off x="1474788" y="2101850"/>
            <a:ext cx="6121400" cy="1301750"/>
          </a:xfrm>
          <a:prstGeom prst="rect">
            <a:avLst/>
          </a:prstGeom>
          <a:solidFill>
            <a:schemeClr val="bg1"/>
          </a:solidFill>
          <a:ln w="12700">
            <a:noFill/>
            <a:miter lim="800000"/>
            <a:headEnd/>
            <a:tailEnd/>
          </a:ln>
          <a:effectLst/>
        </p:spPr>
        <p:txBody>
          <a:bodyPr>
            <a:spAutoFit/>
          </a:bodyPr>
          <a:lstStyle/>
          <a:p>
            <a:pPr eaLnBrk="0" hangingPunct="0">
              <a:spcBef>
                <a:spcPct val="20000"/>
              </a:spcBef>
              <a:buClr>
                <a:srgbClr val="66FFFF"/>
              </a:buClr>
              <a:buSzPct val="75000"/>
              <a:buFont typeface="Monotype Sorts" pitchFamily="2" charset="2"/>
              <a:buNone/>
              <a:defRPr/>
            </a:pPr>
            <a:r>
              <a:rPr lang="en-US" sz="3400" b="1" i="1" dirty="0">
                <a:effectLst>
                  <a:outerShdw blurRad="38100" dist="38100" dir="2700000" algn="tl">
                    <a:srgbClr val="C0C0C0"/>
                  </a:outerShdw>
                </a:effectLst>
              </a:rPr>
              <a:t>Y</a:t>
            </a:r>
            <a:r>
              <a:rPr lang="en-US" b="1" i="1" baseline="-25000" dirty="0">
                <a:effectLst>
                  <a:outerShdw blurRad="38100" dist="38100" dir="2700000" algn="tl">
                    <a:srgbClr val="C0C0C0"/>
                  </a:outerShdw>
                </a:effectLst>
                <a:latin typeface="Arial" charset="0"/>
              </a:rPr>
              <a:t>i</a:t>
            </a:r>
            <a:r>
              <a:rPr lang="en-US" sz="3400" b="1" dirty="0">
                <a:effectLst>
                  <a:outerShdw blurRad="38100" dist="38100" dir="2700000" algn="tl">
                    <a:srgbClr val="C0C0C0"/>
                  </a:outerShdw>
                </a:effectLst>
                <a:latin typeface="Book Antiqua" pitchFamily="18" charset="0"/>
              </a:rPr>
              <a:t> =  </a:t>
            </a:r>
            <a:r>
              <a:rPr lang="en-US" sz="3400" b="1" i="1" dirty="0">
                <a:effectLst>
                  <a:outerShdw blurRad="38100" dist="38100" dir="2700000" algn="tl">
                    <a:srgbClr val="C0C0C0"/>
                  </a:outerShdw>
                </a:effectLst>
                <a:latin typeface="Symbol" pitchFamily="18" charset="2"/>
              </a:rPr>
              <a:t>b</a:t>
            </a:r>
            <a:r>
              <a:rPr lang="en-US" sz="3400" b="1" i="1" baseline="-25000" dirty="0">
                <a:effectLst>
                  <a:outerShdw blurRad="38100" dist="38100" dir="2700000" algn="tl">
                    <a:srgbClr val="C0C0C0"/>
                  </a:outerShdw>
                </a:effectLst>
                <a:latin typeface="Book Antiqua" pitchFamily="18" charset="0"/>
              </a:rPr>
              <a:t>0</a:t>
            </a:r>
            <a:r>
              <a:rPr lang="en-US" sz="3400" b="1" i="1" dirty="0">
                <a:effectLst>
                  <a:outerShdw blurRad="38100" dist="38100" dir="2700000" algn="tl">
                    <a:srgbClr val="C0C0C0"/>
                  </a:outerShdw>
                </a:effectLst>
                <a:latin typeface="Book Antiqua" pitchFamily="18" charset="0"/>
              </a:rPr>
              <a:t> + </a:t>
            </a:r>
            <a:r>
              <a:rPr lang="en-US" sz="3400" b="1" i="1" dirty="0">
                <a:effectLst>
                  <a:outerShdw blurRad="38100" dist="38100" dir="2700000" algn="tl">
                    <a:srgbClr val="C0C0C0"/>
                  </a:outerShdw>
                </a:effectLst>
                <a:latin typeface="Symbol" pitchFamily="18" charset="2"/>
              </a:rPr>
              <a:t>b</a:t>
            </a:r>
            <a:r>
              <a:rPr lang="en-US" sz="3400" b="1" i="1" baseline="-25000" dirty="0">
                <a:effectLst>
                  <a:outerShdw blurRad="38100" dist="38100" dir="2700000" algn="tl">
                    <a:srgbClr val="C0C0C0"/>
                  </a:outerShdw>
                </a:effectLst>
                <a:latin typeface="Book Antiqua" pitchFamily="18" charset="0"/>
              </a:rPr>
              <a:t>1</a:t>
            </a:r>
            <a:r>
              <a:rPr lang="en-US" sz="3400" b="1" i="1" dirty="0">
                <a:effectLst>
                  <a:outerShdw blurRad="38100" dist="38100" dir="2700000" algn="tl">
                    <a:srgbClr val="C0C0C0"/>
                  </a:outerShdw>
                </a:effectLst>
                <a:latin typeface="Book Antiqua" pitchFamily="18" charset="0"/>
              </a:rPr>
              <a:t>X</a:t>
            </a:r>
            <a:r>
              <a:rPr lang="en-US" b="1" i="1" baseline="-25000" dirty="0">
                <a:effectLst>
                  <a:outerShdw blurRad="38100" dist="38100" dir="2700000" algn="tl">
                    <a:srgbClr val="C0C0C0"/>
                  </a:outerShdw>
                </a:effectLst>
                <a:latin typeface="Arial" charset="0"/>
              </a:rPr>
              <a:t>i</a:t>
            </a:r>
            <a:r>
              <a:rPr lang="en-US" sz="3400" b="1" dirty="0">
                <a:effectLst>
                  <a:outerShdw blurRad="38100" dist="38100" dir="2700000" algn="tl">
                    <a:srgbClr val="C0C0C0"/>
                  </a:outerShdw>
                </a:effectLst>
                <a:latin typeface="Book Antiqua" pitchFamily="18" charset="0"/>
              </a:rPr>
              <a:t>    +  </a:t>
            </a:r>
            <a:r>
              <a:rPr lang="en-US" sz="3400" b="1" dirty="0" smtClean="0">
                <a:effectLst>
                  <a:outerShdw blurRad="38100" dist="38100" dir="2700000" algn="tl">
                    <a:srgbClr val="C0C0C0"/>
                  </a:outerShdw>
                </a:effectLst>
                <a:latin typeface="Book Antiqua" pitchFamily="18" charset="0"/>
              </a:rPr>
              <a:t> </a:t>
            </a:r>
            <a:r>
              <a:rPr lang="en-US" sz="3400" b="1" i="1" dirty="0">
                <a:effectLst>
                  <a:outerShdw blurRad="38100" dist="38100" dir="2700000" algn="tl">
                    <a:srgbClr val="C0C0C0"/>
                  </a:outerShdw>
                </a:effectLst>
              </a:rPr>
              <a:t>U</a:t>
            </a:r>
            <a:r>
              <a:rPr lang="en-US" b="1" i="1" baseline="-25000" dirty="0">
                <a:effectLst>
                  <a:outerShdw blurRad="38100" dist="38100" dir="2700000" algn="tl">
                    <a:srgbClr val="C0C0C0"/>
                  </a:outerShdw>
                </a:effectLst>
                <a:latin typeface="Arial" charset="0"/>
              </a:rPr>
              <a:t>i </a:t>
            </a:r>
          </a:p>
          <a:p>
            <a:pPr eaLnBrk="0" hangingPunct="0">
              <a:spcBef>
                <a:spcPct val="20000"/>
              </a:spcBef>
              <a:buClr>
                <a:srgbClr val="66FFFF"/>
              </a:buClr>
              <a:buSzPct val="75000"/>
              <a:buFont typeface="Monotype Sorts" pitchFamily="2" charset="2"/>
              <a:buNone/>
              <a:defRPr/>
            </a:pPr>
            <a:r>
              <a:rPr lang="en-US" b="1" i="1" baseline="-25000" dirty="0">
                <a:effectLst>
                  <a:outerShdw blurRad="38100" dist="38100" dir="2700000" algn="tl">
                    <a:srgbClr val="C0C0C0"/>
                  </a:outerShdw>
                </a:effectLst>
                <a:latin typeface="Arial" charset="0"/>
              </a:rPr>
              <a:t>           Constant quantity    </a:t>
            </a:r>
            <a:r>
              <a:rPr lang="en-US" b="1" i="1" baseline="-25000" dirty="0" smtClean="0">
                <a:effectLst>
                  <a:outerShdw blurRad="38100" dist="38100" dir="2700000" algn="tl">
                    <a:srgbClr val="C0C0C0"/>
                  </a:outerShdw>
                </a:effectLst>
                <a:latin typeface="Arial" charset="0"/>
              </a:rPr>
              <a:t>    </a:t>
            </a:r>
            <a:r>
              <a:rPr lang="en-US" b="1" i="1" baseline="-25000" dirty="0">
                <a:effectLst>
                  <a:outerShdw blurRad="38100" dist="38100" dir="2700000" algn="tl">
                    <a:srgbClr val="C0C0C0"/>
                  </a:outerShdw>
                </a:effectLst>
                <a:latin typeface="Arial" charset="0"/>
              </a:rPr>
              <a:t>Random </a:t>
            </a:r>
            <a:r>
              <a:rPr lang="en-US" b="1" i="1" baseline="-25000" dirty="0" smtClean="0">
                <a:effectLst>
                  <a:outerShdw blurRad="38100" dist="38100" dir="2700000" algn="tl">
                    <a:srgbClr val="C0C0C0"/>
                  </a:outerShdw>
                </a:effectLst>
                <a:latin typeface="Arial" charset="0"/>
              </a:rPr>
              <a:t>quantity</a:t>
            </a:r>
          </a:p>
          <a:p>
            <a:pPr eaLnBrk="0" hangingPunct="0">
              <a:spcBef>
                <a:spcPct val="20000"/>
              </a:spcBef>
              <a:buClr>
                <a:srgbClr val="66FFFF"/>
              </a:buClr>
              <a:buSzPct val="75000"/>
              <a:buFont typeface="Monotype Sorts" pitchFamily="2" charset="2"/>
              <a:buNone/>
              <a:defRPr/>
            </a:pPr>
            <a:endParaRPr lang="en-US" b="1" i="1" baseline="-25000" dirty="0">
              <a:effectLst>
                <a:outerShdw blurRad="38100" dist="38100" dir="2700000" algn="tl">
                  <a:srgbClr val="C0C0C0"/>
                </a:outerShdw>
              </a:effectLst>
              <a:latin typeface="Arial" charset="0"/>
            </a:endParaRPr>
          </a:p>
        </p:txBody>
      </p:sp>
      <p:cxnSp>
        <p:nvCxnSpPr>
          <p:cNvPr id="3" name="Straight Connector 2"/>
          <p:cNvCxnSpPr/>
          <p:nvPr/>
        </p:nvCxnSpPr>
        <p:spPr bwMode="auto">
          <a:xfrm>
            <a:off x="2447925" y="2724150"/>
            <a:ext cx="1790700" cy="0"/>
          </a:xfrm>
          <a:prstGeom prst="line">
            <a:avLst/>
          </a:prstGeom>
          <a:solidFill>
            <a:srgbClr val="FFFFFF"/>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5164138" y="2705100"/>
            <a:ext cx="447675" cy="0"/>
          </a:xfrm>
          <a:prstGeom prst="line">
            <a:avLst/>
          </a:prstGeom>
          <a:solidFill>
            <a:srgbClr val="FFFFFF"/>
          </a:solidFill>
          <a:ln w="9525" cap="flat" cmpd="sng" algn="ctr">
            <a:solidFill>
              <a:schemeClr val="tx1"/>
            </a:solidFill>
            <a:prstDash val="solid"/>
            <a:round/>
            <a:headEnd type="none" w="med" len="med"/>
            <a:tailEnd type="none" w="med" len="med"/>
          </a:ln>
          <a:effectLst/>
        </p:spPr>
      </p:cxnSp>
      <p:graphicFrame>
        <p:nvGraphicFramePr>
          <p:cNvPr id="2" name="Object 1"/>
          <p:cNvGraphicFramePr>
            <a:graphicFrameLocks noChangeAspect="1"/>
          </p:cNvGraphicFramePr>
          <p:nvPr>
            <p:extLst>
              <p:ext uri="{D42A27DB-BD31-4B8C-83A1-F6EECF244321}">
                <p14:modId xmlns:p14="http://schemas.microsoft.com/office/powerpoint/2010/main" val="2931583750"/>
              </p:ext>
            </p:extLst>
          </p:nvPr>
        </p:nvGraphicFramePr>
        <p:xfrm>
          <a:off x="935038" y="4994275"/>
          <a:ext cx="2603500" cy="484188"/>
        </p:xfrm>
        <a:graphic>
          <a:graphicData uri="http://schemas.openxmlformats.org/presentationml/2006/ole">
            <mc:AlternateContent xmlns:mc="http://schemas.openxmlformats.org/markup-compatibility/2006">
              <mc:Choice xmlns:v="urn:schemas-microsoft-com:vml" Requires="v">
                <p:oleObj spid="_x0000_s76000" name="Equation" r:id="rId4" imgW="1231560" imgH="228600" progId="Equation.3">
                  <p:embed/>
                </p:oleObj>
              </mc:Choice>
              <mc:Fallback>
                <p:oleObj name="Equation" r:id="rId4" imgW="1231560" imgH="228600" progId="Equation.3">
                  <p:embed/>
                  <p:pic>
                    <p:nvPicPr>
                      <p:cNvPr id="0" name=""/>
                      <p:cNvPicPr/>
                      <p:nvPr/>
                    </p:nvPicPr>
                    <p:blipFill>
                      <a:blip r:embed="rId5"/>
                      <a:stretch>
                        <a:fillRect/>
                      </a:stretch>
                    </p:blipFill>
                    <p:spPr>
                      <a:xfrm>
                        <a:off x="935038" y="4994275"/>
                        <a:ext cx="2603500" cy="484188"/>
                      </a:xfrm>
                      <a:prstGeom prst="rect">
                        <a:avLst/>
                      </a:prstGeom>
                      <a:solidFill>
                        <a:schemeClr val="bg1"/>
                      </a:solidFill>
                      <a:ln>
                        <a:solidFill>
                          <a:schemeClr val="bg1"/>
                        </a:solidFill>
                      </a:ln>
                    </p:spPr>
                  </p:pic>
                </p:oleObj>
              </mc:Fallback>
            </mc:AlternateContent>
          </a:graphicData>
        </a:graphic>
      </p:graphicFrame>
    </p:spTree>
    <p:extLst>
      <p:ext uri="{BB962C8B-B14F-4D97-AF65-F5344CB8AC3E}">
        <p14:creationId xmlns:p14="http://schemas.microsoft.com/office/powerpoint/2010/main" val="123620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59396"/>
                                        </p:tgtEl>
                                        <p:attrNameLst>
                                          <p:attrName>style.visibility</p:attrName>
                                        </p:attrNameLst>
                                      </p:cBhvr>
                                      <p:to>
                                        <p:strVal val="visible"/>
                                      </p:to>
                                    </p:set>
                                    <p:anim calcmode="lin" valueType="num">
                                      <p:cBhvr>
                                        <p:cTn id="7" dur="500" fill="hold"/>
                                        <p:tgtEl>
                                          <p:spTgt spid="59396"/>
                                        </p:tgtEl>
                                        <p:attrNameLst>
                                          <p:attrName>ppt_w</p:attrName>
                                        </p:attrNameLst>
                                      </p:cBhvr>
                                      <p:tavLst>
                                        <p:tav tm="0">
                                          <p:val>
                                            <p:strVal val="2/3*#ppt_w"/>
                                          </p:val>
                                        </p:tav>
                                        <p:tav tm="100000">
                                          <p:val>
                                            <p:strVal val="#ppt_w"/>
                                          </p:val>
                                        </p:tav>
                                      </p:tavLst>
                                    </p:anim>
                                    <p:anim calcmode="lin" valueType="num">
                                      <p:cBhvr>
                                        <p:cTn id="8" dur="500" fill="hold"/>
                                        <p:tgtEl>
                                          <p:spTgt spid="5939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3"/>
          <p:cNvSpPr>
            <a:spLocks noGrp="1" noChangeArrowheads="1"/>
          </p:cNvSpPr>
          <p:nvPr>
            <p:ph type="body" idx="4294967295"/>
          </p:nvPr>
        </p:nvSpPr>
        <p:spPr>
          <a:xfrm>
            <a:off x="-4762" y="1066800"/>
            <a:ext cx="8863012" cy="5791200"/>
          </a:xfrm>
        </p:spPr>
        <p:txBody>
          <a:bodyPr/>
          <a:lstStyle/>
          <a:p>
            <a:pPr>
              <a:lnSpc>
                <a:spcPct val="90000"/>
              </a:lnSpc>
              <a:buFontTx/>
              <a:buNone/>
              <a:defRPr/>
            </a:pPr>
            <a:endParaRPr lang="en-US" sz="3000" dirty="0" smtClean="0">
              <a:latin typeface="Times New Roman" pitchFamily="18" charset="0"/>
              <a:cs typeface="Times New Roman" pitchFamily="18" charset="0"/>
            </a:endParaRPr>
          </a:p>
          <a:p>
            <a:pPr>
              <a:lnSpc>
                <a:spcPct val="90000"/>
              </a:lnSpc>
              <a:buFontTx/>
              <a:buNone/>
              <a:defRPr/>
            </a:pPr>
            <a:endParaRPr lang="en-US" sz="3000" dirty="0">
              <a:latin typeface="Times New Roman" pitchFamily="18" charset="0"/>
              <a:cs typeface="Times New Roman" pitchFamily="18" charset="0"/>
            </a:endParaRPr>
          </a:p>
          <a:p>
            <a:pPr>
              <a:lnSpc>
                <a:spcPct val="90000"/>
              </a:lnSpc>
              <a:buFontTx/>
              <a:buNone/>
              <a:defRPr/>
            </a:pPr>
            <a:endParaRPr lang="en-US" sz="3000" dirty="0" smtClean="0">
              <a:latin typeface="Times New Roman" pitchFamily="18" charset="0"/>
              <a:cs typeface="Times New Roman" pitchFamily="18" charset="0"/>
            </a:endParaRPr>
          </a:p>
          <a:p>
            <a:pPr>
              <a:lnSpc>
                <a:spcPct val="90000"/>
              </a:lnSpc>
              <a:buFontTx/>
              <a:buNone/>
              <a:defRPr/>
            </a:pPr>
            <a:endParaRPr lang="en-US" sz="3000" dirty="0">
              <a:latin typeface="Times New Roman" pitchFamily="18" charset="0"/>
              <a:cs typeface="Times New Roman" pitchFamily="18" charset="0"/>
            </a:endParaRPr>
          </a:p>
          <a:p>
            <a:pPr>
              <a:lnSpc>
                <a:spcPct val="90000"/>
              </a:lnSpc>
              <a:buFontTx/>
              <a:buNone/>
              <a:defRPr/>
            </a:pPr>
            <a:endParaRPr lang="en-US" sz="3000" dirty="0" smtClean="0">
              <a:latin typeface="Times New Roman" pitchFamily="18" charset="0"/>
              <a:cs typeface="Times New Roman" pitchFamily="18" charset="0"/>
            </a:endParaRPr>
          </a:p>
          <a:p>
            <a:pPr>
              <a:lnSpc>
                <a:spcPct val="90000"/>
              </a:lnSpc>
              <a:buFontTx/>
              <a:buNone/>
              <a:defRPr/>
            </a:pPr>
            <a:endParaRPr lang="en-US" sz="3000" dirty="0">
              <a:latin typeface="Times New Roman" pitchFamily="18" charset="0"/>
              <a:cs typeface="Times New Roman" pitchFamily="18" charset="0"/>
            </a:endParaRPr>
          </a:p>
          <a:p>
            <a:pPr>
              <a:lnSpc>
                <a:spcPct val="90000"/>
              </a:lnSpc>
              <a:buFontTx/>
              <a:buNone/>
              <a:defRPr/>
            </a:pPr>
            <a:endParaRPr lang="en-US" sz="3000" dirty="0" smtClean="0">
              <a:latin typeface="Times New Roman" pitchFamily="18" charset="0"/>
              <a:cs typeface="Times New Roman" pitchFamily="18" charset="0"/>
            </a:endParaRPr>
          </a:p>
          <a:p>
            <a:pPr>
              <a:lnSpc>
                <a:spcPct val="90000"/>
              </a:lnSpc>
              <a:buFontTx/>
              <a:buNone/>
              <a:defRPr/>
            </a:pPr>
            <a:endParaRPr lang="en-US" sz="3000" dirty="0">
              <a:latin typeface="Times New Roman" pitchFamily="18" charset="0"/>
              <a:cs typeface="Times New Roman" pitchFamily="18" charset="0"/>
            </a:endParaRPr>
          </a:p>
          <a:p>
            <a:pPr>
              <a:lnSpc>
                <a:spcPct val="90000"/>
              </a:lnSpc>
              <a:buFontTx/>
              <a:buNone/>
              <a:defRPr/>
            </a:pPr>
            <a:endParaRPr lang="en-US" sz="3000" dirty="0" smtClean="0">
              <a:latin typeface="Times New Roman" pitchFamily="18" charset="0"/>
              <a:cs typeface="Times New Roman" pitchFamily="18" charset="0"/>
            </a:endParaRPr>
          </a:p>
          <a:p>
            <a:pPr>
              <a:buFontTx/>
              <a:buNone/>
              <a:defRPr/>
            </a:pPr>
            <a:r>
              <a:rPr lang="en-US" sz="3000" dirty="0">
                <a:latin typeface="Times New Roman" pitchFamily="18" charset="0"/>
                <a:cs typeface="Times New Roman" pitchFamily="18" charset="0"/>
                <a:sym typeface="Symbol" pitchFamily="18" charset="2"/>
              </a:rPr>
              <a:t>3-The values of (Y</a:t>
            </a:r>
            <a:r>
              <a:rPr lang="en-US" sz="3000" baseline="-25000" dirty="0">
                <a:latin typeface="Times New Roman" pitchFamily="18" charset="0"/>
                <a:cs typeface="Times New Roman" pitchFamily="18" charset="0"/>
                <a:sym typeface="Symbol" pitchFamily="18" charset="2"/>
              </a:rPr>
              <a:t>i</a:t>
            </a:r>
            <a:r>
              <a:rPr lang="en-US" sz="3000" dirty="0">
                <a:latin typeface="Times New Roman" pitchFamily="18" charset="0"/>
                <a:cs typeface="Times New Roman" pitchFamily="18" charset="0"/>
                <a:sym typeface="Symbol" pitchFamily="18" charset="2"/>
              </a:rPr>
              <a:t>)</a:t>
            </a:r>
            <a:r>
              <a:rPr lang="en-US" sz="3000" dirty="0" smtClean="0">
                <a:latin typeface="Times New Roman" pitchFamily="18" charset="0"/>
                <a:cs typeface="Times New Roman" pitchFamily="18" charset="0"/>
                <a:sym typeface="Symbol" pitchFamily="18" charset="2"/>
              </a:rPr>
              <a:t> </a:t>
            </a:r>
            <a:r>
              <a:rPr lang="en-US" sz="3000" dirty="0">
                <a:latin typeface="Times New Roman" pitchFamily="18" charset="0"/>
                <a:cs typeface="Times New Roman" pitchFamily="18" charset="0"/>
                <a:sym typeface="Symbol" pitchFamily="18" charset="2"/>
              </a:rPr>
              <a:t>are independent of each other.</a:t>
            </a:r>
          </a:p>
        </p:txBody>
      </p:sp>
      <p:graphicFrame>
        <p:nvGraphicFramePr>
          <p:cNvPr id="24581" name="Object 5"/>
          <p:cNvGraphicFramePr>
            <a:graphicFrameLocks noChangeAspect="1"/>
          </p:cNvGraphicFramePr>
          <p:nvPr>
            <p:extLst>
              <p:ext uri="{D42A27DB-BD31-4B8C-83A1-F6EECF244321}">
                <p14:modId xmlns:p14="http://schemas.microsoft.com/office/powerpoint/2010/main" val="3325092291"/>
              </p:ext>
            </p:extLst>
          </p:nvPr>
        </p:nvGraphicFramePr>
        <p:xfrm>
          <a:off x="219075" y="973138"/>
          <a:ext cx="8029575" cy="4564118"/>
        </p:xfrm>
        <a:graphic>
          <a:graphicData uri="http://schemas.openxmlformats.org/presentationml/2006/ole">
            <mc:AlternateContent xmlns:mc="http://schemas.openxmlformats.org/markup-compatibility/2006">
              <mc:Choice xmlns:v="urn:schemas-microsoft-com:vml" Requires="v">
                <p:oleObj spid="_x0000_s25037" name="Equation" r:id="rId4" imgW="3009600" imgH="2247840" progId="Equation.3">
                  <p:embed/>
                </p:oleObj>
              </mc:Choice>
              <mc:Fallback>
                <p:oleObj name="Equation" r:id="rId4" imgW="3009600" imgH="2247840" progId="Equation.3">
                  <p:embed/>
                  <p:pic>
                    <p:nvPicPr>
                      <p:cNvPr id="0" name="Object 5"/>
                      <p:cNvPicPr>
                        <a:picLocks noChangeAspect="1" noChangeArrowheads="1"/>
                      </p:cNvPicPr>
                      <p:nvPr/>
                    </p:nvPicPr>
                    <p:blipFill>
                      <a:blip r:embed="rId5"/>
                      <a:srcRect/>
                      <a:stretch>
                        <a:fillRect/>
                      </a:stretch>
                    </p:blipFill>
                    <p:spPr bwMode="auto">
                      <a:xfrm>
                        <a:off x="219075" y="973138"/>
                        <a:ext cx="8029575" cy="4564118"/>
                      </a:xfrm>
                      <a:prstGeom prst="rect">
                        <a:avLst/>
                      </a:prstGeom>
                      <a:solidFill>
                        <a:schemeClr val="bg1"/>
                      </a:solidFill>
                      <a:ln w="9525">
                        <a:solidFill>
                          <a:srgbClr val="FFFF00"/>
                        </a:solidFill>
                        <a:miter lim="800000"/>
                        <a:headEnd/>
                        <a:tailEnd/>
                      </a:ln>
                    </p:spPr>
                  </p:pic>
                </p:oleObj>
              </mc:Fallback>
            </mc:AlternateContent>
          </a:graphicData>
        </a:graphic>
      </p:graphicFrame>
      <p:sp>
        <p:nvSpPr>
          <p:cNvPr id="4" name="Rectangle 3"/>
          <p:cNvSpPr/>
          <p:nvPr/>
        </p:nvSpPr>
        <p:spPr>
          <a:xfrm>
            <a:off x="151803" y="169510"/>
            <a:ext cx="1724621" cy="480131"/>
          </a:xfrm>
          <a:prstGeom prst="rect">
            <a:avLst/>
          </a:prstGeom>
        </p:spPr>
        <p:txBody>
          <a:bodyPr wrap="square">
            <a:spAutoFit/>
          </a:bodyPr>
          <a:lstStyle/>
          <a:p>
            <a:pPr>
              <a:lnSpc>
                <a:spcPct val="90000"/>
              </a:lnSpc>
              <a:buFontTx/>
              <a:buNone/>
              <a:defRPr/>
            </a:pPr>
            <a:r>
              <a:rPr lang="en-US" dirty="0"/>
              <a:t>Where:</a:t>
            </a:r>
          </a:p>
        </p:txBody>
      </p:sp>
      <p:graphicFrame>
        <p:nvGraphicFramePr>
          <p:cNvPr id="5" name="Object 4"/>
          <p:cNvGraphicFramePr>
            <a:graphicFrameLocks noChangeAspect="1"/>
          </p:cNvGraphicFramePr>
          <p:nvPr>
            <p:extLst>
              <p:ext uri="{D42A27DB-BD31-4B8C-83A1-F6EECF244321}">
                <p14:modId xmlns:p14="http://schemas.microsoft.com/office/powerpoint/2010/main" val="3380488513"/>
              </p:ext>
            </p:extLst>
          </p:nvPr>
        </p:nvGraphicFramePr>
        <p:xfrm>
          <a:off x="227013" y="6245225"/>
          <a:ext cx="6816725" cy="538163"/>
        </p:xfrm>
        <a:graphic>
          <a:graphicData uri="http://schemas.openxmlformats.org/presentationml/2006/ole">
            <mc:AlternateContent xmlns:mc="http://schemas.openxmlformats.org/markup-compatibility/2006">
              <mc:Choice xmlns:v="urn:schemas-microsoft-com:vml" Requires="v">
                <p:oleObj spid="_x0000_s25038" name="Equation" r:id="rId6" imgW="3060700" imgH="241300" progId="Equation.3">
                  <p:embed/>
                </p:oleObj>
              </mc:Choice>
              <mc:Fallback>
                <p:oleObj name="Equation" r:id="rId6" imgW="3060700" imgH="2413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013" y="6245225"/>
                        <a:ext cx="6816725" cy="538163"/>
                      </a:xfrm>
                      <a:prstGeom prst="rect">
                        <a:avLst/>
                      </a:prstGeom>
                      <a:solidFill>
                        <a:schemeClr val="bg1"/>
                      </a:solidFill>
                      <a:ln w="9525">
                        <a:solidFill>
                          <a:srgbClr val="FFFF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0" y="152400"/>
            <a:ext cx="9144000" cy="549275"/>
          </a:xfrm>
          <a:solidFill>
            <a:srgbClr val="0000FF"/>
          </a:solidFill>
        </p:spPr>
        <p:txBody>
          <a:bodyPr/>
          <a:lstStyle/>
          <a:p>
            <a:pPr>
              <a:defRPr/>
            </a:pPr>
            <a:endParaRPr lang="ar-KW" sz="3200" smtClean="0">
              <a:solidFill>
                <a:srgbClr val="FF0000"/>
              </a:solidFill>
              <a:effectLst>
                <a:outerShdw blurRad="38100" dist="38100" dir="2700000" algn="tl">
                  <a:srgbClr val="000000"/>
                </a:outerShdw>
              </a:effectLst>
            </a:endParaRPr>
          </a:p>
        </p:txBody>
      </p:sp>
      <p:sp>
        <p:nvSpPr>
          <p:cNvPr id="291843" name="Rectangle 3"/>
          <p:cNvSpPr>
            <a:spLocks noGrp="1" noChangeArrowheads="1"/>
          </p:cNvSpPr>
          <p:nvPr>
            <p:ph type="body" idx="4294967295"/>
          </p:nvPr>
        </p:nvSpPr>
        <p:spPr/>
        <p:txBody>
          <a:bodyPr/>
          <a:lstStyle/>
          <a:p>
            <a:pPr algn="ctr">
              <a:buFontTx/>
              <a:buNone/>
              <a:defRPr/>
            </a:pPr>
            <a:endParaRPr lang="en-US" sz="6600" dirty="0" smtClean="0">
              <a:solidFill>
                <a:srgbClr val="FF0000"/>
              </a:solidFill>
              <a:latin typeface="Times New Roman" pitchFamily="18" charset="0"/>
              <a:cs typeface="Times New Roman" pitchFamily="18" charset="0"/>
            </a:endParaRPr>
          </a:p>
          <a:p>
            <a:pPr algn="ctr">
              <a:buFontTx/>
              <a:buNone/>
              <a:defRPr/>
            </a:pPr>
            <a:endParaRPr lang="en-US" sz="6600" dirty="0" smtClean="0">
              <a:solidFill>
                <a:srgbClr val="FF0000"/>
              </a:solidFill>
              <a:latin typeface="Times New Roman" pitchFamily="18" charset="0"/>
              <a:cs typeface="Times New Roman" pitchFamily="18" charset="0"/>
            </a:endParaRPr>
          </a:p>
          <a:p>
            <a:pPr algn="ctr">
              <a:buFontTx/>
              <a:buNone/>
              <a:defRPr/>
            </a:pPr>
            <a:r>
              <a:rPr lang="en-US" sz="6600" dirty="0" smtClean="0">
                <a:solidFill>
                  <a:srgbClr val="FF0000"/>
                </a:solidFill>
                <a:latin typeface="Times New Roman" pitchFamily="18" charset="0"/>
                <a:cs typeface="Times New Roman" pitchFamily="18" charset="0"/>
              </a:rPr>
              <a:t>Chapter One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0" y="152400"/>
            <a:ext cx="9144000" cy="549275"/>
          </a:xfrm>
          <a:solidFill>
            <a:srgbClr val="0000FF"/>
          </a:solidFill>
        </p:spPr>
        <p:txBody>
          <a:bodyPr/>
          <a:lstStyle/>
          <a:p>
            <a:pPr>
              <a:defRPr/>
            </a:pPr>
            <a:r>
              <a:rPr lang="en-US" sz="3200" i="1" dirty="0" smtClean="0">
                <a:solidFill>
                  <a:srgbClr val="FFFF00"/>
                </a:solidFill>
              </a:rPr>
              <a:t>Estimation </a:t>
            </a:r>
            <a:r>
              <a:rPr lang="en-US" sz="3200" i="1" dirty="0">
                <a:solidFill>
                  <a:srgbClr val="FFFF00"/>
                </a:solidFill>
              </a:rPr>
              <a:t>of </a:t>
            </a:r>
            <a:r>
              <a:rPr lang="en-US" sz="3200" i="1" dirty="0" smtClean="0">
                <a:solidFill>
                  <a:srgbClr val="FFFF00"/>
                </a:solidFill>
              </a:rPr>
              <a:t> Linear Regression Model</a:t>
            </a:r>
            <a:endParaRPr lang="ar-KW" sz="3200" dirty="0" smtClean="0">
              <a:solidFill>
                <a:srgbClr val="FFFF00"/>
              </a:solidFill>
              <a:effectLst>
                <a:outerShdw blurRad="38100" dist="38100" dir="2700000" algn="tl">
                  <a:srgbClr val="000000"/>
                </a:outerShdw>
              </a:effectLst>
            </a:endParaRPr>
          </a:p>
        </p:txBody>
      </p:sp>
      <p:sp>
        <p:nvSpPr>
          <p:cNvPr id="291843" name="Rectangle 3"/>
          <p:cNvSpPr>
            <a:spLocks noGrp="1" noChangeArrowheads="1"/>
          </p:cNvSpPr>
          <p:nvPr>
            <p:ph type="body" idx="4294967295"/>
          </p:nvPr>
        </p:nvSpPr>
        <p:spPr>
          <a:xfrm>
            <a:off x="76200" y="942975"/>
            <a:ext cx="8961438" cy="5537200"/>
          </a:xfrm>
        </p:spPr>
        <p:txBody>
          <a:bodyPr/>
          <a:lstStyle/>
          <a:p>
            <a:pPr marL="0" indent="0" algn="just">
              <a:buNone/>
            </a:pPr>
            <a:r>
              <a:rPr lang="en-US" sz="3200" dirty="0">
                <a:effectLst/>
                <a:latin typeface="+mj-lt"/>
              </a:rPr>
              <a:t>	</a:t>
            </a:r>
            <a:r>
              <a:rPr lang="en-US" sz="3200" dirty="0" smtClean="0">
                <a:effectLst/>
                <a:latin typeface="+mj-lt"/>
              </a:rPr>
              <a:t>To </a:t>
            </a:r>
            <a:r>
              <a:rPr lang="en-US" sz="3200" dirty="0">
                <a:effectLst/>
                <a:latin typeface="+mj-lt"/>
              </a:rPr>
              <a:t>estimate the regression </a:t>
            </a:r>
            <a:r>
              <a:rPr lang="en-US" sz="3200" dirty="0" smtClean="0">
                <a:effectLst/>
                <a:latin typeface="+mj-lt"/>
              </a:rPr>
              <a:t>model </a:t>
            </a:r>
            <a:r>
              <a:rPr lang="en-US" sz="3200" dirty="0">
                <a:effectLst/>
                <a:latin typeface="+mj-lt"/>
              </a:rPr>
              <a:t>we need to estimate the regression </a:t>
            </a:r>
            <a:r>
              <a:rPr lang="en-US" sz="3200" dirty="0" smtClean="0">
                <a:effectLst/>
                <a:latin typeface="+mj-lt"/>
              </a:rPr>
              <a:t>parameters  </a:t>
            </a:r>
            <a:r>
              <a:rPr lang="en-US" sz="2800" dirty="0" smtClean="0">
                <a:latin typeface="+mj-lt"/>
              </a:rPr>
              <a:t>(</a:t>
            </a:r>
            <a:r>
              <a:rPr lang="en-US" sz="3200" i="1" dirty="0">
                <a:latin typeface="+mj-lt"/>
              </a:rPr>
              <a:t>β</a:t>
            </a:r>
            <a:r>
              <a:rPr lang="en-US" sz="2800" baseline="-25000" dirty="0">
                <a:latin typeface="+mj-lt"/>
              </a:rPr>
              <a:t>0</a:t>
            </a:r>
            <a:r>
              <a:rPr lang="en-US" sz="3200" dirty="0">
                <a:latin typeface="+mj-lt"/>
              </a:rPr>
              <a:t> , </a:t>
            </a:r>
            <a:r>
              <a:rPr lang="en-US" sz="3200" i="1" dirty="0">
                <a:latin typeface="+mj-lt"/>
              </a:rPr>
              <a:t>β</a:t>
            </a:r>
            <a:r>
              <a:rPr lang="en-US" sz="2800" baseline="-25000" dirty="0">
                <a:latin typeface="+mj-lt"/>
              </a:rPr>
              <a:t>1</a:t>
            </a:r>
            <a:r>
              <a:rPr lang="en-US" sz="2800" dirty="0" smtClean="0">
                <a:latin typeface="+mj-lt"/>
              </a:rPr>
              <a:t>)</a:t>
            </a:r>
            <a:r>
              <a:rPr lang="en-US" sz="3200" dirty="0" smtClean="0">
                <a:effectLst/>
                <a:latin typeface="+mj-lt"/>
              </a:rPr>
              <a:t>.</a:t>
            </a:r>
          </a:p>
          <a:p>
            <a:pPr marL="0" indent="0" algn="just">
              <a:buNone/>
            </a:pPr>
            <a:endParaRPr lang="en-US" sz="3200" dirty="0">
              <a:effectLst/>
              <a:latin typeface="+mj-lt"/>
            </a:endParaRPr>
          </a:p>
          <a:p>
            <a:pPr marL="0" indent="0" algn="just">
              <a:buNone/>
            </a:pPr>
            <a:r>
              <a:rPr lang="en-US" sz="3200" dirty="0">
                <a:solidFill>
                  <a:srgbClr val="FFFF00"/>
                </a:solidFill>
                <a:effectLst>
                  <a:outerShdw blurRad="38100" dist="38100" dir="2700000" algn="tl">
                    <a:srgbClr val="C0C0C0"/>
                  </a:outerShdw>
                </a:effectLst>
              </a:rPr>
              <a:t>Ordinary Least Squares </a:t>
            </a:r>
            <a:r>
              <a:rPr lang="en-US" sz="3200" dirty="0" smtClean="0">
                <a:solidFill>
                  <a:srgbClr val="FFFF00"/>
                </a:solidFill>
                <a:effectLst>
                  <a:outerShdw blurRad="38100" dist="38100" dir="2700000" algn="tl">
                    <a:srgbClr val="C0C0C0"/>
                  </a:outerShdw>
                </a:effectLst>
              </a:rPr>
              <a:t>(</a:t>
            </a:r>
            <a:r>
              <a:rPr lang="en-US" sz="3200" i="1" dirty="0" smtClean="0">
                <a:solidFill>
                  <a:srgbClr val="FFFF00"/>
                </a:solidFill>
                <a:effectLst>
                  <a:outerShdw blurRad="38100" dist="38100" dir="2700000" algn="tl">
                    <a:srgbClr val="C0C0C0"/>
                  </a:outerShdw>
                </a:effectLst>
              </a:rPr>
              <a:t>OLS </a:t>
            </a:r>
            <a:r>
              <a:rPr lang="en-US" sz="3200" dirty="0">
                <a:solidFill>
                  <a:srgbClr val="FFFF00"/>
                </a:solidFill>
                <a:effectLst>
                  <a:outerShdw blurRad="38100" dist="38100" dir="2700000" algn="tl">
                    <a:srgbClr val="C0C0C0"/>
                  </a:outerShdw>
                </a:effectLst>
              </a:rPr>
              <a:t>) </a:t>
            </a:r>
            <a:r>
              <a:rPr lang="en-US" sz="3200" dirty="0" smtClean="0">
                <a:solidFill>
                  <a:srgbClr val="FFFF00"/>
                </a:solidFill>
                <a:effectLst>
                  <a:outerShdw blurRad="38100" dist="38100" dir="2700000" algn="tl">
                    <a:srgbClr val="C0C0C0"/>
                  </a:outerShdw>
                </a:effectLst>
              </a:rPr>
              <a:t>Method:</a:t>
            </a:r>
          </a:p>
          <a:p>
            <a:pPr marL="0" indent="0" algn="just">
              <a:buNone/>
            </a:pPr>
            <a:r>
              <a:rPr lang="en-US" sz="3200" dirty="0" smtClean="0">
                <a:latin typeface="Times New Roman" pitchFamily="18" charset="0"/>
                <a:cs typeface="Times New Roman" pitchFamily="18" charset="0"/>
              </a:rPr>
              <a:t>	The </a:t>
            </a:r>
            <a:r>
              <a:rPr lang="en-US" sz="3200" dirty="0">
                <a:latin typeface="Times New Roman" pitchFamily="18" charset="0"/>
                <a:cs typeface="Times New Roman" pitchFamily="18" charset="0"/>
              </a:rPr>
              <a:t>OLS method gives best linear unbiased estimates </a:t>
            </a:r>
            <a:r>
              <a:rPr lang="en-US" sz="3200" dirty="0">
                <a:solidFill>
                  <a:srgbClr val="FFFF00"/>
                </a:solidFill>
                <a:latin typeface="Times New Roman" pitchFamily="18" charset="0"/>
                <a:cs typeface="Times New Roman" pitchFamily="18" charset="0"/>
              </a:rPr>
              <a:t>(</a:t>
            </a:r>
            <a:r>
              <a:rPr lang="en-US" sz="3200" i="1" dirty="0">
                <a:solidFill>
                  <a:srgbClr val="FFFF00"/>
                </a:solidFill>
                <a:latin typeface="Times New Roman" pitchFamily="18" charset="0"/>
                <a:cs typeface="Times New Roman" pitchFamily="18" charset="0"/>
              </a:rPr>
              <a:t>BLUE</a:t>
            </a:r>
            <a:r>
              <a:rPr lang="en-US" sz="3200" dirty="0">
                <a:solidFill>
                  <a:srgbClr val="FFFF00"/>
                </a:solidFill>
                <a:latin typeface="Times New Roman" pitchFamily="18" charset="0"/>
                <a:cs typeface="Times New Roman" pitchFamily="18" charset="0"/>
              </a:rPr>
              <a:t>)</a:t>
            </a:r>
            <a:r>
              <a:rPr lang="en-US" sz="3200" dirty="0">
                <a:latin typeface="Times New Roman" pitchFamily="18" charset="0"/>
                <a:cs typeface="Times New Roman" pitchFamily="18" charset="0"/>
              </a:rPr>
              <a:t> for </a:t>
            </a:r>
            <a:r>
              <a:rPr lang="en-US" sz="3200" dirty="0" smtClean="0">
                <a:latin typeface="Times New Roman" pitchFamily="18" charset="0"/>
                <a:cs typeface="Times New Roman" pitchFamily="18" charset="0"/>
              </a:rPr>
              <a:t>coefficients </a:t>
            </a:r>
            <a:r>
              <a:rPr lang="en-US" sz="3200" dirty="0">
                <a:latin typeface="Times New Roman" pitchFamily="18" charset="0"/>
                <a:cs typeface="Times New Roman" pitchFamily="18" charset="0"/>
              </a:rPr>
              <a:t>(</a:t>
            </a:r>
            <a:r>
              <a:rPr lang="en-US" sz="3200" i="1" dirty="0">
                <a:latin typeface="Times New Roman" pitchFamily="18" charset="0"/>
                <a:cs typeface="Times New Roman" pitchFamily="18" charset="0"/>
              </a:rPr>
              <a:t>β</a:t>
            </a:r>
            <a:r>
              <a:rPr lang="en-US" sz="3200" baseline="-25000" dirty="0"/>
              <a:t>o</a:t>
            </a:r>
            <a:r>
              <a:rPr lang="en-US" sz="3200" i="1" dirty="0">
                <a:latin typeface="Times New Roman" pitchFamily="18" charset="0"/>
                <a:cs typeface="Times New Roman" pitchFamily="18" charset="0"/>
              </a:rPr>
              <a:t> , β</a:t>
            </a:r>
            <a:r>
              <a:rPr lang="en-US" sz="3200" baseline="-25000" dirty="0"/>
              <a:t>1</a:t>
            </a:r>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It helps to compute the values of (</a:t>
            </a:r>
            <a:r>
              <a:rPr lang="en-US" sz="3200" i="1" dirty="0">
                <a:latin typeface="Times New Roman" pitchFamily="18" charset="0"/>
                <a:cs typeface="Times New Roman" pitchFamily="18" charset="0"/>
              </a:rPr>
              <a:t>β</a:t>
            </a:r>
            <a:r>
              <a:rPr lang="en-US" sz="3200" baseline="-25000" dirty="0"/>
              <a:t>o</a:t>
            </a:r>
            <a:r>
              <a:rPr lang="en-US" sz="3200" i="1" dirty="0">
                <a:latin typeface="Times New Roman" pitchFamily="18" charset="0"/>
                <a:cs typeface="Times New Roman" pitchFamily="18" charset="0"/>
              </a:rPr>
              <a:t> , β</a:t>
            </a:r>
            <a:r>
              <a:rPr lang="en-US" sz="3200" baseline="-25000" dirty="0"/>
              <a:t>1</a:t>
            </a:r>
            <a:r>
              <a:rPr lang="en-US" sz="3200" dirty="0">
                <a:latin typeface="Times New Roman" pitchFamily="18" charset="0"/>
                <a:cs typeface="Times New Roman" pitchFamily="18" charset="0"/>
              </a:rPr>
              <a:t>),  where making the sum squares (errors) as minimum (small).</a:t>
            </a:r>
          </a:p>
          <a:p>
            <a:pPr marL="0" indent="0" algn="just">
              <a:buNone/>
            </a:pPr>
            <a:endParaRPr lang="en-US" sz="3200" dirty="0">
              <a:effectLst/>
              <a:latin typeface="+mj-lt"/>
            </a:endParaRPr>
          </a:p>
          <a:p>
            <a:pPr marL="0" indent="0" algn="just">
              <a:buNone/>
            </a:pPr>
            <a:r>
              <a:rPr lang="en-US" sz="3200" dirty="0">
                <a:effectLst/>
                <a:latin typeface="+mj-lt"/>
              </a:rPr>
              <a:t> </a:t>
            </a:r>
          </a:p>
          <a:p>
            <a:pPr marL="0" indent="0" algn="just">
              <a:buNone/>
            </a:pPr>
            <a:r>
              <a:rPr lang="en-US" sz="3200" dirty="0">
                <a:effectLst/>
                <a:latin typeface="+mj-lt"/>
              </a:rPr>
              <a:t/>
            </a:r>
            <a:br>
              <a:rPr lang="en-US" sz="3200" dirty="0">
                <a:effectLst/>
                <a:latin typeface="+mj-lt"/>
              </a:rPr>
            </a:br>
            <a:endParaRPr lang="en-US" sz="2800" dirty="0" smtClean="0">
              <a:latin typeface="+mj-lt"/>
              <a:cs typeface="Times New Roman" pitchFamily="18" charset="0"/>
              <a:sym typeface="Symbol" pitchFamily="18" charset="2"/>
            </a:endParaRPr>
          </a:p>
          <a:p>
            <a:pPr algn="just">
              <a:buFontTx/>
              <a:buNone/>
              <a:defRPr/>
            </a:pPr>
            <a:r>
              <a:rPr lang="en-US" sz="2800" i="1" dirty="0" smtClean="0">
                <a:latin typeface="+mj-lt"/>
                <a:cs typeface="Times New Roman" pitchFamily="18" charset="0"/>
              </a:rPr>
              <a:t>                                         </a:t>
            </a:r>
            <a:endParaRPr lang="en-US" sz="2800" dirty="0" smtClean="0">
              <a:solidFill>
                <a:srgbClr val="FF0000"/>
              </a:solidFill>
              <a:latin typeface="+mj-lt"/>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57051220"/>
              </p:ext>
            </p:extLst>
          </p:nvPr>
        </p:nvGraphicFramePr>
        <p:xfrm>
          <a:off x="206375" y="5359400"/>
          <a:ext cx="2995720" cy="565150"/>
        </p:xfrm>
        <a:graphic>
          <a:graphicData uri="http://schemas.openxmlformats.org/presentationml/2006/ole">
            <mc:AlternateContent xmlns:mc="http://schemas.openxmlformats.org/markup-compatibility/2006">
              <mc:Choice xmlns:v="urn:schemas-microsoft-com:vml" Requires="v">
                <p:oleObj spid="_x0000_s87242" name="Equation" r:id="rId4" imgW="1346040" imgH="253800" progId="Equation.3">
                  <p:embed/>
                </p:oleObj>
              </mc:Choice>
              <mc:Fallback>
                <p:oleObj name="Equation" r:id="rId4" imgW="1346040" imgH="253800" progId="Equation.3">
                  <p:embed/>
                  <p:pic>
                    <p:nvPicPr>
                      <p:cNvPr id="0" name=""/>
                      <p:cNvPicPr/>
                      <p:nvPr/>
                    </p:nvPicPr>
                    <p:blipFill>
                      <a:blip r:embed="rId5"/>
                      <a:stretch>
                        <a:fillRect/>
                      </a:stretch>
                    </p:blipFill>
                    <p:spPr>
                      <a:xfrm>
                        <a:off x="206375" y="5359400"/>
                        <a:ext cx="2995720" cy="565150"/>
                      </a:xfrm>
                      <a:prstGeom prst="rect">
                        <a:avLst/>
                      </a:prstGeom>
                      <a:solidFill>
                        <a:schemeClr val="bg1"/>
                      </a:solidFill>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1" name="Object 6"/>
          <p:cNvGraphicFramePr>
            <a:graphicFrameLocks noChangeAspect="1"/>
          </p:cNvGraphicFramePr>
          <p:nvPr>
            <p:extLst>
              <p:ext uri="{D42A27DB-BD31-4B8C-83A1-F6EECF244321}">
                <p14:modId xmlns:p14="http://schemas.microsoft.com/office/powerpoint/2010/main" val="484438123"/>
              </p:ext>
            </p:extLst>
          </p:nvPr>
        </p:nvGraphicFramePr>
        <p:xfrm>
          <a:off x="381000" y="134938"/>
          <a:ext cx="8382000" cy="6723062"/>
        </p:xfrm>
        <a:graphic>
          <a:graphicData uri="http://schemas.openxmlformats.org/presentationml/2006/ole">
            <mc:AlternateContent xmlns:mc="http://schemas.openxmlformats.org/markup-compatibility/2006">
              <mc:Choice xmlns:v="urn:schemas-microsoft-com:vml" Requires="v">
                <p:oleObj spid="_x0000_s27883" name="Equation" r:id="rId4" imgW="3974760" imgH="4114800" progId="Equation.3">
                  <p:embed/>
                </p:oleObj>
              </mc:Choice>
              <mc:Fallback>
                <p:oleObj name="Equation" r:id="rId4" imgW="3974760" imgH="4114800" progId="Equation.3">
                  <p:embed/>
                  <p:pic>
                    <p:nvPicPr>
                      <p:cNvPr id="0" name="Object 6"/>
                      <p:cNvPicPr>
                        <a:picLocks noChangeAspect="1" noChangeArrowheads="1"/>
                      </p:cNvPicPr>
                      <p:nvPr/>
                    </p:nvPicPr>
                    <p:blipFill>
                      <a:blip r:embed="rId5"/>
                      <a:srcRect/>
                      <a:stretch>
                        <a:fillRect/>
                      </a:stretch>
                    </p:blipFill>
                    <p:spPr bwMode="auto">
                      <a:xfrm>
                        <a:off x="381000" y="134938"/>
                        <a:ext cx="8382000" cy="6723062"/>
                      </a:xfrm>
                      <a:prstGeom prst="rect">
                        <a:avLst/>
                      </a:prstGeom>
                      <a:solidFill>
                        <a:schemeClr val="bg1"/>
                      </a:solidFill>
                      <a:ln>
                        <a:noFill/>
                      </a:ln>
                      <a:extLst/>
                    </p:spPr>
                  </p:pic>
                </p:oleObj>
              </mc:Fallback>
            </mc:AlternateContent>
          </a:graphicData>
        </a:graphic>
      </p:graphicFrame>
      <p:sp>
        <p:nvSpPr>
          <p:cNvPr id="2765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
        <p:nvSpPr>
          <p:cNvPr id="27653" name="Rectangle 8"/>
          <p:cNvSpPr>
            <a:spLocks noChangeArrowheads="1"/>
          </p:cNvSpPr>
          <p:nvPr/>
        </p:nvSpPr>
        <p:spPr bwMode="auto">
          <a:xfrm>
            <a:off x="0" y="733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endParaRPr lang="ar-IQ" sz="2400"/>
          </a:p>
        </p:txBody>
      </p:sp>
      <p:sp>
        <p:nvSpPr>
          <p:cNvPr id="27654" name="Rectangle 9"/>
          <p:cNvSpPr>
            <a:spLocks noChangeArrowheads="1"/>
          </p:cNvSpPr>
          <p:nvPr/>
        </p:nvSpPr>
        <p:spPr bwMode="auto">
          <a:xfrm>
            <a:off x="0" y="733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0" y="152400"/>
            <a:ext cx="9144000" cy="549275"/>
          </a:xfrm>
          <a:solidFill>
            <a:srgbClr val="0000FF"/>
          </a:solidFill>
        </p:spPr>
        <p:txBody>
          <a:bodyPr/>
          <a:lstStyle/>
          <a:p>
            <a:pPr>
              <a:defRPr/>
            </a:pPr>
            <a:endParaRPr lang="ar-KW" sz="3200" smtClean="0">
              <a:solidFill>
                <a:srgbClr val="FF0000"/>
              </a:solidFill>
              <a:effectLst>
                <a:outerShdw blurRad="38100" dist="38100" dir="2700000" algn="tl">
                  <a:srgbClr val="000000"/>
                </a:outerShdw>
              </a:effectLst>
            </a:endParaRPr>
          </a:p>
        </p:txBody>
      </p:sp>
      <p:sp>
        <p:nvSpPr>
          <p:cNvPr id="291843" name="Rectangle 3"/>
          <p:cNvSpPr>
            <a:spLocks noGrp="1" noChangeArrowheads="1"/>
          </p:cNvSpPr>
          <p:nvPr>
            <p:ph type="body" idx="4294967295"/>
          </p:nvPr>
        </p:nvSpPr>
        <p:spPr/>
        <p:txBody>
          <a:bodyPr/>
          <a:lstStyle/>
          <a:p>
            <a:pPr>
              <a:defRPr/>
            </a:pPr>
            <a:r>
              <a:rPr lang="en-US" sz="3000" dirty="0" smtClean="0">
                <a:latin typeface="Times New Roman" pitchFamily="18" charset="0"/>
                <a:cs typeface="Times New Roman" pitchFamily="18" charset="0"/>
              </a:rPr>
              <a:t>Then the OLS estimators are:</a:t>
            </a:r>
          </a:p>
          <a:p>
            <a:pPr>
              <a:buFontTx/>
              <a:buNone/>
              <a:defRPr/>
            </a:pPr>
            <a:endParaRPr lang="en-US" dirty="0" smtClean="0">
              <a:latin typeface="Arial" charset="0"/>
            </a:endParaRPr>
          </a:p>
          <a:p>
            <a:pPr>
              <a:buFontTx/>
              <a:buNone/>
              <a:defRPr/>
            </a:pPr>
            <a:endParaRPr lang="en-US" dirty="0" smtClean="0">
              <a:latin typeface="Arial" charset="0"/>
            </a:endParaRPr>
          </a:p>
          <a:p>
            <a:pPr>
              <a:buFontTx/>
              <a:buNone/>
              <a:defRPr/>
            </a:pPr>
            <a:endParaRPr lang="en-US" dirty="0" smtClean="0">
              <a:latin typeface="Arial" charset="0"/>
            </a:endParaRPr>
          </a:p>
          <a:p>
            <a:pPr>
              <a:buFontTx/>
              <a:buNone/>
              <a:defRPr/>
            </a:pPr>
            <a:endParaRPr lang="en-US" dirty="0" smtClean="0">
              <a:latin typeface="Arial" charset="0"/>
            </a:endParaRPr>
          </a:p>
          <a:p>
            <a:pPr>
              <a:buFontTx/>
              <a:buNone/>
              <a:defRPr/>
            </a:pPr>
            <a:endParaRPr lang="en-US" dirty="0">
              <a:latin typeface="Arial" charset="0"/>
            </a:endParaRPr>
          </a:p>
          <a:p>
            <a:pPr>
              <a:buFontTx/>
              <a:buNone/>
              <a:defRPr/>
            </a:pPr>
            <a:endParaRPr lang="en-US" sz="1400" dirty="0" smtClean="0">
              <a:latin typeface="Arial" charset="0"/>
            </a:endParaRPr>
          </a:p>
          <a:p>
            <a:pPr>
              <a:buFontTx/>
              <a:buNone/>
              <a:defRPr/>
            </a:pPr>
            <a:r>
              <a:rPr lang="en-US" sz="3200" dirty="0" smtClean="0">
                <a:latin typeface="Times New Roman" pitchFamily="18" charset="0"/>
                <a:cs typeface="Times New Roman" pitchFamily="18" charset="0"/>
              </a:rPr>
              <a:t>Note:</a:t>
            </a:r>
            <a:endParaRPr lang="en-US" sz="3600" dirty="0" smtClean="0">
              <a:latin typeface="Times New Roman" pitchFamily="18" charset="0"/>
              <a:cs typeface="Times New Roman" pitchFamily="18" charset="0"/>
            </a:endParaRPr>
          </a:p>
          <a:p>
            <a:pPr>
              <a:buFontTx/>
              <a:buNone/>
              <a:defRPr/>
            </a:pPr>
            <a:endParaRPr lang="en-US" sz="3000" dirty="0" smtClean="0">
              <a:latin typeface="Times New Roman" pitchFamily="18" charset="0"/>
              <a:cs typeface="Times New Roman" pitchFamily="18" charset="0"/>
            </a:endParaRPr>
          </a:p>
        </p:txBody>
      </p:sp>
      <p:sp>
        <p:nvSpPr>
          <p:cNvPr id="2867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graphicFrame>
        <p:nvGraphicFramePr>
          <p:cNvPr id="28677" name="Object 4"/>
          <p:cNvGraphicFramePr>
            <a:graphicFrameLocks noChangeAspect="1"/>
          </p:cNvGraphicFramePr>
          <p:nvPr>
            <p:extLst>
              <p:ext uri="{D42A27DB-BD31-4B8C-83A1-F6EECF244321}">
                <p14:modId xmlns:p14="http://schemas.microsoft.com/office/powerpoint/2010/main" val="1164179867"/>
              </p:ext>
            </p:extLst>
          </p:nvPr>
        </p:nvGraphicFramePr>
        <p:xfrm>
          <a:off x="825500" y="1720850"/>
          <a:ext cx="4379913" cy="1949450"/>
        </p:xfrm>
        <a:graphic>
          <a:graphicData uri="http://schemas.openxmlformats.org/presentationml/2006/ole">
            <mc:AlternateContent xmlns:mc="http://schemas.openxmlformats.org/markup-compatibility/2006">
              <mc:Choice xmlns:v="urn:schemas-microsoft-com:vml" Requires="v">
                <p:oleObj spid="_x0000_s29129" name="Equation" r:id="rId4" imgW="1409088" imgH="761669" progId="Equation.3">
                  <p:embed/>
                </p:oleObj>
              </mc:Choice>
              <mc:Fallback>
                <p:oleObj name="Equation" r:id="rId4" imgW="1409088" imgH="761669"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0" y="1720850"/>
                        <a:ext cx="4379913" cy="1949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8" name="Rectangle 6"/>
          <p:cNvSpPr>
            <a:spLocks noChangeArrowheads="1"/>
          </p:cNvSpPr>
          <p:nvPr/>
        </p:nvSpPr>
        <p:spPr bwMode="auto">
          <a:xfrm>
            <a:off x="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
        <p:nvSpPr>
          <p:cNvPr id="28679" name="Rectangle 8"/>
          <p:cNvSpPr>
            <a:spLocks noChangeArrowheads="1"/>
          </p:cNvSpPr>
          <p:nvPr/>
        </p:nvSpPr>
        <p:spPr bwMode="auto">
          <a:xfrm>
            <a:off x="0" y="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eaLnBrk="0" hangingPunct="0"/>
            <a:r>
              <a:rPr lang="en-US" sz="1400"/>
              <a:t> </a:t>
            </a:r>
            <a:endParaRPr lang="en-US" sz="2400"/>
          </a:p>
        </p:txBody>
      </p:sp>
      <p:graphicFrame>
        <p:nvGraphicFramePr>
          <p:cNvPr id="28680" name="Object 7"/>
          <p:cNvGraphicFramePr>
            <a:graphicFrameLocks noChangeAspect="1"/>
          </p:cNvGraphicFramePr>
          <p:nvPr>
            <p:extLst>
              <p:ext uri="{D42A27DB-BD31-4B8C-83A1-F6EECF244321}">
                <p14:modId xmlns:p14="http://schemas.microsoft.com/office/powerpoint/2010/main" val="267770132"/>
              </p:ext>
            </p:extLst>
          </p:nvPr>
        </p:nvGraphicFramePr>
        <p:xfrm>
          <a:off x="846138" y="4713288"/>
          <a:ext cx="7267575" cy="1957387"/>
        </p:xfrm>
        <a:graphic>
          <a:graphicData uri="http://schemas.openxmlformats.org/presentationml/2006/ole">
            <mc:AlternateContent xmlns:mc="http://schemas.openxmlformats.org/markup-compatibility/2006">
              <mc:Choice xmlns:v="urn:schemas-microsoft-com:vml" Requires="v">
                <p:oleObj spid="_x0000_s29130" name="Equation" r:id="rId6" imgW="2933700" imgH="787400" progId="Equation.3">
                  <p:embed/>
                </p:oleObj>
              </mc:Choice>
              <mc:Fallback>
                <p:oleObj name="Equation" r:id="rId6" imgW="2933700" imgH="7874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4713288"/>
                        <a:ext cx="7267575" cy="1957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1" name="Rectangle 9"/>
          <p:cNvSpPr>
            <a:spLocks noChangeArrowheads="1"/>
          </p:cNvSpPr>
          <p:nvPr/>
        </p:nvSpPr>
        <p:spPr bwMode="auto">
          <a:xfrm>
            <a:off x="0" y="1095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endParaRPr lang="ar-IQ" sz="2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0" y="0"/>
            <a:ext cx="9144000" cy="701675"/>
          </a:xfrm>
          <a:solidFill>
            <a:srgbClr val="0000FF"/>
          </a:solidFill>
        </p:spPr>
        <p:txBody>
          <a:bodyPr/>
          <a:lstStyle/>
          <a:p>
            <a:pPr>
              <a:defRPr/>
            </a:pPr>
            <a:r>
              <a:rPr lang="en-US" sz="3200" dirty="0" smtClean="0">
                <a:solidFill>
                  <a:srgbClr val="FFFF00"/>
                </a:solidFill>
                <a:latin typeface="Times New Roman" pitchFamily="18" charset="0"/>
                <a:cs typeface="Times New Roman" pitchFamily="18" charset="0"/>
              </a:rPr>
              <a:t/>
            </a:r>
            <a:br>
              <a:rPr lang="en-US" sz="3200" dirty="0" smtClean="0">
                <a:solidFill>
                  <a:srgbClr val="FFFF00"/>
                </a:solidFill>
                <a:latin typeface="Times New Roman" pitchFamily="18" charset="0"/>
                <a:cs typeface="Times New Roman" pitchFamily="18" charset="0"/>
              </a:rPr>
            </a:br>
            <a:r>
              <a:rPr lang="en-US" sz="3200" dirty="0" smtClean="0">
                <a:solidFill>
                  <a:srgbClr val="FFFF00"/>
                </a:solidFill>
                <a:latin typeface="Times New Roman" pitchFamily="18" charset="0"/>
                <a:cs typeface="Times New Roman" pitchFamily="18" charset="0"/>
              </a:rPr>
              <a:t>Example (1):</a:t>
            </a:r>
            <a:r>
              <a:rPr lang="en-US" sz="3200" dirty="0">
                <a:solidFill>
                  <a:srgbClr val="FFFF00"/>
                </a:solidFill>
                <a:latin typeface="Times New Roman" pitchFamily="18" charset="0"/>
                <a:cs typeface="Times New Roman" pitchFamily="18" charset="0"/>
              </a:rPr>
              <a:t/>
            </a:r>
            <a:br>
              <a:rPr lang="en-US" sz="3200" dirty="0">
                <a:solidFill>
                  <a:srgbClr val="FFFF00"/>
                </a:solidFill>
                <a:latin typeface="Times New Roman" pitchFamily="18" charset="0"/>
                <a:cs typeface="Times New Roman" pitchFamily="18" charset="0"/>
              </a:rPr>
            </a:br>
            <a:endParaRPr lang="ar-KW" sz="3200" dirty="0" smtClean="0">
              <a:solidFill>
                <a:srgbClr val="FF0000"/>
              </a:solidFill>
              <a:effectLst>
                <a:outerShdw blurRad="38100" dist="38100" dir="2700000" algn="tl">
                  <a:srgbClr val="000000"/>
                </a:outerShdw>
              </a:effectLst>
            </a:endParaRPr>
          </a:p>
        </p:txBody>
      </p:sp>
      <p:sp>
        <p:nvSpPr>
          <p:cNvPr id="291843" name="Rectangle 3"/>
          <p:cNvSpPr>
            <a:spLocks noGrp="1" noChangeArrowheads="1"/>
          </p:cNvSpPr>
          <p:nvPr>
            <p:ph type="body" idx="4294967295"/>
          </p:nvPr>
        </p:nvSpPr>
        <p:spPr>
          <a:xfrm>
            <a:off x="0" y="857250"/>
            <a:ext cx="9144000" cy="5537200"/>
          </a:xfrm>
        </p:spPr>
        <p:txBody>
          <a:bodyPr/>
          <a:lstStyle/>
          <a:p>
            <a:pPr marL="0" indent="0" algn="just">
              <a:buNone/>
              <a:defRPr/>
            </a:pPr>
            <a:r>
              <a:rPr lang="en-US" sz="3000" dirty="0" smtClean="0">
                <a:latin typeface="Times New Roman" pitchFamily="18" charset="0"/>
                <a:cs typeface="Times New Roman" pitchFamily="18" charset="0"/>
              </a:rPr>
              <a:t>The following data represents the demanded quantity (Y) and the price (X)  for one of commodity:</a:t>
            </a:r>
          </a:p>
          <a:p>
            <a:pPr algn="just">
              <a:defRPr/>
            </a:pPr>
            <a:endParaRPr lang="en-US" sz="3200" dirty="0" smtClean="0">
              <a:latin typeface="Times New Roman" pitchFamily="18" charset="0"/>
              <a:cs typeface="Times New Roman" pitchFamily="18" charset="0"/>
            </a:endParaRPr>
          </a:p>
          <a:p>
            <a:pPr algn="just">
              <a:buFontTx/>
              <a:buNone/>
              <a:defRPr/>
            </a:pPr>
            <a:endParaRPr lang="en-US" sz="3200" dirty="0" smtClean="0">
              <a:latin typeface="Times New Roman" pitchFamily="18" charset="0"/>
              <a:cs typeface="Times New Roman" pitchFamily="18" charset="0"/>
            </a:endParaRPr>
          </a:p>
          <a:p>
            <a:pPr algn="just">
              <a:buFontTx/>
              <a:buNone/>
              <a:defRPr/>
            </a:pPr>
            <a:r>
              <a:rPr lang="en-US" sz="3200" dirty="0" smtClean="0">
                <a:latin typeface="Times New Roman" pitchFamily="18" charset="0"/>
                <a:cs typeface="Times New Roman" pitchFamily="18" charset="0"/>
              </a:rPr>
              <a:t> </a:t>
            </a:r>
          </a:p>
        </p:txBody>
      </p:sp>
      <p:graphicFrame>
        <p:nvGraphicFramePr>
          <p:cNvPr id="5" name="Table 4"/>
          <p:cNvGraphicFramePr>
            <a:graphicFrameLocks noGrp="1"/>
          </p:cNvGraphicFramePr>
          <p:nvPr>
            <p:extLst>
              <p:ext uri="{D42A27DB-BD31-4B8C-83A1-F6EECF244321}">
                <p14:modId xmlns:p14="http://schemas.microsoft.com/office/powerpoint/2010/main" val="3137229287"/>
              </p:ext>
            </p:extLst>
          </p:nvPr>
        </p:nvGraphicFramePr>
        <p:xfrm>
          <a:off x="80961" y="2061083"/>
          <a:ext cx="1376364" cy="4671230"/>
        </p:xfrm>
        <a:graphic>
          <a:graphicData uri="http://schemas.openxmlformats.org/drawingml/2006/table">
            <a:tbl>
              <a:tblPr rtl="1">
                <a:tableStyleId>{5C22544A-7EE6-4342-B048-85BDC9FD1C3A}</a:tableStyleId>
              </a:tblPr>
              <a:tblGrid>
                <a:gridCol w="688182"/>
                <a:gridCol w="688182"/>
              </a:tblGrid>
              <a:tr h="464990">
                <a:tc>
                  <a:txBody>
                    <a:bodyPr/>
                    <a:lstStyle/>
                    <a:p>
                      <a:pPr algn="ctr" rtl="0">
                        <a:lnSpc>
                          <a:spcPct val="115000"/>
                        </a:lnSpc>
                        <a:spcAft>
                          <a:spcPts val="0"/>
                        </a:spcAft>
                      </a:pPr>
                      <a:r>
                        <a:rPr lang="en-US" sz="2400" dirty="0">
                          <a:solidFill>
                            <a:schemeClr val="tx1"/>
                          </a:solidFill>
                          <a:effectLst/>
                          <a:latin typeface="+mj-lt"/>
                        </a:rPr>
                        <a:t>Y</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a:lnSpc>
                          <a:spcPct val="115000"/>
                        </a:lnSpc>
                        <a:spcAft>
                          <a:spcPts val="0"/>
                        </a:spcAft>
                      </a:pPr>
                      <a:r>
                        <a:rPr lang="en-US" sz="2400" dirty="0">
                          <a:solidFill>
                            <a:schemeClr val="tx1"/>
                          </a:solidFill>
                          <a:effectLst/>
                          <a:latin typeface="+mj-lt"/>
                        </a:rPr>
                        <a:t>X</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411996">
                <a:tc>
                  <a:txBody>
                    <a:bodyPr/>
                    <a:lstStyle/>
                    <a:p>
                      <a:pPr algn="ctr" rtl="0">
                        <a:lnSpc>
                          <a:spcPct val="115000"/>
                        </a:lnSpc>
                        <a:spcAft>
                          <a:spcPts val="0"/>
                        </a:spcAft>
                      </a:pPr>
                      <a:r>
                        <a:rPr lang="en-US" sz="2400">
                          <a:solidFill>
                            <a:schemeClr val="tx1"/>
                          </a:solidFill>
                          <a:effectLst/>
                          <a:latin typeface="+mj-lt"/>
                        </a:rPr>
                        <a:t>3</a:t>
                      </a:r>
                      <a:endParaRPr lang="en-US" sz="240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11</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dirty="0">
                          <a:solidFill>
                            <a:schemeClr val="tx1"/>
                          </a:solidFill>
                          <a:effectLst/>
                          <a:latin typeface="+mj-lt"/>
                        </a:rPr>
                        <a:t>5</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8</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a:solidFill>
                            <a:schemeClr val="tx1"/>
                          </a:solidFill>
                          <a:effectLst/>
                          <a:latin typeface="+mj-lt"/>
                        </a:rPr>
                        <a:t>6</a:t>
                      </a:r>
                      <a:endParaRPr lang="en-US" sz="240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7</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dirty="0">
                          <a:solidFill>
                            <a:schemeClr val="tx1"/>
                          </a:solidFill>
                          <a:effectLst/>
                          <a:latin typeface="+mj-lt"/>
                        </a:rPr>
                        <a:t>4</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8</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dirty="0">
                          <a:solidFill>
                            <a:schemeClr val="tx1"/>
                          </a:solidFill>
                          <a:effectLst/>
                          <a:latin typeface="+mj-lt"/>
                        </a:rPr>
                        <a:t>6</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6</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dirty="0">
                          <a:solidFill>
                            <a:schemeClr val="tx1"/>
                          </a:solidFill>
                          <a:effectLst/>
                          <a:latin typeface="+mj-lt"/>
                        </a:rPr>
                        <a:t>4</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9</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dirty="0">
                          <a:solidFill>
                            <a:schemeClr val="tx1"/>
                          </a:solidFill>
                          <a:effectLst/>
                          <a:latin typeface="+mj-lt"/>
                        </a:rPr>
                        <a:t>9</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5</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dirty="0">
                          <a:solidFill>
                            <a:schemeClr val="tx1"/>
                          </a:solidFill>
                          <a:effectLst/>
                          <a:latin typeface="+mj-lt"/>
                        </a:rPr>
                        <a:t>8</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5</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a:solidFill>
                            <a:schemeClr val="tx1"/>
                          </a:solidFill>
                          <a:effectLst/>
                          <a:latin typeface="+mj-lt"/>
                        </a:rPr>
                        <a:t>9</a:t>
                      </a:r>
                      <a:endParaRPr lang="en-US" sz="240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4</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dirty="0">
                          <a:solidFill>
                            <a:schemeClr val="tx1"/>
                          </a:solidFill>
                          <a:effectLst/>
                          <a:latin typeface="+mj-lt"/>
                        </a:rPr>
                        <a:t>6</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7</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60602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0" y="152400"/>
            <a:ext cx="9144000" cy="549275"/>
          </a:xfrm>
          <a:solidFill>
            <a:srgbClr val="0000FF"/>
          </a:solidFill>
        </p:spPr>
        <p:txBody>
          <a:bodyPr/>
          <a:lstStyle/>
          <a:p>
            <a:pPr>
              <a:defRPr/>
            </a:pPr>
            <a:endParaRPr lang="ar-KW" sz="3200" dirty="0" smtClean="0">
              <a:solidFill>
                <a:srgbClr val="FF0000"/>
              </a:solidFill>
              <a:effectLst>
                <a:outerShdw blurRad="38100" dist="38100" dir="2700000" algn="tl">
                  <a:srgbClr val="000000"/>
                </a:outerShdw>
              </a:effectLst>
            </a:endParaRPr>
          </a:p>
        </p:txBody>
      </p:sp>
      <p:sp>
        <p:nvSpPr>
          <p:cNvPr id="291843" name="Rectangle 3"/>
          <p:cNvSpPr>
            <a:spLocks noGrp="1" noChangeArrowheads="1"/>
          </p:cNvSpPr>
          <p:nvPr>
            <p:ph type="body" idx="4294967295"/>
          </p:nvPr>
        </p:nvSpPr>
        <p:spPr>
          <a:xfrm>
            <a:off x="1" y="1066800"/>
            <a:ext cx="9096374" cy="5537200"/>
          </a:xfrm>
        </p:spPr>
        <p:txBody>
          <a:bodyPr/>
          <a:lstStyle/>
          <a:p>
            <a:pPr>
              <a:lnSpc>
                <a:spcPct val="90000"/>
              </a:lnSpc>
              <a:defRPr/>
            </a:pPr>
            <a:r>
              <a:rPr lang="en-US" sz="3200" dirty="0" smtClean="0">
                <a:solidFill>
                  <a:srgbClr val="FFFF00"/>
                </a:solidFill>
                <a:latin typeface="Times New Roman" pitchFamily="18" charset="0"/>
                <a:cs typeface="Times New Roman" pitchFamily="18" charset="0"/>
              </a:rPr>
              <a:t>Requirements:</a:t>
            </a:r>
            <a:r>
              <a:rPr lang="en-US" sz="3200" dirty="0" smtClean="0">
                <a:solidFill>
                  <a:srgbClr val="FF000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if we have the following linear regression model </a:t>
            </a:r>
          </a:p>
          <a:p>
            <a:pPr marL="0" indent="0">
              <a:lnSpc>
                <a:spcPct val="90000"/>
              </a:lnSpc>
              <a:buNone/>
              <a:defRPr/>
            </a:pPr>
            <a:r>
              <a:rPr lang="en-US" sz="1400" dirty="0" smtClean="0">
                <a:latin typeface="Times New Roman" pitchFamily="18" charset="0"/>
                <a:cs typeface="Times New Roman" pitchFamily="18" charset="0"/>
              </a:rPr>
              <a:t>    </a:t>
            </a:r>
            <a:r>
              <a:rPr lang="en-US" sz="105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p>
          <a:p>
            <a:pPr>
              <a:lnSpc>
                <a:spcPct val="90000"/>
              </a:lnSpc>
              <a:buFontTx/>
              <a:buNone/>
              <a:defRPr/>
            </a:pPr>
            <a:r>
              <a:rPr lang="en-US" sz="3200" dirty="0" smtClean="0">
                <a:latin typeface="Times New Roman" pitchFamily="18" charset="0"/>
                <a:cs typeface="Times New Roman" pitchFamily="18" charset="0"/>
              </a:rPr>
              <a:t>1- Explain the relation  between  (X)  and  (Y)   through  the scatter plot.</a:t>
            </a:r>
          </a:p>
          <a:p>
            <a:pPr>
              <a:lnSpc>
                <a:spcPct val="90000"/>
              </a:lnSpc>
              <a:buFontTx/>
              <a:buNone/>
              <a:defRPr/>
            </a:pPr>
            <a:endParaRPr lang="en-US" sz="1200" dirty="0" smtClean="0">
              <a:latin typeface="Times New Roman" pitchFamily="18" charset="0"/>
              <a:cs typeface="Times New Roman" pitchFamily="18" charset="0"/>
            </a:endParaRPr>
          </a:p>
          <a:p>
            <a:pPr>
              <a:lnSpc>
                <a:spcPct val="90000"/>
              </a:lnSpc>
              <a:buFontTx/>
              <a:buNone/>
              <a:defRPr/>
            </a:pPr>
            <a:r>
              <a:rPr lang="en-US" sz="3200" dirty="0" smtClean="0">
                <a:latin typeface="Times New Roman" pitchFamily="18" charset="0"/>
                <a:cs typeface="Times New Roman" pitchFamily="18" charset="0"/>
              </a:rPr>
              <a:t>2- Estimate the  regression line  equation (Linear Regression Model)                            and explain it.</a:t>
            </a:r>
          </a:p>
          <a:p>
            <a:pPr>
              <a:lnSpc>
                <a:spcPct val="90000"/>
              </a:lnSpc>
              <a:buFontTx/>
              <a:buNone/>
              <a:defRPr/>
            </a:pPr>
            <a:r>
              <a:rPr lang="en-US" sz="1600" dirty="0" smtClean="0">
                <a:latin typeface="Times New Roman" pitchFamily="18" charset="0"/>
                <a:cs typeface="Times New Roman" pitchFamily="18" charset="0"/>
              </a:rPr>
              <a:t>    </a:t>
            </a:r>
            <a:endParaRPr lang="en-US" sz="900" dirty="0" smtClean="0">
              <a:latin typeface="Times New Roman" pitchFamily="18" charset="0"/>
              <a:cs typeface="Times New Roman" pitchFamily="18" charset="0"/>
            </a:endParaRPr>
          </a:p>
          <a:p>
            <a:pPr>
              <a:lnSpc>
                <a:spcPct val="90000"/>
              </a:lnSpc>
              <a:buFontTx/>
              <a:buNone/>
              <a:defRPr/>
            </a:pPr>
            <a:r>
              <a:rPr lang="en-US" sz="3200" dirty="0" smtClean="0">
                <a:latin typeface="Times New Roman" pitchFamily="18" charset="0"/>
                <a:cs typeface="Times New Roman" pitchFamily="18" charset="0"/>
              </a:rPr>
              <a:t>3- Draw the regression line equation.</a:t>
            </a:r>
          </a:p>
          <a:p>
            <a:pPr>
              <a:lnSpc>
                <a:spcPct val="90000"/>
              </a:lnSpc>
              <a:buFontTx/>
              <a:buNone/>
              <a:defRPr/>
            </a:pPr>
            <a:r>
              <a:rPr lang="en-US" sz="1800" dirty="0" smtClean="0">
                <a:latin typeface="Times New Roman" pitchFamily="18" charset="0"/>
                <a:cs typeface="Times New Roman" pitchFamily="18" charset="0"/>
              </a:rPr>
              <a:t>    </a:t>
            </a:r>
          </a:p>
          <a:p>
            <a:pPr>
              <a:lnSpc>
                <a:spcPct val="90000"/>
              </a:lnSpc>
              <a:buFontTx/>
              <a:buNone/>
              <a:defRPr/>
            </a:pPr>
            <a:r>
              <a:rPr lang="en-US" sz="3200" dirty="0" smtClean="0">
                <a:latin typeface="Times New Roman" pitchFamily="18" charset="0"/>
                <a:cs typeface="Times New Roman" pitchFamily="18" charset="0"/>
              </a:rPr>
              <a:t>4- </a:t>
            </a:r>
            <a:r>
              <a:rPr lang="en-US" sz="3200" dirty="0">
                <a:latin typeface="Times New Roman" pitchFamily="18" charset="0"/>
                <a:cs typeface="Times New Roman" pitchFamily="18" charset="0"/>
              </a:rPr>
              <a:t>Explain the relation </a:t>
            </a:r>
            <a:r>
              <a:rPr lang="en-US" sz="3200" dirty="0" smtClean="0">
                <a:latin typeface="Times New Roman" pitchFamily="18" charset="0"/>
                <a:cs typeface="Times New Roman" pitchFamily="18" charset="0"/>
              </a:rPr>
              <a:t>between (X) </a:t>
            </a:r>
            <a:r>
              <a:rPr lang="en-US" sz="3200" dirty="0">
                <a:latin typeface="Times New Roman" pitchFamily="18" charset="0"/>
                <a:cs typeface="Times New Roman" pitchFamily="18" charset="0"/>
              </a:rPr>
              <a:t>and </a:t>
            </a:r>
            <a:r>
              <a:rPr lang="en-US" sz="3200" dirty="0" smtClean="0">
                <a:latin typeface="Times New Roman" pitchFamily="18" charset="0"/>
                <a:cs typeface="Times New Roman" pitchFamily="18" charset="0"/>
              </a:rPr>
              <a:t>(Y) </a:t>
            </a:r>
            <a:r>
              <a:rPr lang="en-US" sz="3200" dirty="0">
                <a:latin typeface="Times New Roman" pitchFamily="18" charset="0"/>
                <a:cs typeface="Times New Roman" pitchFamily="18" charset="0"/>
              </a:rPr>
              <a:t>through the regression line equation.</a:t>
            </a:r>
          </a:p>
        </p:txBody>
      </p:sp>
      <p:graphicFrame>
        <p:nvGraphicFramePr>
          <p:cNvPr id="35844" name="Object 4"/>
          <p:cNvGraphicFramePr>
            <a:graphicFrameLocks noChangeAspect="1"/>
          </p:cNvGraphicFramePr>
          <p:nvPr>
            <p:extLst>
              <p:ext uri="{D42A27DB-BD31-4B8C-83A1-F6EECF244321}">
                <p14:modId xmlns:p14="http://schemas.microsoft.com/office/powerpoint/2010/main" val="1221528878"/>
              </p:ext>
            </p:extLst>
          </p:nvPr>
        </p:nvGraphicFramePr>
        <p:xfrm>
          <a:off x="3892550" y="3990975"/>
          <a:ext cx="2490788" cy="461963"/>
        </p:xfrm>
        <a:graphic>
          <a:graphicData uri="http://schemas.openxmlformats.org/presentationml/2006/ole">
            <mc:AlternateContent xmlns:mc="http://schemas.openxmlformats.org/markup-compatibility/2006">
              <mc:Choice xmlns:v="urn:schemas-microsoft-com:vml" Requires="v">
                <p:oleObj spid="_x0000_s78238" name="Equation" r:id="rId4" imgW="888614" imgH="253890" progId="Equation.3">
                  <p:embed/>
                </p:oleObj>
              </mc:Choice>
              <mc:Fallback>
                <p:oleObj name="Equation" r:id="rId4" imgW="888614" imgH="25389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2550" y="3990975"/>
                        <a:ext cx="2490788" cy="461963"/>
                      </a:xfrm>
                      <a:prstGeom prst="rect">
                        <a:avLst/>
                      </a:prstGeom>
                      <a:solidFill>
                        <a:schemeClr val="bg1"/>
                      </a:solidFill>
                      <a:ln w="9525">
                        <a:solidFill>
                          <a:srgbClr val="FFFF00"/>
                        </a:solidFill>
                        <a:miter lim="800000"/>
                        <a:headEnd/>
                        <a:tailEnd/>
                      </a:ln>
                    </p:spPr>
                  </p:pic>
                </p:oleObj>
              </mc:Fallback>
            </mc:AlternateContent>
          </a:graphicData>
        </a:graphic>
      </p:graphicFrame>
      <p:graphicFrame>
        <p:nvGraphicFramePr>
          <p:cNvPr id="35845" name="Object 5"/>
          <p:cNvGraphicFramePr>
            <a:graphicFrameLocks noChangeAspect="1"/>
          </p:cNvGraphicFramePr>
          <p:nvPr>
            <p:extLst>
              <p:ext uri="{D42A27DB-BD31-4B8C-83A1-F6EECF244321}">
                <p14:modId xmlns:p14="http://schemas.microsoft.com/office/powerpoint/2010/main" val="3947511269"/>
              </p:ext>
            </p:extLst>
          </p:nvPr>
        </p:nvGraphicFramePr>
        <p:xfrm>
          <a:off x="3713163" y="1590675"/>
          <a:ext cx="3111500" cy="446088"/>
        </p:xfrm>
        <a:graphic>
          <a:graphicData uri="http://schemas.openxmlformats.org/presentationml/2006/ole">
            <mc:AlternateContent xmlns:mc="http://schemas.openxmlformats.org/markup-compatibility/2006">
              <mc:Choice xmlns:v="urn:schemas-microsoft-com:vml" Requires="v">
                <p:oleObj spid="_x0000_s78239" name="Equation" r:id="rId6" imgW="1181100" imgH="228600" progId="Equation.3">
                  <p:embed/>
                </p:oleObj>
              </mc:Choice>
              <mc:Fallback>
                <p:oleObj name="Equation" r:id="rId6" imgW="11811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3163" y="1590675"/>
                        <a:ext cx="3111500" cy="446088"/>
                      </a:xfrm>
                      <a:prstGeom prst="rect">
                        <a:avLst/>
                      </a:prstGeom>
                      <a:solidFill>
                        <a:schemeClr val="bg1"/>
                      </a:solidFill>
                      <a:ln w="9525">
                        <a:solidFill>
                          <a:srgbClr val="FFFF00"/>
                        </a:solidFill>
                        <a:miter lim="800000"/>
                        <a:headEnd/>
                        <a:tailEnd/>
                      </a:ln>
                    </p:spPr>
                  </p:pic>
                </p:oleObj>
              </mc:Fallback>
            </mc:AlternateContent>
          </a:graphicData>
        </a:graphic>
      </p:graphicFrame>
    </p:spTree>
    <p:extLst>
      <p:ext uri="{BB962C8B-B14F-4D97-AF65-F5344CB8AC3E}">
        <p14:creationId xmlns:p14="http://schemas.microsoft.com/office/powerpoint/2010/main" val="2922074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0" y="0"/>
            <a:ext cx="9144000" cy="701675"/>
          </a:xfrm>
          <a:solidFill>
            <a:srgbClr val="0000FF"/>
          </a:solidFill>
        </p:spPr>
        <p:txBody>
          <a:bodyPr/>
          <a:lstStyle/>
          <a:p>
            <a:pPr>
              <a:defRPr/>
            </a:pPr>
            <a:r>
              <a:rPr lang="en-US" sz="3200" dirty="0" smtClean="0">
                <a:solidFill>
                  <a:srgbClr val="FFFF00"/>
                </a:solidFill>
                <a:latin typeface="Times New Roman" pitchFamily="18" charset="0"/>
                <a:cs typeface="Times New Roman" pitchFamily="18" charset="0"/>
              </a:rPr>
              <a:t>Solution: 1-</a:t>
            </a:r>
            <a:endParaRPr lang="ar-KW" sz="3200" dirty="0" smtClean="0">
              <a:solidFill>
                <a:srgbClr val="FF0000"/>
              </a:solidFill>
              <a:effectLst>
                <a:outerShdw blurRad="38100" dist="38100" dir="2700000" algn="tl">
                  <a:srgbClr val="000000"/>
                </a:outerShdw>
              </a:effectLst>
            </a:endParaRPr>
          </a:p>
        </p:txBody>
      </p:sp>
      <p:sp>
        <p:nvSpPr>
          <p:cNvPr id="291843" name="Rectangle 3"/>
          <p:cNvSpPr>
            <a:spLocks noGrp="1" noChangeArrowheads="1"/>
          </p:cNvSpPr>
          <p:nvPr>
            <p:ph type="body" idx="4294967295"/>
          </p:nvPr>
        </p:nvSpPr>
        <p:spPr>
          <a:xfrm>
            <a:off x="0" y="1066800"/>
            <a:ext cx="8990013" cy="5537200"/>
          </a:xfrm>
        </p:spPr>
        <p:txBody>
          <a:bodyPr/>
          <a:lstStyle/>
          <a:p>
            <a:pPr algn="just">
              <a:defRPr/>
            </a:pPr>
            <a:endParaRPr lang="en-US" sz="3600" dirty="0" smtClean="0">
              <a:latin typeface="Times New Roman" pitchFamily="18" charset="0"/>
              <a:cs typeface="Times New Roman" pitchFamily="18" charset="0"/>
            </a:endParaRPr>
          </a:p>
          <a:p>
            <a:pPr algn="just">
              <a:buFontTx/>
              <a:buNone/>
              <a:defRPr/>
            </a:pPr>
            <a:endParaRPr lang="en-US" sz="3600" dirty="0" smtClean="0">
              <a:latin typeface="Times New Roman" pitchFamily="18" charset="0"/>
              <a:cs typeface="Times New Roman" pitchFamily="18" charset="0"/>
            </a:endParaRPr>
          </a:p>
          <a:p>
            <a:pPr algn="just">
              <a:buFontTx/>
              <a:buNone/>
              <a:defRPr/>
            </a:pPr>
            <a:r>
              <a:rPr lang="en-US" sz="3600" dirty="0" smtClean="0">
                <a:latin typeface="Times New Roman" pitchFamily="18" charset="0"/>
                <a:cs typeface="Times New Roman" pitchFamily="18"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3057231984"/>
              </p:ext>
            </p:extLst>
          </p:nvPr>
        </p:nvGraphicFramePr>
        <p:xfrm>
          <a:off x="100011" y="1022858"/>
          <a:ext cx="1376364" cy="4671230"/>
        </p:xfrm>
        <a:graphic>
          <a:graphicData uri="http://schemas.openxmlformats.org/drawingml/2006/table">
            <a:tbl>
              <a:tblPr rtl="1">
                <a:tableStyleId>{5C22544A-7EE6-4342-B048-85BDC9FD1C3A}</a:tableStyleId>
              </a:tblPr>
              <a:tblGrid>
                <a:gridCol w="688182"/>
                <a:gridCol w="688182"/>
              </a:tblGrid>
              <a:tr h="464990">
                <a:tc>
                  <a:txBody>
                    <a:bodyPr/>
                    <a:lstStyle/>
                    <a:p>
                      <a:pPr algn="ctr" rtl="0">
                        <a:lnSpc>
                          <a:spcPct val="115000"/>
                        </a:lnSpc>
                        <a:spcAft>
                          <a:spcPts val="0"/>
                        </a:spcAft>
                      </a:pPr>
                      <a:r>
                        <a:rPr lang="en-US" sz="2400" dirty="0">
                          <a:solidFill>
                            <a:schemeClr val="tx1"/>
                          </a:solidFill>
                          <a:effectLst/>
                          <a:latin typeface="+mj-lt"/>
                        </a:rPr>
                        <a:t>Y</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a:lnSpc>
                          <a:spcPct val="115000"/>
                        </a:lnSpc>
                        <a:spcAft>
                          <a:spcPts val="0"/>
                        </a:spcAft>
                      </a:pPr>
                      <a:r>
                        <a:rPr lang="en-US" sz="2400" dirty="0">
                          <a:solidFill>
                            <a:schemeClr val="tx1"/>
                          </a:solidFill>
                          <a:effectLst/>
                          <a:latin typeface="+mj-lt"/>
                        </a:rPr>
                        <a:t>X</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411996">
                <a:tc>
                  <a:txBody>
                    <a:bodyPr/>
                    <a:lstStyle/>
                    <a:p>
                      <a:pPr algn="ctr" rtl="0">
                        <a:lnSpc>
                          <a:spcPct val="115000"/>
                        </a:lnSpc>
                        <a:spcAft>
                          <a:spcPts val="0"/>
                        </a:spcAft>
                      </a:pPr>
                      <a:r>
                        <a:rPr lang="en-US" sz="2400">
                          <a:solidFill>
                            <a:schemeClr val="tx1"/>
                          </a:solidFill>
                          <a:effectLst/>
                          <a:latin typeface="+mj-lt"/>
                        </a:rPr>
                        <a:t>3</a:t>
                      </a:r>
                      <a:endParaRPr lang="en-US" sz="240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11</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dirty="0">
                          <a:solidFill>
                            <a:schemeClr val="tx1"/>
                          </a:solidFill>
                          <a:effectLst/>
                          <a:latin typeface="+mj-lt"/>
                        </a:rPr>
                        <a:t>5</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8</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a:solidFill>
                            <a:schemeClr val="tx1"/>
                          </a:solidFill>
                          <a:effectLst/>
                          <a:latin typeface="+mj-lt"/>
                        </a:rPr>
                        <a:t>6</a:t>
                      </a:r>
                      <a:endParaRPr lang="en-US" sz="240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7</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dirty="0">
                          <a:solidFill>
                            <a:schemeClr val="tx1"/>
                          </a:solidFill>
                          <a:effectLst/>
                          <a:latin typeface="+mj-lt"/>
                        </a:rPr>
                        <a:t>4</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8</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dirty="0">
                          <a:solidFill>
                            <a:schemeClr val="tx1"/>
                          </a:solidFill>
                          <a:effectLst/>
                          <a:latin typeface="+mj-lt"/>
                        </a:rPr>
                        <a:t>6</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6</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dirty="0">
                          <a:solidFill>
                            <a:schemeClr val="tx1"/>
                          </a:solidFill>
                          <a:effectLst/>
                          <a:latin typeface="+mj-lt"/>
                        </a:rPr>
                        <a:t>4</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9</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dirty="0">
                          <a:solidFill>
                            <a:schemeClr val="tx1"/>
                          </a:solidFill>
                          <a:effectLst/>
                          <a:latin typeface="+mj-lt"/>
                        </a:rPr>
                        <a:t>9</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5</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dirty="0">
                          <a:solidFill>
                            <a:schemeClr val="tx1"/>
                          </a:solidFill>
                          <a:effectLst/>
                          <a:latin typeface="+mj-lt"/>
                        </a:rPr>
                        <a:t>8</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5</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a:solidFill>
                            <a:schemeClr val="tx1"/>
                          </a:solidFill>
                          <a:effectLst/>
                          <a:latin typeface="+mj-lt"/>
                        </a:rPr>
                        <a:t>9</a:t>
                      </a:r>
                      <a:endParaRPr lang="en-US" sz="240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4</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a:solidFill>
                            <a:schemeClr val="tx1"/>
                          </a:solidFill>
                          <a:effectLst/>
                          <a:latin typeface="+mj-lt"/>
                        </a:rPr>
                        <a:t>6</a:t>
                      </a:r>
                      <a:endParaRPr lang="en-US" sz="240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7</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093595" y="1207770"/>
            <a:ext cx="6888480" cy="3211830"/>
          </a:xfrm>
          <a:prstGeom prst="rect">
            <a:avLst/>
          </a:prstGeom>
          <a:noFill/>
          <a:ln>
            <a:noFill/>
          </a:ln>
        </p:spPr>
      </p:pic>
      <p:sp>
        <p:nvSpPr>
          <p:cNvPr id="7" name="Rectangle 2"/>
          <p:cNvSpPr txBox="1">
            <a:spLocks noChangeArrowheads="1"/>
          </p:cNvSpPr>
          <p:nvPr/>
        </p:nvSpPr>
        <p:spPr bwMode="auto">
          <a:xfrm>
            <a:off x="2093595" y="4581525"/>
            <a:ext cx="6993254" cy="19050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2pPr>
            <a:lvl3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3pPr>
            <a:lvl4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4pPr>
            <a:lvl5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5pPr>
            <a:lvl6pPr marL="457200" algn="l" rtl="0" fontAlgn="base">
              <a:spcBef>
                <a:spcPct val="0"/>
              </a:spcBef>
              <a:spcAft>
                <a:spcPct val="0"/>
              </a:spcAft>
              <a:defRPr sz="2400" b="1">
                <a:solidFill>
                  <a:srgbClr val="666699"/>
                </a:solidFill>
                <a:latin typeface="Tahoma" pitchFamily="34" charset="0"/>
                <a:cs typeface="Times New Roman" pitchFamily="18" charset="0"/>
              </a:defRPr>
            </a:lvl6pPr>
            <a:lvl7pPr marL="914400" algn="l" rtl="0" fontAlgn="base">
              <a:spcBef>
                <a:spcPct val="0"/>
              </a:spcBef>
              <a:spcAft>
                <a:spcPct val="0"/>
              </a:spcAft>
              <a:defRPr sz="2400" b="1">
                <a:solidFill>
                  <a:srgbClr val="666699"/>
                </a:solidFill>
                <a:latin typeface="Tahoma" pitchFamily="34" charset="0"/>
                <a:cs typeface="Times New Roman" pitchFamily="18" charset="0"/>
              </a:defRPr>
            </a:lvl7pPr>
            <a:lvl8pPr marL="1371600" algn="l" rtl="0" fontAlgn="base">
              <a:spcBef>
                <a:spcPct val="0"/>
              </a:spcBef>
              <a:spcAft>
                <a:spcPct val="0"/>
              </a:spcAft>
              <a:defRPr sz="2400" b="1">
                <a:solidFill>
                  <a:srgbClr val="666699"/>
                </a:solidFill>
                <a:latin typeface="Tahoma" pitchFamily="34" charset="0"/>
                <a:cs typeface="Times New Roman" pitchFamily="18" charset="0"/>
              </a:defRPr>
            </a:lvl8pPr>
            <a:lvl9pPr marL="1828800" algn="l" rtl="0" fontAlgn="base">
              <a:spcBef>
                <a:spcPct val="0"/>
              </a:spcBef>
              <a:spcAft>
                <a:spcPct val="0"/>
              </a:spcAft>
              <a:defRPr sz="2400" b="1">
                <a:solidFill>
                  <a:srgbClr val="666699"/>
                </a:solidFill>
                <a:latin typeface="Tahoma" pitchFamily="34" charset="0"/>
                <a:cs typeface="Times New Roman" pitchFamily="18" charset="0"/>
              </a:defRPr>
            </a:lvl9pPr>
          </a:lstStyle>
          <a:p>
            <a:pPr algn="just">
              <a:defRPr/>
            </a:pPr>
            <a:r>
              <a:rPr lang="en-US" sz="3200" dirty="0" smtClean="0">
                <a:solidFill>
                  <a:srgbClr val="FFFF00"/>
                </a:solidFill>
                <a:latin typeface="Times New Roman" pitchFamily="18" charset="0"/>
                <a:cs typeface="Times New Roman" pitchFamily="18" charset="0"/>
              </a:rPr>
              <a:t>There is negative strong relation between </a:t>
            </a:r>
            <a:r>
              <a:rPr lang="en-US" sz="3200" dirty="0">
                <a:solidFill>
                  <a:srgbClr val="FFFF00"/>
                </a:solidFill>
                <a:latin typeface="Times New Roman" pitchFamily="18" charset="0"/>
                <a:cs typeface="Times New Roman" pitchFamily="18" charset="0"/>
              </a:rPr>
              <a:t>the demanded quantity (Y) and the price (X) for this commodity</a:t>
            </a:r>
            <a:endParaRPr lang="ar-KW" sz="3200" dirty="0" smtClean="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824731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0" y="0"/>
            <a:ext cx="9144000" cy="701675"/>
          </a:xfrm>
          <a:solidFill>
            <a:srgbClr val="0000FF"/>
          </a:solidFill>
        </p:spPr>
        <p:txBody>
          <a:bodyPr/>
          <a:lstStyle/>
          <a:p>
            <a:pPr>
              <a:defRPr/>
            </a:pPr>
            <a:r>
              <a:rPr lang="en-US" sz="3200" dirty="0" smtClean="0">
                <a:solidFill>
                  <a:srgbClr val="FFFF00"/>
                </a:solidFill>
                <a:latin typeface="Times New Roman" pitchFamily="18" charset="0"/>
                <a:cs typeface="Times New Roman" pitchFamily="18" charset="0"/>
              </a:rPr>
              <a:t>2-</a:t>
            </a:r>
            <a:endParaRPr lang="ar-KW" sz="3200" dirty="0" smtClean="0">
              <a:solidFill>
                <a:srgbClr val="FF0000"/>
              </a:solidFill>
              <a:effectLst>
                <a:outerShdw blurRad="38100" dist="38100" dir="2700000" algn="tl">
                  <a:srgbClr val="000000"/>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1732205976"/>
              </p:ext>
            </p:extLst>
          </p:nvPr>
        </p:nvGraphicFramePr>
        <p:xfrm>
          <a:off x="28572" y="718058"/>
          <a:ext cx="2752728" cy="5091854"/>
        </p:xfrm>
        <a:graphic>
          <a:graphicData uri="http://schemas.openxmlformats.org/drawingml/2006/table">
            <a:tbl>
              <a:tblPr rtl="1">
                <a:tableStyleId>{5C22544A-7EE6-4342-B048-85BDC9FD1C3A}</a:tableStyleId>
              </a:tblPr>
              <a:tblGrid>
                <a:gridCol w="688182"/>
                <a:gridCol w="688182"/>
                <a:gridCol w="688182"/>
                <a:gridCol w="688182"/>
              </a:tblGrid>
              <a:tr h="464990">
                <a:tc>
                  <a:txBody>
                    <a:bodyPr/>
                    <a:lstStyle/>
                    <a:p>
                      <a:pPr algn="ctr" rtl="0">
                        <a:lnSpc>
                          <a:spcPct val="115000"/>
                        </a:lnSpc>
                        <a:spcAft>
                          <a:spcPts val="0"/>
                        </a:spcAft>
                      </a:pPr>
                      <a:r>
                        <a:rPr lang="en-US" sz="2400" i="1" dirty="0" smtClean="0">
                          <a:solidFill>
                            <a:schemeClr val="tx1"/>
                          </a:solidFill>
                          <a:effectLst/>
                          <a:latin typeface="+mj-lt"/>
                        </a:rPr>
                        <a:t>X </a:t>
                      </a:r>
                      <a:r>
                        <a:rPr lang="en-US" sz="2400" i="0" baseline="30000" dirty="0" smtClean="0">
                          <a:solidFill>
                            <a:schemeClr val="tx1"/>
                          </a:solidFill>
                          <a:effectLst/>
                          <a:latin typeface="+mj-lt"/>
                        </a:rPr>
                        <a:t>2</a:t>
                      </a:r>
                      <a:endParaRPr lang="en-US" sz="2400" i="0" dirty="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a:lnSpc>
                          <a:spcPct val="115000"/>
                        </a:lnSpc>
                        <a:spcAft>
                          <a:spcPts val="0"/>
                        </a:spcAft>
                      </a:pPr>
                      <a:r>
                        <a:rPr lang="en-US" sz="2400" i="1" dirty="0">
                          <a:solidFill>
                            <a:schemeClr val="tx1"/>
                          </a:solidFill>
                          <a:effectLst/>
                          <a:latin typeface="+mj-lt"/>
                        </a:rPr>
                        <a:t>XY</a:t>
                      </a:r>
                      <a:endParaRPr lang="en-US" sz="2400" i="1" dirty="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a:lnSpc>
                          <a:spcPct val="115000"/>
                        </a:lnSpc>
                        <a:spcAft>
                          <a:spcPts val="0"/>
                        </a:spcAft>
                      </a:pPr>
                      <a:r>
                        <a:rPr lang="en-US" sz="2400" i="1" dirty="0">
                          <a:solidFill>
                            <a:schemeClr val="tx1"/>
                          </a:solidFill>
                          <a:effectLst/>
                          <a:latin typeface="+mj-lt"/>
                        </a:rPr>
                        <a:t>Y</a:t>
                      </a:r>
                      <a:endParaRPr lang="en-US" sz="2400" i="1"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a:lnSpc>
                          <a:spcPct val="115000"/>
                        </a:lnSpc>
                        <a:spcAft>
                          <a:spcPts val="0"/>
                        </a:spcAft>
                      </a:pPr>
                      <a:r>
                        <a:rPr lang="en-US" sz="2400" i="1" dirty="0">
                          <a:solidFill>
                            <a:schemeClr val="tx1"/>
                          </a:solidFill>
                          <a:effectLst/>
                          <a:latin typeface="+mj-lt"/>
                        </a:rPr>
                        <a:t>X</a:t>
                      </a:r>
                      <a:endParaRPr lang="en-US" sz="2400" i="1"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411996">
                <a:tc>
                  <a:txBody>
                    <a:bodyPr/>
                    <a:lstStyle/>
                    <a:p>
                      <a:pPr algn="ctr" rtl="0">
                        <a:lnSpc>
                          <a:spcPct val="115000"/>
                        </a:lnSpc>
                        <a:spcAft>
                          <a:spcPts val="0"/>
                        </a:spcAft>
                      </a:pPr>
                      <a:r>
                        <a:rPr lang="en-US" sz="2400" dirty="0">
                          <a:solidFill>
                            <a:schemeClr val="tx1"/>
                          </a:solidFill>
                          <a:effectLst/>
                          <a:latin typeface="+mj-lt"/>
                        </a:rPr>
                        <a:t>121</a:t>
                      </a:r>
                      <a:endParaRPr lang="en-US" sz="2400" dirty="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33</a:t>
                      </a:r>
                      <a:endParaRPr lang="en-US" sz="2400" dirty="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a:solidFill>
                            <a:schemeClr val="tx1"/>
                          </a:solidFill>
                          <a:effectLst/>
                          <a:latin typeface="+mj-lt"/>
                        </a:rPr>
                        <a:t>3</a:t>
                      </a:r>
                      <a:endParaRPr lang="en-US" sz="240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11</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a:solidFill>
                            <a:schemeClr val="tx1"/>
                          </a:solidFill>
                          <a:effectLst/>
                          <a:latin typeface="+mj-lt"/>
                        </a:rPr>
                        <a:t>64</a:t>
                      </a:r>
                      <a:endParaRPr lang="en-US" sz="240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40</a:t>
                      </a:r>
                      <a:endParaRPr lang="en-US" sz="2400" dirty="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5</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8</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a:solidFill>
                            <a:schemeClr val="tx1"/>
                          </a:solidFill>
                          <a:effectLst/>
                          <a:latin typeface="+mj-lt"/>
                        </a:rPr>
                        <a:t>49</a:t>
                      </a:r>
                      <a:endParaRPr lang="en-US" sz="240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42</a:t>
                      </a:r>
                      <a:endParaRPr lang="en-US" sz="2400" dirty="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a:solidFill>
                            <a:schemeClr val="tx1"/>
                          </a:solidFill>
                          <a:effectLst/>
                          <a:latin typeface="+mj-lt"/>
                        </a:rPr>
                        <a:t>6</a:t>
                      </a:r>
                      <a:endParaRPr lang="en-US" sz="240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7</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a:solidFill>
                            <a:schemeClr val="tx1"/>
                          </a:solidFill>
                          <a:effectLst/>
                          <a:latin typeface="+mj-lt"/>
                        </a:rPr>
                        <a:t>64</a:t>
                      </a:r>
                      <a:endParaRPr lang="en-US" sz="240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32</a:t>
                      </a:r>
                      <a:endParaRPr lang="en-US" sz="2400" dirty="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4</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8</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a:solidFill>
                            <a:schemeClr val="tx1"/>
                          </a:solidFill>
                          <a:effectLst/>
                          <a:latin typeface="+mj-lt"/>
                        </a:rPr>
                        <a:t>36</a:t>
                      </a:r>
                      <a:endParaRPr lang="en-US" sz="240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a:solidFill>
                            <a:schemeClr val="tx1"/>
                          </a:solidFill>
                          <a:effectLst/>
                          <a:latin typeface="+mj-lt"/>
                        </a:rPr>
                        <a:t>36</a:t>
                      </a:r>
                      <a:endParaRPr lang="en-US" sz="240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6</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6</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a:solidFill>
                            <a:schemeClr val="tx1"/>
                          </a:solidFill>
                          <a:effectLst/>
                          <a:latin typeface="+mj-lt"/>
                        </a:rPr>
                        <a:t>81</a:t>
                      </a:r>
                      <a:endParaRPr lang="en-US" sz="240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36</a:t>
                      </a:r>
                      <a:endParaRPr lang="en-US" sz="2400" dirty="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4</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9</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dirty="0">
                          <a:solidFill>
                            <a:schemeClr val="tx1"/>
                          </a:solidFill>
                          <a:effectLst/>
                          <a:latin typeface="+mj-lt"/>
                        </a:rPr>
                        <a:t>25</a:t>
                      </a:r>
                      <a:endParaRPr lang="en-US" sz="2400" dirty="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a:solidFill>
                            <a:schemeClr val="tx1"/>
                          </a:solidFill>
                          <a:effectLst/>
                          <a:latin typeface="+mj-lt"/>
                        </a:rPr>
                        <a:t>45</a:t>
                      </a:r>
                      <a:endParaRPr lang="en-US" sz="240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9</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5</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a:solidFill>
                            <a:schemeClr val="tx1"/>
                          </a:solidFill>
                          <a:effectLst/>
                          <a:latin typeface="+mj-lt"/>
                        </a:rPr>
                        <a:t>25</a:t>
                      </a:r>
                      <a:endParaRPr lang="en-US" sz="240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a:solidFill>
                            <a:schemeClr val="tx1"/>
                          </a:solidFill>
                          <a:effectLst/>
                          <a:latin typeface="+mj-lt"/>
                        </a:rPr>
                        <a:t>40</a:t>
                      </a:r>
                      <a:endParaRPr lang="en-US" sz="240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8</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5</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a:solidFill>
                            <a:schemeClr val="tx1"/>
                          </a:solidFill>
                          <a:effectLst/>
                          <a:latin typeface="+mj-lt"/>
                        </a:rPr>
                        <a:t>16</a:t>
                      </a:r>
                      <a:endParaRPr lang="en-US" sz="240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a:solidFill>
                            <a:schemeClr val="tx1"/>
                          </a:solidFill>
                          <a:effectLst/>
                          <a:latin typeface="+mj-lt"/>
                        </a:rPr>
                        <a:t>36</a:t>
                      </a:r>
                      <a:endParaRPr lang="en-US" sz="240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a:solidFill>
                            <a:schemeClr val="tx1"/>
                          </a:solidFill>
                          <a:effectLst/>
                          <a:latin typeface="+mj-lt"/>
                        </a:rPr>
                        <a:t>9</a:t>
                      </a:r>
                      <a:endParaRPr lang="en-US" sz="240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4</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a:solidFill>
                            <a:schemeClr val="tx1"/>
                          </a:solidFill>
                          <a:effectLst/>
                          <a:latin typeface="+mj-lt"/>
                        </a:rPr>
                        <a:t>49</a:t>
                      </a:r>
                      <a:endParaRPr lang="en-US" sz="240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a:solidFill>
                            <a:schemeClr val="tx1"/>
                          </a:solidFill>
                          <a:effectLst/>
                          <a:latin typeface="+mj-lt"/>
                        </a:rPr>
                        <a:t>42</a:t>
                      </a:r>
                      <a:endParaRPr lang="en-US" sz="240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a:solidFill>
                            <a:schemeClr val="tx1"/>
                          </a:solidFill>
                          <a:effectLst/>
                          <a:latin typeface="+mj-lt"/>
                        </a:rPr>
                        <a:t>6</a:t>
                      </a:r>
                      <a:endParaRPr lang="en-US" sz="240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2400" dirty="0">
                          <a:solidFill>
                            <a:schemeClr val="tx1"/>
                          </a:solidFill>
                          <a:effectLst/>
                          <a:latin typeface="+mj-lt"/>
                        </a:rPr>
                        <a:t>7</a:t>
                      </a:r>
                      <a:endParaRPr lang="en-US" sz="24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996">
                <a:tc>
                  <a:txBody>
                    <a:bodyPr/>
                    <a:lstStyle/>
                    <a:p>
                      <a:pPr algn="ctr" rtl="0">
                        <a:lnSpc>
                          <a:spcPct val="115000"/>
                        </a:lnSpc>
                        <a:spcAft>
                          <a:spcPts val="0"/>
                        </a:spcAft>
                      </a:pPr>
                      <a:r>
                        <a:rPr lang="en-US" sz="2400">
                          <a:solidFill>
                            <a:srgbClr val="FF0000"/>
                          </a:solidFill>
                          <a:effectLst/>
                          <a:latin typeface="+mj-lt"/>
                        </a:rPr>
                        <a:t>530</a:t>
                      </a:r>
                      <a:endParaRPr lang="en-US" sz="2400">
                        <a:solidFill>
                          <a:srgbClr val="FF0000"/>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a:lnSpc>
                          <a:spcPct val="115000"/>
                        </a:lnSpc>
                        <a:spcAft>
                          <a:spcPts val="0"/>
                        </a:spcAft>
                      </a:pPr>
                      <a:r>
                        <a:rPr lang="en-US" sz="2400">
                          <a:solidFill>
                            <a:srgbClr val="FF0000"/>
                          </a:solidFill>
                          <a:effectLst/>
                          <a:latin typeface="+mj-lt"/>
                        </a:rPr>
                        <a:t>382</a:t>
                      </a:r>
                      <a:endParaRPr lang="en-US" sz="2400">
                        <a:solidFill>
                          <a:srgbClr val="FF0000"/>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a:lnSpc>
                          <a:spcPct val="115000"/>
                        </a:lnSpc>
                        <a:spcAft>
                          <a:spcPts val="0"/>
                        </a:spcAft>
                      </a:pPr>
                      <a:r>
                        <a:rPr lang="en-US" sz="2400" dirty="0">
                          <a:solidFill>
                            <a:srgbClr val="FF0000"/>
                          </a:solidFill>
                          <a:effectLst/>
                          <a:latin typeface="+mj-lt"/>
                        </a:rPr>
                        <a:t>60</a:t>
                      </a:r>
                      <a:endParaRPr lang="en-US" sz="2400" dirty="0">
                        <a:solidFill>
                          <a:srgbClr val="FF0000"/>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a:lnSpc>
                          <a:spcPct val="115000"/>
                        </a:lnSpc>
                        <a:spcAft>
                          <a:spcPts val="0"/>
                        </a:spcAft>
                      </a:pPr>
                      <a:r>
                        <a:rPr lang="en-US" sz="2400" dirty="0">
                          <a:solidFill>
                            <a:srgbClr val="FF0000"/>
                          </a:solidFill>
                          <a:effectLst/>
                          <a:latin typeface="+mj-lt"/>
                        </a:rPr>
                        <a:t>70</a:t>
                      </a:r>
                      <a:endParaRPr lang="en-US" sz="2400" dirty="0">
                        <a:solidFill>
                          <a:srgbClr val="FF0000"/>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130510512"/>
              </p:ext>
            </p:extLst>
          </p:nvPr>
        </p:nvGraphicFramePr>
        <p:xfrm>
          <a:off x="2876550" y="703263"/>
          <a:ext cx="6121400" cy="5078412"/>
        </p:xfrm>
        <a:graphic>
          <a:graphicData uri="http://schemas.openxmlformats.org/presentationml/2006/ole">
            <mc:AlternateContent xmlns:mc="http://schemas.openxmlformats.org/markup-compatibility/2006">
              <mc:Choice xmlns:v="urn:schemas-microsoft-com:vml" Requires="v">
                <p:oleObj spid="_x0000_s90321" name="Equation" r:id="rId4" imgW="3060360" imgH="2565360" progId="Equation.3">
                  <p:embed/>
                </p:oleObj>
              </mc:Choice>
              <mc:Fallback>
                <p:oleObj name="Equation" r:id="rId4" imgW="3060360" imgH="2565360" progId="Equation.3">
                  <p:embed/>
                  <p:pic>
                    <p:nvPicPr>
                      <p:cNvPr id="0" name=""/>
                      <p:cNvPicPr>
                        <a:picLocks noChangeAspect="1" noChangeArrowheads="1"/>
                      </p:cNvPicPr>
                      <p:nvPr/>
                    </p:nvPicPr>
                    <p:blipFill>
                      <a:blip/>
                      <a:srcRect/>
                      <a:stretch>
                        <a:fillRect/>
                      </a:stretch>
                    </p:blipFill>
                    <p:spPr bwMode="auto">
                      <a:xfrm>
                        <a:off x="2876550" y="703263"/>
                        <a:ext cx="6121400" cy="5078412"/>
                      </a:xfrm>
                      <a:prstGeom prst="rect">
                        <a:avLst/>
                      </a:prstGeom>
                      <a:solidFill>
                        <a:schemeClr val="bg1"/>
                      </a:solidFill>
                      <a:ln>
                        <a:noFill/>
                      </a:ln>
                    </p:spPr>
                  </p:pic>
                </p:oleObj>
              </mc:Fallback>
            </mc:AlternateContent>
          </a:graphicData>
        </a:graphic>
      </p:graphicFrame>
      <p:sp>
        <p:nvSpPr>
          <p:cNvPr id="6" name="Rectangle 2"/>
          <p:cNvSpPr txBox="1">
            <a:spLocks noChangeArrowheads="1"/>
          </p:cNvSpPr>
          <p:nvPr/>
        </p:nvSpPr>
        <p:spPr bwMode="auto">
          <a:xfrm>
            <a:off x="-95250" y="5889625"/>
            <a:ext cx="9382125" cy="8159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2pPr>
            <a:lvl3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3pPr>
            <a:lvl4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4pPr>
            <a:lvl5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5pPr>
            <a:lvl6pPr marL="457200" algn="l" rtl="0" fontAlgn="base">
              <a:spcBef>
                <a:spcPct val="0"/>
              </a:spcBef>
              <a:spcAft>
                <a:spcPct val="0"/>
              </a:spcAft>
              <a:defRPr sz="2400" b="1">
                <a:solidFill>
                  <a:srgbClr val="666699"/>
                </a:solidFill>
                <a:latin typeface="Tahoma" pitchFamily="34" charset="0"/>
                <a:cs typeface="Times New Roman" pitchFamily="18" charset="0"/>
              </a:defRPr>
            </a:lvl6pPr>
            <a:lvl7pPr marL="914400" algn="l" rtl="0" fontAlgn="base">
              <a:spcBef>
                <a:spcPct val="0"/>
              </a:spcBef>
              <a:spcAft>
                <a:spcPct val="0"/>
              </a:spcAft>
              <a:defRPr sz="2400" b="1">
                <a:solidFill>
                  <a:srgbClr val="666699"/>
                </a:solidFill>
                <a:latin typeface="Tahoma" pitchFamily="34" charset="0"/>
                <a:cs typeface="Times New Roman" pitchFamily="18" charset="0"/>
              </a:defRPr>
            </a:lvl7pPr>
            <a:lvl8pPr marL="1371600" algn="l" rtl="0" fontAlgn="base">
              <a:spcBef>
                <a:spcPct val="0"/>
              </a:spcBef>
              <a:spcAft>
                <a:spcPct val="0"/>
              </a:spcAft>
              <a:defRPr sz="2400" b="1">
                <a:solidFill>
                  <a:srgbClr val="666699"/>
                </a:solidFill>
                <a:latin typeface="Tahoma" pitchFamily="34" charset="0"/>
                <a:cs typeface="Times New Roman" pitchFamily="18" charset="0"/>
              </a:defRPr>
            </a:lvl8pPr>
            <a:lvl9pPr marL="1828800" algn="l" rtl="0" fontAlgn="base">
              <a:spcBef>
                <a:spcPct val="0"/>
              </a:spcBef>
              <a:spcAft>
                <a:spcPct val="0"/>
              </a:spcAft>
              <a:defRPr sz="2400" b="1">
                <a:solidFill>
                  <a:srgbClr val="666699"/>
                </a:solidFill>
                <a:latin typeface="Tahoma" pitchFamily="34" charset="0"/>
                <a:cs typeface="Times New Roman" pitchFamily="18" charset="0"/>
              </a:defRPr>
            </a:lvl9pPr>
          </a:lstStyle>
          <a:p>
            <a:pPr>
              <a:defRPr/>
            </a:pPr>
            <a:r>
              <a:rPr lang="en-US" dirty="0">
                <a:solidFill>
                  <a:srgbClr val="FFFF00"/>
                </a:solidFill>
                <a:latin typeface="Times New Roman" pitchFamily="18" charset="0"/>
                <a:cs typeface="Times New Roman" pitchFamily="18" charset="0"/>
              </a:rPr>
              <a:t>This means the demanded quantity (Y) is decreasing with magnitude (0.95) </a:t>
            </a:r>
            <a:r>
              <a:rPr lang="en-US" dirty="0" smtClean="0">
                <a:solidFill>
                  <a:srgbClr val="FFFF00"/>
                </a:solidFill>
                <a:latin typeface="Times New Roman" pitchFamily="18" charset="0"/>
                <a:cs typeface="Times New Roman" pitchFamily="18" charset="0"/>
              </a:rPr>
              <a:t>when </a:t>
            </a:r>
            <a:r>
              <a:rPr lang="en-US" dirty="0">
                <a:solidFill>
                  <a:srgbClr val="FFFF00"/>
                </a:solidFill>
                <a:latin typeface="Times New Roman" pitchFamily="18" charset="0"/>
                <a:cs typeface="Times New Roman" pitchFamily="18" charset="0"/>
              </a:rPr>
              <a:t>the </a:t>
            </a:r>
            <a:r>
              <a:rPr lang="en-US" dirty="0" smtClean="0">
                <a:solidFill>
                  <a:srgbClr val="FFFF00"/>
                </a:solidFill>
                <a:latin typeface="Times New Roman" pitchFamily="18" charset="0"/>
                <a:cs typeface="Times New Roman" pitchFamily="18" charset="0"/>
              </a:rPr>
              <a:t>price (X</a:t>
            </a:r>
            <a:r>
              <a:rPr lang="en-US" dirty="0">
                <a:solidFill>
                  <a:srgbClr val="FFFF00"/>
                </a:solidFill>
                <a:latin typeface="Times New Roman" pitchFamily="18" charset="0"/>
                <a:cs typeface="Times New Roman" pitchFamily="18" charset="0"/>
              </a:rPr>
              <a:t>) for this commodity increasing with unity one</a:t>
            </a:r>
            <a:endParaRPr lang="ar-KW" dirty="0" smtClean="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180467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225" y="1152525"/>
            <a:ext cx="8534400" cy="3785652"/>
          </a:xfrm>
          <a:prstGeom prst="rect">
            <a:avLst/>
          </a:prstGeom>
        </p:spPr>
        <p:txBody>
          <a:bodyPr wrap="square">
            <a:spAutoFit/>
          </a:bodyPr>
          <a:lstStyle/>
          <a:p>
            <a:r>
              <a:rPr lang="en-US" sz="4000" dirty="0" smtClean="0">
                <a:solidFill>
                  <a:schemeClr val="bg1"/>
                </a:solidFill>
              </a:rPr>
              <a:t>4- There </a:t>
            </a:r>
            <a:r>
              <a:rPr lang="en-US" sz="4000" dirty="0">
                <a:solidFill>
                  <a:schemeClr val="bg1"/>
                </a:solidFill>
              </a:rPr>
              <a:t>is negative </a:t>
            </a:r>
            <a:r>
              <a:rPr lang="en-US" sz="4000" dirty="0" smtClean="0">
                <a:solidFill>
                  <a:schemeClr val="bg1"/>
                </a:solidFill>
              </a:rPr>
              <a:t>relation </a:t>
            </a:r>
            <a:r>
              <a:rPr lang="en-US" sz="4000" dirty="0">
                <a:solidFill>
                  <a:schemeClr val="bg1"/>
                </a:solidFill>
              </a:rPr>
              <a:t>between the price (X)</a:t>
            </a:r>
            <a:r>
              <a:rPr lang="en-US" sz="4000" dirty="0" smtClean="0">
                <a:solidFill>
                  <a:schemeClr val="bg1"/>
                </a:solidFill>
              </a:rPr>
              <a:t> </a:t>
            </a:r>
            <a:r>
              <a:rPr lang="en-US" sz="4000" dirty="0">
                <a:solidFill>
                  <a:schemeClr val="bg1"/>
                </a:solidFill>
              </a:rPr>
              <a:t>and the demanded quantity (Y)</a:t>
            </a:r>
            <a:r>
              <a:rPr lang="en-US" sz="4000" dirty="0" smtClean="0">
                <a:solidFill>
                  <a:schemeClr val="bg1"/>
                </a:solidFill>
              </a:rPr>
              <a:t> </a:t>
            </a:r>
            <a:r>
              <a:rPr lang="en-US" sz="4000" dirty="0">
                <a:solidFill>
                  <a:schemeClr val="bg1"/>
                </a:solidFill>
              </a:rPr>
              <a:t>for </a:t>
            </a:r>
            <a:r>
              <a:rPr lang="en-US" sz="4000" dirty="0" smtClean="0">
                <a:solidFill>
                  <a:schemeClr val="bg1"/>
                </a:solidFill>
              </a:rPr>
              <a:t>this </a:t>
            </a:r>
            <a:r>
              <a:rPr lang="en-US" sz="4000" dirty="0">
                <a:solidFill>
                  <a:schemeClr val="bg1"/>
                </a:solidFill>
              </a:rPr>
              <a:t>commodity </a:t>
            </a:r>
            <a:r>
              <a:rPr lang="en-US" sz="4000" dirty="0" smtClean="0">
                <a:solidFill>
                  <a:schemeClr val="bg1"/>
                </a:solidFill>
              </a:rPr>
              <a:t>because </a:t>
            </a:r>
            <a:r>
              <a:rPr lang="en-US" sz="4000" dirty="0">
                <a:solidFill>
                  <a:schemeClr val="bg1"/>
                </a:solidFill>
              </a:rPr>
              <a:t>the </a:t>
            </a:r>
            <a:r>
              <a:rPr lang="en-US" sz="4000" dirty="0" smtClean="0">
                <a:solidFill>
                  <a:schemeClr val="bg1"/>
                </a:solidFill>
              </a:rPr>
              <a:t>sign </a:t>
            </a:r>
            <a:r>
              <a:rPr lang="en-US" sz="4000" dirty="0">
                <a:solidFill>
                  <a:schemeClr val="bg1"/>
                </a:solidFill>
              </a:rPr>
              <a:t>of </a:t>
            </a:r>
            <a:r>
              <a:rPr lang="en-US" sz="4000" dirty="0" smtClean="0">
                <a:solidFill>
                  <a:schemeClr val="bg1"/>
                </a:solidFill>
              </a:rPr>
              <a:t>  (</a:t>
            </a:r>
            <a:r>
              <a:rPr lang="en-US" sz="4000" b="1" i="1" dirty="0" smtClean="0">
                <a:solidFill>
                  <a:schemeClr val="bg1"/>
                </a:solidFill>
                <a:effectLst>
                  <a:outerShdw blurRad="38100" dist="38100" dir="2700000" algn="tl">
                    <a:srgbClr val="C0C0C0"/>
                  </a:outerShdw>
                </a:effectLst>
                <a:latin typeface="Symbol" pitchFamily="18" charset="2"/>
              </a:rPr>
              <a:t>b </a:t>
            </a:r>
            <a:r>
              <a:rPr lang="en-US" sz="4000" b="1" baseline="-25000" dirty="0" smtClean="0">
                <a:solidFill>
                  <a:schemeClr val="bg1"/>
                </a:solidFill>
                <a:effectLst>
                  <a:outerShdw blurRad="38100" dist="38100" dir="2700000" algn="tl">
                    <a:srgbClr val="C0C0C0"/>
                  </a:outerShdw>
                </a:effectLst>
                <a:latin typeface="Book Antiqua" pitchFamily="18" charset="0"/>
              </a:rPr>
              <a:t>1</a:t>
            </a:r>
            <a:r>
              <a:rPr lang="en-US" sz="4000" dirty="0" smtClean="0">
                <a:solidFill>
                  <a:schemeClr val="bg1"/>
                </a:solidFill>
              </a:rPr>
              <a:t>) </a:t>
            </a:r>
            <a:r>
              <a:rPr lang="en-US" sz="4000" dirty="0">
                <a:solidFill>
                  <a:schemeClr val="bg1"/>
                </a:solidFill>
              </a:rPr>
              <a:t>is </a:t>
            </a:r>
            <a:r>
              <a:rPr lang="en-US" sz="4000" dirty="0" smtClean="0">
                <a:solidFill>
                  <a:schemeClr val="bg1"/>
                </a:solidFill>
              </a:rPr>
              <a:t>negative.</a:t>
            </a:r>
            <a:endParaRPr lang="en-US" sz="4000" dirty="0">
              <a:solidFill>
                <a:schemeClr val="bg1"/>
              </a:solidFill>
            </a:endParaRPr>
          </a:p>
          <a:p>
            <a:endParaRPr lang="en-US" sz="4000" dirty="0" smtClean="0">
              <a:solidFill>
                <a:schemeClr val="bg1"/>
              </a:solidFill>
            </a:endParaRPr>
          </a:p>
          <a:p>
            <a:endParaRPr lang="en-US" sz="4000" dirty="0">
              <a:solidFill>
                <a:schemeClr val="bg1"/>
              </a:solidFill>
            </a:endParaRPr>
          </a:p>
        </p:txBody>
      </p:sp>
    </p:spTree>
    <p:extLst>
      <p:ext uri="{BB962C8B-B14F-4D97-AF65-F5344CB8AC3E}">
        <p14:creationId xmlns:p14="http://schemas.microsoft.com/office/powerpoint/2010/main" val="56794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2700" y="112713"/>
            <a:ext cx="8940800" cy="549275"/>
          </a:xfrm>
        </p:spPr>
        <p:txBody>
          <a:bodyPr/>
          <a:lstStyle/>
          <a:p>
            <a:pPr lvl="0"/>
            <a:r>
              <a:rPr lang="en-US" sz="2700" i="1" dirty="0">
                <a:solidFill>
                  <a:srgbClr val="FF0000"/>
                </a:solidFill>
              </a:rPr>
              <a:t>Properties of the </a:t>
            </a:r>
            <a:r>
              <a:rPr lang="en-US" sz="2700" i="1" dirty="0" smtClean="0">
                <a:solidFill>
                  <a:srgbClr val="FF0000"/>
                </a:solidFill>
              </a:rPr>
              <a:t>Ordinary Least Squares </a:t>
            </a:r>
            <a:r>
              <a:rPr lang="en-US" sz="2700" dirty="0" smtClean="0">
                <a:solidFill>
                  <a:srgbClr val="FF0000"/>
                </a:solidFill>
              </a:rPr>
              <a:t>(</a:t>
            </a:r>
            <a:r>
              <a:rPr lang="en-US" sz="2700" i="1" dirty="0" smtClean="0">
                <a:solidFill>
                  <a:srgbClr val="FF0000"/>
                </a:solidFill>
              </a:rPr>
              <a:t>OLS</a:t>
            </a:r>
            <a:r>
              <a:rPr lang="en-US" sz="2700" dirty="0" smtClean="0">
                <a:solidFill>
                  <a:srgbClr val="FF0000"/>
                </a:solidFill>
              </a:rPr>
              <a:t>)</a:t>
            </a:r>
            <a:r>
              <a:rPr lang="en-US" sz="2700" i="1" dirty="0" smtClean="0">
                <a:solidFill>
                  <a:srgbClr val="FF0000"/>
                </a:solidFill>
              </a:rPr>
              <a:t>Estimators</a:t>
            </a:r>
            <a:endParaRPr lang="en-US" sz="2700" i="1" dirty="0">
              <a:solidFill>
                <a:srgbClr val="FF0000"/>
              </a:solidFill>
            </a:endParaRPr>
          </a:p>
        </p:txBody>
      </p:sp>
      <p:sp>
        <p:nvSpPr>
          <p:cNvPr id="291843" name="Rectangle 3"/>
          <p:cNvSpPr>
            <a:spLocks noGrp="1" noChangeArrowheads="1"/>
          </p:cNvSpPr>
          <p:nvPr>
            <p:ph type="body" idx="4294967295"/>
          </p:nvPr>
        </p:nvSpPr>
        <p:spPr>
          <a:xfrm>
            <a:off x="0" y="954088"/>
            <a:ext cx="9144000" cy="5903912"/>
          </a:xfrm>
        </p:spPr>
        <p:txBody>
          <a:bodyPr/>
          <a:lstStyle/>
          <a:p>
            <a:pPr marL="0" indent="0" algn="just">
              <a:buNone/>
            </a:pPr>
            <a:r>
              <a:rPr lang="en-US" sz="3200" b="0" dirty="0">
                <a:effectLst/>
                <a:latin typeface="+mj-lt"/>
              </a:rPr>
              <a:t>The </a:t>
            </a:r>
            <a:r>
              <a:rPr lang="en-US" sz="3200" b="0" dirty="0" smtClean="0">
                <a:effectLst/>
                <a:latin typeface="+mj-lt"/>
              </a:rPr>
              <a:t>OLS estimators </a:t>
            </a:r>
            <a:r>
              <a:rPr lang="en-US" sz="3200" b="0" dirty="0">
                <a:effectLst/>
              </a:rPr>
              <a:t>(</a:t>
            </a:r>
            <a:r>
              <a:rPr lang="en-US" sz="3200" b="0" i="1" dirty="0">
                <a:effectLst/>
              </a:rPr>
              <a:t>β</a:t>
            </a:r>
            <a:r>
              <a:rPr lang="en-US" sz="3200" b="0" baseline="-25000" dirty="0">
                <a:effectLst/>
              </a:rPr>
              <a:t>o </a:t>
            </a:r>
            <a:r>
              <a:rPr lang="en-US" sz="3200" b="0" dirty="0">
                <a:effectLst/>
              </a:rPr>
              <a:t>, </a:t>
            </a:r>
            <a:r>
              <a:rPr lang="en-US" sz="3200" b="0" i="1" dirty="0">
                <a:effectLst/>
              </a:rPr>
              <a:t>β</a:t>
            </a:r>
            <a:r>
              <a:rPr lang="en-US" sz="3200" b="0" baseline="-25000" dirty="0">
                <a:effectLst/>
              </a:rPr>
              <a:t>1</a:t>
            </a:r>
            <a:r>
              <a:rPr lang="en-US" sz="3200" b="0" dirty="0">
                <a:effectLst/>
              </a:rPr>
              <a:t>)</a:t>
            </a:r>
            <a:r>
              <a:rPr lang="en-US" sz="3200" b="0" dirty="0" smtClean="0">
                <a:effectLst/>
                <a:latin typeface="+mj-lt"/>
              </a:rPr>
              <a:t> </a:t>
            </a:r>
            <a:r>
              <a:rPr lang="en-US" sz="3200" b="0" dirty="0">
                <a:effectLst/>
                <a:latin typeface="+mj-lt"/>
              </a:rPr>
              <a:t>describes by the best linear unbiased estimates </a:t>
            </a:r>
            <a:r>
              <a:rPr lang="en-US" sz="3200" b="0" dirty="0" smtClean="0">
                <a:effectLst/>
                <a:latin typeface="+mj-lt"/>
              </a:rPr>
              <a:t>for </a:t>
            </a:r>
            <a:r>
              <a:rPr lang="en-US" sz="3200" b="0" dirty="0">
                <a:effectLst/>
                <a:latin typeface="+mj-lt"/>
              </a:rPr>
              <a:t>(</a:t>
            </a:r>
            <a:r>
              <a:rPr lang="en-US" sz="3200" b="0" i="1" dirty="0" smtClean="0">
                <a:effectLst/>
                <a:latin typeface="+mj-lt"/>
              </a:rPr>
              <a:t>β</a:t>
            </a:r>
            <a:r>
              <a:rPr lang="en-US" sz="3200" b="0" baseline="-25000" dirty="0" smtClean="0">
                <a:effectLst/>
                <a:latin typeface="+mj-lt"/>
              </a:rPr>
              <a:t>o </a:t>
            </a:r>
            <a:r>
              <a:rPr lang="en-US" sz="3200" b="0" dirty="0" smtClean="0">
                <a:effectLst/>
                <a:latin typeface="+mj-lt"/>
              </a:rPr>
              <a:t>, </a:t>
            </a:r>
            <a:r>
              <a:rPr lang="en-US" sz="3200" b="0" i="1" dirty="0">
                <a:effectLst/>
                <a:latin typeface="+mj-lt"/>
              </a:rPr>
              <a:t>β</a:t>
            </a:r>
            <a:r>
              <a:rPr lang="en-US" sz="3200" b="0" baseline="-25000" dirty="0">
                <a:effectLst/>
                <a:latin typeface="+mj-lt"/>
              </a:rPr>
              <a:t>1</a:t>
            </a:r>
            <a:r>
              <a:rPr lang="en-US" sz="3200" b="0" dirty="0" smtClean="0">
                <a:effectLst/>
                <a:latin typeface="+mj-lt"/>
              </a:rPr>
              <a:t>) </a:t>
            </a:r>
            <a:r>
              <a:rPr lang="en-US" sz="3200" b="0" dirty="0" smtClean="0">
                <a:solidFill>
                  <a:srgbClr val="FFFF00"/>
                </a:solidFill>
                <a:effectLst/>
                <a:latin typeface="+mj-lt"/>
              </a:rPr>
              <a:t>(</a:t>
            </a:r>
            <a:r>
              <a:rPr lang="en-US" sz="3200" b="0" i="1" dirty="0" smtClean="0">
                <a:solidFill>
                  <a:srgbClr val="FFFF00"/>
                </a:solidFill>
                <a:effectLst/>
                <a:latin typeface="+mj-lt"/>
              </a:rPr>
              <a:t>BLUE </a:t>
            </a:r>
            <a:r>
              <a:rPr lang="en-US" sz="3200" b="0" i="1" dirty="0">
                <a:solidFill>
                  <a:srgbClr val="FFFF00"/>
                </a:solidFill>
                <a:effectLst/>
                <a:latin typeface="+mj-lt"/>
              </a:rPr>
              <a:t>Property</a:t>
            </a:r>
            <a:r>
              <a:rPr lang="en-US" sz="3200" b="0" dirty="0" smtClean="0">
                <a:solidFill>
                  <a:srgbClr val="FFFF00"/>
                </a:solidFill>
                <a:effectLst/>
                <a:latin typeface="+mj-lt"/>
              </a:rPr>
              <a:t>) </a:t>
            </a:r>
            <a:r>
              <a:rPr lang="en-US" sz="3200" b="0" dirty="0" smtClean="0">
                <a:effectLst/>
                <a:latin typeface="+mj-lt"/>
              </a:rPr>
              <a:t>if the random </a:t>
            </a:r>
            <a:r>
              <a:rPr lang="en-US" sz="3200" b="0" dirty="0">
                <a:effectLst/>
                <a:latin typeface="+mj-lt"/>
              </a:rPr>
              <a:t>variable </a:t>
            </a:r>
            <a:r>
              <a:rPr lang="en-US" sz="3200" b="0" dirty="0" smtClean="0">
                <a:effectLst/>
                <a:latin typeface="+mj-lt"/>
              </a:rPr>
              <a:t>(</a:t>
            </a:r>
            <a:r>
              <a:rPr lang="en-US" sz="3200" b="0" dirty="0" err="1" smtClean="0">
                <a:effectLst/>
                <a:latin typeface="+mj-lt"/>
              </a:rPr>
              <a:t>U</a:t>
            </a:r>
            <a:r>
              <a:rPr lang="en-US" sz="3200" b="0" baseline="-25000" dirty="0" err="1" smtClean="0">
                <a:effectLst/>
                <a:latin typeface="+mj-lt"/>
              </a:rPr>
              <a:t>i</a:t>
            </a:r>
            <a:r>
              <a:rPr lang="en-US" sz="3200" b="0" dirty="0">
                <a:effectLst/>
                <a:latin typeface="+mj-lt"/>
              </a:rPr>
              <a:t>) satisfies the general </a:t>
            </a:r>
            <a:r>
              <a:rPr lang="en-US" sz="3200" b="0" dirty="0" smtClean="0">
                <a:effectLst/>
                <a:latin typeface="+mj-lt"/>
              </a:rPr>
              <a:t>assumptions: </a:t>
            </a:r>
          </a:p>
          <a:p>
            <a:pPr marL="0" indent="0" algn="just">
              <a:buNone/>
            </a:pPr>
            <a:r>
              <a:rPr lang="en-US" sz="3200" b="0" dirty="0" smtClean="0">
                <a:effectLst/>
                <a:latin typeface="+mj-lt"/>
              </a:rPr>
              <a:t>                                                                                                                            </a:t>
            </a:r>
            <a:endParaRPr lang="en-US" sz="3200" b="0" dirty="0">
              <a:effectLst/>
              <a:latin typeface="+mj-lt"/>
            </a:endParaRPr>
          </a:p>
          <a:p>
            <a:pPr marL="0" indent="0" algn="just">
              <a:buNone/>
            </a:pPr>
            <a:endParaRPr lang="en-US" sz="3200" b="0" dirty="0" smtClean="0">
              <a:effectLst/>
              <a:latin typeface="+mj-lt"/>
            </a:endParaRPr>
          </a:p>
          <a:p>
            <a:pPr marL="0" indent="0" algn="just">
              <a:buNone/>
            </a:pPr>
            <a:r>
              <a:rPr lang="en-US" sz="3200" b="0" dirty="0">
                <a:solidFill>
                  <a:srgbClr val="FFFF00"/>
                </a:solidFill>
                <a:effectLst/>
                <a:latin typeface="+mj-lt"/>
              </a:rPr>
              <a:t>And this properties are: </a:t>
            </a:r>
          </a:p>
          <a:p>
            <a:pPr marL="0" indent="0" algn="just">
              <a:buNone/>
            </a:pPr>
            <a:r>
              <a:rPr lang="en-US" sz="3200" b="0" dirty="0" smtClean="0">
                <a:effectLst/>
                <a:latin typeface="+mj-lt"/>
              </a:rPr>
              <a:t>1</a:t>
            </a:r>
            <a:r>
              <a:rPr lang="en-US" sz="3200" b="0" dirty="0">
                <a:effectLst/>
                <a:latin typeface="+mj-lt"/>
              </a:rPr>
              <a:t>. Linearity Property.</a:t>
            </a:r>
          </a:p>
          <a:p>
            <a:pPr marL="0" indent="0" algn="just">
              <a:buNone/>
            </a:pPr>
            <a:r>
              <a:rPr lang="en-US" sz="3200" b="0" dirty="0">
                <a:effectLst/>
                <a:latin typeface="+mj-lt"/>
              </a:rPr>
              <a:t>2. Unbiasedness Property.</a:t>
            </a:r>
          </a:p>
          <a:p>
            <a:pPr marL="0" indent="0" algn="just">
              <a:buNone/>
            </a:pPr>
            <a:r>
              <a:rPr lang="en-US" sz="3200" b="0" dirty="0">
                <a:effectLst/>
                <a:latin typeface="+mj-lt"/>
              </a:rPr>
              <a:t>3. </a:t>
            </a:r>
            <a:r>
              <a:rPr lang="en-US" sz="3200" b="0" dirty="0" smtClean="0">
                <a:effectLst/>
                <a:latin typeface="+mj-lt"/>
              </a:rPr>
              <a:t>Minimum variance </a:t>
            </a:r>
            <a:r>
              <a:rPr lang="en-US" sz="3200" b="0" dirty="0">
                <a:effectLst/>
                <a:latin typeface="+mj-lt"/>
              </a:rPr>
              <a:t>Property</a:t>
            </a:r>
            <a:r>
              <a:rPr lang="en-US" sz="3200" b="0" dirty="0" smtClean="0">
                <a:effectLst/>
                <a:latin typeface="+mj-lt"/>
              </a:rPr>
              <a:t>.</a:t>
            </a:r>
          </a:p>
          <a:p>
            <a:pPr marL="0" indent="0" algn="just">
              <a:buNone/>
            </a:pPr>
            <a:endParaRPr lang="en-US" sz="3200" b="0" dirty="0">
              <a:effectLst/>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06351286"/>
              </p:ext>
            </p:extLst>
          </p:nvPr>
        </p:nvGraphicFramePr>
        <p:xfrm>
          <a:off x="434975" y="3125788"/>
          <a:ext cx="1951038" cy="565150"/>
        </p:xfrm>
        <a:graphic>
          <a:graphicData uri="http://schemas.openxmlformats.org/presentationml/2006/ole">
            <mc:AlternateContent xmlns:mc="http://schemas.openxmlformats.org/markup-compatibility/2006">
              <mc:Choice xmlns:v="urn:schemas-microsoft-com:vml" Requires="v">
                <p:oleObj spid="_x0000_s79487" name="Equation" r:id="rId4" imgW="876240" imgH="253800" progId="Equation.3">
                  <p:embed/>
                </p:oleObj>
              </mc:Choice>
              <mc:Fallback>
                <p:oleObj name="Equation" r:id="rId4" imgW="876240" imgH="253800" progId="Equation.3">
                  <p:embed/>
                  <p:pic>
                    <p:nvPicPr>
                      <p:cNvPr id="0" name="Object 10"/>
                      <p:cNvPicPr>
                        <a:picLocks noChangeAspect="1" noChangeArrowheads="1"/>
                      </p:cNvPicPr>
                      <p:nvPr/>
                    </p:nvPicPr>
                    <p:blipFill>
                      <a:blip/>
                      <a:srcRect/>
                      <a:stretch>
                        <a:fillRect/>
                      </a:stretch>
                    </p:blipFill>
                    <p:spPr bwMode="auto">
                      <a:xfrm>
                        <a:off x="434975" y="3125788"/>
                        <a:ext cx="1951038" cy="565150"/>
                      </a:xfrm>
                      <a:prstGeom prst="rect">
                        <a:avLst/>
                      </a:prstGeom>
                      <a:solidFill>
                        <a:schemeClr val="accent1">
                          <a:lumMod val="20000"/>
                          <a:lumOff val="80000"/>
                        </a:schemeClr>
                      </a:solidFill>
                      <a:ln w="9525">
                        <a:solidFill>
                          <a:srgbClr val="FFFF00"/>
                        </a:solidFill>
                        <a:miter lim="800000"/>
                        <a:headEnd/>
                        <a:tailEnd/>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12907950"/>
              </p:ext>
            </p:extLst>
          </p:nvPr>
        </p:nvGraphicFramePr>
        <p:xfrm>
          <a:off x="6480175" y="3111500"/>
          <a:ext cx="2206625" cy="509588"/>
        </p:xfrm>
        <a:graphic>
          <a:graphicData uri="http://schemas.openxmlformats.org/presentationml/2006/ole">
            <mc:AlternateContent xmlns:mc="http://schemas.openxmlformats.org/markup-compatibility/2006">
              <mc:Choice xmlns:v="urn:schemas-microsoft-com:vml" Requires="v">
                <p:oleObj spid="_x0000_s79488" name="Equation" r:id="rId5" imgW="990360" imgH="228600" progId="Equation.3">
                  <p:embed/>
                </p:oleObj>
              </mc:Choice>
              <mc:Fallback>
                <p:oleObj name="Equation" r:id="rId5" imgW="990360" imgH="228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0175" y="3111500"/>
                        <a:ext cx="2206625" cy="509588"/>
                      </a:xfrm>
                      <a:prstGeom prst="rect">
                        <a:avLst/>
                      </a:prstGeom>
                      <a:solidFill>
                        <a:schemeClr val="accent1">
                          <a:lumMod val="20000"/>
                          <a:lumOff val="80000"/>
                        </a:schemeClr>
                      </a:solidFill>
                      <a:ln w="9525">
                        <a:solidFill>
                          <a:srgbClr val="FFFF00"/>
                        </a:solidFill>
                        <a:miter lim="800000"/>
                        <a:headEnd/>
                        <a:tailEnd/>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72477434"/>
              </p:ext>
            </p:extLst>
          </p:nvPr>
        </p:nvGraphicFramePr>
        <p:xfrm>
          <a:off x="3327400" y="3078163"/>
          <a:ext cx="2206625" cy="538162"/>
        </p:xfrm>
        <a:graphic>
          <a:graphicData uri="http://schemas.openxmlformats.org/presentationml/2006/ole">
            <mc:AlternateContent xmlns:mc="http://schemas.openxmlformats.org/markup-compatibility/2006">
              <mc:Choice xmlns:v="urn:schemas-microsoft-com:vml" Requires="v">
                <p:oleObj spid="_x0000_s79489" name="Equation" r:id="rId7" imgW="990360" imgH="241200" progId="Equation.3">
                  <p:embed/>
                </p:oleObj>
              </mc:Choice>
              <mc:Fallback>
                <p:oleObj name="Equation" r:id="rId7" imgW="990360" imgH="241200" progId="Equation.3">
                  <p:embed/>
                  <p:pic>
                    <p:nvPicPr>
                      <p:cNvPr id="0" name="Object 4"/>
                      <p:cNvPicPr>
                        <a:picLocks noChangeAspect="1" noChangeArrowheads="1"/>
                      </p:cNvPicPr>
                      <p:nvPr/>
                    </p:nvPicPr>
                    <p:blipFill>
                      <a:blip r:embed="rId8"/>
                      <a:srcRect/>
                      <a:stretch>
                        <a:fillRect/>
                      </a:stretch>
                    </p:blipFill>
                    <p:spPr bwMode="auto">
                      <a:xfrm>
                        <a:off x="3327400" y="3078163"/>
                        <a:ext cx="2206625" cy="538162"/>
                      </a:xfrm>
                      <a:prstGeom prst="rect">
                        <a:avLst/>
                      </a:prstGeom>
                      <a:solidFill>
                        <a:schemeClr val="accent1">
                          <a:lumMod val="20000"/>
                          <a:lumOff val="80000"/>
                        </a:schemeClr>
                      </a:solidFill>
                      <a:ln w="9525">
                        <a:solidFill>
                          <a:srgbClr val="FFFF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241300" y="112713"/>
            <a:ext cx="8521700" cy="549275"/>
          </a:xfrm>
        </p:spPr>
        <p:txBody>
          <a:bodyPr/>
          <a:lstStyle/>
          <a:p>
            <a:pPr marL="0" indent="0"/>
            <a:r>
              <a:rPr lang="en-US" sz="3200" i="1" dirty="0">
                <a:solidFill>
                  <a:srgbClr val="FF0000"/>
                </a:solidFill>
              </a:rPr>
              <a:t>First: Linearity Property</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4" name="Rectangle 3"/>
          <p:cNvSpPr>
            <a:spLocks noChangeArrowheads="1"/>
          </p:cNvSpPr>
          <p:nvPr/>
        </p:nvSpPr>
        <p:spPr bwMode="auto">
          <a:xfrm>
            <a:off x="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6" name="Object 5"/>
          <p:cNvGraphicFramePr>
            <a:graphicFrameLocks noChangeAspect="1"/>
          </p:cNvGraphicFramePr>
          <p:nvPr>
            <p:extLst>
              <p:ext uri="{D42A27DB-BD31-4B8C-83A1-F6EECF244321}">
                <p14:modId xmlns:p14="http://schemas.microsoft.com/office/powerpoint/2010/main" val="1171557531"/>
              </p:ext>
            </p:extLst>
          </p:nvPr>
        </p:nvGraphicFramePr>
        <p:xfrm>
          <a:off x="123720" y="1776412"/>
          <a:ext cx="7058130" cy="4929187"/>
        </p:xfrm>
        <a:graphic>
          <a:graphicData uri="http://schemas.openxmlformats.org/presentationml/2006/ole">
            <mc:AlternateContent xmlns:mc="http://schemas.openxmlformats.org/markup-compatibility/2006">
              <mc:Choice xmlns:v="urn:schemas-microsoft-com:vml" Requires="v">
                <p:oleObj spid="_x0000_s92530" name="Equation" r:id="rId4" imgW="3555720" imgH="3047760" progId="Equation.3">
                  <p:embed/>
                </p:oleObj>
              </mc:Choice>
              <mc:Fallback>
                <p:oleObj name="Equation" r:id="rId4" imgW="3555720" imgH="3047760" progId="Equation.3">
                  <p:embed/>
                  <p:pic>
                    <p:nvPicPr>
                      <p:cNvPr id="0" name=""/>
                      <p:cNvPicPr>
                        <a:picLocks noChangeAspect="1" noChangeArrowheads="1"/>
                      </p:cNvPicPr>
                      <p:nvPr/>
                    </p:nvPicPr>
                    <p:blipFill>
                      <a:blip r:embed="rId5"/>
                      <a:srcRect/>
                      <a:stretch>
                        <a:fillRect/>
                      </a:stretch>
                    </p:blipFill>
                    <p:spPr bwMode="auto">
                      <a:xfrm>
                        <a:off x="123720" y="1776412"/>
                        <a:ext cx="7058130" cy="4929187"/>
                      </a:xfrm>
                      <a:prstGeom prst="rect">
                        <a:avLst/>
                      </a:prstGeom>
                      <a:solidFill>
                        <a:schemeClr val="bg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32000793"/>
              </p:ext>
            </p:extLst>
          </p:nvPr>
        </p:nvGraphicFramePr>
        <p:xfrm>
          <a:off x="52388" y="1022350"/>
          <a:ext cx="4035425" cy="511175"/>
        </p:xfrm>
        <a:graphic>
          <a:graphicData uri="http://schemas.openxmlformats.org/presentationml/2006/ole">
            <mc:AlternateContent xmlns:mc="http://schemas.openxmlformats.org/markup-compatibility/2006">
              <mc:Choice xmlns:v="urn:schemas-microsoft-com:vml" Requires="v">
                <p:oleObj spid="_x0000_s92531" name="Equation" r:id="rId6" imgW="1904760" imgH="241200" progId="Equation.3">
                  <p:embed/>
                </p:oleObj>
              </mc:Choice>
              <mc:Fallback>
                <p:oleObj name="Equation" r:id="rId6" imgW="1904760" imgH="241200" progId="Equation.3">
                  <p:embed/>
                  <p:pic>
                    <p:nvPicPr>
                      <p:cNvPr id="0" name=""/>
                      <p:cNvPicPr/>
                      <p:nvPr/>
                    </p:nvPicPr>
                    <p:blipFill>
                      <a:blip r:embed="rId7"/>
                      <a:stretch>
                        <a:fillRect/>
                      </a:stretch>
                    </p:blipFill>
                    <p:spPr>
                      <a:xfrm>
                        <a:off x="52388" y="1022350"/>
                        <a:ext cx="4035425" cy="511175"/>
                      </a:xfrm>
                      <a:prstGeom prst="rect">
                        <a:avLst/>
                      </a:prstGeom>
                      <a:solidFill>
                        <a:schemeClr val="accent1">
                          <a:lumMod val="20000"/>
                          <a:lumOff val="80000"/>
                        </a:schemeClr>
                      </a:solidFill>
                    </p:spPr>
                  </p:pic>
                </p:oleObj>
              </mc:Fallback>
            </mc:AlternateContent>
          </a:graphicData>
        </a:graphic>
      </p:graphicFrame>
      <p:sp>
        <p:nvSpPr>
          <p:cNvPr id="18" name="Freeform 17"/>
          <p:cNvSpPr/>
          <p:nvPr/>
        </p:nvSpPr>
        <p:spPr>
          <a:xfrm>
            <a:off x="1159450" y="3274702"/>
            <a:ext cx="1536125" cy="1194482"/>
          </a:xfrm>
          <a:custGeom>
            <a:avLst/>
            <a:gdLst>
              <a:gd name="connsiteX0" fmla="*/ 1536125 w 1536125"/>
              <a:gd name="connsiteY0" fmla="*/ 1125848 h 1194482"/>
              <a:gd name="connsiteX1" fmla="*/ 955100 w 1536125"/>
              <a:gd name="connsiteY1" fmla="*/ 1135373 h 1194482"/>
              <a:gd name="connsiteX2" fmla="*/ 926525 w 1536125"/>
              <a:gd name="connsiteY2" fmla="*/ 1144898 h 1194482"/>
              <a:gd name="connsiteX3" fmla="*/ 878900 w 1536125"/>
              <a:gd name="connsiteY3" fmla="*/ 1154423 h 1194482"/>
              <a:gd name="connsiteX4" fmla="*/ 840800 w 1536125"/>
              <a:gd name="connsiteY4" fmla="*/ 1173473 h 1194482"/>
              <a:gd name="connsiteX5" fmla="*/ 583625 w 1536125"/>
              <a:gd name="connsiteY5" fmla="*/ 1192523 h 1194482"/>
              <a:gd name="connsiteX6" fmla="*/ 78800 w 1536125"/>
              <a:gd name="connsiteY6" fmla="*/ 1182998 h 1194482"/>
              <a:gd name="connsiteX7" fmla="*/ 50225 w 1536125"/>
              <a:gd name="connsiteY7" fmla="*/ 1163948 h 1194482"/>
              <a:gd name="connsiteX8" fmla="*/ 31175 w 1536125"/>
              <a:gd name="connsiteY8" fmla="*/ 1135373 h 1194482"/>
              <a:gd name="connsiteX9" fmla="*/ 21650 w 1536125"/>
              <a:gd name="connsiteY9" fmla="*/ 1040123 h 1194482"/>
              <a:gd name="connsiteX10" fmla="*/ 12125 w 1536125"/>
              <a:gd name="connsiteY10" fmla="*/ 1002023 h 1194482"/>
              <a:gd name="connsiteX11" fmla="*/ 2600 w 1536125"/>
              <a:gd name="connsiteY11" fmla="*/ 811523 h 1194482"/>
              <a:gd name="connsiteX12" fmla="*/ 12125 w 1536125"/>
              <a:gd name="connsiteY12" fmla="*/ 668648 h 1194482"/>
              <a:gd name="connsiteX13" fmla="*/ 88325 w 1536125"/>
              <a:gd name="connsiteY13" fmla="*/ 649598 h 1194482"/>
              <a:gd name="connsiteX14" fmla="*/ 116900 w 1536125"/>
              <a:gd name="connsiteY14" fmla="*/ 630548 h 1194482"/>
              <a:gd name="connsiteX15" fmla="*/ 174050 w 1536125"/>
              <a:gd name="connsiteY15" fmla="*/ 601973 h 1194482"/>
              <a:gd name="connsiteX16" fmla="*/ 183575 w 1536125"/>
              <a:gd name="connsiteY16" fmla="*/ 573398 h 1194482"/>
              <a:gd name="connsiteX17" fmla="*/ 240725 w 1536125"/>
              <a:gd name="connsiteY17" fmla="*/ 506723 h 1194482"/>
              <a:gd name="connsiteX18" fmla="*/ 250250 w 1536125"/>
              <a:gd name="connsiteY18" fmla="*/ 468623 h 1194482"/>
              <a:gd name="connsiteX19" fmla="*/ 259775 w 1536125"/>
              <a:gd name="connsiteY19" fmla="*/ 440048 h 1194482"/>
              <a:gd name="connsiteX20" fmla="*/ 269300 w 1536125"/>
              <a:gd name="connsiteY20" fmla="*/ 373373 h 1194482"/>
              <a:gd name="connsiteX21" fmla="*/ 278825 w 1536125"/>
              <a:gd name="connsiteY21" fmla="*/ 344798 h 1194482"/>
              <a:gd name="connsiteX22" fmla="*/ 288350 w 1536125"/>
              <a:gd name="connsiteY22" fmla="*/ 297173 h 1194482"/>
              <a:gd name="connsiteX23" fmla="*/ 516950 w 1536125"/>
              <a:gd name="connsiteY23" fmla="*/ 59048 h 1194482"/>
              <a:gd name="connsiteX24" fmla="*/ 593150 w 1536125"/>
              <a:gd name="connsiteY24" fmla="*/ 49523 h 1194482"/>
              <a:gd name="connsiteX25" fmla="*/ 621725 w 1536125"/>
              <a:gd name="connsiteY25" fmla="*/ 39998 h 1194482"/>
              <a:gd name="connsiteX26" fmla="*/ 1117025 w 1536125"/>
              <a:gd name="connsiteY26" fmla="*/ 11423 h 1194482"/>
              <a:gd name="connsiteX27" fmla="*/ 1298000 w 1536125"/>
              <a:gd name="connsiteY27" fmla="*/ 20948 h 1194482"/>
              <a:gd name="connsiteX28" fmla="*/ 1307525 w 1536125"/>
              <a:gd name="connsiteY28" fmla="*/ 201923 h 1194482"/>
              <a:gd name="connsiteX29" fmla="*/ 1336100 w 1536125"/>
              <a:gd name="connsiteY29" fmla="*/ 297173 h 1194482"/>
              <a:gd name="connsiteX30" fmla="*/ 1364675 w 1536125"/>
              <a:gd name="connsiteY30" fmla="*/ 325748 h 1194482"/>
              <a:gd name="connsiteX31" fmla="*/ 1402775 w 1536125"/>
              <a:gd name="connsiteY31" fmla="*/ 373373 h 1194482"/>
              <a:gd name="connsiteX32" fmla="*/ 1412300 w 1536125"/>
              <a:gd name="connsiteY32" fmla="*/ 401948 h 1194482"/>
              <a:gd name="connsiteX33" fmla="*/ 1440875 w 1536125"/>
              <a:gd name="connsiteY33" fmla="*/ 430523 h 1194482"/>
              <a:gd name="connsiteX34" fmla="*/ 1459925 w 1536125"/>
              <a:gd name="connsiteY34" fmla="*/ 487673 h 1194482"/>
              <a:gd name="connsiteX35" fmla="*/ 1469450 w 1536125"/>
              <a:gd name="connsiteY35" fmla="*/ 516248 h 1194482"/>
              <a:gd name="connsiteX36" fmla="*/ 1507550 w 1536125"/>
              <a:gd name="connsiteY36" fmla="*/ 592448 h 1194482"/>
              <a:gd name="connsiteX37" fmla="*/ 1517075 w 1536125"/>
              <a:gd name="connsiteY37" fmla="*/ 621023 h 1194482"/>
              <a:gd name="connsiteX38" fmla="*/ 1517075 w 1536125"/>
              <a:gd name="connsiteY38" fmla="*/ 1030598 h 119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36125" h="1194482">
                <a:moveTo>
                  <a:pt x="1536125" y="1125848"/>
                </a:moveTo>
                <a:lnTo>
                  <a:pt x="955100" y="1135373"/>
                </a:lnTo>
                <a:cubicBezTo>
                  <a:pt x="945065" y="1135687"/>
                  <a:pt x="936265" y="1142463"/>
                  <a:pt x="926525" y="1144898"/>
                </a:cubicBezTo>
                <a:cubicBezTo>
                  <a:pt x="910819" y="1148825"/>
                  <a:pt x="894775" y="1151248"/>
                  <a:pt x="878900" y="1154423"/>
                </a:cubicBezTo>
                <a:cubicBezTo>
                  <a:pt x="866200" y="1160773"/>
                  <a:pt x="853851" y="1167880"/>
                  <a:pt x="840800" y="1173473"/>
                </a:cubicBezTo>
                <a:cubicBezTo>
                  <a:pt x="764716" y="1206080"/>
                  <a:pt x="633543" y="1190443"/>
                  <a:pt x="583625" y="1192523"/>
                </a:cubicBezTo>
                <a:cubicBezTo>
                  <a:pt x="415350" y="1189348"/>
                  <a:pt x="246864" y="1192001"/>
                  <a:pt x="78800" y="1182998"/>
                </a:cubicBezTo>
                <a:cubicBezTo>
                  <a:pt x="67369" y="1182386"/>
                  <a:pt x="58320" y="1172043"/>
                  <a:pt x="50225" y="1163948"/>
                </a:cubicBezTo>
                <a:cubicBezTo>
                  <a:pt x="42130" y="1155853"/>
                  <a:pt x="37525" y="1144898"/>
                  <a:pt x="31175" y="1135373"/>
                </a:cubicBezTo>
                <a:cubicBezTo>
                  <a:pt x="28000" y="1103623"/>
                  <a:pt x="26163" y="1071711"/>
                  <a:pt x="21650" y="1040123"/>
                </a:cubicBezTo>
                <a:cubicBezTo>
                  <a:pt x="19799" y="1027164"/>
                  <a:pt x="13212" y="1015069"/>
                  <a:pt x="12125" y="1002023"/>
                </a:cubicBezTo>
                <a:cubicBezTo>
                  <a:pt x="6845" y="938663"/>
                  <a:pt x="5775" y="875023"/>
                  <a:pt x="2600" y="811523"/>
                </a:cubicBezTo>
                <a:cubicBezTo>
                  <a:pt x="5775" y="763898"/>
                  <a:pt x="-10208" y="710832"/>
                  <a:pt x="12125" y="668648"/>
                </a:cubicBezTo>
                <a:cubicBezTo>
                  <a:pt x="24375" y="645509"/>
                  <a:pt x="88325" y="649598"/>
                  <a:pt x="88325" y="649598"/>
                </a:cubicBezTo>
                <a:cubicBezTo>
                  <a:pt x="97850" y="643248"/>
                  <a:pt x="106661" y="635668"/>
                  <a:pt x="116900" y="630548"/>
                </a:cubicBezTo>
                <a:cubicBezTo>
                  <a:pt x="195770" y="591113"/>
                  <a:pt x="92158" y="656568"/>
                  <a:pt x="174050" y="601973"/>
                </a:cubicBezTo>
                <a:cubicBezTo>
                  <a:pt x="177225" y="592448"/>
                  <a:pt x="179085" y="582378"/>
                  <a:pt x="183575" y="573398"/>
                </a:cubicBezTo>
                <a:cubicBezTo>
                  <a:pt x="198081" y="544385"/>
                  <a:pt x="217290" y="530158"/>
                  <a:pt x="240725" y="506723"/>
                </a:cubicBezTo>
                <a:cubicBezTo>
                  <a:pt x="243900" y="494023"/>
                  <a:pt x="246654" y="481210"/>
                  <a:pt x="250250" y="468623"/>
                </a:cubicBezTo>
                <a:cubicBezTo>
                  <a:pt x="253008" y="458969"/>
                  <a:pt x="257806" y="449893"/>
                  <a:pt x="259775" y="440048"/>
                </a:cubicBezTo>
                <a:cubicBezTo>
                  <a:pt x="264178" y="418033"/>
                  <a:pt x="264897" y="395388"/>
                  <a:pt x="269300" y="373373"/>
                </a:cubicBezTo>
                <a:cubicBezTo>
                  <a:pt x="271269" y="363528"/>
                  <a:pt x="276390" y="354538"/>
                  <a:pt x="278825" y="344798"/>
                </a:cubicBezTo>
                <a:cubicBezTo>
                  <a:pt x="282752" y="329092"/>
                  <a:pt x="285175" y="313048"/>
                  <a:pt x="288350" y="297173"/>
                </a:cubicBezTo>
                <a:cubicBezTo>
                  <a:pt x="301189" y="-10957"/>
                  <a:pt x="221421" y="78114"/>
                  <a:pt x="516950" y="59048"/>
                </a:cubicBezTo>
                <a:cubicBezTo>
                  <a:pt x="542495" y="57400"/>
                  <a:pt x="567750" y="52698"/>
                  <a:pt x="593150" y="49523"/>
                </a:cubicBezTo>
                <a:cubicBezTo>
                  <a:pt x="602675" y="46348"/>
                  <a:pt x="611762" y="41243"/>
                  <a:pt x="621725" y="39998"/>
                </a:cubicBezTo>
                <a:cubicBezTo>
                  <a:pt x="824133" y="14697"/>
                  <a:pt x="895443" y="18571"/>
                  <a:pt x="1117025" y="11423"/>
                </a:cubicBezTo>
                <a:cubicBezTo>
                  <a:pt x="1177350" y="14598"/>
                  <a:pt x="1255285" y="-21767"/>
                  <a:pt x="1298000" y="20948"/>
                </a:cubicBezTo>
                <a:cubicBezTo>
                  <a:pt x="1340715" y="63663"/>
                  <a:pt x="1302292" y="141742"/>
                  <a:pt x="1307525" y="201923"/>
                </a:cubicBezTo>
                <a:cubicBezTo>
                  <a:pt x="1308758" y="216106"/>
                  <a:pt x="1333100" y="294173"/>
                  <a:pt x="1336100" y="297173"/>
                </a:cubicBezTo>
                <a:lnTo>
                  <a:pt x="1364675" y="325748"/>
                </a:lnTo>
                <a:cubicBezTo>
                  <a:pt x="1388616" y="397572"/>
                  <a:pt x="1353536" y="311825"/>
                  <a:pt x="1402775" y="373373"/>
                </a:cubicBezTo>
                <a:cubicBezTo>
                  <a:pt x="1409047" y="381213"/>
                  <a:pt x="1406731" y="393594"/>
                  <a:pt x="1412300" y="401948"/>
                </a:cubicBezTo>
                <a:cubicBezTo>
                  <a:pt x="1419772" y="413156"/>
                  <a:pt x="1431350" y="420998"/>
                  <a:pt x="1440875" y="430523"/>
                </a:cubicBezTo>
                <a:lnTo>
                  <a:pt x="1459925" y="487673"/>
                </a:lnTo>
                <a:cubicBezTo>
                  <a:pt x="1463100" y="497198"/>
                  <a:pt x="1464960" y="507268"/>
                  <a:pt x="1469450" y="516248"/>
                </a:cubicBezTo>
                <a:cubicBezTo>
                  <a:pt x="1482150" y="541648"/>
                  <a:pt x="1498570" y="565507"/>
                  <a:pt x="1507550" y="592448"/>
                </a:cubicBezTo>
                <a:cubicBezTo>
                  <a:pt x="1510725" y="601973"/>
                  <a:pt x="1516857" y="610985"/>
                  <a:pt x="1517075" y="621023"/>
                </a:cubicBezTo>
                <a:cubicBezTo>
                  <a:pt x="1520042" y="757516"/>
                  <a:pt x="1517075" y="894073"/>
                  <a:pt x="1517075" y="1030598"/>
                </a:cubicBezTo>
              </a:path>
            </a:pathLst>
          </a:custGeom>
          <a:ln>
            <a:solidFill>
              <a:srgbClr val="FF0000"/>
            </a:solidFill>
          </a:ln>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IQ"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 name="Right Arrow 2"/>
          <p:cNvSpPr/>
          <p:nvPr/>
        </p:nvSpPr>
        <p:spPr bwMode="auto">
          <a:xfrm rot="19567877">
            <a:off x="6307975" y="1545502"/>
            <a:ext cx="752960" cy="288638"/>
          </a:xfrm>
          <a:prstGeom prst="rightArrow">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IQ"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8" name="TextBox 7"/>
          <p:cNvSpPr txBox="1"/>
          <p:nvPr/>
        </p:nvSpPr>
        <p:spPr>
          <a:xfrm>
            <a:off x="6972300" y="1085850"/>
            <a:ext cx="438150" cy="523220"/>
          </a:xfrm>
          <a:prstGeom prst="rect">
            <a:avLst/>
          </a:prstGeom>
          <a:noFill/>
        </p:spPr>
        <p:txBody>
          <a:bodyPr wrap="square" rtlCol="1">
            <a:spAutoFit/>
          </a:bodyPr>
          <a:lstStyle/>
          <a:p>
            <a:r>
              <a:rPr lang="en-US" dirty="0" smtClean="0">
                <a:solidFill>
                  <a:schemeClr val="bg1"/>
                </a:solidFill>
              </a:rPr>
              <a:t>0</a:t>
            </a:r>
            <a:endParaRPr lang="ar-IQ" dirty="0">
              <a:solidFill>
                <a:schemeClr val="bg1"/>
              </a:solidFill>
            </a:endParaRPr>
          </a:p>
        </p:txBody>
      </p:sp>
    </p:spTree>
    <p:extLst>
      <p:ext uri="{BB962C8B-B14F-4D97-AF65-F5344CB8AC3E}">
        <p14:creationId xmlns:p14="http://schemas.microsoft.com/office/powerpoint/2010/main" val="1749467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r>
              <a:rPr lang="en-US" sz="3200" dirty="0" smtClean="0">
                <a:solidFill>
                  <a:srgbClr val="FF0000"/>
                </a:solidFill>
              </a:rPr>
              <a:t>Introduction </a:t>
            </a:r>
          </a:p>
        </p:txBody>
      </p:sp>
      <p:sp>
        <p:nvSpPr>
          <p:cNvPr id="291843" name="Rectangle 3"/>
          <p:cNvSpPr>
            <a:spLocks noGrp="1" noChangeArrowheads="1"/>
          </p:cNvSpPr>
          <p:nvPr>
            <p:ph type="body" idx="4294967295"/>
          </p:nvPr>
        </p:nvSpPr>
        <p:spPr/>
        <p:txBody>
          <a:bodyPr/>
          <a:lstStyle/>
          <a:p>
            <a:pPr algn="just">
              <a:defRPr/>
            </a:pPr>
            <a:r>
              <a:rPr lang="en-US" sz="3600" dirty="0" smtClean="0">
                <a:latin typeface="Times New Roman" pitchFamily="18" charset="0"/>
                <a:cs typeface="Times New Roman" pitchFamily="18" charset="0"/>
              </a:rPr>
              <a:t>The word (regression) was </a:t>
            </a:r>
            <a:r>
              <a:rPr lang="en-US" sz="3600" dirty="0">
                <a:latin typeface="Times New Roman" pitchFamily="18" charset="0"/>
                <a:cs typeface="Times New Roman" pitchFamily="18" charset="0"/>
              </a:rPr>
              <a:t>used for the first time by the (Sir Francis Galeton) in year 1877. He was one of the first researchers who studied the relationship between the heights of fathers and sons.</a:t>
            </a:r>
          </a:p>
          <a:p>
            <a:pPr>
              <a:buFontTx/>
              <a:buNone/>
              <a:defRPr/>
            </a:pPr>
            <a:endParaRPr lang="en-US"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4" name="Rectangle 3"/>
          <p:cNvSpPr>
            <a:spLocks noChangeArrowheads="1"/>
          </p:cNvSpPr>
          <p:nvPr/>
        </p:nvSpPr>
        <p:spPr bwMode="auto">
          <a:xfrm>
            <a:off x="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6" name="Object 5"/>
          <p:cNvGraphicFramePr>
            <a:graphicFrameLocks noChangeAspect="1"/>
          </p:cNvGraphicFramePr>
          <p:nvPr>
            <p:extLst>
              <p:ext uri="{D42A27DB-BD31-4B8C-83A1-F6EECF244321}">
                <p14:modId xmlns:p14="http://schemas.microsoft.com/office/powerpoint/2010/main" val="208228035"/>
              </p:ext>
            </p:extLst>
          </p:nvPr>
        </p:nvGraphicFramePr>
        <p:xfrm>
          <a:off x="112712" y="1011237"/>
          <a:ext cx="6611938" cy="5495499"/>
        </p:xfrm>
        <a:graphic>
          <a:graphicData uri="http://schemas.openxmlformats.org/presentationml/2006/ole">
            <mc:AlternateContent xmlns:mc="http://schemas.openxmlformats.org/markup-compatibility/2006">
              <mc:Choice xmlns:v="urn:schemas-microsoft-com:vml" Requires="v">
                <p:oleObj spid="_x0000_s81314" name="Equation" r:id="rId4" imgW="2705040" imgH="2666880" progId="Equation.3">
                  <p:embed/>
                </p:oleObj>
              </mc:Choice>
              <mc:Fallback>
                <p:oleObj name="Equation" r:id="rId4" imgW="2705040" imgH="2666880" progId="Equation.3">
                  <p:embed/>
                  <p:pic>
                    <p:nvPicPr>
                      <p:cNvPr id="0" name=""/>
                      <p:cNvPicPr>
                        <a:picLocks noChangeAspect="1" noChangeArrowheads="1"/>
                      </p:cNvPicPr>
                      <p:nvPr/>
                    </p:nvPicPr>
                    <p:blipFill>
                      <a:blip r:embed="rId5"/>
                      <a:srcRect/>
                      <a:stretch>
                        <a:fillRect/>
                      </a:stretch>
                    </p:blipFill>
                    <p:spPr bwMode="auto">
                      <a:xfrm>
                        <a:off x="112712" y="1011237"/>
                        <a:ext cx="6611938" cy="5495499"/>
                      </a:xfrm>
                      <a:prstGeom prst="rect">
                        <a:avLst/>
                      </a:prstGeom>
                      <a:solidFill>
                        <a:schemeClr val="bg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7983296"/>
              </p:ext>
            </p:extLst>
          </p:nvPr>
        </p:nvGraphicFramePr>
        <p:xfrm>
          <a:off x="80963" y="166688"/>
          <a:ext cx="3759200" cy="493712"/>
        </p:xfrm>
        <a:graphic>
          <a:graphicData uri="http://schemas.openxmlformats.org/presentationml/2006/ole">
            <mc:AlternateContent xmlns:mc="http://schemas.openxmlformats.org/markup-compatibility/2006">
              <mc:Choice xmlns:v="urn:schemas-microsoft-com:vml" Requires="v">
                <p:oleObj spid="_x0000_s81315" name="Equation" r:id="rId6" imgW="1930320" imgH="253800" progId="Equation.3">
                  <p:embed/>
                </p:oleObj>
              </mc:Choice>
              <mc:Fallback>
                <p:oleObj name="Equation" r:id="rId6" imgW="1930320" imgH="253800" progId="Equation.3">
                  <p:embed/>
                  <p:pic>
                    <p:nvPicPr>
                      <p:cNvPr id="0" name=""/>
                      <p:cNvPicPr/>
                      <p:nvPr/>
                    </p:nvPicPr>
                    <p:blipFill>
                      <a:blip r:embed="rId7"/>
                      <a:stretch>
                        <a:fillRect/>
                      </a:stretch>
                    </p:blipFill>
                    <p:spPr>
                      <a:xfrm>
                        <a:off x="80963" y="166688"/>
                        <a:ext cx="3759200" cy="493712"/>
                      </a:xfrm>
                      <a:prstGeom prst="rect">
                        <a:avLst/>
                      </a:prstGeom>
                      <a:solidFill>
                        <a:schemeClr val="accent1">
                          <a:lumMod val="40000"/>
                          <a:lumOff val="60000"/>
                        </a:schemeClr>
                      </a:solidFill>
                    </p:spPr>
                  </p:pic>
                </p:oleObj>
              </mc:Fallback>
            </mc:AlternateContent>
          </a:graphicData>
        </a:graphic>
      </p:graphicFrame>
    </p:spTree>
    <p:extLst>
      <p:ext uri="{BB962C8B-B14F-4D97-AF65-F5344CB8AC3E}">
        <p14:creationId xmlns:p14="http://schemas.microsoft.com/office/powerpoint/2010/main" val="1330530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350" y="112713"/>
            <a:ext cx="8521700" cy="549275"/>
          </a:xfrm>
        </p:spPr>
        <p:txBody>
          <a:bodyPr/>
          <a:lstStyle/>
          <a:p>
            <a:r>
              <a:rPr lang="en-US" sz="3200" i="1" dirty="0">
                <a:solidFill>
                  <a:srgbClr val="FF0000"/>
                </a:solidFill>
              </a:rPr>
              <a:t>Second: Unbiasedness </a:t>
            </a:r>
            <a:r>
              <a:rPr lang="en-US" sz="3200" i="1" dirty="0" smtClean="0">
                <a:solidFill>
                  <a:srgbClr val="FF0000"/>
                </a:solidFill>
              </a:rPr>
              <a:t>Property</a:t>
            </a:r>
            <a:endParaRPr lang="en-US" sz="3200" i="1" dirty="0">
              <a:solidFill>
                <a:srgbClr val="FF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4" name="Rectangle 3"/>
          <p:cNvSpPr>
            <a:spLocks noChangeArrowheads="1"/>
          </p:cNvSpPr>
          <p:nvPr/>
        </p:nvSpPr>
        <p:spPr bwMode="auto">
          <a:xfrm>
            <a:off x="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6" name="Object 5"/>
          <p:cNvGraphicFramePr>
            <a:graphicFrameLocks noChangeAspect="1"/>
          </p:cNvGraphicFramePr>
          <p:nvPr>
            <p:extLst>
              <p:ext uri="{D42A27DB-BD31-4B8C-83A1-F6EECF244321}">
                <p14:modId xmlns:p14="http://schemas.microsoft.com/office/powerpoint/2010/main" val="3680466027"/>
              </p:ext>
            </p:extLst>
          </p:nvPr>
        </p:nvGraphicFramePr>
        <p:xfrm>
          <a:off x="101600" y="1485900"/>
          <a:ext cx="6548438" cy="5299075"/>
        </p:xfrm>
        <a:graphic>
          <a:graphicData uri="http://schemas.openxmlformats.org/presentationml/2006/ole">
            <mc:AlternateContent xmlns:mc="http://schemas.openxmlformats.org/markup-compatibility/2006">
              <mc:Choice xmlns:v="urn:schemas-microsoft-com:vml" Requires="v">
                <p:oleObj spid="_x0000_s82337" name="Equation" r:id="rId4" imgW="3568680" imgH="3454200" progId="Equation.3">
                  <p:embed/>
                </p:oleObj>
              </mc:Choice>
              <mc:Fallback>
                <p:oleObj name="Equation" r:id="rId4" imgW="3568680" imgH="3454200" progId="Equation.3">
                  <p:embed/>
                  <p:pic>
                    <p:nvPicPr>
                      <p:cNvPr id="0" name=""/>
                      <p:cNvPicPr>
                        <a:picLocks noChangeAspect="1" noChangeArrowheads="1"/>
                      </p:cNvPicPr>
                      <p:nvPr/>
                    </p:nvPicPr>
                    <p:blipFill>
                      <a:blip r:embed="rId5"/>
                      <a:srcRect/>
                      <a:stretch>
                        <a:fillRect/>
                      </a:stretch>
                    </p:blipFill>
                    <p:spPr bwMode="auto">
                      <a:xfrm>
                        <a:off x="101600" y="1485900"/>
                        <a:ext cx="6548438" cy="5299075"/>
                      </a:xfrm>
                      <a:prstGeom prst="rect">
                        <a:avLst/>
                      </a:prstGeom>
                      <a:solidFill>
                        <a:schemeClr val="bg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92522000"/>
              </p:ext>
            </p:extLst>
          </p:nvPr>
        </p:nvGraphicFramePr>
        <p:xfrm>
          <a:off x="87313" y="939800"/>
          <a:ext cx="3913187" cy="476250"/>
        </p:xfrm>
        <a:graphic>
          <a:graphicData uri="http://schemas.openxmlformats.org/presentationml/2006/ole">
            <mc:AlternateContent xmlns:mc="http://schemas.openxmlformats.org/markup-compatibility/2006">
              <mc:Choice xmlns:v="urn:schemas-microsoft-com:vml" Requires="v">
                <p:oleObj spid="_x0000_s82338" name="Equation" r:id="rId6" imgW="1981080" imgH="241200" progId="Equation.3">
                  <p:embed/>
                </p:oleObj>
              </mc:Choice>
              <mc:Fallback>
                <p:oleObj name="Equation" r:id="rId6" imgW="1981080" imgH="241200" progId="Equation.3">
                  <p:embed/>
                  <p:pic>
                    <p:nvPicPr>
                      <p:cNvPr id="0" name="Object 2"/>
                      <p:cNvPicPr>
                        <a:picLocks noChangeAspect="1" noChangeArrowheads="1"/>
                      </p:cNvPicPr>
                      <p:nvPr/>
                    </p:nvPicPr>
                    <p:blipFill>
                      <a:blip r:embed="rId7"/>
                      <a:srcRect/>
                      <a:stretch>
                        <a:fillRect/>
                      </a:stretch>
                    </p:blipFill>
                    <p:spPr bwMode="auto">
                      <a:xfrm>
                        <a:off x="87313" y="939800"/>
                        <a:ext cx="3913187" cy="476250"/>
                      </a:xfrm>
                      <a:prstGeom prst="rect">
                        <a:avLst/>
                      </a:prstGeom>
                      <a:solidFill>
                        <a:srgbClr val="C2FFF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26223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350" y="112713"/>
            <a:ext cx="8521700" cy="549275"/>
          </a:xfrm>
        </p:spPr>
        <p:txBody>
          <a:bodyPr/>
          <a:lstStyle/>
          <a:p>
            <a:r>
              <a:rPr lang="en-US" sz="3200" dirty="0" smtClean="0">
                <a:solidFill>
                  <a:srgbClr val="FF0000"/>
                </a:solidFill>
              </a:rPr>
              <a:t>H.W.</a:t>
            </a:r>
            <a:endParaRPr lang="en-US" sz="3200" dirty="0">
              <a:solidFill>
                <a:srgbClr val="FF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4" name="Rectangle 3"/>
          <p:cNvSpPr>
            <a:spLocks noChangeArrowheads="1"/>
          </p:cNvSpPr>
          <p:nvPr/>
        </p:nvSpPr>
        <p:spPr bwMode="auto">
          <a:xfrm>
            <a:off x="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6" name="Object 5"/>
          <p:cNvGraphicFramePr>
            <a:graphicFrameLocks noChangeAspect="1"/>
          </p:cNvGraphicFramePr>
          <p:nvPr>
            <p:extLst>
              <p:ext uri="{D42A27DB-BD31-4B8C-83A1-F6EECF244321}">
                <p14:modId xmlns:p14="http://schemas.microsoft.com/office/powerpoint/2010/main" val="1711349766"/>
              </p:ext>
            </p:extLst>
          </p:nvPr>
        </p:nvGraphicFramePr>
        <p:xfrm>
          <a:off x="115888" y="987425"/>
          <a:ext cx="6359525" cy="5622925"/>
        </p:xfrm>
        <a:graphic>
          <a:graphicData uri="http://schemas.openxmlformats.org/presentationml/2006/ole">
            <mc:AlternateContent xmlns:mc="http://schemas.openxmlformats.org/markup-compatibility/2006">
              <mc:Choice xmlns:v="urn:schemas-microsoft-com:vml" Requires="v">
                <p:oleObj spid="_x0000_s85199" name="Equation" r:id="rId4" imgW="2006280" imgH="2400120" progId="Equation.3">
                  <p:embed/>
                </p:oleObj>
              </mc:Choice>
              <mc:Fallback>
                <p:oleObj name="Equation" r:id="rId4" imgW="2006280" imgH="2400120" progId="Equation.3">
                  <p:embed/>
                  <p:pic>
                    <p:nvPicPr>
                      <p:cNvPr id="0" name=""/>
                      <p:cNvPicPr>
                        <a:picLocks noChangeAspect="1" noChangeArrowheads="1"/>
                      </p:cNvPicPr>
                      <p:nvPr/>
                    </p:nvPicPr>
                    <p:blipFill>
                      <a:blip r:embed="rId5"/>
                      <a:srcRect/>
                      <a:stretch>
                        <a:fillRect/>
                      </a:stretch>
                    </p:blipFill>
                    <p:spPr bwMode="auto">
                      <a:xfrm>
                        <a:off x="115888" y="987425"/>
                        <a:ext cx="6359525" cy="562292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148398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4" name="Rectangle 3"/>
          <p:cNvSpPr>
            <a:spLocks noChangeArrowheads="1"/>
          </p:cNvSpPr>
          <p:nvPr/>
        </p:nvSpPr>
        <p:spPr bwMode="auto">
          <a:xfrm>
            <a:off x="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6" name="Object 5"/>
          <p:cNvGraphicFramePr>
            <a:graphicFrameLocks noChangeAspect="1"/>
          </p:cNvGraphicFramePr>
          <p:nvPr>
            <p:extLst>
              <p:ext uri="{D42A27DB-BD31-4B8C-83A1-F6EECF244321}">
                <p14:modId xmlns:p14="http://schemas.microsoft.com/office/powerpoint/2010/main" val="1051056504"/>
              </p:ext>
            </p:extLst>
          </p:nvPr>
        </p:nvGraphicFramePr>
        <p:xfrm>
          <a:off x="134938" y="1077913"/>
          <a:ext cx="6894512" cy="5674571"/>
        </p:xfrm>
        <a:graphic>
          <a:graphicData uri="http://schemas.openxmlformats.org/presentationml/2006/ole">
            <mc:AlternateContent xmlns:mc="http://schemas.openxmlformats.org/markup-compatibility/2006">
              <mc:Choice xmlns:v="urn:schemas-microsoft-com:vml" Requires="v">
                <p:oleObj spid="_x0000_s83362" name="Equation" r:id="rId4" imgW="3251160" imgH="3251160" progId="Equation.3">
                  <p:embed/>
                </p:oleObj>
              </mc:Choice>
              <mc:Fallback>
                <p:oleObj name="Equation" r:id="rId4" imgW="3251160" imgH="3251160" progId="Equation.3">
                  <p:embed/>
                  <p:pic>
                    <p:nvPicPr>
                      <p:cNvPr id="0" name=""/>
                      <p:cNvPicPr>
                        <a:picLocks noChangeAspect="1" noChangeArrowheads="1"/>
                      </p:cNvPicPr>
                      <p:nvPr/>
                    </p:nvPicPr>
                    <p:blipFill>
                      <a:blip r:embed="rId5"/>
                      <a:srcRect/>
                      <a:stretch>
                        <a:fillRect/>
                      </a:stretch>
                    </p:blipFill>
                    <p:spPr bwMode="auto">
                      <a:xfrm>
                        <a:off x="134938" y="1077913"/>
                        <a:ext cx="6894512" cy="5674571"/>
                      </a:xfrm>
                      <a:prstGeom prst="rect">
                        <a:avLst/>
                      </a:prstGeom>
                      <a:solidFill>
                        <a:schemeClr val="bg1"/>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06095433"/>
              </p:ext>
            </p:extLst>
          </p:nvPr>
        </p:nvGraphicFramePr>
        <p:xfrm>
          <a:off x="82550" y="184150"/>
          <a:ext cx="3960813" cy="501650"/>
        </p:xfrm>
        <a:graphic>
          <a:graphicData uri="http://schemas.openxmlformats.org/presentationml/2006/ole">
            <mc:AlternateContent xmlns:mc="http://schemas.openxmlformats.org/markup-compatibility/2006">
              <mc:Choice xmlns:v="urn:schemas-microsoft-com:vml" Requires="v">
                <p:oleObj spid="_x0000_s83363" name="Equation" r:id="rId6" imgW="2006280" imgH="253800" progId="Equation.3">
                  <p:embed/>
                </p:oleObj>
              </mc:Choice>
              <mc:Fallback>
                <p:oleObj name="Equation" r:id="rId6" imgW="2006280" imgH="253800" progId="Equation.3">
                  <p:embed/>
                  <p:pic>
                    <p:nvPicPr>
                      <p:cNvPr id="0" name=""/>
                      <p:cNvPicPr/>
                      <p:nvPr/>
                    </p:nvPicPr>
                    <p:blipFill>
                      <a:blip r:embed="rId7"/>
                      <a:stretch>
                        <a:fillRect/>
                      </a:stretch>
                    </p:blipFill>
                    <p:spPr>
                      <a:xfrm>
                        <a:off x="82550" y="184150"/>
                        <a:ext cx="3960813" cy="501650"/>
                      </a:xfrm>
                      <a:prstGeom prst="rect">
                        <a:avLst/>
                      </a:prstGeom>
                      <a:solidFill>
                        <a:schemeClr val="accent1">
                          <a:lumMod val="20000"/>
                          <a:lumOff val="80000"/>
                        </a:schemeClr>
                      </a:solidFill>
                    </p:spPr>
                  </p:pic>
                </p:oleObj>
              </mc:Fallback>
            </mc:AlternateContent>
          </a:graphicData>
        </a:graphic>
      </p:graphicFrame>
    </p:spTree>
    <p:extLst>
      <p:ext uri="{BB962C8B-B14F-4D97-AF65-F5344CB8AC3E}">
        <p14:creationId xmlns:p14="http://schemas.microsoft.com/office/powerpoint/2010/main" val="21499699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350" y="112713"/>
            <a:ext cx="8521700" cy="549275"/>
          </a:xfrm>
        </p:spPr>
        <p:txBody>
          <a:bodyPr/>
          <a:lstStyle/>
          <a:p>
            <a:r>
              <a:rPr lang="en-US" sz="3200" dirty="0" smtClean="0">
                <a:solidFill>
                  <a:srgbClr val="FF0000"/>
                </a:solidFill>
              </a:rPr>
              <a:t>H.W.</a:t>
            </a:r>
            <a:endParaRPr lang="en-US" sz="3200" dirty="0">
              <a:solidFill>
                <a:srgbClr val="FF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4" name="Rectangle 3"/>
          <p:cNvSpPr>
            <a:spLocks noChangeArrowheads="1"/>
          </p:cNvSpPr>
          <p:nvPr/>
        </p:nvSpPr>
        <p:spPr bwMode="auto">
          <a:xfrm>
            <a:off x="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6" name="Object 5"/>
          <p:cNvGraphicFramePr>
            <a:graphicFrameLocks noChangeAspect="1"/>
          </p:cNvGraphicFramePr>
          <p:nvPr>
            <p:extLst>
              <p:ext uri="{D42A27DB-BD31-4B8C-83A1-F6EECF244321}">
                <p14:modId xmlns:p14="http://schemas.microsoft.com/office/powerpoint/2010/main" val="718193954"/>
              </p:ext>
            </p:extLst>
          </p:nvPr>
        </p:nvGraphicFramePr>
        <p:xfrm>
          <a:off x="90488" y="987425"/>
          <a:ext cx="5310187" cy="5087938"/>
        </p:xfrm>
        <a:graphic>
          <a:graphicData uri="http://schemas.openxmlformats.org/presentationml/2006/ole">
            <mc:AlternateContent xmlns:mc="http://schemas.openxmlformats.org/markup-compatibility/2006">
              <mc:Choice xmlns:v="urn:schemas-microsoft-com:vml" Requires="v">
                <p:oleObj spid="_x0000_s86220" name="Equation" r:id="rId4" imgW="1866600" imgH="2171520" progId="Equation.3">
                  <p:embed/>
                </p:oleObj>
              </mc:Choice>
              <mc:Fallback>
                <p:oleObj name="Equation" r:id="rId4" imgW="1866600" imgH="2171520" progId="Equation.3">
                  <p:embed/>
                  <p:pic>
                    <p:nvPicPr>
                      <p:cNvPr id="0" name=""/>
                      <p:cNvPicPr>
                        <a:picLocks noChangeAspect="1" noChangeArrowheads="1"/>
                      </p:cNvPicPr>
                      <p:nvPr/>
                    </p:nvPicPr>
                    <p:blipFill>
                      <a:blip r:embed="rId5"/>
                      <a:srcRect/>
                      <a:stretch>
                        <a:fillRect/>
                      </a:stretch>
                    </p:blipFill>
                    <p:spPr bwMode="auto">
                      <a:xfrm>
                        <a:off x="90488" y="987425"/>
                        <a:ext cx="5310187" cy="5087938"/>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882731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27000" y="112713"/>
            <a:ext cx="7673976" cy="549275"/>
          </a:xfrm>
        </p:spPr>
        <p:txBody>
          <a:bodyPr/>
          <a:lstStyle/>
          <a:p>
            <a:pPr rtl="1"/>
            <a:r>
              <a:rPr lang="en-US" sz="2800" i="1" dirty="0">
                <a:solidFill>
                  <a:srgbClr val="FF0000"/>
                </a:solidFill>
              </a:rPr>
              <a:t>The Variance of </a:t>
            </a:r>
            <a:r>
              <a:rPr lang="en-US" sz="2800" i="1" dirty="0" smtClean="0">
                <a:solidFill>
                  <a:srgbClr val="FF0000"/>
                </a:solidFill>
              </a:rPr>
              <a:t>estimated </a:t>
            </a:r>
            <a:r>
              <a:rPr lang="en-US" sz="2800" i="1" dirty="0">
                <a:solidFill>
                  <a:srgbClr val="FF0000"/>
                </a:solidFill>
              </a:rPr>
              <a:t>regression </a:t>
            </a:r>
            <a:r>
              <a:rPr lang="en-US" sz="2800" i="1" dirty="0" smtClean="0">
                <a:solidFill>
                  <a:srgbClr val="FF0000"/>
                </a:solidFill>
              </a:rPr>
              <a:t>parameters </a:t>
            </a:r>
            <a:endParaRPr lang="en-US" sz="2800" i="1"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669566017"/>
              </p:ext>
            </p:extLst>
          </p:nvPr>
        </p:nvGraphicFramePr>
        <p:xfrm>
          <a:off x="390525" y="1366838"/>
          <a:ext cx="6991350" cy="5488823"/>
        </p:xfrm>
        <a:graphic>
          <a:graphicData uri="http://schemas.openxmlformats.org/presentationml/2006/ole">
            <mc:AlternateContent xmlns:mc="http://schemas.openxmlformats.org/markup-compatibility/2006">
              <mc:Choice xmlns:v="urn:schemas-microsoft-com:vml" Requires="v">
                <p:oleObj spid="_x0000_s84574" name="Equation" r:id="rId4" imgW="3568680" imgH="3352680" progId="Equation.3">
                  <p:embed/>
                </p:oleObj>
              </mc:Choice>
              <mc:Fallback>
                <p:oleObj name="Equation" r:id="rId4" imgW="3568680" imgH="3352680" progId="Equation.3">
                  <p:embed/>
                  <p:pic>
                    <p:nvPicPr>
                      <p:cNvPr id="0" name="Object 5"/>
                      <p:cNvPicPr>
                        <a:picLocks noChangeAspect="1" noChangeArrowheads="1"/>
                      </p:cNvPicPr>
                      <p:nvPr/>
                    </p:nvPicPr>
                    <p:blipFill>
                      <a:blip r:embed="rId5"/>
                      <a:srcRect/>
                      <a:stretch>
                        <a:fillRect/>
                      </a:stretch>
                    </p:blipFill>
                    <p:spPr bwMode="auto">
                      <a:xfrm>
                        <a:off x="390525" y="1366838"/>
                        <a:ext cx="6991350" cy="5488823"/>
                      </a:xfrm>
                      <a:prstGeom prst="rect">
                        <a:avLst/>
                      </a:prstGeom>
                      <a:solidFill>
                        <a:schemeClr val="bg1"/>
                      </a:solid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90190151"/>
              </p:ext>
            </p:extLst>
          </p:nvPr>
        </p:nvGraphicFramePr>
        <p:xfrm>
          <a:off x="7626350" y="103188"/>
          <a:ext cx="1165225" cy="584200"/>
        </p:xfrm>
        <a:graphic>
          <a:graphicData uri="http://schemas.openxmlformats.org/presentationml/2006/ole">
            <mc:AlternateContent xmlns:mc="http://schemas.openxmlformats.org/markup-compatibility/2006">
              <mc:Choice xmlns:v="urn:schemas-microsoft-com:vml" Requires="v">
                <p:oleObj spid="_x0000_s84575" name="Equation" r:id="rId6" imgW="507960" imgH="253800" progId="Equation.3">
                  <p:embed/>
                </p:oleObj>
              </mc:Choice>
              <mc:Fallback>
                <p:oleObj name="Equation" r:id="rId6" imgW="507960" imgH="253800" progId="Equation.3">
                  <p:embed/>
                  <p:pic>
                    <p:nvPicPr>
                      <p:cNvPr id="0" name=""/>
                      <p:cNvPicPr/>
                      <p:nvPr/>
                    </p:nvPicPr>
                    <p:blipFill>
                      <a:blip r:embed="rId7"/>
                      <a:stretch>
                        <a:fillRect/>
                      </a:stretch>
                    </p:blipFill>
                    <p:spPr>
                      <a:xfrm>
                        <a:off x="7626350" y="103188"/>
                        <a:ext cx="1165225" cy="584200"/>
                      </a:xfrm>
                      <a:prstGeom prst="rect">
                        <a:avLst/>
                      </a:prstGeom>
                    </p:spPr>
                  </p:pic>
                </p:oleObj>
              </mc:Fallback>
            </mc:AlternateContent>
          </a:graphicData>
        </a:graphic>
      </p:graphicFrame>
      <p:sp>
        <p:nvSpPr>
          <p:cNvPr id="6" name="Rectangle 2"/>
          <p:cNvSpPr txBox="1">
            <a:spLocks noChangeArrowheads="1"/>
          </p:cNvSpPr>
          <p:nvPr/>
        </p:nvSpPr>
        <p:spPr bwMode="auto">
          <a:xfrm>
            <a:off x="98424" y="808038"/>
            <a:ext cx="9055101"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2pPr>
            <a:lvl3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3pPr>
            <a:lvl4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4pPr>
            <a:lvl5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5pPr>
            <a:lvl6pPr marL="457200" algn="l" rtl="0" fontAlgn="base">
              <a:spcBef>
                <a:spcPct val="0"/>
              </a:spcBef>
              <a:spcAft>
                <a:spcPct val="0"/>
              </a:spcAft>
              <a:defRPr sz="2400" b="1">
                <a:solidFill>
                  <a:srgbClr val="666699"/>
                </a:solidFill>
                <a:latin typeface="Tahoma" pitchFamily="34" charset="0"/>
                <a:cs typeface="Times New Roman" pitchFamily="18" charset="0"/>
              </a:defRPr>
            </a:lvl6pPr>
            <a:lvl7pPr marL="914400" algn="l" rtl="0" fontAlgn="base">
              <a:spcBef>
                <a:spcPct val="0"/>
              </a:spcBef>
              <a:spcAft>
                <a:spcPct val="0"/>
              </a:spcAft>
              <a:defRPr sz="2400" b="1">
                <a:solidFill>
                  <a:srgbClr val="666699"/>
                </a:solidFill>
                <a:latin typeface="Tahoma" pitchFamily="34" charset="0"/>
                <a:cs typeface="Times New Roman" pitchFamily="18" charset="0"/>
              </a:defRPr>
            </a:lvl7pPr>
            <a:lvl8pPr marL="1371600" algn="l" rtl="0" fontAlgn="base">
              <a:spcBef>
                <a:spcPct val="0"/>
              </a:spcBef>
              <a:spcAft>
                <a:spcPct val="0"/>
              </a:spcAft>
              <a:defRPr sz="2400" b="1">
                <a:solidFill>
                  <a:srgbClr val="666699"/>
                </a:solidFill>
                <a:latin typeface="Tahoma" pitchFamily="34" charset="0"/>
                <a:cs typeface="Times New Roman" pitchFamily="18" charset="0"/>
              </a:defRPr>
            </a:lvl8pPr>
            <a:lvl9pPr marL="1828800" algn="l" rtl="0" fontAlgn="base">
              <a:spcBef>
                <a:spcPct val="0"/>
              </a:spcBef>
              <a:spcAft>
                <a:spcPct val="0"/>
              </a:spcAft>
              <a:defRPr sz="2400" b="1">
                <a:solidFill>
                  <a:srgbClr val="666699"/>
                </a:solidFill>
                <a:latin typeface="Tahoma" pitchFamily="34" charset="0"/>
                <a:cs typeface="Times New Roman" pitchFamily="18" charset="0"/>
              </a:defRPr>
            </a:lvl9pPr>
          </a:lstStyle>
          <a:p>
            <a:pPr rtl="1"/>
            <a:r>
              <a:rPr lang="en-US" sz="2800" dirty="0" smtClean="0">
                <a:solidFill>
                  <a:srgbClr val="FF0000"/>
                </a:solidFill>
              </a:rPr>
              <a:t>1-</a:t>
            </a:r>
            <a:r>
              <a:rPr lang="en-US" sz="2800" i="1" dirty="0" smtClean="0">
                <a:solidFill>
                  <a:srgbClr val="FF0000"/>
                </a:solidFill>
              </a:rPr>
              <a:t> Variance </a:t>
            </a:r>
            <a:r>
              <a:rPr lang="en-US" sz="2800" i="1" dirty="0">
                <a:solidFill>
                  <a:srgbClr val="FF0000"/>
                </a:solidFill>
              </a:rPr>
              <a:t>estimation of </a:t>
            </a:r>
          </a:p>
        </p:txBody>
      </p:sp>
      <p:graphicFrame>
        <p:nvGraphicFramePr>
          <p:cNvPr id="5" name="Object 4"/>
          <p:cNvGraphicFramePr>
            <a:graphicFrameLocks noChangeAspect="1"/>
          </p:cNvGraphicFramePr>
          <p:nvPr>
            <p:extLst>
              <p:ext uri="{D42A27DB-BD31-4B8C-83A1-F6EECF244321}">
                <p14:modId xmlns:p14="http://schemas.microsoft.com/office/powerpoint/2010/main" val="3907558751"/>
              </p:ext>
            </p:extLst>
          </p:nvPr>
        </p:nvGraphicFramePr>
        <p:xfrm>
          <a:off x="4156074" y="900113"/>
          <a:ext cx="336550" cy="456746"/>
        </p:xfrm>
        <a:graphic>
          <a:graphicData uri="http://schemas.openxmlformats.org/presentationml/2006/ole">
            <mc:AlternateContent xmlns:mc="http://schemas.openxmlformats.org/markup-compatibility/2006">
              <mc:Choice xmlns:v="urn:schemas-microsoft-com:vml" Requires="v">
                <p:oleObj spid="_x0000_s84576" name="Equation" r:id="rId8" imgW="177480" imgH="241200" progId="Equation.3">
                  <p:embed/>
                </p:oleObj>
              </mc:Choice>
              <mc:Fallback>
                <p:oleObj name="Equation" r:id="rId8" imgW="177480" imgH="241200" progId="Equation.3">
                  <p:embed/>
                  <p:pic>
                    <p:nvPicPr>
                      <p:cNvPr id="0" name=""/>
                      <p:cNvPicPr/>
                      <p:nvPr/>
                    </p:nvPicPr>
                    <p:blipFill>
                      <a:blip r:embed="rId9"/>
                      <a:stretch>
                        <a:fillRect/>
                      </a:stretch>
                    </p:blipFill>
                    <p:spPr>
                      <a:xfrm>
                        <a:off x="4156074" y="900113"/>
                        <a:ext cx="336550" cy="456746"/>
                      </a:xfrm>
                      <a:prstGeom prst="rect">
                        <a:avLst/>
                      </a:prstGeom>
                    </p:spPr>
                  </p:pic>
                </p:oleObj>
              </mc:Fallback>
            </mc:AlternateContent>
          </a:graphicData>
        </a:graphic>
      </p:graphicFrame>
    </p:spTree>
    <p:extLst>
      <p:ext uri="{BB962C8B-B14F-4D97-AF65-F5344CB8AC3E}">
        <p14:creationId xmlns:p14="http://schemas.microsoft.com/office/powerpoint/2010/main" val="11179497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4" name="Rectangle 3"/>
          <p:cNvSpPr>
            <a:spLocks noChangeArrowheads="1"/>
          </p:cNvSpPr>
          <p:nvPr/>
        </p:nvSpPr>
        <p:spPr bwMode="auto">
          <a:xfrm>
            <a:off x="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6" name="Object 5"/>
          <p:cNvGraphicFramePr>
            <a:graphicFrameLocks noChangeAspect="1"/>
          </p:cNvGraphicFramePr>
          <p:nvPr>
            <p:extLst>
              <p:ext uri="{D42A27DB-BD31-4B8C-83A1-F6EECF244321}">
                <p14:modId xmlns:p14="http://schemas.microsoft.com/office/powerpoint/2010/main" val="1586697508"/>
              </p:ext>
            </p:extLst>
          </p:nvPr>
        </p:nvGraphicFramePr>
        <p:xfrm>
          <a:off x="134938" y="1074738"/>
          <a:ext cx="6894512" cy="5586412"/>
        </p:xfrm>
        <a:graphic>
          <a:graphicData uri="http://schemas.openxmlformats.org/presentationml/2006/ole">
            <mc:AlternateContent xmlns:mc="http://schemas.openxmlformats.org/markup-compatibility/2006">
              <mc:Choice xmlns:v="urn:schemas-microsoft-com:vml" Requires="v">
                <p:oleObj spid="_x0000_s91522" name="Equation" r:id="rId4" imgW="3251160" imgH="3200400" progId="Equation.3">
                  <p:embed/>
                </p:oleObj>
              </mc:Choice>
              <mc:Fallback>
                <p:oleObj name="Equation" r:id="rId4" imgW="3251160" imgH="3200400" progId="Equation.3">
                  <p:embed/>
                  <p:pic>
                    <p:nvPicPr>
                      <p:cNvPr id="0" name=""/>
                      <p:cNvPicPr>
                        <a:picLocks noChangeAspect="1" noChangeArrowheads="1"/>
                      </p:cNvPicPr>
                      <p:nvPr/>
                    </p:nvPicPr>
                    <p:blipFill>
                      <a:blip r:embed="rId5"/>
                      <a:srcRect/>
                      <a:stretch>
                        <a:fillRect/>
                      </a:stretch>
                    </p:blipFill>
                    <p:spPr bwMode="auto">
                      <a:xfrm>
                        <a:off x="134938" y="1074738"/>
                        <a:ext cx="6894512" cy="5586412"/>
                      </a:xfrm>
                      <a:prstGeom prst="rect">
                        <a:avLst/>
                      </a:prstGeom>
                      <a:solidFill>
                        <a:schemeClr val="bg1"/>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7813556"/>
              </p:ext>
            </p:extLst>
          </p:nvPr>
        </p:nvGraphicFramePr>
        <p:xfrm>
          <a:off x="4295774" y="155575"/>
          <a:ext cx="376238" cy="501650"/>
        </p:xfrm>
        <a:graphic>
          <a:graphicData uri="http://schemas.openxmlformats.org/presentationml/2006/ole">
            <mc:AlternateContent xmlns:mc="http://schemas.openxmlformats.org/markup-compatibility/2006">
              <mc:Choice xmlns:v="urn:schemas-microsoft-com:vml" Requires="v">
                <p:oleObj spid="_x0000_s91523" name="Equation" r:id="rId6" imgW="190440" imgH="253800" progId="Equation.3">
                  <p:embed/>
                </p:oleObj>
              </mc:Choice>
              <mc:Fallback>
                <p:oleObj name="Equation" r:id="rId6" imgW="190440" imgH="253800" progId="Equation.3">
                  <p:embed/>
                  <p:pic>
                    <p:nvPicPr>
                      <p:cNvPr id="0" name=""/>
                      <p:cNvPicPr/>
                      <p:nvPr/>
                    </p:nvPicPr>
                    <p:blipFill>
                      <a:blip r:embed="rId7"/>
                      <a:stretch>
                        <a:fillRect/>
                      </a:stretch>
                    </p:blipFill>
                    <p:spPr>
                      <a:xfrm>
                        <a:off x="4295774" y="155575"/>
                        <a:ext cx="376238" cy="501650"/>
                      </a:xfrm>
                      <a:prstGeom prst="rect">
                        <a:avLst/>
                      </a:prstGeom>
                      <a:solidFill>
                        <a:schemeClr val="bg1"/>
                      </a:solidFill>
                      <a:ln>
                        <a:noFill/>
                      </a:ln>
                    </p:spPr>
                  </p:pic>
                </p:oleObj>
              </mc:Fallback>
            </mc:AlternateContent>
          </a:graphicData>
        </a:graphic>
      </p:graphicFrame>
      <p:sp>
        <p:nvSpPr>
          <p:cNvPr id="7" name="Rectangle 2"/>
          <p:cNvSpPr txBox="1">
            <a:spLocks noChangeArrowheads="1"/>
          </p:cNvSpPr>
          <p:nvPr/>
        </p:nvSpPr>
        <p:spPr bwMode="auto">
          <a:xfrm>
            <a:off x="3174" y="150813"/>
            <a:ext cx="4321176"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2pPr>
            <a:lvl3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3pPr>
            <a:lvl4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4pPr>
            <a:lvl5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5pPr>
            <a:lvl6pPr marL="457200" algn="l" rtl="0" fontAlgn="base">
              <a:spcBef>
                <a:spcPct val="0"/>
              </a:spcBef>
              <a:spcAft>
                <a:spcPct val="0"/>
              </a:spcAft>
              <a:defRPr sz="2400" b="1">
                <a:solidFill>
                  <a:srgbClr val="666699"/>
                </a:solidFill>
                <a:latin typeface="Tahoma" pitchFamily="34" charset="0"/>
                <a:cs typeface="Times New Roman" pitchFamily="18" charset="0"/>
              </a:defRPr>
            </a:lvl6pPr>
            <a:lvl7pPr marL="914400" algn="l" rtl="0" fontAlgn="base">
              <a:spcBef>
                <a:spcPct val="0"/>
              </a:spcBef>
              <a:spcAft>
                <a:spcPct val="0"/>
              </a:spcAft>
              <a:defRPr sz="2400" b="1">
                <a:solidFill>
                  <a:srgbClr val="666699"/>
                </a:solidFill>
                <a:latin typeface="Tahoma" pitchFamily="34" charset="0"/>
                <a:cs typeface="Times New Roman" pitchFamily="18" charset="0"/>
              </a:defRPr>
            </a:lvl7pPr>
            <a:lvl8pPr marL="1371600" algn="l" rtl="0" fontAlgn="base">
              <a:spcBef>
                <a:spcPct val="0"/>
              </a:spcBef>
              <a:spcAft>
                <a:spcPct val="0"/>
              </a:spcAft>
              <a:defRPr sz="2400" b="1">
                <a:solidFill>
                  <a:srgbClr val="666699"/>
                </a:solidFill>
                <a:latin typeface="Tahoma" pitchFamily="34" charset="0"/>
                <a:cs typeface="Times New Roman" pitchFamily="18" charset="0"/>
              </a:defRPr>
            </a:lvl8pPr>
            <a:lvl9pPr marL="1828800" algn="l" rtl="0" fontAlgn="base">
              <a:spcBef>
                <a:spcPct val="0"/>
              </a:spcBef>
              <a:spcAft>
                <a:spcPct val="0"/>
              </a:spcAft>
              <a:defRPr sz="2400" b="1">
                <a:solidFill>
                  <a:srgbClr val="666699"/>
                </a:solidFill>
                <a:latin typeface="Tahoma" pitchFamily="34" charset="0"/>
                <a:cs typeface="Times New Roman" pitchFamily="18" charset="0"/>
              </a:defRPr>
            </a:lvl9pPr>
          </a:lstStyle>
          <a:p>
            <a:pPr rtl="1"/>
            <a:r>
              <a:rPr lang="en-US" sz="2800" dirty="0" smtClean="0">
                <a:solidFill>
                  <a:srgbClr val="FF0000"/>
                </a:solidFill>
              </a:rPr>
              <a:t>2-</a:t>
            </a:r>
            <a:r>
              <a:rPr lang="en-US" sz="2800" i="1" dirty="0" smtClean="0">
                <a:solidFill>
                  <a:srgbClr val="FF0000"/>
                </a:solidFill>
              </a:rPr>
              <a:t> </a:t>
            </a:r>
            <a:r>
              <a:rPr lang="en-US" sz="2800" i="1" dirty="0">
                <a:solidFill>
                  <a:srgbClr val="FF0000"/>
                </a:solidFill>
              </a:rPr>
              <a:t>Variance estimation of </a:t>
            </a:r>
          </a:p>
        </p:txBody>
      </p:sp>
    </p:spTree>
    <p:extLst>
      <p:ext uri="{BB962C8B-B14F-4D97-AF65-F5344CB8AC3E}">
        <p14:creationId xmlns:p14="http://schemas.microsoft.com/office/powerpoint/2010/main" val="352650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1275" y="112713"/>
            <a:ext cx="7673976" cy="549275"/>
          </a:xfrm>
        </p:spPr>
        <p:txBody>
          <a:bodyPr/>
          <a:lstStyle/>
          <a:p>
            <a:pPr rtl="1"/>
            <a:r>
              <a:rPr lang="en-US" sz="2800" i="1" dirty="0">
                <a:solidFill>
                  <a:srgbClr val="FF0000"/>
                </a:solidFill>
              </a:rPr>
              <a:t>The </a:t>
            </a:r>
            <a:r>
              <a:rPr lang="en-US" sz="2800" i="1" dirty="0" smtClean="0">
                <a:solidFill>
                  <a:srgbClr val="FF0000"/>
                </a:solidFill>
              </a:rPr>
              <a:t>distribution of</a:t>
            </a:r>
            <a:endParaRPr lang="en-US" sz="2800" i="1"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44992827"/>
              </p:ext>
            </p:extLst>
          </p:nvPr>
        </p:nvGraphicFramePr>
        <p:xfrm>
          <a:off x="123825" y="1500188"/>
          <a:ext cx="7681913" cy="1870075"/>
        </p:xfrm>
        <a:graphic>
          <a:graphicData uri="http://schemas.openxmlformats.org/presentationml/2006/ole">
            <mc:AlternateContent xmlns:mc="http://schemas.openxmlformats.org/markup-compatibility/2006">
              <mc:Choice xmlns:v="urn:schemas-microsoft-com:vml" Requires="v">
                <p:oleObj spid="_x0000_s98165" name="Equation" r:id="rId4" imgW="4457520" imgH="1143000" progId="Equation.3">
                  <p:embed/>
                </p:oleObj>
              </mc:Choice>
              <mc:Fallback>
                <p:oleObj name="Equation" r:id="rId4" imgW="4457520" imgH="1143000" progId="Equation.3">
                  <p:embed/>
                  <p:pic>
                    <p:nvPicPr>
                      <p:cNvPr id="0" name=""/>
                      <p:cNvPicPr>
                        <a:picLocks noChangeAspect="1" noChangeArrowheads="1"/>
                      </p:cNvPicPr>
                      <p:nvPr/>
                    </p:nvPicPr>
                    <p:blipFill>
                      <a:blip r:embed="rId5"/>
                      <a:srcRect/>
                      <a:stretch>
                        <a:fillRect/>
                      </a:stretch>
                    </p:blipFill>
                    <p:spPr bwMode="auto">
                      <a:xfrm>
                        <a:off x="123825" y="1500188"/>
                        <a:ext cx="7681913" cy="1870075"/>
                      </a:xfrm>
                      <a:prstGeom prst="rect">
                        <a:avLst/>
                      </a:prstGeom>
                      <a:solidFill>
                        <a:schemeClr val="bg1"/>
                      </a:solid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37102524"/>
              </p:ext>
            </p:extLst>
          </p:nvPr>
        </p:nvGraphicFramePr>
        <p:xfrm>
          <a:off x="3235325" y="104775"/>
          <a:ext cx="1165225" cy="584200"/>
        </p:xfrm>
        <a:graphic>
          <a:graphicData uri="http://schemas.openxmlformats.org/presentationml/2006/ole">
            <mc:AlternateContent xmlns:mc="http://schemas.openxmlformats.org/markup-compatibility/2006">
              <mc:Choice xmlns:v="urn:schemas-microsoft-com:vml" Requires="v">
                <p:oleObj spid="_x0000_s98166" name="Equation" r:id="rId6" imgW="507960" imgH="253800" progId="Equation.3">
                  <p:embed/>
                </p:oleObj>
              </mc:Choice>
              <mc:Fallback>
                <p:oleObj name="Equation" r:id="rId6" imgW="507960" imgH="253800" progId="Equation.3">
                  <p:embed/>
                  <p:pic>
                    <p:nvPicPr>
                      <p:cNvPr id="0" name=""/>
                      <p:cNvPicPr/>
                      <p:nvPr/>
                    </p:nvPicPr>
                    <p:blipFill>
                      <a:blip r:embed="rId7"/>
                      <a:stretch>
                        <a:fillRect/>
                      </a:stretch>
                    </p:blipFill>
                    <p:spPr>
                      <a:xfrm>
                        <a:off x="3235325" y="104775"/>
                        <a:ext cx="1165225" cy="584200"/>
                      </a:xfrm>
                      <a:prstGeom prst="rect">
                        <a:avLst/>
                      </a:prstGeom>
                    </p:spPr>
                  </p:pic>
                </p:oleObj>
              </mc:Fallback>
            </mc:AlternateContent>
          </a:graphicData>
        </a:graphic>
      </p:graphicFrame>
      <p:sp>
        <p:nvSpPr>
          <p:cNvPr id="6" name="Rectangle 2"/>
          <p:cNvSpPr txBox="1">
            <a:spLocks noChangeArrowheads="1"/>
          </p:cNvSpPr>
          <p:nvPr/>
        </p:nvSpPr>
        <p:spPr bwMode="auto">
          <a:xfrm>
            <a:off x="41274" y="893763"/>
            <a:ext cx="9055101"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2pPr>
            <a:lvl3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3pPr>
            <a:lvl4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4pPr>
            <a:lvl5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5pPr>
            <a:lvl6pPr marL="457200" algn="l" rtl="0" fontAlgn="base">
              <a:spcBef>
                <a:spcPct val="0"/>
              </a:spcBef>
              <a:spcAft>
                <a:spcPct val="0"/>
              </a:spcAft>
              <a:defRPr sz="2400" b="1">
                <a:solidFill>
                  <a:srgbClr val="666699"/>
                </a:solidFill>
                <a:latin typeface="Tahoma" pitchFamily="34" charset="0"/>
                <a:cs typeface="Times New Roman" pitchFamily="18" charset="0"/>
              </a:defRPr>
            </a:lvl6pPr>
            <a:lvl7pPr marL="914400" algn="l" rtl="0" fontAlgn="base">
              <a:spcBef>
                <a:spcPct val="0"/>
              </a:spcBef>
              <a:spcAft>
                <a:spcPct val="0"/>
              </a:spcAft>
              <a:defRPr sz="2400" b="1">
                <a:solidFill>
                  <a:srgbClr val="666699"/>
                </a:solidFill>
                <a:latin typeface="Tahoma" pitchFamily="34" charset="0"/>
                <a:cs typeface="Times New Roman" pitchFamily="18" charset="0"/>
              </a:defRPr>
            </a:lvl7pPr>
            <a:lvl8pPr marL="1371600" algn="l" rtl="0" fontAlgn="base">
              <a:spcBef>
                <a:spcPct val="0"/>
              </a:spcBef>
              <a:spcAft>
                <a:spcPct val="0"/>
              </a:spcAft>
              <a:defRPr sz="2400" b="1">
                <a:solidFill>
                  <a:srgbClr val="666699"/>
                </a:solidFill>
                <a:latin typeface="Tahoma" pitchFamily="34" charset="0"/>
                <a:cs typeface="Times New Roman" pitchFamily="18" charset="0"/>
              </a:defRPr>
            </a:lvl8pPr>
            <a:lvl9pPr marL="1828800" algn="l" rtl="0" fontAlgn="base">
              <a:spcBef>
                <a:spcPct val="0"/>
              </a:spcBef>
              <a:spcAft>
                <a:spcPct val="0"/>
              </a:spcAft>
              <a:defRPr sz="2400" b="1">
                <a:solidFill>
                  <a:srgbClr val="666699"/>
                </a:solidFill>
                <a:latin typeface="Tahoma" pitchFamily="34" charset="0"/>
                <a:cs typeface="Times New Roman" pitchFamily="18" charset="0"/>
              </a:defRPr>
            </a:lvl9pPr>
          </a:lstStyle>
          <a:p>
            <a:pPr rtl="1"/>
            <a:r>
              <a:rPr lang="en-US" sz="2800" dirty="0" smtClean="0">
                <a:solidFill>
                  <a:srgbClr val="FF0000"/>
                </a:solidFill>
              </a:rPr>
              <a:t>1-</a:t>
            </a:r>
            <a:r>
              <a:rPr lang="en-US" sz="2800" i="1" dirty="0" smtClean="0">
                <a:solidFill>
                  <a:srgbClr val="FF0000"/>
                </a:solidFill>
              </a:rPr>
              <a:t> Distribution </a:t>
            </a:r>
            <a:r>
              <a:rPr lang="en-US" sz="2800" i="1" dirty="0">
                <a:solidFill>
                  <a:srgbClr val="FF0000"/>
                </a:solidFill>
              </a:rPr>
              <a:t>of </a:t>
            </a:r>
          </a:p>
        </p:txBody>
      </p:sp>
      <p:graphicFrame>
        <p:nvGraphicFramePr>
          <p:cNvPr id="5" name="Object 4"/>
          <p:cNvGraphicFramePr>
            <a:graphicFrameLocks noChangeAspect="1"/>
          </p:cNvGraphicFramePr>
          <p:nvPr>
            <p:extLst>
              <p:ext uri="{D42A27DB-BD31-4B8C-83A1-F6EECF244321}">
                <p14:modId xmlns:p14="http://schemas.microsoft.com/office/powerpoint/2010/main" val="2023073415"/>
              </p:ext>
            </p:extLst>
          </p:nvPr>
        </p:nvGraphicFramePr>
        <p:xfrm>
          <a:off x="3013074" y="920977"/>
          <a:ext cx="336550" cy="456746"/>
        </p:xfrm>
        <a:graphic>
          <a:graphicData uri="http://schemas.openxmlformats.org/presentationml/2006/ole">
            <mc:AlternateContent xmlns:mc="http://schemas.openxmlformats.org/markup-compatibility/2006">
              <mc:Choice xmlns:v="urn:schemas-microsoft-com:vml" Requires="v">
                <p:oleObj spid="_x0000_s98167" name="Equation" r:id="rId8" imgW="177480" imgH="241200" progId="Equation.3">
                  <p:embed/>
                </p:oleObj>
              </mc:Choice>
              <mc:Fallback>
                <p:oleObj name="Equation" r:id="rId8" imgW="177480" imgH="241200" progId="Equation.3">
                  <p:embed/>
                  <p:pic>
                    <p:nvPicPr>
                      <p:cNvPr id="0" name=""/>
                      <p:cNvPicPr/>
                      <p:nvPr/>
                    </p:nvPicPr>
                    <p:blipFill>
                      <a:blip r:embed="rId9"/>
                      <a:stretch>
                        <a:fillRect/>
                      </a:stretch>
                    </p:blipFill>
                    <p:spPr>
                      <a:xfrm>
                        <a:off x="3013074" y="920977"/>
                        <a:ext cx="336550" cy="456746"/>
                      </a:xfrm>
                      <a:prstGeom prst="rect">
                        <a:avLst/>
                      </a:prstGeom>
                    </p:spPr>
                  </p:pic>
                </p:oleObj>
              </mc:Fallback>
            </mc:AlternateContent>
          </a:graphicData>
        </a:graphic>
      </p:graphicFrame>
      <p:sp>
        <p:nvSpPr>
          <p:cNvPr id="7" name="Rectangle 2"/>
          <p:cNvSpPr txBox="1">
            <a:spLocks noChangeArrowheads="1"/>
          </p:cNvSpPr>
          <p:nvPr/>
        </p:nvSpPr>
        <p:spPr bwMode="auto">
          <a:xfrm>
            <a:off x="50799" y="3951288"/>
            <a:ext cx="9055101"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2pPr>
            <a:lvl3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3pPr>
            <a:lvl4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4pPr>
            <a:lvl5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5pPr>
            <a:lvl6pPr marL="457200" algn="l" rtl="0" fontAlgn="base">
              <a:spcBef>
                <a:spcPct val="0"/>
              </a:spcBef>
              <a:spcAft>
                <a:spcPct val="0"/>
              </a:spcAft>
              <a:defRPr sz="2400" b="1">
                <a:solidFill>
                  <a:srgbClr val="666699"/>
                </a:solidFill>
                <a:latin typeface="Tahoma" pitchFamily="34" charset="0"/>
                <a:cs typeface="Times New Roman" pitchFamily="18" charset="0"/>
              </a:defRPr>
            </a:lvl6pPr>
            <a:lvl7pPr marL="914400" algn="l" rtl="0" fontAlgn="base">
              <a:spcBef>
                <a:spcPct val="0"/>
              </a:spcBef>
              <a:spcAft>
                <a:spcPct val="0"/>
              </a:spcAft>
              <a:defRPr sz="2400" b="1">
                <a:solidFill>
                  <a:srgbClr val="666699"/>
                </a:solidFill>
                <a:latin typeface="Tahoma" pitchFamily="34" charset="0"/>
                <a:cs typeface="Times New Roman" pitchFamily="18" charset="0"/>
              </a:defRPr>
            </a:lvl7pPr>
            <a:lvl8pPr marL="1371600" algn="l" rtl="0" fontAlgn="base">
              <a:spcBef>
                <a:spcPct val="0"/>
              </a:spcBef>
              <a:spcAft>
                <a:spcPct val="0"/>
              </a:spcAft>
              <a:defRPr sz="2400" b="1">
                <a:solidFill>
                  <a:srgbClr val="666699"/>
                </a:solidFill>
                <a:latin typeface="Tahoma" pitchFamily="34" charset="0"/>
                <a:cs typeface="Times New Roman" pitchFamily="18" charset="0"/>
              </a:defRPr>
            </a:lvl8pPr>
            <a:lvl9pPr marL="1828800" algn="l" rtl="0" fontAlgn="base">
              <a:spcBef>
                <a:spcPct val="0"/>
              </a:spcBef>
              <a:spcAft>
                <a:spcPct val="0"/>
              </a:spcAft>
              <a:defRPr sz="2400" b="1">
                <a:solidFill>
                  <a:srgbClr val="666699"/>
                </a:solidFill>
                <a:latin typeface="Tahoma" pitchFamily="34" charset="0"/>
                <a:cs typeface="Times New Roman" pitchFamily="18" charset="0"/>
              </a:defRPr>
            </a:lvl9pPr>
          </a:lstStyle>
          <a:p>
            <a:pPr rtl="1"/>
            <a:r>
              <a:rPr lang="en-US" sz="2800" dirty="0" smtClean="0">
                <a:solidFill>
                  <a:srgbClr val="FF0000"/>
                </a:solidFill>
              </a:rPr>
              <a:t>2-</a:t>
            </a:r>
            <a:r>
              <a:rPr lang="en-US" sz="2800" i="1" dirty="0" smtClean="0">
                <a:solidFill>
                  <a:srgbClr val="FF0000"/>
                </a:solidFill>
              </a:rPr>
              <a:t> Distribution </a:t>
            </a:r>
            <a:r>
              <a:rPr lang="en-US" sz="2800" i="1" dirty="0">
                <a:solidFill>
                  <a:srgbClr val="FF0000"/>
                </a:solidFill>
              </a:rPr>
              <a:t>of </a:t>
            </a:r>
          </a:p>
        </p:txBody>
      </p:sp>
      <p:graphicFrame>
        <p:nvGraphicFramePr>
          <p:cNvPr id="2" name="Object 1"/>
          <p:cNvGraphicFramePr>
            <a:graphicFrameLocks noChangeAspect="1"/>
          </p:cNvGraphicFramePr>
          <p:nvPr>
            <p:extLst>
              <p:ext uri="{D42A27DB-BD31-4B8C-83A1-F6EECF244321}">
                <p14:modId xmlns:p14="http://schemas.microsoft.com/office/powerpoint/2010/main" val="23189836"/>
              </p:ext>
            </p:extLst>
          </p:nvPr>
        </p:nvGraphicFramePr>
        <p:xfrm>
          <a:off x="3038475" y="3984625"/>
          <a:ext cx="361950" cy="481013"/>
        </p:xfrm>
        <a:graphic>
          <a:graphicData uri="http://schemas.openxmlformats.org/presentationml/2006/ole">
            <mc:AlternateContent xmlns:mc="http://schemas.openxmlformats.org/markup-compatibility/2006">
              <mc:Choice xmlns:v="urn:schemas-microsoft-com:vml" Requires="v">
                <p:oleObj spid="_x0000_s98168" name="Equation" r:id="rId10" imgW="190440" imgH="253800" progId="Equation.3">
                  <p:embed/>
                </p:oleObj>
              </mc:Choice>
              <mc:Fallback>
                <p:oleObj name="Equation" r:id="rId10" imgW="190440" imgH="253800" progId="Equation.3">
                  <p:embed/>
                  <p:pic>
                    <p:nvPicPr>
                      <p:cNvPr id="0" name="Object 4"/>
                      <p:cNvPicPr>
                        <a:picLocks noChangeAspect="1" noChangeArrowheads="1"/>
                      </p:cNvPicPr>
                      <p:nvPr/>
                    </p:nvPicPr>
                    <p:blipFill>
                      <a:blip r:embed="rId11"/>
                      <a:srcRect/>
                      <a:stretch>
                        <a:fillRect/>
                      </a:stretch>
                    </p:blipFill>
                    <p:spPr bwMode="auto">
                      <a:xfrm>
                        <a:off x="3038475" y="3984625"/>
                        <a:ext cx="3619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8940210"/>
              </p:ext>
            </p:extLst>
          </p:nvPr>
        </p:nvGraphicFramePr>
        <p:xfrm>
          <a:off x="179387" y="4605338"/>
          <a:ext cx="8601076" cy="1870075"/>
        </p:xfrm>
        <a:graphic>
          <a:graphicData uri="http://schemas.openxmlformats.org/presentationml/2006/ole">
            <mc:AlternateContent xmlns:mc="http://schemas.openxmlformats.org/markup-compatibility/2006">
              <mc:Choice xmlns:v="urn:schemas-microsoft-com:vml" Requires="v">
                <p:oleObj spid="_x0000_s98169" name="Equation" r:id="rId12" imgW="4991040" imgH="1143000" progId="Equation.3">
                  <p:embed/>
                </p:oleObj>
              </mc:Choice>
              <mc:Fallback>
                <p:oleObj name="Equation" r:id="rId12" imgW="4991040" imgH="1143000" progId="Equation.3">
                  <p:embed/>
                  <p:pic>
                    <p:nvPicPr>
                      <p:cNvPr id="0" name="Object 2"/>
                      <p:cNvPicPr>
                        <a:picLocks noChangeAspect="1" noChangeArrowheads="1"/>
                      </p:cNvPicPr>
                      <p:nvPr/>
                    </p:nvPicPr>
                    <p:blipFill>
                      <a:blip r:embed="rId13"/>
                      <a:srcRect/>
                      <a:stretch>
                        <a:fillRect/>
                      </a:stretch>
                    </p:blipFill>
                    <p:spPr bwMode="auto">
                      <a:xfrm>
                        <a:off x="179387" y="4605338"/>
                        <a:ext cx="8601076" cy="187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2740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152400"/>
            <a:ext cx="9144000" cy="549275"/>
          </a:xfrm>
          <a:solidFill>
            <a:srgbClr val="0000FF"/>
          </a:solidFill>
        </p:spPr>
        <p:txBody>
          <a:bodyPr/>
          <a:lstStyle/>
          <a:p>
            <a:pPr>
              <a:defRPr/>
            </a:pPr>
            <a:r>
              <a:rPr lang="en-US" sz="3200" dirty="0" smtClean="0">
                <a:solidFill>
                  <a:srgbClr val="FFFF00"/>
                </a:solidFill>
              </a:rPr>
              <a:t>Residuals: </a:t>
            </a:r>
            <a:r>
              <a:rPr lang="ar-IQ" sz="3200" dirty="0" smtClean="0">
                <a:solidFill>
                  <a:srgbClr val="FFFF00"/>
                </a:solidFill>
              </a:rPr>
              <a:t>البواقي</a:t>
            </a:r>
            <a:endParaRPr lang="ar-KW" sz="3000" dirty="0" smtClean="0">
              <a:solidFill>
                <a:srgbClr val="FFFF00"/>
              </a:solidFill>
              <a:effectLst>
                <a:outerShdw blurRad="38100" dist="38100" dir="2700000" algn="tl">
                  <a:srgbClr val="000000"/>
                </a:outerShdw>
              </a:effectLst>
            </a:endParaRPr>
          </a:p>
        </p:txBody>
      </p:sp>
      <mc:AlternateContent xmlns:mc="http://schemas.openxmlformats.org/markup-compatibility/2006" xmlns:a14="http://schemas.microsoft.com/office/drawing/2010/main">
        <mc:Choice Requires="a14">
          <p:sp>
            <p:nvSpPr>
              <p:cNvPr id="291843" name="Rectangle 3"/>
              <p:cNvSpPr>
                <a:spLocks noGrp="1" noChangeArrowheads="1"/>
              </p:cNvSpPr>
              <p:nvPr>
                <p:ph type="body" idx="4294967295"/>
              </p:nvPr>
            </p:nvSpPr>
            <p:spPr>
              <a:xfrm>
                <a:off x="0" y="981074"/>
                <a:ext cx="9144000" cy="5876925"/>
              </a:xfrm>
            </p:spPr>
            <p:txBody>
              <a:bodyPr/>
              <a:lstStyle/>
              <a:p>
                <a:pPr marL="0" indent="0">
                  <a:buNone/>
                </a:pPr>
                <a:r>
                  <a:rPr lang="en-US" sz="2800" dirty="0">
                    <a:effectLst/>
                    <a:latin typeface="+mj-lt"/>
                  </a:rPr>
                  <a:t>Residuals</a:t>
                </a:r>
                <a:r>
                  <a:rPr lang="en-US" sz="2800" dirty="0" smtClean="0"/>
                  <a:t> </a:t>
                </a:r>
                <a:r>
                  <a:rPr lang="en-US" sz="2800" dirty="0" smtClean="0">
                    <a:effectLst/>
                    <a:latin typeface="+mj-lt"/>
                  </a:rPr>
                  <a:t>(</a:t>
                </a:r>
                <a14:m>
                  <m:oMath xmlns:m="http://schemas.openxmlformats.org/officeDocument/2006/math">
                    <m:sSub>
                      <m:sSubPr>
                        <m:ctrlPr>
                          <a:rPr lang="en-US" sz="2800" i="1">
                            <a:effectLst/>
                            <a:latin typeface="Cambria Math"/>
                          </a:rPr>
                        </m:ctrlPr>
                      </m:sSubPr>
                      <m:e>
                        <m:r>
                          <a:rPr lang="en-US" sz="2800" b="1" i="1" smtClean="0">
                            <a:effectLst/>
                            <a:latin typeface="Cambria Math"/>
                          </a:rPr>
                          <m:t>𝒆</m:t>
                        </m:r>
                      </m:e>
                      <m:sub>
                        <m:r>
                          <a:rPr lang="en-US" sz="2800">
                            <a:effectLst/>
                            <a:latin typeface="Cambria Math"/>
                          </a:rPr>
                          <m:t>𝐢</m:t>
                        </m:r>
                      </m:sub>
                    </m:sSub>
                    <m:r>
                      <a:rPr lang="en-US" sz="2800" i="1">
                        <a:effectLst/>
                        <a:latin typeface="Cambria Math"/>
                      </a:rPr>
                      <m:t> </m:t>
                    </m:r>
                  </m:oMath>
                </a14:m>
                <a:r>
                  <a:rPr lang="en-US" sz="2800" dirty="0" smtClean="0">
                    <a:effectLst/>
                    <a:latin typeface="+mj-lt"/>
                  </a:rPr>
                  <a:t>):  it is the difference between true value                </a:t>
                </a:r>
              </a:p>
              <a:p>
                <a:pPr marL="0" indent="0">
                  <a:buNone/>
                </a:pPr>
                <a:r>
                  <a:rPr lang="en-US" sz="2800" dirty="0" smtClean="0">
                    <a:effectLst/>
                    <a:latin typeface="+mj-lt"/>
                  </a:rPr>
                  <a:t>                      and the estimated value </a:t>
                </a:r>
              </a:p>
              <a:p>
                <a:pPr marL="0" indent="0">
                  <a:buNone/>
                </a:pPr>
                <a:r>
                  <a:rPr lang="en-US" sz="3600" dirty="0" smtClean="0">
                    <a:effectLst/>
                    <a:latin typeface="+mj-lt"/>
                  </a:rPr>
                  <a:t>   </a:t>
                </a:r>
                <a:r>
                  <a:rPr lang="en-US" sz="3600" dirty="0" err="1" smtClean="0">
                    <a:effectLst/>
                    <a:latin typeface="+mj-lt"/>
                  </a:rPr>
                  <a:t>i.e</a:t>
                </a:r>
                <a:r>
                  <a:rPr lang="en-US" sz="3600" dirty="0" smtClean="0">
                    <a:effectLst/>
                    <a:latin typeface="+mj-lt"/>
                  </a:rPr>
                  <a:t>:</a:t>
                </a:r>
                <a:r>
                  <a:rPr lang="en-US" sz="2800" dirty="0" smtClean="0">
                    <a:effectLst/>
                    <a:latin typeface="+mj-lt"/>
                  </a:rPr>
                  <a:t>                          </a:t>
                </a:r>
                <a:endParaRPr lang="en-US" sz="2800" dirty="0">
                  <a:effectLst/>
                  <a:latin typeface="+mj-lt"/>
                </a:endParaRPr>
              </a:p>
            </p:txBody>
          </p:sp>
        </mc:Choice>
        <mc:Fallback xmlns="">
          <p:sp>
            <p:nvSpPr>
              <p:cNvPr id="291843" name="Rectangle 3"/>
              <p:cNvSpPr>
                <a:spLocks noGrp="1" noRot="1" noChangeAspect="1" noMove="1" noResize="1" noEditPoints="1" noAdjustHandles="1" noChangeArrowheads="1" noChangeShapeType="1" noTextEdit="1"/>
              </p:cNvSpPr>
              <p:nvPr>
                <p:ph type="body" idx="4294967295"/>
              </p:nvPr>
            </p:nvSpPr>
            <p:spPr>
              <a:xfrm>
                <a:off x="0" y="981074"/>
                <a:ext cx="9144000" cy="5876925"/>
              </a:xfrm>
              <a:blipFill rotWithShape="1">
                <a:blip r:embed="rId4"/>
                <a:stretch>
                  <a:fillRect l="-1333" t="-1037" r="-7867"/>
                </a:stretch>
              </a:blipFill>
            </p:spPr>
            <p:txBody>
              <a:bodyPr/>
              <a:lstStyle/>
              <a:p>
                <a:r>
                  <a:rPr lang="ar-IQ">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1520811649"/>
              </p:ext>
            </p:extLst>
          </p:nvPr>
        </p:nvGraphicFramePr>
        <p:xfrm>
          <a:off x="5795963" y="1616075"/>
          <a:ext cx="406400" cy="388938"/>
        </p:xfrm>
        <a:graphic>
          <a:graphicData uri="http://schemas.openxmlformats.org/presentationml/2006/ole">
            <mc:AlternateContent xmlns:mc="http://schemas.openxmlformats.org/markup-compatibility/2006">
              <mc:Choice xmlns:v="urn:schemas-microsoft-com:vml" Requires="v">
                <p:oleObj spid="_x0000_s176386" name="Equation" r:id="rId5" imgW="266400" imgH="253800" progId="Equation.3">
                  <p:embed/>
                </p:oleObj>
              </mc:Choice>
              <mc:Fallback>
                <p:oleObj name="Equation" r:id="rId5" imgW="266400" imgH="253800" progId="Equation.3">
                  <p:embed/>
                  <p:pic>
                    <p:nvPicPr>
                      <p:cNvPr id="0" name=""/>
                      <p:cNvPicPr/>
                      <p:nvPr/>
                    </p:nvPicPr>
                    <p:blipFill>
                      <a:blip r:embed="rId6"/>
                      <a:stretch>
                        <a:fillRect/>
                      </a:stretch>
                    </p:blipFill>
                    <p:spPr>
                      <a:xfrm>
                        <a:off x="5795963" y="1616075"/>
                        <a:ext cx="406400" cy="388938"/>
                      </a:xfrm>
                      <a:prstGeom prst="rect">
                        <a:avLst/>
                      </a:prstGeom>
                      <a:solidFill>
                        <a:schemeClr val="bg1"/>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10866024"/>
              </p:ext>
            </p:extLst>
          </p:nvPr>
        </p:nvGraphicFramePr>
        <p:xfrm>
          <a:off x="1400175" y="1558925"/>
          <a:ext cx="458124" cy="393700"/>
        </p:xfrm>
        <a:graphic>
          <a:graphicData uri="http://schemas.openxmlformats.org/presentationml/2006/ole">
            <mc:AlternateContent xmlns:mc="http://schemas.openxmlformats.org/markup-compatibility/2006">
              <mc:Choice xmlns:v="urn:schemas-microsoft-com:vml" Requires="v">
                <p:oleObj spid="_x0000_s176387" name="Equation" r:id="rId7" imgW="266400" imgH="228600" progId="Equation.3">
                  <p:embed/>
                </p:oleObj>
              </mc:Choice>
              <mc:Fallback>
                <p:oleObj name="Equation" r:id="rId7" imgW="266400" imgH="228600" progId="Equation.3">
                  <p:embed/>
                  <p:pic>
                    <p:nvPicPr>
                      <p:cNvPr id="0" name=""/>
                      <p:cNvPicPr>
                        <a:picLocks noChangeAspect="1" noChangeArrowheads="1"/>
                      </p:cNvPicPr>
                      <p:nvPr/>
                    </p:nvPicPr>
                    <p:blipFill>
                      <a:blip r:embed="rId8"/>
                      <a:srcRect/>
                      <a:stretch>
                        <a:fillRect/>
                      </a:stretch>
                    </p:blipFill>
                    <p:spPr bwMode="auto">
                      <a:xfrm>
                        <a:off x="1400175" y="1558925"/>
                        <a:ext cx="458124" cy="393700"/>
                      </a:xfrm>
                      <a:prstGeom prst="rect">
                        <a:avLst/>
                      </a:prstGeom>
                      <a:solidFill>
                        <a:schemeClr val="bg1"/>
                      </a:solidFill>
                      <a:ln>
                        <a:noFill/>
                      </a:ln>
                    </p:spPr>
                  </p:pic>
                </p:oleObj>
              </mc:Fallback>
            </mc:AlternateContent>
          </a:graphicData>
        </a:graphic>
      </p:graphicFrame>
      <p:grpSp>
        <p:nvGrpSpPr>
          <p:cNvPr id="21" name="Group 3"/>
          <p:cNvGrpSpPr>
            <a:grpSpLocks/>
          </p:cNvGrpSpPr>
          <p:nvPr/>
        </p:nvGrpSpPr>
        <p:grpSpPr bwMode="auto">
          <a:xfrm>
            <a:off x="2540795" y="3257548"/>
            <a:ext cx="3573463" cy="3084513"/>
            <a:chOff x="2112" y="1513"/>
            <a:chExt cx="2251" cy="1943"/>
          </a:xfrm>
        </p:grpSpPr>
        <p:sp>
          <p:nvSpPr>
            <p:cNvPr id="22" name="Line 4"/>
            <p:cNvSpPr>
              <a:spLocks noChangeShapeType="1"/>
            </p:cNvSpPr>
            <p:nvPr/>
          </p:nvSpPr>
          <p:spPr bwMode="auto">
            <a:xfrm>
              <a:off x="2112" y="1513"/>
              <a:ext cx="0" cy="1943"/>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23" name="Line 5"/>
            <p:cNvSpPr>
              <a:spLocks noChangeShapeType="1"/>
            </p:cNvSpPr>
            <p:nvPr/>
          </p:nvSpPr>
          <p:spPr bwMode="auto">
            <a:xfrm>
              <a:off x="2112" y="3456"/>
              <a:ext cx="225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25" name="Oval 7"/>
            <p:cNvSpPr>
              <a:spLocks noChangeArrowheads="1"/>
            </p:cNvSpPr>
            <p:nvPr/>
          </p:nvSpPr>
          <p:spPr bwMode="auto">
            <a:xfrm>
              <a:off x="3862" y="2123"/>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26" name="Oval 8"/>
            <p:cNvSpPr>
              <a:spLocks noChangeArrowheads="1"/>
            </p:cNvSpPr>
            <p:nvPr/>
          </p:nvSpPr>
          <p:spPr bwMode="auto">
            <a:xfrm>
              <a:off x="3072" y="2250"/>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27" name="Oval 9"/>
            <p:cNvSpPr>
              <a:spLocks noChangeArrowheads="1"/>
            </p:cNvSpPr>
            <p:nvPr/>
          </p:nvSpPr>
          <p:spPr bwMode="auto">
            <a:xfrm>
              <a:off x="2880" y="2544"/>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28" name="Oval 10"/>
            <p:cNvSpPr>
              <a:spLocks noChangeArrowheads="1"/>
            </p:cNvSpPr>
            <p:nvPr/>
          </p:nvSpPr>
          <p:spPr bwMode="auto">
            <a:xfrm>
              <a:off x="2369" y="2826"/>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29" name="Oval 11"/>
            <p:cNvSpPr>
              <a:spLocks noChangeArrowheads="1"/>
            </p:cNvSpPr>
            <p:nvPr/>
          </p:nvSpPr>
          <p:spPr bwMode="auto">
            <a:xfrm>
              <a:off x="3456" y="2256"/>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31" name="Oval 13"/>
            <p:cNvSpPr>
              <a:spLocks noChangeArrowheads="1"/>
            </p:cNvSpPr>
            <p:nvPr/>
          </p:nvSpPr>
          <p:spPr bwMode="auto">
            <a:xfrm>
              <a:off x="2718" y="3114"/>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33" name="Oval 15"/>
            <p:cNvSpPr>
              <a:spLocks noChangeArrowheads="1"/>
            </p:cNvSpPr>
            <p:nvPr/>
          </p:nvSpPr>
          <p:spPr bwMode="auto">
            <a:xfrm>
              <a:off x="3406" y="1920"/>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34" name="Oval 16"/>
            <p:cNvSpPr>
              <a:spLocks noChangeArrowheads="1"/>
            </p:cNvSpPr>
            <p:nvPr/>
          </p:nvSpPr>
          <p:spPr bwMode="auto">
            <a:xfrm>
              <a:off x="3264" y="2640"/>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36" name="Line 18"/>
            <p:cNvSpPr>
              <a:spLocks noChangeShapeType="1"/>
            </p:cNvSpPr>
            <p:nvPr/>
          </p:nvSpPr>
          <p:spPr bwMode="auto">
            <a:xfrm flipV="1">
              <a:off x="2124" y="1666"/>
              <a:ext cx="1999" cy="1790"/>
            </a:xfrm>
            <a:prstGeom prst="line">
              <a:avLst/>
            </a:prstGeom>
            <a:noFill/>
            <a:ln w="508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grpSp>
      <p:graphicFrame>
        <p:nvGraphicFramePr>
          <p:cNvPr id="37" name="Object 28"/>
          <p:cNvGraphicFramePr>
            <a:graphicFrameLocks noChangeAspect="1"/>
          </p:cNvGraphicFramePr>
          <p:nvPr>
            <p:extLst>
              <p:ext uri="{D42A27DB-BD31-4B8C-83A1-F6EECF244321}">
                <p14:modId xmlns:p14="http://schemas.microsoft.com/office/powerpoint/2010/main" val="3499802709"/>
              </p:ext>
            </p:extLst>
          </p:nvPr>
        </p:nvGraphicFramePr>
        <p:xfrm>
          <a:off x="6059488" y="3067050"/>
          <a:ext cx="1509712" cy="431800"/>
        </p:xfrm>
        <a:graphic>
          <a:graphicData uri="http://schemas.openxmlformats.org/presentationml/2006/ole">
            <mc:AlternateContent xmlns:mc="http://schemas.openxmlformats.org/markup-compatibility/2006">
              <mc:Choice xmlns:v="urn:schemas-microsoft-com:vml" Requires="v">
                <p:oleObj spid="_x0000_s176388" name="Equation" r:id="rId9" imgW="888840" imgH="253800" progId="Equation.3">
                  <p:embed/>
                </p:oleObj>
              </mc:Choice>
              <mc:Fallback>
                <p:oleObj name="Equation" r:id="rId9" imgW="888840" imgH="253800" progId="Equation.3">
                  <p:embed/>
                  <p:pic>
                    <p:nvPicPr>
                      <p:cNvPr id="0" name=""/>
                      <p:cNvPicPr>
                        <a:picLocks noChangeAspect="1" noChangeArrowheads="1"/>
                      </p:cNvPicPr>
                      <p:nvPr/>
                    </p:nvPicPr>
                    <p:blipFill>
                      <a:blip r:embed="rId10"/>
                      <a:srcRect/>
                      <a:stretch>
                        <a:fillRect/>
                      </a:stretch>
                    </p:blipFill>
                    <p:spPr bwMode="auto">
                      <a:xfrm>
                        <a:off x="6059488" y="3067050"/>
                        <a:ext cx="1509712" cy="431800"/>
                      </a:xfrm>
                      <a:prstGeom prst="rect">
                        <a:avLst/>
                      </a:prstGeom>
                      <a:solidFill>
                        <a:schemeClr val="accent1">
                          <a:lumMod val="20000"/>
                          <a:lumOff val="80000"/>
                        </a:schemeClr>
                      </a:solidFill>
                      <a:ln>
                        <a:noFill/>
                      </a:ln>
                      <a:extLst/>
                    </p:spPr>
                  </p:pic>
                </p:oleObj>
              </mc:Fallback>
            </mc:AlternateContent>
          </a:graphicData>
        </a:graphic>
      </p:graphicFrame>
      <p:sp>
        <p:nvSpPr>
          <p:cNvPr id="19" name="Left Brace 18"/>
          <p:cNvSpPr/>
          <p:nvPr/>
        </p:nvSpPr>
        <p:spPr bwMode="auto">
          <a:xfrm>
            <a:off x="2873377" y="5480843"/>
            <a:ext cx="76200" cy="390525"/>
          </a:xfrm>
          <a:prstGeom prst="leftBrac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IQ"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9" name="Oval 13"/>
          <p:cNvSpPr>
            <a:spLocks noChangeArrowheads="1"/>
          </p:cNvSpPr>
          <p:nvPr/>
        </p:nvSpPr>
        <p:spPr bwMode="auto">
          <a:xfrm>
            <a:off x="3006726" y="5757068"/>
            <a:ext cx="152400" cy="152400"/>
          </a:xfrm>
          <a:prstGeom prst="ellipse">
            <a:avLst/>
          </a:prstGeom>
          <a:solidFill>
            <a:schemeClr val="accent1">
              <a:lumMod val="40000"/>
              <a:lumOff val="60000"/>
            </a:schemeClr>
          </a:solidFill>
          <a:ln w="9525">
            <a:solidFill>
              <a:schemeClr val="tx1"/>
            </a:solidFill>
            <a:round/>
            <a:headEnd/>
            <a:tailEnd/>
          </a:ln>
          <a:effectLst/>
          <a:extLst/>
        </p:spPr>
        <p:txBody>
          <a:bodyPr wrap="none" anchor="ctr"/>
          <a:lstStyle/>
          <a:p>
            <a:endParaRPr lang="ar-IQ"/>
          </a:p>
        </p:txBody>
      </p:sp>
      <p:sp>
        <p:nvSpPr>
          <p:cNvPr id="40" name="Oval 13"/>
          <p:cNvSpPr>
            <a:spLocks noChangeArrowheads="1"/>
          </p:cNvSpPr>
          <p:nvPr/>
        </p:nvSpPr>
        <p:spPr bwMode="auto">
          <a:xfrm>
            <a:off x="3470277" y="5385593"/>
            <a:ext cx="152400" cy="152400"/>
          </a:xfrm>
          <a:prstGeom prst="ellipse">
            <a:avLst/>
          </a:prstGeom>
          <a:solidFill>
            <a:schemeClr val="accent1">
              <a:lumMod val="40000"/>
              <a:lumOff val="60000"/>
            </a:schemeClr>
          </a:solidFill>
          <a:ln w="9525">
            <a:solidFill>
              <a:schemeClr val="tx1"/>
            </a:solidFill>
            <a:round/>
            <a:headEnd/>
            <a:tailEnd/>
          </a:ln>
          <a:effectLst/>
          <a:extLst/>
        </p:spPr>
        <p:txBody>
          <a:bodyPr wrap="none" anchor="ctr"/>
          <a:lstStyle/>
          <a:p>
            <a:endParaRPr lang="ar-IQ"/>
          </a:p>
        </p:txBody>
      </p:sp>
      <p:sp>
        <p:nvSpPr>
          <p:cNvPr id="20" name="Right Brace 19"/>
          <p:cNvSpPr/>
          <p:nvPr/>
        </p:nvSpPr>
        <p:spPr bwMode="auto">
          <a:xfrm>
            <a:off x="3703638" y="5414168"/>
            <a:ext cx="47625" cy="457200"/>
          </a:xfrm>
          <a:prstGeom prst="rightBrac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IQ" sz="2400" b="0" i="0" u="none" strike="noStrike" cap="none" normalizeH="0" baseline="0" smtClean="0">
              <a:ln>
                <a:noFill/>
              </a:ln>
              <a:solidFill>
                <a:schemeClr val="tx1"/>
              </a:solidFill>
              <a:effectLst/>
              <a:latin typeface="Times New Roman" pitchFamily="18" charset="0"/>
              <a:cs typeface="Times New Roman" pitchFamily="18"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2874821601"/>
              </p:ext>
            </p:extLst>
          </p:nvPr>
        </p:nvGraphicFramePr>
        <p:xfrm>
          <a:off x="2838450" y="4932360"/>
          <a:ext cx="262732" cy="344034"/>
        </p:xfrm>
        <a:graphic>
          <a:graphicData uri="http://schemas.openxmlformats.org/presentationml/2006/ole">
            <mc:AlternateContent xmlns:mc="http://schemas.openxmlformats.org/markup-compatibility/2006">
              <mc:Choice xmlns:v="urn:schemas-microsoft-com:vml" Requires="v">
                <p:oleObj spid="_x0000_s176389" name="Equation" r:id="rId11" imgW="152280" imgH="215640" progId="Equation.3">
                  <p:embed/>
                </p:oleObj>
              </mc:Choice>
              <mc:Fallback>
                <p:oleObj name="Equation" r:id="rId11" imgW="152280" imgH="215640" progId="Equation.3">
                  <p:embed/>
                  <p:pic>
                    <p:nvPicPr>
                      <p:cNvPr id="0" name=""/>
                      <p:cNvPicPr>
                        <a:picLocks noChangeAspect="1" noChangeArrowheads="1"/>
                      </p:cNvPicPr>
                      <p:nvPr/>
                    </p:nvPicPr>
                    <p:blipFill>
                      <a:blip r:embed="rId12"/>
                      <a:srcRect/>
                      <a:stretch>
                        <a:fillRect/>
                      </a:stretch>
                    </p:blipFill>
                    <p:spPr bwMode="auto">
                      <a:xfrm>
                        <a:off x="2838450" y="4932360"/>
                        <a:ext cx="262732" cy="344034"/>
                      </a:xfrm>
                      <a:prstGeom prst="rect">
                        <a:avLst/>
                      </a:prstGeom>
                      <a:solidFill>
                        <a:srgbClr val="FFFF00"/>
                      </a:solidFill>
                      <a:ln>
                        <a:noFill/>
                      </a:ln>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622864863"/>
              </p:ext>
            </p:extLst>
          </p:nvPr>
        </p:nvGraphicFramePr>
        <p:xfrm>
          <a:off x="3609975" y="5937250"/>
          <a:ext cx="284163" cy="311150"/>
        </p:xfrm>
        <a:graphic>
          <a:graphicData uri="http://schemas.openxmlformats.org/presentationml/2006/ole">
            <mc:AlternateContent xmlns:mc="http://schemas.openxmlformats.org/markup-compatibility/2006">
              <mc:Choice xmlns:v="urn:schemas-microsoft-com:vml" Requires="v">
                <p:oleObj spid="_x0000_s176390" name="Equation" r:id="rId13" imgW="164880" imgH="215640" progId="Equation.3">
                  <p:embed/>
                </p:oleObj>
              </mc:Choice>
              <mc:Fallback>
                <p:oleObj name="Equation" r:id="rId13" imgW="164880" imgH="215640" progId="Equation.3">
                  <p:embed/>
                  <p:pic>
                    <p:nvPicPr>
                      <p:cNvPr id="0" name=""/>
                      <p:cNvPicPr>
                        <a:picLocks noChangeAspect="1" noChangeArrowheads="1"/>
                      </p:cNvPicPr>
                      <p:nvPr/>
                    </p:nvPicPr>
                    <p:blipFill>
                      <a:blip r:embed="rId14"/>
                      <a:srcRect/>
                      <a:stretch>
                        <a:fillRect/>
                      </a:stretch>
                    </p:blipFill>
                    <p:spPr bwMode="auto">
                      <a:xfrm>
                        <a:off x="3609975" y="5937250"/>
                        <a:ext cx="284163" cy="311150"/>
                      </a:xfrm>
                      <a:prstGeom prst="rect">
                        <a:avLst/>
                      </a:prstGeom>
                      <a:solidFill>
                        <a:srgbClr val="FFFF00"/>
                      </a:solidFill>
                      <a:ln>
                        <a:noFill/>
                      </a:ln>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2089927755"/>
              </p:ext>
            </p:extLst>
          </p:nvPr>
        </p:nvGraphicFramePr>
        <p:xfrm>
          <a:off x="5399088" y="4397375"/>
          <a:ext cx="284162" cy="395288"/>
        </p:xfrm>
        <a:graphic>
          <a:graphicData uri="http://schemas.openxmlformats.org/presentationml/2006/ole">
            <mc:AlternateContent xmlns:mc="http://schemas.openxmlformats.org/markup-compatibility/2006">
              <mc:Choice xmlns:v="urn:schemas-microsoft-com:vml" Requires="v">
                <p:oleObj spid="_x0000_s176391" name="Equation" r:id="rId15" imgW="164880" imgH="228600" progId="Equation.3">
                  <p:embed/>
                </p:oleObj>
              </mc:Choice>
              <mc:Fallback>
                <p:oleObj name="Equation" r:id="rId15" imgW="164880" imgH="228600" progId="Equation.3">
                  <p:embed/>
                  <p:pic>
                    <p:nvPicPr>
                      <p:cNvPr id="0" name=""/>
                      <p:cNvPicPr>
                        <a:picLocks noChangeAspect="1" noChangeArrowheads="1"/>
                      </p:cNvPicPr>
                      <p:nvPr/>
                    </p:nvPicPr>
                    <p:blipFill>
                      <a:blip r:embed="rId16"/>
                      <a:srcRect/>
                      <a:stretch>
                        <a:fillRect/>
                      </a:stretch>
                    </p:blipFill>
                    <p:spPr bwMode="auto">
                      <a:xfrm>
                        <a:off x="5399088" y="4397375"/>
                        <a:ext cx="284162" cy="395288"/>
                      </a:xfrm>
                      <a:prstGeom prst="rect">
                        <a:avLst/>
                      </a:prstGeom>
                      <a:solidFill>
                        <a:srgbClr val="FFFF00"/>
                      </a:solidFill>
                      <a:ln>
                        <a:noFill/>
                      </a:ln>
                    </p:spPr>
                  </p:pic>
                </p:oleObj>
              </mc:Fallback>
            </mc:AlternateContent>
          </a:graphicData>
        </a:graphic>
      </p:graphicFrame>
      <p:sp>
        <p:nvSpPr>
          <p:cNvPr id="45" name="Oval 13"/>
          <p:cNvSpPr>
            <a:spLocks noChangeArrowheads="1"/>
          </p:cNvSpPr>
          <p:nvPr/>
        </p:nvSpPr>
        <p:spPr bwMode="auto">
          <a:xfrm>
            <a:off x="5271294" y="3745703"/>
            <a:ext cx="152400" cy="152400"/>
          </a:xfrm>
          <a:prstGeom prst="ellipse">
            <a:avLst/>
          </a:prstGeom>
          <a:solidFill>
            <a:schemeClr val="accent1">
              <a:lumMod val="40000"/>
              <a:lumOff val="60000"/>
            </a:schemeClr>
          </a:solidFill>
          <a:ln w="9525">
            <a:solidFill>
              <a:schemeClr val="tx1"/>
            </a:solidFill>
            <a:round/>
            <a:headEnd/>
            <a:tailEnd/>
          </a:ln>
          <a:effectLst/>
          <a:extLst/>
        </p:spPr>
        <p:txBody>
          <a:bodyPr wrap="none" anchor="ctr"/>
          <a:lstStyle/>
          <a:p>
            <a:endParaRPr lang="ar-IQ"/>
          </a:p>
        </p:txBody>
      </p:sp>
      <p:graphicFrame>
        <p:nvGraphicFramePr>
          <p:cNvPr id="43" name="Object 42"/>
          <p:cNvGraphicFramePr>
            <a:graphicFrameLocks noChangeAspect="1"/>
          </p:cNvGraphicFramePr>
          <p:nvPr>
            <p:extLst>
              <p:ext uri="{D42A27DB-BD31-4B8C-83A1-F6EECF244321}">
                <p14:modId xmlns:p14="http://schemas.microsoft.com/office/powerpoint/2010/main" val="2518696812"/>
              </p:ext>
            </p:extLst>
          </p:nvPr>
        </p:nvGraphicFramePr>
        <p:xfrm>
          <a:off x="2616995" y="5518150"/>
          <a:ext cx="240505" cy="338670"/>
        </p:xfrm>
        <a:graphic>
          <a:graphicData uri="http://schemas.openxmlformats.org/presentationml/2006/ole">
            <mc:AlternateContent xmlns:mc="http://schemas.openxmlformats.org/markup-compatibility/2006">
              <mc:Choice xmlns:v="urn:schemas-microsoft-com:vml" Requires="v">
                <p:oleObj spid="_x0000_s176392" name="Equation" r:id="rId17" imgW="139680" imgH="215640" progId="Equation.3">
                  <p:embed/>
                </p:oleObj>
              </mc:Choice>
              <mc:Fallback>
                <p:oleObj name="Equation" r:id="rId17" imgW="139680" imgH="215640" progId="Equation.3">
                  <p:embed/>
                  <p:pic>
                    <p:nvPicPr>
                      <p:cNvPr id="0" name=""/>
                      <p:cNvPicPr>
                        <a:picLocks noChangeAspect="1" noChangeArrowheads="1"/>
                      </p:cNvPicPr>
                      <p:nvPr/>
                    </p:nvPicPr>
                    <p:blipFill>
                      <a:blip r:embed="rId18"/>
                      <a:srcRect/>
                      <a:stretch>
                        <a:fillRect/>
                      </a:stretch>
                    </p:blipFill>
                    <p:spPr bwMode="auto">
                      <a:xfrm>
                        <a:off x="2616995" y="5518150"/>
                        <a:ext cx="240505" cy="338670"/>
                      </a:xfrm>
                      <a:prstGeom prst="rect">
                        <a:avLst/>
                      </a:prstGeom>
                      <a:solidFill>
                        <a:schemeClr val="bg1"/>
                      </a:solidFill>
                      <a:ln>
                        <a:noFill/>
                      </a:ln>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471019534"/>
              </p:ext>
            </p:extLst>
          </p:nvPr>
        </p:nvGraphicFramePr>
        <p:xfrm>
          <a:off x="3835400" y="5413375"/>
          <a:ext cx="273051" cy="352158"/>
        </p:xfrm>
        <a:graphic>
          <a:graphicData uri="http://schemas.openxmlformats.org/presentationml/2006/ole">
            <mc:AlternateContent xmlns:mc="http://schemas.openxmlformats.org/markup-compatibility/2006">
              <mc:Choice xmlns:v="urn:schemas-microsoft-com:vml" Requires="v">
                <p:oleObj spid="_x0000_s176393" name="Equation" r:id="rId19" imgW="152280" imgH="215640" progId="Equation.3">
                  <p:embed/>
                </p:oleObj>
              </mc:Choice>
              <mc:Fallback>
                <p:oleObj name="Equation" r:id="rId19" imgW="152280" imgH="215640" progId="Equation.3">
                  <p:embed/>
                  <p:pic>
                    <p:nvPicPr>
                      <p:cNvPr id="0" name=""/>
                      <p:cNvPicPr>
                        <a:picLocks noChangeAspect="1" noChangeArrowheads="1"/>
                      </p:cNvPicPr>
                      <p:nvPr/>
                    </p:nvPicPr>
                    <p:blipFill>
                      <a:blip r:embed="rId20"/>
                      <a:srcRect/>
                      <a:stretch>
                        <a:fillRect/>
                      </a:stretch>
                    </p:blipFill>
                    <p:spPr bwMode="auto">
                      <a:xfrm>
                        <a:off x="3835400" y="5413375"/>
                        <a:ext cx="273051" cy="352158"/>
                      </a:xfrm>
                      <a:prstGeom prst="rect">
                        <a:avLst/>
                      </a:prstGeom>
                      <a:solidFill>
                        <a:schemeClr val="bg1"/>
                      </a:solidFill>
                      <a:ln>
                        <a:noFill/>
                      </a:ln>
                      <a:extLst/>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296812137"/>
              </p:ext>
            </p:extLst>
          </p:nvPr>
        </p:nvGraphicFramePr>
        <p:xfrm>
          <a:off x="5641975" y="3814763"/>
          <a:ext cx="301625" cy="382932"/>
        </p:xfrm>
        <a:graphic>
          <a:graphicData uri="http://schemas.openxmlformats.org/presentationml/2006/ole">
            <mc:AlternateContent xmlns:mc="http://schemas.openxmlformats.org/markup-compatibility/2006">
              <mc:Choice xmlns:v="urn:schemas-microsoft-com:vml" Requires="v">
                <p:oleObj spid="_x0000_s176394" name="Equation" r:id="rId21" imgW="164880" imgH="228600" progId="Equation.3">
                  <p:embed/>
                </p:oleObj>
              </mc:Choice>
              <mc:Fallback>
                <p:oleObj name="Equation" r:id="rId21" imgW="164880" imgH="228600" progId="Equation.3">
                  <p:embed/>
                  <p:pic>
                    <p:nvPicPr>
                      <p:cNvPr id="0" name=""/>
                      <p:cNvPicPr>
                        <a:picLocks noChangeAspect="1" noChangeArrowheads="1"/>
                      </p:cNvPicPr>
                      <p:nvPr/>
                    </p:nvPicPr>
                    <p:blipFill>
                      <a:blip r:embed="rId22"/>
                      <a:srcRect/>
                      <a:stretch>
                        <a:fillRect/>
                      </a:stretch>
                    </p:blipFill>
                    <p:spPr bwMode="auto">
                      <a:xfrm>
                        <a:off x="5641975" y="3814763"/>
                        <a:ext cx="301625" cy="382932"/>
                      </a:xfrm>
                      <a:prstGeom prst="rect">
                        <a:avLst/>
                      </a:prstGeom>
                      <a:solidFill>
                        <a:schemeClr val="bg1"/>
                      </a:solidFill>
                      <a:ln>
                        <a:noFill/>
                      </a:ln>
                      <a:extLst/>
                    </p:spPr>
                  </p:pic>
                </p:oleObj>
              </mc:Fallback>
            </mc:AlternateContent>
          </a:graphicData>
        </a:graphic>
      </p:graphicFrame>
      <p:sp>
        <p:nvSpPr>
          <p:cNvPr id="47" name="Right Brace 46"/>
          <p:cNvSpPr/>
          <p:nvPr/>
        </p:nvSpPr>
        <p:spPr bwMode="auto">
          <a:xfrm>
            <a:off x="5480844" y="3821903"/>
            <a:ext cx="45719" cy="461170"/>
          </a:xfrm>
          <a:prstGeom prst="rightBrac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IQ" sz="2400" b="0" i="0" u="none" strike="noStrike" cap="none" normalizeH="0" baseline="0" smtClean="0">
              <a:ln>
                <a:noFill/>
              </a:ln>
              <a:solidFill>
                <a:schemeClr val="tx1"/>
              </a:solidFill>
              <a:effectLst/>
              <a:latin typeface="Times New Roman" pitchFamily="18" charset="0"/>
              <a:cs typeface="Times New Roman" pitchFamily="18" charset="0"/>
            </a:endParaRPr>
          </a:p>
        </p:txBody>
      </p:sp>
      <p:graphicFrame>
        <p:nvGraphicFramePr>
          <p:cNvPr id="48" name="Object 47"/>
          <p:cNvGraphicFramePr>
            <a:graphicFrameLocks noChangeAspect="1"/>
          </p:cNvGraphicFramePr>
          <p:nvPr>
            <p:extLst>
              <p:ext uri="{D42A27DB-BD31-4B8C-83A1-F6EECF244321}">
                <p14:modId xmlns:p14="http://schemas.microsoft.com/office/powerpoint/2010/main" val="2452012119"/>
              </p:ext>
            </p:extLst>
          </p:nvPr>
        </p:nvGraphicFramePr>
        <p:xfrm>
          <a:off x="1652588" y="2122488"/>
          <a:ext cx="1372394" cy="529934"/>
        </p:xfrm>
        <a:graphic>
          <a:graphicData uri="http://schemas.openxmlformats.org/presentationml/2006/ole">
            <mc:AlternateContent xmlns:mc="http://schemas.openxmlformats.org/markup-compatibility/2006">
              <mc:Choice xmlns:v="urn:schemas-microsoft-com:vml" Requires="v">
                <p:oleObj spid="_x0000_s176395" name="Equation" r:id="rId23" imgW="660240" imgH="253800" progId="Equation.3">
                  <p:embed/>
                </p:oleObj>
              </mc:Choice>
              <mc:Fallback>
                <p:oleObj name="Equation" r:id="rId23" imgW="660240" imgH="253800" progId="Equation.3">
                  <p:embed/>
                  <p:pic>
                    <p:nvPicPr>
                      <p:cNvPr id="0" name=""/>
                      <p:cNvPicPr>
                        <a:picLocks noChangeAspect="1" noChangeArrowheads="1"/>
                      </p:cNvPicPr>
                      <p:nvPr/>
                    </p:nvPicPr>
                    <p:blipFill>
                      <a:blip r:embed="rId24"/>
                      <a:srcRect/>
                      <a:stretch>
                        <a:fillRect/>
                      </a:stretch>
                    </p:blipFill>
                    <p:spPr bwMode="auto">
                      <a:xfrm>
                        <a:off x="1652588" y="2122488"/>
                        <a:ext cx="1372394" cy="529934"/>
                      </a:xfrm>
                      <a:prstGeom prst="rect">
                        <a:avLst/>
                      </a:prstGeom>
                      <a:solidFill>
                        <a:schemeClr val="bg1"/>
                      </a:solidFill>
                      <a:ln>
                        <a:noFill/>
                      </a:ln>
                      <a:extLst/>
                    </p:spPr>
                  </p:pic>
                </p:oleObj>
              </mc:Fallback>
            </mc:AlternateContent>
          </a:graphicData>
        </a:graphic>
      </p:graphicFrame>
      <p:sp>
        <p:nvSpPr>
          <p:cNvPr id="51" name="TextBox 50"/>
          <p:cNvSpPr txBox="1"/>
          <p:nvPr/>
        </p:nvSpPr>
        <p:spPr>
          <a:xfrm>
            <a:off x="3540920" y="2114549"/>
            <a:ext cx="5145880" cy="523220"/>
          </a:xfrm>
          <a:prstGeom prst="rect">
            <a:avLst/>
          </a:prstGeom>
          <a:noFill/>
        </p:spPr>
        <p:txBody>
          <a:bodyPr wrap="square" rtlCol="1">
            <a:spAutoFit/>
          </a:bodyPr>
          <a:lstStyle/>
          <a:p>
            <a:r>
              <a:rPr lang="en-US" b="1" dirty="0" smtClean="0">
                <a:solidFill>
                  <a:schemeClr val="accent1">
                    <a:lumMod val="40000"/>
                    <a:lumOff val="60000"/>
                  </a:schemeClr>
                </a:solidFill>
                <a:latin typeface="+mj-lt"/>
                <a:cs typeface="+mn-cs"/>
              </a:rPr>
              <a:t>for Sample Regression Line</a:t>
            </a:r>
            <a:endParaRPr lang="ar-IQ" b="1" dirty="0">
              <a:solidFill>
                <a:schemeClr val="accent1">
                  <a:lumMod val="40000"/>
                  <a:lumOff val="60000"/>
                </a:schemeClr>
              </a:solidFill>
              <a:latin typeface="+mj-lt"/>
              <a:cs typeface="+mn-cs"/>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990093340"/>
              </p:ext>
            </p:extLst>
          </p:nvPr>
        </p:nvGraphicFramePr>
        <p:xfrm>
          <a:off x="2154238" y="3260725"/>
          <a:ext cx="263525" cy="365125"/>
        </p:xfrm>
        <a:graphic>
          <a:graphicData uri="http://schemas.openxmlformats.org/presentationml/2006/ole">
            <mc:AlternateContent xmlns:mc="http://schemas.openxmlformats.org/markup-compatibility/2006">
              <mc:Choice xmlns:v="urn:schemas-microsoft-com:vml" Requires="v">
                <p:oleObj spid="_x0000_s176396" name="Equation" r:id="rId25" imgW="152280" imgH="228600" progId="Equation.3">
                  <p:embed/>
                </p:oleObj>
              </mc:Choice>
              <mc:Fallback>
                <p:oleObj name="Equation" r:id="rId25" imgW="152280" imgH="228600" progId="Equation.3">
                  <p:embed/>
                  <p:pic>
                    <p:nvPicPr>
                      <p:cNvPr id="0" name="Object 37"/>
                      <p:cNvPicPr>
                        <a:picLocks noChangeAspect="1" noChangeArrowheads="1"/>
                      </p:cNvPicPr>
                      <p:nvPr/>
                    </p:nvPicPr>
                    <p:blipFill>
                      <a:blip r:embed="rId26"/>
                      <a:srcRect/>
                      <a:stretch>
                        <a:fillRect/>
                      </a:stretch>
                    </p:blipFill>
                    <p:spPr bwMode="auto">
                      <a:xfrm>
                        <a:off x="2154238" y="3260725"/>
                        <a:ext cx="263525" cy="365125"/>
                      </a:xfrm>
                      <a:prstGeom prst="rect">
                        <a:avLst/>
                      </a:prstGeom>
                      <a:solidFill>
                        <a:srgbClr val="FFFF00"/>
                      </a:solid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79614608"/>
              </p:ext>
            </p:extLst>
          </p:nvPr>
        </p:nvGraphicFramePr>
        <p:xfrm>
          <a:off x="2170113" y="3736973"/>
          <a:ext cx="258762" cy="431800"/>
        </p:xfrm>
        <a:graphic>
          <a:graphicData uri="http://schemas.openxmlformats.org/presentationml/2006/ole">
            <mc:AlternateContent xmlns:mc="http://schemas.openxmlformats.org/markup-compatibility/2006">
              <mc:Choice xmlns:v="urn:schemas-microsoft-com:vml" Requires="v">
                <p:oleObj spid="_x0000_s176397" name="Equation" r:id="rId27" imgW="152280" imgH="253800" progId="Equation.3">
                  <p:embed/>
                </p:oleObj>
              </mc:Choice>
              <mc:Fallback>
                <p:oleObj name="Equation" r:id="rId27" imgW="152280" imgH="253800" progId="Equation.3">
                  <p:embed/>
                  <p:pic>
                    <p:nvPicPr>
                      <p:cNvPr id="0" name="Object 28"/>
                      <p:cNvPicPr>
                        <a:picLocks noChangeAspect="1" noChangeArrowheads="1"/>
                      </p:cNvPicPr>
                      <p:nvPr/>
                    </p:nvPicPr>
                    <p:blipFill>
                      <a:blip r:embed="rId28"/>
                      <a:srcRect/>
                      <a:stretch>
                        <a:fillRect/>
                      </a:stretch>
                    </p:blipFill>
                    <p:spPr bwMode="auto">
                      <a:xfrm>
                        <a:off x="2170113" y="3736973"/>
                        <a:ext cx="258762" cy="431800"/>
                      </a:xfrm>
                      <a:prstGeom prst="rect">
                        <a:avLst/>
                      </a:prstGeom>
                      <a:solidFill>
                        <a:srgbClr val="C2FFF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36582189"/>
              </p:ext>
            </p:extLst>
          </p:nvPr>
        </p:nvGraphicFramePr>
        <p:xfrm>
          <a:off x="6080125" y="6427788"/>
          <a:ext cx="371475" cy="382587"/>
        </p:xfrm>
        <a:graphic>
          <a:graphicData uri="http://schemas.openxmlformats.org/presentationml/2006/ole">
            <mc:AlternateContent xmlns:mc="http://schemas.openxmlformats.org/markup-compatibility/2006">
              <mc:Choice xmlns:v="urn:schemas-microsoft-com:vml" Requires="v">
                <p:oleObj spid="_x0000_s176398" name="Equation" r:id="rId29" imgW="203040" imgH="228600" progId="Equation.3">
                  <p:embed/>
                </p:oleObj>
              </mc:Choice>
              <mc:Fallback>
                <p:oleObj name="Equation" r:id="rId29" imgW="203040" imgH="228600" progId="Equation.3">
                  <p:embed/>
                  <p:pic>
                    <p:nvPicPr>
                      <p:cNvPr id="0" name="Object 45"/>
                      <p:cNvPicPr>
                        <a:picLocks noChangeAspect="1" noChangeArrowheads="1"/>
                      </p:cNvPicPr>
                      <p:nvPr/>
                    </p:nvPicPr>
                    <p:blipFill>
                      <a:blip r:embed="rId30"/>
                      <a:srcRect/>
                      <a:stretch>
                        <a:fillRect/>
                      </a:stretch>
                    </p:blipFill>
                    <p:spPr bwMode="auto">
                      <a:xfrm>
                        <a:off x="6080125" y="6427788"/>
                        <a:ext cx="371475" cy="382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96162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9" name="Object 8"/>
          <p:cNvGraphicFramePr>
            <a:graphicFrameLocks noChangeAspect="1"/>
          </p:cNvGraphicFramePr>
          <p:nvPr>
            <p:extLst>
              <p:ext uri="{D42A27DB-BD31-4B8C-83A1-F6EECF244321}">
                <p14:modId xmlns:p14="http://schemas.microsoft.com/office/powerpoint/2010/main" val="258444534"/>
              </p:ext>
            </p:extLst>
          </p:nvPr>
        </p:nvGraphicFramePr>
        <p:xfrm>
          <a:off x="85725" y="985838"/>
          <a:ext cx="7521575" cy="5792787"/>
        </p:xfrm>
        <a:graphic>
          <a:graphicData uri="http://schemas.openxmlformats.org/presentationml/2006/ole">
            <mc:AlternateContent xmlns:mc="http://schemas.openxmlformats.org/markup-compatibility/2006">
              <mc:Choice xmlns:v="urn:schemas-microsoft-com:vml" Requires="v">
                <p:oleObj spid="_x0000_s93377" name="Equation" r:id="rId4" imgW="3835080" imgH="3047760" progId="Equation.3">
                  <p:embed/>
                </p:oleObj>
              </mc:Choice>
              <mc:Fallback>
                <p:oleObj name="Equation" r:id="rId4" imgW="3835080" imgH="3047760" progId="Equation.3">
                  <p:embed/>
                  <p:pic>
                    <p:nvPicPr>
                      <p:cNvPr id="0" name="Object 6"/>
                      <p:cNvPicPr>
                        <a:picLocks noChangeAspect="1" noChangeArrowheads="1"/>
                      </p:cNvPicPr>
                      <p:nvPr/>
                    </p:nvPicPr>
                    <p:blipFill>
                      <a:blip r:embed="rId5"/>
                      <a:srcRect/>
                      <a:stretch>
                        <a:fillRect/>
                      </a:stretch>
                    </p:blipFill>
                    <p:spPr bwMode="auto">
                      <a:xfrm>
                        <a:off x="85725" y="985838"/>
                        <a:ext cx="7521575" cy="5792787"/>
                      </a:xfrm>
                      <a:prstGeom prst="rect">
                        <a:avLst/>
                      </a:prstGeom>
                      <a:solidFill>
                        <a:schemeClr val="bg1"/>
                      </a:solidFill>
                    </p:spPr>
                  </p:pic>
                </p:oleObj>
              </mc:Fallback>
            </mc:AlternateContent>
          </a:graphicData>
        </a:graphic>
      </p:graphicFrame>
      <p:sp>
        <p:nvSpPr>
          <p:cNvPr id="10" name="Rectangle 9"/>
          <p:cNvSpPr/>
          <p:nvPr/>
        </p:nvSpPr>
        <p:spPr>
          <a:xfrm>
            <a:off x="31209" y="205115"/>
            <a:ext cx="4546437" cy="523220"/>
          </a:xfrm>
          <a:prstGeom prst="rect">
            <a:avLst/>
          </a:prstGeom>
        </p:spPr>
        <p:txBody>
          <a:bodyPr wrap="none">
            <a:spAutoFit/>
          </a:bodyPr>
          <a:lstStyle/>
          <a:p>
            <a:r>
              <a:rPr lang="en-US" i="1" dirty="0" smtClean="0">
                <a:solidFill>
                  <a:srgbClr val="FF0000"/>
                </a:solidFill>
              </a:rPr>
              <a:t>Sum squares of  errors </a:t>
            </a:r>
            <a:r>
              <a:rPr lang="en-US" dirty="0" smtClean="0">
                <a:solidFill>
                  <a:srgbClr val="FF0000"/>
                </a:solidFill>
              </a:rPr>
              <a:t>(</a:t>
            </a:r>
            <a:r>
              <a:rPr lang="en-US" i="1" dirty="0" smtClean="0">
                <a:solidFill>
                  <a:srgbClr val="FF0000"/>
                </a:solidFill>
              </a:rPr>
              <a:t>SSE </a:t>
            </a:r>
            <a:r>
              <a:rPr lang="en-US" dirty="0" smtClean="0">
                <a:solidFill>
                  <a:srgbClr val="FF0000"/>
                </a:solidFill>
              </a:rPr>
              <a:t>)</a:t>
            </a:r>
            <a:endParaRPr lang="ar-IQ" dirty="0"/>
          </a:p>
        </p:txBody>
      </p:sp>
    </p:spTree>
    <p:extLst>
      <p:ext uri="{BB962C8B-B14F-4D97-AF65-F5344CB8AC3E}">
        <p14:creationId xmlns:p14="http://schemas.microsoft.com/office/powerpoint/2010/main" val="182813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0"/>
            <a:ext cx="9144000" cy="763588"/>
          </a:xfrm>
          <a:solidFill>
            <a:srgbClr val="0000CC"/>
          </a:solidFill>
        </p:spPr>
        <p:txBody>
          <a:bodyPr/>
          <a:lstStyle/>
          <a:p>
            <a:pPr>
              <a:defRPr/>
            </a:pPr>
            <a:r>
              <a:rPr lang="en-US" sz="3600" dirty="0" smtClean="0">
                <a:solidFill>
                  <a:srgbClr val="FF0000"/>
                </a:solidFill>
                <a:effectLst>
                  <a:outerShdw blurRad="38100" dist="38100" dir="2700000" algn="tl">
                    <a:srgbClr val="000000"/>
                  </a:outerShdw>
                </a:effectLst>
              </a:rPr>
              <a:t>Definition</a:t>
            </a:r>
            <a:endParaRPr lang="ar-KW" sz="3600" dirty="0" smtClean="0">
              <a:solidFill>
                <a:srgbClr val="FF0000"/>
              </a:solidFill>
              <a:effectLst>
                <a:outerShdw blurRad="38100" dist="38100" dir="2700000" algn="tl">
                  <a:srgbClr val="000000"/>
                </a:outerShdw>
              </a:effectLst>
            </a:endParaRPr>
          </a:p>
        </p:txBody>
      </p:sp>
      <p:sp>
        <p:nvSpPr>
          <p:cNvPr id="291843" name="Rectangle 3"/>
          <p:cNvSpPr>
            <a:spLocks noGrp="1" noChangeArrowheads="1"/>
          </p:cNvSpPr>
          <p:nvPr>
            <p:ph type="body" idx="4294967295"/>
          </p:nvPr>
        </p:nvSpPr>
        <p:spPr>
          <a:xfrm>
            <a:off x="71438" y="1066800"/>
            <a:ext cx="9072562" cy="5537200"/>
          </a:xfrm>
        </p:spPr>
        <p:txBody>
          <a:bodyPr/>
          <a:lstStyle/>
          <a:p>
            <a:pPr algn="just">
              <a:defRPr/>
            </a:pPr>
            <a:r>
              <a:rPr lang="en-US" sz="2800" dirty="0">
                <a:solidFill>
                  <a:srgbClr val="FFFF00"/>
                </a:solidFill>
                <a:latin typeface="Times New Roman" pitchFamily="18" charset="0"/>
                <a:cs typeface="Times New Roman" pitchFamily="18" charset="0"/>
              </a:rPr>
              <a:t>Regression Analysis: </a:t>
            </a:r>
            <a:r>
              <a:rPr lang="en-US" sz="2800" dirty="0" smtClean="0">
                <a:latin typeface="Times New Roman" pitchFamily="18" charset="0"/>
                <a:cs typeface="Times New Roman" pitchFamily="18" charset="0"/>
              </a:rPr>
              <a:t>it is statistical </a:t>
            </a:r>
            <a:r>
              <a:rPr lang="en-US" sz="2800" dirty="0">
                <a:latin typeface="Times New Roman" pitchFamily="18" charset="0"/>
                <a:cs typeface="Times New Roman" pitchFamily="18" charset="0"/>
              </a:rPr>
              <a:t>process for estimating the relationships between the dependent (response) variable and one or more explanatory (independent) variables</a:t>
            </a:r>
            <a:r>
              <a:rPr lang="en-US" sz="2800" dirty="0" smtClean="0">
                <a:latin typeface="Times New Roman" pitchFamily="18" charset="0"/>
                <a:cs typeface="Times New Roman" pitchFamily="18" charset="0"/>
              </a:rPr>
              <a:t>.</a:t>
            </a:r>
          </a:p>
          <a:p>
            <a:pPr algn="just">
              <a:defRPr/>
            </a:pPr>
            <a:endParaRPr lang="en-US" sz="2800" dirty="0">
              <a:latin typeface="Times New Roman" pitchFamily="18" charset="0"/>
              <a:cs typeface="Times New Roman" pitchFamily="18" charset="0"/>
            </a:endParaRPr>
          </a:p>
          <a:p>
            <a:pPr algn="just">
              <a:defRPr/>
            </a:pPr>
            <a:r>
              <a:rPr lang="en-US" sz="2800" dirty="0">
                <a:solidFill>
                  <a:srgbClr val="FFFF00"/>
                </a:solidFill>
                <a:latin typeface="Times New Roman" pitchFamily="18" charset="0"/>
                <a:cs typeface="Times New Roman" pitchFamily="18" charset="0"/>
              </a:rPr>
              <a:t>Dependent variable  (Y</a:t>
            </a:r>
            <a:r>
              <a:rPr lang="en-US" sz="3200" baseline="-25000" dirty="0">
                <a:solidFill>
                  <a:srgbClr val="FFFF00"/>
                </a:solidFill>
                <a:latin typeface="Times New Roman" pitchFamily="18" charset="0"/>
              </a:rPr>
              <a:t>i</a:t>
            </a:r>
            <a:r>
              <a:rPr lang="en-US" sz="2800" dirty="0" smtClean="0">
                <a:solidFill>
                  <a:srgbClr val="FFFF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it </a:t>
            </a:r>
            <a:r>
              <a:rPr lang="en-US" sz="2800" dirty="0">
                <a:latin typeface="Times New Roman" pitchFamily="18" charset="0"/>
                <a:cs typeface="Times New Roman" pitchFamily="18" charset="0"/>
              </a:rPr>
              <a:t>is the variable that changes its values with changing the independent variable, and must be quantitative (</a:t>
            </a:r>
            <a:r>
              <a:rPr lang="en-US" sz="2800" dirty="0" smtClean="0">
                <a:latin typeface="Times New Roman" pitchFamily="18" charset="0"/>
                <a:cs typeface="Times New Roman" pitchFamily="18" charset="0"/>
              </a:rPr>
              <a:t>continuous) variable.</a:t>
            </a:r>
          </a:p>
          <a:p>
            <a:pPr algn="just">
              <a:defRPr/>
            </a:pPr>
            <a:endParaRPr lang="en-US" sz="2800" dirty="0" smtClean="0">
              <a:latin typeface="Times New Roman" pitchFamily="18" charset="0"/>
              <a:cs typeface="Times New Roman" pitchFamily="18" charset="0"/>
            </a:endParaRPr>
          </a:p>
          <a:p>
            <a:pPr algn="just">
              <a:defRPr/>
            </a:pPr>
            <a:r>
              <a:rPr lang="en-US" sz="2800" dirty="0">
                <a:solidFill>
                  <a:srgbClr val="FFFF00"/>
                </a:solidFill>
                <a:latin typeface="Times New Roman" pitchFamily="18" charset="0"/>
                <a:cs typeface="Times New Roman" pitchFamily="18" charset="0"/>
              </a:rPr>
              <a:t>Independent </a:t>
            </a:r>
            <a:r>
              <a:rPr lang="en-US" sz="2800" dirty="0" smtClean="0">
                <a:solidFill>
                  <a:srgbClr val="FFFF00"/>
                </a:solidFill>
                <a:latin typeface="Times New Roman" pitchFamily="18" charset="0"/>
                <a:cs typeface="Times New Roman" pitchFamily="18" charset="0"/>
              </a:rPr>
              <a:t>variable (X</a:t>
            </a:r>
            <a:r>
              <a:rPr lang="en-US" sz="3200" baseline="-25000" dirty="0" smtClean="0">
                <a:solidFill>
                  <a:srgbClr val="FFFF00"/>
                </a:solidFill>
                <a:latin typeface="Times New Roman" pitchFamily="18" charset="0"/>
              </a:rPr>
              <a:t>i</a:t>
            </a:r>
            <a:r>
              <a:rPr lang="en-US" sz="2800" dirty="0" smtClean="0">
                <a:solidFill>
                  <a:srgbClr val="FFFF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it </a:t>
            </a:r>
            <a:r>
              <a:rPr lang="en-US" sz="2800" dirty="0">
                <a:latin typeface="Times New Roman" pitchFamily="18" charset="0"/>
                <a:cs typeface="Times New Roman" pitchFamily="18" charset="0"/>
              </a:rPr>
              <a:t>is the variable used to predict the values of the dependent variable, and must be either continuous or qualitative </a:t>
            </a:r>
            <a:r>
              <a:rPr lang="en-US" sz="2800" dirty="0" smtClean="0">
                <a:latin typeface="Times New Roman" pitchFamily="18" charset="0"/>
                <a:cs typeface="Times New Roman" pitchFamily="18" charset="0"/>
              </a:rPr>
              <a:t>(dummy) variable.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8546" name="Rectangle 2"/>
              <p:cNvSpPr>
                <a:spLocks noGrp="1" noChangeArrowheads="1"/>
              </p:cNvSpPr>
              <p:nvPr>
                <p:ph type="title" idx="4294967295"/>
              </p:nvPr>
            </p:nvSpPr>
            <p:spPr>
              <a:xfrm>
                <a:off x="0" y="0"/>
                <a:ext cx="9144000" cy="701675"/>
              </a:xfrm>
              <a:solidFill>
                <a:srgbClr val="0000FF"/>
              </a:solidFill>
            </p:spPr>
            <p:txBody>
              <a:bodyPr/>
              <a:lstStyle/>
              <a:p>
                <a:pPr>
                  <a:defRPr/>
                </a:pPr>
                <a:r>
                  <a:rPr lang="en-US" sz="3200" dirty="0" smtClean="0">
                    <a:solidFill>
                      <a:srgbClr val="FFFF00"/>
                    </a:solidFill>
                    <a:latin typeface="Times New Roman" pitchFamily="18" charset="0"/>
                    <a:cs typeface="Times New Roman" pitchFamily="18" charset="0"/>
                  </a:rPr>
                  <a:t/>
                </a:r>
                <a:br>
                  <a:rPr lang="en-US" sz="3200" dirty="0" smtClean="0">
                    <a:solidFill>
                      <a:srgbClr val="FFFF00"/>
                    </a:solidFill>
                    <a:latin typeface="Times New Roman" pitchFamily="18" charset="0"/>
                    <a:cs typeface="Times New Roman" pitchFamily="18" charset="0"/>
                  </a:rPr>
                </a:br>
                <a:r>
                  <a:rPr lang="en-US" sz="3200" i="1" dirty="0" smtClean="0"/>
                  <a:t>Prove that </a:t>
                </a:r>
                <a14:m>
                  <m:oMath xmlns:m="http://schemas.openxmlformats.org/officeDocument/2006/math">
                    <m:r>
                      <a:rPr lang="en-US" sz="3200" b="1" i="1" smtClean="0">
                        <a:latin typeface="Cambria Math"/>
                      </a:rPr>
                      <m:t>   </m:t>
                    </m:r>
                    <m:r>
                      <a:rPr lang="en-US" sz="3200" i="1">
                        <a:latin typeface="Cambria Math"/>
                      </a:rPr>
                      <m:t>𝑺𝑺𝑬</m:t>
                    </m:r>
                    <m:r>
                      <a:rPr lang="en-US" sz="3200" i="1">
                        <a:latin typeface="Cambria Math"/>
                      </a:rPr>
                      <m:t>=</m:t>
                    </m:r>
                    <m:nary>
                      <m:naryPr>
                        <m:chr m:val="∑"/>
                        <m:limLoc m:val="undOvr"/>
                        <m:subHide m:val="on"/>
                        <m:supHide m:val="on"/>
                        <m:ctrlPr>
                          <a:rPr lang="en-US" sz="3200" i="1">
                            <a:latin typeface="Cambria Math"/>
                          </a:rPr>
                        </m:ctrlPr>
                      </m:naryPr>
                      <m:sub/>
                      <m:sup/>
                      <m:e>
                        <m:sSup>
                          <m:sSupPr>
                            <m:ctrlPr>
                              <a:rPr lang="en-US" sz="3200" i="1">
                                <a:latin typeface="Cambria Math"/>
                              </a:rPr>
                            </m:ctrlPr>
                          </m:sSupPr>
                          <m:e>
                            <m:r>
                              <a:rPr lang="en-US" sz="3200" i="1">
                                <a:latin typeface="Cambria Math"/>
                              </a:rPr>
                              <m:t>𝒀𝒊</m:t>
                            </m:r>
                          </m:e>
                          <m:sup>
                            <m:r>
                              <a:rPr lang="en-US" sz="3200" i="1">
                                <a:latin typeface="Cambria Math"/>
                              </a:rPr>
                              <m:t>𝟐</m:t>
                            </m:r>
                          </m:sup>
                        </m:sSup>
                        <m:r>
                          <a:rPr lang="en-US" sz="3200" i="1">
                            <a:latin typeface="Cambria Math"/>
                          </a:rPr>
                          <m:t>−</m:t>
                        </m:r>
                        <m:sSub>
                          <m:sSubPr>
                            <m:ctrlPr>
                              <a:rPr lang="en-US" sz="3200" i="1">
                                <a:latin typeface="Cambria Math"/>
                              </a:rPr>
                            </m:ctrlPr>
                          </m:sSubPr>
                          <m:e>
                            <m:acc>
                              <m:accPr>
                                <m:chr m:val="̂"/>
                                <m:ctrlPr>
                                  <a:rPr lang="en-US" sz="3200" i="1">
                                    <a:latin typeface="Cambria Math"/>
                                  </a:rPr>
                                </m:ctrlPr>
                              </m:accPr>
                              <m:e>
                                <m:r>
                                  <a:rPr lang="en-US" sz="3200" i="1">
                                    <a:latin typeface="Cambria Math"/>
                                  </a:rPr>
                                  <m:t>𝜷</m:t>
                                </m:r>
                              </m:e>
                            </m:acc>
                          </m:e>
                          <m:sub>
                            <m:r>
                              <a:rPr lang="en-US" sz="3200" i="1">
                                <a:latin typeface="Cambria Math"/>
                              </a:rPr>
                              <m:t>°</m:t>
                            </m:r>
                          </m:sub>
                        </m:sSub>
                        <m:r>
                          <a:rPr lang="en-US" sz="3200" i="1">
                            <a:latin typeface="Cambria Math"/>
                          </a:rPr>
                          <m:t> </m:t>
                        </m:r>
                        <m:nary>
                          <m:naryPr>
                            <m:chr m:val="∑"/>
                            <m:limLoc m:val="undOvr"/>
                            <m:subHide m:val="on"/>
                            <m:supHide m:val="on"/>
                            <m:ctrlPr>
                              <a:rPr lang="en-US" sz="3200" i="1">
                                <a:latin typeface="Cambria Math"/>
                              </a:rPr>
                            </m:ctrlPr>
                          </m:naryPr>
                          <m:sub/>
                          <m:sup/>
                          <m:e>
                            <m:sSub>
                              <m:sSubPr>
                                <m:ctrlPr>
                                  <a:rPr lang="en-US" sz="3200" i="1">
                                    <a:latin typeface="Cambria Math"/>
                                  </a:rPr>
                                </m:ctrlPr>
                              </m:sSubPr>
                              <m:e>
                                <m:r>
                                  <a:rPr lang="en-US" sz="3200" i="1">
                                    <a:latin typeface="Cambria Math"/>
                                  </a:rPr>
                                  <m:t>𝒀</m:t>
                                </m:r>
                              </m:e>
                              <m:sub>
                                <m:r>
                                  <a:rPr lang="en-US" sz="3200" i="1">
                                    <a:latin typeface="Cambria Math"/>
                                  </a:rPr>
                                  <m:t>𝒊</m:t>
                                </m:r>
                              </m:sub>
                            </m:sSub>
                          </m:e>
                        </m:nary>
                        <m:r>
                          <a:rPr lang="en-US" sz="3200" i="1">
                            <a:latin typeface="Cambria Math"/>
                          </a:rPr>
                          <m:t>−</m:t>
                        </m:r>
                        <m:sSub>
                          <m:sSubPr>
                            <m:ctrlPr>
                              <a:rPr lang="en-US" sz="3200" i="1">
                                <a:latin typeface="Cambria Math"/>
                              </a:rPr>
                            </m:ctrlPr>
                          </m:sSubPr>
                          <m:e>
                            <m:acc>
                              <m:accPr>
                                <m:chr m:val="̂"/>
                                <m:ctrlPr>
                                  <a:rPr lang="en-US" sz="3200" i="1">
                                    <a:latin typeface="Cambria Math"/>
                                  </a:rPr>
                                </m:ctrlPr>
                              </m:accPr>
                              <m:e>
                                <m:r>
                                  <a:rPr lang="en-US" sz="3200" i="1">
                                    <a:latin typeface="Cambria Math"/>
                                  </a:rPr>
                                  <m:t>𝜷</m:t>
                                </m:r>
                              </m:e>
                            </m:acc>
                          </m:e>
                          <m:sub>
                            <m:r>
                              <a:rPr lang="en-US" sz="3200" i="1">
                                <a:latin typeface="Cambria Math"/>
                              </a:rPr>
                              <m:t>𝟏</m:t>
                            </m:r>
                          </m:sub>
                        </m:sSub>
                        <m:nary>
                          <m:naryPr>
                            <m:chr m:val="∑"/>
                            <m:limLoc m:val="undOvr"/>
                            <m:subHide m:val="on"/>
                            <m:supHide m:val="on"/>
                            <m:ctrlPr>
                              <a:rPr lang="en-US" sz="3200" i="1">
                                <a:latin typeface="Cambria Math"/>
                              </a:rPr>
                            </m:ctrlPr>
                          </m:naryPr>
                          <m:sub/>
                          <m:sup/>
                          <m:e>
                            <m:sSub>
                              <m:sSubPr>
                                <m:ctrlPr>
                                  <a:rPr lang="en-US" sz="3200" i="1">
                                    <a:latin typeface="Cambria Math"/>
                                  </a:rPr>
                                </m:ctrlPr>
                              </m:sSubPr>
                              <m:e>
                                <m:sSub>
                                  <m:sSubPr>
                                    <m:ctrlPr>
                                      <a:rPr lang="en-US" sz="3200" i="1">
                                        <a:latin typeface="Cambria Math"/>
                                      </a:rPr>
                                    </m:ctrlPr>
                                  </m:sSubPr>
                                  <m:e>
                                    <m:r>
                                      <a:rPr lang="en-US" sz="3200" i="1">
                                        <a:latin typeface="Cambria Math"/>
                                      </a:rPr>
                                      <m:t>𝑿</m:t>
                                    </m:r>
                                  </m:e>
                                  <m:sub>
                                    <m:r>
                                      <a:rPr lang="en-US" sz="3200" i="1">
                                        <a:latin typeface="Cambria Math"/>
                                      </a:rPr>
                                      <m:t>𝒊</m:t>
                                    </m:r>
                                  </m:sub>
                                </m:sSub>
                                <m:r>
                                  <a:rPr lang="en-US" sz="3200" i="1">
                                    <a:latin typeface="Cambria Math"/>
                                  </a:rPr>
                                  <m:t>𝒀</m:t>
                                </m:r>
                              </m:e>
                              <m:sub>
                                <m:r>
                                  <a:rPr lang="en-US" sz="3200" i="1">
                                    <a:latin typeface="Cambria Math"/>
                                  </a:rPr>
                                  <m:t>𝒊</m:t>
                                </m:r>
                              </m:sub>
                            </m:sSub>
                          </m:e>
                        </m:nary>
                      </m:e>
                    </m:nary>
                  </m:oMath>
                </a14:m>
                <a:r>
                  <a:rPr lang="en-US" sz="3200" dirty="0"/>
                  <a:t/>
                </a:r>
                <a:br>
                  <a:rPr lang="en-US" sz="3200" dirty="0"/>
                </a:br>
                <a:r>
                  <a:rPr lang="en-US" sz="3200" i="1" dirty="0" smtClean="0"/>
                  <a:t> </a:t>
                </a:r>
                <a:endParaRPr lang="ar-KW" sz="3200" dirty="0" smtClean="0">
                  <a:solidFill>
                    <a:srgbClr val="FF0000"/>
                  </a:solidFill>
                  <a:effectLst>
                    <a:outerShdw blurRad="38100" dist="38100" dir="2700000" algn="tl">
                      <a:srgbClr val="000000"/>
                    </a:outerShdw>
                  </a:effectLst>
                </a:endParaRPr>
              </a:p>
            </p:txBody>
          </p:sp>
        </mc:Choice>
        <mc:Fallback xmlns="">
          <p:sp>
            <p:nvSpPr>
              <p:cNvPr id="108546" name="Rectangle 2"/>
              <p:cNvSpPr>
                <a:spLocks noGrp="1" noRot="1" noChangeAspect="1" noMove="1" noResize="1" noEditPoints="1" noAdjustHandles="1" noChangeArrowheads="1" noChangeShapeType="1" noTextEdit="1"/>
              </p:cNvSpPr>
              <p:nvPr>
                <p:ph type="title" idx="4294967295"/>
              </p:nvPr>
            </p:nvSpPr>
            <p:spPr>
              <a:xfrm>
                <a:off x="0" y="0"/>
                <a:ext cx="9144000" cy="701675"/>
              </a:xfrm>
              <a:blipFill rotWithShape="1">
                <a:blip r:embed="rId3"/>
                <a:stretch>
                  <a:fillRect l="-1667" t="-74783" b="-9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1843" name="Rectangle 3"/>
              <p:cNvSpPr>
                <a:spLocks noGrp="1" noChangeArrowheads="1"/>
              </p:cNvSpPr>
              <p:nvPr>
                <p:ph type="body" idx="4294967295"/>
              </p:nvPr>
            </p:nvSpPr>
            <p:spPr>
              <a:xfrm>
                <a:off x="0" y="857250"/>
                <a:ext cx="9144000" cy="5537200"/>
              </a:xfrm>
            </p:spPr>
            <p:txBody>
              <a:bodyPr/>
              <a:lstStyle/>
              <a:p>
                <a:pPr marL="0" indent="0" rtl="1">
                  <a:buNone/>
                </a:pPr>
                <a:endParaRPr lang="en-US" dirty="0" smtClean="0">
                  <a:effectLst/>
                </a:endParaRPr>
              </a:p>
              <a:p>
                <a:pPr marL="0" indent="0" rtl="1">
                  <a:buNone/>
                </a:pPr>
                <a:r>
                  <a:rPr lang="en-US" dirty="0" smtClean="0">
                    <a:effectLst/>
                  </a:rPr>
                  <a:t>We  know that :   </a:t>
                </a:r>
                <a14:m>
                  <m:oMath xmlns:m="http://schemas.openxmlformats.org/officeDocument/2006/math">
                    <m:r>
                      <a:rPr lang="en-US" i="1">
                        <a:effectLst/>
                        <a:latin typeface="Cambria Math"/>
                      </a:rPr>
                      <m:t>𝑺𝑺𝑬</m:t>
                    </m:r>
                    <m:r>
                      <a:rPr lang="en-US" i="1">
                        <a:effectLst/>
                        <a:latin typeface="Cambria Math"/>
                      </a:rPr>
                      <m:t>=</m:t>
                    </m:r>
                    <m:r>
                      <a:rPr lang="en-US" i="1">
                        <a:effectLst/>
                        <a:latin typeface="Cambria Math"/>
                      </a:rPr>
                      <m:t>𝑺𝒀𝒀</m:t>
                    </m:r>
                    <m:r>
                      <a:rPr lang="en-US" i="1">
                        <a:effectLst/>
                        <a:latin typeface="Cambria Math"/>
                      </a:rPr>
                      <m:t>−</m:t>
                    </m:r>
                    <m:sSub>
                      <m:sSubPr>
                        <m:ctrlPr>
                          <a:rPr lang="en-US" i="1">
                            <a:effectLst/>
                            <a:latin typeface="Cambria Math"/>
                          </a:rPr>
                        </m:ctrlPr>
                      </m:sSubPr>
                      <m:e>
                        <m:acc>
                          <m:accPr>
                            <m:chr m:val="̂"/>
                            <m:ctrlPr>
                              <a:rPr lang="en-US" i="1">
                                <a:effectLst/>
                                <a:latin typeface="Cambria Math"/>
                              </a:rPr>
                            </m:ctrlPr>
                          </m:accPr>
                          <m:e>
                            <m:r>
                              <a:rPr lang="en-US" i="1">
                                <a:effectLst/>
                                <a:latin typeface="Cambria Math"/>
                              </a:rPr>
                              <m:t>𝜷</m:t>
                            </m:r>
                          </m:e>
                        </m:acc>
                      </m:e>
                      <m:sub>
                        <m:r>
                          <a:rPr lang="en-US" i="1">
                            <a:effectLst/>
                            <a:latin typeface="Cambria Math"/>
                          </a:rPr>
                          <m:t>𝟏</m:t>
                        </m:r>
                      </m:sub>
                    </m:sSub>
                    <m:r>
                      <a:rPr lang="en-US" i="1">
                        <a:effectLst/>
                        <a:latin typeface="Cambria Math"/>
                      </a:rPr>
                      <m:t>𝑺</m:t>
                    </m:r>
                    <m:r>
                      <a:rPr lang="en-US" i="1" baseline="-25000">
                        <a:effectLst/>
                        <a:latin typeface="Cambria Math"/>
                      </a:rPr>
                      <m:t>𝑿𝒀</m:t>
                    </m:r>
                  </m:oMath>
                </a14:m>
                <a:endParaRPr lang="en-US" dirty="0">
                  <a:effectLst/>
                </a:endParaRPr>
              </a:p>
              <a:p>
                <a:pPr marL="0" indent="0" rtl="1">
                  <a:buNone/>
                </a:pPr>
                <a14:m>
                  <m:oMath xmlns:m="http://schemas.openxmlformats.org/officeDocument/2006/math">
                    <m:r>
                      <a:rPr lang="en-US" i="1">
                        <a:effectLst/>
                        <a:latin typeface="Cambria Math"/>
                      </a:rPr>
                      <m:t>          = </m:t>
                    </m:r>
                    <m:nary>
                      <m:naryPr>
                        <m:chr m:val="∑"/>
                        <m:limLoc m:val="undOvr"/>
                        <m:subHide m:val="on"/>
                        <m:supHide m:val="on"/>
                        <m:ctrlPr>
                          <a:rPr lang="en-US" i="1">
                            <a:effectLst/>
                            <a:latin typeface="Cambria Math"/>
                          </a:rPr>
                        </m:ctrlPr>
                      </m:naryPr>
                      <m:sub/>
                      <m:sup/>
                      <m:e>
                        <m:sSup>
                          <m:sSupPr>
                            <m:ctrlPr>
                              <a:rPr lang="en-US" i="1">
                                <a:effectLst/>
                                <a:latin typeface="Cambria Math"/>
                              </a:rPr>
                            </m:ctrlPr>
                          </m:sSupPr>
                          <m:e>
                            <m:r>
                              <a:rPr lang="en-US" i="1">
                                <a:effectLst/>
                                <a:latin typeface="Cambria Math"/>
                              </a:rPr>
                              <m:t>𝒀𝒊</m:t>
                            </m:r>
                          </m:e>
                          <m:sup>
                            <m:r>
                              <a:rPr lang="en-US" i="1">
                                <a:effectLst/>
                                <a:latin typeface="Cambria Math"/>
                              </a:rPr>
                              <m:t>𝟐</m:t>
                            </m:r>
                          </m:sup>
                        </m:sSup>
                        <m:r>
                          <a:rPr lang="en-US" i="1">
                            <a:effectLst/>
                            <a:latin typeface="Cambria Math"/>
                          </a:rPr>
                          <m:t>−</m:t>
                        </m:r>
                        <m:r>
                          <a:rPr lang="en-US" i="1">
                            <a:effectLst/>
                            <a:latin typeface="Cambria Math"/>
                          </a:rPr>
                          <m:t>𝒏</m:t>
                        </m:r>
                        <m:sSup>
                          <m:sSupPr>
                            <m:ctrlPr>
                              <a:rPr lang="en-US" i="1">
                                <a:effectLst/>
                                <a:latin typeface="Cambria Math"/>
                              </a:rPr>
                            </m:ctrlPr>
                          </m:sSupPr>
                          <m:e>
                            <m:acc>
                              <m:accPr>
                                <m:chr m:val="̅"/>
                                <m:ctrlPr>
                                  <a:rPr lang="en-US" i="1">
                                    <a:effectLst/>
                                    <a:latin typeface="Cambria Math"/>
                                  </a:rPr>
                                </m:ctrlPr>
                              </m:accPr>
                              <m:e>
                                <m:r>
                                  <a:rPr lang="en-US" i="1">
                                    <a:effectLst/>
                                    <a:latin typeface="Cambria Math"/>
                                  </a:rPr>
                                  <m:t>𝒀</m:t>
                                </m:r>
                              </m:e>
                            </m:acc>
                          </m:e>
                          <m:sup>
                            <m:r>
                              <a:rPr lang="en-US" i="1">
                                <a:effectLst/>
                                <a:latin typeface="Cambria Math"/>
                              </a:rPr>
                              <m:t>𝟐</m:t>
                            </m:r>
                          </m:sup>
                        </m:sSup>
                        <m:r>
                          <a:rPr lang="en-US" i="1">
                            <a:effectLst/>
                            <a:latin typeface="Cambria Math"/>
                          </a:rPr>
                          <m:t>−</m:t>
                        </m:r>
                        <m:sSub>
                          <m:sSubPr>
                            <m:ctrlPr>
                              <a:rPr lang="en-US" i="1">
                                <a:effectLst/>
                                <a:latin typeface="Cambria Math"/>
                              </a:rPr>
                            </m:ctrlPr>
                          </m:sSubPr>
                          <m:e>
                            <m:acc>
                              <m:accPr>
                                <m:chr m:val="̂"/>
                                <m:ctrlPr>
                                  <a:rPr lang="en-US" i="1">
                                    <a:effectLst/>
                                    <a:latin typeface="Cambria Math"/>
                                  </a:rPr>
                                </m:ctrlPr>
                              </m:accPr>
                              <m:e>
                                <m:r>
                                  <a:rPr lang="en-US" i="1">
                                    <a:effectLst/>
                                    <a:latin typeface="Cambria Math"/>
                                  </a:rPr>
                                  <m:t>𝜷</m:t>
                                </m:r>
                              </m:e>
                            </m:acc>
                          </m:e>
                          <m:sub>
                            <m:r>
                              <a:rPr lang="en-US" i="1">
                                <a:effectLst/>
                                <a:latin typeface="Cambria Math"/>
                              </a:rPr>
                              <m:t>𝟏</m:t>
                            </m:r>
                          </m:sub>
                        </m:sSub>
                        <m:r>
                          <a:rPr lang="en-US" i="1">
                            <a:effectLst/>
                            <a:latin typeface="Cambria Math"/>
                          </a:rPr>
                          <m:t>(</m:t>
                        </m:r>
                        <m:nary>
                          <m:naryPr>
                            <m:chr m:val="∑"/>
                            <m:limLoc m:val="undOvr"/>
                            <m:subHide m:val="on"/>
                            <m:supHide m:val="on"/>
                            <m:ctrlPr>
                              <a:rPr lang="en-US" i="1">
                                <a:effectLst/>
                                <a:latin typeface="Cambria Math"/>
                              </a:rPr>
                            </m:ctrlPr>
                          </m:naryPr>
                          <m:sub/>
                          <m:sup/>
                          <m:e>
                            <m:sSub>
                              <m:sSubPr>
                                <m:ctrlPr>
                                  <a:rPr lang="en-US" i="1">
                                    <a:effectLst/>
                                    <a:latin typeface="Cambria Math"/>
                                  </a:rPr>
                                </m:ctrlPr>
                              </m:sSubPr>
                              <m:e>
                                <m:sSub>
                                  <m:sSubPr>
                                    <m:ctrlPr>
                                      <a:rPr lang="en-US" i="1">
                                        <a:effectLst/>
                                        <a:latin typeface="Cambria Math"/>
                                      </a:rPr>
                                    </m:ctrlPr>
                                  </m:sSubPr>
                                  <m:e>
                                    <m:r>
                                      <a:rPr lang="en-US" i="1">
                                        <a:effectLst/>
                                        <a:latin typeface="Cambria Math"/>
                                      </a:rPr>
                                      <m:t>𝑿</m:t>
                                    </m:r>
                                  </m:e>
                                  <m:sub>
                                    <m:r>
                                      <a:rPr lang="en-US" i="1">
                                        <a:effectLst/>
                                        <a:latin typeface="Cambria Math"/>
                                      </a:rPr>
                                      <m:t>𝒊</m:t>
                                    </m:r>
                                  </m:sub>
                                </m:sSub>
                                <m:r>
                                  <a:rPr lang="en-US" i="1">
                                    <a:effectLst/>
                                    <a:latin typeface="Cambria Math"/>
                                  </a:rPr>
                                  <m:t>𝒀</m:t>
                                </m:r>
                              </m:e>
                              <m:sub>
                                <m:r>
                                  <a:rPr lang="en-US" i="1">
                                    <a:effectLst/>
                                    <a:latin typeface="Cambria Math"/>
                                  </a:rPr>
                                  <m:t>𝒊</m:t>
                                </m:r>
                              </m:sub>
                            </m:sSub>
                            <m:r>
                              <a:rPr lang="en-US" i="1">
                                <a:effectLst/>
                                <a:latin typeface="Cambria Math"/>
                              </a:rPr>
                              <m:t>−</m:t>
                            </m:r>
                            <m:r>
                              <a:rPr lang="en-US" i="1">
                                <a:effectLst/>
                                <a:latin typeface="Cambria Math"/>
                              </a:rPr>
                              <m:t>𝒏</m:t>
                            </m:r>
                            <m:acc>
                              <m:accPr>
                                <m:chr m:val="̅"/>
                                <m:ctrlPr>
                                  <a:rPr lang="en-US" i="1">
                                    <a:effectLst/>
                                    <a:latin typeface="Cambria Math"/>
                                  </a:rPr>
                                </m:ctrlPr>
                              </m:accPr>
                              <m:e>
                                <m:r>
                                  <a:rPr lang="en-US" i="1">
                                    <a:effectLst/>
                                    <a:latin typeface="Cambria Math"/>
                                  </a:rPr>
                                  <m:t>𝑿</m:t>
                                </m:r>
                              </m:e>
                            </m:acc>
                            <m:acc>
                              <m:accPr>
                                <m:chr m:val="̅"/>
                                <m:ctrlPr>
                                  <a:rPr lang="en-US" i="1">
                                    <a:effectLst/>
                                    <a:latin typeface="Cambria Math"/>
                                  </a:rPr>
                                </m:ctrlPr>
                              </m:accPr>
                              <m:e>
                                <m:r>
                                  <a:rPr lang="en-US" i="1">
                                    <a:effectLst/>
                                    <a:latin typeface="Cambria Math"/>
                                  </a:rPr>
                                  <m:t>𝒀</m:t>
                                </m:r>
                              </m:e>
                            </m:acc>
                          </m:e>
                        </m:nary>
                        <m:r>
                          <a:rPr lang="en-US" i="1">
                            <a:effectLst/>
                            <a:latin typeface="Cambria Math"/>
                          </a:rPr>
                          <m:t>)</m:t>
                        </m:r>
                      </m:e>
                    </m:nary>
                  </m:oMath>
                </a14:m>
                <a:r>
                  <a:rPr lang="en-US" i="1" dirty="0">
                    <a:effectLst/>
                  </a:rPr>
                  <a:t> </a:t>
                </a:r>
                <a:r>
                  <a:rPr lang="ar-IQ" dirty="0">
                    <a:effectLst/>
                  </a:rPr>
                  <a:t>  </a:t>
                </a:r>
                <a:endParaRPr lang="en-US" dirty="0">
                  <a:effectLst/>
                </a:endParaRPr>
              </a:p>
              <a:p>
                <a:pPr marL="0" indent="0" rtl="1">
                  <a:buNone/>
                </a:pPr>
                <a:r>
                  <a:rPr lang="ar-IQ" dirty="0">
                    <a:effectLst/>
                  </a:rPr>
                  <a:t>  </a:t>
                </a:r>
                <a:r>
                  <a:rPr lang="en-US" i="1" dirty="0">
                    <a:effectLst/>
                  </a:rPr>
                  <a:t>  </a:t>
                </a:r>
                <a14:m>
                  <m:oMath xmlns:m="http://schemas.openxmlformats.org/officeDocument/2006/math">
                    <m:r>
                      <a:rPr lang="en-US" i="1">
                        <a:effectLst/>
                        <a:latin typeface="Cambria Math"/>
                      </a:rPr>
                      <m:t>       =</m:t>
                    </m:r>
                    <m:r>
                      <a:rPr lang="en-US" i="1" smtClean="0">
                        <a:effectLst/>
                        <a:latin typeface="Cambria Math"/>
                      </a:rPr>
                      <m:t> </m:t>
                    </m:r>
                    <m:nary>
                      <m:naryPr>
                        <m:chr m:val="∑"/>
                        <m:limLoc m:val="undOvr"/>
                        <m:subHide m:val="on"/>
                        <m:supHide m:val="on"/>
                        <m:ctrlPr>
                          <a:rPr lang="en-US" i="1">
                            <a:effectLst/>
                            <a:latin typeface="Cambria Math"/>
                          </a:rPr>
                        </m:ctrlPr>
                      </m:naryPr>
                      <m:sub/>
                      <m:sup/>
                      <m:e>
                        <m:sSup>
                          <m:sSupPr>
                            <m:ctrlPr>
                              <a:rPr lang="en-US" i="1">
                                <a:effectLst/>
                                <a:latin typeface="Cambria Math"/>
                              </a:rPr>
                            </m:ctrlPr>
                          </m:sSupPr>
                          <m:e>
                            <m:r>
                              <a:rPr lang="en-US" i="1">
                                <a:effectLst/>
                                <a:latin typeface="Cambria Math"/>
                              </a:rPr>
                              <m:t>𝒀𝒊</m:t>
                            </m:r>
                          </m:e>
                          <m:sup>
                            <m:r>
                              <a:rPr lang="en-US" i="1">
                                <a:effectLst/>
                                <a:latin typeface="Cambria Math"/>
                              </a:rPr>
                              <m:t>𝟐</m:t>
                            </m:r>
                          </m:sup>
                        </m:sSup>
                        <m:r>
                          <a:rPr lang="en-US" i="1">
                            <a:effectLst/>
                            <a:latin typeface="Cambria Math"/>
                          </a:rPr>
                          <m:t>−</m:t>
                        </m:r>
                        <m:r>
                          <a:rPr lang="en-US" i="1">
                            <a:effectLst/>
                            <a:latin typeface="Cambria Math"/>
                          </a:rPr>
                          <m:t>𝒏</m:t>
                        </m:r>
                        <m:sSup>
                          <m:sSupPr>
                            <m:ctrlPr>
                              <a:rPr lang="en-US" i="1">
                                <a:effectLst/>
                                <a:latin typeface="Cambria Math"/>
                              </a:rPr>
                            </m:ctrlPr>
                          </m:sSupPr>
                          <m:e>
                            <m:acc>
                              <m:accPr>
                                <m:chr m:val="̅"/>
                                <m:ctrlPr>
                                  <a:rPr lang="en-US" i="1">
                                    <a:effectLst/>
                                    <a:latin typeface="Cambria Math"/>
                                  </a:rPr>
                                </m:ctrlPr>
                              </m:accPr>
                              <m:e>
                                <m:r>
                                  <a:rPr lang="en-US" i="1">
                                    <a:effectLst/>
                                    <a:latin typeface="Cambria Math"/>
                                  </a:rPr>
                                  <m:t>𝒀</m:t>
                                </m:r>
                              </m:e>
                            </m:acc>
                          </m:e>
                          <m:sup>
                            <m:r>
                              <a:rPr lang="en-US" i="1">
                                <a:effectLst/>
                                <a:latin typeface="Cambria Math"/>
                              </a:rPr>
                              <m:t>𝟐</m:t>
                            </m:r>
                          </m:sup>
                        </m:sSup>
                        <m:r>
                          <a:rPr lang="en-US" i="1">
                            <a:effectLst/>
                            <a:latin typeface="Cambria Math"/>
                          </a:rPr>
                          <m:t>−</m:t>
                        </m:r>
                        <m:sSub>
                          <m:sSubPr>
                            <m:ctrlPr>
                              <a:rPr lang="en-US" i="1">
                                <a:effectLst/>
                                <a:latin typeface="Cambria Math"/>
                              </a:rPr>
                            </m:ctrlPr>
                          </m:sSubPr>
                          <m:e>
                            <m:acc>
                              <m:accPr>
                                <m:chr m:val="̂"/>
                                <m:ctrlPr>
                                  <a:rPr lang="en-US" i="1">
                                    <a:effectLst/>
                                    <a:latin typeface="Cambria Math"/>
                                  </a:rPr>
                                </m:ctrlPr>
                              </m:accPr>
                              <m:e>
                                <m:r>
                                  <a:rPr lang="en-US" i="1">
                                    <a:effectLst/>
                                    <a:latin typeface="Cambria Math"/>
                                  </a:rPr>
                                  <m:t>𝜷</m:t>
                                </m:r>
                              </m:e>
                            </m:acc>
                          </m:e>
                          <m:sub>
                            <m:r>
                              <a:rPr lang="en-US" i="1">
                                <a:effectLst/>
                                <a:latin typeface="Cambria Math"/>
                              </a:rPr>
                              <m:t>𝟏</m:t>
                            </m:r>
                          </m:sub>
                        </m:sSub>
                        <m:nary>
                          <m:naryPr>
                            <m:chr m:val="∑"/>
                            <m:limLoc m:val="undOvr"/>
                            <m:subHide m:val="on"/>
                            <m:supHide m:val="on"/>
                            <m:ctrlPr>
                              <a:rPr lang="en-US" i="1">
                                <a:effectLst/>
                                <a:latin typeface="Cambria Math"/>
                              </a:rPr>
                            </m:ctrlPr>
                          </m:naryPr>
                          <m:sub/>
                          <m:sup/>
                          <m:e>
                            <m:sSub>
                              <m:sSubPr>
                                <m:ctrlPr>
                                  <a:rPr lang="en-US" i="1">
                                    <a:effectLst/>
                                    <a:latin typeface="Cambria Math"/>
                                  </a:rPr>
                                </m:ctrlPr>
                              </m:sSubPr>
                              <m:e>
                                <m:sSub>
                                  <m:sSubPr>
                                    <m:ctrlPr>
                                      <a:rPr lang="en-US" i="1">
                                        <a:effectLst/>
                                        <a:latin typeface="Cambria Math"/>
                                      </a:rPr>
                                    </m:ctrlPr>
                                  </m:sSubPr>
                                  <m:e>
                                    <m:r>
                                      <a:rPr lang="en-US" i="1">
                                        <a:effectLst/>
                                        <a:latin typeface="Cambria Math"/>
                                      </a:rPr>
                                      <m:t>𝑿</m:t>
                                    </m:r>
                                  </m:e>
                                  <m:sub>
                                    <m:r>
                                      <a:rPr lang="en-US" i="1">
                                        <a:effectLst/>
                                        <a:latin typeface="Cambria Math"/>
                                      </a:rPr>
                                      <m:t>𝒊</m:t>
                                    </m:r>
                                  </m:sub>
                                </m:sSub>
                                <m:r>
                                  <a:rPr lang="en-US" i="1">
                                    <a:effectLst/>
                                    <a:latin typeface="Cambria Math"/>
                                  </a:rPr>
                                  <m:t>𝒀</m:t>
                                </m:r>
                              </m:e>
                              <m:sub>
                                <m:r>
                                  <a:rPr lang="en-US" i="1">
                                    <a:effectLst/>
                                    <a:latin typeface="Cambria Math"/>
                                  </a:rPr>
                                  <m:t>𝒊</m:t>
                                </m:r>
                              </m:sub>
                            </m:sSub>
                            <m:r>
                              <a:rPr lang="en-US" i="1">
                                <a:effectLst/>
                                <a:latin typeface="Cambria Math"/>
                              </a:rPr>
                              <m:t>+</m:t>
                            </m:r>
                            <m:r>
                              <a:rPr lang="en-US" i="1">
                                <a:effectLst/>
                                <a:latin typeface="Cambria Math"/>
                              </a:rPr>
                              <m:t>𝒏</m:t>
                            </m:r>
                            <m:r>
                              <a:rPr lang="en-US" i="1">
                                <a:effectLst/>
                                <a:latin typeface="Cambria Math"/>
                              </a:rPr>
                              <m:t> </m:t>
                            </m:r>
                            <m:sSub>
                              <m:sSubPr>
                                <m:ctrlPr>
                                  <a:rPr lang="en-US" i="1">
                                    <a:effectLst/>
                                    <a:latin typeface="Cambria Math"/>
                                  </a:rPr>
                                </m:ctrlPr>
                              </m:sSubPr>
                              <m:e>
                                <m:acc>
                                  <m:accPr>
                                    <m:chr m:val="̂"/>
                                    <m:ctrlPr>
                                      <a:rPr lang="en-US" i="1">
                                        <a:effectLst/>
                                        <a:latin typeface="Cambria Math"/>
                                      </a:rPr>
                                    </m:ctrlPr>
                                  </m:accPr>
                                  <m:e>
                                    <m:r>
                                      <a:rPr lang="en-US" i="1">
                                        <a:effectLst/>
                                        <a:latin typeface="Cambria Math"/>
                                      </a:rPr>
                                      <m:t>𝜷</m:t>
                                    </m:r>
                                  </m:e>
                                </m:acc>
                              </m:e>
                              <m:sub>
                                <m:r>
                                  <a:rPr lang="en-US" i="1">
                                    <a:effectLst/>
                                    <a:latin typeface="Cambria Math"/>
                                  </a:rPr>
                                  <m:t>𝟏</m:t>
                                </m:r>
                              </m:sub>
                            </m:sSub>
                            <m:r>
                              <a:rPr lang="en-US" i="1">
                                <a:effectLst/>
                                <a:latin typeface="Cambria Math"/>
                              </a:rPr>
                              <m:t> </m:t>
                            </m:r>
                            <m:acc>
                              <m:accPr>
                                <m:chr m:val="̅"/>
                                <m:ctrlPr>
                                  <a:rPr lang="en-US" i="1">
                                    <a:effectLst/>
                                    <a:latin typeface="Cambria Math"/>
                                  </a:rPr>
                                </m:ctrlPr>
                              </m:accPr>
                              <m:e>
                                <m:r>
                                  <a:rPr lang="en-US" i="1">
                                    <a:effectLst/>
                                    <a:latin typeface="Cambria Math"/>
                                  </a:rPr>
                                  <m:t>𝑿</m:t>
                                </m:r>
                              </m:e>
                            </m:acc>
                            <m:acc>
                              <m:accPr>
                                <m:chr m:val="̅"/>
                                <m:ctrlPr>
                                  <a:rPr lang="en-US" i="1">
                                    <a:effectLst/>
                                    <a:latin typeface="Cambria Math"/>
                                  </a:rPr>
                                </m:ctrlPr>
                              </m:accPr>
                              <m:e>
                                <m:r>
                                  <a:rPr lang="en-US" i="1">
                                    <a:effectLst/>
                                    <a:latin typeface="Cambria Math"/>
                                  </a:rPr>
                                  <m:t>𝒀</m:t>
                                </m:r>
                              </m:e>
                            </m:acc>
                          </m:e>
                        </m:nary>
                      </m:e>
                    </m:nary>
                  </m:oMath>
                </a14:m>
                <a:r>
                  <a:rPr lang="en-US" i="1" dirty="0">
                    <a:effectLst/>
                  </a:rPr>
                  <a:t> </a:t>
                </a:r>
                <a:endParaRPr lang="en-US" dirty="0">
                  <a:effectLst/>
                </a:endParaRPr>
              </a:p>
              <a:p>
                <a:pPr marL="0" indent="0" rtl="1">
                  <a:buNone/>
                </a:pPr>
                <a:r>
                  <a:rPr lang="en-US" i="1" dirty="0">
                    <a:effectLst/>
                  </a:rPr>
                  <a:t>  </a:t>
                </a:r>
                <a14:m>
                  <m:oMath xmlns:m="http://schemas.openxmlformats.org/officeDocument/2006/math">
                    <m:r>
                      <a:rPr lang="en-US" i="1">
                        <a:effectLst/>
                        <a:latin typeface="Cambria Math"/>
                      </a:rPr>
                      <m:t>       =</m:t>
                    </m:r>
                    <m:nary>
                      <m:naryPr>
                        <m:chr m:val="∑"/>
                        <m:limLoc m:val="undOvr"/>
                        <m:subHide m:val="on"/>
                        <m:supHide m:val="on"/>
                        <m:ctrlPr>
                          <a:rPr lang="en-US" i="1">
                            <a:effectLst/>
                            <a:latin typeface="Cambria Math"/>
                          </a:rPr>
                        </m:ctrlPr>
                      </m:naryPr>
                      <m:sub/>
                      <m:sup/>
                      <m:e>
                        <m:sSup>
                          <m:sSupPr>
                            <m:ctrlPr>
                              <a:rPr lang="en-US" i="1">
                                <a:effectLst/>
                                <a:latin typeface="Cambria Math"/>
                              </a:rPr>
                            </m:ctrlPr>
                          </m:sSupPr>
                          <m:e>
                            <m:r>
                              <a:rPr lang="en-US" i="1">
                                <a:effectLst/>
                                <a:latin typeface="Cambria Math"/>
                              </a:rPr>
                              <m:t>𝒀𝒊</m:t>
                            </m:r>
                          </m:e>
                          <m:sup>
                            <m:r>
                              <a:rPr lang="en-US" i="1">
                                <a:effectLst/>
                                <a:latin typeface="Cambria Math"/>
                              </a:rPr>
                              <m:t>𝟐</m:t>
                            </m:r>
                          </m:sup>
                        </m:sSup>
                        <m:r>
                          <a:rPr lang="en-US" i="1">
                            <a:effectLst/>
                            <a:latin typeface="Cambria Math"/>
                          </a:rPr>
                          <m:t>−</m:t>
                        </m:r>
                        <m:r>
                          <a:rPr lang="en-US" i="1">
                            <a:effectLst/>
                            <a:latin typeface="Cambria Math"/>
                          </a:rPr>
                          <m:t>𝒏</m:t>
                        </m:r>
                        <m:sSup>
                          <m:sSupPr>
                            <m:ctrlPr>
                              <a:rPr lang="en-US" i="1">
                                <a:effectLst/>
                                <a:latin typeface="Cambria Math"/>
                              </a:rPr>
                            </m:ctrlPr>
                          </m:sSupPr>
                          <m:e>
                            <m:acc>
                              <m:accPr>
                                <m:chr m:val="̅"/>
                                <m:ctrlPr>
                                  <a:rPr lang="en-US" i="1">
                                    <a:effectLst/>
                                    <a:latin typeface="Cambria Math"/>
                                  </a:rPr>
                                </m:ctrlPr>
                              </m:accPr>
                              <m:e>
                                <m:r>
                                  <a:rPr lang="en-US" i="1">
                                    <a:effectLst/>
                                    <a:latin typeface="Cambria Math"/>
                                  </a:rPr>
                                  <m:t>𝒀</m:t>
                                </m:r>
                              </m:e>
                            </m:acc>
                          </m:e>
                          <m:sup/>
                        </m:sSup>
                        <m:d>
                          <m:dPr>
                            <m:ctrlPr>
                              <a:rPr lang="en-US" i="1">
                                <a:effectLst/>
                                <a:latin typeface="Cambria Math"/>
                              </a:rPr>
                            </m:ctrlPr>
                          </m:dPr>
                          <m:e>
                            <m:acc>
                              <m:accPr>
                                <m:chr m:val="̅"/>
                                <m:ctrlPr>
                                  <a:rPr lang="en-US" i="1">
                                    <a:effectLst/>
                                    <a:latin typeface="Cambria Math"/>
                                  </a:rPr>
                                </m:ctrlPr>
                              </m:accPr>
                              <m:e>
                                <m:r>
                                  <a:rPr lang="en-US" i="1">
                                    <a:effectLst/>
                                    <a:latin typeface="Cambria Math"/>
                                  </a:rPr>
                                  <m:t>𝒀</m:t>
                                </m:r>
                              </m:e>
                            </m:acc>
                            <m:r>
                              <a:rPr lang="en-US" i="1">
                                <a:effectLst/>
                                <a:latin typeface="Cambria Math"/>
                              </a:rPr>
                              <m:t>−</m:t>
                            </m:r>
                            <m:sSub>
                              <m:sSubPr>
                                <m:ctrlPr>
                                  <a:rPr lang="en-US" i="1">
                                    <a:effectLst/>
                                    <a:latin typeface="Cambria Math"/>
                                  </a:rPr>
                                </m:ctrlPr>
                              </m:sSubPr>
                              <m:e>
                                <m:acc>
                                  <m:accPr>
                                    <m:chr m:val="̂"/>
                                    <m:ctrlPr>
                                      <a:rPr lang="en-US" i="1">
                                        <a:effectLst/>
                                        <a:latin typeface="Cambria Math"/>
                                      </a:rPr>
                                    </m:ctrlPr>
                                  </m:accPr>
                                  <m:e>
                                    <m:r>
                                      <a:rPr lang="en-US" i="1">
                                        <a:effectLst/>
                                        <a:latin typeface="Cambria Math"/>
                                      </a:rPr>
                                      <m:t>𝜷</m:t>
                                    </m:r>
                                  </m:e>
                                </m:acc>
                              </m:e>
                              <m:sub>
                                <m:r>
                                  <a:rPr lang="en-US" i="1">
                                    <a:effectLst/>
                                    <a:latin typeface="Cambria Math"/>
                                  </a:rPr>
                                  <m:t>𝟏</m:t>
                                </m:r>
                              </m:sub>
                            </m:sSub>
                            <m:acc>
                              <m:accPr>
                                <m:chr m:val="̅"/>
                                <m:ctrlPr>
                                  <a:rPr lang="en-US" i="1">
                                    <a:effectLst/>
                                    <a:latin typeface="Cambria Math"/>
                                  </a:rPr>
                                </m:ctrlPr>
                              </m:accPr>
                              <m:e>
                                <m:r>
                                  <a:rPr lang="en-US" i="1">
                                    <a:effectLst/>
                                    <a:latin typeface="Cambria Math"/>
                                  </a:rPr>
                                  <m:t>𝑿</m:t>
                                </m:r>
                              </m:e>
                            </m:acc>
                          </m:e>
                        </m:d>
                        <m:r>
                          <a:rPr lang="en-US" i="1">
                            <a:effectLst/>
                            <a:latin typeface="Cambria Math"/>
                          </a:rPr>
                          <m:t>−</m:t>
                        </m:r>
                        <m:sSub>
                          <m:sSubPr>
                            <m:ctrlPr>
                              <a:rPr lang="en-US" i="1">
                                <a:effectLst/>
                                <a:latin typeface="Cambria Math"/>
                              </a:rPr>
                            </m:ctrlPr>
                          </m:sSubPr>
                          <m:e>
                            <m:acc>
                              <m:accPr>
                                <m:chr m:val="̂"/>
                                <m:ctrlPr>
                                  <a:rPr lang="en-US" i="1">
                                    <a:effectLst/>
                                    <a:latin typeface="Cambria Math"/>
                                  </a:rPr>
                                </m:ctrlPr>
                              </m:accPr>
                              <m:e>
                                <m:r>
                                  <a:rPr lang="en-US" i="1">
                                    <a:effectLst/>
                                    <a:latin typeface="Cambria Math"/>
                                  </a:rPr>
                                  <m:t>𝜷</m:t>
                                </m:r>
                              </m:e>
                            </m:acc>
                          </m:e>
                          <m:sub>
                            <m:r>
                              <a:rPr lang="en-US" i="1">
                                <a:effectLst/>
                                <a:latin typeface="Cambria Math"/>
                              </a:rPr>
                              <m:t>𝟏</m:t>
                            </m:r>
                          </m:sub>
                        </m:sSub>
                        <m:nary>
                          <m:naryPr>
                            <m:chr m:val="∑"/>
                            <m:limLoc m:val="undOvr"/>
                            <m:subHide m:val="on"/>
                            <m:supHide m:val="on"/>
                            <m:ctrlPr>
                              <a:rPr lang="en-US" i="1">
                                <a:effectLst/>
                                <a:latin typeface="Cambria Math"/>
                              </a:rPr>
                            </m:ctrlPr>
                          </m:naryPr>
                          <m:sub/>
                          <m:sup/>
                          <m:e>
                            <m:sSub>
                              <m:sSubPr>
                                <m:ctrlPr>
                                  <a:rPr lang="en-US" i="1">
                                    <a:effectLst/>
                                    <a:latin typeface="Cambria Math"/>
                                  </a:rPr>
                                </m:ctrlPr>
                              </m:sSubPr>
                              <m:e>
                                <m:sSub>
                                  <m:sSubPr>
                                    <m:ctrlPr>
                                      <a:rPr lang="en-US" i="1">
                                        <a:effectLst/>
                                        <a:latin typeface="Cambria Math"/>
                                      </a:rPr>
                                    </m:ctrlPr>
                                  </m:sSubPr>
                                  <m:e>
                                    <m:r>
                                      <a:rPr lang="en-US" i="1">
                                        <a:effectLst/>
                                        <a:latin typeface="Cambria Math"/>
                                      </a:rPr>
                                      <m:t>𝑿</m:t>
                                    </m:r>
                                  </m:e>
                                  <m:sub>
                                    <m:r>
                                      <a:rPr lang="en-US" i="1">
                                        <a:effectLst/>
                                        <a:latin typeface="Cambria Math"/>
                                      </a:rPr>
                                      <m:t>𝒊</m:t>
                                    </m:r>
                                  </m:sub>
                                </m:sSub>
                                <m:r>
                                  <a:rPr lang="en-US" i="1">
                                    <a:effectLst/>
                                    <a:latin typeface="Cambria Math"/>
                                  </a:rPr>
                                  <m:t>𝒀</m:t>
                                </m:r>
                              </m:e>
                              <m:sub>
                                <m:r>
                                  <a:rPr lang="en-US" i="1">
                                    <a:effectLst/>
                                    <a:latin typeface="Cambria Math"/>
                                  </a:rPr>
                                  <m:t>𝒊</m:t>
                                </m:r>
                              </m:sub>
                            </m:sSub>
                          </m:e>
                        </m:nary>
                      </m:e>
                    </m:nary>
                  </m:oMath>
                </a14:m>
                <a:r>
                  <a:rPr lang="en-US" i="1" dirty="0">
                    <a:effectLst/>
                  </a:rPr>
                  <a:t>   </a:t>
                </a:r>
                <a:endParaRPr lang="en-US" dirty="0">
                  <a:effectLst/>
                </a:endParaRPr>
              </a:p>
              <a:p>
                <a:pPr marL="0" indent="0" rtl="1">
                  <a:buNone/>
                </a:pPr>
                <a:r>
                  <a:rPr lang="ar-IQ" dirty="0" smtClean="0">
                    <a:effectLst/>
                  </a:rPr>
                  <a:t> </a:t>
                </a:r>
                <a:endParaRPr lang="en-US" dirty="0">
                  <a:effectLst/>
                </a:endParaRPr>
              </a:p>
              <a:p>
                <a:pPr marL="0" indent="0" rtl="1">
                  <a:buNone/>
                </a:pPr>
                <a14:m>
                  <m:oMath xmlns:m="http://schemas.openxmlformats.org/officeDocument/2006/math">
                    <m:sSub>
                      <m:sSubPr>
                        <m:ctrlPr>
                          <a:rPr lang="en-US" i="1">
                            <a:effectLst/>
                            <a:latin typeface="Cambria Math"/>
                          </a:rPr>
                        </m:ctrlPr>
                      </m:sSubPr>
                      <m:e>
                        <m:acc>
                          <m:accPr>
                            <m:chr m:val="̂"/>
                            <m:ctrlPr>
                              <a:rPr lang="en-US" i="1">
                                <a:effectLst/>
                                <a:latin typeface="Cambria Math"/>
                              </a:rPr>
                            </m:ctrlPr>
                          </m:accPr>
                          <m:e>
                            <m:r>
                              <a:rPr lang="en-US" i="1">
                                <a:effectLst/>
                                <a:latin typeface="Cambria Math"/>
                              </a:rPr>
                              <m:t>𝜷</m:t>
                            </m:r>
                          </m:e>
                        </m:acc>
                      </m:e>
                      <m:sub>
                        <m:r>
                          <a:rPr lang="en-US" i="1">
                            <a:effectLst/>
                            <a:latin typeface="Cambria Math"/>
                          </a:rPr>
                          <m:t>°</m:t>
                        </m:r>
                      </m:sub>
                    </m:sSub>
                    <m:r>
                      <a:rPr lang="en-US" i="1">
                        <a:effectLst/>
                        <a:latin typeface="Cambria Math"/>
                      </a:rPr>
                      <m:t>=</m:t>
                    </m:r>
                    <m:acc>
                      <m:accPr>
                        <m:chr m:val="̅"/>
                        <m:ctrlPr>
                          <a:rPr lang="en-US" i="1">
                            <a:effectLst/>
                            <a:latin typeface="Cambria Math"/>
                          </a:rPr>
                        </m:ctrlPr>
                      </m:accPr>
                      <m:e>
                        <m:r>
                          <a:rPr lang="en-US" i="1">
                            <a:effectLst/>
                            <a:latin typeface="Cambria Math"/>
                          </a:rPr>
                          <m:t>𝒀</m:t>
                        </m:r>
                      </m:e>
                    </m:acc>
                    <m:r>
                      <a:rPr lang="en-US" i="1">
                        <a:effectLst/>
                        <a:latin typeface="Cambria Math"/>
                      </a:rPr>
                      <m:t>−</m:t>
                    </m:r>
                    <m:sSub>
                      <m:sSubPr>
                        <m:ctrlPr>
                          <a:rPr lang="en-US" i="1">
                            <a:effectLst/>
                            <a:latin typeface="Cambria Math"/>
                          </a:rPr>
                        </m:ctrlPr>
                      </m:sSubPr>
                      <m:e>
                        <m:acc>
                          <m:accPr>
                            <m:chr m:val="̂"/>
                            <m:ctrlPr>
                              <a:rPr lang="en-US" i="1">
                                <a:effectLst/>
                                <a:latin typeface="Cambria Math"/>
                              </a:rPr>
                            </m:ctrlPr>
                          </m:accPr>
                          <m:e>
                            <m:r>
                              <a:rPr lang="en-US" i="1">
                                <a:effectLst/>
                                <a:latin typeface="Cambria Math"/>
                              </a:rPr>
                              <m:t>𝜷</m:t>
                            </m:r>
                          </m:e>
                        </m:acc>
                      </m:e>
                      <m:sub>
                        <m:r>
                          <a:rPr lang="en-US" i="1">
                            <a:effectLst/>
                            <a:latin typeface="Cambria Math"/>
                          </a:rPr>
                          <m:t>𝟏</m:t>
                        </m:r>
                      </m:sub>
                    </m:sSub>
                    <m:acc>
                      <m:accPr>
                        <m:chr m:val="̅"/>
                        <m:ctrlPr>
                          <a:rPr lang="en-US" i="1">
                            <a:effectLst/>
                            <a:latin typeface="Cambria Math"/>
                          </a:rPr>
                        </m:ctrlPr>
                      </m:accPr>
                      <m:e>
                        <m:r>
                          <a:rPr lang="en-US" i="1">
                            <a:effectLst/>
                            <a:latin typeface="Cambria Math"/>
                          </a:rPr>
                          <m:t>𝑿</m:t>
                        </m:r>
                      </m:e>
                    </m:acc>
                  </m:oMath>
                </a14:m>
                <a:r>
                  <a:rPr lang="en-US" i="1" dirty="0">
                    <a:effectLst/>
                  </a:rPr>
                  <a:t> </a:t>
                </a:r>
                <a:endParaRPr lang="en-US" dirty="0">
                  <a:effectLst/>
                </a:endParaRPr>
              </a:p>
              <a:p>
                <a:pPr marL="0" indent="0" rtl="1">
                  <a:buNone/>
                </a:pPr>
                <a14:m>
                  <m:oMath xmlns:m="http://schemas.openxmlformats.org/officeDocument/2006/math">
                    <m:r>
                      <a:rPr lang="en-US" i="1">
                        <a:effectLst/>
                        <a:latin typeface="Cambria Math"/>
                      </a:rPr>
                      <m:t>𝒏</m:t>
                    </m:r>
                    <m:acc>
                      <m:accPr>
                        <m:chr m:val="̅"/>
                        <m:ctrlPr>
                          <a:rPr lang="en-US" i="1">
                            <a:effectLst/>
                            <a:latin typeface="Cambria Math"/>
                          </a:rPr>
                        </m:ctrlPr>
                      </m:accPr>
                      <m:e>
                        <m:r>
                          <a:rPr lang="en-US" i="1">
                            <a:effectLst/>
                            <a:latin typeface="Cambria Math"/>
                          </a:rPr>
                          <m:t>𝒀</m:t>
                        </m:r>
                      </m:e>
                    </m:acc>
                    <m:r>
                      <a:rPr lang="en-US">
                        <a:effectLst/>
                        <a:latin typeface="Cambria Math"/>
                      </a:rPr>
                      <m:t>=</m:t>
                    </m:r>
                    <m:nary>
                      <m:naryPr>
                        <m:chr m:val="∑"/>
                        <m:limLoc m:val="undOvr"/>
                        <m:subHide m:val="on"/>
                        <m:supHide m:val="on"/>
                        <m:ctrlPr>
                          <a:rPr lang="en-US" i="1">
                            <a:effectLst/>
                            <a:latin typeface="Cambria Math"/>
                          </a:rPr>
                        </m:ctrlPr>
                      </m:naryPr>
                      <m:sub/>
                      <m:sup/>
                      <m:e>
                        <m:sSub>
                          <m:sSubPr>
                            <m:ctrlPr>
                              <a:rPr lang="en-US" i="1">
                                <a:effectLst/>
                                <a:latin typeface="Cambria Math"/>
                              </a:rPr>
                            </m:ctrlPr>
                          </m:sSubPr>
                          <m:e>
                            <m:r>
                              <a:rPr lang="en-US" i="1">
                                <a:effectLst/>
                                <a:latin typeface="Cambria Math"/>
                              </a:rPr>
                              <m:t>𝒀</m:t>
                            </m:r>
                          </m:e>
                          <m:sub>
                            <m:r>
                              <a:rPr lang="en-US" i="1">
                                <a:effectLst/>
                                <a:latin typeface="Cambria Math"/>
                              </a:rPr>
                              <m:t>𝒊</m:t>
                            </m:r>
                          </m:sub>
                        </m:sSub>
                      </m:e>
                    </m:nary>
                  </m:oMath>
                </a14:m>
                <a:r>
                  <a:rPr lang="en-US" i="1" dirty="0">
                    <a:effectLst/>
                  </a:rPr>
                  <a:t> </a:t>
                </a:r>
                <a:endParaRPr lang="en-US" dirty="0">
                  <a:effectLst/>
                </a:endParaRPr>
              </a:p>
              <a:p>
                <a:pPr marL="0" indent="0" rtl="1">
                  <a:buNone/>
                </a:pPr>
                <a:endParaRPr lang="en-US" i="1" dirty="0" smtClean="0">
                  <a:effectLst/>
                </a:endParaRPr>
              </a:p>
              <a:p>
                <a:pPr marL="0" indent="0" rtl="1">
                  <a:buNone/>
                </a:pPr>
                <a14:m>
                  <m:oMath xmlns:m="http://schemas.openxmlformats.org/officeDocument/2006/math">
                    <m:r>
                      <a:rPr lang="en-US" i="1">
                        <a:effectLst/>
                        <a:latin typeface="Cambria Math"/>
                      </a:rPr>
                      <m:t>∴</m:t>
                    </m:r>
                    <m:r>
                      <a:rPr lang="en-US">
                        <a:effectLst/>
                        <a:latin typeface="Cambria Math"/>
                      </a:rPr>
                      <m:t>    </m:t>
                    </m:r>
                    <m:r>
                      <a:rPr lang="en-US" i="1">
                        <a:effectLst/>
                        <a:latin typeface="Cambria Math"/>
                      </a:rPr>
                      <m:t>𝐒𝐒𝐄</m:t>
                    </m:r>
                    <m:r>
                      <a:rPr lang="en-US">
                        <a:effectLst/>
                        <a:latin typeface="Cambria Math"/>
                      </a:rPr>
                      <m:t>= </m:t>
                    </m:r>
                    <m:nary>
                      <m:naryPr>
                        <m:chr m:val="∑"/>
                        <m:limLoc m:val="undOvr"/>
                        <m:subHide m:val="on"/>
                        <m:supHide m:val="on"/>
                        <m:ctrlPr>
                          <a:rPr lang="en-US" i="1">
                            <a:effectLst/>
                            <a:latin typeface="Cambria Math"/>
                          </a:rPr>
                        </m:ctrlPr>
                      </m:naryPr>
                      <m:sub/>
                      <m:sup/>
                      <m:e>
                        <m:sSup>
                          <m:sSupPr>
                            <m:ctrlPr>
                              <a:rPr lang="en-US" i="1">
                                <a:effectLst/>
                                <a:latin typeface="Cambria Math"/>
                              </a:rPr>
                            </m:ctrlPr>
                          </m:sSupPr>
                          <m:e>
                            <m:r>
                              <a:rPr lang="en-US" i="1">
                                <a:effectLst/>
                                <a:latin typeface="Cambria Math"/>
                              </a:rPr>
                              <m:t>𝒀𝒊</m:t>
                            </m:r>
                          </m:e>
                          <m:sup>
                            <m:r>
                              <a:rPr lang="en-US" i="1">
                                <a:effectLst/>
                                <a:latin typeface="Cambria Math"/>
                              </a:rPr>
                              <m:t>𝟐</m:t>
                            </m:r>
                          </m:sup>
                        </m:sSup>
                        <m:r>
                          <a:rPr lang="en-US" i="1">
                            <a:effectLst/>
                            <a:latin typeface="Cambria Math"/>
                          </a:rPr>
                          <m:t>−</m:t>
                        </m:r>
                        <m:sSub>
                          <m:sSubPr>
                            <m:ctrlPr>
                              <a:rPr lang="en-US" i="1">
                                <a:effectLst/>
                                <a:latin typeface="Cambria Math"/>
                              </a:rPr>
                            </m:ctrlPr>
                          </m:sSubPr>
                          <m:e>
                            <m:acc>
                              <m:accPr>
                                <m:chr m:val="̂"/>
                                <m:ctrlPr>
                                  <a:rPr lang="en-US" i="1">
                                    <a:effectLst/>
                                    <a:latin typeface="Cambria Math"/>
                                  </a:rPr>
                                </m:ctrlPr>
                              </m:accPr>
                              <m:e>
                                <m:r>
                                  <a:rPr lang="en-US" i="1">
                                    <a:effectLst/>
                                    <a:latin typeface="Cambria Math"/>
                                  </a:rPr>
                                  <m:t>𝜷</m:t>
                                </m:r>
                              </m:e>
                            </m:acc>
                          </m:e>
                          <m:sub>
                            <m:r>
                              <a:rPr lang="en-US" i="1">
                                <a:effectLst/>
                                <a:latin typeface="Cambria Math"/>
                              </a:rPr>
                              <m:t>°</m:t>
                            </m:r>
                          </m:sub>
                        </m:sSub>
                        <m:r>
                          <a:rPr lang="en-US" i="1">
                            <a:effectLst/>
                            <a:latin typeface="Cambria Math"/>
                          </a:rPr>
                          <m:t> </m:t>
                        </m:r>
                        <m:nary>
                          <m:naryPr>
                            <m:chr m:val="∑"/>
                            <m:limLoc m:val="undOvr"/>
                            <m:subHide m:val="on"/>
                            <m:supHide m:val="on"/>
                            <m:ctrlPr>
                              <a:rPr lang="en-US" i="1">
                                <a:effectLst/>
                                <a:latin typeface="Cambria Math"/>
                              </a:rPr>
                            </m:ctrlPr>
                          </m:naryPr>
                          <m:sub/>
                          <m:sup/>
                          <m:e>
                            <m:sSub>
                              <m:sSubPr>
                                <m:ctrlPr>
                                  <a:rPr lang="en-US" i="1">
                                    <a:effectLst/>
                                    <a:latin typeface="Cambria Math"/>
                                  </a:rPr>
                                </m:ctrlPr>
                              </m:sSubPr>
                              <m:e>
                                <m:r>
                                  <a:rPr lang="en-US" i="1">
                                    <a:effectLst/>
                                    <a:latin typeface="Cambria Math"/>
                                  </a:rPr>
                                  <m:t>𝒀</m:t>
                                </m:r>
                              </m:e>
                              <m:sub>
                                <m:r>
                                  <a:rPr lang="en-US" i="1">
                                    <a:effectLst/>
                                    <a:latin typeface="Cambria Math"/>
                                  </a:rPr>
                                  <m:t>𝒊</m:t>
                                </m:r>
                              </m:sub>
                            </m:sSub>
                          </m:e>
                        </m:nary>
                        <m:r>
                          <a:rPr lang="en-US" i="1">
                            <a:effectLst/>
                            <a:latin typeface="Cambria Math"/>
                          </a:rPr>
                          <m:t>−</m:t>
                        </m:r>
                        <m:sSub>
                          <m:sSubPr>
                            <m:ctrlPr>
                              <a:rPr lang="en-US" i="1">
                                <a:effectLst/>
                                <a:latin typeface="Cambria Math"/>
                              </a:rPr>
                            </m:ctrlPr>
                          </m:sSubPr>
                          <m:e>
                            <m:acc>
                              <m:accPr>
                                <m:chr m:val="̂"/>
                                <m:ctrlPr>
                                  <a:rPr lang="en-US" i="1">
                                    <a:effectLst/>
                                    <a:latin typeface="Cambria Math"/>
                                  </a:rPr>
                                </m:ctrlPr>
                              </m:accPr>
                              <m:e>
                                <m:r>
                                  <a:rPr lang="en-US" i="1">
                                    <a:effectLst/>
                                    <a:latin typeface="Cambria Math"/>
                                  </a:rPr>
                                  <m:t>𝜷</m:t>
                                </m:r>
                              </m:e>
                            </m:acc>
                          </m:e>
                          <m:sub>
                            <m:r>
                              <a:rPr lang="en-US" i="1">
                                <a:effectLst/>
                                <a:latin typeface="Cambria Math"/>
                              </a:rPr>
                              <m:t>𝟏</m:t>
                            </m:r>
                          </m:sub>
                        </m:sSub>
                        <m:nary>
                          <m:naryPr>
                            <m:chr m:val="∑"/>
                            <m:limLoc m:val="undOvr"/>
                            <m:subHide m:val="on"/>
                            <m:supHide m:val="on"/>
                            <m:ctrlPr>
                              <a:rPr lang="en-US" i="1">
                                <a:effectLst/>
                                <a:latin typeface="Cambria Math"/>
                              </a:rPr>
                            </m:ctrlPr>
                          </m:naryPr>
                          <m:sub/>
                          <m:sup/>
                          <m:e>
                            <m:sSub>
                              <m:sSubPr>
                                <m:ctrlPr>
                                  <a:rPr lang="en-US" i="1">
                                    <a:effectLst/>
                                    <a:latin typeface="Cambria Math"/>
                                  </a:rPr>
                                </m:ctrlPr>
                              </m:sSubPr>
                              <m:e>
                                <m:sSub>
                                  <m:sSubPr>
                                    <m:ctrlPr>
                                      <a:rPr lang="en-US" i="1">
                                        <a:effectLst/>
                                        <a:latin typeface="Cambria Math"/>
                                      </a:rPr>
                                    </m:ctrlPr>
                                  </m:sSubPr>
                                  <m:e>
                                    <m:r>
                                      <a:rPr lang="en-US" i="1">
                                        <a:effectLst/>
                                        <a:latin typeface="Cambria Math"/>
                                      </a:rPr>
                                      <m:t>𝑿</m:t>
                                    </m:r>
                                  </m:e>
                                  <m:sub>
                                    <m:r>
                                      <a:rPr lang="en-US" i="1">
                                        <a:effectLst/>
                                        <a:latin typeface="Cambria Math"/>
                                      </a:rPr>
                                      <m:t>𝒊</m:t>
                                    </m:r>
                                  </m:sub>
                                </m:sSub>
                                <m:r>
                                  <a:rPr lang="en-US" i="1">
                                    <a:effectLst/>
                                    <a:latin typeface="Cambria Math"/>
                                  </a:rPr>
                                  <m:t>𝒀</m:t>
                                </m:r>
                              </m:e>
                              <m:sub>
                                <m:r>
                                  <a:rPr lang="en-US" i="1">
                                    <a:effectLst/>
                                    <a:latin typeface="Cambria Math"/>
                                  </a:rPr>
                                  <m:t>𝒊</m:t>
                                </m:r>
                              </m:sub>
                            </m:sSub>
                          </m:e>
                        </m:nary>
                      </m:e>
                    </m:nary>
                  </m:oMath>
                </a14:m>
                <a:r>
                  <a:rPr lang="en-US" i="1" dirty="0">
                    <a:effectLst/>
                  </a:rPr>
                  <a:t> </a:t>
                </a:r>
                <a:endParaRPr lang="en-US" dirty="0">
                  <a:effectLst/>
                </a:endParaRPr>
              </a:p>
              <a:p>
                <a:pPr marL="0" indent="0" rtl="1">
                  <a:buNone/>
                </a:pPr>
                <a:endParaRPr lang="en-US" dirty="0">
                  <a:effectLst/>
                </a:endParaRPr>
              </a:p>
            </p:txBody>
          </p:sp>
        </mc:Choice>
        <mc:Fallback xmlns="">
          <p:sp>
            <p:nvSpPr>
              <p:cNvPr id="291843" name="Rectangle 3"/>
              <p:cNvSpPr>
                <a:spLocks noGrp="1" noRot="1" noChangeAspect="1" noMove="1" noResize="1" noEditPoints="1" noAdjustHandles="1" noChangeArrowheads="1" noChangeShapeType="1" noTextEdit="1"/>
              </p:cNvSpPr>
              <p:nvPr>
                <p:ph type="body" idx="4294967295"/>
              </p:nvPr>
            </p:nvSpPr>
            <p:spPr>
              <a:xfrm>
                <a:off x="0" y="857250"/>
                <a:ext cx="9144000" cy="5537200"/>
              </a:xfrm>
              <a:blipFill rotWithShape="1">
                <a:blip r:embed="rId4"/>
                <a:stretch>
                  <a:fillRect l="-2800"/>
                </a:stretch>
              </a:blipFill>
            </p:spPr>
            <p:txBody>
              <a:bodyPr/>
              <a:lstStyle/>
              <a:p>
                <a:r>
                  <a:rPr lang="ar-IQ">
                    <a:noFill/>
                  </a:rPr>
                  <a:t> </a:t>
                </a:r>
              </a:p>
            </p:txBody>
          </p:sp>
        </mc:Fallback>
      </mc:AlternateContent>
    </p:spTree>
    <p:extLst>
      <p:ext uri="{BB962C8B-B14F-4D97-AF65-F5344CB8AC3E}">
        <p14:creationId xmlns:p14="http://schemas.microsoft.com/office/powerpoint/2010/main" val="33248249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8546" name="Rectangle 2"/>
              <p:cNvSpPr>
                <a:spLocks noGrp="1" noChangeArrowheads="1"/>
              </p:cNvSpPr>
              <p:nvPr>
                <p:ph type="title" idx="4294967295"/>
              </p:nvPr>
            </p:nvSpPr>
            <p:spPr>
              <a:xfrm>
                <a:off x="0" y="0"/>
                <a:ext cx="9144000" cy="701675"/>
              </a:xfrm>
              <a:solidFill>
                <a:schemeClr val="bg1"/>
              </a:solidFill>
            </p:spPr>
            <p:txBody>
              <a:bodyPr/>
              <a:lstStyle/>
              <a:p>
                <a:pPr>
                  <a:defRPr/>
                </a:pPr>
                <a:r>
                  <a:rPr lang="en-US" sz="3200" dirty="0" smtClean="0">
                    <a:solidFill>
                      <a:srgbClr val="FF0000"/>
                    </a:solidFill>
                    <a:latin typeface="Times New Roman" pitchFamily="18" charset="0"/>
                    <a:cs typeface="Times New Roman" pitchFamily="18" charset="0"/>
                  </a:rPr>
                  <a:t/>
                </a:r>
                <a:br>
                  <a:rPr lang="en-US" sz="3200" dirty="0" smtClean="0">
                    <a:solidFill>
                      <a:srgbClr val="FF0000"/>
                    </a:solidFill>
                    <a:latin typeface="Times New Roman" pitchFamily="18" charset="0"/>
                    <a:cs typeface="Times New Roman" pitchFamily="18" charset="0"/>
                  </a:rPr>
                </a:br>
                <a:r>
                  <a:rPr lang="en-US" sz="3200" dirty="0">
                    <a:solidFill>
                      <a:srgbClr val="FF0000"/>
                    </a:solidFill>
                  </a:rPr>
                  <a:t>The estimation of </a:t>
                </a:r>
                <a:r>
                  <a:rPr lang="en-US" sz="3200" dirty="0" smtClean="0">
                    <a:solidFill>
                      <a:srgbClr val="FF0000"/>
                    </a:solidFill>
                  </a:rPr>
                  <a:t> the error variance (</a:t>
                </a:r>
                <a14:m>
                  <m:oMath xmlns:m="http://schemas.openxmlformats.org/officeDocument/2006/math">
                    <m:sSup>
                      <m:sSupPr>
                        <m:ctrlPr>
                          <a:rPr lang="en-US" sz="3200" i="1">
                            <a:solidFill>
                              <a:srgbClr val="FF0000"/>
                            </a:solidFill>
                            <a:latin typeface="Cambria Math"/>
                          </a:rPr>
                        </m:ctrlPr>
                      </m:sSupPr>
                      <m:e>
                        <m:sSub>
                          <m:sSubPr>
                            <m:ctrlPr>
                              <a:rPr lang="en-US" sz="3200" i="1">
                                <a:solidFill>
                                  <a:srgbClr val="FF0000"/>
                                </a:solidFill>
                                <a:latin typeface="Cambria Math"/>
                              </a:rPr>
                            </m:ctrlPr>
                          </m:sSubPr>
                          <m:e>
                            <m:r>
                              <a:rPr lang="en-US" sz="3200" i="1">
                                <a:solidFill>
                                  <a:srgbClr val="FF0000"/>
                                </a:solidFill>
                                <a:latin typeface="Cambria Math"/>
                              </a:rPr>
                              <m:t>𝑆</m:t>
                            </m:r>
                          </m:e>
                          <m:sub>
                            <m:r>
                              <m:rPr>
                                <m:sty m:val="p"/>
                              </m:rPr>
                              <a:rPr lang="en-US" sz="3200" i="0">
                                <a:solidFill>
                                  <a:srgbClr val="FF0000"/>
                                </a:solidFill>
                                <a:latin typeface="Cambria Math"/>
                              </a:rPr>
                              <m:t>e</m:t>
                            </m:r>
                          </m:sub>
                        </m:sSub>
                      </m:e>
                      <m:sup>
                        <m:r>
                          <a:rPr lang="en-US" sz="3200" i="0">
                            <a:solidFill>
                              <a:srgbClr val="FF0000"/>
                            </a:solidFill>
                            <a:latin typeface="Cambria Math"/>
                          </a:rPr>
                          <m:t>2</m:t>
                        </m:r>
                      </m:sup>
                    </m:sSup>
                    <m:r>
                      <a:rPr lang="en-US" sz="3200" b="1" i="0" smtClean="0">
                        <a:solidFill>
                          <a:srgbClr val="FF0000"/>
                        </a:solidFill>
                        <a:latin typeface="Cambria Math"/>
                      </a:rPr>
                      <m:t>)</m:t>
                    </m:r>
                  </m:oMath>
                </a14:m>
                <a:r>
                  <a:rPr lang="en-US" sz="3200" dirty="0">
                    <a:solidFill>
                      <a:srgbClr val="FF0000"/>
                    </a:solidFill>
                    <a:latin typeface="Times New Roman" pitchFamily="18" charset="0"/>
                    <a:cs typeface="Times New Roman" pitchFamily="18" charset="0"/>
                  </a:rPr>
                  <a:t/>
                </a:r>
                <a:br>
                  <a:rPr lang="en-US" sz="3200" dirty="0">
                    <a:solidFill>
                      <a:srgbClr val="FF0000"/>
                    </a:solidFill>
                    <a:latin typeface="Times New Roman" pitchFamily="18" charset="0"/>
                    <a:cs typeface="Times New Roman" pitchFamily="18" charset="0"/>
                  </a:rPr>
                </a:br>
                <a:endParaRPr lang="ar-KW" sz="3200" dirty="0" smtClean="0">
                  <a:solidFill>
                    <a:srgbClr val="FF0000"/>
                  </a:solidFill>
                  <a:effectLst>
                    <a:outerShdw blurRad="38100" dist="38100" dir="2700000" algn="tl">
                      <a:srgbClr val="000000"/>
                    </a:outerShdw>
                  </a:effectLst>
                </a:endParaRPr>
              </a:p>
            </p:txBody>
          </p:sp>
        </mc:Choice>
        <mc:Fallback xmlns="">
          <p:sp>
            <p:nvSpPr>
              <p:cNvPr id="108546" name="Rectangle 2"/>
              <p:cNvSpPr>
                <a:spLocks noGrp="1" noRot="1" noChangeAspect="1" noMove="1" noResize="1" noEditPoints="1" noAdjustHandles="1" noChangeArrowheads="1" noChangeShapeType="1" noTextEdit="1"/>
              </p:cNvSpPr>
              <p:nvPr>
                <p:ph type="title" idx="4294967295"/>
              </p:nvPr>
            </p:nvSpPr>
            <p:spPr>
              <a:xfrm>
                <a:off x="0" y="0"/>
                <a:ext cx="9144000" cy="701675"/>
              </a:xfrm>
              <a:blipFill rotWithShape="1">
                <a:blip r:embed="rId4"/>
                <a:stretch>
                  <a:fillRect l="-1667" t="-870" b="-21739"/>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291843" name="Rectangle 3"/>
              <p:cNvSpPr>
                <a:spLocks noGrp="1" noChangeArrowheads="1"/>
              </p:cNvSpPr>
              <p:nvPr>
                <p:ph type="body" idx="4294967295"/>
              </p:nvPr>
            </p:nvSpPr>
            <p:spPr>
              <a:xfrm>
                <a:off x="13648" y="736978"/>
                <a:ext cx="9144000" cy="6121021"/>
              </a:xfrm>
            </p:spPr>
            <p:txBody>
              <a:bodyPr/>
              <a:lstStyle/>
              <a:p>
                <a:pPr marL="0" indent="0" algn="just">
                  <a:buNone/>
                </a:pPr>
                <a:r>
                  <a:rPr lang="en-US" b="0" dirty="0" smtClean="0">
                    <a:effectLst/>
                  </a:rPr>
                  <a:t> </a:t>
                </a:r>
              </a:p>
              <a:p>
                <a:pPr marL="0" indent="0">
                  <a:buNone/>
                </a:pPr>
                <a14:m>
                  <m:oMathPara xmlns:m="http://schemas.openxmlformats.org/officeDocument/2006/math">
                    <m:oMathParaPr>
                      <m:jc m:val="left"/>
                    </m:oMathParaPr>
                    <m:oMath xmlns:m="http://schemas.openxmlformats.org/officeDocument/2006/math">
                      <m:sSup>
                        <m:sSupPr>
                          <m:ctrlPr>
                            <a:rPr lang="en-US" sz="2800" i="1">
                              <a:effectLst/>
                              <a:latin typeface="Cambria Math"/>
                            </a:rPr>
                          </m:ctrlPr>
                        </m:sSupPr>
                        <m:e>
                          <m:sSub>
                            <m:sSubPr>
                              <m:ctrlPr>
                                <a:rPr lang="en-US" sz="2800" i="1">
                                  <a:effectLst/>
                                  <a:latin typeface="Cambria Math"/>
                                </a:rPr>
                              </m:ctrlPr>
                            </m:sSubPr>
                            <m:e>
                              <m:r>
                                <a:rPr lang="en-US" sz="2800" i="1">
                                  <a:effectLst/>
                                  <a:latin typeface="Cambria Math"/>
                                </a:rPr>
                                <m:t>𝑺</m:t>
                              </m:r>
                            </m:e>
                            <m:sub>
                              <m:r>
                                <a:rPr lang="en-US" sz="2800" i="1">
                                  <a:effectLst/>
                                  <a:latin typeface="Cambria Math"/>
                                </a:rPr>
                                <m:t>𝒆</m:t>
                              </m:r>
                            </m:sub>
                          </m:sSub>
                        </m:e>
                        <m:sup>
                          <m:r>
                            <a:rPr lang="en-US" sz="2800" i="1">
                              <a:effectLst/>
                              <a:latin typeface="Cambria Math"/>
                            </a:rPr>
                            <m:t>2</m:t>
                          </m:r>
                        </m:sup>
                      </m:sSup>
                      <m:r>
                        <a:rPr lang="en-US" sz="2800">
                          <a:effectLst/>
                          <a:latin typeface="Cambria Math"/>
                        </a:rPr>
                        <m:t>=</m:t>
                      </m:r>
                      <m:f>
                        <m:fPr>
                          <m:ctrlPr>
                            <a:rPr lang="en-US" sz="2800" i="1">
                              <a:effectLst/>
                              <a:latin typeface="Cambria Math"/>
                            </a:rPr>
                          </m:ctrlPr>
                        </m:fPr>
                        <m:num>
                          <m:r>
                            <a:rPr lang="en-US" sz="2800" i="1">
                              <a:effectLst/>
                              <a:latin typeface="Cambria Math"/>
                            </a:rPr>
                            <m:t>𝑆𝑆𝐸</m:t>
                          </m:r>
                        </m:num>
                        <m:den>
                          <m:r>
                            <a:rPr lang="en-US" sz="2800" i="1">
                              <a:effectLst/>
                              <a:latin typeface="Cambria Math"/>
                            </a:rPr>
                            <m:t>𝑛</m:t>
                          </m:r>
                          <m:r>
                            <a:rPr lang="en-US" sz="2800" i="1">
                              <a:effectLst/>
                              <a:latin typeface="Cambria Math"/>
                            </a:rPr>
                            <m:t>−</m:t>
                          </m:r>
                          <m:r>
                            <a:rPr lang="en-US" sz="2800" i="1">
                              <a:effectLst/>
                              <a:latin typeface="Cambria Math"/>
                            </a:rPr>
                            <m:t>2</m:t>
                          </m:r>
                        </m:den>
                      </m:f>
                      <m:r>
                        <a:rPr lang="en-US" sz="2800" i="1">
                          <a:effectLst/>
                          <a:latin typeface="Cambria Math"/>
                        </a:rPr>
                        <m:t>=</m:t>
                      </m:r>
                      <m:f>
                        <m:fPr>
                          <m:ctrlPr>
                            <a:rPr lang="en-US" sz="2800" i="1">
                              <a:effectLst/>
                              <a:latin typeface="Cambria Math"/>
                            </a:rPr>
                          </m:ctrlPr>
                        </m:fPr>
                        <m:num>
                          <m:nary>
                            <m:naryPr>
                              <m:chr m:val="∑"/>
                              <m:limLoc m:val="undOvr"/>
                              <m:subHide m:val="on"/>
                              <m:supHide m:val="on"/>
                              <m:ctrlPr>
                                <a:rPr lang="en-US" sz="2800" i="1">
                                  <a:effectLst/>
                                  <a:latin typeface="Cambria Math"/>
                                </a:rPr>
                              </m:ctrlPr>
                            </m:naryPr>
                            <m:sub/>
                            <m:sup/>
                            <m:e>
                              <m:sSup>
                                <m:sSupPr>
                                  <m:ctrlPr>
                                    <a:rPr lang="en-US" sz="2800" i="1">
                                      <a:effectLst/>
                                      <a:latin typeface="Cambria Math"/>
                                    </a:rPr>
                                  </m:ctrlPr>
                                </m:sSupPr>
                                <m:e>
                                  <m:sSub>
                                    <m:sSubPr>
                                      <m:ctrlPr>
                                        <a:rPr lang="en-US" sz="2800" i="1">
                                          <a:effectLst/>
                                          <a:latin typeface="Cambria Math"/>
                                        </a:rPr>
                                      </m:ctrlPr>
                                    </m:sSubPr>
                                    <m:e>
                                      <m:r>
                                        <a:rPr lang="en-US" sz="2800" i="1">
                                          <a:effectLst/>
                                          <a:latin typeface="Cambria Math"/>
                                        </a:rPr>
                                        <m:t>𝑌</m:t>
                                      </m:r>
                                    </m:e>
                                    <m:sub>
                                      <m:r>
                                        <a:rPr lang="en-US" sz="2800" i="1">
                                          <a:effectLst/>
                                          <a:latin typeface="Cambria Math"/>
                                        </a:rPr>
                                        <m:t>𝑖</m:t>
                                      </m:r>
                                    </m:sub>
                                  </m:sSub>
                                </m:e>
                                <m:sup>
                                  <m:r>
                                    <a:rPr lang="en-US" sz="2800" i="1">
                                      <a:effectLst/>
                                      <a:latin typeface="Cambria Math"/>
                                    </a:rPr>
                                    <m:t>2</m:t>
                                  </m:r>
                                </m:sup>
                              </m:sSup>
                              <m:r>
                                <a:rPr lang="en-US" sz="2800" i="1">
                                  <a:effectLst/>
                                  <a:latin typeface="Cambria Math"/>
                                </a:rPr>
                                <m:t> −</m:t>
                              </m:r>
                              <m:sSub>
                                <m:sSubPr>
                                  <m:ctrlPr>
                                    <a:rPr lang="en-US" sz="2800" i="1">
                                      <a:effectLst/>
                                      <a:latin typeface="Cambria Math"/>
                                    </a:rPr>
                                  </m:ctrlPr>
                                </m:sSubPr>
                                <m:e>
                                  <m:acc>
                                    <m:accPr>
                                      <m:chr m:val="̂"/>
                                      <m:ctrlPr>
                                        <a:rPr lang="en-US" sz="2800" i="1">
                                          <a:effectLst/>
                                          <a:latin typeface="Cambria Math"/>
                                        </a:rPr>
                                      </m:ctrlPr>
                                    </m:accPr>
                                    <m:e>
                                      <m:r>
                                        <a:rPr lang="en-US" sz="2800" i="1">
                                          <a:effectLst/>
                                          <a:latin typeface="Cambria Math"/>
                                        </a:rPr>
                                        <m:t>𝛽</m:t>
                                      </m:r>
                                    </m:e>
                                  </m:acc>
                                </m:e>
                                <m:sub>
                                  <m:r>
                                    <a:rPr lang="en-US" sz="2800" i="1">
                                      <a:effectLst/>
                                      <a:latin typeface="Cambria Math"/>
                                    </a:rPr>
                                    <m:t>° </m:t>
                                  </m:r>
                                </m:sub>
                              </m:sSub>
                              <m:r>
                                <a:rPr lang="en-US" sz="2800" i="1">
                                  <a:effectLst/>
                                  <a:latin typeface="Cambria Math"/>
                                </a:rPr>
                                <m:t> </m:t>
                              </m:r>
                              <m:nary>
                                <m:naryPr>
                                  <m:chr m:val="∑"/>
                                  <m:limLoc m:val="undOvr"/>
                                  <m:subHide m:val="on"/>
                                  <m:supHide m:val="on"/>
                                  <m:ctrlPr>
                                    <a:rPr lang="en-US" sz="2800" i="1">
                                      <a:effectLst/>
                                      <a:latin typeface="Cambria Math"/>
                                    </a:rPr>
                                  </m:ctrlPr>
                                </m:naryPr>
                                <m:sub/>
                                <m:sup/>
                                <m:e>
                                  <m:sSub>
                                    <m:sSubPr>
                                      <m:ctrlPr>
                                        <a:rPr lang="en-US" sz="2800" i="1">
                                          <a:effectLst/>
                                          <a:latin typeface="Cambria Math"/>
                                        </a:rPr>
                                      </m:ctrlPr>
                                    </m:sSubPr>
                                    <m:e>
                                      <m:r>
                                        <a:rPr lang="en-US" sz="2800" i="1">
                                          <a:effectLst/>
                                          <a:latin typeface="Cambria Math"/>
                                        </a:rPr>
                                        <m:t>𝑌</m:t>
                                      </m:r>
                                    </m:e>
                                    <m:sub>
                                      <m:r>
                                        <a:rPr lang="en-US" sz="2800" i="1">
                                          <a:effectLst/>
                                          <a:latin typeface="Cambria Math"/>
                                        </a:rPr>
                                        <m:t>𝑖</m:t>
                                      </m:r>
                                    </m:sub>
                                  </m:sSub>
                                </m:e>
                              </m:nary>
                              <m:r>
                                <a:rPr lang="en-US" sz="2800" i="1">
                                  <a:effectLst/>
                                  <a:latin typeface="Cambria Math"/>
                                </a:rPr>
                                <m:t>−</m:t>
                              </m:r>
                              <m:sSub>
                                <m:sSubPr>
                                  <m:ctrlPr>
                                    <a:rPr lang="en-US" sz="2800" i="1">
                                      <a:effectLst/>
                                      <a:latin typeface="Cambria Math"/>
                                    </a:rPr>
                                  </m:ctrlPr>
                                </m:sSubPr>
                                <m:e>
                                  <m:acc>
                                    <m:accPr>
                                      <m:chr m:val="̂"/>
                                      <m:ctrlPr>
                                        <a:rPr lang="en-US" sz="2800" i="1">
                                          <a:effectLst/>
                                          <a:latin typeface="Cambria Math"/>
                                        </a:rPr>
                                      </m:ctrlPr>
                                    </m:accPr>
                                    <m:e>
                                      <m:r>
                                        <a:rPr lang="en-US" sz="2800" i="1">
                                          <a:effectLst/>
                                          <a:latin typeface="Cambria Math"/>
                                        </a:rPr>
                                        <m:t>𝛽</m:t>
                                      </m:r>
                                    </m:e>
                                  </m:acc>
                                </m:e>
                                <m:sub>
                                  <m:r>
                                    <a:rPr lang="en-US" sz="2800" i="1">
                                      <a:effectLst/>
                                      <a:latin typeface="Cambria Math"/>
                                    </a:rPr>
                                    <m:t>1</m:t>
                                  </m:r>
                                </m:sub>
                              </m:sSub>
                              <m:nary>
                                <m:naryPr>
                                  <m:chr m:val="∑"/>
                                  <m:limLoc m:val="undOvr"/>
                                  <m:subHide m:val="on"/>
                                  <m:supHide m:val="on"/>
                                  <m:ctrlPr>
                                    <a:rPr lang="en-US" sz="2800" i="1">
                                      <a:effectLst/>
                                      <a:latin typeface="Cambria Math"/>
                                    </a:rPr>
                                  </m:ctrlPr>
                                </m:naryPr>
                                <m:sub/>
                                <m:sup/>
                                <m:e>
                                  <m:sSub>
                                    <m:sSubPr>
                                      <m:ctrlPr>
                                        <a:rPr lang="en-US" sz="2800" i="1">
                                          <a:effectLst/>
                                          <a:latin typeface="Cambria Math"/>
                                        </a:rPr>
                                      </m:ctrlPr>
                                    </m:sSubPr>
                                    <m:e>
                                      <m:r>
                                        <a:rPr lang="en-US" sz="2800" i="1">
                                          <a:effectLst/>
                                          <a:latin typeface="Cambria Math"/>
                                        </a:rPr>
                                        <m:t>𝑋</m:t>
                                      </m:r>
                                    </m:e>
                                    <m:sub>
                                      <m:r>
                                        <a:rPr lang="en-US" sz="2800" i="1">
                                          <a:effectLst/>
                                          <a:latin typeface="Cambria Math"/>
                                        </a:rPr>
                                        <m:t>𝑖</m:t>
                                      </m:r>
                                    </m:sub>
                                  </m:sSub>
                                  <m:sSub>
                                    <m:sSubPr>
                                      <m:ctrlPr>
                                        <a:rPr lang="en-US" sz="2800" i="1">
                                          <a:effectLst/>
                                          <a:latin typeface="Cambria Math"/>
                                        </a:rPr>
                                      </m:ctrlPr>
                                    </m:sSubPr>
                                    <m:e>
                                      <m:r>
                                        <a:rPr lang="en-US" sz="2800" i="1">
                                          <a:effectLst/>
                                          <a:latin typeface="Cambria Math"/>
                                        </a:rPr>
                                        <m:t>𝑌</m:t>
                                      </m:r>
                                    </m:e>
                                    <m:sub>
                                      <m:r>
                                        <a:rPr lang="en-US" sz="2800" i="1">
                                          <a:effectLst/>
                                          <a:latin typeface="Cambria Math"/>
                                        </a:rPr>
                                        <m:t>𝑖</m:t>
                                      </m:r>
                                    </m:sub>
                                  </m:sSub>
                                </m:e>
                              </m:nary>
                            </m:e>
                          </m:nary>
                        </m:num>
                        <m:den>
                          <m:r>
                            <a:rPr lang="en-US" sz="2800" i="1">
                              <a:effectLst/>
                              <a:latin typeface="Cambria Math"/>
                            </a:rPr>
                            <m:t>𝑛</m:t>
                          </m:r>
                          <m:r>
                            <a:rPr lang="en-US" sz="2800" i="1">
                              <a:effectLst/>
                              <a:latin typeface="Cambria Math"/>
                            </a:rPr>
                            <m:t>−</m:t>
                          </m:r>
                          <m:r>
                            <a:rPr lang="en-US" sz="2800" i="1">
                              <a:effectLst/>
                              <a:latin typeface="Cambria Math"/>
                            </a:rPr>
                            <m:t>2</m:t>
                          </m:r>
                        </m:den>
                      </m:f>
                    </m:oMath>
                  </m:oMathPara>
                </a14:m>
                <a:endParaRPr lang="en-US" sz="2800" dirty="0" smtClean="0">
                  <a:effectLst/>
                </a:endParaRPr>
              </a:p>
              <a:p>
                <a:pPr marL="0" indent="0">
                  <a:buNone/>
                </a:pPr>
                <a:r>
                  <a:rPr lang="en-US" sz="2800" dirty="0" smtClean="0">
                    <a:effectLst/>
                  </a:rPr>
                  <a:t> </a:t>
                </a:r>
                <a:endParaRPr lang="en-US" sz="2800" dirty="0">
                  <a:effectLst/>
                </a:endParaRPr>
              </a:p>
              <a:p>
                <a:pPr marL="0" indent="0" algn="just">
                  <a:buNone/>
                </a:pPr>
                <a:r>
                  <a:rPr lang="en-US" sz="4000" b="0" dirty="0" smtClean="0">
                    <a:effectLst/>
                    <a:latin typeface="Times New Roman" pitchFamily="18" charset="0"/>
                    <a:cs typeface="Times New Roman" pitchFamily="18" charset="0"/>
                  </a:rPr>
                  <a:t>The sum </a:t>
                </a:r>
                <a:r>
                  <a:rPr lang="en-US" sz="4000" b="0" dirty="0">
                    <a:effectLst/>
                    <a:latin typeface="Times New Roman" pitchFamily="18" charset="0"/>
                    <a:cs typeface="Times New Roman" pitchFamily="18" charset="0"/>
                  </a:rPr>
                  <a:t>squares of  errors (</a:t>
                </a:r>
                <a:r>
                  <a:rPr lang="en-US" sz="4000" b="0" i="1" dirty="0" smtClean="0">
                    <a:effectLst/>
                    <a:latin typeface="Times New Roman" pitchFamily="18" charset="0"/>
                    <a:cs typeface="Times New Roman" pitchFamily="18" charset="0"/>
                  </a:rPr>
                  <a:t>SSE</a:t>
                </a:r>
                <a:r>
                  <a:rPr lang="en-US" sz="4000" b="0" dirty="0" smtClean="0">
                    <a:effectLst/>
                    <a:latin typeface="Times New Roman" pitchFamily="18" charset="0"/>
                    <a:cs typeface="Times New Roman" pitchFamily="18" charset="0"/>
                  </a:rPr>
                  <a:t>) contains </a:t>
                </a:r>
                <a:r>
                  <a:rPr lang="en-US" sz="4000" b="0" dirty="0">
                    <a:effectLst/>
                    <a:latin typeface="Times New Roman" pitchFamily="18" charset="0"/>
                    <a:cs typeface="Times New Roman" pitchFamily="18" charset="0"/>
                  </a:rPr>
                  <a:t>(n - 2) degrees of freedom, because it is related to the </a:t>
                </a:r>
                <a:r>
                  <a:rPr lang="en-US" sz="4000" b="0" dirty="0" smtClean="0">
                    <a:effectLst/>
                    <a:latin typeface="Times New Roman" pitchFamily="18" charset="0"/>
                    <a:cs typeface="Times New Roman" pitchFamily="18" charset="0"/>
                  </a:rPr>
                  <a:t>estimate</a:t>
                </a:r>
              </a:p>
              <a:p>
                <a:pPr marL="0" indent="0" algn="just">
                  <a:buNone/>
                </a:pPr>
                <a:endParaRPr lang="en-US" b="0" dirty="0">
                  <a:effectLst/>
                  <a:latin typeface="Times New Roman" pitchFamily="18" charset="0"/>
                  <a:cs typeface="Times New Roman" pitchFamily="18" charset="0"/>
                </a:endParaRPr>
              </a:p>
              <a:p>
                <a:pPr marL="0" indent="0" algn="just">
                  <a:buNone/>
                </a:pPr>
                <a:r>
                  <a:rPr lang="en-US" sz="4000" dirty="0" smtClean="0">
                    <a:solidFill>
                      <a:srgbClr val="FF0000"/>
                    </a:solidFill>
                    <a:effectLst/>
                    <a:latin typeface="Times New Roman" pitchFamily="18" charset="0"/>
                    <a:cs typeface="Times New Roman" pitchFamily="18" charset="0"/>
                  </a:rPr>
                  <a:t>Note: </a:t>
                </a:r>
                <a:r>
                  <a:rPr lang="en-US" sz="4000" b="0" dirty="0" smtClean="0">
                    <a:effectLst/>
                    <a:latin typeface="Times New Roman" pitchFamily="18" charset="0"/>
                    <a:cs typeface="Times New Roman" pitchFamily="18" charset="0"/>
                  </a:rPr>
                  <a:t>In regression model the </a:t>
                </a:r>
                <a:r>
                  <a:rPr lang="en-US" sz="4000" b="0" dirty="0">
                    <a:effectLst/>
                    <a:latin typeface="Times New Roman" pitchFamily="18" charset="0"/>
                    <a:cs typeface="Times New Roman" pitchFamily="18" charset="0"/>
                  </a:rPr>
                  <a:t>degrees of </a:t>
                </a:r>
                <a:r>
                  <a:rPr lang="en-US" sz="4000" b="0" dirty="0" smtClean="0">
                    <a:effectLst/>
                    <a:latin typeface="Times New Roman" pitchFamily="18" charset="0"/>
                    <a:cs typeface="Times New Roman" pitchFamily="18" charset="0"/>
                  </a:rPr>
                  <a:t>freedom for Error = n – number of regression parameters. </a:t>
                </a:r>
                <a:endParaRPr lang="en-US" sz="3600" dirty="0" smtClean="0">
                  <a:effectLst/>
                </a:endParaRPr>
              </a:p>
              <a:p>
                <a:pPr marL="0" indent="0" rtl="1">
                  <a:buNone/>
                </a:pPr>
                <a:endParaRPr lang="en-US" sz="3200" dirty="0">
                  <a:effectLst/>
                </a:endParaRPr>
              </a:p>
              <a:p>
                <a:pPr marL="0" indent="0">
                  <a:buNone/>
                </a:pPr>
                <a:endParaRPr lang="en-US" dirty="0">
                  <a:effectLst/>
                </a:endParaRPr>
              </a:p>
            </p:txBody>
          </p:sp>
        </mc:Choice>
        <mc:Fallback xmlns="">
          <p:sp>
            <p:nvSpPr>
              <p:cNvPr id="291843" name="Rectangle 3"/>
              <p:cNvSpPr>
                <a:spLocks noGrp="1" noRot="1" noChangeAspect="1" noMove="1" noResize="1" noEditPoints="1" noAdjustHandles="1" noChangeArrowheads="1" noChangeShapeType="1" noTextEdit="1"/>
              </p:cNvSpPr>
              <p:nvPr>
                <p:ph type="body" idx="4294967295"/>
              </p:nvPr>
            </p:nvSpPr>
            <p:spPr>
              <a:xfrm>
                <a:off x="13648" y="736978"/>
                <a:ext cx="9144000" cy="6121021"/>
              </a:xfrm>
              <a:blipFill rotWithShape="1">
                <a:blip r:embed="rId5"/>
                <a:stretch>
                  <a:fillRect l="-2333" r="-2400" b="-5478"/>
                </a:stretch>
              </a:blipFill>
            </p:spPr>
            <p:txBody>
              <a:bodyPr/>
              <a:lstStyle/>
              <a:p>
                <a:r>
                  <a:rPr lang="ar-IQ">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423173476"/>
              </p:ext>
            </p:extLst>
          </p:nvPr>
        </p:nvGraphicFramePr>
        <p:xfrm>
          <a:off x="4756724" y="3995153"/>
          <a:ext cx="1165225" cy="508606"/>
        </p:xfrm>
        <a:graphic>
          <a:graphicData uri="http://schemas.openxmlformats.org/presentationml/2006/ole">
            <mc:AlternateContent xmlns:mc="http://schemas.openxmlformats.org/markup-compatibility/2006">
              <mc:Choice xmlns:v="urn:schemas-microsoft-com:vml" Requires="v">
                <p:oleObj spid="_x0000_s110711" name="Equation" r:id="rId6" imgW="507960" imgH="253800" progId="Equation.3">
                  <p:embed/>
                </p:oleObj>
              </mc:Choice>
              <mc:Fallback>
                <p:oleObj name="Equation" r:id="rId6" imgW="507960" imgH="2538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6724" y="3995153"/>
                        <a:ext cx="1165225" cy="508606"/>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8643534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0" y="0"/>
            <a:ext cx="9144000" cy="701675"/>
          </a:xfrm>
          <a:solidFill>
            <a:schemeClr val="bg1"/>
          </a:solidFill>
        </p:spPr>
        <p:txBody>
          <a:bodyPr/>
          <a:lstStyle/>
          <a:p>
            <a:pPr>
              <a:defRPr/>
            </a:pPr>
            <a:r>
              <a:rPr lang="en-US" sz="3200" dirty="0" smtClean="0">
                <a:solidFill>
                  <a:srgbClr val="FFFF00"/>
                </a:solidFill>
                <a:latin typeface="Times New Roman" pitchFamily="18" charset="0"/>
                <a:cs typeface="Times New Roman" pitchFamily="18" charset="0"/>
              </a:rPr>
              <a:t/>
            </a:r>
            <a:br>
              <a:rPr lang="en-US" sz="3200" dirty="0" smtClean="0">
                <a:solidFill>
                  <a:srgbClr val="FFFF00"/>
                </a:solidFill>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Example (2): </a:t>
            </a:r>
            <a:r>
              <a:rPr lang="en-US" sz="3200" dirty="0"/>
              <a:t>From the following data:</a:t>
            </a:r>
            <a:r>
              <a:rPr lang="en-US" sz="3200" dirty="0">
                <a:solidFill>
                  <a:srgbClr val="FFFF00"/>
                </a:solidFill>
                <a:latin typeface="Times New Roman" pitchFamily="18" charset="0"/>
                <a:cs typeface="Times New Roman" pitchFamily="18" charset="0"/>
              </a:rPr>
              <a:t/>
            </a:r>
            <a:br>
              <a:rPr lang="en-US" sz="3200" dirty="0">
                <a:solidFill>
                  <a:srgbClr val="FFFF00"/>
                </a:solidFill>
                <a:latin typeface="Times New Roman" pitchFamily="18" charset="0"/>
                <a:cs typeface="Times New Roman" pitchFamily="18" charset="0"/>
              </a:rPr>
            </a:br>
            <a:endParaRPr lang="ar-KW" sz="3200" dirty="0" smtClean="0">
              <a:solidFill>
                <a:srgbClr val="FF0000"/>
              </a:solidFill>
              <a:effectLst>
                <a:outerShdw blurRad="38100" dist="38100" dir="2700000" algn="tl">
                  <a:srgbClr val="000000"/>
                </a:outerShdw>
              </a:effectLst>
            </a:endParaRPr>
          </a:p>
        </p:txBody>
      </p:sp>
      <mc:AlternateContent xmlns:mc="http://schemas.openxmlformats.org/markup-compatibility/2006" xmlns:a14="http://schemas.microsoft.com/office/drawing/2010/main">
        <mc:Choice Requires="a14">
          <p:sp>
            <p:nvSpPr>
              <p:cNvPr id="291843" name="Rectangle 3"/>
              <p:cNvSpPr>
                <a:spLocks noGrp="1" noChangeArrowheads="1"/>
              </p:cNvSpPr>
              <p:nvPr>
                <p:ph type="body" idx="4294967295"/>
              </p:nvPr>
            </p:nvSpPr>
            <p:spPr>
              <a:xfrm>
                <a:off x="0" y="857250"/>
                <a:ext cx="9144000" cy="6000750"/>
              </a:xfrm>
            </p:spPr>
            <p:txBody>
              <a:bodyPr/>
              <a:lstStyle/>
              <a:p>
                <a:pPr algn="just">
                  <a:buFontTx/>
                  <a:buNone/>
                  <a:defRPr/>
                </a:pPr>
                <a:endParaRPr lang="en-US" sz="3200" dirty="0" smtClean="0">
                  <a:latin typeface="Times New Roman" pitchFamily="18" charset="0"/>
                  <a:cs typeface="Times New Roman" pitchFamily="18" charset="0"/>
                </a:endParaRPr>
              </a:p>
              <a:p>
                <a:pPr algn="just">
                  <a:buFontTx/>
                  <a:buNone/>
                  <a:defRPr/>
                </a:pPr>
                <a:endParaRPr lang="en-US" sz="3200" dirty="0">
                  <a:latin typeface="Times New Roman" pitchFamily="18" charset="0"/>
                  <a:cs typeface="Times New Roman" pitchFamily="18" charset="0"/>
                </a:endParaRPr>
              </a:p>
              <a:p>
                <a:pPr algn="just">
                  <a:buFontTx/>
                  <a:buNone/>
                  <a:defRPr/>
                </a:pPr>
                <a:endParaRPr lang="en-US" sz="3200" dirty="0" smtClean="0">
                  <a:latin typeface="Times New Roman" pitchFamily="18" charset="0"/>
                  <a:cs typeface="Times New Roman" pitchFamily="18" charset="0"/>
                </a:endParaRPr>
              </a:p>
              <a:p>
                <a:pPr algn="just">
                  <a:buFontTx/>
                  <a:buNone/>
                  <a:defRPr/>
                </a:pPr>
                <a:endParaRPr lang="en-US" sz="3200" dirty="0">
                  <a:latin typeface="Times New Roman" pitchFamily="18" charset="0"/>
                  <a:cs typeface="Times New Roman" pitchFamily="18" charset="0"/>
                </a:endParaRPr>
              </a:p>
              <a:p>
                <a:pPr algn="just">
                  <a:buFontTx/>
                  <a:buNone/>
                  <a:defRPr/>
                </a:pPr>
                <a:endParaRPr lang="en-US" sz="3200" dirty="0" smtClean="0">
                  <a:latin typeface="Times New Roman" pitchFamily="18" charset="0"/>
                  <a:cs typeface="Times New Roman" pitchFamily="18" charset="0"/>
                </a:endParaRPr>
              </a:p>
              <a:p>
                <a:pPr algn="just">
                  <a:buFontTx/>
                  <a:buNone/>
                  <a:defRPr/>
                </a:pPr>
                <a:endParaRPr lang="en-US" sz="3200" dirty="0">
                  <a:latin typeface="Times New Roman" pitchFamily="18" charset="0"/>
                  <a:cs typeface="Times New Roman" pitchFamily="18" charset="0"/>
                </a:endParaRPr>
              </a:p>
              <a:p>
                <a:pPr algn="just">
                  <a:buFontTx/>
                  <a:buNone/>
                  <a:defRPr/>
                </a:pPr>
                <a:endParaRPr lang="en-US" sz="3200" dirty="0">
                  <a:latin typeface="Times New Roman" pitchFamily="18" charset="0"/>
                  <a:cs typeface="Times New Roman" pitchFamily="18" charset="0"/>
                </a:endParaRPr>
              </a:p>
              <a:p>
                <a:pPr algn="just">
                  <a:buNone/>
                  <a:defRPr/>
                </a:pPr>
                <a:r>
                  <a:rPr lang="en-US" sz="3200" dirty="0" smtClean="0">
                    <a:latin typeface="Times New Roman" pitchFamily="18" charset="0"/>
                    <a:cs typeface="Times New Roman" pitchFamily="18" charset="0"/>
                  </a:rPr>
                  <a:t>1- </a:t>
                </a:r>
                <a:r>
                  <a:rPr lang="en-US" sz="3200" dirty="0">
                    <a:latin typeface="Times New Roman" pitchFamily="18" charset="0"/>
                    <a:cs typeface="Times New Roman" pitchFamily="18" charset="0"/>
                  </a:rPr>
                  <a:t>Estimate </a:t>
                </a:r>
                <a:r>
                  <a:rPr lang="en-US" sz="3200" dirty="0" smtClean="0">
                    <a:latin typeface="Times New Roman" pitchFamily="18" charset="0"/>
                    <a:cs typeface="Times New Roman" pitchFamily="18" charset="0"/>
                  </a:rPr>
                  <a:t>the Linear </a:t>
                </a:r>
                <a:r>
                  <a:rPr lang="en-US" sz="3200" dirty="0">
                    <a:latin typeface="Times New Roman" pitchFamily="18" charset="0"/>
                    <a:cs typeface="Times New Roman" pitchFamily="18" charset="0"/>
                  </a:rPr>
                  <a:t>Regression </a:t>
                </a:r>
                <a:r>
                  <a:rPr lang="en-US" sz="3200" dirty="0" smtClean="0">
                    <a:latin typeface="Times New Roman" pitchFamily="18" charset="0"/>
                    <a:cs typeface="Times New Roman" pitchFamily="18" charset="0"/>
                  </a:rPr>
                  <a:t>Model                              and </a:t>
                </a:r>
                <a:r>
                  <a:rPr lang="en-US" sz="3200" dirty="0">
                    <a:latin typeface="Times New Roman" pitchFamily="18" charset="0"/>
                    <a:cs typeface="Times New Roman" pitchFamily="18" charset="0"/>
                  </a:rPr>
                  <a:t>explain it.</a:t>
                </a:r>
              </a:p>
              <a:p>
                <a:pPr algn="just">
                  <a:buFontTx/>
                  <a:buNone/>
                  <a:defRPr/>
                </a:pPr>
                <a:r>
                  <a:rPr lang="en-US" sz="1000" dirty="0" smtClean="0">
                    <a:latin typeface="Times New Roman" pitchFamily="18" charset="0"/>
                    <a:cs typeface="Times New Roman" pitchFamily="18" charset="0"/>
                  </a:rPr>
                  <a:t>      </a:t>
                </a:r>
              </a:p>
              <a:p>
                <a:pPr algn="just">
                  <a:buFontTx/>
                  <a:buNone/>
                  <a:defRPr/>
                </a:pPr>
                <a:r>
                  <a:rPr lang="en-US" sz="3200" dirty="0">
                    <a:effectLst/>
                    <a:latin typeface="Times New Roman" pitchFamily="18" charset="0"/>
                    <a:cs typeface="Times New Roman" pitchFamily="18" charset="0"/>
                  </a:rPr>
                  <a:t>2</a:t>
                </a:r>
                <a:r>
                  <a:rPr lang="en-US" sz="3200" dirty="0" smtClean="0">
                    <a:effectLst/>
                    <a:latin typeface="Times New Roman" pitchFamily="18" charset="0"/>
                    <a:cs typeface="Times New Roman" pitchFamily="18" charset="0"/>
                  </a:rPr>
                  <a:t> -  Find     </a:t>
                </a:r>
                <a14:m>
                  <m:oMath xmlns:m="http://schemas.openxmlformats.org/officeDocument/2006/math">
                    <m:sSup>
                      <m:sSupPr>
                        <m:ctrlPr>
                          <a:rPr lang="en-US" sz="3200" i="1">
                            <a:effectLst/>
                            <a:latin typeface="Cambria Math"/>
                          </a:rPr>
                        </m:ctrlPr>
                      </m:sSupPr>
                      <m:e>
                        <m:r>
                          <a:rPr lang="en-US" sz="3200" i="1">
                            <a:effectLst/>
                            <a:latin typeface="Cambria Math"/>
                          </a:rPr>
                          <m:t>𝑆</m:t>
                        </m:r>
                      </m:e>
                      <m:sup>
                        <m:r>
                          <a:rPr lang="en-US" sz="3200" i="1">
                            <a:effectLst/>
                            <a:latin typeface="Cambria Math"/>
                          </a:rPr>
                          <m:t>2</m:t>
                        </m:r>
                      </m:sup>
                    </m:sSup>
                    <m:d>
                      <m:dPr>
                        <m:ctrlPr>
                          <a:rPr lang="en-US" sz="3200" i="1">
                            <a:effectLst/>
                            <a:latin typeface="Cambria Math"/>
                          </a:rPr>
                        </m:ctrlPr>
                      </m:dPr>
                      <m:e>
                        <m:sSub>
                          <m:sSubPr>
                            <m:ctrlPr>
                              <a:rPr lang="en-US" sz="3200" i="1">
                                <a:effectLst/>
                                <a:latin typeface="Cambria Math"/>
                              </a:rPr>
                            </m:ctrlPr>
                          </m:sSubPr>
                          <m:e>
                            <m:acc>
                              <m:accPr>
                                <m:chr m:val="̂"/>
                                <m:ctrlPr>
                                  <a:rPr lang="en-US" sz="3200" i="1">
                                    <a:effectLst/>
                                    <a:latin typeface="Cambria Math"/>
                                  </a:rPr>
                                </m:ctrlPr>
                              </m:accPr>
                              <m:e>
                                <m:r>
                                  <a:rPr lang="en-US" sz="3200" i="1">
                                    <a:effectLst/>
                                    <a:latin typeface="Cambria Math"/>
                                  </a:rPr>
                                  <m:t>𝛽</m:t>
                                </m:r>
                              </m:e>
                            </m:acc>
                          </m:e>
                          <m:sub>
                            <m:r>
                              <a:rPr lang="en-US" sz="3200" i="1">
                                <a:effectLst/>
                                <a:latin typeface="Cambria Math"/>
                              </a:rPr>
                              <m:t>1</m:t>
                            </m:r>
                          </m:sub>
                        </m:sSub>
                      </m:e>
                    </m:d>
                    <m:r>
                      <a:rPr lang="en-US" sz="3200" i="1">
                        <a:effectLst/>
                        <a:latin typeface="Cambria Math"/>
                      </a:rPr>
                      <m:t>     ,   </m:t>
                    </m:r>
                    <m:sSup>
                      <m:sSupPr>
                        <m:ctrlPr>
                          <a:rPr lang="en-US" sz="3200" i="1">
                            <a:effectLst/>
                            <a:latin typeface="Cambria Math"/>
                          </a:rPr>
                        </m:ctrlPr>
                      </m:sSupPr>
                      <m:e>
                        <m:r>
                          <a:rPr lang="en-US" sz="3200" i="1">
                            <a:effectLst/>
                            <a:latin typeface="Cambria Math"/>
                          </a:rPr>
                          <m:t>𝑆</m:t>
                        </m:r>
                      </m:e>
                      <m:sup>
                        <m:r>
                          <a:rPr lang="en-US" sz="3200" i="1">
                            <a:effectLst/>
                            <a:latin typeface="Cambria Math"/>
                          </a:rPr>
                          <m:t>2</m:t>
                        </m:r>
                      </m:sup>
                    </m:sSup>
                    <m:d>
                      <m:dPr>
                        <m:ctrlPr>
                          <a:rPr lang="en-US" sz="3200" i="1">
                            <a:effectLst/>
                            <a:latin typeface="Cambria Math"/>
                          </a:rPr>
                        </m:ctrlPr>
                      </m:dPr>
                      <m:e>
                        <m:sSub>
                          <m:sSubPr>
                            <m:ctrlPr>
                              <a:rPr lang="en-US" sz="3200" i="1">
                                <a:effectLst/>
                                <a:latin typeface="Cambria Math"/>
                              </a:rPr>
                            </m:ctrlPr>
                          </m:sSubPr>
                          <m:e>
                            <m:acc>
                              <m:accPr>
                                <m:chr m:val="̂"/>
                                <m:ctrlPr>
                                  <a:rPr lang="en-US" sz="3200" i="1">
                                    <a:effectLst/>
                                    <a:latin typeface="Cambria Math"/>
                                  </a:rPr>
                                </m:ctrlPr>
                              </m:accPr>
                              <m:e>
                                <m:r>
                                  <a:rPr lang="en-US" sz="3200" i="1">
                                    <a:effectLst/>
                                    <a:latin typeface="Cambria Math"/>
                                  </a:rPr>
                                  <m:t>𝛽</m:t>
                                </m:r>
                              </m:e>
                            </m:acc>
                          </m:e>
                          <m:sub>
                            <m:r>
                              <a:rPr lang="en-US" sz="3200" i="1">
                                <a:effectLst/>
                                <a:latin typeface="Cambria Math"/>
                              </a:rPr>
                              <m:t>°</m:t>
                            </m:r>
                          </m:sub>
                        </m:sSub>
                      </m:e>
                    </m:d>
                    <m:r>
                      <a:rPr lang="en-US" sz="3200" i="1">
                        <a:effectLst/>
                        <a:latin typeface="Cambria Math"/>
                      </a:rPr>
                      <m:t> </m:t>
                    </m:r>
                  </m:oMath>
                </a14:m>
                <a:r>
                  <a:rPr lang="en-US" sz="3200" dirty="0" smtClean="0">
                    <a:latin typeface="Times New Roman" pitchFamily="18" charset="0"/>
                    <a:cs typeface="Times New Roman" pitchFamily="18" charset="0"/>
                  </a:rPr>
                  <a:t> </a:t>
                </a:r>
              </a:p>
            </p:txBody>
          </p:sp>
        </mc:Choice>
        <mc:Fallback xmlns="">
          <p:sp>
            <p:nvSpPr>
              <p:cNvPr id="291843" name="Rectangle 3"/>
              <p:cNvSpPr>
                <a:spLocks noGrp="1" noRot="1" noChangeAspect="1" noMove="1" noResize="1" noEditPoints="1" noAdjustHandles="1" noChangeArrowheads="1" noChangeShapeType="1" noTextEdit="1"/>
              </p:cNvSpPr>
              <p:nvPr>
                <p:ph type="body" idx="4294967295"/>
              </p:nvPr>
            </p:nvSpPr>
            <p:spPr>
              <a:xfrm>
                <a:off x="0" y="857250"/>
                <a:ext cx="9144000" cy="6000750"/>
              </a:xfrm>
              <a:blipFill rotWithShape="1">
                <a:blip r:embed="rId3"/>
                <a:stretch>
                  <a:fillRect l="-1800" t="-1524" r="-35400" b="-3760"/>
                </a:stretch>
              </a:blipFill>
            </p:spPr>
            <p:txBody>
              <a:bodyPr/>
              <a:lstStyle/>
              <a:p>
                <a:r>
                  <a:rPr lang="en-US">
                    <a:noFill/>
                  </a:rPr>
                  <a:t> </a:t>
                </a:r>
              </a:p>
            </p:txBody>
          </p:sp>
        </mc:Fallback>
      </mc:AlternateContent>
      <p:graphicFrame>
        <p:nvGraphicFramePr>
          <p:cNvPr id="2" name="Table 1"/>
          <p:cNvGraphicFramePr>
            <a:graphicFrameLocks noGrp="1"/>
          </p:cNvGraphicFramePr>
          <p:nvPr>
            <p:extLst>
              <p:ext uri="{D42A27DB-BD31-4B8C-83A1-F6EECF244321}">
                <p14:modId xmlns:p14="http://schemas.microsoft.com/office/powerpoint/2010/main" val="614943588"/>
              </p:ext>
            </p:extLst>
          </p:nvPr>
        </p:nvGraphicFramePr>
        <p:xfrm>
          <a:off x="117157" y="999998"/>
          <a:ext cx="2216468" cy="3857755"/>
        </p:xfrm>
        <a:graphic>
          <a:graphicData uri="http://schemas.openxmlformats.org/drawingml/2006/table">
            <a:tbl>
              <a:tblPr rtl="1" firstRow="1" firstCol="1" bandRow="1">
                <a:tableStyleId>{5C22544A-7EE6-4342-B048-85BDC9FD1C3A}</a:tableStyleId>
              </a:tblPr>
              <a:tblGrid>
                <a:gridCol w="1029801"/>
                <a:gridCol w="1186667"/>
              </a:tblGrid>
              <a:tr h="350705">
                <a:tc>
                  <a:txBody>
                    <a:bodyPr/>
                    <a:lstStyle/>
                    <a:p>
                      <a:pPr marL="0" marR="0" algn="ctr" rtl="1">
                        <a:lnSpc>
                          <a:spcPct val="115000"/>
                        </a:lnSpc>
                        <a:spcBef>
                          <a:spcPts val="0"/>
                        </a:spcBef>
                        <a:spcAft>
                          <a:spcPts val="0"/>
                        </a:spcAft>
                      </a:pPr>
                      <a:r>
                        <a:rPr lang="en-US" sz="2000" b="1" dirty="0">
                          <a:solidFill>
                            <a:schemeClr val="tx1"/>
                          </a:solidFill>
                          <a:effectLst/>
                          <a:latin typeface="+mj-lt"/>
                        </a:rPr>
                        <a:t>Y</a:t>
                      </a:r>
                      <a:endParaRPr lang="en-US" sz="2000" b="1" dirty="0">
                        <a:solidFill>
                          <a:schemeClr val="tx1"/>
                        </a:solidFill>
                        <a:effectLst/>
                        <a:latin typeface="+mj-lt"/>
                        <a:ea typeface="Calibri"/>
                        <a:cs typeface="Arial"/>
                      </a:endParaRPr>
                    </a:p>
                  </a:txBody>
                  <a:tcPr marL="68580" marR="68580" marT="0" marB="0"/>
                </a:tc>
                <a:tc>
                  <a:txBody>
                    <a:bodyPr/>
                    <a:lstStyle/>
                    <a:p>
                      <a:pPr marL="0" marR="0" algn="ctr" rtl="1">
                        <a:lnSpc>
                          <a:spcPct val="115000"/>
                        </a:lnSpc>
                        <a:spcBef>
                          <a:spcPts val="0"/>
                        </a:spcBef>
                        <a:spcAft>
                          <a:spcPts val="0"/>
                        </a:spcAft>
                      </a:pPr>
                      <a:r>
                        <a:rPr lang="en-US" sz="2000" b="1" dirty="0">
                          <a:solidFill>
                            <a:schemeClr val="tx1"/>
                          </a:solidFill>
                          <a:effectLst/>
                          <a:latin typeface="+mj-lt"/>
                        </a:rPr>
                        <a:t>X</a:t>
                      </a:r>
                      <a:endParaRPr lang="en-US" sz="2000" b="1" dirty="0">
                        <a:solidFill>
                          <a:schemeClr val="tx1"/>
                        </a:solidFill>
                        <a:effectLst/>
                        <a:latin typeface="+mj-lt"/>
                        <a:ea typeface="Calibri"/>
                        <a:cs typeface="Arial"/>
                      </a:endParaRPr>
                    </a:p>
                  </a:txBody>
                  <a:tcPr marL="68580" marR="68580" marT="0" marB="0"/>
                </a:tc>
              </a:tr>
              <a:tr h="350705">
                <a:tc>
                  <a:txBody>
                    <a:bodyPr/>
                    <a:lstStyle/>
                    <a:p>
                      <a:pPr marL="0" marR="0" algn="ctr" rtl="1">
                        <a:lnSpc>
                          <a:spcPct val="115000"/>
                        </a:lnSpc>
                        <a:spcBef>
                          <a:spcPts val="0"/>
                        </a:spcBef>
                        <a:spcAft>
                          <a:spcPts val="0"/>
                        </a:spcAft>
                      </a:pPr>
                      <a:r>
                        <a:rPr lang="en-US" sz="2000" b="1" dirty="0">
                          <a:solidFill>
                            <a:schemeClr val="tx1"/>
                          </a:solidFill>
                          <a:effectLst/>
                          <a:latin typeface="+mj-lt"/>
                        </a:rPr>
                        <a:t>10</a:t>
                      </a:r>
                      <a:endParaRPr lang="en-US" sz="2000" b="1" dirty="0">
                        <a:solidFill>
                          <a:schemeClr val="tx1"/>
                        </a:solidFill>
                        <a:effectLst/>
                        <a:latin typeface="+mj-lt"/>
                        <a:ea typeface="Calibri"/>
                        <a:cs typeface="Arial"/>
                      </a:endParaRPr>
                    </a:p>
                  </a:txBody>
                  <a:tcPr marL="68580" marR="68580" marT="0" marB="0"/>
                </a:tc>
                <a:tc>
                  <a:txBody>
                    <a:bodyPr/>
                    <a:lstStyle/>
                    <a:p>
                      <a:pPr marL="0" marR="0" algn="ctr" rtl="1">
                        <a:lnSpc>
                          <a:spcPct val="115000"/>
                        </a:lnSpc>
                        <a:spcBef>
                          <a:spcPts val="0"/>
                        </a:spcBef>
                        <a:spcAft>
                          <a:spcPts val="0"/>
                        </a:spcAft>
                      </a:pPr>
                      <a:r>
                        <a:rPr lang="en-US" sz="2000" b="1" dirty="0">
                          <a:solidFill>
                            <a:schemeClr val="tx1"/>
                          </a:solidFill>
                          <a:effectLst/>
                          <a:latin typeface="+mj-lt"/>
                        </a:rPr>
                        <a:t>1</a:t>
                      </a:r>
                      <a:endParaRPr lang="en-US" sz="2000" b="1" dirty="0">
                        <a:solidFill>
                          <a:schemeClr val="tx1"/>
                        </a:solidFill>
                        <a:effectLst/>
                        <a:latin typeface="+mj-lt"/>
                        <a:ea typeface="Calibri"/>
                        <a:cs typeface="Arial"/>
                      </a:endParaRPr>
                    </a:p>
                  </a:txBody>
                  <a:tcPr marL="68580" marR="68580" marT="0" marB="0"/>
                </a:tc>
              </a:tr>
              <a:tr h="350705">
                <a:tc>
                  <a:txBody>
                    <a:bodyPr/>
                    <a:lstStyle/>
                    <a:p>
                      <a:pPr marL="0" marR="0" algn="ctr" rtl="1">
                        <a:lnSpc>
                          <a:spcPct val="115000"/>
                        </a:lnSpc>
                        <a:spcBef>
                          <a:spcPts val="0"/>
                        </a:spcBef>
                        <a:spcAft>
                          <a:spcPts val="0"/>
                        </a:spcAft>
                      </a:pPr>
                      <a:r>
                        <a:rPr lang="en-US" sz="2000" b="1" dirty="0">
                          <a:solidFill>
                            <a:schemeClr val="tx1"/>
                          </a:solidFill>
                          <a:effectLst/>
                          <a:latin typeface="+mj-lt"/>
                        </a:rPr>
                        <a:t>12</a:t>
                      </a:r>
                      <a:endParaRPr lang="en-US" sz="2000" b="1" dirty="0">
                        <a:solidFill>
                          <a:schemeClr val="tx1"/>
                        </a:solidFill>
                        <a:effectLst/>
                        <a:latin typeface="+mj-lt"/>
                        <a:ea typeface="Calibri"/>
                        <a:cs typeface="Arial"/>
                      </a:endParaRPr>
                    </a:p>
                  </a:txBody>
                  <a:tcPr marL="68580" marR="68580" marT="0" marB="0"/>
                </a:tc>
                <a:tc>
                  <a:txBody>
                    <a:bodyPr/>
                    <a:lstStyle/>
                    <a:p>
                      <a:pPr marL="0" marR="0" algn="ctr" rtl="1">
                        <a:lnSpc>
                          <a:spcPct val="115000"/>
                        </a:lnSpc>
                        <a:spcBef>
                          <a:spcPts val="0"/>
                        </a:spcBef>
                        <a:spcAft>
                          <a:spcPts val="0"/>
                        </a:spcAft>
                      </a:pPr>
                      <a:r>
                        <a:rPr lang="en-US" sz="2000" b="1" dirty="0">
                          <a:solidFill>
                            <a:schemeClr val="tx1"/>
                          </a:solidFill>
                          <a:effectLst/>
                          <a:latin typeface="+mj-lt"/>
                        </a:rPr>
                        <a:t>4</a:t>
                      </a:r>
                      <a:endParaRPr lang="en-US" sz="2000" b="1" dirty="0">
                        <a:solidFill>
                          <a:schemeClr val="tx1"/>
                        </a:solidFill>
                        <a:effectLst/>
                        <a:latin typeface="+mj-lt"/>
                        <a:ea typeface="Calibri"/>
                        <a:cs typeface="Arial"/>
                      </a:endParaRPr>
                    </a:p>
                  </a:txBody>
                  <a:tcPr marL="68580" marR="68580" marT="0" marB="0"/>
                </a:tc>
              </a:tr>
              <a:tr h="350705">
                <a:tc>
                  <a:txBody>
                    <a:bodyPr/>
                    <a:lstStyle/>
                    <a:p>
                      <a:pPr marL="0" marR="0" algn="ctr" rtl="1">
                        <a:lnSpc>
                          <a:spcPct val="115000"/>
                        </a:lnSpc>
                        <a:spcBef>
                          <a:spcPts val="0"/>
                        </a:spcBef>
                        <a:spcAft>
                          <a:spcPts val="0"/>
                        </a:spcAft>
                      </a:pPr>
                      <a:r>
                        <a:rPr lang="en-US" sz="2000" b="1" dirty="0">
                          <a:solidFill>
                            <a:schemeClr val="tx1"/>
                          </a:solidFill>
                          <a:effectLst/>
                          <a:latin typeface="+mj-lt"/>
                        </a:rPr>
                        <a:t>14</a:t>
                      </a:r>
                      <a:endParaRPr lang="en-US" sz="2000" b="1" dirty="0">
                        <a:solidFill>
                          <a:schemeClr val="tx1"/>
                        </a:solidFill>
                        <a:effectLst/>
                        <a:latin typeface="+mj-lt"/>
                        <a:ea typeface="Calibri"/>
                        <a:cs typeface="Arial"/>
                      </a:endParaRPr>
                    </a:p>
                  </a:txBody>
                  <a:tcPr marL="68580" marR="68580" marT="0" marB="0"/>
                </a:tc>
                <a:tc>
                  <a:txBody>
                    <a:bodyPr/>
                    <a:lstStyle/>
                    <a:p>
                      <a:pPr marL="0" marR="0" algn="ctr" rtl="1">
                        <a:lnSpc>
                          <a:spcPct val="115000"/>
                        </a:lnSpc>
                        <a:spcBef>
                          <a:spcPts val="0"/>
                        </a:spcBef>
                        <a:spcAft>
                          <a:spcPts val="0"/>
                        </a:spcAft>
                      </a:pPr>
                      <a:r>
                        <a:rPr lang="en-US" sz="2000" b="1" dirty="0">
                          <a:solidFill>
                            <a:schemeClr val="tx1"/>
                          </a:solidFill>
                          <a:effectLst/>
                          <a:latin typeface="+mj-lt"/>
                        </a:rPr>
                        <a:t>5</a:t>
                      </a:r>
                      <a:endParaRPr lang="en-US" sz="2000" b="1" dirty="0">
                        <a:solidFill>
                          <a:schemeClr val="tx1"/>
                        </a:solidFill>
                        <a:effectLst/>
                        <a:latin typeface="+mj-lt"/>
                        <a:ea typeface="Calibri"/>
                        <a:cs typeface="Arial"/>
                      </a:endParaRPr>
                    </a:p>
                  </a:txBody>
                  <a:tcPr marL="68580" marR="68580" marT="0" marB="0"/>
                </a:tc>
              </a:tr>
              <a:tr h="350705">
                <a:tc>
                  <a:txBody>
                    <a:bodyPr/>
                    <a:lstStyle/>
                    <a:p>
                      <a:pPr marL="0" marR="0" algn="ctr" rtl="1">
                        <a:lnSpc>
                          <a:spcPct val="115000"/>
                        </a:lnSpc>
                        <a:spcBef>
                          <a:spcPts val="0"/>
                        </a:spcBef>
                        <a:spcAft>
                          <a:spcPts val="0"/>
                        </a:spcAft>
                      </a:pPr>
                      <a:r>
                        <a:rPr lang="en-US" sz="2000" b="1" dirty="0">
                          <a:solidFill>
                            <a:schemeClr val="tx1"/>
                          </a:solidFill>
                          <a:effectLst/>
                          <a:latin typeface="+mj-lt"/>
                        </a:rPr>
                        <a:t>13</a:t>
                      </a:r>
                      <a:endParaRPr lang="en-US" sz="2000" b="1" dirty="0">
                        <a:solidFill>
                          <a:schemeClr val="tx1"/>
                        </a:solidFill>
                        <a:effectLst/>
                        <a:latin typeface="+mj-lt"/>
                        <a:ea typeface="Calibri"/>
                        <a:cs typeface="Arial"/>
                      </a:endParaRPr>
                    </a:p>
                  </a:txBody>
                  <a:tcPr marL="68580" marR="68580" marT="0" marB="0"/>
                </a:tc>
                <a:tc>
                  <a:txBody>
                    <a:bodyPr/>
                    <a:lstStyle/>
                    <a:p>
                      <a:pPr marL="0" marR="0" algn="ctr" rtl="1">
                        <a:lnSpc>
                          <a:spcPct val="115000"/>
                        </a:lnSpc>
                        <a:spcBef>
                          <a:spcPts val="0"/>
                        </a:spcBef>
                        <a:spcAft>
                          <a:spcPts val="0"/>
                        </a:spcAft>
                      </a:pPr>
                      <a:r>
                        <a:rPr lang="en-US" sz="2000" b="1" dirty="0">
                          <a:solidFill>
                            <a:schemeClr val="tx1"/>
                          </a:solidFill>
                          <a:effectLst/>
                          <a:latin typeface="+mj-lt"/>
                        </a:rPr>
                        <a:t>2</a:t>
                      </a:r>
                      <a:endParaRPr lang="en-US" sz="2000" b="1" dirty="0">
                        <a:solidFill>
                          <a:schemeClr val="tx1"/>
                        </a:solidFill>
                        <a:effectLst/>
                        <a:latin typeface="+mj-lt"/>
                        <a:ea typeface="Calibri"/>
                        <a:cs typeface="Arial"/>
                      </a:endParaRPr>
                    </a:p>
                  </a:txBody>
                  <a:tcPr marL="68580" marR="68580" marT="0" marB="0"/>
                </a:tc>
              </a:tr>
              <a:tr h="350705">
                <a:tc>
                  <a:txBody>
                    <a:bodyPr/>
                    <a:lstStyle/>
                    <a:p>
                      <a:pPr marL="0" marR="0" algn="ctr" rtl="1">
                        <a:lnSpc>
                          <a:spcPct val="115000"/>
                        </a:lnSpc>
                        <a:spcBef>
                          <a:spcPts val="0"/>
                        </a:spcBef>
                        <a:spcAft>
                          <a:spcPts val="0"/>
                        </a:spcAft>
                      </a:pPr>
                      <a:r>
                        <a:rPr lang="en-US" sz="2000" b="1" dirty="0">
                          <a:solidFill>
                            <a:schemeClr val="tx1"/>
                          </a:solidFill>
                          <a:effectLst/>
                          <a:latin typeface="+mj-lt"/>
                        </a:rPr>
                        <a:t>11</a:t>
                      </a:r>
                      <a:endParaRPr lang="en-US" sz="2000" b="1" dirty="0">
                        <a:solidFill>
                          <a:schemeClr val="tx1"/>
                        </a:solidFill>
                        <a:effectLst/>
                        <a:latin typeface="+mj-lt"/>
                        <a:ea typeface="Calibri"/>
                        <a:cs typeface="Arial"/>
                      </a:endParaRPr>
                    </a:p>
                  </a:txBody>
                  <a:tcPr marL="68580" marR="68580" marT="0" marB="0"/>
                </a:tc>
                <a:tc>
                  <a:txBody>
                    <a:bodyPr/>
                    <a:lstStyle/>
                    <a:p>
                      <a:pPr marL="0" marR="0" algn="ctr" rtl="1">
                        <a:lnSpc>
                          <a:spcPct val="115000"/>
                        </a:lnSpc>
                        <a:spcBef>
                          <a:spcPts val="0"/>
                        </a:spcBef>
                        <a:spcAft>
                          <a:spcPts val="0"/>
                        </a:spcAft>
                      </a:pPr>
                      <a:r>
                        <a:rPr lang="en-US" sz="2000" b="1" dirty="0">
                          <a:solidFill>
                            <a:schemeClr val="tx1"/>
                          </a:solidFill>
                          <a:effectLst/>
                          <a:latin typeface="+mj-lt"/>
                        </a:rPr>
                        <a:t>6</a:t>
                      </a:r>
                      <a:endParaRPr lang="en-US" sz="2000" b="1" dirty="0">
                        <a:solidFill>
                          <a:schemeClr val="tx1"/>
                        </a:solidFill>
                        <a:effectLst/>
                        <a:latin typeface="+mj-lt"/>
                        <a:ea typeface="Calibri"/>
                        <a:cs typeface="Arial"/>
                      </a:endParaRPr>
                    </a:p>
                  </a:txBody>
                  <a:tcPr marL="68580" marR="68580" marT="0" marB="0"/>
                </a:tc>
              </a:tr>
              <a:tr h="350705">
                <a:tc>
                  <a:txBody>
                    <a:bodyPr/>
                    <a:lstStyle/>
                    <a:p>
                      <a:pPr marL="0" marR="0" algn="ctr" rtl="1">
                        <a:lnSpc>
                          <a:spcPct val="115000"/>
                        </a:lnSpc>
                        <a:spcBef>
                          <a:spcPts val="0"/>
                        </a:spcBef>
                        <a:spcAft>
                          <a:spcPts val="0"/>
                        </a:spcAft>
                      </a:pPr>
                      <a:r>
                        <a:rPr lang="en-US" sz="2000" b="1" dirty="0">
                          <a:solidFill>
                            <a:schemeClr val="tx1"/>
                          </a:solidFill>
                          <a:effectLst/>
                          <a:latin typeface="+mj-lt"/>
                        </a:rPr>
                        <a:t>15</a:t>
                      </a:r>
                      <a:endParaRPr lang="en-US" sz="2000" b="1" dirty="0">
                        <a:solidFill>
                          <a:schemeClr val="tx1"/>
                        </a:solidFill>
                        <a:effectLst/>
                        <a:latin typeface="+mj-lt"/>
                        <a:ea typeface="Calibri"/>
                        <a:cs typeface="Arial"/>
                      </a:endParaRPr>
                    </a:p>
                  </a:txBody>
                  <a:tcPr marL="68580" marR="68580" marT="0" marB="0"/>
                </a:tc>
                <a:tc>
                  <a:txBody>
                    <a:bodyPr/>
                    <a:lstStyle/>
                    <a:p>
                      <a:pPr marL="0" marR="0" algn="ctr" rtl="1">
                        <a:lnSpc>
                          <a:spcPct val="115000"/>
                        </a:lnSpc>
                        <a:spcBef>
                          <a:spcPts val="0"/>
                        </a:spcBef>
                        <a:spcAft>
                          <a:spcPts val="0"/>
                        </a:spcAft>
                      </a:pPr>
                      <a:r>
                        <a:rPr lang="en-US" sz="2000" b="1" dirty="0">
                          <a:solidFill>
                            <a:schemeClr val="tx1"/>
                          </a:solidFill>
                          <a:effectLst/>
                          <a:latin typeface="+mj-lt"/>
                        </a:rPr>
                        <a:t>8</a:t>
                      </a:r>
                      <a:endParaRPr lang="en-US" sz="2000" b="1" dirty="0">
                        <a:solidFill>
                          <a:schemeClr val="tx1"/>
                        </a:solidFill>
                        <a:effectLst/>
                        <a:latin typeface="+mj-lt"/>
                        <a:ea typeface="Calibri"/>
                        <a:cs typeface="Arial"/>
                      </a:endParaRPr>
                    </a:p>
                  </a:txBody>
                  <a:tcPr marL="68580" marR="68580" marT="0" marB="0"/>
                </a:tc>
              </a:tr>
              <a:tr h="350705">
                <a:tc>
                  <a:txBody>
                    <a:bodyPr/>
                    <a:lstStyle/>
                    <a:p>
                      <a:pPr marL="0" marR="0" algn="ctr" rtl="1">
                        <a:lnSpc>
                          <a:spcPct val="115000"/>
                        </a:lnSpc>
                        <a:spcBef>
                          <a:spcPts val="0"/>
                        </a:spcBef>
                        <a:spcAft>
                          <a:spcPts val="0"/>
                        </a:spcAft>
                      </a:pPr>
                      <a:r>
                        <a:rPr lang="en-US" sz="2000" b="1" dirty="0">
                          <a:solidFill>
                            <a:schemeClr val="tx1"/>
                          </a:solidFill>
                          <a:effectLst/>
                          <a:latin typeface="+mj-lt"/>
                        </a:rPr>
                        <a:t>16</a:t>
                      </a:r>
                      <a:endParaRPr lang="en-US" sz="2000" b="1" dirty="0">
                        <a:solidFill>
                          <a:schemeClr val="tx1"/>
                        </a:solidFill>
                        <a:effectLst/>
                        <a:latin typeface="+mj-lt"/>
                        <a:ea typeface="Calibri"/>
                        <a:cs typeface="Arial"/>
                      </a:endParaRPr>
                    </a:p>
                  </a:txBody>
                  <a:tcPr marL="68580" marR="68580" marT="0" marB="0"/>
                </a:tc>
                <a:tc>
                  <a:txBody>
                    <a:bodyPr/>
                    <a:lstStyle/>
                    <a:p>
                      <a:pPr marL="0" marR="0" algn="ctr" rtl="1">
                        <a:lnSpc>
                          <a:spcPct val="115000"/>
                        </a:lnSpc>
                        <a:spcBef>
                          <a:spcPts val="0"/>
                        </a:spcBef>
                        <a:spcAft>
                          <a:spcPts val="0"/>
                        </a:spcAft>
                      </a:pPr>
                      <a:r>
                        <a:rPr lang="en-US" sz="2000" b="1" dirty="0">
                          <a:solidFill>
                            <a:schemeClr val="tx1"/>
                          </a:solidFill>
                          <a:effectLst/>
                          <a:latin typeface="+mj-lt"/>
                        </a:rPr>
                        <a:t>7</a:t>
                      </a:r>
                      <a:endParaRPr lang="en-US" sz="2000" b="1" dirty="0">
                        <a:solidFill>
                          <a:schemeClr val="tx1"/>
                        </a:solidFill>
                        <a:effectLst/>
                        <a:latin typeface="+mj-lt"/>
                        <a:ea typeface="Calibri"/>
                        <a:cs typeface="Arial"/>
                      </a:endParaRPr>
                    </a:p>
                  </a:txBody>
                  <a:tcPr marL="68580" marR="68580" marT="0" marB="0"/>
                </a:tc>
              </a:tr>
              <a:tr h="350705">
                <a:tc>
                  <a:txBody>
                    <a:bodyPr/>
                    <a:lstStyle/>
                    <a:p>
                      <a:pPr marL="0" marR="0" algn="ctr" rtl="1">
                        <a:lnSpc>
                          <a:spcPct val="115000"/>
                        </a:lnSpc>
                        <a:spcBef>
                          <a:spcPts val="0"/>
                        </a:spcBef>
                        <a:spcAft>
                          <a:spcPts val="0"/>
                        </a:spcAft>
                      </a:pPr>
                      <a:r>
                        <a:rPr lang="en-US" sz="2000" b="1" dirty="0">
                          <a:solidFill>
                            <a:schemeClr val="tx1"/>
                          </a:solidFill>
                          <a:effectLst/>
                          <a:latin typeface="+mj-lt"/>
                        </a:rPr>
                        <a:t>18</a:t>
                      </a:r>
                      <a:endParaRPr lang="en-US" sz="2000" b="1" dirty="0">
                        <a:solidFill>
                          <a:schemeClr val="tx1"/>
                        </a:solidFill>
                        <a:effectLst/>
                        <a:latin typeface="+mj-lt"/>
                        <a:ea typeface="Calibri"/>
                        <a:cs typeface="Arial"/>
                      </a:endParaRPr>
                    </a:p>
                  </a:txBody>
                  <a:tcPr marL="68580" marR="68580" marT="0" marB="0"/>
                </a:tc>
                <a:tc>
                  <a:txBody>
                    <a:bodyPr/>
                    <a:lstStyle/>
                    <a:p>
                      <a:pPr marL="0" marR="0" algn="ctr" rtl="1">
                        <a:lnSpc>
                          <a:spcPct val="115000"/>
                        </a:lnSpc>
                        <a:spcBef>
                          <a:spcPts val="0"/>
                        </a:spcBef>
                        <a:spcAft>
                          <a:spcPts val="0"/>
                        </a:spcAft>
                      </a:pPr>
                      <a:r>
                        <a:rPr lang="en-US" sz="2000" b="1" dirty="0">
                          <a:solidFill>
                            <a:schemeClr val="tx1"/>
                          </a:solidFill>
                          <a:effectLst/>
                          <a:latin typeface="+mj-lt"/>
                        </a:rPr>
                        <a:t>9</a:t>
                      </a:r>
                      <a:endParaRPr lang="en-US" sz="2000" b="1" dirty="0">
                        <a:solidFill>
                          <a:schemeClr val="tx1"/>
                        </a:solidFill>
                        <a:effectLst/>
                        <a:latin typeface="+mj-lt"/>
                        <a:ea typeface="Calibri"/>
                        <a:cs typeface="Arial"/>
                      </a:endParaRPr>
                    </a:p>
                  </a:txBody>
                  <a:tcPr marL="68580" marR="68580" marT="0" marB="0"/>
                </a:tc>
              </a:tr>
              <a:tr h="350705">
                <a:tc>
                  <a:txBody>
                    <a:bodyPr/>
                    <a:lstStyle/>
                    <a:p>
                      <a:pPr marL="0" marR="0" algn="ctr" rtl="1">
                        <a:lnSpc>
                          <a:spcPct val="115000"/>
                        </a:lnSpc>
                        <a:spcBef>
                          <a:spcPts val="0"/>
                        </a:spcBef>
                        <a:spcAft>
                          <a:spcPts val="0"/>
                        </a:spcAft>
                      </a:pPr>
                      <a:r>
                        <a:rPr lang="en-US" sz="2000" b="1" dirty="0">
                          <a:solidFill>
                            <a:schemeClr val="tx1"/>
                          </a:solidFill>
                          <a:effectLst/>
                          <a:latin typeface="+mj-lt"/>
                        </a:rPr>
                        <a:t>20</a:t>
                      </a:r>
                      <a:endParaRPr lang="en-US" sz="2000" b="1" dirty="0">
                        <a:solidFill>
                          <a:schemeClr val="tx1"/>
                        </a:solidFill>
                        <a:effectLst/>
                        <a:latin typeface="+mj-lt"/>
                        <a:ea typeface="Calibri"/>
                        <a:cs typeface="Arial"/>
                      </a:endParaRPr>
                    </a:p>
                  </a:txBody>
                  <a:tcPr marL="68580" marR="68580" marT="0" marB="0"/>
                </a:tc>
                <a:tc>
                  <a:txBody>
                    <a:bodyPr/>
                    <a:lstStyle/>
                    <a:p>
                      <a:pPr marL="0" marR="0" algn="ctr" rtl="1">
                        <a:lnSpc>
                          <a:spcPct val="115000"/>
                        </a:lnSpc>
                        <a:spcBef>
                          <a:spcPts val="0"/>
                        </a:spcBef>
                        <a:spcAft>
                          <a:spcPts val="0"/>
                        </a:spcAft>
                      </a:pPr>
                      <a:r>
                        <a:rPr lang="en-US" sz="2000" b="1" dirty="0">
                          <a:solidFill>
                            <a:schemeClr val="tx1"/>
                          </a:solidFill>
                          <a:effectLst/>
                          <a:latin typeface="+mj-lt"/>
                        </a:rPr>
                        <a:t>10</a:t>
                      </a:r>
                      <a:endParaRPr lang="en-US" sz="2000" b="1" dirty="0">
                        <a:solidFill>
                          <a:schemeClr val="tx1"/>
                        </a:solidFill>
                        <a:effectLst/>
                        <a:latin typeface="+mj-lt"/>
                        <a:ea typeface="Calibri"/>
                        <a:cs typeface="Arial"/>
                      </a:endParaRPr>
                    </a:p>
                  </a:txBody>
                  <a:tcPr marL="68580" marR="68580" marT="0" marB="0"/>
                </a:tc>
              </a:tr>
              <a:tr h="350705">
                <a:tc>
                  <a:txBody>
                    <a:bodyPr/>
                    <a:lstStyle/>
                    <a:p>
                      <a:pPr marL="0" marR="0" algn="ctr" rtl="1">
                        <a:lnSpc>
                          <a:spcPct val="115000"/>
                        </a:lnSpc>
                        <a:spcBef>
                          <a:spcPts val="0"/>
                        </a:spcBef>
                        <a:spcAft>
                          <a:spcPts val="0"/>
                        </a:spcAft>
                      </a:pPr>
                      <a:r>
                        <a:rPr lang="en-US" sz="2000" b="1" dirty="0">
                          <a:solidFill>
                            <a:schemeClr val="tx1"/>
                          </a:solidFill>
                          <a:effectLst/>
                          <a:latin typeface="+mj-lt"/>
                        </a:rPr>
                        <a:t>21</a:t>
                      </a:r>
                      <a:endParaRPr lang="en-US" sz="2000" b="1" dirty="0">
                        <a:solidFill>
                          <a:schemeClr val="tx1"/>
                        </a:solidFill>
                        <a:effectLst/>
                        <a:latin typeface="+mj-lt"/>
                        <a:ea typeface="Calibri"/>
                        <a:cs typeface="Arial"/>
                      </a:endParaRPr>
                    </a:p>
                  </a:txBody>
                  <a:tcPr marL="68580" marR="68580" marT="0" marB="0"/>
                </a:tc>
                <a:tc>
                  <a:txBody>
                    <a:bodyPr/>
                    <a:lstStyle/>
                    <a:p>
                      <a:pPr marL="0" marR="0" algn="ctr" rtl="1">
                        <a:lnSpc>
                          <a:spcPct val="115000"/>
                        </a:lnSpc>
                        <a:spcBef>
                          <a:spcPts val="0"/>
                        </a:spcBef>
                        <a:spcAft>
                          <a:spcPts val="0"/>
                        </a:spcAft>
                      </a:pPr>
                      <a:r>
                        <a:rPr lang="en-US" sz="2000" b="1" dirty="0">
                          <a:solidFill>
                            <a:schemeClr val="tx1"/>
                          </a:solidFill>
                          <a:effectLst/>
                          <a:latin typeface="+mj-lt"/>
                        </a:rPr>
                        <a:t>8</a:t>
                      </a:r>
                      <a:endParaRPr lang="en-US" sz="2000" b="1" dirty="0">
                        <a:solidFill>
                          <a:schemeClr val="tx1"/>
                        </a:solidFill>
                        <a:effectLst/>
                        <a:latin typeface="+mj-lt"/>
                        <a:ea typeface="Calibri"/>
                        <a:cs typeface="Arial"/>
                      </a:endParaRPr>
                    </a:p>
                  </a:txBody>
                  <a:tcPr marL="68580" marR="68580" marT="0" marB="0"/>
                </a:tc>
              </a:tr>
            </a:tbl>
          </a:graphicData>
        </a:graphic>
      </p:graphicFrame>
    </p:spTree>
    <p:extLst>
      <p:ext uri="{BB962C8B-B14F-4D97-AF65-F5344CB8AC3E}">
        <p14:creationId xmlns:p14="http://schemas.microsoft.com/office/powerpoint/2010/main" val="15825492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0" y="0"/>
            <a:ext cx="9144000" cy="701675"/>
          </a:xfrm>
          <a:solidFill>
            <a:srgbClr val="0000FF"/>
          </a:solidFill>
        </p:spPr>
        <p:txBody>
          <a:bodyPr/>
          <a:lstStyle/>
          <a:p>
            <a:pPr>
              <a:defRPr/>
            </a:pPr>
            <a:r>
              <a:rPr lang="en-US" sz="3200" dirty="0" smtClean="0">
                <a:solidFill>
                  <a:srgbClr val="FFFF00"/>
                </a:solidFill>
                <a:latin typeface="Times New Roman" pitchFamily="18" charset="0"/>
                <a:cs typeface="Times New Roman" pitchFamily="18" charset="0"/>
              </a:rPr>
              <a:t>Solution: 1- </a:t>
            </a:r>
            <a:endParaRPr lang="ar-KW" sz="3200" dirty="0" smtClean="0">
              <a:solidFill>
                <a:srgbClr val="FF0000"/>
              </a:solidFill>
              <a:effectLst>
                <a:outerShdw blurRad="38100" dist="38100" dir="2700000" algn="tl">
                  <a:srgbClr val="000000"/>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952987279"/>
              </p:ext>
            </p:extLst>
          </p:nvPr>
        </p:nvGraphicFramePr>
        <p:xfrm>
          <a:off x="95745" y="893083"/>
          <a:ext cx="3411730" cy="4996542"/>
        </p:xfrm>
        <a:graphic>
          <a:graphicData uri="http://schemas.openxmlformats.org/drawingml/2006/table">
            <a:tbl>
              <a:tblPr rtl="1">
                <a:tableStyleId>{5C22544A-7EE6-4342-B048-85BDC9FD1C3A}</a:tableStyleId>
              </a:tblPr>
              <a:tblGrid>
                <a:gridCol w="701040"/>
                <a:gridCol w="782927"/>
                <a:gridCol w="822178"/>
                <a:gridCol w="602095"/>
                <a:gridCol w="503490"/>
              </a:tblGrid>
              <a:tr h="434776">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i="1" kern="1200" dirty="0" smtClean="0">
                          <a:solidFill>
                            <a:schemeClr val="tx1"/>
                          </a:solidFill>
                          <a:effectLst/>
                          <a:latin typeface="+mj-lt"/>
                          <a:ea typeface="+mn-ea"/>
                          <a:cs typeface="+mn-cs"/>
                        </a:rPr>
                        <a:t>Y</a:t>
                      </a:r>
                      <a:r>
                        <a:rPr lang="en-US" sz="2400" i="0" kern="1200" baseline="-25000" dirty="0" smtClean="0">
                          <a:solidFill>
                            <a:schemeClr val="tx1"/>
                          </a:solidFill>
                          <a:effectLst/>
                          <a:latin typeface="+mn-lt"/>
                          <a:ea typeface="+mn-ea"/>
                          <a:cs typeface="+mn-cs"/>
                        </a:rPr>
                        <a:t>i</a:t>
                      </a:r>
                      <a:r>
                        <a:rPr lang="en-US" sz="2400" i="0" kern="1200" baseline="30000" dirty="0" smtClean="0">
                          <a:solidFill>
                            <a:schemeClr val="tx1"/>
                          </a:solidFill>
                          <a:effectLst/>
                          <a:latin typeface="+mj-lt"/>
                          <a:ea typeface="+mn-ea"/>
                          <a:cs typeface="+mn-cs"/>
                        </a:rPr>
                        <a:t>2</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i="1" dirty="0" smtClean="0">
                          <a:solidFill>
                            <a:schemeClr val="tx1"/>
                          </a:solidFill>
                          <a:effectLst/>
                          <a:latin typeface="+mj-lt"/>
                        </a:rPr>
                        <a:t>X</a:t>
                      </a:r>
                      <a:r>
                        <a:rPr lang="en-US" sz="2400" i="0" kern="1200" baseline="-25000" dirty="0" smtClean="0">
                          <a:solidFill>
                            <a:schemeClr val="tx1"/>
                          </a:solidFill>
                          <a:effectLst/>
                          <a:latin typeface="+mn-lt"/>
                          <a:ea typeface="+mn-ea"/>
                          <a:cs typeface="+mn-cs"/>
                        </a:rPr>
                        <a:t>i</a:t>
                      </a:r>
                      <a:r>
                        <a:rPr lang="en-US" sz="2400" i="0" baseline="30000" dirty="0" smtClean="0">
                          <a:solidFill>
                            <a:schemeClr val="tx1"/>
                          </a:solidFill>
                          <a:effectLst/>
                          <a:latin typeface="+mj-lt"/>
                        </a:rPr>
                        <a:t>2</a:t>
                      </a:r>
                      <a:endParaRPr lang="en-US" sz="2400" i="0" dirty="0">
                        <a:solidFill>
                          <a:schemeClr val="tx1"/>
                        </a:solidFill>
                        <a:effectLst/>
                        <a:latin typeface="+mj-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i="1" dirty="0" err="1" smtClean="0">
                          <a:solidFill>
                            <a:schemeClr val="tx1"/>
                          </a:solidFill>
                          <a:effectLst/>
                          <a:latin typeface="+mj-lt"/>
                        </a:rPr>
                        <a:t>X</a:t>
                      </a:r>
                      <a:r>
                        <a:rPr lang="en-US" sz="2400" i="0" kern="1200" baseline="-25000" dirty="0" err="1" smtClean="0">
                          <a:solidFill>
                            <a:schemeClr val="tx1"/>
                          </a:solidFill>
                          <a:effectLst/>
                          <a:latin typeface="+mn-lt"/>
                          <a:ea typeface="+mn-ea"/>
                          <a:cs typeface="+mn-cs"/>
                        </a:rPr>
                        <a:t>i</a:t>
                      </a:r>
                      <a:r>
                        <a:rPr lang="en-US" sz="2400" i="1" dirty="0" err="1" smtClean="0">
                          <a:solidFill>
                            <a:schemeClr val="tx1"/>
                          </a:solidFill>
                          <a:effectLst/>
                          <a:latin typeface="+mj-lt"/>
                        </a:rPr>
                        <a:t>Y</a:t>
                      </a:r>
                      <a:r>
                        <a:rPr lang="en-US" sz="2400" i="0" kern="1200" baseline="-25000" dirty="0" err="1" smtClean="0">
                          <a:solidFill>
                            <a:schemeClr val="tx1"/>
                          </a:solidFill>
                          <a:effectLst/>
                          <a:latin typeface="+mn-lt"/>
                          <a:ea typeface="+mn-ea"/>
                          <a:cs typeface="+mn-cs"/>
                        </a:rPr>
                        <a:t>i</a:t>
                      </a:r>
                      <a:endParaRPr lang="en-US" sz="2400" i="0" kern="1200" baseline="-25000" dirty="0" smtClean="0">
                        <a:solidFill>
                          <a:schemeClr val="tx1"/>
                        </a:solidFill>
                        <a:effectLst/>
                        <a:latin typeface="+mn-lt"/>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i="1" dirty="0" smtClean="0">
                          <a:solidFill>
                            <a:schemeClr val="tx1"/>
                          </a:solidFill>
                          <a:effectLst/>
                          <a:latin typeface="+mj-lt"/>
                        </a:rPr>
                        <a:t>Y</a:t>
                      </a:r>
                      <a:r>
                        <a:rPr lang="en-US" sz="2400" i="0" kern="1200" baseline="-25000" dirty="0" smtClean="0">
                          <a:solidFill>
                            <a:schemeClr val="tx1"/>
                          </a:solidFill>
                          <a:effectLst/>
                          <a:latin typeface="+mn-lt"/>
                          <a:ea typeface="+mn-ea"/>
                          <a:cs typeface="+mn-cs"/>
                        </a:rPr>
                        <a:t>i</a:t>
                      </a:r>
                      <a:endParaRPr lang="en-US" sz="2400" i="0" kern="1200" baseline="-25000" dirty="0" smtClean="0">
                        <a:solidFill>
                          <a:schemeClr val="tx1"/>
                        </a:solidFill>
                        <a:effectLst/>
                        <a:latin typeface="+mn-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a:lnSpc>
                          <a:spcPct val="115000"/>
                        </a:lnSpc>
                        <a:spcAft>
                          <a:spcPts val="0"/>
                        </a:spcAft>
                      </a:pPr>
                      <a:r>
                        <a:rPr lang="en-US" sz="2400" i="1" dirty="0" smtClean="0">
                          <a:solidFill>
                            <a:schemeClr val="tx1"/>
                          </a:solidFill>
                          <a:effectLst/>
                          <a:latin typeface="+mj-lt"/>
                        </a:rPr>
                        <a:t>X</a:t>
                      </a:r>
                      <a:r>
                        <a:rPr lang="en-US" sz="2400" i="0" baseline="-25000" dirty="0" smtClean="0">
                          <a:solidFill>
                            <a:schemeClr val="tx1"/>
                          </a:solidFill>
                          <a:effectLst/>
                          <a:latin typeface="+mj-lt"/>
                        </a:rPr>
                        <a:t>i</a:t>
                      </a:r>
                      <a:endParaRPr lang="en-US" sz="2400" i="0" baseline="-25000" dirty="0">
                        <a:solidFill>
                          <a:schemeClr val="tx1"/>
                        </a:solidFill>
                        <a:effectLst/>
                        <a:latin typeface="+mj-lt"/>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414706">
                <a:tc>
                  <a:txBody>
                    <a:bodyPr/>
                    <a:lstStyle/>
                    <a:p>
                      <a:pPr marL="0" algn="ctr" defTabSz="914400" rtl="1" eaLnBrk="1" fontAlgn="ctr" latinLnBrk="0" hangingPunct="1"/>
                      <a:r>
                        <a:rPr lang="en-US" sz="2400" b="0" i="0" u="none" strike="noStrike" kern="1200" dirty="0">
                          <a:solidFill>
                            <a:srgbClr val="000000"/>
                          </a:solidFill>
                          <a:effectLst/>
                          <a:latin typeface="Times New Roman"/>
                          <a:ea typeface="+mn-ea"/>
                          <a:cs typeface="+mn-cs"/>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706">
                <a:tc>
                  <a:txBody>
                    <a:bodyPr/>
                    <a:lstStyle/>
                    <a:p>
                      <a:pPr marL="0" algn="ctr" defTabSz="914400" rtl="1" eaLnBrk="1" fontAlgn="ctr" latinLnBrk="0" hangingPunct="1"/>
                      <a:r>
                        <a:rPr lang="en-US" sz="2400" b="0" i="0" u="none" strike="noStrike" kern="1200" dirty="0">
                          <a:solidFill>
                            <a:srgbClr val="000000"/>
                          </a:solidFill>
                          <a:effectLst/>
                          <a:latin typeface="Times New Roman"/>
                          <a:ea typeface="+mn-ea"/>
                          <a:cs typeface="+mn-cs"/>
                        </a:rPr>
                        <a:t>144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a:solidFill>
                            <a:srgbClr val="000000"/>
                          </a:solidFill>
                          <a:effectLst/>
                          <a:latin typeface="Times New Roman"/>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706">
                <a:tc>
                  <a:txBody>
                    <a:bodyPr/>
                    <a:lstStyle/>
                    <a:p>
                      <a:pPr marL="0" algn="ctr" defTabSz="914400" rtl="1" eaLnBrk="1" fontAlgn="ctr" latinLnBrk="0" hangingPunct="1"/>
                      <a:r>
                        <a:rPr lang="en-US" sz="2400" b="0" i="0" u="none" strike="noStrike" kern="1200" dirty="0">
                          <a:solidFill>
                            <a:srgbClr val="000000"/>
                          </a:solidFill>
                          <a:effectLst/>
                          <a:latin typeface="Times New Roman"/>
                          <a:ea typeface="+mn-ea"/>
                          <a:cs typeface="+mn-cs"/>
                        </a:rPr>
                        <a:t>196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a:solidFill>
                            <a:srgbClr val="000000"/>
                          </a:solidFill>
                          <a:effectLst/>
                          <a:latin typeface="Times New Roman"/>
                        </a:rPr>
                        <a:t>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a:solidFill>
                            <a:srgbClr val="000000"/>
                          </a:solidFill>
                          <a:effectLst/>
                          <a:latin typeface="Times New Roman"/>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706">
                <a:tc>
                  <a:txBody>
                    <a:bodyPr/>
                    <a:lstStyle/>
                    <a:p>
                      <a:pPr marL="0" algn="ctr" defTabSz="914400" rtl="1" eaLnBrk="1" fontAlgn="ctr" latinLnBrk="0" hangingPunct="1"/>
                      <a:r>
                        <a:rPr lang="en-US" sz="2400" b="0" i="0" u="none" strike="noStrike" kern="1200" dirty="0">
                          <a:solidFill>
                            <a:srgbClr val="000000"/>
                          </a:solidFill>
                          <a:effectLst/>
                          <a:latin typeface="Times New Roman"/>
                          <a:ea typeface="+mn-ea"/>
                          <a:cs typeface="+mn-cs"/>
                        </a:rPr>
                        <a:t>169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706">
                <a:tc>
                  <a:txBody>
                    <a:bodyPr/>
                    <a:lstStyle/>
                    <a:p>
                      <a:pPr marL="0" algn="ctr" defTabSz="914400" rtl="1" eaLnBrk="1" fontAlgn="ctr" latinLnBrk="0" hangingPunct="1"/>
                      <a:r>
                        <a:rPr lang="en-US" sz="2400" b="0" i="0" u="none" strike="noStrike" kern="1200" dirty="0">
                          <a:solidFill>
                            <a:srgbClr val="000000"/>
                          </a:solidFill>
                          <a:effectLst/>
                          <a:latin typeface="Times New Roman"/>
                          <a:ea typeface="+mn-ea"/>
                          <a:cs typeface="+mn-cs"/>
                        </a:rPr>
                        <a:t>121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a:solidFill>
                            <a:srgbClr val="000000"/>
                          </a:solidFill>
                          <a:effectLst/>
                          <a:latin typeface="Times New Roman"/>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706">
                <a:tc>
                  <a:txBody>
                    <a:bodyPr/>
                    <a:lstStyle/>
                    <a:p>
                      <a:pPr marL="0" algn="ctr" defTabSz="914400" rtl="1" eaLnBrk="1" fontAlgn="ctr" latinLnBrk="0" hangingPunct="1"/>
                      <a:r>
                        <a:rPr lang="en-US" sz="2400" b="0" i="0" u="none" strike="noStrike" kern="1200" dirty="0">
                          <a:solidFill>
                            <a:srgbClr val="000000"/>
                          </a:solidFill>
                          <a:effectLst/>
                          <a:latin typeface="Times New Roman"/>
                          <a:ea typeface="+mn-ea"/>
                          <a:cs typeface="+mn-cs"/>
                        </a:rPr>
                        <a:t>225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120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706">
                <a:tc>
                  <a:txBody>
                    <a:bodyPr/>
                    <a:lstStyle/>
                    <a:p>
                      <a:pPr marL="0" algn="ctr" defTabSz="914400" rtl="1" eaLnBrk="1" fontAlgn="ctr" latinLnBrk="0" hangingPunct="1"/>
                      <a:r>
                        <a:rPr lang="en-US" sz="2400" b="0" i="0" u="none" strike="noStrike" kern="1200">
                          <a:solidFill>
                            <a:srgbClr val="000000"/>
                          </a:solidFill>
                          <a:effectLst/>
                          <a:latin typeface="Times New Roman"/>
                          <a:ea typeface="+mn-ea"/>
                          <a:cs typeface="+mn-cs"/>
                        </a:rPr>
                        <a:t>256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a:solidFill>
                            <a:srgbClr val="000000"/>
                          </a:solidFill>
                          <a:effectLst/>
                          <a:latin typeface="Times New Roman"/>
                        </a:rPr>
                        <a:t>112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706">
                <a:tc>
                  <a:txBody>
                    <a:bodyPr/>
                    <a:lstStyle/>
                    <a:p>
                      <a:pPr marL="0" algn="ctr" defTabSz="914400" rtl="1" eaLnBrk="1" fontAlgn="ctr" latinLnBrk="0" hangingPunct="1"/>
                      <a:r>
                        <a:rPr lang="en-US" sz="2400" b="0" i="0" u="none" strike="noStrike" kern="1200" dirty="0">
                          <a:solidFill>
                            <a:srgbClr val="000000"/>
                          </a:solidFill>
                          <a:effectLst/>
                          <a:latin typeface="Times New Roman"/>
                          <a:ea typeface="+mn-ea"/>
                          <a:cs typeface="+mn-cs"/>
                        </a:rPr>
                        <a:t>324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162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706">
                <a:tc>
                  <a:txBody>
                    <a:bodyPr/>
                    <a:lstStyle/>
                    <a:p>
                      <a:pPr marL="0" algn="ctr" defTabSz="914400" rtl="1" eaLnBrk="1" fontAlgn="ctr" latinLnBrk="0" hangingPunct="1"/>
                      <a:r>
                        <a:rPr lang="en-US" sz="2400" b="0" i="0" u="none" strike="noStrike" kern="1200">
                          <a:solidFill>
                            <a:srgbClr val="000000"/>
                          </a:solidFill>
                          <a:effectLst/>
                          <a:latin typeface="Times New Roman"/>
                          <a:ea typeface="+mn-ea"/>
                          <a:cs typeface="+mn-cs"/>
                        </a:rPr>
                        <a:t>400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706">
                <a:tc>
                  <a:txBody>
                    <a:bodyPr/>
                    <a:lstStyle/>
                    <a:p>
                      <a:pPr marL="0" algn="ctr" defTabSz="914400" rtl="1" eaLnBrk="1" fontAlgn="ctr" latinLnBrk="0" hangingPunct="1"/>
                      <a:r>
                        <a:rPr lang="en-US" sz="2400" b="0" i="0" u="none" strike="noStrike" kern="1200" dirty="0">
                          <a:solidFill>
                            <a:srgbClr val="000000"/>
                          </a:solidFill>
                          <a:effectLst/>
                          <a:latin typeface="Times New Roman"/>
                          <a:ea typeface="+mn-ea"/>
                          <a:cs typeface="+mn-cs"/>
                        </a:rPr>
                        <a:t>441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168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en-US" sz="2400" b="0" i="0" u="none" strike="noStrike" dirty="0">
                          <a:solidFill>
                            <a:srgbClr val="000000"/>
                          </a:solidFill>
                          <a:effectLst/>
                          <a:latin typeface="Times New Roman"/>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706">
                <a:tc>
                  <a:txBody>
                    <a:bodyPr/>
                    <a:lstStyle/>
                    <a:p>
                      <a:pPr marL="0" algn="ctr" defTabSz="914400" rtl="1" eaLnBrk="1" fontAlgn="ctr" latinLnBrk="0" hangingPunct="1"/>
                      <a:r>
                        <a:rPr lang="en-US" sz="2400" b="0" i="0" u="none" strike="noStrike" kern="1200" dirty="0">
                          <a:solidFill>
                            <a:srgbClr val="FF0000"/>
                          </a:solidFill>
                          <a:effectLst/>
                          <a:latin typeface="Times New Roman"/>
                          <a:ea typeface="+mn-ea"/>
                          <a:cs typeface="+mn-cs"/>
                        </a:rPr>
                        <a:t>2376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fontAlgn="ctr"/>
                      <a:r>
                        <a:rPr lang="en-US" sz="2400" b="0" i="0" u="none" strike="noStrike" dirty="0">
                          <a:solidFill>
                            <a:srgbClr val="FF0000"/>
                          </a:solidFill>
                          <a:effectLst/>
                          <a:latin typeface="Times New Roman"/>
                        </a:rPr>
                        <a:t>440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fontAlgn="ctr"/>
                      <a:r>
                        <a:rPr lang="en-US" sz="2400" b="0" i="0" u="none" strike="noStrike" dirty="0">
                          <a:solidFill>
                            <a:srgbClr val="FF0000"/>
                          </a:solidFill>
                          <a:effectLst/>
                          <a:latin typeface="Times New Roman"/>
                        </a:rPr>
                        <a:t>982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fontAlgn="ctr"/>
                      <a:r>
                        <a:rPr lang="en-US" sz="2400" b="0" i="0" u="none" strike="noStrike" dirty="0">
                          <a:solidFill>
                            <a:srgbClr val="FF0000"/>
                          </a:solidFill>
                          <a:effectLst/>
                          <a:latin typeface="Times New Roman"/>
                        </a:rPr>
                        <a:t>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fontAlgn="ctr"/>
                      <a:r>
                        <a:rPr lang="en-US" sz="2400" b="0" i="0" u="none" strike="noStrike" dirty="0">
                          <a:solidFill>
                            <a:srgbClr val="FF0000"/>
                          </a:solidFill>
                          <a:effectLst/>
                          <a:latin typeface="Times New Roman"/>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6" name="Rectangle 2"/>
          <p:cNvSpPr txBox="1">
            <a:spLocks noChangeArrowheads="1"/>
          </p:cNvSpPr>
          <p:nvPr/>
        </p:nvSpPr>
        <p:spPr bwMode="auto">
          <a:xfrm>
            <a:off x="-95250" y="5889625"/>
            <a:ext cx="9382125" cy="8159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2pPr>
            <a:lvl3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3pPr>
            <a:lvl4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4pPr>
            <a:lvl5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5pPr>
            <a:lvl6pPr marL="457200" algn="l" rtl="0" fontAlgn="base">
              <a:spcBef>
                <a:spcPct val="0"/>
              </a:spcBef>
              <a:spcAft>
                <a:spcPct val="0"/>
              </a:spcAft>
              <a:defRPr sz="2400" b="1">
                <a:solidFill>
                  <a:srgbClr val="666699"/>
                </a:solidFill>
                <a:latin typeface="Tahoma" pitchFamily="34" charset="0"/>
                <a:cs typeface="Times New Roman" pitchFamily="18" charset="0"/>
              </a:defRPr>
            </a:lvl6pPr>
            <a:lvl7pPr marL="914400" algn="l" rtl="0" fontAlgn="base">
              <a:spcBef>
                <a:spcPct val="0"/>
              </a:spcBef>
              <a:spcAft>
                <a:spcPct val="0"/>
              </a:spcAft>
              <a:defRPr sz="2400" b="1">
                <a:solidFill>
                  <a:srgbClr val="666699"/>
                </a:solidFill>
                <a:latin typeface="Tahoma" pitchFamily="34" charset="0"/>
                <a:cs typeface="Times New Roman" pitchFamily="18" charset="0"/>
              </a:defRPr>
            </a:lvl7pPr>
            <a:lvl8pPr marL="1371600" algn="l" rtl="0" fontAlgn="base">
              <a:spcBef>
                <a:spcPct val="0"/>
              </a:spcBef>
              <a:spcAft>
                <a:spcPct val="0"/>
              </a:spcAft>
              <a:defRPr sz="2400" b="1">
                <a:solidFill>
                  <a:srgbClr val="666699"/>
                </a:solidFill>
                <a:latin typeface="Tahoma" pitchFamily="34" charset="0"/>
                <a:cs typeface="Times New Roman" pitchFamily="18" charset="0"/>
              </a:defRPr>
            </a:lvl8pPr>
            <a:lvl9pPr marL="1828800" algn="l" rtl="0" fontAlgn="base">
              <a:spcBef>
                <a:spcPct val="0"/>
              </a:spcBef>
              <a:spcAft>
                <a:spcPct val="0"/>
              </a:spcAft>
              <a:defRPr sz="2400" b="1">
                <a:solidFill>
                  <a:srgbClr val="666699"/>
                </a:solidFill>
                <a:latin typeface="Tahoma" pitchFamily="34" charset="0"/>
                <a:cs typeface="Times New Roman" pitchFamily="18" charset="0"/>
              </a:defRPr>
            </a:lvl9pPr>
          </a:lstStyle>
          <a:p>
            <a:pPr>
              <a:defRPr/>
            </a:pPr>
            <a:r>
              <a:rPr lang="en-US" dirty="0">
                <a:solidFill>
                  <a:srgbClr val="FFFF00"/>
                </a:solidFill>
                <a:latin typeface="Times New Roman" pitchFamily="18" charset="0"/>
                <a:cs typeface="Times New Roman" pitchFamily="18" charset="0"/>
              </a:rPr>
              <a:t>This means that the dependent variable (Y) increases by (1.025) when the independent variable (X) increases by one </a:t>
            </a:r>
            <a:r>
              <a:rPr lang="en-US" dirty="0" smtClean="0">
                <a:solidFill>
                  <a:srgbClr val="FFFF00"/>
                </a:solidFill>
                <a:latin typeface="Times New Roman" pitchFamily="18" charset="0"/>
                <a:cs typeface="Times New Roman" pitchFamily="18" charset="0"/>
              </a:rPr>
              <a:t>unit.</a:t>
            </a:r>
            <a:endParaRPr lang="ar-KW" dirty="0" smtClean="0">
              <a:solidFill>
                <a:srgbClr val="FF0000"/>
              </a:solidFill>
              <a:effectLst>
                <a:outerShdw blurRad="38100" dist="38100" dir="2700000" algn="tl">
                  <a:srgbClr val="000000"/>
                </a:outerShdw>
              </a:effectLs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84604112"/>
              </p:ext>
            </p:extLst>
          </p:nvPr>
        </p:nvGraphicFramePr>
        <p:xfrm>
          <a:off x="3558892" y="783917"/>
          <a:ext cx="5585108" cy="5078412"/>
        </p:xfrm>
        <a:graphic>
          <a:graphicData uri="http://schemas.openxmlformats.org/presentationml/2006/ole">
            <mc:AlternateContent xmlns:mc="http://schemas.openxmlformats.org/markup-compatibility/2006">
              <mc:Choice xmlns:v="urn:schemas-microsoft-com:vml" Requires="v">
                <p:oleObj spid="_x0000_s112749" name="Equation" r:id="rId4" imgW="3060360" imgH="2565360" progId="Equation.3">
                  <p:embed/>
                </p:oleObj>
              </mc:Choice>
              <mc:Fallback>
                <p:oleObj name="Equation" r:id="rId4" imgW="3060360" imgH="2565360" progId="Equation.3">
                  <p:embed/>
                  <p:pic>
                    <p:nvPicPr>
                      <p:cNvPr id="0" name="Object 2"/>
                      <p:cNvPicPr>
                        <a:picLocks noChangeAspect="1" noChangeArrowheads="1"/>
                      </p:cNvPicPr>
                      <p:nvPr/>
                    </p:nvPicPr>
                    <p:blipFill>
                      <a:blip r:embed="rId5"/>
                      <a:srcRect/>
                      <a:stretch>
                        <a:fillRect/>
                      </a:stretch>
                    </p:blipFill>
                    <p:spPr bwMode="auto">
                      <a:xfrm>
                        <a:off x="3558892" y="783917"/>
                        <a:ext cx="5585108" cy="5078412"/>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26642649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0" y="0"/>
            <a:ext cx="9144000" cy="701675"/>
          </a:xfrm>
          <a:solidFill>
            <a:srgbClr val="0000FF"/>
          </a:solidFill>
        </p:spPr>
        <p:txBody>
          <a:bodyPr/>
          <a:lstStyle/>
          <a:p>
            <a:pPr>
              <a:defRPr/>
            </a:pPr>
            <a:r>
              <a:rPr lang="en-US" sz="3200" dirty="0" smtClean="0">
                <a:solidFill>
                  <a:srgbClr val="FFFF00"/>
                </a:solidFill>
                <a:latin typeface="Times New Roman" pitchFamily="18" charset="0"/>
                <a:cs typeface="Times New Roman" pitchFamily="18" charset="0"/>
              </a:rPr>
              <a:t/>
            </a:r>
            <a:br>
              <a:rPr lang="en-US" sz="3200" dirty="0" smtClean="0">
                <a:solidFill>
                  <a:srgbClr val="FFFF00"/>
                </a:solidFill>
                <a:latin typeface="Times New Roman" pitchFamily="18" charset="0"/>
                <a:cs typeface="Times New Roman" pitchFamily="18" charset="0"/>
              </a:rPr>
            </a:br>
            <a:r>
              <a:rPr lang="ar-IQ" sz="3200" dirty="0"/>
              <a:t> </a:t>
            </a:r>
            <a:r>
              <a:rPr lang="en-US" sz="3200" dirty="0"/>
              <a:t>2- </a:t>
            </a:r>
            <a:r>
              <a:rPr lang="en-US" sz="3200" dirty="0">
                <a:solidFill>
                  <a:srgbClr val="FFFF00"/>
                </a:solidFill>
                <a:latin typeface="Times New Roman" pitchFamily="18" charset="0"/>
                <a:cs typeface="Times New Roman" pitchFamily="18" charset="0"/>
              </a:rPr>
              <a:t/>
            </a:r>
            <a:br>
              <a:rPr lang="en-US" sz="3200" dirty="0">
                <a:solidFill>
                  <a:srgbClr val="FFFF00"/>
                </a:solidFill>
                <a:latin typeface="Times New Roman" pitchFamily="18" charset="0"/>
                <a:cs typeface="Times New Roman" pitchFamily="18" charset="0"/>
              </a:rPr>
            </a:br>
            <a:endParaRPr lang="ar-KW" sz="3200" dirty="0" smtClean="0">
              <a:solidFill>
                <a:srgbClr val="FF0000"/>
              </a:solidFill>
              <a:effectLst>
                <a:outerShdw blurRad="38100" dist="38100" dir="2700000" algn="tl">
                  <a:srgbClr val="000000"/>
                </a:outerShdw>
              </a:effectLst>
            </a:endParaRPr>
          </a:p>
        </p:txBody>
      </p:sp>
      <mc:AlternateContent xmlns:mc="http://schemas.openxmlformats.org/markup-compatibility/2006" xmlns:a14="http://schemas.microsoft.com/office/drawing/2010/main">
        <mc:Choice Requires="a14">
          <p:sp>
            <p:nvSpPr>
              <p:cNvPr id="291843" name="Rectangle 3"/>
              <p:cNvSpPr>
                <a:spLocks noGrp="1" noChangeArrowheads="1"/>
              </p:cNvSpPr>
              <p:nvPr>
                <p:ph type="body" idx="4294967295"/>
              </p:nvPr>
            </p:nvSpPr>
            <p:spPr>
              <a:xfrm>
                <a:off x="0" y="857250"/>
                <a:ext cx="9144000" cy="6000750"/>
              </a:xfrm>
            </p:spPr>
            <p:txBody>
              <a:bodyPr/>
              <a:lstStyle/>
              <a:p>
                <a:pPr marL="0" indent="0">
                  <a:buNone/>
                </a:pPr>
                <a14:m>
                  <m:oMathPara xmlns:m="http://schemas.openxmlformats.org/officeDocument/2006/math">
                    <m:oMathParaPr>
                      <m:jc m:val="left"/>
                    </m:oMathParaPr>
                    <m:oMath xmlns:m="http://schemas.openxmlformats.org/officeDocument/2006/math">
                      <m:sSup>
                        <m:sSupPr>
                          <m:ctrlPr>
                            <a:rPr lang="en-US" sz="2800" i="1" smtClean="0">
                              <a:effectLst/>
                              <a:latin typeface="Cambria Math"/>
                            </a:rPr>
                          </m:ctrlPr>
                        </m:sSupPr>
                        <m:e>
                          <m:r>
                            <a:rPr lang="en-US" sz="2800" i="1">
                              <a:effectLst/>
                              <a:latin typeface="Cambria Math"/>
                            </a:rPr>
                            <m:t>𝑆</m:t>
                          </m:r>
                        </m:e>
                        <m:sup>
                          <m:r>
                            <a:rPr lang="en-US" sz="2800" i="1">
                              <a:effectLst/>
                              <a:latin typeface="Cambria Math"/>
                            </a:rPr>
                            <m:t>2</m:t>
                          </m:r>
                        </m:sup>
                      </m:sSup>
                      <m:d>
                        <m:dPr>
                          <m:ctrlPr>
                            <a:rPr lang="en-US" sz="2800" i="1">
                              <a:effectLst/>
                              <a:latin typeface="Cambria Math"/>
                            </a:rPr>
                          </m:ctrlPr>
                        </m:dPr>
                        <m:e>
                          <m:sSub>
                            <m:sSubPr>
                              <m:ctrlPr>
                                <a:rPr lang="en-US" sz="2800" i="1">
                                  <a:effectLst/>
                                  <a:latin typeface="Cambria Math"/>
                                </a:rPr>
                              </m:ctrlPr>
                            </m:sSubPr>
                            <m:e>
                              <m:acc>
                                <m:accPr>
                                  <m:chr m:val="̂"/>
                                  <m:ctrlPr>
                                    <a:rPr lang="en-US" sz="2800" i="1">
                                      <a:effectLst/>
                                      <a:latin typeface="Cambria Math"/>
                                    </a:rPr>
                                  </m:ctrlPr>
                                </m:accPr>
                                <m:e>
                                  <m:r>
                                    <a:rPr lang="en-US" sz="2800" i="1">
                                      <a:effectLst/>
                                      <a:latin typeface="Cambria Math"/>
                                    </a:rPr>
                                    <m:t>𝛽</m:t>
                                  </m:r>
                                </m:e>
                              </m:acc>
                            </m:e>
                            <m:sub>
                              <m:r>
                                <a:rPr lang="en-US" sz="2800" i="1">
                                  <a:effectLst/>
                                  <a:latin typeface="Cambria Math"/>
                                </a:rPr>
                                <m:t>1</m:t>
                              </m:r>
                            </m:sub>
                          </m:sSub>
                        </m:e>
                      </m:d>
                      <m:r>
                        <a:rPr lang="en-US" sz="2800" i="1">
                          <a:effectLst/>
                          <a:latin typeface="Cambria Math"/>
                        </a:rPr>
                        <m:t>=</m:t>
                      </m:r>
                      <m:f>
                        <m:fPr>
                          <m:ctrlPr>
                            <a:rPr lang="en-US" sz="2800" i="1">
                              <a:effectLst/>
                              <a:latin typeface="Cambria Math"/>
                            </a:rPr>
                          </m:ctrlPr>
                        </m:fPr>
                        <m:num>
                          <m:sSup>
                            <m:sSupPr>
                              <m:ctrlPr>
                                <a:rPr lang="en-US" sz="2800" i="1">
                                  <a:effectLst/>
                                  <a:latin typeface="Cambria Math"/>
                                </a:rPr>
                              </m:ctrlPr>
                            </m:sSupPr>
                            <m:e>
                              <m:sSub>
                                <m:sSubPr>
                                  <m:ctrlPr>
                                    <a:rPr lang="en-US" sz="2800" i="1">
                                      <a:effectLst/>
                                      <a:latin typeface="Cambria Math"/>
                                    </a:rPr>
                                  </m:ctrlPr>
                                </m:sSubPr>
                                <m:e>
                                  <m:r>
                                    <a:rPr lang="en-US" sz="2800" i="1">
                                      <a:effectLst/>
                                      <a:latin typeface="Cambria Math"/>
                                    </a:rPr>
                                    <m:t>𝑺</m:t>
                                  </m:r>
                                </m:e>
                                <m:sub>
                                  <m:r>
                                    <a:rPr lang="en-US" sz="2800" i="1">
                                      <a:effectLst/>
                                      <a:latin typeface="Cambria Math"/>
                                    </a:rPr>
                                    <m:t>𝒆</m:t>
                                  </m:r>
                                </m:sub>
                              </m:sSub>
                            </m:e>
                            <m:sup>
                              <m:r>
                                <a:rPr lang="en-US" sz="2800" i="1">
                                  <a:effectLst/>
                                  <a:latin typeface="Cambria Math"/>
                                </a:rPr>
                                <m:t>2</m:t>
                              </m:r>
                            </m:sup>
                          </m:sSup>
                        </m:num>
                        <m:den>
                          <m:sSub>
                            <m:sSubPr>
                              <m:ctrlPr>
                                <a:rPr lang="en-US" sz="2800" i="1">
                                  <a:effectLst/>
                                  <a:latin typeface="Cambria Math"/>
                                </a:rPr>
                              </m:ctrlPr>
                            </m:sSubPr>
                            <m:e>
                              <m:r>
                                <a:rPr lang="en-US" sz="2800" i="1">
                                  <a:effectLst/>
                                  <a:latin typeface="Cambria Math"/>
                                </a:rPr>
                                <m:t>𝑆</m:t>
                              </m:r>
                            </m:e>
                            <m:sub>
                              <m:r>
                                <a:rPr lang="en-US" sz="2800" i="1">
                                  <a:effectLst/>
                                  <a:latin typeface="Cambria Math"/>
                                </a:rPr>
                                <m:t>𝑥𝑥</m:t>
                              </m:r>
                            </m:sub>
                          </m:sSub>
                        </m:den>
                      </m:f>
                      <m:r>
                        <a:rPr lang="en-US" sz="2800" i="1">
                          <a:effectLst/>
                          <a:latin typeface="Cambria Math"/>
                        </a:rPr>
                        <m:t>=  </m:t>
                      </m:r>
                      <m:f>
                        <m:fPr>
                          <m:ctrlPr>
                            <a:rPr lang="en-US" sz="2800" i="1">
                              <a:effectLst/>
                              <a:latin typeface="Cambria Math"/>
                            </a:rPr>
                          </m:ctrlPr>
                        </m:fPr>
                        <m:num>
                          <m:sSup>
                            <m:sSupPr>
                              <m:ctrlPr>
                                <a:rPr lang="en-US" sz="2800" i="1">
                                  <a:effectLst/>
                                  <a:latin typeface="Cambria Math"/>
                                </a:rPr>
                              </m:ctrlPr>
                            </m:sSupPr>
                            <m:e>
                              <m:sSub>
                                <m:sSubPr>
                                  <m:ctrlPr>
                                    <a:rPr lang="en-US" sz="2800" i="1">
                                      <a:effectLst/>
                                      <a:latin typeface="Cambria Math"/>
                                    </a:rPr>
                                  </m:ctrlPr>
                                </m:sSubPr>
                                <m:e>
                                  <m:r>
                                    <a:rPr lang="en-US" sz="2800" i="1">
                                      <a:effectLst/>
                                      <a:latin typeface="Cambria Math"/>
                                    </a:rPr>
                                    <m:t>𝑺</m:t>
                                  </m:r>
                                </m:e>
                                <m:sub>
                                  <m:r>
                                    <a:rPr lang="en-US" sz="2800" i="1">
                                      <a:effectLst/>
                                      <a:latin typeface="Cambria Math"/>
                                    </a:rPr>
                                    <m:t>𝒆</m:t>
                                  </m:r>
                                </m:sub>
                              </m:sSub>
                            </m:e>
                            <m:sup>
                              <m:r>
                                <a:rPr lang="en-US" sz="2800" i="1">
                                  <a:effectLst/>
                                  <a:latin typeface="Cambria Math"/>
                                </a:rPr>
                                <m:t>2</m:t>
                              </m:r>
                            </m:sup>
                          </m:sSup>
                        </m:num>
                        <m:den>
                          <m:nary>
                            <m:naryPr>
                              <m:chr m:val="∑"/>
                              <m:limLoc m:val="undOvr"/>
                              <m:subHide m:val="on"/>
                              <m:supHide m:val="on"/>
                              <m:ctrlPr>
                                <a:rPr lang="en-US" sz="2800" i="1">
                                  <a:effectLst/>
                                  <a:latin typeface="Cambria Math"/>
                                </a:rPr>
                              </m:ctrlPr>
                            </m:naryPr>
                            <m:sub/>
                            <m:sup/>
                            <m:e>
                              <m:sSup>
                                <m:sSupPr>
                                  <m:ctrlPr>
                                    <a:rPr lang="en-US" sz="2800" i="1">
                                      <a:effectLst/>
                                      <a:latin typeface="Cambria Math"/>
                                    </a:rPr>
                                  </m:ctrlPr>
                                </m:sSupPr>
                                <m:e>
                                  <m:sSub>
                                    <m:sSubPr>
                                      <m:ctrlPr>
                                        <a:rPr lang="en-US" sz="2800" i="1">
                                          <a:effectLst/>
                                          <a:latin typeface="Cambria Math"/>
                                        </a:rPr>
                                      </m:ctrlPr>
                                    </m:sSubPr>
                                    <m:e>
                                      <m:r>
                                        <a:rPr lang="en-US" sz="2800" i="1">
                                          <a:effectLst/>
                                          <a:latin typeface="Cambria Math"/>
                                        </a:rPr>
                                        <m:t>𝑋</m:t>
                                      </m:r>
                                    </m:e>
                                    <m:sub>
                                      <m:r>
                                        <a:rPr lang="en-US" sz="2800" i="1">
                                          <a:effectLst/>
                                          <a:latin typeface="Cambria Math"/>
                                        </a:rPr>
                                        <m:t>𝑖</m:t>
                                      </m:r>
                                    </m:sub>
                                  </m:sSub>
                                </m:e>
                                <m:sup>
                                  <m:r>
                                    <a:rPr lang="en-US" sz="2800" i="1">
                                      <a:effectLst/>
                                      <a:latin typeface="Cambria Math"/>
                                    </a:rPr>
                                    <m:t>2</m:t>
                                  </m:r>
                                </m:sup>
                              </m:sSup>
                              <m:r>
                                <a:rPr lang="en-US" sz="2800" i="1">
                                  <a:effectLst/>
                                  <a:latin typeface="Cambria Math"/>
                                </a:rPr>
                                <m:t>− </m:t>
                              </m:r>
                              <m:r>
                                <a:rPr lang="en-US" sz="2800" i="1">
                                  <a:effectLst/>
                                  <a:latin typeface="Cambria Math"/>
                                </a:rPr>
                                <m:t>𝑛</m:t>
                              </m:r>
                              <m:sSup>
                                <m:sSupPr>
                                  <m:ctrlPr>
                                    <a:rPr lang="en-US" sz="2800" i="1">
                                      <a:effectLst/>
                                      <a:latin typeface="Cambria Math"/>
                                    </a:rPr>
                                  </m:ctrlPr>
                                </m:sSupPr>
                                <m:e>
                                  <m:acc>
                                    <m:accPr>
                                      <m:chr m:val="̅"/>
                                      <m:ctrlPr>
                                        <a:rPr lang="en-US" sz="2800" i="1">
                                          <a:effectLst/>
                                          <a:latin typeface="Cambria Math"/>
                                        </a:rPr>
                                      </m:ctrlPr>
                                    </m:accPr>
                                    <m:e>
                                      <m:r>
                                        <a:rPr lang="en-US" sz="2800" i="1">
                                          <a:effectLst/>
                                          <a:latin typeface="Cambria Math"/>
                                        </a:rPr>
                                        <m:t>𝑋</m:t>
                                      </m:r>
                                    </m:e>
                                  </m:acc>
                                </m:e>
                                <m:sup>
                                  <m:r>
                                    <a:rPr lang="en-US" sz="2800" i="1">
                                      <a:effectLst/>
                                      <a:latin typeface="Cambria Math"/>
                                    </a:rPr>
                                    <m:t>2</m:t>
                                  </m:r>
                                </m:sup>
                              </m:sSup>
                            </m:e>
                          </m:nary>
                        </m:den>
                      </m:f>
                      <m:r>
                        <a:rPr lang="en-US" sz="2800" i="1">
                          <a:effectLst/>
                          <a:latin typeface="Cambria Math"/>
                        </a:rPr>
                        <m:t> </m:t>
                      </m:r>
                    </m:oMath>
                  </m:oMathPara>
                </a14:m>
                <a:endParaRPr lang="en-US" sz="2800" dirty="0">
                  <a:effectLst/>
                </a:endParaRPr>
              </a:p>
              <a:p>
                <a:pPr marL="0" indent="0">
                  <a:buNone/>
                </a:pPr>
                <a:endParaRPr lang="en-US" sz="1400" i="1" dirty="0" smtClean="0">
                  <a:effectLst/>
                  <a:latin typeface="Cambria Math"/>
                </a:endParaRPr>
              </a:p>
              <a:p>
                <a:pPr marL="0" indent="0">
                  <a:buNone/>
                </a:pPr>
                <a14:m>
                  <m:oMathPara xmlns:m="http://schemas.openxmlformats.org/officeDocument/2006/math">
                    <m:oMathParaPr>
                      <m:jc m:val="left"/>
                    </m:oMathParaPr>
                    <m:oMath xmlns:m="http://schemas.openxmlformats.org/officeDocument/2006/math">
                      <m:sSup>
                        <m:sSupPr>
                          <m:ctrlPr>
                            <a:rPr lang="en-US" sz="2800" i="1">
                              <a:effectLst/>
                              <a:latin typeface="Cambria Math"/>
                            </a:rPr>
                          </m:ctrlPr>
                        </m:sSupPr>
                        <m:e>
                          <m:sSub>
                            <m:sSubPr>
                              <m:ctrlPr>
                                <a:rPr lang="en-US" sz="2800" i="1">
                                  <a:effectLst/>
                                  <a:latin typeface="Cambria Math"/>
                                </a:rPr>
                              </m:ctrlPr>
                            </m:sSubPr>
                            <m:e>
                              <m:r>
                                <a:rPr lang="en-US" sz="2800" i="1">
                                  <a:effectLst/>
                                  <a:latin typeface="Cambria Math"/>
                                </a:rPr>
                                <m:t>𝑺</m:t>
                              </m:r>
                            </m:e>
                            <m:sub>
                              <m:r>
                                <a:rPr lang="en-US" sz="2800" i="1">
                                  <a:effectLst/>
                                  <a:latin typeface="Cambria Math"/>
                                </a:rPr>
                                <m:t>𝒆</m:t>
                              </m:r>
                            </m:sub>
                          </m:sSub>
                        </m:e>
                        <m:sup>
                          <m:r>
                            <a:rPr lang="en-US" sz="2800" i="1">
                              <a:effectLst/>
                              <a:latin typeface="Cambria Math"/>
                            </a:rPr>
                            <m:t>2</m:t>
                          </m:r>
                        </m:sup>
                      </m:sSup>
                      <m:r>
                        <a:rPr lang="en-US" sz="2800">
                          <a:effectLst/>
                          <a:latin typeface="Cambria Math"/>
                        </a:rPr>
                        <m:t>=</m:t>
                      </m:r>
                      <m:f>
                        <m:fPr>
                          <m:ctrlPr>
                            <a:rPr lang="en-US" sz="2800" i="1">
                              <a:effectLst/>
                              <a:latin typeface="Cambria Math"/>
                            </a:rPr>
                          </m:ctrlPr>
                        </m:fPr>
                        <m:num>
                          <m:r>
                            <a:rPr lang="en-US" sz="2800" i="1">
                              <a:effectLst/>
                              <a:latin typeface="Cambria Math"/>
                            </a:rPr>
                            <m:t>𝑆𝑆𝐸</m:t>
                          </m:r>
                        </m:num>
                        <m:den>
                          <m:r>
                            <a:rPr lang="en-US" sz="2800" i="1">
                              <a:effectLst/>
                              <a:latin typeface="Cambria Math"/>
                            </a:rPr>
                            <m:t>𝑛</m:t>
                          </m:r>
                          <m:r>
                            <a:rPr lang="en-US" sz="2800" i="1">
                              <a:effectLst/>
                              <a:latin typeface="Cambria Math"/>
                            </a:rPr>
                            <m:t>−</m:t>
                          </m:r>
                          <m:r>
                            <a:rPr lang="en-US" sz="2800" i="1">
                              <a:effectLst/>
                              <a:latin typeface="Cambria Math"/>
                            </a:rPr>
                            <m:t>2</m:t>
                          </m:r>
                        </m:den>
                      </m:f>
                      <m:r>
                        <a:rPr lang="en-US" sz="2800" i="1">
                          <a:effectLst/>
                          <a:latin typeface="Cambria Math"/>
                        </a:rPr>
                        <m:t>=</m:t>
                      </m:r>
                      <m:f>
                        <m:fPr>
                          <m:ctrlPr>
                            <a:rPr lang="en-US" sz="2800" i="1">
                              <a:effectLst/>
                              <a:latin typeface="Cambria Math"/>
                            </a:rPr>
                          </m:ctrlPr>
                        </m:fPr>
                        <m:num>
                          <m:nary>
                            <m:naryPr>
                              <m:chr m:val="∑"/>
                              <m:limLoc m:val="undOvr"/>
                              <m:subHide m:val="on"/>
                              <m:supHide m:val="on"/>
                              <m:ctrlPr>
                                <a:rPr lang="en-US" sz="2800" i="1">
                                  <a:effectLst/>
                                  <a:latin typeface="Cambria Math"/>
                                </a:rPr>
                              </m:ctrlPr>
                            </m:naryPr>
                            <m:sub/>
                            <m:sup/>
                            <m:e>
                              <m:sSup>
                                <m:sSupPr>
                                  <m:ctrlPr>
                                    <a:rPr lang="en-US" sz="2800" i="1">
                                      <a:effectLst/>
                                      <a:latin typeface="Cambria Math"/>
                                    </a:rPr>
                                  </m:ctrlPr>
                                </m:sSupPr>
                                <m:e>
                                  <m:sSub>
                                    <m:sSubPr>
                                      <m:ctrlPr>
                                        <a:rPr lang="en-US" sz="2800" i="1">
                                          <a:effectLst/>
                                          <a:latin typeface="Cambria Math"/>
                                        </a:rPr>
                                      </m:ctrlPr>
                                    </m:sSubPr>
                                    <m:e>
                                      <m:r>
                                        <a:rPr lang="en-US" sz="2800" i="1">
                                          <a:effectLst/>
                                          <a:latin typeface="Cambria Math"/>
                                        </a:rPr>
                                        <m:t>𝑌</m:t>
                                      </m:r>
                                    </m:e>
                                    <m:sub>
                                      <m:r>
                                        <a:rPr lang="en-US" sz="2800" i="1">
                                          <a:effectLst/>
                                          <a:latin typeface="Cambria Math"/>
                                        </a:rPr>
                                        <m:t>𝑖</m:t>
                                      </m:r>
                                    </m:sub>
                                  </m:sSub>
                                </m:e>
                                <m:sup>
                                  <m:r>
                                    <a:rPr lang="en-US" sz="2800" i="1">
                                      <a:effectLst/>
                                      <a:latin typeface="Cambria Math"/>
                                    </a:rPr>
                                    <m:t>2</m:t>
                                  </m:r>
                                </m:sup>
                              </m:sSup>
                              <m:r>
                                <a:rPr lang="en-US" sz="2800" i="1">
                                  <a:effectLst/>
                                  <a:latin typeface="Cambria Math"/>
                                </a:rPr>
                                <m:t> −</m:t>
                              </m:r>
                              <m:sSub>
                                <m:sSubPr>
                                  <m:ctrlPr>
                                    <a:rPr lang="en-US" sz="2800" i="1">
                                      <a:effectLst/>
                                      <a:latin typeface="Cambria Math"/>
                                    </a:rPr>
                                  </m:ctrlPr>
                                </m:sSubPr>
                                <m:e>
                                  <m:acc>
                                    <m:accPr>
                                      <m:chr m:val="̂"/>
                                      <m:ctrlPr>
                                        <a:rPr lang="en-US" sz="2800" i="1">
                                          <a:effectLst/>
                                          <a:latin typeface="Cambria Math"/>
                                        </a:rPr>
                                      </m:ctrlPr>
                                    </m:accPr>
                                    <m:e>
                                      <m:r>
                                        <a:rPr lang="en-US" sz="2800" i="1">
                                          <a:effectLst/>
                                          <a:latin typeface="Cambria Math"/>
                                        </a:rPr>
                                        <m:t>𝛽</m:t>
                                      </m:r>
                                    </m:e>
                                  </m:acc>
                                </m:e>
                                <m:sub>
                                  <m:r>
                                    <a:rPr lang="en-US" sz="2800" i="1">
                                      <a:effectLst/>
                                      <a:latin typeface="Cambria Math"/>
                                    </a:rPr>
                                    <m:t>° </m:t>
                                  </m:r>
                                </m:sub>
                              </m:sSub>
                              <m:r>
                                <a:rPr lang="en-US" sz="2800" i="1">
                                  <a:effectLst/>
                                  <a:latin typeface="Cambria Math"/>
                                </a:rPr>
                                <m:t> </m:t>
                              </m:r>
                              <m:nary>
                                <m:naryPr>
                                  <m:chr m:val="∑"/>
                                  <m:limLoc m:val="undOvr"/>
                                  <m:subHide m:val="on"/>
                                  <m:supHide m:val="on"/>
                                  <m:ctrlPr>
                                    <a:rPr lang="en-US" sz="2800" i="1">
                                      <a:effectLst/>
                                      <a:latin typeface="Cambria Math"/>
                                    </a:rPr>
                                  </m:ctrlPr>
                                </m:naryPr>
                                <m:sub/>
                                <m:sup/>
                                <m:e>
                                  <m:sSub>
                                    <m:sSubPr>
                                      <m:ctrlPr>
                                        <a:rPr lang="en-US" sz="2800" i="1">
                                          <a:effectLst/>
                                          <a:latin typeface="Cambria Math"/>
                                        </a:rPr>
                                      </m:ctrlPr>
                                    </m:sSubPr>
                                    <m:e>
                                      <m:r>
                                        <a:rPr lang="en-US" sz="2800" i="1">
                                          <a:effectLst/>
                                          <a:latin typeface="Cambria Math"/>
                                        </a:rPr>
                                        <m:t>𝑌</m:t>
                                      </m:r>
                                    </m:e>
                                    <m:sub>
                                      <m:r>
                                        <a:rPr lang="en-US" sz="2800" i="1">
                                          <a:effectLst/>
                                          <a:latin typeface="Cambria Math"/>
                                        </a:rPr>
                                        <m:t>𝑖</m:t>
                                      </m:r>
                                    </m:sub>
                                  </m:sSub>
                                </m:e>
                              </m:nary>
                              <m:r>
                                <a:rPr lang="en-US" sz="2800" i="1">
                                  <a:effectLst/>
                                  <a:latin typeface="Cambria Math"/>
                                </a:rPr>
                                <m:t>−</m:t>
                              </m:r>
                              <m:sSub>
                                <m:sSubPr>
                                  <m:ctrlPr>
                                    <a:rPr lang="en-US" sz="2800" i="1">
                                      <a:effectLst/>
                                      <a:latin typeface="Cambria Math"/>
                                    </a:rPr>
                                  </m:ctrlPr>
                                </m:sSubPr>
                                <m:e>
                                  <m:acc>
                                    <m:accPr>
                                      <m:chr m:val="̂"/>
                                      <m:ctrlPr>
                                        <a:rPr lang="en-US" sz="2800" i="1">
                                          <a:effectLst/>
                                          <a:latin typeface="Cambria Math"/>
                                        </a:rPr>
                                      </m:ctrlPr>
                                    </m:accPr>
                                    <m:e>
                                      <m:r>
                                        <a:rPr lang="en-US" sz="2800" i="1">
                                          <a:effectLst/>
                                          <a:latin typeface="Cambria Math"/>
                                        </a:rPr>
                                        <m:t>𝛽</m:t>
                                      </m:r>
                                    </m:e>
                                  </m:acc>
                                </m:e>
                                <m:sub>
                                  <m:r>
                                    <a:rPr lang="en-US" sz="2800" i="1">
                                      <a:effectLst/>
                                      <a:latin typeface="Cambria Math"/>
                                    </a:rPr>
                                    <m:t>1</m:t>
                                  </m:r>
                                </m:sub>
                              </m:sSub>
                              <m:nary>
                                <m:naryPr>
                                  <m:chr m:val="∑"/>
                                  <m:limLoc m:val="undOvr"/>
                                  <m:subHide m:val="on"/>
                                  <m:supHide m:val="on"/>
                                  <m:ctrlPr>
                                    <a:rPr lang="en-US" sz="2800" i="1">
                                      <a:effectLst/>
                                      <a:latin typeface="Cambria Math"/>
                                    </a:rPr>
                                  </m:ctrlPr>
                                </m:naryPr>
                                <m:sub/>
                                <m:sup/>
                                <m:e>
                                  <m:sSub>
                                    <m:sSubPr>
                                      <m:ctrlPr>
                                        <a:rPr lang="en-US" sz="2800" i="1">
                                          <a:effectLst/>
                                          <a:latin typeface="Cambria Math"/>
                                        </a:rPr>
                                      </m:ctrlPr>
                                    </m:sSubPr>
                                    <m:e>
                                      <m:r>
                                        <a:rPr lang="en-US" sz="2800" i="1">
                                          <a:effectLst/>
                                          <a:latin typeface="Cambria Math"/>
                                        </a:rPr>
                                        <m:t>𝑋</m:t>
                                      </m:r>
                                    </m:e>
                                    <m:sub>
                                      <m:r>
                                        <a:rPr lang="en-US" sz="2800" i="1">
                                          <a:effectLst/>
                                          <a:latin typeface="Cambria Math"/>
                                        </a:rPr>
                                        <m:t>𝑖</m:t>
                                      </m:r>
                                    </m:sub>
                                  </m:sSub>
                                  <m:sSub>
                                    <m:sSubPr>
                                      <m:ctrlPr>
                                        <a:rPr lang="en-US" sz="2800" i="1">
                                          <a:effectLst/>
                                          <a:latin typeface="Cambria Math"/>
                                        </a:rPr>
                                      </m:ctrlPr>
                                    </m:sSubPr>
                                    <m:e>
                                      <m:r>
                                        <a:rPr lang="en-US" sz="2800" i="1">
                                          <a:effectLst/>
                                          <a:latin typeface="Cambria Math"/>
                                        </a:rPr>
                                        <m:t>𝑌</m:t>
                                      </m:r>
                                    </m:e>
                                    <m:sub>
                                      <m:r>
                                        <a:rPr lang="en-US" sz="2800" i="1">
                                          <a:effectLst/>
                                          <a:latin typeface="Cambria Math"/>
                                        </a:rPr>
                                        <m:t>𝑖</m:t>
                                      </m:r>
                                    </m:sub>
                                  </m:sSub>
                                </m:e>
                              </m:nary>
                            </m:e>
                          </m:nary>
                        </m:num>
                        <m:den>
                          <m:r>
                            <a:rPr lang="en-US" sz="2800" i="1">
                              <a:effectLst/>
                              <a:latin typeface="Cambria Math"/>
                            </a:rPr>
                            <m:t>𝑛</m:t>
                          </m:r>
                          <m:r>
                            <a:rPr lang="en-US" sz="2800" i="1">
                              <a:effectLst/>
                              <a:latin typeface="Cambria Math"/>
                            </a:rPr>
                            <m:t>−</m:t>
                          </m:r>
                          <m:r>
                            <a:rPr lang="en-US" sz="2800" i="1">
                              <a:effectLst/>
                              <a:latin typeface="Cambria Math"/>
                            </a:rPr>
                            <m:t>2</m:t>
                          </m:r>
                        </m:den>
                      </m:f>
                    </m:oMath>
                  </m:oMathPara>
                </a14:m>
                <a:endParaRPr lang="en-US" sz="2800" i="1" dirty="0" smtClean="0">
                  <a:effectLst/>
                </a:endParaRPr>
              </a:p>
              <a:p>
                <a:pPr marL="0" indent="0">
                  <a:buNone/>
                </a:pPr>
                <a:endParaRPr lang="en-US" sz="1600" i="1" dirty="0" smtClean="0">
                  <a:effectLst/>
                  <a:latin typeface="Cambria Math"/>
                </a:endParaRPr>
              </a:p>
              <a:p>
                <a:pPr marL="0" indent="0">
                  <a:buNone/>
                </a:pPr>
                <a14:m>
                  <m:oMathPara xmlns:m="http://schemas.openxmlformats.org/officeDocument/2006/math">
                    <m:oMathParaPr>
                      <m:jc m:val="left"/>
                    </m:oMathParaPr>
                    <m:oMath xmlns:m="http://schemas.openxmlformats.org/officeDocument/2006/math">
                      <m:sSub>
                        <m:sSubPr>
                          <m:ctrlPr>
                            <a:rPr lang="en-US" sz="2800" i="1">
                              <a:effectLst/>
                              <a:latin typeface="Cambria Math"/>
                            </a:rPr>
                          </m:ctrlPr>
                        </m:sSubPr>
                        <m:e>
                          <m:acc>
                            <m:accPr>
                              <m:chr m:val="̂"/>
                              <m:ctrlPr>
                                <a:rPr lang="en-US" sz="2800" i="1">
                                  <a:effectLst/>
                                  <a:latin typeface="Cambria Math"/>
                                </a:rPr>
                              </m:ctrlPr>
                            </m:accPr>
                            <m:e>
                              <m:r>
                                <a:rPr lang="en-US" sz="2800" i="1">
                                  <a:effectLst/>
                                  <a:latin typeface="Cambria Math"/>
                                </a:rPr>
                                <m:t>𝛽</m:t>
                              </m:r>
                            </m:e>
                          </m:acc>
                        </m:e>
                        <m:sub>
                          <m:r>
                            <a:rPr lang="en-US" sz="2800" i="1">
                              <a:effectLst/>
                              <a:latin typeface="Cambria Math"/>
                            </a:rPr>
                            <m:t>1</m:t>
                          </m:r>
                        </m:sub>
                      </m:sSub>
                      <m:r>
                        <a:rPr lang="en-US" sz="2800" i="1">
                          <a:effectLst/>
                          <a:latin typeface="Cambria Math"/>
                        </a:rPr>
                        <m:t>=</m:t>
                      </m:r>
                      <m:r>
                        <a:rPr lang="en-US" sz="2800" i="1">
                          <a:effectLst/>
                          <a:latin typeface="Cambria Math"/>
                        </a:rPr>
                        <m:t>1</m:t>
                      </m:r>
                      <m:r>
                        <a:rPr lang="en-US" sz="2800" i="1">
                          <a:effectLst/>
                          <a:latin typeface="Cambria Math"/>
                        </a:rPr>
                        <m:t>.</m:t>
                      </m:r>
                      <m:r>
                        <a:rPr lang="en-US" sz="2800" i="1">
                          <a:effectLst/>
                          <a:latin typeface="Cambria Math"/>
                        </a:rPr>
                        <m:t>025</m:t>
                      </m:r>
                    </m:oMath>
                  </m:oMathPara>
                </a14:m>
                <a:endParaRPr lang="en-US" sz="2800" dirty="0">
                  <a:effectLst/>
                </a:endParaRPr>
              </a:p>
              <a:p>
                <a:pPr marL="0" indent="0">
                  <a:buNone/>
                </a:pPr>
                <a14:m>
                  <m:oMath xmlns:m="http://schemas.openxmlformats.org/officeDocument/2006/math">
                    <m:sSub>
                      <m:sSubPr>
                        <m:ctrlPr>
                          <a:rPr lang="en-US" sz="2800" i="1">
                            <a:effectLst/>
                            <a:latin typeface="Cambria Math"/>
                          </a:rPr>
                        </m:ctrlPr>
                      </m:sSubPr>
                      <m:e>
                        <m:acc>
                          <m:accPr>
                            <m:chr m:val="̂"/>
                            <m:ctrlPr>
                              <a:rPr lang="en-US" sz="2800" i="1">
                                <a:effectLst/>
                                <a:latin typeface="Cambria Math"/>
                              </a:rPr>
                            </m:ctrlPr>
                          </m:accPr>
                          <m:e>
                            <m:r>
                              <a:rPr lang="en-US" sz="2800" i="1">
                                <a:effectLst/>
                                <a:latin typeface="Cambria Math"/>
                              </a:rPr>
                              <m:t>𝛽</m:t>
                            </m:r>
                          </m:e>
                        </m:acc>
                      </m:e>
                      <m:sub>
                        <m:r>
                          <a:rPr lang="en-US" sz="2800" i="1">
                            <a:effectLst/>
                            <a:latin typeface="Cambria Math"/>
                          </a:rPr>
                          <m:t>°</m:t>
                        </m:r>
                      </m:sub>
                    </m:sSub>
                    <m:r>
                      <a:rPr lang="en-US" sz="2800" i="1">
                        <a:effectLst/>
                        <a:latin typeface="Cambria Math"/>
                      </a:rPr>
                      <m:t>=</m:t>
                    </m:r>
                    <m:r>
                      <a:rPr lang="en-US" sz="2800" i="1">
                        <a:effectLst/>
                        <a:latin typeface="Cambria Math"/>
                      </a:rPr>
                      <m:t>8</m:t>
                    </m:r>
                    <m:r>
                      <a:rPr lang="en-US" sz="2800" i="1">
                        <a:effectLst/>
                        <a:latin typeface="Cambria Math"/>
                      </a:rPr>
                      <m:t>.</m:t>
                    </m:r>
                    <m:r>
                      <a:rPr lang="en-US" sz="2800" i="1">
                        <a:effectLst/>
                        <a:latin typeface="Cambria Math"/>
                      </a:rPr>
                      <m:t>85</m:t>
                    </m:r>
                  </m:oMath>
                </a14:m>
                <a:r>
                  <a:rPr lang="en-US" sz="2800" dirty="0">
                    <a:effectLst/>
                  </a:rPr>
                  <a:t> </a:t>
                </a:r>
              </a:p>
              <a:p>
                <a:pPr marL="0" indent="0">
                  <a:buNone/>
                </a:pPr>
                <a:endParaRPr lang="en-US" sz="1200" dirty="0" smtClean="0">
                  <a:effectLst/>
                </a:endParaRPr>
              </a:p>
              <a:p>
                <a:pPr marL="0" indent="0">
                  <a:buNone/>
                </a:pPr>
                <a:r>
                  <a:rPr lang="en-US" sz="2800" dirty="0">
                    <a:effectLst/>
                  </a:rPr>
                  <a:t> </a:t>
                </a:r>
                <a14:m>
                  <m:oMath xmlns:m="http://schemas.openxmlformats.org/officeDocument/2006/math">
                    <m:r>
                      <a:rPr lang="en-US" sz="2800" i="1">
                        <a:effectLst/>
                        <a:latin typeface="Cambria Math"/>
                      </a:rPr>
                      <m:t>𝑆𝑆𝐸</m:t>
                    </m:r>
                    <m:r>
                      <a:rPr lang="en-US" sz="2800" i="1">
                        <a:effectLst/>
                        <a:latin typeface="Cambria Math"/>
                      </a:rPr>
                      <m:t>=</m:t>
                    </m:r>
                    <m:nary>
                      <m:naryPr>
                        <m:chr m:val="∑"/>
                        <m:limLoc m:val="undOvr"/>
                        <m:subHide m:val="on"/>
                        <m:supHide m:val="on"/>
                        <m:ctrlPr>
                          <a:rPr lang="en-US" sz="2800" i="1">
                            <a:effectLst/>
                            <a:latin typeface="Cambria Math"/>
                          </a:rPr>
                        </m:ctrlPr>
                      </m:naryPr>
                      <m:sub/>
                      <m:sup/>
                      <m:e>
                        <m:sSup>
                          <m:sSupPr>
                            <m:ctrlPr>
                              <a:rPr lang="en-US" sz="2800" i="1">
                                <a:effectLst/>
                                <a:latin typeface="Cambria Math"/>
                              </a:rPr>
                            </m:ctrlPr>
                          </m:sSupPr>
                          <m:e>
                            <m:sSub>
                              <m:sSubPr>
                                <m:ctrlPr>
                                  <a:rPr lang="en-US" sz="2800" i="1">
                                    <a:effectLst/>
                                    <a:latin typeface="Cambria Math"/>
                                  </a:rPr>
                                </m:ctrlPr>
                              </m:sSubPr>
                              <m:e>
                                <m:r>
                                  <a:rPr lang="en-US" sz="2800" i="1">
                                    <a:effectLst/>
                                    <a:latin typeface="Cambria Math"/>
                                  </a:rPr>
                                  <m:t>𝑌</m:t>
                                </m:r>
                              </m:e>
                              <m:sub>
                                <m:r>
                                  <a:rPr lang="en-US" sz="2800" i="1">
                                    <a:effectLst/>
                                    <a:latin typeface="Cambria Math"/>
                                  </a:rPr>
                                  <m:t>𝑖</m:t>
                                </m:r>
                              </m:sub>
                            </m:sSub>
                          </m:e>
                          <m:sup>
                            <m:r>
                              <a:rPr lang="en-US" sz="2800" i="1">
                                <a:effectLst/>
                                <a:latin typeface="Cambria Math"/>
                              </a:rPr>
                              <m:t>2</m:t>
                            </m:r>
                          </m:sup>
                        </m:sSup>
                        <m:r>
                          <a:rPr lang="en-US" sz="2800" i="1">
                            <a:effectLst/>
                            <a:latin typeface="Cambria Math"/>
                          </a:rPr>
                          <m:t> −</m:t>
                        </m:r>
                        <m:sSub>
                          <m:sSubPr>
                            <m:ctrlPr>
                              <a:rPr lang="en-US" sz="2800" i="1">
                                <a:effectLst/>
                                <a:latin typeface="Cambria Math"/>
                              </a:rPr>
                            </m:ctrlPr>
                          </m:sSubPr>
                          <m:e>
                            <m:acc>
                              <m:accPr>
                                <m:chr m:val="̂"/>
                                <m:ctrlPr>
                                  <a:rPr lang="en-US" sz="2800" i="1">
                                    <a:effectLst/>
                                    <a:latin typeface="Cambria Math"/>
                                  </a:rPr>
                                </m:ctrlPr>
                              </m:accPr>
                              <m:e>
                                <m:r>
                                  <a:rPr lang="en-US" sz="2800" i="1">
                                    <a:effectLst/>
                                    <a:latin typeface="Cambria Math"/>
                                  </a:rPr>
                                  <m:t>𝛽</m:t>
                                </m:r>
                              </m:e>
                            </m:acc>
                          </m:e>
                          <m:sub>
                            <m:r>
                              <a:rPr lang="en-US" sz="2800" i="1">
                                <a:effectLst/>
                                <a:latin typeface="Cambria Math"/>
                              </a:rPr>
                              <m:t>° </m:t>
                            </m:r>
                          </m:sub>
                        </m:sSub>
                        <m:r>
                          <a:rPr lang="en-US" sz="2800" i="1">
                            <a:effectLst/>
                            <a:latin typeface="Cambria Math"/>
                          </a:rPr>
                          <m:t> </m:t>
                        </m:r>
                        <m:nary>
                          <m:naryPr>
                            <m:chr m:val="∑"/>
                            <m:limLoc m:val="undOvr"/>
                            <m:subHide m:val="on"/>
                            <m:supHide m:val="on"/>
                            <m:ctrlPr>
                              <a:rPr lang="en-US" sz="2800" i="1">
                                <a:effectLst/>
                                <a:latin typeface="Cambria Math"/>
                              </a:rPr>
                            </m:ctrlPr>
                          </m:naryPr>
                          <m:sub/>
                          <m:sup/>
                          <m:e>
                            <m:sSub>
                              <m:sSubPr>
                                <m:ctrlPr>
                                  <a:rPr lang="en-US" sz="2800" i="1">
                                    <a:effectLst/>
                                    <a:latin typeface="Cambria Math"/>
                                  </a:rPr>
                                </m:ctrlPr>
                              </m:sSubPr>
                              <m:e>
                                <m:r>
                                  <a:rPr lang="en-US" sz="2800" i="1">
                                    <a:effectLst/>
                                    <a:latin typeface="Cambria Math"/>
                                  </a:rPr>
                                  <m:t>𝑌</m:t>
                                </m:r>
                              </m:e>
                              <m:sub>
                                <m:r>
                                  <a:rPr lang="en-US" sz="2800" i="1">
                                    <a:effectLst/>
                                    <a:latin typeface="Cambria Math"/>
                                  </a:rPr>
                                  <m:t>𝑖</m:t>
                                </m:r>
                              </m:sub>
                            </m:sSub>
                          </m:e>
                        </m:nary>
                        <m:r>
                          <a:rPr lang="en-US" sz="2800" i="1">
                            <a:effectLst/>
                            <a:latin typeface="Cambria Math"/>
                          </a:rPr>
                          <m:t>−</m:t>
                        </m:r>
                        <m:sSub>
                          <m:sSubPr>
                            <m:ctrlPr>
                              <a:rPr lang="en-US" sz="2800" i="1">
                                <a:effectLst/>
                                <a:latin typeface="Cambria Math"/>
                              </a:rPr>
                            </m:ctrlPr>
                          </m:sSubPr>
                          <m:e>
                            <m:acc>
                              <m:accPr>
                                <m:chr m:val="̂"/>
                                <m:ctrlPr>
                                  <a:rPr lang="en-US" sz="2800" i="1">
                                    <a:effectLst/>
                                    <a:latin typeface="Cambria Math"/>
                                  </a:rPr>
                                </m:ctrlPr>
                              </m:accPr>
                              <m:e>
                                <m:r>
                                  <a:rPr lang="en-US" sz="2800" i="1">
                                    <a:effectLst/>
                                    <a:latin typeface="Cambria Math"/>
                                  </a:rPr>
                                  <m:t>𝛽</m:t>
                                </m:r>
                              </m:e>
                            </m:acc>
                          </m:e>
                          <m:sub>
                            <m:r>
                              <a:rPr lang="en-US" sz="2800" i="1">
                                <a:effectLst/>
                                <a:latin typeface="Cambria Math"/>
                              </a:rPr>
                              <m:t>1</m:t>
                            </m:r>
                          </m:sub>
                        </m:sSub>
                        <m:nary>
                          <m:naryPr>
                            <m:chr m:val="∑"/>
                            <m:limLoc m:val="undOvr"/>
                            <m:subHide m:val="on"/>
                            <m:supHide m:val="on"/>
                            <m:ctrlPr>
                              <a:rPr lang="en-US" sz="2800" i="1">
                                <a:effectLst/>
                                <a:latin typeface="Cambria Math"/>
                              </a:rPr>
                            </m:ctrlPr>
                          </m:naryPr>
                          <m:sub/>
                          <m:sup/>
                          <m:e>
                            <m:sSub>
                              <m:sSubPr>
                                <m:ctrlPr>
                                  <a:rPr lang="en-US" sz="2800" i="1">
                                    <a:effectLst/>
                                    <a:latin typeface="Cambria Math"/>
                                  </a:rPr>
                                </m:ctrlPr>
                              </m:sSubPr>
                              <m:e>
                                <m:r>
                                  <a:rPr lang="en-US" sz="2800" i="1">
                                    <a:effectLst/>
                                    <a:latin typeface="Cambria Math"/>
                                  </a:rPr>
                                  <m:t>𝑋</m:t>
                                </m:r>
                              </m:e>
                              <m:sub>
                                <m:r>
                                  <a:rPr lang="en-US" sz="2800" i="1">
                                    <a:effectLst/>
                                    <a:latin typeface="Cambria Math"/>
                                  </a:rPr>
                                  <m:t>𝑖</m:t>
                                </m:r>
                              </m:sub>
                            </m:sSub>
                            <m:sSub>
                              <m:sSubPr>
                                <m:ctrlPr>
                                  <a:rPr lang="en-US" sz="2800" i="1">
                                    <a:effectLst/>
                                    <a:latin typeface="Cambria Math"/>
                                  </a:rPr>
                                </m:ctrlPr>
                              </m:sSubPr>
                              <m:e>
                                <m:r>
                                  <a:rPr lang="en-US" sz="2800" i="1">
                                    <a:effectLst/>
                                    <a:latin typeface="Cambria Math"/>
                                  </a:rPr>
                                  <m:t>𝑌</m:t>
                                </m:r>
                              </m:e>
                              <m:sub>
                                <m:r>
                                  <a:rPr lang="en-US" sz="2800" i="1">
                                    <a:effectLst/>
                                    <a:latin typeface="Cambria Math"/>
                                  </a:rPr>
                                  <m:t>𝑖</m:t>
                                </m:r>
                              </m:sub>
                            </m:sSub>
                          </m:e>
                        </m:nary>
                      </m:e>
                    </m:nary>
                  </m:oMath>
                </a14:m>
                <a:r>
                  <a:rPr lang="en-US" sz="2800" dirty="0">
                    <a:effectLst/>
                  </a:rPr>
                  <a:t> </a:t>
                </a:r>
              </a:p>
              <a:p>
                <a:pPr marL="0" indent="0">
                  <a:buNone/>
                </a:pPr>
                <a14:m>
                  <m:oMathPara xmlns:m="http://schemas.openxmlformats.org/officeDocument/2006/math">
                    <m:oMathParaPr>
                      <m:jc m:val="centerGroup"/>
                    </m:oMathParaPr>
                    <m:oMath xmlns:m="http://schemas.openxmlformats.org/officeDocument/2006/math">
                      <m:r>
                        <a:rPr lang="en-US" sz="2800" i="1">
                          <a:effectLst/>
                          <a:latin typeface="Cambria Math"/>
                        </a:rPr>
                        <m:t>         =</m:t>
                      </m:r>
                      <m:r>
                        <a:rPr lang="en-US" sz="2800" i="1">
                          <a:effectLst/>
                          <a:latin typeface="Cambria Math"/>
                        </a:rPr>
                        <m:t>2376</m:t>
                      </m:r>
                      <m:r>
                        <a:rPr lang="en-US" sz="2800" i="1">
                          <a:effectLst/>
                          <a:latin typeface="Cambria Math"/>
                        </a:rPr>
                        <m:t>−</m:t>
                      </m:r>
                      <m:d>
                        <m:dPr>
                          <m:ctrlPr>
                            <a:rPr lang="en-US" sz="2800" i="1">
                              <a:effectLst/>
                              <a:latin typeface="Cambria Math"/>
                            </a:rPr>
                          </m:ctrlPr>
                        </m:dPr>
                        <m:e>
                          <m:r>
                            <a:rPr lang="en-US" sz="2800" i="1">
                              <a:effectLst/>
                              <a:latin typeface="Cambria Math"/>
                            </a:rPr>
                            <m:t>8</m:t>
                          </m:r>
                          <m:r>
                            <a:rPr lang="en-US" sz="2800" i="1">
                              <a:effectLst/>
                              <a:latin typeface="Cambria Math"/>
                            </a:rPr>
                            <m:t>.</m:t>
                          </m:r>
                          <m:r>
                            <a:rPr lang="en-US" sz="2800" i="1">
                              <a:effectLst/>
                              <a:latin typeface="Cambria Math"/>
                            </a:rPr>
                            <m:t>85</m:t>
                          </m:r>
                        </m:e>
                      </m:d>
                      <m:d>
                        <m:dPr>
                          <m:ctrlPr>
                            <a:rPr lang="en-US" sz="2800" i="1">
                              <a:effectLst/>
                              <a:latin typeface="Cambria Math"/>
                            </a:rPr>
                          </m:ctrlPr>
                        </m:dPr>
                        <m:e>
                          <m:r>
                            <a:rPr lang="en-US" sz="2800" i="1">
                              <a:effectLst/>
                              <a:latin typeface="Cambria Math"/>
                            </a:rPr>
                            <m:t>150</m:t>
                          </m:r>
                        </m:e>
                      </m:d>
                      <m:r>
                        <a:rPr lang="en-US" sz="2800" i="1">
                          <a:effectLst/>
                          <a:latin typeface="Cambria Math"/>
                        </a:rPr>
                        <m:t>−</m:t>
                      </m:r>
                      <m:d>
                        <m:dPr>
                          <m:ctrlPr>
                            <a:rPr lang="en-US" sz="2800" i="1">
                              <a:effectLst/>
                              <a:latin typeface="Cambria Math"/>
                            </a:rPr>
                          </m:ctrlPr>
                        </m:dPr>
                        <m:e>
                          <m:r>
                            <a:rPr lang="en-US" sz="2800" i="1">
                              <a:effectLst/>
                              <a:latin typeface="Cambria Math"/>
                            </a:rPr>
                            <m:t>1</m:t>
                          </m:r>
                          <m:r>
                            <a:rPr lang="en-US" sz="2800" i="1">
                              <a:effectLst/>
                              <a:latin typeface="Cambria Math"/>
                            </a:rPr>
                            <m:t>.</m:t>
                          </m:r>
                          <m:r>
                            <a:rPr lang="en-US" sz="2800" i="1">
                              <a:effectLst/>
                              <a:latin typeface="Cambria Math"/>
                            </a:rPr>
                            <m:t>025</m:t>
                          </m:r>
                        </m:e>
                      </m:d>
                      <m:d>
                        <m:dPr>
                          <m:ctrlPr>
                            <a:rPr lang="en-US" sz="2800" i="1">
                              <a:effectLst/>
                              <a:latin typeface="Cambria Math"/>
                            </a:rPr>
                          </m:ctrlPr>
                        </m:dPr>
                        <m:e>
                          <m:r>
                            <a:rPr lang="en-US" sz="2800" i="1">
                              <a:effectLst/>
                              <a:latin typeface="Cambria Math"/>
                            </a:rPr>
                            <m:t>982</m:t>
                          </m:r>
                        </m:e>
                      </m:d>
                      <m:r>
                        <a:rPr lang="en-US" sz="2800" i="1">
                          <a:effectLst/>
                          <a:latin typeface="Cambria Math"/>
                        </a:rPr>
                        <m:t>=</m:t>
                      </m:r>
                      <m:r>
                        <a:rPr lang="en-US" sz="2800" i="1">
                          <a:effectLst/>
                          <a:latin typeface="Cambria Math"/>
                        </a:rPr>
                        <m:t>41</m:t>
                      </m:r>
                      <m:r>
                        <a:rPr lang="en-US" sz="2800" i="1">
                          <a:effectLst/>
                          <a:latin typeface="Cambria Math"/>
                        </a:rPr>
                        <m:t>.</m:t>
                      </m:r>
                      <m:r>
                        <a:rPr lang="en-US" sz="2800" i="1">
                          <a:effectLst/>
                          <a:latin typeface="Cambria Math"/>
                        </a:rPr>
                        <m:t>95</m:t>
                      </m:r>
                    </m:oMath>
                  </m:oMathPara>
                </a14:m>
                <a:endParaRPr lang="en-US" sz="2800" dirty="0" smtClean="0">
                  <a:effectLst/>
                </a:endParaRPr>
              </a:p>
              <a:p>
                <a:pPr marL="0" indent="0">
                  <a:buNone/>
                </a:pPr>
                <a:endParaRPr lang="en-US" dirty="0" smtClean="0">
                  <a:effectLst/>
                </a:endParaRPr>
              </a:p>
              <a:p>
                <a:pPr marL="0" indent="0">
                  <a:buNone/>
                </a:pPr>
                <a14:m>
                  <m:oMath xmlns:m="http://schemas.openxmlformats.org/officeDocument/2006/math">
                    <m:r>
                      <a:rPr lang="ar-IQ" sz="3200">
                        <a:effectLst/>
                        <a:latin typeface="Cambria Math"/>
                      </a:rPr>
                      <m:t>∴</m:t>
                    </m:r>
                    <m:sSup>
                      <m:sSupPr>
                        <m:ctrlPr>
                          <a:rPr lang="en-US" sz="3200" i="1">
                            <a:effectLst/>
                            <a:latin typeface="Cambria Math"/>
                          </a:rPr>
                        </m:ctrlPr>
                      </m:sSupPr>
                      <m:e>
                        <m:sSub>
                          <m:sSubPr>
                            <m:ctrlPr>
                              <a:rPr lang="en-US" sz="3200" i="1">
                                <a:effectLst/>
                                <a:latin typeface="Cambria Math"/>
                              </a:rPr>
                            </m:ctrlPr>
                          </m:sSubPr>
                          <m:e>
                            <m:r>
                              <a:rPr lang="en-US" sz="3200" i="1">
                                <a:effectLst/>
                                <a:latin typeface="Cambria Math"/>
                              </a:rPr>
                              <m:t>𝑺</m:t>
                            </m:r>
                          </m:e>
                          <m:sub>
                            <m:r>
                              <a:rPr lang="en-US" sz="3200" i="1">
                                <a:effectLst/>
                                <a:latin typeface="Cambria Math"/>
                              </a:rPr>
                              <m:t>𝒆</m:t>
                            </m:r>
                          </m:sub>
                        </m:sSub>
                      </m:e>
                      <m:sup>
                        <m:r>
                          <a:rPr lang="en-US" sz="3200" i="1">
                            <a:effectLst/>
                            <a:latin typeface="Cambria Math"/>
                          </a:rPr>
                          <m:t>2</m:t>
                        </m:r>
                      </m:sup>
                    </m:sSup>
                    <m:r>
                      <a:rPr lang="en-US" sz="3200" i="1">
                        <a:effectLst/>
                        <a:latin typeface="Cambria Math"/>
                      </a:rPr>
                      <m:t>=</m:t>
                    </m:r>
                    <m:f>
                      <m:fPr>
                        <m:ctrlPr>
                          <a:rPr lang="en-US" sz="3200" i="1">
                            <a:effectLst/>
                            <a:latin typeface="Cambria Math"/>
                          </a:rPr>
                        </m:ctrlPr>
                      </m:fPr>
                      <m:num>
                        <m:r>
                          <a:rPr lang="en-US" sz="3200" i="1">
                            <a:effectLst/>
                            <a:latin typeface="Cambria Math"/>
                          </a:rPr>
                          <m:t>𝑆𝑆𝐸</m:t>
                        </m:r>
                      </m:num>
                      <m:den>
                        <m:r>
                          <a:rPr lang="en-US" sz="3200" i="1">
                            <a:effectLst/>
                            <a:latin typeface="Cambria Math"/>
                          </a:rPr>
                          <m:t>𝑛</m:t>
                        </m:r>
                        <m:r>
                          <a:rPr lang="en-US" sz="3200" i="1">
                            <a:effectLst/>
                            <a:latin typeface="Cambria Math"/>
                          </a:rPr>
                          <m:t>−</m:t>
                        </m:r>
                        <m:r>
                          <a:rPr lang="en-US" sz="3200" i="1">
                            <a:effectLst/>
                            <a:latin typeface="Cambria Math"/>
                          </a:rPr>
                          <m:t>2</m:t>
                        </m:r>
                      </m:den>
                    </m:f>
                    <m:r>
                      <a:rPr lang="en-US" sz="3200" i="1">
                        <a:effectLst/>
                        <a:latin typeface="Cambria Math"/>
                      </a:rPr>
                      <m:t> =</m:t>
                    </m:r>
                    <m:f>
                      <m:fPr>
                        <m:ctrlPr>
                          <a:rPr lang="en-US" sz="3200" i="1">
                            <a:effectLst/>
                            <a:latin typeface="Cambria Math"/>
                          </a:rPr>
                        </m:ctrlPr>
                      </m:fPr>
                      <m:num>
                        <m:r>
                          <a:rPr lang="en-US" sz="3200" i="1">
                            <a:effectLst/>
                            <a:latin typeface="Cambria Math"/>
                          </a:rPr>
                          <m:t>41</m:t>
                        </m:r>
                        <m:r>
                          <a:rPr lang="en-US" sz="3200" i="1">
                            <a:effectLst/>
                            <a:latin typeface="Cambria Math"/>
                          </a:rPr>
                          <m:t>.</m:t>
                        </m:r>
                        <m:r>
                          <a:rPr lang="en-US" sz="3200" i="1">
                            <a:effectLst/>
                            <a:latin typeface="Cambria Math"/>
                          </a:rPr>
                          <m:t>95</m:t>
                        </m:r>
                      </m:num>
                      <m:den>
                        <m:r>
                          <a:rPr lang="en-US" sz="3200" i="1">
                            <a:effectLst/>
                            <a:latin typeface="Cambria Math"/>
                          </a:rPr>
                          <m:t>10</m:t>
                        </m:r>
                        <m:r>
                          <a:rPr lang="en-US" sz="3200" i="1">
                            <a:effectLst/>
                            <a:latin typeface="Cambria Math"/>
                          </a:rPr>
                          <m:t>−</m:t>
                        </m:r>
                        <m:r>
                          <a:rPr lang="en-US" sz="3200" i="1">
                            <a:effectLst/>
                            <a:latin typeface="Cambria Math"/>
                          </a:rPr>
                          <m:t>2</m:t>
                        </m:r>
                      </m:den>
                    </m:f>
                    <m:r>
                      <a:rPr lang="en-US" sz="3200" i="1">
                        <a:effectLst/>
                        <a:latin typeface="Cambria Math"/>
                      </a:rPr>
                      <m:t>=</m:t>
                    </m:r>
                    <m:r>
                      <a:rPr lang="en-US" sz="3200" i="1">
                        <a:effectLst/>
                        <a:latin typeface="Cambria Math"/>
                      </a:rPr>
                      <m:t>5</m:t>
                    </m:r>
                    <m:r>
                      <a:rPr lang="en-US" sz="3200" i="1">
                        <a:effectLst/>
                        <a:latin typeface="Cambria Math"/>
                      </a:rPr>
                      <m:t>.</m:t>
                    </m:r>
                    <m:r>
                      <a:rPr lang="en-US" sz="3200" i="1">
                        <a:effectLst/>
                        <a:latin typeface="Cambria Math"/>
                      </a:rPr>
                      <m:t>24</m:t>
                    </m:r>
                  </m:oMath>
                </a14:m>
                <a:r>
                  <a:rPr lang="en-US" sz="3200" dirty="0">
                    <a:effectLst/>
                  </a:rPr>
                  <a:t> </a:t>
                </a:r>
                <a:endParaRPr lang="en-US" sz="3200" dirty="0" smtClean="0">
                  <a:latin typeface="Times New Roman" pitchFamily="18" charset="0"/>
                  <a:cs typeface="Times New Roman" pitchFamily="18" charset="0"/>
                </a:endParaRPr>
              </a:p>
              <a:p>
                <a:pPr marL="0" indent="0">
                  <a:buNone/>
                  <a:defRPr/>
                </a:pPr>
                <a:endParaRPr lang="en-US" sz="2800" dirty="0">
                  <a:latin typeface="Times New Roman" pitchFamily="18" charset="0"/>
                  <a:cs typeface="Times New Roman" pitchFamily="18" charset="0"/>
                </a:endParaRPr>
              </a:p>
              <a:p>
                <a:pPr marL="0" indent="0">
                  <a:buNone/>
                  <a:defRPr/>
                </a:pPr>
                <a:endParaRPr lang="en-US" sz="2800" dirty="0" smtClean="0">
                  <a:latin typeface="Times New Roman" pitchFamily="18" charset="0"/>
                  <a:cs typeface="Times New Roman" pitchFamily="18" charset="0"/>
                </a:endParaRPr>
              </a:p>
              <a:p>
                <a:pPr marL="0" indent="0">
                  <a:buNone/>
                  <a:defRPr/>
                </a:pPr>
                <a:endParaRPr lang="en-US" sz="2800" dirty="0">
                  <a:latin typeface="Times New Roman" pitchFamily="18" charset="0"/>
                  <a:cs typeface="Times New Roman" pitchFamily="18" charset="0"/>
                </a:endParaRPr>
              </a:p>
              <a:p>
                <a:pPr marL="0" indent="0">
                  <a:buNone/>
                  <a:defRPr/>
                </a:pPr>
                <a:endParaRPr lang="en-US" sz="2800" dirty="0" smtClean="0">
                  <a:latin typeface="Times New Roman" pitchFamily="18" charset="0"/>
                  <a:cs typeface="Times New Roman" pitchFamily="18" charset="0"/>
                </a:endParaRPr>
              </a:p>
              <a:p>
                <a:pPr marL="0" indent="0">
                  <a:buNone/>
                  <a:defRPr/>
                </a:pPr>
                <a:endParaRPr lang="en-US" sz="2800" dirty="0">
                  <a:latin typeface="Times New Roman" pitchFamily="18" charset="0"/>
                  <a:cs typeface="Times New Roman" pitchFamily="18" charset="0"/>
                </a:endParaRPr>
              </a:p>
              <a:p>
                <a:pPr marL="0" indent="0">
                  <a:buNone/>
                  <a:defRPr/>
                </a:pPr>
                <a14:m>
                  <m:oMath xmlns:m="http://schemas.openxmlformats.org/officeDocument/2006/math">
                    <m:r>
                      <a:rPr lang="en-US" sz="2800" i="1">
                        <a:effectLst/>
                        <a:latin typeface="Cambria Math"/>
                      </a:rPr>
                      <m:t> </m:t>
                    </m:r>
                  </m:oMath>
                </a14:m>
                <a:r>
                  <a:rPr lang="en-US" sz="2800" dirty="0" smtClean="0">
                    <a:latin typeface="Times New Roman" pitchFamily="18" charset="0"/>
                    <a:cs typeface="Times New Roman" pitchFamily="18" charset="0"/>
                  </a:rPr>
                  <a:t> </a:t>
                </a:r>
              </a:p>
            </p:txBody>
          </p:sp>
        </mc:Choice>
        <mc:Fallback xmlns="">
          <p:sp>
            <p:nvSpPr>
              <p:cNvPr id="291843" name="Rectangle 3"/>
              <p:cNvSpPr>
                <a:spLocks noGrp="1" noRot="1" noChangeAspect="1" noMove="1" noResize="1" noEditPoints="1" noAdjustHandles="1" noChangeArrowheads="1" noChangeShapeType="1" noTextEdit="1"/>
              </p:cNvSpPr>
              <p:nvPr>
                <p:ph type="body" idx="4294967295"/>
              </p:nvPr>
            </p:nvSpPr>
            <p:spPr>
              <a:xfrm>
                <a:off x="0" y="857250"/>
                <a:ext cx="9144000" cy="6000750"/>
              </a:xfrm>
              <a:blipFill rotWithShape="1">
                <a:blip r:embed="rId3"/>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22831617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0" y="0"/>
            <a:ext cx="9144000" cy="701675"/>
          </a:xfrm>
          <a:solidFill>
            <a:srgbClr val="0000FF"/>
          </a:solidFill>
        </p:spPr>
        <p:txBody>
          <a:bodyPr/>
          <a:lstStyle/>
          <a:p>
            <a:pPr>
              <a:defRPr/>
            </a:pPr>
            <a:r>
              <a:rPr lang="en-US" sz="3200" dirty="0" smtClean="0">
                <a:solidFill>
                  <a:srgbClr val="FFFF00"/>
                </a:solidFill>
                <a:latin typeface="Times New Roman" pitchFamily="18" charset="0"/>
                <a:cs typeface="Times New Roman" pitchFamily="18" charset="0"/>
              </a:rPr>
              <a:t/>
            </a:r>
            <a:br>
              <a:rPr lang="en-US" sz="3200" dirty="0" smtClean="0">
                <a:solidFill>
                  <a:srgbClr val="FFFF00"/>
                </a:solidFill>
                <a:latin typeface="Times New Roman" pitchFamily="18" charset="0"/>
                <a:cs typeface="Times New Roman" pitchFamily="18" charset="0"/>
              </a:rPr>
            </a:br>
            <a:r>
              <a:rPr lang="en-US" sz="3200" dirty="0">
                <a:solidFill>
                  <a:srgbClr val="FFFF00"/>
                </a:solidFill>
                <a:latin typeface="Times New Roman" pitchFamily="18" charset="0"/>
                <a:cs typeface="Times New Roman" pitchFamily="18" charset="0"/>
              </a:rPr>
              <a:t/>
            </a:r>
            <a:br>
              <a:rPr lang="en-US" sz="3200" dirty="0">
                <a:solidFill>
                  <a:srgbClr val="FFFF00"/>
                </a:solidFill>
                <a:latin typeface="Times New Roman" pitchFamily="18" charset="0"/>
                <a:cs typeface="Times New Roman" pitchFamily="18" charset="0"/>
              </a:rPr>
            </a:br>
            <a:endParaRPr lang="ar-KW" sz="3200" dirty="0" smtClean="0">
              <a:solidFill>
                <a:srgbClr val="FF0000"/>
              </a:solidFill>
              <a:effectLst>
                <a:outerShdw blurRad="38100" dist="38100" dir="2700000" algn="tl">
                  <a:srgbClr val="000000"/>
                </a:outerShdw>
              </a:effectLst>
            </a:endParaRPr>
          </a:p>
        </p:txBody>
      </p:sp>
      <mc:AlternateContent xmlns:mc="http://schemas.openxmlformats.org/markup-compatibility/2006" xmlns:a14="http://schemas.microsoft.com/office/drawing/2010/main">
        <mc:Choice Requires="a14">
          <p:sp>
            <p:nvSpPr>
              <p:cNvPr id="291843" name="Rectangle 3"/>
              <p:cNvSpPr>
                <a:spLocks noGrp="1" noChangeArrowheads="1"/>
              </p:cNvSpPr>
              <p:nvPr>
                <p:ph type="body" idx="4294967295"/>
              </p:nvPr>
            </p:nvSpPr>
            <p:spPr>
              <a:xfrm>
                <a:off x="0" y="990600"/>
                <a:ext cx="9144000" cy="5403850"/>
              </a:xfrm>
            </p:spPr>
            <p:txBody>
              <a:bodyPr/>
              <a:lstStyle/>
              <a:p>
                <a:pPr marL="0" indent="0">
                  <a:buNone/>
                </a:pPr>
                <a:r>
                  <a:rPr lang="en-US" sz="2800" dirty="0" smtClean="0">
                    <a:effectLst/>
                  </a:rPr>
                  <a:t> </a:t>
                </a:r>
                <a:endParaRPr lang="en-US" sz="2800" dirty="0">
                  <a:effectLst/>
                </a:endParaRPr>
              </a:p>
              <a:p>
                <a:pPr marL="0" indent="0">
                  <a:buNone/>
                  <a:defRPr/>
                </a:pPr>
                <a:endParaRPr lang="en-US" sz="2800" dirty="0">
                  <a:latin typeface="Times New Roman" pitchFamily="18" charset="0"/>
                  <a:cs typeface="Times New Roman" pitchFamily="18" charset="0"/>
                </a:endParaRPr>
              </a:p>
              <a:p>
                <a:pPr marL="0" indent="0">
                  <a:buNone/>
                  <a:defRPr/>
                </a:pPr>
                <a:endParaRPr lang="en-US" sz="2800" dirty="0" smtClean="0">
                  <a:latin typeface="Times New Roman" pitchFamily="18" charset="0"/>
                  <a:cs typeface="Times New Roman" pitchFamily="18" charset="0"/>
                </a:endParaRPr>
              </a:p>
              <a:p>
                <a:pPr marL="0" indent="0">
                  <a:buNone/>
                  <a:defRPr/>
                </a:pPr>
                <a:endParaRPr lang="en-US" sz="2800" dirty="0">
                  <a:latin typeface="Times New Roman" pitchFamily="18" charset="0"/>
                  <a:cs typeface="Times New Roman" pitchFamily="18" charset="0"/>
                </a:endParaRPr>
              </a:p>
              <a:p>
                <a:pPr marL="0" indent="0">
                  <a:buNone/>
                  <a:defRPr/>
                </a:pPr>
                <a:endParaRPr lang="en-US" sz="2800" dirty="0" smtClean="0">
                  <a:latin typeface="Times New Roman" pitchFamily="18" charset="0"/>
                  <a:cs typeface="Times New Roman" pitchFamily="18" charset="0"/>
                </a:endParaRPr>
              </a:p>
              <a:p>
                <a:pPr marL="0" indent="0">
                  <a:buNone/>
                  <a:defRPr/>
                </a:pPr>
                <a:endParaRPr lang="en-US" sz="2800" dirty="0">
                  <a:latin typeface="Times New Roman" pitchFamily="18" charset="0"/>
                  <a:cs typeface="Times New Roman" pitchFamily="18" charset="0"/>
                </a:endParaRPr>
              </a:p>
              <a:p>
                <a:pPr marL="0" indent="0">
                  <a:buNone/>
                  <a:defRPr/>
                </a:pPr>
                <a14:m>
                  <m:oMath xmlns:m="http://schemas.openxmlformats.org/officeDocument/2006/math">
                    <m:r>
                      <a:rPr lang="en-US" sz="2800" i="1">
                        <a:effectLst/>
                        <a:latin typeface="Cambria Math"/>
                      </a:rPr>
                      <m:t> </m:t>
                    </m:r>
                  </m:oMath>
                </a14:m>
                <a:r>
                  <a:rPr lang="en-US" sz="2800" dirty="0" smtClean="0">
                    <a:latin typeface="Times New Roman" pitchFamily="18" charset="0"/>
                    <a:cs typeface="Times New Roman" pitchFamily="18" charset="0"/>
                  </a:rPr>
                  <a:t> </a:t>
                </a:r>
              </a:p>
            </p:txBody>
          </p:sp>
        </mc:Choice>
        <mc:Fallback xmlns="">
          <p:sp>
            <p:nvSpPr>
              <p:cNvPr id="291843" name="Rectangle 3"/>
              <p:cNvSpPr>
                <a:spLocks noGrp="1" noRot="1" noChangeAspect="1" noMove="1" noResize="1" noEditPoints="1" noAdjustHandles="1" noChangeArrowheads="1" noChangeShapeType="1" noTextEdit="1"/>
              </p:cNvSpPr>
              <p:nvPr>
                <p:ph type="body" idx="4294967295"/>
              </p:nvPr>
            </p:nvSpPr>
            <p:spPr>
              <a:xfrm>
                <a:off x="0" y="990600"/>
                <a:ext cx="9144000" cy="5403850"/>
              </a:xfrm>
              <a:blipFill rotWithShape="1">
                <a:blip r:embed="rId4"/>
                <a:stretch>
                  <a:fillRect/>
                </a:stretch>
              </a:blipFill>
            </p:spPr>
            <p:txBody>
              <a:bodyPr/>
              <a:lstStyle/>
              <a:p>
                <a:r>
                  <a:rPr lang="ar-IQ">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2555407648"/>
              </p:ext>
            </p:extLst>
          </p:nvPr>
        </p:nvGraphicFramePr>
        <p:xfrm>
          <a:off x="398223" y="4047083"/>
          <a:ext cx="4767542" cy="2640320"/>
        </p:xfrm>
        <a:graphic>
          <a:graphicData uri="http://schemas.openxmlformats.org/presentationml/2006/ole">
            <mc:AlternateContent xmlns:mc="http://schemas.openxmlformats.org/markup-compatibility/2006">
              <mc:Choice xmlns:v="urn:schemas-microsoft-com:vml" Requires="v">
                <p:oleObj spid="_x0000_s111833" name="Equation" r:id="rId5" imgW="1993680" imgH="1104840" progId="Equation.3">
                  <p:embed/>
                </p:oleObj>
              </mc:Choice>
              <mc:Fallback>
                <p:oleObj name="Equation" r:id="rId5" imgW="1993680" imgH="1104840" progId="Equation.3">
                  <p:embed/>
                  <p:pic>
                    <p:nvPicPr>
                      <p:cNvPr id="0" name=""/>
                      <p:cNvPicPr/>
                      <p:nvPr/>
                    </p:nvPicPr>
                    <p:blipFill>
                      <a:blip r:embed="rId6"/>
                      <a:stretch>
                        <a:fillRect/>
                      </a:stretch>
                    </p:blipFill>
                    <p:spPr>
                      <a:xfrm>
                        <a:off x="398223" y="4047083"/>
                        <a:ext cx="4767542" cy="2640320"/>
                      </a:xfrm>
                      <a:prstGeom prst="rect">
                        <a:avLst/>
                      </a:prstGeom>
                      <a:solidFill>
                        <a:schemeClr val="bg1"/>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95150591"/>
              </p:ext>
            </p:extLst>
          </p:nvPr>
        </p:nvGraphicFramePr>
        <p:xfrm>
          <a:off x="436231" y="1005647"/>
          <a:ext cx="4736270" cy="2894180"/>
        </p:xfrm>
        <a:graphic>
          <a:graphicData uri="http://schemas.openxmlformats.org/presentationml/2006/ole">
            <mc:AlternateContent xmlns:mc="http://schemas.openxmlformats.org/markup-compatibility/2006">
              <mc:Choice xmlns:v="urn:schemas-microsoft-com:vml" Requires="v">
                <p:oleObj spid="_x0000_s111834" name="Equation" r:id="rId7" imgW="1460160" imgH="1091880" progId="Equation.3">
                  <p:embed/>
                </p:oleObj>
              </mc:Choice>
              <mc:Fallback>
                <p:oleObj name="Equation" r:id="rId7" imgW="1460160" imgH="1091880" progId="Equation.3">
                  <p:embed/>
                  <p:pic>
                    <p:nvPicPr>
                      <p:cNvPr id="0" name="Object 1"/>
                      <p:cNvPicPr>
                        <a:picLocks noChangeAspect="1" noChangeArrowheads="1"/>
                      </p:cNvPicPr>
                      <p:nvPr/>
                    </p:nvPicPr>
                    <p:blipFill>
                      <a:blip r:embed="rId8"/>
                      <a:srcRect/>
                      <a:stretch>
                        <a:fillRect/>
                      </a:stretch>
                    </p:blipFill>
                    <p:spPr bwMode="auto">
                      <a:xfrm>
                        <a:off x="436231" y="1005647"/>
                        <a:ext cx="4736270" cy="2894180"/>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18078658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6" name="Object 5"/>
          <p:cNvGraphicFramePr>
            <a:graphicFrameLocks noChangeAspect="1"/>
          </p:cNvGraphicFramePr>
          <p:nvPr>
            <p:extLst>
              <p:ext uri="{D42A27DB-BD31-4B8C-83A1-F6EECF244321}">
                <p14:modId xmlns:p14="http://schemas.microsoft.com/office/powerpoint/2010/main" val="892835378"/>
              </p:ext>
            </p:extLst>
          </p:nvPr>
        </p:nvGraphicFramePr>
        <p:xfrm>
          <a:off x="68616" y="66675"/>
          <a:ext cx="6899275" cy="457200"/>
        </p:xfrm>
        <a:graphic>
          <a:graphicData uri="http://schemas.openxmlformats.org/presentationml/2006/ole">
            <mc:AlternateContent xmlns:mc="http://schemas.openxmlformats.org/markup-compatibility/2006">
              <mc:Choice xmlns:v="urn:schemas-microsoft-com:vml" Requires="v">
                <p:oleObj spid="_x0000_s94588" name="Equation" r:id="rId4" imgW="3784320" imgH="241200" progId="Equation.3">
                  <p:embed/>
                </p:oleObj>
              </mc:Choice>
              <mc:Fallback>
                <p:oleObj name="Equation" r:id="rId4" imgW="3784320" imgH="241200" progId="Equation.3">
                  <p:embed/>
                  <p:pic>
                    <p:nvPicPr>
                      <p:cNvPr id="0" name=""/>
                      <p:cNvPicPr>
                        <a:picLocks noChangeAspect="1" noChangeArrowheads="1"/>
                      </p:cNvPicPr>
                      <p:nvPr/>
                    </p:nvPicPr>
                    <p:blipFill>
                      <a:blip r:embed="rId5"/>
                      <a:srcRect/>
                      <a:stretch>
                        <a:fillRect/>
                      </a:stretch>
                    </p:blipFill>
                    <p:spPr bwMode="auto">
                      <a:xfrm>
                        <a:off x="68616" y="66675"/>
                        <a:ext cx="6899275" cy="457200"/>
                      </a:xfrm>
                      <a:prstGeom prst="rect">
                        <a:avLst/>
                      </a:prstGeom>
                      <a:solidFill>
                        <a:schemeClr val="bg2">
                          <a:lumMod val="20000"/>
                          <a:lumOff val="80000"/>
                        </a:schemeClr>
                      </a:solidFill>
                      <a:ln>
                        <a:solidFill>
                          <a:schemeClr val="accent1"/>
                        </a:solidFill>
                      </a:ln>
                    </p:spPr>
                  </p:pic>
                </p:oleObj>
              </mc:Fallback>
            </mc:AlternateContent>
          </a:graphicData>
        </a:graphic>
      </p:graphicFrame>
      <p:sp>
        <p:nvSpPr>
          <p:cNvPr id="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9" name="Object 8"/>
          <p:cNvGraphicFramePr>
            <a:graphicFrameLocks noChangeAspect="1"/>
          </p:cNvGraphicFramePr>
          <p:nvPr>
            <p:extLst>
              <p:ext uri="{D42A27DB-BD31-4B8C-83A1-F6EECF244321}">
                <p14:modId xmlns:p14="http://schemas.microsoft.com/office/powerpoint/2010/main" val="2302483517"/>
              </p:ext>
            </p:extLst>
          </p:nvPr>
        </p:nvGraphicFramePr>
        <p:xfrm>
          <a:off x="36865" y="667058"/>
          <a:ext cx="6969125" cy="6134655"/>
        </p:xfrm>
        <a:graphic>
          <a:graphicData uri="http://schemas.openxmlformats.org/presentationml/2006/ole">
            <mc:AlternateContent xmlns:mc="http://schemas.openxmlformats.org/markup-compatibility/2006">
              <mc:Choice xmlns:v="urn:schemas-microsoft-com:vml" Requires="v">
                <p:oleObj spid="_x0000_s94589" name="Equation" r:id="rId6" imgW="3149280" imgH="3606480" progId="Equation.3">
                  <p:embed/>
                </p:oleObj>
              </mc:Choice>
              <mc:Fallback>
                <p:oleObj name="Equation" r:id="rId6" imgW="3149280" imgH="3606480" progId="Equation.3">
                  <p:embed/>
                  <p:pic>
                    <p:nvPicPr>
                      <p:cNvPr id="0" name=""/>
                      <p:cNvPicPr>
                        <a:picLocks noChangeAspect="1" noChangeArrowheads="1"/>
                      </p:cNvPicPr>
                      <p:nvPr/>
                    </p:nvPicPr>
                    <p:blipFill>
                      <a:blip r:embed="rId7"/>
                      <a:srcRect/>
                      <a:stretch>
                        <a:fillRect/>
                      </a:stretch>
                    </p:blipFill>
                    <p:spPr bwMode="auto">
                      <a:xfrm>
                        <a:off x="36865" y="667058"/>
                        <a:ext cx="6969125" cy="613465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9436255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513513131"/>
              </p:ext>
            </p:extLst>
          </p:nvPr>
        </p:nvGraphicFramePr>
        <p:xfrm>
          <a:off x="31750" y="790574"/>
          <a:ext cx="9112250" cy="6056577"/>
        </p:xfrm>
        <a:graphic>
          <a:graphicData uri="http://schemas.openxmlformats.org/presentationml/2006/ole">
            <mc:AlternateContent xmlns:mc="http://schemas.openxmlformats.org/markup-compatibility/2006">
              <mc:Choice xmlns:v="urn:schemas-microsoft-com:vml" Requires="v">
                <p:oleObj spid="_x0000_s95600" name="Equation" r:id="rId4" imgW="5435280" imgH="3288960" progId="Equation.3">
                  <p:embed/>
                </p:oleObj>
              </mc:Choice>
              <mc:Fallback>
                <p:oleObj name="Equation" r:id="rId4" imgW="5435280" imgH="3288960" progId="Equation.3">
                  <p:embed/>
                  <p:pic>
                    <p:nvPicPr>
                      <p:cNvPr id="0" name=""/>
                      <p:cNvPicPr/>
                      <p:nvPr/>
                    </p:nvPicPr>
                    <p:blipFill>
                      <a:blip r:embed="rId5"/>
                      <a:stretch>
                        <a:fillRect/>
                      </a:stretch>
                    </p:blipFill>
                    <p:spPr>
                      <a:xfrm>
                        <a:off x="31750" y="790574"/>
                        <a:ext cx="9112250" cy="6056577"/>
                      </a:xfrm>
                      <a:prstGeom prst="rect">
                        <a:avLst/>
                      </a:prstGeom>
                      <a:solidFill>
                        <a:schemeClr val="bg1"/>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632682118"/>
              </p:ext>
            </p:extLst>
          </p:nvPr>
        </p:nvGraphicFramePr>
        <p:xfrm>
          <a:off x="88900" y="187324"/>
          <a:ext cx="7604095" cy="498475"/>
        </p:xfrm>
        <a:graphic>
          <a:graphicData uri="http://schemas.openxmlformats.org/presentationml/2006/ole">
            <mc:AlternateContent xmlns:mc="http://schemas.openxmlformats.org/markup-compatibility/2006">
              <mc:Choice xmlns:v="urn:schemas-microsoft-com:vml" Requires="v">
                <p:oleObj spid="_x0000_s95601" name="Equation" r:id="rId6" imgW="3873240" imgH="253800" progId="Equation.3">
                  <p:embed/>
                </p:oleObj>
              </mc:Choice>
              <mc:Fallback>
                <p:oleObj name="Equation" r:id="rId6" imgW="3873240" imgH="253800" progId="Equation.3">
                  <p:embed/>
                  <p:pic>
                    <p:nvPicPr>
                      <p:cNvPr id="0" name=""/>
                      <p:cNvPicPr/>
                      <p:nvPr/>
                    </p:nvPicPr>
                    <p:blipFill>
                      <a:blip r:embed="rId7"/>
                      <a:stretch>
                        <a:fillRect/>
                      </a:stretch>
                    </p:blipFill>
                    <p:spPr>
                      <a:xfrm>
                        <a:off x="88900" y="187324"/>
                        <a:ext cx="7604095" cy="498475"/>
                      </a:xfrm>
                      <a:prstGeom prst="rect">
                        <a:avLst/>
                      </a:prstGeom>
                    </p:spPr>
                  </p:pic>
                </p:oleObj>
              </mc:Fallback>
            </mc:AlternateContent>
          </a:graphicData>
        </a:graphic>
      </p:graphicFrame>
    </p:spTree>
    <p:extLst>
      <p:ext uri="{BB962C8B-B14F-4D97-AF65-F5344CB8AC3E}">
        <p14:creationId xmlns:p14="http://schemas.microsoft.com/office/powerpoint/2010/main" val="11179497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152400"/>
            <a:ext cx="9144000" cy="549275"/>
          </a:xfrm>
          <a:solidFill>
            <a:srgbClr val="0000FF"/>
          </a:solidFill>
        </p:spPr>
        <p:txBody>
          <a:bodyPr/>
          <a:lstStyle/>
          <a:p>
            <a:pPr>
              <a:defRPr/>
            </a:pPr>
            <a:r>
              <a:rPr lang="en-US" sz="3200" dirty="0">
                <a:solidFill>
                  <a:srgbClr val="FFFF00"/>
                </a:solidFill>
              </a:rPr>
              <a:t>Properties of the </a:t>
            </a:r>
            <a:r>
              <a:rPr lang="en-US" sz="3200" dirty="0" smtClean="0">
                <a:solidFill>
                  <a:srgbClr val="FFFF00"/>
                </a:solidFill>
              </a:rPr>
              <a:t>Residuals:</a:t>
            </a:r>
            <a:endParaRPr lang="ar-KW" sz="3000" dirty="0" smtClean="0">
              <a:solidFill>
                <a:srgbClr val="FFFF00"/>
              </a:solidFill>
              <a:effectLst>
                <a:outerShdw blurRad="38100" dist="38100" dir="2700000" algn="tl">
                  <a:srgbClr val="000000"/>
                </a:outerShdw>
              </a:effectLst>
            </a:endParaRPr>
          </a:p>
        </p:txBody>
      </p:sp>
      <p:sp>
        <p:nvSpPr>
          <p:cNvPr id="7" name="Rectangle 2"/>
          <p:cNvSpPr>
            <a:spLocks noChangeArrowheads="1"/>
          </p:cNvSpPr>
          <p:nvPr/>
        </p:nvSpPr>
        <p:spPr bwMode="auto">
          <a:xfrm>
            <a:off x="40406" y="854186"/>
            <a:ext cx="885594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b="0" i="0" u="none" strike="noStrike" cap="none" normalizeH="0" baseline="0" dirty="0" smtClean="0">
                <a:ln>
                  <a:noFill/>
                </a:ln>
                <a:solidFill>
                  <a:schemeClr val="bg1"/>
                </a:solidFill>
                <a:effectLst/>
                <a:ea typeface="Calibri" pitchFamily="34" charset="0"/>
              </a:rPr>
              <a:t>1-  Sum of the residuals </a:t>
            </a:r>
            <a:r>
              <a:rPr lang="en-US" dirty="0" smtClean="0">
                <a:solidFill>
                  <a:schemeClr val="bg1"/>
                </a:solidFill>
                <a:ea typeface="Calibri" pitchFamily="34" charset="0"/>
              </a:rPr>
              <a:t>equal  zero:</a:t>
            </a:r>
          </a:p>
          <a:p>
            <a:endParaRPr lang="en-US" dirty="0">
              <a:solidFill>
                <a:schemeClr val="bg1"/>
              </a:solidFill>
              <a:ea typeface="Calibri" pitchFamily="34" charset="0"/>
            </a:endParaRPr>
          </a:p>
          <a:p>
            <a:endParaRPr lang="en-US" dirty="0" smtClean="0">
              <a:solidFill>
                <a:schemeClr val="bg1"/>
              </a:solidFill>
              <a:ea typeface="Calibri" pitchFamily="34" charset="0"/>
            </a:endParaRPr>
          </a:p>
          <a:p>
            <a:r>
              <a:rPr lang="en-US" dirty="0">
                <a:solidFill>
                  <a:schemeClr val="bg1"/>
                </a:solidFill>
                <a:ea typeface="Calibri" pitchFamily="34" charset="0"/>
              </a:rPr>
              <a:t>Proof</a:t>
            </a:r>
          </a:p>
        </p:txBody>
      </p:sp>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13" name="Object 12"/>
          <p:cNvGraphicFramePr>
            <a:graphicFrameLocks noChangeAspect="1"/>
          </p:cNvGraphicFramePr>
          <p:nvPr>
            <p:extLst>
              <p:ext uri="{D42A27DB-BD31-4B8C-83A1-F6EECF244321}">
                <p14:modId xmlns:p14="http://schemas.microsoft.com/office/powerpoint/2010/main" val="1867352668"/>
              </p:ext>
            </p:extLst>
          </p:nvPr>
        </p:nvGraphicFramePr>
        <p:xfrm>
          <a:off x="650875" y="1400174"/>
          <a:ext cx="1968500" cy="757809"/>
        </p:xfrm>
        <a:graphic>
          <a:graphicData uri="http://schemas.openxmlformats.org/presentationml/2006/ole">
            <mc:AlternateContent xmlns:mc="http://schemas.openxmlformats.org/markup-compatibility/2006">
              <mc:Choice xmlns:v="urn:schemas-microsoft-com:vml" Requires="v">
                <p:oleObj spid="_x0000_s98675" name="Equation" r:id="rId4" imgW="863280" imgH="431640" progId="Equation.3">
                  <p:embed/>
                </p:oleObj>
              </mc:Choice>
              <mc:Fallback>
                <p:oleObj name="Equation" r:id="rId4" imgW="863280" imgH="431640" progId="Equation.3">
                  <p:embed/>
                  <p:pic>
                    <p:nvPicPr>
                      <p:cNvPr id="0" name="Object 6"/>
                      <p:cNvPicPr>
                        <a:picLocks noChangeAspect="1" noChangeArrowheads="1"/>
                      </p:cNvPicPr>
                      <p:nvPr/>
                    </p:nvPicPr>
                    <p:blipFill>
                      <a:blip r:embed="rId5"/>
                      <a:srcRect/>
                      <a:stretch>
                        <a:fillRect/>
                      </a:stretch>
                    </p:blipFill>
                    <p:spPr bwMode="auto">
                      <a:xfrm>
                        <a:off x="650875" y="1400174"/>
                        <a:ext cx="1968500" cy="757809"/>
                      </a:xfrm>
                      <a:prstGeom prst="rect">
                        <a:avLst/>
                      </a:prstGeom>
                      <a:solidFill>
                        <a:schemeClr val="bg1"/>
                      </a:solidFill>
                    </p:spPr>
                  </p:pic>
                </p:oleObj>
              </mc:Fallback>
            </mc:AlternateContent>
          </a:graphicData>
        </a:graphic>
      </p:graphicFrame>
      <p:sp>
        <p:nvSpPr>
          <p:cNvPr id="1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15" name="Object 14"/>
          <p:cNvGraphicFramePr>
            <a:graphicFrameLocks noChangeAspect="1"/>
          </p:cNvGraphicFramePr>
          <p:nvPr>
            <p:extLst>
              <p:ext uri="{D42A27DB-BD31-4B8C-83A1-F6EECF244321}">
                <p14:modId xmlns:p14="http://schemas.microsoft.com/office/powerpoint/2010/main" val="2222256044"/>
              </p:ext>
            </p:extLst>
          </p:nvPr>
        </p:nvGraphicFramePr>
        <p:xfrm>
          <a:off x="1203325" y="2203450"/>
          <a:ext cx="4902200" cy="4641116"/>
        </p:xfrm>
        <a:graphic>
          <a:graphicData uri="http://schemas.openxmlformats.org/presentationml/2006/ole">
            <mc:AlternateContent xmlns:mc="http://schemas.openxmlformats.org/markup-compatibility/2006">
              <mc:Choice xmlns:v="urn:schemas-microsoft-com:vml" Requires="v">
                <p:oleObj spid="_x0000_s98676" name="Equation" r:id="rId6" imgW="2450880" imgH="2933640" progId="Equation.3">
                  <p:embed/>
                </p:oleObj>
              </mc:Choice>
              <mc:Fallback>
                <p:oleObj name="Equation" r:id="rId6" imgW="2450880" imgH="2933640" progId="Equation.3">
                  <p:embed/>
                  <p:pic>
                    <p:nvPicPr>
                      <p:cNvPr id="0" name="Object 8"/>
                      <p:cNvPicPr>
                        <a:picLocks noChangeAspect="1" noChangeArrowheads="1"/>
                      </p:cNvPicPr>
                      <p:nvPr/>
                    </p:nvPicPr>
                    <p:blipFill>
                      <a:blip r:embed="rId7"/>
                      <a:srcRect/>
                      <a:stretch>
                        <a:fillRect/>
                      </a:stretch>
                    </p:blipFill>
                    <p:spPr bwMode="auto">
                      <a:xfrm>
                        <a:off x="1203325" y="2203450"/>
                        <a:ext cx="4902200" cy="4641116"/>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8793490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0881" y="933421"/>
            <a:ext cx="88559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dirty="0" smtClean="0">
                <a:solidFill>
                  <a:schemeClr val="bg1"/>
                </a:solidFill>
                <a:ea typeface="Calibri" pitchFamily="34" charset="0"/>
              </a:rPr>
              <a:t>Proof</a:t>
            </a:r>
            <a:endParaRPr lang="en-US" sz="2000" dirty="0">
              <a:solidFill>
                <a:schemeClr val="bg1"/>
              </a:solidFill>
              <a:ea typeface="Calibri" pitchFamily="34" charset="0"/>
            </a:endParaRPr>
          </a:p>
        </p:txBody>
      </p:sp>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15" name="Object 14"/>
          <p:cNvGraphicFramePr>
            <a:graphicFrameLocks noChangeAspect="1"/>
          </p:cNvGraphicFramePr>
          <p:nvPr>
            <p:extLst>
              <p:ext uri="{D42A27DB-BD31-4B8C-83A1-F6EECF244321}">
                <p14:modId xmlns:p14="http://schemas.microsoft.com/office/powerpoint/2010/main" val="267531585"/>
              </p:ext>
            </p:extLst>
          </p:nvPr>
        </p:nvGraphicFramePr>
        <p:xfrm>
          <a:off x="75891" y="1474788"/>
          <a:ext cx="9008209" cy="5007899"/>
        </p:xfrm>
        <a:graphic>
          <a:graphicData uri="http://schemas.openxmlformats.org/presentationml/2006/ole">
            <mc:AlternateContent xmlns:mc="http://schemas.openxmlformats.org/markup-compatibility/2006">
              <mc:Choice xmlns:v="urn:schemas-microsoft-com:vml" Requires="v">
                <p:oleObj spid="_x0000_s99668" name="Equation" r:id="rId4" imgW="3848040" imgH="2705040" progId="Equation.3">
                  <p:embed/>
                </p:oleObj>
              </mc:Choice>
              <mc:Fallback>
                <p:oleObj name="Equation" r:id="rId4" imgW="3848040" imgH="2705040" progId="Equation.3">
                  <p:embed/>
                  <p:pic>
                    <p:nvPicPr>
                      <p:cNvPr id="0" name=""/>
                      <p:cNvPicPr>
                        <a:picLocks noChangeAspect="1" noChangeArrowheads="1"/>
                      </p:cNvPicPr>
                      <p:nvPr/>
                    </p:nvPicPr>
                    <p:blipFill>
                      <a:blip r:embed="rId5"/>
                      <a:srcRect/>
                      <a:stretch>
                        <a:fillRect/>
                      </a:stretch>
                    </p:blipFill>
                    <p:spPr bwMode="auto">
                      <a:xfrm>
                        <a:off x="75891" y="1474788"/>
                        <a:ext cx="9008209" cy="5007899"/>
                      </a:xfrm>
                      <a:prstGeom prst="rect">
                        <a:avLst/>
                      </a:prstGeom>
                      <a:solidFill>
                        <a:schemeClr val="bg1"/>
                      </a:solidFill>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695630107"/>
              </p:ext>
            </p:extLst>
          </p:nvPr>
        </p:nvGraphicFramePr>
        <p:xfrm>
          <a:off x="80962" y="95250"/>
          <a:ext cx="2012951" cy="666750"/>
        </p:xfrm>
        <a:graphic>
          <a:graphicData uri="http://schemas.openxmlformats.org/presentationml/2006/ole">
            <mc:AlternateContent xmlns:mc="http://schemas.openxmlformats.org/markup-compatibility/2006">
              <mc:Choice xmlns:v="urn:schemas-microsoft-com:vml" Requires="v">
                <p:oleObj spid="_x0000_s99669" name="Equation" r:id="rId6" imgW="1002960" imgH="431640" progId="Equation.3">
                  <p:embed/>
                </p:oleObj>
              </mc:Choice>
              <mc:Fallback>
                <p:oleObj name="Equation" r:id="rId6" imgW="1002960" imgH="431640" progId="Equation.3">
                  <p:embed/>
                  <p:pic>
                    <p:nvPicPr>
                      <p:cNvPr id="0" name="Object 12"/>
                      <p:cNvPicPr>
                        <a:picLocks noChangeAspect="1" noChangeArrowheads="1"/>
                      </p:cNvPicPr>
                      <p:nvPr/>
                    </p:nvPicPr>
                    <p:blipFill>
                      <a:blip r:embed="rId7"/>
                      <a:srcRect/>
                      <a:stretch>
                        <a:fillRect/>
                      </a:stretch>
                    </p:blipFill>
                    <p:spPr bwMode="auto">
                      <a:xfrm>
                        <a:off x="80962" y="95250"/>
                        <a:ext cx="2012951" cy="666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4770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161925"/>
            <a:ext cx="9144000" cy="701675"/>
          </a:xfrm>
          <a:solidFill>
            <a:schemeClr val="accent2"/>
          </a:solidFill>
        </p:spPr>
        <p:txBody>
          <a:bodyPr/>
          <a:lstStyle/>
          <a:p>
            <a:pPr>
              <a:defRPr/>
            </a:pPr>
            <a:r>
              <a:rPr lang="en-US" sz="3600" dirty="0">
                <a:solidFill>
                  <a:srgbClr val="FFFF00"/>
                </a:solidFill>
                <a:effectLst>
                  <a:outerShdw blurRad="38100" dist="38100" dir="2700000" algn="tl">
                    <a:srgbClr val="000000"/>
                  </a:outerShdw>
                </a:effectLst>
              </a:rPr>
              <a:t>Uses of Regression Analysis</a:t>
            </a:r>
            <a:r>
              <a:rPr lang="en-US" sz="3600" dirty="0" smtClean="0">
                <a:solidFill>
                  <a:srgbClr val="FFFF00"/>
                </a:solidFill>
                <a:effectLst>
                  <a:outerShdw blurRad="38100" dist="38100" dir="2700000" algn="tl">
                    <a:srgbClr val="000000"/>
                  </a:outerShdw>
                </a:effectLst>
              </a:rPr>
              <a:t>:</a:t>
            </a:r>
            <a:endParaRPr lang="ar-KW" sz="3600" dirty="0" smtClean="0">
              <a:solidFill>
                <a:srgbClr val="FFFF00"/>
              </a:solidFill>
              <a:effectLst>
                <a:outerShdw blurRad="38100" dist="38100" dir="2700000" algn="tl">
                  <a:srgbClr val="000000"/>
                </a:outerShdw>
              </a:effectLst>
            </a:endParaRPr>
          </a:p>
        </p:txBody>
      </p:sp>
      <p:sp>
        <p:nvSpPr>
          <p:cNvPr id="291843" name="Rectangle 3"/>
          <p:cNvSpPr>
            <a:spLocks noGrp="1" noChangeArrowheads="1"/>
          </p:cNvSpPr>
          <p:nvPr>
            <p:ph type="body" idx="4294967295"/>
          </p:nvPr>
        </p:nvSpPr>
        <p:spPr>
          <a:xfrm>
            <a:off x="71438" y="1066800"/>
            <a:ext cx="9072562" cy="5791200"/>
          </a:xfrm>
        </p:spPr>
        <p:txBody>
          <a:bodyPr/>
          <a:lstStyle/>
          <a:p>
            <a:pPr marL="342900" lvl="1" indent="-342900" algn="just">
              <a:buFontTx/>
              <a:buNone/>
              <a:defRPr/>
            </a:pPr>
            <a:r>
              <a:rPr lang="en-US" sz="2800" dirty="0">
                <a:latin typeface="Times New Roman" pitchFamily="18" charset="0"/>
                <a:cs typeface="Times New Roman" pitchFamily="18" charset="0"/>
              </a:rPr>
              <a:t>Uses the regression analysis for:</a:t>
            </a:r>
          </a:p>
          <a:p>
            <a:pPr marL="342900" lvl="1" indent="-342900" algn="just">
              <a:buFontTx/>
              <a:buNone/>
              <a:defRPr/>
            </a:pPr>
            <a:r>
              <a:rPr lang="en-US" sz="2800" dirty="0" smtClean="0">
                <a:solidFill>
                  <a:srgbClr val="FFFF00"/>
                </a:solidFill>
                <a:latin typeface="Times New Roman" pitchFamily="18" charset="0"/>
                <a:cs typeface="Times New Roman" pitchFamily="18" charset="0"/>
              </a:rPr>
              <a:t>1. </a:t>
            </a:r>
            <a:r>
              <a:rPr lang="en-US" sz="2800" dirty="0">
                <a:solidFill>
                  <a:srgbClr val="FFFF00"/>
                </a:solidFill>
                <a:latin typeface="Times New Roman" pitchFamily="18" charset="0"/>
                <a:cs typeface="Times New Roman" pitchFamily="18" charset="0"/>
              </a:rPr>
              <a:t>Description of the data: </a:t>
            </a:r>
            <a:r>
              <a:rPr lang="en-US" sz="2800" dirty="0" smtClean="0">
                <a:latin typeface="Times New Roman" pitchFamily="18" charset="0"/>
              </a:rPr>
              <a:t>to </a:t>
            </a:r>
            <a:r>
              <a:rPr lang="en-US" sz="2800" dirty="0">
                <a:latin typeface="Times New Roman" pitchFamily="18" charset="0"/>
              </a:rPr>
              <a:t>describe the data  through the estimated regression model</a:t>
            </a:r>
            <a:endParaRPr lang="en-US" sz="2800" dirty="0">
              <a:solidFill>
                <a:srgbClr val="FFFF00"/>
              </a:solidFill>
              <a:latin typeface="Times New Roman" pitchFamily="18" charset="0"/>
              <a:cs typeface="Times New Roman" pitchFamily="18" charset="0"/>
            </a:endParaRPr>
          </a:p>
          <a:p>
            <a:pPr algn="just">
              <a:buFontTx/>
              <a:buNone/>
              <a:defRPr/>
            </a:pPr>
            <a:r>
              <a:rPr lang="en-US" sz="2800" dirty="0" smtClean="0">
                <a:solidFill>
                  <a:srgbClr val="FFFF00"/>
                </a:solidFill>
                <a:latin typeface="Times New Roman" pitchFamily="18" charset="0"/>
                <a:cs typeface="Times New Roman" pitchFamily="18" charset="0"/>
              </a:rPr>
              <a:t> </a:t>
            </a:r>
          </a:p>
          <a:p>
            <a:pPr algn="just">
              <a:buFontTx/>
              <a:buNone/>
              <a:defRPr/>
            </a:pPr>
            <a:r>
              <a:rPr lang="en-US" sz="2800" dirty="0" smtClean="0">
                <a:solidFill>
                  <a:srgbClr val="FFFF00"/>
                </a:solidFill>
                <a:latin typeface="Times New Roman" pitchFamily="18" charset="0"/>
                <a:cs typeface="Times New Roman" pitchFamily="18" charset="0"/>
              </a:rPr>
              <a:t>2. Estimating &amp; Testing:</a:t>
            </a:r>
            <a:r>
              <a:rPr lang="en-US" sz="2800" dirty="0">
                <a:solidFill>
                  <a:srgbClr val="FFFF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to </a:t>
            </a:r>
            <a:r>
              <a:rPr lang="en-US" sz="2800" dirty="0">
                <a:latin typeface="Times New Roman" pitchFamily="18" charset="0"/>
                <a:cs typeface="Times New Roman" pitchFamily="18" charset="0"/>
              </a:rPr>
              <a:t>estimate the relationship between the dependent variable (Y</a:t>
            </a:r>
            <a:r>
              <a:rPr lang="en-US" sz="3200" baseline="-25000" dirty="0">
                <a:latin typeface="Times New Roman" pitchFamily="18" charset="0"/>
              </a:rPr>
              <a:t>i</a:t>
            </a:r>
            <a:r>
              <a:rPr lang="en-US" sz="2800" dirty="0">
                <a:latin typeface="Times New Roman" pitchFamily="18" charset="0"/>
                <a:cs typeface="Times New Roman" pitchFamily="18" charset="0"/>
              </a:rPr>
              <a:t>) and the independent</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variables </a:t>
            </a:r>
            <a:r>
              <a:rPr lang="en-US" sz="2800" dirty="0" smtClean="0">
                <a:latin typeface="Times New Roman" pitchFamily="18" charset="0"/>
                <a:cs typeface="Times New Roman" pitchFamily="18" charset="0"/>
              </a:rPr>
              <a:t>(X’s), and to test power of independent variables and its effect on behavior of dependent variable. </a:t>
            </a:r>
          </a:p>
          <a:p>
            <a:pPr algn="just">
              <a:defRPr/>
            </a:pPr>
            <a:endParaRPr lang="en-US" sz="1600" dirty="0" smtClean="0">
              <a:latin typeface="Times New Roman" pitchFamily="18" charset="0"/>
              <a:cs typeface="Times New Roman" pitchFamily="18" charset="0"/>
            </a:endParaRPr>
          </a:p>
          <a:p>
            <a:pPr marL="342900" lvl="1" indent="-342900" algn="just">
              <a:buFontTx/>
              <a:buNone/>
              <a:defRPr/>
            </a:pPr>
            <a:r>
              <a:rPr lang="en-US" sz="2800" dirty="0" smtClean="0">
                <a:solidFill>
                  <a:srgbClr val="FFFF00"/>
                </a:solidFill>
                <a:latin typeface="Times New Roman" pitchFamily="18" charset="0"/>
                <a:cs typeface="Times New Roman" pitchFamily="18" charset="0"/>
              </a:rPr>
              <a:t>3. Prediction: </a:t>
            </a:r>
            <a:r>
              <a:rPr lang="en-US" sz="2800" dirty="0" smtClean="0">
                <a:latin typeface="Times New Roman" pitchFamily="18" charset="0"/>
                <a:cs typeface="Times New Roman" pitchFamily="18" charset="0"/>
              </a:rPr>
              <a:t>to predict </a:t>
            </a:r>
            <a:r>
              <a:rPr lang="en-US" sz="2800" dirty="0">
                <a:latin typeface="Times New Roman" pitchFamily="18" charset="0"/>
                <a:cs typeface="Times New Roman" pitchFamily="18" charset="0"/>
              </a:rPr>
              <a:t>the value of dependent variable based on </a:t>
            </a:r>
            <a:r>
              <a:rPr lang="en-US" sz="2800" dirty="0" smtClean="0">
                <a:latin typeface="Times New Roman" pitchFamily="18" charset="0"/>
                <a:cs typeface="Times New Roman" pitchFamily="18" charset="0"/>
              </a:rPr>
              <a:t>the values </a:t>
            </a:r>
            <a:r>
              <a:rPr lang="en-US" sz="2800" dirty="0">
                <a:latin typeface="Times New Roman" pitchFamily="18" charset="0"/>
                <a:cs typeface="Times New Roman" pitchFamily="18" charset="0"/>
              </a:rPr>
              <a:t>of </a:t>
            </a:r>
            <a:r>
              <a:rPr lang="en-US" sz="2800" dirty="0" smtClean="0">
                <a:latin typeface="Times New Roman" pitchFamily="18" charset="0"/>
                <a:cs typeface="Times New Roman" pitchFamily="18" charset="0"/>
              </a:rPr>
              <a:t>independent variable</a:t>
            </a:r>
            <a:r>
              <a:rPr lang="en-US" sz="2800" dirty="0">
                <a:latin typeface="Times New Roman" pitchFamily="18" charset="0"/>
                <a:cs typeface="Times New Roman" pitchFamily="18" charset="0"/>
              </a:rPr>
              <a:t>.</a:t>
            </a:r>
          </a:p>
          <a:p>
            <a:pPr marL="342900" lvl="1" indent="-342900" algn="just">
              <a:buFontTx/>
              <a:buNone/>
              <a:defRPr/>
            </a:pPr>
            <a:r>
              <a:rPr lang="en-US" sz="2800" dirty="0" smtClean="0">
                <a:solidFill>
                  <a:srgbClr val="FFFF00"/>
                </a:solidFill>
                <a:latin typeface="Times New Roman" pitchFamily="18" charset="0"/>
                <a:cs typeface="Times New Roman" pitchFamily="18" charset="0"/>
              </a:rPr>
              <a:t> </a:t>
            </a:r>
          </a:p>
          <a:p>
            <a:pPr marL="342900" lvl="1" indent="-342900" algn="just">
              <a:buFontTx/>
              <a:buNone/>
              <a:defRPr/>
            </a:pPr>
            <a:endParaRPr lang="en-US"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0881" y="502594"/>
            <a:ext cx="88559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dirty="0" smtClean="0">
                <a:ea typeface="Calibri" pitchFamily="34" charset="0"/>
              </a:rPr>
              <a:t>Proof</a:t>
            </a:r>
            <a:endParaRPr lang="en-US" sz="2400" dirty="0">
              <a:ea typeface="Calibri" pitchFamily="34" charset="0"/>
            </a:endParaRPr>
          </a:p>
        </p:txBody>
      </p:sp>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2" name="Object 1"/>
          <p:cNvGraphicFramePr>
            <a:graphicFrameLocks noChangeAspect="1"/>
          </p:cNvGraphicFramePr>
          <p:nvPr>
            <p:extLst>
              <p:ext uri="{D42A27DB-BD31-4B8C-83A1-F6EECF244321}">
                <p14:modId xmlns:p14="http://schemas.microsoft.com/office/powerpoint/2010/main" val="3570050100"/>
              </p:ext>
            </p:extLst>
          </p:nvPr>
        </p:nvGraphicFramePr>
        <p:xfrm>
          <a:off x="144463" y="-28575"/>
          <a:ext cx="1885950" cy="666750"/>
        </p:xfrm>
        <a:graphic>
          <a:graphicData uri="http://schemas.openxmlformats.org/presentationml/2006/ole">
            <mc:AlternateContent xmlns:mc="http://schemas.openxmlformats.org/markup-compatibility/2006">
              <mc:Choice xmlns:v="urn:schemas-microsoft-com:vml" Requires="v">
                <p:oleObj spid="_x0000_s100696" name="Equation" r:id="rId4" imgW="939600" imgH="431640" progId="Equation.3">
                  <p:embed/>
                </p:oleObj>
              </mc:Choice>
              <mc:Fallback>
                <p:oleObj name="Equation" r:id="rId4" imgW="939600" imgH="431640" progId="Equation.3">
                  <p:embed/>
                  <p:pic>
                    <p:nvPicPr>
                      <p:cNvPr id="0" name=""/>
                      <p:cNvPicPr>
                        <a:picLocks noChangeAspect="1" noChangeArrowheads="1"/>
                      </p:cNvPicPr>
                      <p:nvPr/>
                    </p:nvPicPr>
                    <p:blipFill>
                      <a:blip r:embed="rId5"/>
                      <a:srcRect/>
                      <a:stretch>
                        <a:fillRect/>
                      </a:stretch>
                    </p:blipFill>
                    <p:spPr bwMode="auto">
                      <a:xfrm>
                        <a:off x="144463" y="-28575"/>
                        <a:ext cx="1885950" cy="666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4" name="Object 3"/>
          <p:cNvGraphicFramePr>
            <a:graphicFrameLocks noChangeAspect="1"/>
          </p:cNvGraphicFramePr>
          <p:nvPr>
            <p:extLst>
              <p:ext uri="{D42A27DB-BD31-4B8C-83A1-F6EECF244321}">
                <p14:modId xmlns:p14="http://schemas.microsoft.com/office/powerpoint/2010/main" val="2961252944"/>
              </p:ext>
            </p:extLst>
          </p:nvPr>
        </p:nvGraphicFramePr>
        <p:xfrm>
          <a:off x="1112838" y="742950"/>
          <a:ext cx="6248400" cy="6126163"/>
        </p:xfrm>
        <a:graphic>
          <a:graphicData uri="http://schemas.openxmlformats.org/presentationml/2006/ole">
            <mc:AlternateContent xmlns:mc="http://schemas.openxmlformats.org/markup-compatibility/2006">
              <mc:Choice xmlns:v="urn:schemas-microsoft-com:vml" Requires="v">
                <p:oleObj spid="_x0000_s100697" name="Equation" r:id="rId6" imgW="3809880" imgH="4317840" progId="Equation.3">
                  <p:embed/>
                </p:oleObj>
              </mc:Choice>
              <mc:Fallback>
                <p:oleObj name="Equation" r:id="rId6" imgW="3809880" imgH="4317840" progId="Equation.3">
                  <p:embed/>
                  <p:pic>
                    <p:nvPicPr>
                      <p:cNvPr id="0" name="Object 1"/>
                      <p:cNvPicPr>
                        <a:picLocks noChangeAspect="1" noChangeArrowheads="1"/>
                      </p:cNvPicPr>
                      <p:nvPr/>
                    </p:nvPicPr>
                    <p:blipFill>
                      <a:blip r:embed="rId7"/>
                      <a:srcRect/>
                      <a:stretch>
                        <a:fillRect/>
                      </a:stretch>
                    </p:blipFill>
                    <p:spPr bwMode="auto">
                      <a:xfrm>
                        <a:off x="1112838" y="742950"/>
                        <a:ext cx="6248400" cy="612616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1912485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0881" y="888715"/>
            <a:ext cx="88559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200" dirty="0" smtClean="0">
                <a:solidFill>
                  <a:schemeClr val="bg1"/>
                </a:solidFill>
                <a:ea typeface="Calibri" pitchFamily="34" charset="0"/>
              </a:rPr>
              <a:t>Proof</a:t>
            </a:r>
            <a:endParaRPr lang="en-US" sz="3200" dirty="0">
              <a:solidFill>
                <a:schemeClr val="bg1"/>
              </a:solidFill>
              <a:ea typeface="Calibri" pitchFamily="34" charset="0"/>
            </a:endParaRPr>
          </a:p>
        </p:txBody>
      </p:sp>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2" name="Object 1"/>
          <p:cNvGraphicFramePr>
            <a:graphicFrameLocks noChangeAspect="1"/>
          </p:cNvGraphicFramePr>
          <p:nvPr>
            <p:extLst>
              <p:ext uri="{D42A27DB-BD31-4B8C-83A1-F6EECF244321}">
                <p14:modId xmlns:p14="http://schemas.microsoft.com/office/powerpoint/2010/main" val="2140930874"/>
              </p:ext>
            </p:extLst>
          </p:nvPr>
        </p:nvGraphicFramePr>
        <p:xfrm>
          <a:off x="33338" y="76200"/>
          <a:ext cx="2319337" cy="666750"/>
        </p:xfrm>
        <a:graphic>
          <a:graphicData uri="http://schemas.openxmlformats.org/presentationml/2006/ole">
            <mc:AlternateContent xmlns:mc="http://schemas.openxmlformats.org/markup-compatibility/2006">
              <mc:Choice xmlns:v="urn:schemas-microsoft-com:vml" Requires="v">
                <p:oleObj spid="_x0000_s101702" name="Equation" r:id="rId4" imgW="1155600" imgH="431640" progId="Equation.3">
                  <p:embed/>
                </p:oleObj>
              </mc:Choice>
              <mc:Fallback>
                <p:oleObj name="Equation" r:id="rId4" imgW="1155600" imgH="431640" progId="Equation.3">
                  <p:embed/>
                  <p:pic>
                    <p:nvPicPr>
                      <p:cNvPr id="0" name=""/>
                      <p:cNvPicPr>
                        <a:picLocks noChangeAspect="1" noChangeArrowheads="1"/>
                      </p:cNvPicPr>
                      <p:nvPr/>
                    </p:nvPicPr>
                    <p:blipFill>
                      <a:blip r:embed="rId5"/>
                      <a:srcRect/>
                      <a:stretch>
                        <a:fillRect/>
                      </a:stretch>
                    </p:blipFill>
                    <p:spPr bwMode="auto">
                      <a:xfrm>
                        <a:off x="33338" y="76200"/>
                        <a:ext cx="2319337" cy="666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4" name="Object 3"/>
          <p:cNvGraphicFramePr>
            <a:graphicFrameLocks noChangeAspect="1"/>
          </p:cNvGraphicFramePr>
          <p:nvPr>
            <p:extLst>
              <p:ext uri="{D42A27DB-BD31-4B8C-83A1-F6EECF244321}">
                <p14:modId xmlns:p14="http://schemas.microsoft.com/office/powerpoint/2010/main" val="3666505594"/>
              </p:ext>
            </p:extLst>
          </p:nvPr>
        </p:nvGraphicFramePr>
        <p:xfrm>
          <a:off x="141288" y="1547813"/>
          <a:ext cx="7065962" cy="4310062"/>
        </p:xfrm>
        <a:graphic>
          <a:graphicData uri="http://schemas.openxmlformats.org/presentationml/2006/ole">
            <mc:AlternateContent xmlns:mc="http://schemas.openxmlformats.org/markup-compatibility/2006">
              <mc:Choice xmlns:v="urn:schemas-microsoft-com:vml" Requires="v">
                <p:oleObj spid="_x0000_s101703" name="Equation" r:id="rId6" imgW="3530520" imgH="2489040" progId="Equation.3">
                  <p:embed/>
                </p:oleObj>
              </mc:Choice>
              <mc:Fallback>
                <p:oleObj name="Equation" r:id="rId6" imgW="3530520" imgH="2489040" progId="Equation.3">
                  <p:embed/>
                  <p:pic>
                    <p:nvPicPr>
                      <p:cNvPr id="0" name=""/>
                      <p:cNvPicPr>
                        <a:picLocks noChangeAspect="1" noChangeArrowheads="1"/>
                      </p:cNvPicPr>
                      <p:nvPr/>
                    </p:nvPicPr>
                    <p:blipFill>
                      <a:blip/>
                      <a:srcRect/>
                      <a:stretch>
                        <a:fillRect/>
                      </a:stretch>
                    </p:blipFill>
                    <p:spPr bwMode="auto">
                      <a:xfrm>
                        <a:off x="141288" y="1547813"/>
                        <a:ext cx="7065962" cy="431006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2800019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1" y="103972"/>
            <a:ext cx="8277224" cy="523220"/>
          </a:xfrm>
          <a:prstGeom prst="rect">
            <a:avLst/>
          </a:prstGeom>
        </p:spPr>
        <p:txBody>
          <a:bodyPr wrap="square">
            <a:spAutoFit/>
          </a:bodyPr>
          <a:lstStyle/>
          <a:p>
            <a:pPr rtl="1"/>
            <a:r>
              <a:rPr lang="en-US" b="1" dirty="0">
                <a:solidFill>
                  <a:srgbClr val="FF0000"/>
                </a:solidFill>
              </a:rPr>
              <a:t>Testing Hypotheses about the Regression Coefficients</a:t>
            </a:r>
            <a:endParaRPr lang="en-US" dirty="0">
              <a:solidFill>
                <a:srgbClr val="FF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84281517"/>
              </p:ext>
            </p:extLst>
          </p:nvPr>
        </p:nvGraphicFramePr>
        <p:xfrm>
          <a:off x="8199438" y="168275"/>
          <a:ext cx="915987" cy="412750"/>
        </p:xfrm>
        <a:graphic>
          <a:graphicData uri="http://schemas.openxmlformats.org/presentationml/2006/ole">
            <mc:AlternateContent xmlns:mc="http://schemas.openxmlformats.org/markup-compatibility/2006">
              <mc:Choice xmlns:v="urn:schemas-microsoft-com:vml" Requires="v">
                <p:oleObj spid="_x0000_s102725" name="Equation" r:id="rId4" imgW="507960" imgH="228600" progId="Equation.3">
                  <p:embed/>
                </p:oleObj>
              </mc:Choice>
              <mc:Fallback>
                <p:oleObj name="Equation" r:id="rId4" imgW="507960" imgH="228600" progId="Equation.3">
                  <p:embed/>
                  <p:pic>
                    <p:nvPicPr>
                      <p:cNvPr id="0" name="Object 3"/>
                      <p:cNvPicPr>
                        <a:picLocks noChangeAspect="1" noChangeArrowheads="1"/>
                      </p:cNvPicPr>
                      <p:nvPr/>
                    </p:nvPicPr>
                    <p:blipFill>
                      <a:blip r:embed="rId5"/>
                      <a:srcRect/>
                      <a:stretch>
                        <a:fillRect/>
                      </a:stretch>
                    </p:blipFill>
                    <p:spPr bwMode="auto">
                      <a:xfrm>
                        <a:off x="8199438" y="168275"/>
                        <a:ext cx="915987" cy="412750"/>
                      </a:xfrm>
                      <a:prstGeom prst="rect">
                        <a:avLst/>
                      </a:prstGeom>
                      <a:noFill/>
                      <a:ln>
                        <a:noFill/>
                      </a:ln>
                    </p:spPr>
                  </p:pic>
                </p:oleObj>
              </mc:Fallback>
            </mc:AlternateContent>
          </a:graphicData>
        </a:graphic>
      </p:graphicFrame>
      <p:sp>
        <p:nvSpPr>
          <p:cNvPr id="2" name="Rectangle 1"/>
          <p:cNvSpPr/>
          <p:nvPr/>
        </p:nvSpPr>
        <p:spPr>
          <a:xfrm>
            <a:off x="54552" y="1024265"/>
            <a:ext cx="5044010" cy="523220"/>
          </a:xfrm>
          <a:prstGeom prst="rect">
            <a:avLst/>
          </a:prstGeom>
        </p:spPr>
        <p:txBody>
          <a:bodyPr wrap="none">
            <a:spAutoFit/>
          </a:bodyPr>
          <a:lstStyle/>
          <a:p>
            <a:r>
              <a:rPr lang="en-US" b="1" dirty="0" smtClean="0">
                <a:solidFill>
                  <a:srgbClr val="FFFF00"/>
                </a:solidFill>
              </a:rPr>
              <a:t>First: Testing </a:t>
            </a:r>
            <a:r>
              <a:rPr lang="en-US" b="1" dirty="0">
                <a:solidFill>
                  <a:srgbClr val="FFFF00"/>
                </a:solidFill>
              </a:rPr>
              <a:t>Hypotheses about</a:t>
            </a:r>
            <a:endParaRPr lang="ar-IQ" dirty="0">
              <a:solidFill>
                <a:srgbClr val="FFFF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192856583"/>
              </p:ext>
            </p:extLst>
          </p:nvPr>
        </p:nvGraphicFramePr>
        <p:xfrm>
          <a:off x="5262336" y="1078706"/>
          <a:ext cx="550863" cy="414338"/>
        </p:xfrm>
        <a:graphic>
          <a:graphicData uri="http://schemas.openxmlformats.org/presentationml/2006/ole">
            <mc:AlternateContent xmlns:mc="http://schemas.openxmlformats.org/markup-compatibility/2006">
              <mc:Choice xmlns:v="urn:schemas-microsoft-com:vml" Requires="v">
                <p:oleObj spid="_x0000_s102726" name="Equation" r:id="rId6" imgW="304560" imgH="228600" progId="Equation.3">
                  <p:embed/>
                </p:oleObj>
              </mc:Choice>
              <mc:Fallback>
                <p:oleObj name="Equation" r:id="rId6" imgW="304560" imgH="228600" progId="Equation.3">
                  <p:embed/>
                  <p:pic>
                    <p:nvPicPr>
                      <p:cNvPr id="0" name="Object 4"/>
                      <p:cNvPicPr>
                        <a:picLocks noChangeAspect="1" noChangeArrowheads="1"/>
                      </p:cNvPicPr>
                      <p:nvPr/>
                    </p:nvPicPr>
                    <p:blipFill>
                      <a:blip r:embed="rId7"/>
                      <a:srcRect/>
                      <a:stretch>
                        <a:fillRect/>
                      </a:stretch>
                    </p:blipFill>
                    <p:spPr bwMode="auto">
                      <a:xfrm>
                        <a:off x="5262336" y="1078706"/>
                        <a:ext cx="550863" cy="414338"/>
                      </a:xfrm>
                      <a:prstGeom prst="rect">
                        <a:avLst/>
                      </a:prstGeom>
                      <a:solidFill>
                        <a:srgbClr val="FFFF00"/>
                      </a:solidFill>
                      <a:ln>
                        <a:noFill/>
                      </a:ln>
                    </p:spPr>
                  </p:pic>
                </p:oleObj>
              </mc:Fallback>
            </mc:AlternateContent>
          </a:graphicData>
        </a:graphic>
      </p:graphicFrame>
      <mc:AlternateContent xmlns:mc="http://schemas.openxmlformats.org/markup-compatibility/2006" xmlns:a14="http://schemas.microsoft.com/office/drawing/2010/main">
        <mc:Choice Requires="a14">
          <p:sp>
            <p:nvSpPr>
              <p:cNvPr id="6" name="Rectangle 5"/>
              <p:cNvSpPr/>
              <p:nvPr/>
            </p:nvSpPr>
            <p:spPr>
              <a:xfrm>
                <a:off x="76200" y="1624636"/>
                <a:ext cx="8991600" cy="4819589"/>
              </a:xfrm>
              <a:prstGeom prst="rect">
                <a:avLst/>
              </a:prstGeom>
            </p:spPr>
            <p:txBody>
              <a:bodyPr wrap="square">
                <a:spAutoFit/>
              </a:bodyPr>
              <a:lstStyle/>
              <a:p>
                <a:pPr algn="just"/>
                <a:r>
                  <a:rPr lang="en-US" dirty="0" smtClean="0">
                    <a:solidFill>
                      <a:schemeClr val="bg1"/>
                    </a:solidFill>
                  </a:rPr>
                  <a:t>This test is used to know is the regression line passes from the origin point or not?, according </a:t>
                </a:r>
                <a:r>
                  <a:rPr lang="en-US" dirty="0">
                    <a:solidFill>
                      <a:schemeClr val="bg1"/>
                    </a:solidFill>
                  </a:rPr>
                  <a:t>to the following </a:t>
                </a:r>
                <a:r>
                  <a:rPr lang="en-US" dirty="0" smtClean="0">
                    <a:solidFill>
                      <a:schemeClr val="bg1"/>
                    </a:solidFill>
                  </a:rPr>
                  <a:t>hypothesis:</a:t>
                </a:r>
              </a:p>
              <a:p>
                <a:pPr algn="ctr"/>
                <a:endParaRPr lang="en-US" sz="1100" i="1" dirty="0" smtClean="0">
                  <a:solidFill>
                    <a:schemeClr val="bg1"/>
                  </a:solidFill>
                </a:endParaRPr>
              </a:p>
              <a:p>
                <a:pPr algn="ctr"/>
                <a14:m>
                  <m:oMath xmlns:m="http://schemas.openxmlformats.org/officeDocument/2006/math">
                    <m:sSub>
                      <m:sSubPr>
                        <m:ctrlPr>
                          <a:rPr lang="en-US" i="1" smtClean="0">
                            <a:solidFill>
                              <a:schemeClr val="bg1"/>
                            </a:solidFill>
                            <a:latin typeface="Cambria Math"/>
                          </a:rPr>
                        </m:ctrlPr>
                      </m:sSubPr>
                      <m:e>
                        <m:r>
                          <a:rPr lang="en-US" i="1">
                            <a:solidFill>
                              <a:schemeClr val="bg1"/>
                            </a:solidFill>
                            <a:latin typeface="Cambria Math"/>
                          </a:rPr>
                          <m:t>𝐻</m:t>
                        </m:r>
                      </m:e>
                      <m:sub>
                        <m:r>
                          <a:rPr lang="en-US" b="0" i="1" smtClean="0">
                            <a:solidFill>
                              <a:schemeClr val="bg1"/>
                            </a:solidFill>
                            <a:latin typeface="Cambria Math"/>
                          </a:rPr>
                          <m:t>0</m:t>
                        </m:r>
                      </m:sub>
                    </m:sSub>
                    <m:r>
                      <a:rPr lang="en-US" i="1">
                        <a:solidFill>
                          <a:schemeClr val="bg1"/>
                        </a:solidFill>
                        <a:latin typeface="Cambria Math"/>
                      </a:rPr>
                      <m:t> : </m:t>
                    </m:r>
                    <m:r>
                      <a:rPr lang="en-US" i="1">
                        <a:solidFill>
                          <a:schemeClr val="bg1"/>
                        </a:solidFill>
                        <a:latin typeface="Cambria Math"/>
                      </a:rPr>
                      <m:t>𝛽</m:t>
                    </m:r>
                    <m:r>
                      <a:rPr lang="en-US" b="0" i="1" baseline="-25000" smtClean="0">
                        <a:solidFill>
                          <a:schemeClr val="bg1"/>
                        </a:solidFill>
                        <a:latin typeface="Cambria Math"/>
                      </a:rPr>
                      <m:t>0</m:t>
                    </m:r>
                  </m:oMath>
                </a14:m>
                <a:r>
                  <a:rPr lang="en-US" dirty="0" smtClean="0">
                    <a:solidFill>
                      <a:schemeClr val="bg1"/>
                    </a:solidFill>
                  </a:rPr>
                  <a:t>= 0</a:t>
                </a:r>
                <a:endParaRPr lang="en-US" dirty="0">
                  <a:solidFill>
                    <a:schemeClr val="bg1"/>
                  </a:solidFill>
                </a:endParaRPr>
              </a:p>
              <a:p>
                <a:pPr algn="ctr"/>
                <a:r>
                  <a:rPr lang="en-US" dirty="0" smtClean="0">
                    <a:solidFill>
                      <a:schemeClr val="bg1"/>
                    </a:solidFill>
                  </a:rPr>
                  <a:t>   </a:t>
                </a:r>
                <a14:m>
                  <m:oMath xmlns:m="http://schemas.openxmlformats.org/officeDocument/2006/math">
                    <m:sSub>
                      <m:sSubPr>
                        <m:ctrlPr>
                          <a:rPr lang="en-US" i="1">
                            <a:solidFill>
                              <a:schemeClr val="bg1"/>
                            </a:solidFill>
                            <a:latin typeface="Cambria Math"/>
                          </a:rPr>
                        </m:ctrlPr>
                      </m:sSubPr>
                      <m:e>
                        <m:r>
                          <a:rPr lang="en-US" i="1">
                            <a:solidFill>
                              <a:schemeClr val="bg1"/>
                            </a:solidFill>
                            <a:latin typeface="Cambria Math"/>
                          </a:rPr>
                          <m:t>𝐻</m:t>
                        </m:r>
                      </m:e>
                      <m:sub>
                        <m:r>
                          <a:rPr lang="en-US" i="1">
                            <a:solidFill>
                              <a:schemeClr val="bg1"/>
                            </a:solidFill>
                            <a:latin typeface="Cambria Math"/>
                          </a:rPr>
                          <m:t>1</m:t>
                        </m:r>
                      </m:sub>
                    </m:sSub>
                    <m:r>
                      <a:rPr lang="en-US" i="1">
                        <a:solidFill>
                          <a:schemeClr val="bg1"/>
                        </a:solidFill>
                        <a:latin typeface="Cambria Math"/>
                      </a:rPr>
                      <m:t> : </m:t>
                    </m:r>
                    <m:r>
                      <a:rPr lang="en-US" i="1">
                        <a:solidFill>
                          <a:schemeClr val="bg1"/>
                        </a:solidFill>
                        <a:latin typeface="Cambria Math"/>
                      </a:rPr>
                      <m:t>𝛽</m:t>
                    </m:r>
                    <m:r>
                      <a:rPr lang="en-US" b="0" i="1" baseline="-25000" smtClean="0">
                        <a:solidFill>
                          <a:schemeClr val="bg1"/>
                        </a:solidFill>
                        <a:latin typeface="Cambria Math"/>
                      </a:rPr>
                      <m:t>0</m:t>
                    </m:r>
                    <m:r>
                      <a:rPr lang="en-US" i="1">
                        <a:solidFill>
                          <a:schemeClr val="bg1"/>
                        </a:solidFill>
                        <a:latin typeface="Cambria Math"/>
                      </a:rPr>
                      <m:t> ≠</m:t>
                    </m:r>
                    <m:r>
                      <a:rPr lang="en-US" i="1">
                        <a:solidFill>
                          <a:schemeClr val="bg1"/>
                        </a:solidFill>
                        <a:latin typeface="Cambria Math"/>
                      </a:rPr>
                      <m:t>0</m:t>
                    </m:r>
                  </m:oMath>
                </a14:m>
                <a:r>
                  <a:rPr lang="en-US" dirty="0">
                    <a:solidFill>
                      <a:schemeClr val="bg1"/>
                    </a:solidFill>
                  </a:rPr>
                  <a:t> </a:t>
                </a:r>
              </a:p>
              <a:p>
                <a:pPr algn="just"/>
                <a:endParaRPr lang="en-US" sz="3600" dirty="0" smtClean="0">
                  <a:solidFill>
                    <a:schemeClr val="bg1"/>
                  </a:solidFill>
                </a:endParaRPr>
              </a:p>
              <a:p>
                <a:pPr algn="just"/>
                <a:r>
                  <a:rPr lang="en-US" dirty="0" smtClean="0">
                    <a:solidFill>
                      <a:schemeClr val="bg1"/>
                    </a:solidFill>
                  </a:rPr>
                  <a:t>The </a:t>
                </a:r>
                <a:r>
                  <a:rPr lang="en-US" dirty="0">
                    <a:solidFill>
                      <a:schemeClr val="bg1"/>
                    </a:solidFill>
                  </a:rPr>
                  <a:t>t-test is used to test this hypothesis </a:t>
                </a:r>
                <a:r>
                  <a:rPr lang="en-US" dirty="0" smtClean="0">
                    <a:solidFill>
                      <a:schemeClr val="bg1"/>
                    </a:solidFill>
                  </a:rPr>
                  <a:t>because:</a:t>
                </a:r>
              </a:p>
              <a:p>
                <a:pPr algn="just"/>
                <a:r>
                  <a:rPr lang="en-US" dirty="0">
                    <a:solidFill>
                      <a:schemeClr val="bg1"/>
                    </a:solidFill>
                  </a:rPr>
                  <a:t> </a:t>
                </a:r>
              </a:p>
              <a:p>
                <a:pPr rtl="1"/>
                <a14:m>
                  <m:oMathPara xmlns:m="http://schemas.openxmlformats.org/officeDocument/2006/math">
                    <m:oMathParaPr>
                      <m:jc m:val="centerGroup"/>
                    </m:oMathParaPr>
                    <m:oMath xmlns:m="http://schemas.openxmlformats.org/officeDocument/2006/math">
                      <m:f>
                        <m:fPr>
                          <m:ctrlPr>
                            <a:rPr lang="en-US" i="1">
                              <a:solidFill>
                                <a:schemeClr val="bg1"/>
                              </a:solidFill>
                              <a:latin typeface="Cambria Math"/>
                            </a:rPr>
                          </m:ctrlPr>
                        </m:fPr>
                        <m:num>
                          <m:sSub>
                            <m:sSubPr>
                              <m:ctrlPr>
                                <a:rPr lang="en-US" i="1">
                                  <a:solidFill>
                                    <a:schemeClr val="bg1"/>
                                  </a:solidFill>
                                  <a:latin typeface="Cambria Math"/>
                                </a:rPr>
                              </m:ctrlPr>
                            </m:sSubPr>
                            <m:e>
                              <m:acc>
                                <m:accPr>
                                  <m:chr m:val="̂"/>
                                  <m:ctrlPr>
                                    <a:rPr lang="en-US" i="1">
                                      <a:solidFill>
                                        <a:schemeClr val="bg1"/>
                                      </a:solidFill>
                                      <a:latin typeface="Cambria Math"/>
                                    </a:rPr>
                                  </m:ctrlPr>
                                </m:accPr>
                                <m:e>
                                  <m:r>
                                    <a:rPr lang="en-US" i="1">
                                      <a:solidFill>
                                        <a:schemeClr val="bg1"/>
                                      </a:solidFill>
                                      <a:latin typeface="Cambria Math"/>
                                    </a:rPr>
                                    <m:t>𝛽</m:t>
                                  </m:r>
                                </m:e>
                              </m:acc>
                            </m:e>
                            <m:sub>
                              <m:r>
                                <a:rPr lang="en-US" b="0" i="1" smtClean="0">
                                  <a:solidFill>
                                    <a:schemeClr val="bg1"/>
                                  </a:solidFill>
                                  <a:latin typeface="Cambria Math"/>
                                </a:rPr>
                                <m:t>0</m:t>
                              </m:r>
                            </m:sub>
                          </m:sSub>
                          <m:r>
                            <a:rPr lang="en-US" i="1">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𝛽</m:t>
                              </m:r>
                            </m:e>
                            <m:sub>
                              <m:r>
                                <a:rPr lang="en-US" b="0" i="1" smtClean="0">
                                  <a:solidFill>
                                    <a:schemeClr val="bg1"/>
                                  </a:solidFill>
                                  <a:latin typeface="Cambria Math"/>
                                </a:rPr>
                                <m:t>0</m:t>
                              </m:r>
                            </m:sub>
                          </m:sSub>
                        </m:num>
                        <m:den>
                          <m:r>
                            <a:rPr lang="en-US" b="0" i="1" smtClean="0">
                              <a:solidFill>
                                <a:schemeClr val="bg1"/>
                              </a:solidFill>
                              <a:latin typeface="Cambria Math"/>
                            </a:rPr>
                            <m:t>𝑆</m:t>
                          </m:r>
                          <m:r>
                            <a:rPr lang="en-US" b="0" i="1" smtClean="0">
                              <a:solidFill>
                                <a:schemeClr val="bg1"/>
                              </a:solidFill>
                              <a:latin typeface="Cambria Math"/>
                            </a:rPr>
                            <m:t>(</m:t>
                          </m:r>
                          <m:sSub>
                            <m:sSubPr>
                              <m:ctrlPr>
                                <a:rPr lang="en-US" i="1">
                                  <a:solidFill>
                                    <a:schemeClr val="bg1"/>
                                  </a:solidFill>
                                  <a:latin typeface="Cambria Math"/>
                                </a:rPr>
                              </m:ctrlPr>
                            </m:sSubPr>
                            <m:e>
                              <m:acc>
                                <m:accPr>
                                  <m:chr m:val="̂"/>
                                  <m:ctrlPr>
                                    <a:rPr lang="en-US" i="1">
                                      <a:solidFill>
                                        <a:schemeClr val="bg1"/>
                                      </a:solidFill>
                                      <a:latin typeface="Cambria Math"/>
                                    </a:rPr>
                                  </m:ctrlPr>
                                </m:accPr>
                                <m:e>
                                  <m:r>
                                    <a:rPr lang="en-US" i="1">
                                      <a:solidFill>
                                        <a:schemeClr val="bg1"/>
                                      </a:solidFill>
                                      <a:latin typeface="Cambria Math"/>
                                    </a:rPr>
                                    <m:t>𝛽</m:t>
                                  </m:r>
                                </m:e>
                              </m:acc>
                            </m:e>
                            <m:sub>
                              <m:r>
                                <a:rPr lang="en-US" i="1">
                                  <a:solidFill>
                                    <a:schemeClr val="bg1"/>
                                  </a:solidFill>
                                  <a:latin typeface="Cambria Math"/>
                                </a:rPr>
                                <m:t>0</m:t>
                              </m:r>
                            </m:sub>
                          </m:sSub>
                          <m:r>
                            <a:rPr lang="en-US" b="0" i="1" smtClean="0">
                              <a:solidFill>
                                <a:schemeClr val="bg1"/>
                              </a:solidFill>
                              <a:latin typeface="Cambria Math"/>
                            </a:rPr>
                            <m:t>)</m:t>
                          </m:r>
                        </m:den>
                      </m:f>
                      <m:r>
                        <a:rPr lang="en-US" i="1">
                          <a:solidFill>
                            <a:schemeClr val="bg1"/>
                          </a:solidFill>
                          <a:latin typeface="Cambria Math"/>
                        </a:rPr>
                        <m:t>  ~ </m:t>
                      </m:r>
                      <m:r>
                        <a:rPr lang="en-US" i="1">
                          <a:solidFill>
                            <a:schemeClr val="bg1"/>
                          </a:solidFill>
                          <a:latin typeface="Cambria Math"/>
                        </a:rPr>
                        <m:t>𝑡</m:t>
                      </m:r>
                      <m:r>
                        <a:rPr lang="en-US" i="1">
                          <a:solidFill>
                            <a:schemeClr val="bg1"/>
                          </a:solidFill>
                          <a:latin typeface="Cambria Math"/>
                        </a:rPr>
                        <m:t>(</m:t>
                      </m:r>
                      <m:r>
                        <a:rPr lang="en-US" i="1">
                          <a:solidFill>
                            <a:schemeClr val="bg1"/>
                          </a:solidFill>
                          <a:latin typeface="Cambria Math"/>
                        </a:rPr>
                        <m:t>𝑑</m:t>
                      </m:r>
                      <m:r>
                        <a:rPr lang="en-US" i="1">
                          <a:solidFill>
                            <a:schemeClr val="bg1"/>
                          </a:solidFill>
                          <a:latin typeface="Cambria Math"/>
                        </a:rPr>
                        <m:t>.</m:t>
                      </m:r>
                      <m:r>
                        <a:rPr lang="en-US" i="1">
                          <a:solidFill>
                            <a:schemeClr val="bg1"/>
                          </a:solidFill>
                          <a:latin typeface="Cambria Math"/>
                        </a:rPr>
                        <m:t>𝑓</m:t>
                      </m:r>
                      <m:r>
                        <a:rPr lang="en-US" b="0" i="1" smtClean="0">
                          <a:solidFill>
                            <a:schemeClr val="bg1"/>
                          </a:solidFill>
                          <a:latin typeface="Cambria Math"/>
                        </a:rPr>
                        <m:t>=</m:t>
                      </m:r>
                      <m:r>
                        <a:rPr lang="en-US" i="1">
                          <a:solidFill>
                            <a:schemeClr val="bg1"/>
                          </a:solidFill>
                          <a:latin typeface="Cambria Math"/>
                        </a:rPr>
                        <m:t>𝑛</m:t>
                      </m:r>
                      <m:r>
                        <a:rPr lang="en-US" i="1">
                          <a:solidFill>
                            <a:schemeClr val="bg1"/>
                          </a:solidFill>
                          <a:latin typeface="Cambria Math"/>
                        </a:rPr>
                        <m:t>−</m:t>
                      </m:r>
                      <m:r>
                        <a:rPr lang="en-US" i="1">
                          <a:solidFill>
                            <a:schemeClr val="bg1"/>
                          </a:solidFill>
                          <a:latin typeface="Cambria Math"/>
                        </a:rPr>
                        <m:t>2</m:t>
                      </m:r>
                      <m:r>
                        <a:rPr lang="en-US" i="1">
                          <a:solidFill>
                            <a:schemeClr val="bg1"/>
                          </a:solidFill>
                          <a:latin typeface="Cambria Math"/>
                        </a:rPr>
                        <m:t>)</m:t>
                      </m:r>
                    </m:oMath>
                  </m:oMathPara>
                </a14:m>
                <a:endParaRPr lang="en-US"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76200" y="1624636"/>
                <a:ext cx="8991600" cy="4819589"/>
              </a:xfrm>
              <a:prstGeom prst="rect">
                <a:avLst/>
              </a:prstGeom>
              <a:blipFill rotWithShape="1">
                <a:blip r:embed="rId8"/>
                <a:stretch>
                  <a:fillRect l="-1424" t="-1266" r="-1356"/>
                </a:stretch>
              </a:blipFill>
            </p:spPr>
            <p:txBody>
              <a:bodyPr/>
              <a:lstStyle/>
              <a:p>
                <a:r>
                  <a:rPr lang="ar-IQ">
                    <a:noFill/>
                  </a:rPr>
                  <a:t> </a:t>
                </a:r>
              </a:p>
            </p:txBody>
          </p:sp>
        </mc:Fallback>
      </mc:AlternateContent>
    </p:spTree>
    <p:extLst>
      <p:ext uri="{BB962C8B-B14F-4D97-AF65-F5344CB8AC3E}">
        <p14:creationId xmlns:p14="http://schemas.microsoft.com/office/powerpoint/2010/main" val="14320190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1" y="103972"/>
            <a:ext cx="8277224" cy="523220"/>
          </a:xfrm>
          <a:prstGeom prst="rect">
            <a:avLst/>
          </a:prstGeom>
        </p:spPr>
        <p:txBody>
          <a:bodyPr wrap="square">
            <a:spAutoFit/>
          </a:bodyPr>
          <a:lstStyle/>
          <a:p>
            <a:r>
              <a:rPr lang="en-US" b="1" i="1" dirty="0" smtClean="0">
                <a:solidFill>
                  <a:srgbClr val="FF0000"/>
                </a:solidFill>
              </a:rPr>
              <a:t>The steps of this testing:</a:t>
            </a:r>
            <a:endParaRPr lang="en-US" b="1" dirty="0">
              <a:solidFill>
                <a:srgbClr val="FF0000"/>
              </a:solidFill>
            </a:endParaRPr>
          </a:p>
        </p:txBody>
      </p:sp>
      <mc:AlternateContent xmlns:mc="http://schemas.openxmlformats.org/markup-compatibility/2006" xmlns:a14="http://schemas.microsoft.com/office/drawing/2010/main">
        <mc:Choice Requires="a14">
          <p:sp>
            <p:nvSpPr>
              <p:cNvPr id="6" name="Rectangle 5"/>
              <p:cNvSpPr/>
              <p:nvPr/>
            </p:nvSpPr>
            <p:spPr>
              <a:xfrm>
                <a:off x="38101" y="969543"/>
                <a:ext cx="8991600" cy="6143285"/>
              </a:xfrm>
              <a:prstGeom prst="rect">
                <a:avLst/>
              </a:prstGeom>
            </p:spPr>
            <p:txBody>
              <a:bodyPr wrap="square">
                <a:spAutoFit/>
              </a:bodyPr>
              <a:lstStyle/>
              <a:p>
                <a:pPr algn="just"/>
                <a:r>
                  <a:rPr lang="en-US" dirty="0" smtClean="0">
                    <a:solidFill>
                      <a:schemeClr val="bg1"/>
                    </a:solidFill>
                  </a:rPr>
                  <a:t>1- Writing the </a:t>
                </a:r>
                <a:r>
                  <a:rPr lang="en-US" dirty="0">
                    <a:solidFill>
                      <a:schemeClr val="bg1"/>
                    </a:solidFill>
                  </a:rPr>
                  <a:t>hypothesis:</a:t>
                </a:r>
              </a:p>
              <a:p>
                <a:pPr algn="ctr"/>
                <a:endParaRPr lang="en-US" sz="2000" i="1" dirty="0">
                  <a:solidFill>
                    <a:schemeClr val="bg1"/>
                  </a:solidFill>
                </a:endParaRPr>
              </a:p>
              <a:p>
                <a:pPr algn="ctr"/>
                <a14:m>
                  <m:oMath xmlns:m="http://schemas.openxmlformats.org/officeDocument/2006/math">
                    <m:sSub>
                      <m:sSubPr>
                        <m:ctrlPr>
                          <a:rPr lang="en-US" i="1">
                            <a:solidFill>
                              <a:schemeClr val="bg1"/>
                            </a:solidFill>
                            <a:latin typeface="Cambria Math"/>
                          </a:rPr>
                        </m:ctrlPr>
                      </m:sSubPr>
                      <m:e>
                        <m:r>
                          <a:rPr lang="en-US" i="1">
                            <a:solidFill>
                              <a:schemeClr val="bg1"/>
                            </a:solidFill>
                            <a:latin typeface="Cambria Math"/>
                          </a:rPr>
                          <m:t>𝐻</m:t>
                        </m:r>
                      </m:e>
                      <m:sub>
                        <m:r>
                          <a:rPr lang="en-US" i="1">
                            <a:solidFill>
                              <a:schemeClr val="bg1"/>
                            </a:solidFill>
                            <a:latin typeface="Cambria Math"/>
                          </a:rPr>
                          <m:t>0</m:t>
                        </m:r>
                      </m:sub>
                    </m:sSub>
                    <m:r>
                      <a:rPr lang="en-US" i="1">
                        <a:solidFill>
                          <a:schemeClr val="bg1"/>
                        </a:solidFill>
                        <a:latin typeface="Cambria Math"/>
                      </a:rPr>
                      <m:t> : </m:t>
                    </m:r>
                    <m:r>
                      <a:rPr lang="en-US" i="1">
                        <a:solidFill>
                          <a:schemeClr val="bg1"/>
                        </a:solidFill>
                        <a:latin typeface="Cambria Math"/>
                      </a:rPr>
                      <m:t>𝛽</m:t>
                    </m:r>
                    <m:r>
                      <a:rPr lang="en-US" b="0" i="1" baseline="-25000" smtClean="0">
                        <a:solidFill>
                          <a:schemeClr val="bg1"/>
                        </a:solidFill>
                        <a:latin typeface="Cambria Math"/>
                      </a:rPr>
                      <m:t>0</m:t>
                    </m:r>
                  </m:oMath>
                </a14:m>
                <a:r>
                  <a:rPr lang="en-US" dirty="0">
                    <a:solidFill>
                      <a:schemeClr val="bg1"/>
                    </a:solidFill>
                  </a:rPr>
                  <a:t>= 0</a:t>
                </a:r>
              </a:p>
              <a:p>
                <a:pPr algn="ctr"/>
                <a:r>
                  <a:rPr lang="en-US" dirty="0">
                    <a:solidFill>
                      <a:schemeClr val="bg1"/>
                    </a:solidFill>
                  </a:rPr>
                  <a:t>   </a:t>
                </a:r>
                <a14:m>
                  <m:oMath xmlns:m="http://schemas.openxmlformats.org/officeDocument/2006/math">
                    <m:sSub>
                      <m:sSubPr>
                        <m:ctrlPr>
                          <a:rPr lang="en-US" i="1">
                            <a:solidFill>
                              <a:schemeClr val="bg1"/>
                            </a:solidFill>
                            <a:latin typeface="Cambria Math"/>
                          </a:rPr>
                        </m:ctrlPr>
                      </m:sSubPr>
                      <m:e>
                        <m:r>
                          <a:rPr lang="en-US" i="1">
                            <a:solidFill>
                              <a:schemeClr val="bg1"/>
                            </a:solidFill>
                            <a:latin typeface="Cambria Math"/>
                          </a:rPr>
                          <m:t>𝐻</m:t>
                        </m:r>
                      </m:e>
                      <m:sub>
                        <m:r>
                          <a:rPr lang="en-US" i="1">
                            <a:solidFill>
                              <a:schemeClr val="bg1"/>
                            </a:solidFill>
                            <a:latin typeface="Cambria Math"/>
                          </a:rPr>
                          <m:t>1</m:t>
                        </m:r>
                      </m:sub>
                    </m:sSub>
                    <m:r>
                      <a:rPr lang="en-US" i="1">
                        <a:solidFill>
                          <a:schemeClr val="bg1"/>
                        </a:solidFill>
                        <a:latin typeface="Cambria Math"/>
                      </a:rPr>
                      <m:t> : </m:t>
                    </m:r>
                    <m:r>
                      <a:rPr lang="en-US" i="1">
                        <a:solidFill>
                          <a:schemeClr val="bg1"/>
                        </a:solidFill>
                        <a:latin typeface="Cambria Math"/>
                      </a:rPr>
                      <m:t>𝛽</m:t>
                    </m:r>
                    <m:r>
                      <a:rPr lang="en-US" b="0" i="1" baseline="-25000" smtClean="0">
                        <a:solidFill>
                          <a:schemeClr val="bg1"/>
                        </a:solidFill>
                        <a:latin typeface="Cambria Math"/>
                      </a:rPr>
                      <m:t>0</m:t>
                    </m:r>
                    <m:r>
                      <a:rPr lang="en-US" i="1">
                        <a:solidFill>
                          <a:schemeClr val="bg1"/>
                        </a:solidFill>
                        <a:latin typeface="Cambria Math"/>
                      </a:rPr>
                      <m:t> ≠</m:t>
                    </m:r>
                    <m:r>
                      <a:rPr lang="en-US" i="1">
                        <a:solidFill>
                          <a:schemeClr val="bg1"/>
                        </a:solidFill>
                        <a:latin typeface="Cambria Math"/>
                      </a:rPr>
                      <m:t>0</m:t>
                    </m:r>
                  </m:oMath>
                </a14:m>
                <a:r>
                  <a:rPr lang="en-US" dirty="0">
                    <a:solidFill>
                      <a:schemeClr val="bg1"/>
                    </a:solidFill>
                  </a:rPr>
                  <a:t> </a:t>
                </a:r>
              </a:p>
              <a:p>
                <a:pPr rtl="1"/>
                <a:r>
                  <a:rPr lang="en-US" dirty="0" smtClean="0">
                    <a:solidFill>
                      <a:schemeClr val="bg1"/>
                    </a:solidFill>
                  </a:rPr>
                  <a:t> </a:t>
                </a:r>
              </a:p>
              <a:p>
                <a:pPr rtl="1"/>
                <a:r>
                  <a:rPr lang="en-US" dirty="0">
                    <a:solidFill>
                      <a:schemeClr val="bg1"/>
                    </a:solidFill>
                  </a:rPr>
                  <a:t>2- Compute the value of calculated </a:t>
                </a:r>
                <a:r>
                  <a:rPr lang="en-US" i="1" dirty="0">
                    <a:solidFill>
                      <a:schemeClr val="bg1"/>
                    </a:solidFill>
                  </a:rPr>
                  <a:t>t</a:t>
                </a:r>
                <a:r>
                  <a:rPr lang="en-US" dirty="0">
                    <a:solidFill>
                      <a:schemeClr val="bg1"/>
                    </a:solidFill>
                  </a:rPr>
                  <a:t> :</a:t>
                </a:r>
              </a:p>
              <a:p>
                <a:pPr rtl="1"/>
                <a:endParaRPr lang="en-US" sz="1200" i="1" dirty="0" smtClean="0">
                  <a:solidFill>
                    <a:schemeClr val="bg1"/>
                  </a:solidFill>
                </a:endParaRPr>
              </a:p>
              <a:p>
                <a:pPr rtl="1"/>
                <a:endParaRPr lang="en-US" sz="1800" i="1" dirty="0" smtClean="0">
                  <a:solidFill>
                    <a:schemeClr val="bg1"/>
                  </a:solidFill>
                </a:endParaRPr>
              </a:p>
              <a:p>
                <a:pPr rtl="1"/>
                <a:endParaRPr lang="en-US" sz="1800" i="1" dirty="0">
                  <a:solidFill>
                    <a:schemeClr val="bg1"/>
                  </a:solidFill>
                </a:endParaRPr>
              </a:p>
              <a:p>
                <a:pPr rtl="1"/>
                <a:endParaRPr lang="en-US" sz="1800" i="1" dirty="0" smtClean="0">
                  <a:solidFill>
                    <a:schemeClr val="bg1"/>
                  </a:solidFill>
                </a:endParaRPr>
              </a:p>
              <a:p>
                <a:pPr rtl="1"/>
                <a:endParaRPr lang="en-US" sz="1800" i="1" dirty="0" smtClean="0">
                  <a:solidFill>
                    <a:schemeClr val="bg1"/>
                  </a:solidFill>
                </a:endParaRPr>
              </a:p>
              <a:p>
                <a:pPr rtl="1"/>
                <a:r>
                  <a:rPr lang="en-US" i="1" dirty="0" smtClean="0">
                    <a:solidFill>
                      <a:schemeClr val="bg1"/>
                    </a:solidFill>
                  </a:rPr>
                  <a:t>Where: </a:t>
                </a:r>
                <a:endParaRPr lang="en-US" i="1" dirty="0">
                  <a:solidFill>
                    <a:schemeClr val="bg1"/>
                  </a:solidFill>
                </a:endParaRPr>
              </a:p>
              <a:p>
                <a:pPr rtl="1"/>
                <a:endParaRPr lang="en-US" i="1" dirty="0" smtClean="0">
                  <a:solidFill>
                    <a:schemeClr val="bg1"/>
                  </a:solidFill>
                </a:endParaRPr>
              </a:p>
              <a:p>
                <a:r>
                  <a:rPr lang="en-US" b="1" dirty="0" smtClean="0">
                    <a:solidFill>
                      <a:schemeClr val="bg1"/>
                    </a:solidFill>
                  </a:rPr>
                  <a:t>3- </a:t>
                </a:r>
                <a:r>
                  <a:rPr lang="en-US" dirty="0">
                    <a:solidFill>
                      <a:schemeClr val="bg1"/>
                    </a:solidFill>
                  </a:rPr>
                  <a:t>Find the value of t-tabular </a:t>
                </a:r>
                <a:r>
                  <a:rPr lang="en-US" dirty="0" smtClean="0">
                    <a:solidFill>
                      <a:schemeClr val="bg1"/>
                    </a:solidFill>
                  </a:rPr>
                  <a:t>under the significance level (</a:t>
                </a:r>
                <a14:m>
                  <m:oMath xmlns:m="http://schemas.openxmlformats.org/officeDocument/2006/math">
                    <m:r>
                      <a:rPr lang="en-US" b="1" i="1">
                        <a:solidFill>
                          <a:schemeClr val="bg1"/>
                        </a:solidFill>
                        <a:latin typeface="Cambria Math"/>
                      </a:rPr>
                      <m:t>𝜶</m:t>
                    </m:r>
                    <m:r>
                      <a:rPr lang="en-US" b="1" i="1">
                        <a:solidFill>
                          <a:schemeClr val="bg1"/>
                        </a:solidFill>
                        <a:latin typeface="Cambria Math"/>
                      </a:rPr>
                      <m:t> </m:t>
                    </m:r>
                  </m:oMath>
                </a14:m>
                <a:r>
                  <a:rPr lang="en-US" dirty="0" smtClean="0">
                    <a:solidFill>
                      <a:schemeClr val="bg1"/>
                    </a:solidFill>
                  </a:rPr>
                  <a:t>) and the degrees of freedom (</a:t>
                </a:r>
                <a14:m>
                  <m:oMath xmlns:m="http://schemas.openxmlformats.org/officeDocument/2006/math">
                    <m:r>
                      <a:rPr lang="en-US" b="1" i="1">
                        <a:solidFill>
                          <a:schemeClr val="bg1"/>
                        </a:solidFill>
                        <a:latin typeface="Cambria Math"/>
                      </a:rPr>
                      <m:t>𝒏</m:t>
                    </m:r>
                    <m:r>
                      <a:rPr lang="en-US" b="1" i="1">
                        <a:solidFill>
                          <a:schemeClr val="bg1"/>
                        </a:solidFill>
                        <a:latin typeface="Cambria Math"/>
                      </a:rPr>
                      <m:t>−</m:t>
                    </m:r>
                    <m:r>
                      <a:rPr lang="en-US" b="1" i="1">
                        <a:solidFill>
                          <a:schemeClr val="bg1"/>
                        </a:solidFill>
                        <a:latin typeface="Cambria Math"/>
                      </a:rPr>
                      <m:t>𝟐</m:t>
                    </m:r>
                  </m:oMath>
                </a14:m>
                <a:r>
                  <a:rPr lang="en-US" dirty="0" smtClean="0">
                    <a:solidFill>
                      <a:schemeClr val="bg1"/>
                    </a:solidFill>
                  </a:rPr>
                  <a:t>): </a:t>
                </a:r>
                <a14:m>
                  <m:oMath xmlns:m="http://schemas.openxmlformats.org/officeDocument/2006/math">
                    <m:r>
                      <a:rPr lang="en-US" b="1" i="1" dirty="0">
                        <a:solidFill>
                          <a:schemeClr val="bg1"/>
                        </a:solidFill>
                        <a:latin typeface="Cambria Math"/>
                      </a:rPr>
                      <m:t>[</m:t>
                    </m:r>
                    <m:r>
                      <a:rPr lang="en-US" b="1" i="1">
                        <a:solidFill>
                          <a:schemeClr val="bg1"/>
                        </a:solidFill>
                        <a:latin typeface="Cambria Math"/>
                      </a:rPr>
                      <m:t> </m:t>
                    </m:r>
                    <m:r>
                      <a:rPr lang="en-US" b="1" i="1">
                        <a:solidFill>
                          <a:schemeClr val="bg1"/>
                        </a:solidFill>
                        <a:latin typeface="Cambria Math"/>
                      </a:rPr>
                      <m:t>𝒕</m:t>
                    </m:r>
                    <m:r>
                      <a:rPr lang="en-US" b="1" i="1" smtClean="0">
                        <a:solidFill>
                          <a:schemeClr val="bg1"/>
                        </a:solidFill>
                        <a:latin typeface="Cambria Math"/>
                      </a:rPr>
                      <m:t> (</m:t>
                    </m:r>
                    <m:f>
                      <m:fPr>
                        <m:ctrlPr>
                          <a:rPr lang="en-US" b="1" i="1">
                            <a:solidFill>
                              <a:schemeClr val="bg1"/>
                            </a:solidFill>
                            <a:latin typeface="Cambria Math"/>
                          </a:rPr>
                        </m:ctrlPr>
                      </m:fPr>
                      <m:num>
                        <m:r>
                          <a:rPr lang="en-US" b="1" i="1">
                            <a:solidFill>
                              <a:schemeClr val="bg1"/>
                            </a:solidFill>
                            <a:latin typeface="Cambria Math"/>
                          </a:rPr>
                          <m:t>𝜶</m:t>
                        </m:r>
                      </m:num>
                      <m:den>
                        <m:r>
                          <a:rPr lang="en-US" b="1" i="1">
                            <a:solidFill>
                              <a:schemeClr val="bg1"/>
                            </a:solidFill>
                            <a:latin typeface="Cambria Math"/>
                          </a:rPr>
                          <m:t>𝟐</m:t>
                        </m:r>
                      </m:den>
                    </m:f>
                    <m:r>
                      <a:rPr lang="en-US" b="1" i="1">
                        <a:solidFill>
                          <a:schemeClr val="bg1"/>
                        </a:solidFill>
                        <a:latin typeface="Cambria Math"/>
                      </a:rPr>
                      <m:t>  ,  </m:t>
                    </m:r>
                    <m:r>
                      <a:rPr lang="en-US" b="1" i="1">
                        <a:solidFill>
                          <a:schemeClr val="bg1"/>
                        </a:solidFill>
                        <a:latin typeface="Cambria Math"/>
                      </a:rPr>
                      <m:t>𝒏</m:t>
                    </m:r>
                    <m:r>
                      <a:rPr lang="en-US" b="1" i="1">
                        <a:solidFill>
                          <a:schemeClr val="bg1"/>
                        </a:solidFill>
                        <a:latin typeface="Cambria Math"/>
                      </a:rPr>
                      <m:t>−</m:t>
                    </m:r>
                    <m:r>
                      <a:rPr lang="en-US" b="1" i="1">
                        <a:solidFill>
                          <a:schemeClr val="bg1"/>
                        </a:solidFill>
                        <a:latin typeface="Cambria Math"/>
                      </a:rPr>
                      <m:t>𝟐</m:t>
                    </m:r>
                    <m:r>
                      <a:rPr lang="en-US" b="1" i="1">
                        <a:solidFill>
                          <a:schemeClr val="bg1"/>
                        </a:solidFill>
                        <a:latin typeface="Cambria Math"/>
                      </a:rPr>
                      <m:t>)</m:t>
                    </m:r>
                  </m:oMath>
                </a14:m>
                <a:r>
                  <a:rPr lang="en-US" dirty="0" smtClean="0">
                    <a:solidFill>
                      <a:schemeClr val="bg1"/>
                    </a:solidFill>
                  </a:rPr>
                  <a:t> ]</a:t>
                </a:r>
              </a:p>
              <a:p>
                <a:endParaRPr lang="en-US" i="1"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8101" y="969543"/>
                <a:ext cx="8991600" cy="6143285"/>
              </a:xfrm>
              <a:prstGeom prst="rect">
                <a:avLst/>
              </a:prstGeom>
              <a:blipFill rotWithShape="1">
                <a:blip r:embed="rId4"/>
                <a:stretch>
                  <a:fillRect l="-1356" t="-992" r="-1695"/>
                </a:stretch>
              </a:blipFill>
            </p:spPr>
            <p:txBody>
              <a:bodyPr/>
              <a:lstStyle/>
              <a:p>
                <a:r>
                  <a:rPr lang="ar-IQ">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798809909"/>
              </p:ext>
            </p:extLst>
          </p:nvPr>
        </p:nvGraphicFramePr>
        <p:xfrm>
          <a:off x="1414296" y="4590719"/>
          <a:ext cx="4059238" cy="909638"/>
        </p:xfrm>
        <a:graphic>
          <a:graphicData uri="http://schemas.openxmlformats.org/presentationml/2006/ole">
            <mc:AlternateContent xmlns:mc="http://schemas.openxmlformats.org/markup-compatibility/2006">
              <mc:Choice xmlns:v="urn:schemas-microsoft-com:vml" Requires="v">
                <p:oleObj spid="_x0000_s114868" name="Equation" r:id="rId5" imgW="2209680" imgH="495000" progId="Equation.3">
                  <p:embed/>
                </p:oleObj>
              </mc:Choice>
              <mc:Fallback>
                <p:oleObj name="Equation" r:id="rId5" imgW="2209680" imgH="495000" progId="Equation.3">
                  <p:embed/>
                  <p:pic>
                    <p:nvPicPr>
                      <p:cNvPr id="0" name=""/>
                      <p:cNvPicPr/>
                      <p:nvPr/>
                    </p:nvPicPr>
                    <p:blipFill>
                      <a:blip/>
                      <a:stretch>
                        <a:fillRect/>
                      </a:stretch>
                    </p:blipFill>
                    <p:spPr>
                      <a:xfrm>
                        <a:off x="1414296" y="4590719"/>
                        <a:ext cx="4059238" cy="909638"/>
                      </a:xfrm>
                      <a:prstGeom prst="rect">
                        <a:avLst/>
                      </a:prstGeom>
                      <a:solidFill>
                        <a:schemeClr val="bg1"/>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38524782"/>
              </p:ext>
            </p:extLst>
          </p:nvPr>
        </p:nvGraphicFramePr>
        <p:xfrm>
          <a:off x="3427413" y="3584575"/>
          <a:ext cx="1676400" cy="871538"/>
        </p:xfrm>
        <a:graphic>
          <a:graphicData uri="http://schemas.openxmlformats.org/presentationml/2006/ole">
            <mc:AlternateContent xmlns:mc="http://schemas.openxmlformats.org/markup-compatibility/2006">
              <mc:Choice xmlns:v="urn:schemas-microsoft-com:vml" Requires="v">
                <p:oleObj spid="_x0000_s114869" name="Equation" r:id="rId6" imgW="927000" imgH="482400" progId="Equation.3">
                  <p:embed/>
                </p:oleObj>
              </mc:Choice>
              <mc:Fallback>
                <p:oleObj name="Equation" r:id="rId6" imgW="927000" imgH="482400" progId="Equation.3">
                  <p:embed/>
                  <p:pic>
                    <p:nvPicPr>
                      <p:cNvPr id="0" name=""/>
                      <p:cNvPicPr/>
                      <p:nvPr/>
                    </p:nvPicPr>
                    <p:blipFill>
                      <a:blip/>
                      <a:stretch>
                        <a:fillRect/>
                      </a:stretch>
                    </p:blipFill>
                    <p:spPr>
                      <a:xfrm>
                        <a:off x="3427413" y="3584575"/>
                        <a:ext cx="1676400" cy="871538"/>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9354222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38101" y="969543"/>
                <a:ext cx="8991600" cy="4832092"/>
              </a:xfrm>
              <a:prstGeom prst="rect">
                <a:avLst/>
              </a:prstGeom>
            </p:spPr>
            <p:txBody>
              <a:bodyPr wrap="square">
                <a:spAutoFit/>
              </a:bodyPr>
              <a:lstStyle/>
              <a:p>
                <a:r>
                  <a:rPr lang="en-US" i="1" dirty="0">
                    <a:solidFill>
                      <a:schemeClr val="bg1"/>
                    </a:solidFill>
                  </a:rPr>
                  <a:t> </a:t>
                </a:r>
                <a:r>
                  <a:rPr lang="en-US" i="1" dirty="0" smtClean="0">
                    <a:solidFill>
                      <a:schemeClr val="bg1"/>
                    </a:solidFill>
                  </a:rPr>
                  <a:t>                              </a:t>
                </a:r>
                <a:r>
                  <a:rPr lang="en-US" b="1" i="1" dirty="0" smtClean="0">
                    <a:solidFill>
                      <a:schemeClr val="accent1">
                        <a:lumMod val="40000"/>
                        <a:lumOff val="60000"/>
                      </a:schemeClr>
                    </a:solidFill>
                  </a:rPr>
                  <a:t>We </a:t>
                </a:r>
                <a:r>
                  <a:rPr lang="en-US" b="1" i="1" dirty="0">
                    <a:solidFill>
                      <a:schemeClr val="accent1">
                        <a:lumMod val="40000"/>
                        <a:lumOff val="60000"/>
                      </a:schemeClr>
                    </a:solidFill>
                  </a:rPr>
                  <a:t>reject   </a:t>
                </a:r>
                <a14:m>
                  <m:oMath xmlns:m="http://schemas.openxmlformats.org/officeDocument/2006/math">
                    <m:sSub>
                      <m:sSubPr>
                        <m:ctrlPr>
                          <a:rPr lang="en-US" b="1" i="1">
                            <a:solidFill>
                              <a:schemeClr val="accent1">
                                <a:lumMod val="40000"/>
                                <a:lumOff val="60000"/>
                              </a:schemeClr>
                            </a:solidFill>
                            <a:latin typeface="Cambria Math"/>
                          </a:rPr>
                        </m:ctrlPr>
                      </m:sSubPr>
                      <m:e>
                        <m:r>
                          <a:rPr lang="en-US" b="1" i="1">
                            <a:solidFill>
                              <a:schemeClr val="accent1">
                                <a:lumMod val="40000"/>
                                <a:lumOff val="60000"/>
                              </a:schemeClr>
                            </a:solidFill>
                            <a:latin typeface="Cambria Math"/>
                          </a:rPr>
                          <m:t>𝑯</m:t>
                        </m:r>
                      </m:e>
                      <m:sub>
                        <m:r>
                          <a:rPr lang="en-US" b="1" i="1" smtClean="0">
                            <a:solidFill>
                              <a:schemeClr val="accent1">
                                <a:lumMod val="40000"/>
                                <a:lumOff val="60000"/>
                              </a:schemeClr>
                            </a:solidFill>
                            <a:latin typeface="Cambria Math"/>
                          </a:rPr>
                          <m:t>𝟎</m:t>
                        </m:r>
                      </m:sub>
                    </m:sSub>
                  </m:oMath>
                </a14:m>
                <a:r>
                  <a:rPr lang="en-US" b="1" dirty="0">
                    <a:solidFill>
                      <a:schemeClr val="accent1">
                        <a:lumMod val="40000"/>
                        <a:lumOff val="60000"/>
                      </a:schemeClr>
                    </a:solidFill>
                  </a:rPr>
                  <a:t>  </a:t>
                </a:r>
                <a:endParaRPr lang="en-US" dirty="0">
                  <a:solidFill>
                    <a:schemeClr val="bg1"/>
                  </a:solidFill>
                </a:endParaRPr>
              </a:p>
              <a:p>
                <a:pPr rtl="1"/>
                <a:endParaRPr lang="en-US" sz="1400" b="1" dirty="0" smtClean="0">
                  <a:solidFill>
                    <a:schemeClr val="bg1"/>
                  </a:solidFill>
                </a:endParaRPr>
              </a:p>
              <a:p>
                <a:pPr rtl="1"/>
                <a:r>
                  <a:rPr lang="en-US" dirty="0" smtClean="0">
                    <a:solidFill>
                      <a:schemeClr val="bg1"/>
                    </a:solidFill>
                  </a:rPr>
                  <a:t>That’s  </a:t>
                </a:r>
                <a:r>
                  <a:rPr lang="en-US" dirty="0">
                    <a:solidFill>
                      <a:schemeClr val="bg1"/>
                    </a:solidFill>
                  </a:rPr>
                  <a:t>mean the regression line not passes from the origin </a:t>
                </a:r>
                <a:r>
                  <a:rPr lang="en-US" dirty="0" smtClean="0">
                    <a:solidFill>
                      <a:schemeClr val="bg1"/>
                    </a:solidFill>
                  </a:rPr>
                  <a:t>point.</a:t>
                </a:r>
                <a:endParaRPr lang="en-US" sz="2000" i="1" dirty="0" smtClean="0">
                  <a:solidFill>
                    <a:schemeClr val="bg1"/>
                  </a:solidFill>
                </a:endParaRPr>
              </a:p>
              <a:p>
                <a:r>
                  <a:rPr lang="en-US" b="1" dirty="0" smtClean="0">
                    <a:solidFill>
                      <a:schemeClr val="bg1"/>
                    </a:solidFill>
                  </a:rPr>
                  <a:t>                                </a:t>
                </a:r>
              </a:p>
              <a:p>
                <a:r>
                  <a:rPr lang="en-US" b="1" dirty="0" smtClean="0">
                    <a:solidFill>
                      <a:schemeClr val="bg1"/>
                    </a:solidFill>
                  </a:rPr>
                  <a:t>  </a:t>
                </a:r>
                <a:endParaRPr lang="en-US" b="1" dirty="0">
                  <a:solidFill>
                    <a:schemeClr val="bg1"/>
                  </a:solidFill>
                </a:endParaRPr>
              </a:p>
              <a:p>
                <a:r>
                  <a:rPr lang="en-US" b="1" dirty="0" smtClean="0">
                    <a:solidFill>
                      <a:schemeClr val="bg1"/>
                    </a:solidFill>
                  </a:rPr>
                  <a:t>                              </a:t>
                </a:r>
                <a:r>
                  <a:rPr lang="en-US" b="1" i="1" dirty="0" smtClean="0">
                    <a:solidFill>
                      <a:schemeClr val="accent1">
                        <a:lumMod val="40000"/>
                        <a:lumOff val="60000"/>
                      </a:schemeClr>
                    </a:solidFill>
                  </a:rPr>
                  <a:t>We don’t reject</a:t>
                </a:r>
                <a:r>
                  <a:rPr lang="en-US" b="1" dirty="0" smtClean="0">
                    <a:solidFill>
                      <a:schemeClr val="accent1">
                        <a:lumMod val="40000"/>
                        <a:lumOff val="60000"/>
                      </a:schemeClr>
                    </a:solidFill>
                  </a:rPr>
                  <a:t>   </a:t>
                </a:r>
                <a14:m>
                  <m:oMath xmlns:m="http://schemas.openxmlformats.org/officeDocument/2006/math">
                    <m:sSub>
                      <m:sSubPr>
                        <m:ctrlPr>
                          <a:rPr lang="en-US" b="1" i="1">
                            <a:solidFill>
                              <a:schemeClr val="accent1">
                                <a:lumMod val="40000"/>
                                <a:lumOff val="60000"/>
                              </a:schemeClr>
                            </a:solidFill>
                            <a:latin typeface="Cambria Math"/>
                          </a:rPr>
                        </m:ctrlPr>
                      </m:sSubPr>
                      <m:e>
                        <m:r>
                          <a:rPr lang="en-US" b="1" i="1">
                            <a:solidFill>
                              <a:schemeClr val="accent1">
                                <a:lumMod val="40000"/>
                                <a:lumOff val="60000"/>
                              </a:schemeClr>
                            </a:solidFill>
                            <a:latin typeface="Cambria Math"/>
                          </a:rPr>
                          <m:t>𝑯</m:t>
                        </m:r>
                      </m:e>
                      <m:sub>
                        <m:r>
                          <a:rPr lang="en-US" b="1" i="1">
                            <a:solidFill>
                              <a:schemeClr val="accent1">
                                <a:lumMod val="40000"/>
                                <a:lumOff val="60000"/>
                              </a:schemeClr>
                            </a:solidFill>
                            <a:latin typeface="Cambria Math"/>
                          </a:rPr>
                          <m:t>𝟎</m:t>
                        </m:r>
                      </m:sub>
                    </m:sSub>
                  </m:oMath>
                </a14:m>
                <a:r>
                  <a:rPr lang="en-US" b="1" dirty="0">
                    <a:solidFill>
                      <a:schemeClr val="bg1"/>
                    </a:solidFill>
                  </a:rPr>
                  <a:t>  </a:t>
                </a:r>
                <a:endParaRPr lang="en-US" dirty="0">
                  <a:solidFill>
                    <a:schemeClr val="bg1"/>
                  </a:solidFill>
                </a:endParaRPr>
              </a:p>
              <a:p>
                <a:pPr rtl="1"/>
                <a:endParaRPr lang="en-US" sz="1400" b="1" dirty="0">
                  <a:solidFill>
                    <a:schemeClr val="bg1"/>
                  </a:solidFill>
                </a:endParaRPr>
              </a:p>
              <a:p>
                <a:pPr rtl="1"/>
                <a:r>
                  <a:rPr lang="en-US" dirty="0">
                    <a:solidFill>
                      <a:schemeClr val="bg1"/>
                    </a:solidFill>
                  </a:rPr>
                  <a:t>That’s  mean the regression line </a:t>
                </a:r>
                <a:r>
                  <a:rPr lang="en-US" dirty="0" smtClean="0">
                    <a:solidFill>
                      <a:schemeClr val="bg1"/>
                    </a:solidFill>
                  </a:rPr>
                  <a:t>passes </a:t>
                </a:r>
                <a:r>
                  <a:rPr lang="en-US" dirty="0">
                    <a:solidFill>
                      <a:schemeClr val="bg1"/>
                    </a:solidFill>
                  </a:rPr>
                  <a:t>from the origin point.</a:t>
                </a:r>
                <a:endParaRPr lang="en-US" sz="2000" i="1" dirty="0">
                  <a:solidFill>
                    <a:schemeClr val="bg1"/>
                  </a:solidFill>
                </a:endParaRPr>
              </a:p>
              <a:p>
                <a:r>
                  <a:rPr lang="en-US" b="1" dirty="0">
                    <a:solidFill>
                      <a:schemeClr val="bg1"/>
                    </a:solidFill>
                  </a:rPr>
                  <a:t>                                </a:t>
                </a:r>
              </a:p>
              <a:p>
                <a:pPr rtl="1"/>
                <a:r>
                  <a:rPr lang="en-US" dirty="0" smtClean="0">
                    <a:solidFill>
                      <a:schemeClr val="bg1"/>
                    </a:solidFill>
                  </a:rPr>
                  <a:t> </a:t>
                </a:r>
                <a:endParaRPr lang="en-US" dirty="0">
                  <a:solidFill>
                    <a:schemeClr val="bg1"/>
                  </a:solidFill>
                </a:endParaRPr>
              </a:p>
              <a:p>
                <a:pPr rtl="1"/>
                <a:endParaRPr lang="en-US" i="1"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8101" y="969543"/>
                <a:ext cx="8991600" cy="4832092"/>
              </a:xfrm>
              <a:prstGeom prst="rect">
                <a:avLst/>
              </a:prstGeom>
              <a:blipFill rotWithShape="1">
                <a:blip r:embed="rId4"/>
                <a:stretch>
                  <a:fillRect l="-1288" t="-1261"/>
                </a:stretch>
              </a:blipFill>
            </p:spPr>
            <p:txBody>
              <a:bodyPr/>
              <a:lstStyle/>
              <a:p>
                <a:r>
                  <a:rPr lang="ar-IQ">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288919343"/>
              </p:ext>
            </p:extLst>
          </p:nvPr>
        </p:nvGraphicFramePr>
        <p:xfrm>
          <a:off x="160338" y="911225"/>
          <a:ext cx="2605087" cy="596900"/>
        </p:xfrm>
        <a:graphic>
          <a:graphicData uri="http://schemas.openxmlformats.org/presentationml/2006/ole">
            <mc:AlternateContent xmlns:mc="http://schemas.openxmlformats.org/markup-compatibility/2006">
              <mc:Choice xmlns:v="urn:schemas-microsoft-com:vml" Requires="v">
                <p:oleObj spid="_x0000_s115902" name="Equation" r:id="rId5" imgW="1104840" imgH="253800" progId="Equation.3">
                  <p:embed/>
                </p:oleObj>
              </mc:Choice>
              <mc:Fallback>
                <p:oleObj name="Equation" r:id="rId5" imgW="1104840" imgH="253800" progId="Equation.3">
                  <p:embed/>
                  <p:pic>
                    <p:nvPicPr>
                      <p:cNvPr id="0" name=""/>
                      <p:cNvPicPr/>
                      <p:nvPr/>
                    </p:nvPicPr>
                    <p:blipFill>
                      <a:blip r:embed="rId6"/>
                      <a:stretch>
                        <a:fillRect/>
                      </a:stretch>
                    </p:blipFill>
                    <p:spPr>
                      <a:xfrm>
                        <a:off x="160338" y="911225"/>
                        <a:ext cx="2605087" cy="596900"/>
                      </a:xfrm>
                      <a:prstGeom prst="rect">
                        <a:avLst/>
                      </a:prstGeom>
                      <a:solidFill>
                        <a:schemeClr val="bg1"/>
                      </a:solidFill>
                    </p:spPr>
                  </p:pic>
                </p:oleObj>
              </mc:Fallback>
            </mc:AlternateContent>
          </a:graphicData>
        </a:graphic>
      </p:graphicFrame>
      <p:sp>
        <p:nvSpPr>
          <p:cNvPr id="2" name="Rectangle 1"/>
          <p:cNvSpPr/>
          <p:nvPr/>
        </p:nvSpPr>
        <p:spPr>
          <a:xfrm>
            <a:off x="73328" y="151234"/>
            <a:ext cx="4821128" cy="523220"/>
          </a:xfrm>
          <a:prstGeom prst="rect">
            <a:avLst/>
          </a:prstGeom>
        </p:spPr>
        <p:txBody>
          <a:bodyPr wrap="none">
            <a:spAutoFit/>
          </a:bodyPr>
          <a:lstStyle/>
          <a:p>
            <a:pPr algn="just"/>
            <a:r>
              <a:rPr lang="en-US" dirty="0"/>
              <a:t>4- Compare the </a:t>
            </a:r>
            <a:r>
              <a:rPr lang="en-US" i="1" dirty="0" smtClean="0"/>
              <a:t>Cal.t</a:t>
            </a:r>
            <a:r>
              <a:rPr lang="en-US" dirty="0" smtClean="0"/>
              <a:t>  with </a:t>
            </a:r>
            <a:r>
              <a:rPr lang="en-US" i="1" dirty="0" smtClean="0"/>
              <a:t>Tab.t</a:t>
            </a:r>
            <a:endParaRPr lang="en-US" i="1" dirty="0"/>
          </a:p>
        </p:txBody>
      </p:sp>
      <p:graphicFrame>
        <p:nvGraphicFramePr>
          <p:cNvPr id="3" name="Object 2"/>
          <p:cNvGraphicFramePr>
            <a:graphicFrameLocks noChangeAspect="1"/>
          </p:cNvGraphicFramePr>
          <p:nvPr>
            <p:extLst>
              <p:ext uri="{D42A27DB-BD31-4B8C-83A1-F6EECF244321}">
                <p14:modId xmlns:p14="http://schemas.microsoft.com/office/powerpoint/2010/main" val="553020013"/>
              </p:ext>
            </p:extLst>
          </p:nvPr>
        </p:nvGraphicFramePr>
        <p:xfrm>
          <a:off x="138113" y="3279775"/>
          <a:ext cx="2603500" cy="596900"/>
        </p:xfrm>
        <a:graphic>
          <a:graphicData uri="http://schemas.openxmlformats.org/presentationml/2006/ole">
            <mc:AlternateContent xmlns:mc="http://schemas.openxmlformats.org/markup-compatibility/2006">
              <mc:Choice xmlns:v="urn:schemas-microsoft-com:vml" Requires="v">
                <p:oleObj spid="_x0000_s115903" name="Equation" r:id="rId7" imgW="1104840" imgH="253800" progId="Equation.3">
                  <p:embed/>
                </p:oleObj>
              </mc:Choice>
              <mc:Fallback>
                <p:oleObj name="Equation" r:id="rId7" imgW="1104840" imgH="253800" progId="Equation.3">
                  <p:embed/>
                  <p:pic>
                    <p:nvPicPr>
                      <p:cNvPr id="0" name="Object 7"/>
                      <p:cNvPicPr>
                        <a:picLocks noChangeAspect="1" noChangeArrowheads="1"/>
                      </p:cNvPicPr>
                      <p:nvPr/>
                    </p:nvPicPr>
                    <p:blipFill>
                      <a:blip r:embed="rId8"/>
                      <a:srcRect/>
                      <a:stretch>
                        <a:fillRect/>
                      </a:stretch>
                    </p:blipFill>
                    <p:spPr bwMode="auto">
                      <a:xfrm>
                        <a:off x="138113" y="3279775"/>
                        <a:ext cx="2603500" cy="59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19396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0809"/>
            <a:ext cx="4268028" cy="523220"/>
          </a:xfrm>
          <a:prstGeom prst="rect">
            <a:avLst/>
          </a:prstGeom>
        </p:spPr>
        <p:txBody>
          <a:bodyPr wrap="none">
            <a:spAutoFit/>
          </a:bodyPr>
          <a:lstStyle/>
          <a:p>
            <a:r>
              <a:rPr lang="en-US" dirty="0" smtClean="0">
                <a:solidFill>
                  <a:srgbClr val="FF0000"/>
                </a:solidFill>
              </a:rPr>
              <a:t>2- Testing </a:t>
            </a:r>
            <a:r>
              <a:rPr lang="en-US" dirty="0">
                <a:solidFill>
                  <a:srgbClr val="FF0000"/>
                </a:solidFill>
              </a:rPr>
              <a:t>Hypotheses about</a:t>
            </a:r>
            <a:endParaRPr lang="ar-IQ"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488171117"/>
              </p:ext>
            </p:extLst>
          </p:nvPr>
        </p:nvGraphicFramePr>
        <p:xfrm>
          <a:off x="4476465" y="218252"/>
          <a:ext cx="615114" cy="455777"/>
        </p:xfrm>
        <a:graphic>
          <a:graphicData uri="http://schemas.openxmlformats.org/presentationml/2006/ole">
            <mc:AlternateContent xmlns:mc="http://schemas.openxmlformats.org/markup-compatibility/2006">
              <mc:Choice xmlns:v="urn:schemas-microsoft-com:vml" Requires="v">
                <p:oleObj spid="_x0000_s116827" name="Equation" r:id="rId4" imgW="291960" imgH="215640" progId="Equation.3">
                  <p:embed/>
                </p:oleObj>
              </mc:Choice>
              <mc:Fallback>
                <p:oleObj name="Equation" r:id="rId4" imgW="291960" imgH="215640" progId="Equation.3">
                  <p:embed/>
                  <p:pic>
                    <p:nvPicPr>
                      <p:cNvPr id="0" name=""/>
                      <p:cNvPicPr>
                        <a:picLocks noChangeAspect="1" noChangeArrowheads="1"/>
                      </p:cNvPicPr>
                      <p:nvPr/>
                    </p:nvPicPr>
                    <p:blipFill>
                      <a:blip r:embed="rId5"/>
                      <a:srcRect/>
                      <a:stretch>
                        <a:fillRect/>
                      </a:stretch>
                    </p:blipFill>
                    <p:spPr bwMode="auto">
                      <a:xfrm>
                        <a:off x="4476465" y="218252"/>
                        <a:ext cx="615114" cy="455777"/>
                      </a:xfrm>
                      <a:prstGeom prst="rect">
                        <a:avLst/>
                      </a:prstGeom>
                      <a:solidFill>
                        <a:srgbClr val="FF3399"/>
                      </a:solidFill>
                      <a:ln>
                        <a:noFill/>
                      </a:ln>
                    </p:spPr>
                  </p:pic>
                </p:oleObj>
              </mc:Fallback>
            </mc:AlternateContent>
          </a:graphicData>
        </a:graphic>
      </p:graphicFrame>
      <mc:AlternateContent xmlns:mc="http://schemas.openxmlformats.org/markup-compatibility/2006" xmlns:a14="http://schemas.microsoft.com/office/drawing/2010/main">
        <mc:Choice Requires="a14">
          <p:sp>
            <p:nvSpPr>
              <p:cNvPr id="6" name="Rectangle 5"/>
              <p:cNvSpPr/>
              <p:nvPr/>
            </p:nvSpPr>
            <p:spPr>
              <a:xfrm>
                <a:off x="62552" y="969532"/>
                <a:ext cx="8991600" cy="5864875"/>
              </a:xfrm>
              <a:prstGeom prst="rect">
                <a:avLst/>
              </a:prstGeom>
            </p:spPr>
            <p:txBody>
              <a:bodyPr wrap="square">
                <a:spAutoFit/>
              </a:bodyPr>
              <a:lstStyle/>
              <a:p>
                <a:pPr algn="just"/>
                <a:r>
                  <a:rPr lang="en-US" dirty="0" smtClean="0">
                    <a:solidFill>
                      <a:schemeClr val="bg1"/>
                    </a:solidFill>
                  </a:rPr>
                  <a:t>Uses this test to know is there significant relation between  the independent variable (Xi) and the dependent variable (Yi). </a:t>
                </a:r>
              </a:p>
              <a:p>
                <a:pPr algn="just"/>
                <a:r>
                  <a:rPr lang="en-US" b="1" dirty="0" smtClean="0">
                    <a:solidFill>
                      <a:schemeClr val="accent1">
                        <a:lumMod val="60000"/>
                        <a:lumOff val="40000"/>
                      </a:schemeClr>
                    </a:solidFill>
                  </a:rPr>
                  <a:t>Or</a:t>
                </a:r>
                <a:r>
                  <a:rPr lang="en-US" dirty="0" smtClean="0">
                    <a:solidFill>
                      <a:schemeClr val="bg1"/>
                    </a:solidFill>
                  </a:rPr>
                  <a:t> to know does the independent variable (Xi) have significant effect on the dependent variable (Yi), according </a:t>
                </a:r>
                <a:r>
                  <a:rPr lang="en-US" dirty="0">
                    <a:solidFill>
                      <a:schemeClr val="bg1"/>
                    </a:solidFill>
                  </a:rPr>
                  <a:t>to the following </a:t>
                </a:r>
                <a:r>
                  <a:rPr lang="en-US" dirty="0" smtClean="0">
                    <a:solidFill>
                      <a:schemeClr val="bg1"/>
                    </a:solidFill>
                  </a:rPr>
                  <a:t>hypothesis:</a:t>
                </a:r>
              </a:p>
              <a:p>
                <a:pPr algn="ctr"/>
                <a:endParaRPr lang="en-US" sz="1200" i="1" dirty="0" smtClean="0">
                  <a:solidFill>
                    <a:schemeClr val="bg1"/>
                  </a:solidFill>
                </a:endParaRPr>
              </a:p>
              <a:p>
                <a:pPr algn="ctr"/>
                <a14:m>
                  <m:oMath xmlns:m="http://schemas.openxmlformats.org/officeDocument/2006/math">
                    <m:sSub>
                      <m:sSubPr>
                        <m:ctrlPr>
                          <a:rPr lang="en-US" i="1" smtClean="0">
                            <a:solidFill>
                              <a:schemeClr val="bg1"/>
                            </a:solidFill>
                            <a:latin typeface="Cambria Math"/>
                          </a:rPr>
                        </m:ctrlPr>
                      </m:sSubPr>
                      <m:e>
                        <m:r>
                          <a:rPr lang="en-US" i="1">
                            <a:solidFill>
                              <a:schemeClr val="bg1"/>
                            </a:solidFill>
                            <a:latin typeface="Cambria Math"/>
                          </a:rPr>
                          <m:t>𝐻</m:t>
                        </m:r>
                      </m:e>
                      <m:sub>
                        <m:r>
                          <a:rPr lang="en-US" b="0" i="1" smtClean="0">
                            <a:solidFill>
                              <a:schemeClr val="bg1"/>
                            </a:solidFill>
                            <a:latin typeface="Cambria Math"/>
                          </a:rPr>
                          <m:t>0</m:t>
                        </m:r>
                      </m:sub>
                    </m:sSub>
                    <m:r>
                      <a:rPr lang="en-US" i="1">
                        <a:solidFill>
                          <a:schemeClr val="bg1"/>
                        </a:solidFill>
                        <a:latin typeface="Cambria Math"/>
                      </a:rPr>
                      <m:t> : </m:t>
                    </m:r>
                    <m:r>
                      <a:rPr lang="en-US" i="1">
                        <a:solidFill>
                          <a:schemeClr val="bg1"/>
                        </a:solidFill>
                        <a:latin typeface="Cambria Math"/>
                      </a:rPr>
                      <m:t>𝛽</m:t>
                    </m:r>
                    <m:r>
                      <a:rPr lang="en-US" b="0" i="1" baseline="-25000" smtClean="0">
                        <a:solidFill>
                          <a:schemeClr val="bg1"/>
                        </a:solidFill>
                        <a:latin typeface="Cambria Math"/>
                      </a:rPr>
                      <m:t>1</m:t>
                    </m:r>
                  </m:oMath>
                </a14:m>
                <a:r>
                  <a:rPr lang="en-US" dirty="0" smtClean="0">
                    <a:solidFill>
                      <a:schemeClr val="bg1"/>
                    </a:solidFill>
                  </a:rPr>
                  <a:t>= 0</a:t>
                </a:r>
                <a:endParaRPr lang="en-US" dirty="0">
                  <a:solidFill>
                    <a:schemeClr val="bg1"/>
                  </a:solidFill>
                </a:endParaRPr>
              </a:p>
              <a:p>
                <a:pPr algn="ctr"/>
                <a:r>
                  <a:rPr lang="en-US" dirty="0" smtClean="0">
                    <a:solidFill>
                      <a:schemeClr val="bg1"/>
                    </a:solidFill>
                  </a:rPr>
                  <a:t>   </a:t>
                </a:r>
                <a14:m>
                  <m:oMath xmlns:m="http://schemas.openxmlformats.org/officeDocument/2006/math">
                    <m:sSub>
                      <m:sSubPr>
                        <m:ctrlPr>
                          <a:rPr lang="en-US" i="1">
                            <a:solidFill>
                              <a:schemeClr val="bg1"/>
                            </a:solidFill>
                            <a:latin typeface="Cambria Math"/>
                          </a:rPr>
                        </m:ctrlPr>
                      </m:sSubPr>
                      <m:e>
                        <m:r>
                          <a:rPr lang="en-US" i="1">
                            <a:solidFill>
                              <a:schemeClr val="bg1"/>
                            </a:solidFill>
                            <a:latin typeface="Cambria Math"/>
                          </a:rPr>
                          <m:t>𝐻</m:t>
                        </m:r>
                      </m:e>
                      <m:sub>
                        <m:r>
                          <a:rPr lang="en-US" i="1">
                            <a:solidFill>
                              <a:schemeClr val="bg1"/>
                            </a:solidFill>
                            <a:latin typeface="Cambria Math"/>
                          </a:rPr>
                          <m:t>1</m:t>
                        </m:r>
                      </m:sub>
                    </m:sSub>
                    <m:r>
                      <a:rPr lang="en-US" i="1">
                        <a:solidFill>
                          <a:schemeClr val="bg1"/>
                        </a:solidFill>
                        <a:latin typeface="Cambria Math"/>
                      </a:rPr>
                      <m:t> : </m:t>
                    </m:r>
                    <m:r>
                      <a:rPr lang="en-US" i="1">
                        <a:solidFill>
                          <a:schemeClr val="bg1"/>
                        </a:solidFill>
                        <a:latin typeface="Cambria Math"/>
                      </a:rPr>
                      <m:t>𝛽</m:t>
                    </m:r>
                    <m:r>
                      <a:rPr lang="en-US" b="0" i="1" baseline="-25000" smtClean="0">
                        <a:solidFill>
                          <a:schemeClr val="bg1"/>
                        </a:solidFill>
                        <a:latin typeface="Cambria Math"/>
                      </a:rPr>
                      <m:t>1</m:t>
                    </m:r>
                    <m:r>
                      <a:rPr lang="en-US" i="1">
                        <a:solidFill>
                          <a:schemeClr val="bg1"/>
                        </a:solidFill>
                        <a:latin typeface="Cambria Math"/>
                      </a:rPr>
                      <m:t> ≠</m:t>
                    </m:r>
                    <m:r>
                      <a:rPr lang="en-US" i="1">
                        <a:solidFill>
                          <a:schemeClr val="bg1"/>
                        </a:solidFill>
                        <a:latin typeface="Cambria Math"/>
                      </a:rPr>
                      <m:t>0</m:t>
                    </m:r>
                  </m:oMath>
                </a14:m>
                <a:r>
                  <a:rPr lang="en-US" dirty="0">
                    <a:solidFill>
                      <a:schemeClr val="bg1"/>
                    </a:solidFill>
                  </a:rPr>
                  <a:t> </a:t>
                </a:r>
              </a:p>
              <a:p>
                <a:pPr algn="just"/>
                <a:endParaRPr lang="en-US" sz="1800" dirty="0" smtClean="0">
                  <a:solidFill>
                    <a:schemeClr val="bg1"/>
                  </a:solidFill>
                </a:endParaRPr>
              </a:p>
              <a:p>
                <a:pPr algn="just"/>
                <a:r>
                  <a:rPr lang="en-US" dirty="0" smtClean="0">
                    <a:solidFill>
                      <a:schemeClr val="bg1"/>
                    </a:solidFill>
                  </a:rPr>
                  <a:t>The </a:t>
                </a:r>
                <a:r>
                  <a:rPr lang="en-US" dirty="0">
                    <a:solidFill>
                      <a:schemeClr val="bg1"/>
                    </a:solidFill>
                  </a:rPr>
                  <a:t>t-test is used to test this hypothesis </a:t>
                </a:r>
                <a:r>
                  <a:rPr lang="en-US" dirty="0" smtClean="0">
                    <a:solidFill>
                      <a:schemeClr val="bg1"/>
                    </a:solidFill>
                  </a:rPr>
                  <a:t>because:</a:t>
                </a:r>
              </a:p>
              <a:p>
                <a:pPr algn="just"/>
                <a:r>
                  <a:rPr lang="en-US" dirty="0">
                    <a:solidFill>
                      <a:schemeClr val="bg1"/>
                    </a:solidFill>
                  </a:rPr>
                  <a:t> </a:t>
                </a:r>
                <a:endParaRPr lang="en-US" sz="1000" dirty="0">
                  <a:solidFill>
                    <a:schemeClr val="bg1"/>
                  </a:solidFill>
                </a:endParaRPr>
              </a:p>
              <a:p>
                <a:pPr rtl="1"/>
                <a14:m>
                  <m:oMathPara xmlns:m="http://schemas.openxmlformats.org/officeDocument/2006/math">
                    <m:oMathParaPr>
                      <m:jc m:val="centerGroup"/>
                    </m:oMathParaPr>
                    <m:oMath xmlns:m="http://schemas.openxmlformats.org/officeDocument/2006/math">
                      <m:f>
                        <m:fPr>
                          <m:ctrlPr>
                            <a:rPr lang="en-US" i="1">
                              <a:solidFill>
                                <a:schemeClr val="bg1"/>
                              </a:solidFill>
                              <a:latin typeface="Cambria Math"/>
                            </a:rPr>
                          </m:ctrlPr>
                        </m:fPr>
                        <m:num>
                          <m:sSub>
                            <m:sSubPr>
                              <m:ctrlPr>
                                <a:rPr lang="en-US" i="1">
                                  <a:solidFill>
                                    <a:schemeClr val="bg1"/>
                                  </a:solidFill>
                                  <a:latin typeface="Cambria Math"/>
                                </a:rPr>
                              </m:ctrlPr>
                            </m:sSubPr>
                            <m:e>
                              <m:acc>
                                <m:accPr>
                                  <m:chr m:val="̂"/>
                                  <m:ctrlPr>
                                    <a:rPr lang="en-US" i="1">
                                      <a:solidFill>
                                        <a:schemeClr val="bg1"/>
                                      </a:solidFill>
                                      <a:latin typeface="Cambria Math"/>
                                    </a:rPr>
                                  </m:ctrlPr>
                                </m:accPr>
                                <m:e>
                                  <m:r>
                                    <a:rPr lang="en-US" i="1">
                                      <a:solidFill>
                                        <a:schemeClr val="bg1"/>
                                      </a:solidFill>
                                      <a:latin typeface="Cambria Math"/>
                                    </a:rPr>
                                    <m:t>𝛽</m:t>
                                  </m:r>
                                </m:e>
                              </m:acc>
                            </m:e>
                            <m:sub>
                              <m:r>
                                <a:rPr lang="en-US" i="1">
                                  <a:solidFill>
                                    <a:schemeClr val="bg1"/>
                                  </a:solidFill>
                                  <a:latin typeface="Cambria Math"/>
                                </a:rPr>
                                <m:t>1</m:t>
                              </m:r>
                            </m:sub>
                          </m:sSub>
                          <m:r>
                            <a:rPr lang="en-US" i="1">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𝛽</m:t>
                              </m:r>
                            </m:e>
                            <m:sub>
                              <m:r>
                                <a:rPr lang="en-US" i="1">
                                  <a:solidFill>
                                    <a:schemeClr val="bg1"/>
                                  </a:solidFill>
                                  <a:latin typeface="Cambria Math"/>
                                </a:rPr>
                                <m:t>1</m:t>
                              </m:r>
                            </m:sub>
                          </m:sSub>
                        </m:num>
                        <m:den>
                          <m:r>
                            <a:rPr lang="en-US" b="0" i="1" smtClean="0">
                              <a:solidFill>
                                <a:schemeClr val="bg1"/>
                              </a:solidFill>
                              <a:latin typeface="Cambria Math"/>
                            </a:rPr>
                            <m:t>𝑆</m:t>
                          </m:r>
                          <m:r>
                            <a:rPr lang="en-US" b="0" i="1" smtClean="0">
                              <a:solidFill>
                                <a:schemeClr val="bg1"/>
                              </a:solidFill>
                              <a:latin typeface="Cambria Math"/>
                            </a:rPr>
                            <m:t>(</m:t>
                          </m:r>
                          <m:sSub>
                            <m:sSubPr>
                              <m:ctrlPr>
                                <a:rPr lang="en-US" i="1">
                                  <a:solidFill>
                                    <a:schemeClr val="bg1"/>
                                  </a:solidFill>
                                  <a:latin typeface="Cambria Math"/>
                                </a:rPr>
                              </m:ctrlPr>
                            </m:sSubPr>
                            <m:e>
                              <m:acc>
                                <m:accPr>
                                  <m:chr m:val="̂"/>
                                  <m:ctrlPr>
                                    <a:rPr lang="en-US" i="1">
                                      <a:solidFill>
                                        <a:schemeClr val="bg1"/>
                                      </a:solidFill>
                                      <a:latin typeface="Cambria Math"/>
                                    </a:rPr>
                                  </m:ctrlPr>
                                </m:accPr>
                                <m:e>
                                  <m:r>
                                    <a:rPr lang="en-US" i="1">
                                      <a:solidFill>
                                        <a:schemeClr val="bg1"/>
                                      </a:solidFill>
                                      <a:latin typeface="Cambria Math"/>
                                    </a:rPr>
                                    <m:t>𝛽</m:t>
                                  </m:r>
                                </m:e>
                              </m:acc>
                            </m:e>
                            <m:sub>
                              <m:r>
                                <a:rPr lang="en-US" i="1">
                                  <a:solidFill>
                                    <a:schemeClr val="bg1"/>
                                  </a:solidFill>
                                  <a:latin typeface="Cambria Math"/>
                                </a:rPr>
                                <m:t>1</m:t>
                              </m:r>
                            </m:sub>
                          </m:sSub>
                          <m:r>
                            <a:rPr lang="en-US" b="0" i="1" smtClean="0">
                              <a:solidFill>
                                <a:schemeClr val="bg1"/>
                              </a:solidFill>
                              <a:latin typeface="Cambria Math"/>
                            </a:rPr>
                            <m:t>)</m:t>
                          </m:r>
                        </m:den>
                      </m:f>
                      <m:r>
                        <a:rPr lang="en-US" i="1">
                          <a:solidFill>
                            <a:schemeClr val="bg1"/>
                          </a:solidFill>
                          <a:latin typeface="Cambria Math"/>
                        </a:rPr>
                        <m:t>  ~ </m:t>
                      </m:r>
                      <m:r>
                        <a:rPr lang="en-US" i="1">
                          <a:solidFill>
                            <a:schemeClr val="bg1"/>
                          </a:solidFill>
                          <a:latin typeface="Cambria Math"/>
                        </a:rPr>
                        <m:t>𝑡</m:t>
                      </m:r>
                      <m:r>
                        <a:rPr lang="en-US" i="1">
                          <a:solidFill>
                            <a:schemeClr val="bg1"/>
                          </a:solidFill>
                          <a:latin typeface="Cambria Math"/>
                        </a:rPr>
                        <m:t>(</m:t>
                      </m:r>
                      <m:r>
                        <a:rPr lang="en-US" i="1">
                          <a:solidFill>
                            <a:schemeClr val="bg1"/>
                          </a:solidFill>
                          <a:latin typeface="Cambria Math"/>
                        </a:rPr>
                        <m:t>𝑑</m:t>
                      </m:r>
                      <m:r>
                        <a:rPr lang="en-US" i="1">
                          <a:solidFill>
                            <a:schemeClr val="bg1"/>
                          </a:solidFill>
                          <a:latin typeface="Cambria Math"/>
                        </a:rPr>
                        <m:t>.</m:t>
                      </m:r>
                      <m:r>
                        <a:rPr lang="en-US" i="1">
                          <a:solidFill>
                            <a:schemeClr val="bg1"/>
                          </a:solidFill>
                          <a:latin typeface="Cambria Math"/>
                        </a:rPr>
                        <m:t>𝑓</m:t>
                      </m:r>
                      <m:r>
                        <a:rPr lang="en-US" b="0" i="1" smtClean="0">
                          <a:solidFill>
                            <a:schemeClr val="bg1"/>
                          </a:solidFill>
                          <a:latin typeface="Cambria Math"/>
                        </a:rPr>
                        <m:t>=</m:t>
                      </m:r>
                      <m:r>
                        <a:rPr lang="en-US" i="1">
                          <a:solidFill>
                            <a:schemeClr val="bg1"/>
                          </a:solidFill>
                          <a:latin typeface="Cambria Math"/>
                        </a:rPr>
                        <m:t>𝑛</m:t>
                      </m:r>
                      <m:r>
                        <a:rPr lang="en-US" i="1">
                          <a:solidFill>
                            <a:schemeClr val="bg1"/>
                          </a:solidFill>
                          <a:latin typeface="Cambria Math"/>
                        </a:rPr>
                        <m:t>−</m:t>
                      </m:r>
                      <m:r>
                        <a:rPr lang="en-US" i="1">
                          <a:solidFill>
                            <a:schemeClr val="bg1"/>
                          </a:solidFill>
                          <a:latin typeface="Cambria Math"/>
                        </a:rPr>
                        <m:t>2</m:t>
                      </m:r>
                      <m:r>
                        <a:rPr lang="en-US" i="1">
                          <a:solidFill>
                            <a:schemeClr val="bg1"/>
                          </a:solidFill>
                          <a:latin typeface="Cambria Math"/>
                        </a:rPr>
                        <m:t>)</m:t>
                      </m:r>
                    </m:oMath>
                  </m:oMathPara>
                </a14:m>
                <a:endParaRPr lang="en-US"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62552" y="969532"/>
                <a:ext cx="8991600" cy="5864875"/>
              </a:xfrm>
              <a:prstGeom prst="rect">
                <a:avLst/>
              </a:prstGeom>
              <a:blipFill rotWithShape="1">
                <a:blip r:embed="rId6"/>
                <a:stretch>
                  <a:fillRect l="-1356" t="-1040" r="-1424"/>
                </a:stretch>
              </a:blipFill>
            </p:spPr>
            <p:txBody>
              <a:bodyPr/>
              <a:lstStyle/>
              <a:p>
                <a:r>
                  <a:rPr lang="ar-IQ">
                    <a:noFill/>
                  </a:rPr>
                  <a:t> </a:t>
                </a:r>
              </a:p>
            </p:txBody>
          </p:sp>
        </mc:Fallback>
      </mc:AlternateContent>
    </p:spTree>
    <p:extLst>
      <p:ext uri="{BB962C8B-B14F-4D97-AF65-F5344CB8AC3E}">
        <p14:creationId xmlns:p14="http://schemas.microsoft.com/office/powerpoint/2010/main" val="20392453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1" y="103972"/>
            <a:ext cx="8277224" cy="523220"/>
          </a:xfrm>
          <a:prstGeom prst="rect">
            <a:avLst/>
          </a:prstGeom>
        </p:spPr>
        <p:txBody>
          <a:bodyPr wrap="square">
            <a:spAutoFit/>
          </a:bodyPr>
          <a:lstStyle/>
          <a:p>
            <a:r>
              <a:rPr lang="en-US" b="1" i="1" dirty="0" smtClean="0">
                <a:solidFill>
                  <a:srgbClr val="FF0000"/>
                </a:solidFill>
              </a:rPr>
              <a:t>The steps of this testing:</a:t>
            </a:r>
            <a:endParaRPr lang="en-US" b="1" dirty="0">
              <a:solidFill>
                <a:srgbClr val="FF0000"/>
              </a:solidFill>
            </a:endParaRPr>
          </a:p>
        </p:txBody>
      </p:sp>
      <mc:AlternateContent xmlns:mc="http://schemas.openxmlformats.org/markup-compatibility/2006" xmlns:a14="http://schemas.microsoft.com/office/drawing/2010/main">
        <mc:Choice Requires="a14">
          <p:sp>
            <p:nvSpPr>
              <p:cNvPr id="6" name="Rectangle 5"/>
              <p:cNvSpPr/>
              <p:nvPr/>
            </p:nvSpPr>
            <p:spPr>
              <a:xfrm>
                <a:off x="38101" y="969543"/>
                <a:ext cx="8991600" cy="6143285"/>
              </a:xfrm>
              <a:prstGeom prst="rect">
                <a:avLst/>
              </a:prstGeom>
            </p:spPr>
            <p:txBody>
              <a:bodyPr wrap="square">
                <a:spAutoFit/>
              </a:bodyPr>
              <a:lstStyle/>
              <a:p>
                <a:pPr algn="just"/>
                <a:r>
                  <a:rPr lang="en-US" dirty="0" smtClean="0">
                    <a:solidFill>
                      <a:schemeClr val="bg1"/>
                    </a:solidFill>
                  </a:rPr>
                  <a:t>1- Writing the </a:t>
                </a:r>
                <a:r>
                  <a:rPr lang="en-US" dirty="0">
                    <a:solidFill>
                      <a:schemeClr val="bg1"/>
                    </a:solidFill>
                  </a:rPr>
                  <a:t>hypothesis:</a:t>
                </a:r>
              </a:p>
              <a:p>
                <a:pPr algn="ctr"/>
                <a:endParaRPr lang="en-US" sz="2000" i="1" dirty="0">
                  <a:solidFill>
                    <a:schemeClr val="bg1"/>
                  </a:solidFill>
                </a:endParaRPr>
              </a:p>
              <a:p>
                <a:pPr algn="ctr"/>
                <a14:m>
                  <m:oMath xmlns:m="http://schemas.openxmlformats.org/officeDocument/2006/math">
                    <m:sSub>
                      <m:sSubPr>
                        <m:ctrlPr>
                          <a:rPr lang="en-US" i="1">
                            <a:solidFill>
                              <a:schemeClr val="bg1"/>
                            </a:solidFill>
                            <a:latin typeface="Cambria Math"/>
                          </a:rPr>
                        </m:ctrlPr>
                      </m:sSubPr>
                      <m:e>
                        <m:r>
                          <a:rPr lang="en-US" i="1">
                            <a:solidFill>
                              <a:schemeClr val="bg1"/>
                            </a:solidFill>
                            <a:latin typeface="Cambria Math"/>
                          </a:rPr>
                          <m:t>𝐻</m:t>
                        </m:r>
                      </m:e>
                      <m:sub>
                        <m:r>
                          <a:rPr lang="en-US" i="1">
                            <a:solidFill>
                              <a:schemeClr val="bg1"/>
                            </a:solidFill>
                            <a:latin typeface="Cambria Math"/>
                          </a:rPr>
                          <m:t>0</m:t>
                        </m:r>
                      </m:sub>
                    </m:sSub>
                    <m:r>
                      <a:rPr lang="en-US" i="1">
                        <a:solidFill>
                          <a:schemeClr val="bg1"/>
                        </a:solidFill>
                        <a:latin typeface="Cambria Math"/>
                      </a:rPr>
                      <m:t> : </m:t>
                    </m:r>
                    <m:r>
                      <a:rPr lang="en-US" i="1">
                        <a:solidFill>
                          <a:schemeClr val="bg1"/>
                        </a:solidFill>
                        <a:latin typeface="Cambria Math"/>
                      </a:rPr>
                      <m:t>𝛽</m:t>
                    </m:r>
                    <m:r>
                      <a:rPr lang="en-US" i="1" baseline="-25000">
                        <a:solidFill>
                          <a:schemeClr val="bg1"/>
                        </a:solidFill>
                        <a:latin typeface="Cambria Math"/>
                      </a:rPr>
                      <m:t>1</m:t>
                    </m:r>
                  </m:oMath>
                </a14:m>
                <a:r>
                  <a:rPr lang="en-US" dirty="0">
                    <a:solidFill>
                      <a:schemeClr val="bg1"/>
                    </a:solidFill>
                  </a:rPr>
                  <a:t>= 0</a:t>
                </a:r>
              </a:p>
              <a:p>
                <a:pPr algn="ctr"/>
                <a:r>
                  <a:rPr lang="en-US" dirty="0">
                    <a:solidFill>
                      <a:schemeClr val="bg1"/>
                    </a:solidFill>
                  </a:rPr>
                  <a:t>   </a:t>
                </a:r>
                <a14:m>
                  <m:oMath xmlns:m="http://schemas.openxmlformats.org/officeDocument/2006/math">
                    <m:sSub>
                      <m:sSubPr>
                        <m:ctrlPr>
                          <a:rPr lang="en-US" i="1">
                            <a:solidFill>
                              <a:schemeClr val="bg1"/>
                            </a:solidFill>
                            <a:latin typeface="Cambria Math"/>
                          </a:rPr>
                        </m:ctrlPr>
                      </m:sSubPr>
                      <m:e>
                        <m:r>
                          <a:rPr lang="en-US" i="1">
                            <a:solidFill>
                              <a:schemeClr val="bg1"/>
                            </a:solidFill>
                            <a:latin typeface="Cambria Math"/>
                          </a:rPr>
                          <m:t>𝐻</m:t>
                        </m:r>
                      </m:e>
                      <m:sub>
                        <m:r>
                          <a:rPr lang="en-US" i="1">
                            <a:solidFill>
                              <a:schemeClr val="bg1"/>
                            </a:solidFill>
                            <a:latin typeface="Cambria Math"/>
                          </a:rPr>
                          <m:t>1</m:t>
                        </m:r>
                      </m:sub>
                    </m:sSub>
                    <m:r>
                      <a:rPr lang="en-US" i="1">
                        <a:solidFill>
                          <a:schemeClr val="bg1"/>
                        </a:solidFill>
                        <a:latin typeface="Cambria Math"/>
                      </a:rPr>
                      <m:t> : </m:t>
                    </m:r>
                    <m:r>
                      <a:rPr lang="en-US" i="1">
                        <a:solidFill>
                          <a:schemeClr val="bg1"/>
                        </a:solidFill>
                        <a:latin typeface="Cambria Math"/>
                      </a:rPr>
                      <m:t>𝛽</m:t>
                    </m:r>
                    <m:r>
                      <a:rPr lang="en-US" i="1" baseline="-25000">
                        <a:solidFill>
                          <a:schemeClr val="bg1"/>
                        </a:solidFill>
                        <a:latin typeface="Cambria Math"/>
                      </a:rPr>
                      <m:t>1</m:t>
                    </m:r>
                    <m:r>
                      <a:rPr lang="en-US" i="1">
                        <a:solidFill>
                          <a:schemeClr val="bg1"/>
                        </a:solidFill>
                        <a:latin typeface="Cambria Math"/>
                      </a:rPr>
                      <m:t> ≠</m:t>
                    </m:r>
                    <m:r>
                      <a:rPr lang="en-US" i="1">
                        <a:solidFill>
                          <a:schemeClr val="bg1"/>
                        </a:solidFill>
                        <a:latin typeface="Cambria Math"/>
                      </a:rPr>
                      <m:t>0</m:t>
                    </m:r>
                  </m:oMath>
                </a14:m>
                <a:r>
                  <a:rPr lang="en-US" dirty="0">
                    <a:solidFill>
                      <a:schemeClr val="bg1"/>
                    </a:solidFill>
                  </a:rPr>
                  <a:t> </a:t>
                </a:r>
              </a:p>
              <a:p>
                <a:pPr rtl="1"/>
                <a:r>
                  <a:rPr lang="en-US" dirty="0" smtClean="0">
                    <a:solidFill>
                      <a:schemeClr val="bg1"/>
                    </a:solidFill>
                  </a:rPr>
                  <a:t> </a:t>
                </a:r>
              </a:p>
              <a:p>
                <a:pPr rtl="1"/>
                <a:r>
                  <a:rPr lang="en-US" dirty="0">
                    <a:solidFill>
                      <a:schemeClr val="bg1"/>
                    </a:solidFill>
                  </a:rPr>
                  <a:t>2- Compute the value of calculated </a:t>
                </a:r>
                <a:r>
                  <a:rPr lang="en-US" i="1" dirty="0">
                    <a:solidFill>
                      <a:schemeClr val="bg1"/>
                    </a:solidFill>
                  </a:rPr>
                  <a:t>t</a:t>
                </a:r>
                <a:r>
                  <a:rPr lang="en-US" dirty="0">
                    <a:solidFill>
                      <a:schemeClr val="bg1"/>
                    </a:solidFill>
                  </a:rPr>
                  <a:t> :</a:t>
                </a:r>
              </a:p>
              <a:p>
                <a:pPr rtl="1"/>
                <a:endParaRPr lang="en-US" sz="1200" i="1" dirty="0" smtClean="0">
                  <a:solidFill>
                    <a:schemeClr val="bg1"/>
                  </a:solidFill>
                </a:endParaRPr>
              </a:p>
              <a:p>
                <a:pPr rtl="1"/>
                <a:endParaRPr lang="en-US" sz="1800" i="1" dirty="0" smtClean="0">
                  <a:solidFill>
                    <a:schemeClr val="bg1"/>
                  </a:solidFill>
                </a:endParaRPr>
              </a:p>
              <a:p>
                <a:pPr rtl="1"/>
                <a:endParaRPr lang="en-US" sz="1800" i="1" dirty="0">
                  <a:solidFill>
                    <a:schemeClr val="bg1"/>
                  </a:solidFill>
                </a:endParaRPr>
              </a:p>
              <a:p>
                <a:pPr rtl="1"/>
                <a:endParaRPr lang="en-US" sz="1800" i="1" dirty="0" smtClean="0">
                  <a:solidFill>
                    <a:schemeClr val="bg1"/>
                  </a:solidFill>
                </a:endParaRPr>
              </a:p>
              <a:p>
                <a:pPr rtl="1"/>
                <a:endParaRPr lang="en-US" sz="1800" i="1" dirty="0" smtClean="0">
                  <a:solidFill>
                    <a:schemeClr val="bg1"/>
                  </a:solidFill>
                </a:endParaRPr>
              </a:p>
              <a:p>
                <a:pPr rtl="1"/>
                <a:r>
                  <a:rPr lang="en-US" i="1" dirty="0" smtClean="0">
                    <a:solidFill>
                      <a:schemeClr val="bg1"/>
                    </a:solidFill>
                  </a:rPr>
                  <a:t>Where: </a:t>
                </a:r>
                <a:endParaRPr lang="en-US" i="1" dirty="0">
                  <a:solidFill>
                    <a:schemeClr val="bg1"/>
                  </a:solidFill>
                </a:endParaRPr>
              </a:p>
              <a:p>
                <a:pPr rtl="1"/>
                <a:endParaRPr lang="en-US" i="1" dirty="0" smtClean="0">
                  <a:solidFill>
                    <a:schemeClr val="bg1"/>
                  </a:solidFill>
                </a:endParaRPr>
              </a:p>
              <a:p>
                <a:r>
                  <a:rPr lang="en-US" b="1" dirty="0" smtClean="0">
                    <a:solidFill>
                      <a:schemeClr val="bg1"/>
                    </a:solidFill>
                  </a:rPr>
                  <a:t>3- </a:t>
                </a:r>
                <a:r>
                  <a:rPr lang="en-US" dirty="0">
                    <a:solidFill>
                      <a:schemeClr val="bg1"/>
                    </a:solidFill>
                  </a:rPr>
                  <a:t>Find the value of t-tabular </a:t>
                </a:r>
                <a:r>
                  <a:rPr lang="en-US" dirty="0" smtClean="0">
                    <a:solidFill>
                      <a:schemeClr val="bg1"/>
                    </a:solidFill>
                  </a:rPr>
                  <a:t>under the significance level (</a:t>
                </a:r>
                <a14:m>
                  <m:oMath xmlns:m="http://schemas.openxmlformats.org/officeDocument/2006/math">
                    <m:r>
                      <a:rPr lang="en-US" b="1" i="1">
                        <a:solidFill>
                          <a:schemeClr val="bg1"/>
                        </a:solidFill>
                        <a:latin typeface="Cambria Math"/>
                      </a:rPr>
                      <m:t>𝜶</m:t>
                    </m:r>
                    <m:r>
                      <a:rPr lang="en-US" b="1" i="1">
                        <a:solidFill>
                          <a:schemeClr val="bg1"/>
                        </a:solidFill>
                        <a:latin typeface="Cambria Math"/>
                      </a:rPr>
                      <m:t> </m:t>
                    </m:r>
                  </m:oMath>
                </a14:m>
                <a:r>
                  <a:rPr lang="en-US" dirty="0" smtClean="0">
                    <a:solidFill>
                      <a:schemeClr val="bg1"/>
                    </a:solidFill>
                  </a:rPr>
                  <a:t>) and the degrees of freedom (</a:t>
                </a:r>
                <a14:m>
                  <m:oMath xmlns:m="http://schemas.openxmlformats.org/officeDocument/2006/math">
                    <m:r>
                      <a:rPr lang="en-US" b="1" i="1">
                        <a:solidFill>
                          <a:schemeClr val="bg1"/>
                        </a:solidFill>
                        <a:latin typeface="Cambria Math"/>
                      </a:rPr>
                      <m:t>𝒏</m:t>
                    </m:r>
                    <m:r>
                      <a:rPr lang="en-US" b="1" i="1">
                        <a:solidFill>
                          <a:schemeClr val="bg1"/>
                        </a:solidFill>
                        <a:latin typeface="Cambria Math"/>
                      </a:rPr>
                      <m:t>−</m:t>
                    </m:r>
                    <m:r>
                      <a:rPr lang="en-US" b="1" i="1">
                        <a:solidFill>
                          <a:schemeClr val="bg1"/>
                        </a:solidFill>
                        <a:latin typeface="Cambria Math"/>
                      </a:rPr>
                      <m:t>𝟐</m:t>
                    </m:r>
                  </m:oMath>
                </a14:m>
                <a:r>
                  <a:rPr lang="en-US" dirty="0" smtClean="0">
                    <a:solidFill>
                      <a:schemeClr val="bg1"/>
                    </a:solidFill>
                  </a:rPr>
                  <a:t>): </a:t>
                </a:r>
                <a14:m>
                  <m:oMath xmlns:m="http://schemas.openxmlformats.org/officeDocument/2006/math">
                    <m:r>
                      <a:rPr lang="en-US" b="1" i="1" dirty="0">
                        <a:solidFill>
                          <a:schemeClr val="bg1"/>
                        </a:solidFill>
                        <a:latin typeface="Cambria Math"/>
                      </a:rPr>
                      <m:t>[</m:t>
                    </m:r>
                    <m:r>
                      <a:rPr lang="en-US" b="1" i="1">
                        <a:solidFill>
                          <a:schemeClr val="bg1"/>
                        </a:solidFill>
                        <a:latin typeface="Cambria Math"/>
                      </a:rPr>
                      <m:t> </m:t>
                    </m:r>
                    <m:r>
                      <a:rPr lang="en-US" b="1" i="1">
                        <a:solidFill>
                          <a:schemeClr val="bg1"/>
                        </a:solidFill>
                        <a:latin typeface="Cambria Math"/>
                      </a:rPr>
                      <m:t>𝒕</m:t>
                    </m:r>
                    <m:r>
                      <a:rPr lang="en-US" b="1" i="1" smtClean="0">
                        <a:solidFill>
                          <a:schemeClr val="bg1"/>
                        </a:solidFill>
                        <a:latin typeface="Cambria Math"/>
                      </a:rPr>
                      <m:t> (</m:t>
                    </m:r>
                    <m:f>
                      <m:fPr>
                        <m:ctrlPr>
                          <a:rPr lang="en-US" b="1" i="1">
                            <a:solidFill>
                              <a:schemeClr val="bg1"/>
                            </a:solidFill>
                            <a:latin typeface="Cambria Math"/>
                          </a:rPr>
                        </m:ctrlPr>
                      </m:fPr>
                      <m:num>
                        <m:r>
                          <a:rPr lang="en-US" b="1" i="1">
                            <a:solidFill>
                              <a:schemeClr val="bg1"/>
                            </a:solidFill>
                            <a:latin typeface="Cambria Math"/>
                          </a:rPr>
                          <m:t>𝜶</m:t>
                        </m:r>
                      </m:num>
                      <m:den>
                        <m:r>
                          <a:rPr lang="en-US" b="1" i="1">
                            <a:solidFill>
                              <a:schemeClr val="bg1"/>
                            </a:solidFill>
                            <a:latin typeface="Cambria Math"/>
                          </a:rPr>
                          <m:t>𝟐</m:t>
                        </m:r>
                      </m:den>
                    </m:f>
                    <m:r>
                      <a:rPr lang="en-US" b="1" i="1">
                        <a:solidFill>
                          <a:schemeClr val="bg1"/>
                        </a:solidFill>
                        <a:latin typeface="Cambria Math"/>
                      </a:rPr>
                      <m:t>  ,  </m:t>
                    </m:r>
                    <m:r>
                      <a:rPr lang="en-US" b="1" i="1">
                        <a:solidFill>
                          <a:schemeClr val="bg1"/>
                        </a:solidFill>
                        <a:latin typeface="Cambria Math"/>
                      </a:rPr>
                      <m:t>𝒏</m:t>
                    </m:r>
                    <m:r>
                      <a:rPr lang="en-US" b="1" i="1">
                        <a:solidFill>
                          <a:schemeClr val="bg1"/>
                        </a:solidFill>
                        <a:latin typeface="Cambria Math"/>
                      </a:rPr>
                      <m:t>−</m:t>
                    </m:r>
                    <m:r>
                      <a:rPr lang="en-US" b="1" i="1">
                        <a:solidFill>
                          <a:schemeClr val="bg1"/>
                        </a:solidFill>
                        <a:latin typeface="Cambria Math"/>
                      </a:rPr>
                      <m:t>𝟐</m:t>
                    </m:r>
                    <m:r>
                      <a:rPr lang="en-US" b="1" i="1">
                        <a:solidFill>
                          <a:schemeClr val="bg1"/>
                        </a:solidFill>
                        <a:latin typeface="Cambria Math"/>
                      </a:rPr>
                      <m:t>)</m:t>
                    </m:r>
                  </m:oMath>
                </a14:m>
                <a:r>
                  <a:rPr lang="en-US" dirty="0" smtClean="0">
                    <a:solidFill>
                      <a:schemeClr val="bg1"/>
                    </a:solidFill>
                  </a:rPr>
                  <a:t> ]</a:t>
                </a:r>
              </a:p>
              <a:p>
                <a:endParaRPr lang="en-US" i="1"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8101" y="969543"/>
                <a:ext cx="8991600" cy="6143285"/>
              </a:xfrm>
              <a:prstGeom prst="rect">
                <a:avLst/>
              </a:prstGeom>
              <a:blipFill rotWithShape="1">
                <a:blip r:embed="rId4"/>
                <a:stretch>
                  <a:fillRect l="-1356" t="-992" r="-1695"/>
                </a:stretch>
              </a:blipFill>
            </p:spPr>
            <p:txBody>
              <a:bodyPr/>
              <a:lstStyle/>
              <a:p>
                <a:r>
                  <a:rPr lang="ar-IQ">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1241447858"/>
              </p:ext>
            </p:extLst>
          </p:nvPr>
        </p:nvGraphicFramePr>
        <p:xfrm>
          <a:off x="1495971" y="4549799"/>
          <a:ext cx="2940050" cy="908947"/>
        </p:xfrm>
        <a:graphic>
          <a:graphicData uri="http://schemas.openxmlformats.org/presentationml/2006/ole">
            <mc:AlternateContent xmlns:mc="http://schemas.openxmlformats.org/markup-compatibility/2006">
              <mc:Choice xmlns:v="urn:schemas-microsoft-com:vml" Requires="v">
                <p:oleObj spid="_x0000_s117934" name="Equation" r:id="rId5" imgW="1600200" imgH="495000" progId="Equation.3">
                  <p:embed/>
                </p:oleObj>
              </mc:Choice>
              <mc:Fallback>
                <p:oleObj name="Equation" r:id="rId5" imgW="1600200" imgH="495000" progId="Equation.3">
                  <p:embed/>
                  <p:pic>
                    <p:nvPicPr>
                      <p:cNvPr id="0" name=""/>
                      <p:cNvPicPr/>
                      <p:nvPr/>
                    </p:nvPicPr>
                    <p:blipFill>
                      <a:blip r:embed="rId6"/>
                      <a:stretch>
                        <a:fillRect/>
                      </a:stretch>
                    </p:blipFill>
                    <p:spPr>
                      <a:xfrm>
                        <a:off x="1495971" y="4549799"/>
                        <a:ext cx="2940050" cy="908947"/>
                      </a:xfrm>
                      <a:prstGeom prst="rect">
                        <a:avLst/>
                      </a:prstGeom>
                      <a:solidFill>
                        <a:schemeClr val="bg1"/>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11760126"/>
              </p:ext>
            </p:extLst>
          </p:nvPr>
        </p:nvGraphicFramePr>
        <p:xfrm>
          <a:off x="3438525" y="3584574"/>
          <a:ext cx="1652090" cy="871936"/>
        </p:xfrm>
        <a:graphic>
          <a:graphicData uri="http://schemas.openxmlformats.org/presentationml/2006/ole">
            <mc:AlternateContent xmlns:mc="http://schemas.openxmlformats.org/markup-compatibility/2006">
              <mc:Choice xmlns:v="urn:schemas-microsoft-com:vml" Requires="v">
                <p:oleObj spid="_x0000_s117935" name="Equation" r:id="rId7" imgW="914400" imgH="482400" progId="Equation.3">
                  <p:embed/>
                </p:oleObj>
              </mc:Choice>
              <mc:Fallback>
                <p:oleObj name="Equation" r:id="rId7" imgW="914400" imgH="482400" progId="Equation.3">
                  <p:embed/>
                  <p:pic>
                    <p:nvPicPr>
                      <p:cNvPr id="0" name=""/>
                      <p:cNvPicPr/>
                      <p:nvPr/>
                    </p:nvPicPr>
                    <p:blipFill>
                      <a:blip r:embed="rId8"/>
                      <a:stretch>
                        <a:fillRect/>
                      </a:stretch>
                    </p:blipFill>
                    <p:spPr>
                      <a:xfrm>
                        <a:off x="3438525" y="3584574"/>
                        <a:ext cx="1652090" cy="871936"/>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4200488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38101" y="969543"/>
                <a:ext cx="8991600" cy="6555641"/>
              </a:xfrm>
              <a:prstGeom prst="rect">
                <a:avLst/>
              </a:prstGeom>
            </p:spPr>
            <p:txBody>
              <a:bodyPr wrap="square">
                <a:spAutoFit/>
              </a:bodyPr>
              <a:lstStyle/>
              <a:p>
                <a:r>
                  <a:rPr lang="en-US" i="1" dirty="0">
                    <a:solidFill>
                      <a:schemeClr val="bg1"/>
                    </a:solidFill>
                  </a:rPr>
                  <a:t> </a:t>
                </a:r>
                <a:r>
                  <a:rPr lang="en-US" i="1" dirty="0" smtClean="0">
                    <a:solidFill>
                      <a:schemeClr val="bg1"/>
                    </a:solidFill>
                  </a:rPr>
                  <a:t>                              </a:t>
                </a:r>
                <a:r>
                  <a:rPr lang="en-US" b="1" i="1" dirty="0" smtClean="0">
                    <a:solidFill>
                      <a:schemeClr val="accent1">
                        <a:lumMod val="40000"/>
                        <a:lumOff val="60000"/>
                      </a:schemeClr>
                    </a:solidFill>
                  </a:rPr>
                  <a:t>We </a:t>
                </a:r>
                <a:r>
                  <a:rPr lang="en-US" b="1" i="1" dirty="0">
                    <a:solidFill>
                      <a:schemeClr val="accent1">
                        <a:lumMod val="40000"/>
                        <a:lumOff val="60000"/>
                      </a:schemeClr>
                    </a:solidFill>
                  </a:rPr>
                  <a:t>reject </a:t>
                </a:r>
                <a:r>
                  <a:rPr lang="en-US" b="1" dirty="0">
                    <a:solidFill>
                      <a:schemeClr val="accent1">
                        <a:lumMod val="40000"/>
                        <a:lumOff val="60000"/>
                      </a:schemeClr>
                    </a:solidFill>
                  </a:rPr>
                  <a:t>  </a:t>
                </a:r>
                <a14:m>
                  <m:oMath xmlns:m="http://schemas.openxmlformats.org/officeDocument/2006/math">
                    <m:sSub>
                      <m:sSubPr>
                        <m:ctrlPr>
                          <a:rPr lang="en-US" b="1" i="1">
                            <a:solidFill>
                              <a:schemeClr val="accent1">
                                <a:lumMod val="40000"/>
                                <a:lumOff val="60000"/>
                              </a:schemeClr>
                            </a:solidFill>
                            <a:latin typeface="Cambria Math"/>
                          </a:rPr>
                        </m:ctrlPr>
                      </m:sSubPr>
                      <m:e>
                        <m:r>
                          <a:rPr lang="en-US" b="1" i="1">
                            <a:solidFill>
                              <a:schemeClr val="accent1">
                                <a:lumMod val="40000"/>
                                <a:lumOff val="60000"/>
                              </a:schemeClr>
                            </a:solidFill>
                            <a:latin typeface="Cambria Math"/>
                          </a:rPr>
                          <m:t>𝑯</m:t>
                        </m:r>
                      </m:e>
                      <m:sub>
                        <m:r>
                          <a:rPr lang="en-US" b="1" i="1" smtClean="0">
                            <a:solidFill>
                              <a:schemeClr val="accent1">
                                <a:lumMod val="40000"/>
                                <a:lumOff val="60000"/>
                              </a:schemeClr>
                            </a:solidFill>
                            <a:latin typeface="Cambria Math"/>
                          </a:rPr>
                          <m:t>𝟎</m:t>
                        </m:r>
                      </m:sub>
                    </m:sSub>
                  </m:oMath>
                </a14:m>
                <a:r>
                  <a:rPr lang="en-US" b="1" dirty="0">
                    <a:solidFill>
                      <a:schemeClr val="accent1">
                        <a:lumMod val="40000"/>
                        <a:lumOff val="60000"/>
                      </a:schemeClr>
                    </a:solidFill>
                  </a:rPr>
                  <a:t>  </a:t>
                </a:r>
                <a:endParaRPr lang="en-US" dirty="0">
                  <a:solidFill>
                    <a:schemeClr val="bg1"/>
                  </a:solidFill>
                </a:endParaRPr>
              </a:p>
              <a:p>
                <a:pPr rtl="1"/>
                <a:endParaRPr lang="en-US" sz="1400" b="1" dirty="0" smtClean="0">
                  <a:solidFill>
                    <a:schemeClr val="bg1"/>
                  </a:solidFill>
                </a:endParaRPr>
              </a:p>
              <a:p>
                <a:pPr rtl="1"/>
                <a:r>
                  <a:rPr lang="en-US" dirty="0" smtClean="0">
                    <a:solidFill>
                      <a:schemeClr val="bg1"/>
                    </a:solidFill>
                  </a:rPr>
                  <a:t>That’s  </a:t>
                </a:r>
                <a:r>
                  <a:rPr lang="en-US" dirty="0">
                    <a:solidFill>
                      <a:schemeClr val="bg1"/>
                    </a:solidFill>
                  </a:rPr>
                  <a:t>mean </a:t>
                </a:r>
                <a:r>
                  <a:rPr lang="en-US" dirty="0" smtClean="0">
                    <a:solidFill>
                      <a:schemeClr val="bg1"/>
                    </a:solidFill>
                  </a:rPr>
                  <a:t>there is significant </a:t>
                </a:r>
                <a:r>
                  <a:rPr lang="en-US" dirty="0">
                    <a:solidFill>
                      <a:schemeClr val="bg1"/>
                    </a:solidFill>
                  </a:rPr>
                  <a:t>linear relation between  the independent variable (Xi) and the dependent variable (Yi)</a:t>
                </a:r>
                <a:endParaRPr lang="en-US" dirty="0" smtClean="0">
                  <a:solidFill>
                    <a:schemeClr val="bg1"/>
                  </a:solidFill>
                </a:endParaRPr>
              </a:p>
              <a:p>
                <a:pPr rtl="1"/>
                <a:r>
                  <a:rPr lang="en-US" dirty="0" smtClean="0">
                    <a:solidFill>
                      <a:srgbClr val="FFFF00"/>
                    </a:solidFill>
                  </a:rPr>
                  <a:t>Or</a:t>
                </a:r>
                <a:endParaRPr lang="en-US" dirty="0">
                  <a:solidFill>
                    <a:srgbClr val="FFFF00"/>
                  </a:solidFill>
                </a:endParaRPr>
              </a:p>
              <a:p>
                <a:pPr rtl="1"/>
                <a:r>
                  <a:rPr lang="en-US" dirty="0" smtClean="0">
                    <a:solidFill>
                      <a:schemeClr val="bg1"/>
                    </a:solidFill>
                  </a:rPr>
                  <a:t>the </a:t>
                </a:r>
                <a:r>
                  <a:rPr lang="en-US" dirty="0">
                    <a:solidFill>
                      <a:schemeClr val="bg1"/>
                    </a:solidFill>
                  </a:rPr>
                  <a:t>independent variable (Xi) have significant effect on the dependent variable (Yi</a:t>
                </a:r>
                <a:r>
                  <a:rPr lang="en-US" dirty="0" smtClean="0">
                    <a:solidFill>
                      <a:schemeClr val="bg1"/>
                    </a:solidFill>
                  </a:rPr>
                  <a:t>). </a:t>
                </a:r>
              </a:p>
              <a:p>
                <a:pPr rtl="1"/>
                <a:endParaRPr lang="en-US" sz="2000" i="1" dirty="0" smtClean="0">
                  <a:solidFill>
                    <a:schemeClr val="bg1"/>
                  </a:solidFill>
                </a:endParaRPr>
              </a:p>
              <a:p>
                <a:r>
                  <a:rPr lang="en-US" b="1" dirty="0" smtClean="0">
                    <a:solidFill>
                      <a:schemeClr val="bg1"/>
                    </a:solidFill>
                  </a:rPr>
                  <a:t>                                </a:t>
                </a:r>
                <a:r>
                  <a:rPr lang="en-US" b="1" i="1" dirty="0">
                    <a:solidFill>
                      <a:schemeClr val="accent1">
                        <a:lumMod val="40000"/>
                        <a:lumOff val="60000"/>
                      </a:schemeClr>
                    </a:solidFill>
                  </a:rPr>
                  <a:t>We don’t reject   </a:t>
                </a:r>
                <a14:m>
                  <m:oMath xmlns:m="http://schemas.openxmlformats.org/officeDocument/2006/math">
                    <m:sSub>
                      <m:sSubPr>
                        <m:ctrlPr>
                          <a:rPr lang="en-US" b="1" i="1">
                            <a:solidFill>
                              <a:schemeClr val="accent1">
                                <a:lumMod val="40000"/>
                                <a:lumOff val="60000"/>
                              </a:schemeClr>
                            </a:solidFill>
                            <a:latin typeface="Cambria Math"/>
                          </a:rPr>
                        </m:ctrlPr>
                      </m:sSubPr>
                      <m:e>
                        <m:r>
                          <a:rPr lang="en-US" b="1" i="1">
                            <a:solidFill>
                              <a:schemeClr val="accent1">
                                <a:lumMod val="40000"/>
                                <a:lumOff val="60000"/>
                              </a:schemeClr>
                            </a:solidFill>
                            <a:latin typeface="Cambria Math"/>
                          </a:rPr>
                          <m:t>𝑯</m:t>
                        </m:r>
                      </m:e>
                      <m:sub>
                        <m:r>
                          <a:rPr lang="en-US" b="1" i="1">
                            <a:solidFill>
                              <a:schemeClr val="accent1">
                                <a:lumMod val="40000"/>
                                <a:lumOff val="60000"/>
                              </a:schemeClr>
                            </a:solidFill>
                            <a:latin typeface="Cambria Math"/>
                          </a:rPr>
                          <m:t>𝟎</m:t>
                        </m:r>
                      </m:sub>
                    </m:sSub>
                  </m:oMath>
                </a14:m>
                <a:r>
                  <a:rPr lang="en-US" b="1" i="1" dirty="0">
                    <a:solidFill>
                      <a:schemeClr val="accent1">
                        <a:lumMod val="40000"/>
                        <a:lumOff val="60000"/>
                      </a:schemeClr>
                    </a:solidFill>
                  </a:rPr>
                  <a:t>  </a:t>
                </a:r>
              </a:p>
              <a:p>
                <a:pPr rtl="1"/>
                <a:endParaRPr lang="en-US" sz="1400" b="1" dirty="0">
                  <a:solidFill>
                    <a:schemeClr val="bg1"/>
                  </a:solidFill>
                </a:endParaRPr>
              </a:p>
              <a:p>
                <a:pPr rtl="1"/>
                <a:r>
                  <a:rPr lang="en-US" dirty="0">
                    <a:solidFill>
                      <a:schemeClr val="bg1"/>
                    </a:solidFill>
                  </a:rPr>
                  <a:t>That’s  mean there </a:t>
                </a:r>
                <a:r>
                  <a:rPr lang="en-US" dirty="0" smtClean="0">
                    <a:solidFill>
                      <a:schemeClr val="bg1"/>
                    </a:solidFill>
                  </a:rPr>
                  <a:t>isn't significant </a:t>
                </a:r>
                <a:r>
                  <a:rPr lang="en-US" dirty="0">
                    <a:solidFill>
                      <a:schemeClr val="bg1"/>
                    </a:solidFill>
                  </a:rPr>
                  <a:t>linear relation between  the independent variable (Xi) and the dependent variable (Yi)</a:t>
                </a:r>
              </a:p>
              <a:p>
                <a:pPr rtl="1"/>
                <a:r>
                  <a:rPr lang="en-US" dirty="0">
                    <a:solidFill>
                      <a:srgbClr val="FFFF00"/>
                    </a:solidFill>
                  </a:rPr>
                  <a:t>Or</a:t>
                </a:r>
              </a:p>
              <a:p>
                <a:pPr rtl="1"/>
                <a:r>
                  <a:rPr lang="en-US" dirty="0">
                    <a:solidFill>
                      <a:schemeClr val="bg1"/>
                    </a:solidFill>
                  </a:rPr>
                  <a:t>the independent variable (Xi) </a:t>
                </a:r>
                <a:r>
                  <a:rPr lang="en-US" dirty="0" smtClean="0">
                    <a:solidFill>
                      <a:schemeClr val="bg1"/>
                    </a:solidFill>
                  </a:rPr>
                  <a:t>haven't </a:t>
                </a:r>
                <a:r>
                  <a:rPr lang="en-US" dirty="0">
                    <a:solidFill>
                      <a:schemeClr val="bg1"/>
                    </a:solidFill>
                  </a:rPr>
                  <a:t>significant effect on the dependent variable (Yi). </a:t>
                </a:r>
              </a:p>
              <a:p>
                <a:pPr rtl="1"/>
                <a:endParaRPr lang="en-US" i="1"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8101" y="969543"/>
                <a:ext cx="8991600" cy="6555641"/>
              </a:xfrm>
              <a:prstGeom prst="rect">
                <a:avLst/>
              </a:prstGeom>
              <a:blipFill rotWithShape="1">
                <a:blip r:embed="rId4"/>
                <a:stretch>
                  <a:fillRect l="-1288" t="-930" r="-1424"/>
                </a:stretch>
              </a:blipFill>
            </p:spPr>
            <p:txBody>
              <a:bodyPr/>
              <a:lstStyle/>
              <a:p>
                <a:r>
                  <a:rPr lang="ar-IQ">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3796511463"/>
              </p:ext>
            </p:extLst>
          </p:nvPr>
        </p:nvGraphicFramePr>
        <p:xfrm>
          <a:off x="146050" y="911225"/>
          <a:ext cx="2605088" cy="596900"/>
        </p:xfrm>
        <a:graphic>
          <a:graphicData uri="http://schemas.openxmlformats.org/presentationml/2006/ole">
            <mc:AlternateContent xmlns:mc="http://schemas.openxmlformats.org/markup-compatibility/2006">
              <mc:Choice xmlns:v="urn:schemas-microsoft-com:vml" Requires="v">
                <p:oleObj spid="_x0000_s118966" name="Equation" r:id="rId5" imgW="1104840" imgH="253800" progId="Equation.3">
                  <p:embed/>
                </p:oleObj>
              </mc:Choice>
              <mc:Fallback>
                <p:oleObj name="Equation" r:id="rId5" imgW="1104840" imgH="253800" progId="Equation.3">
                  <p:embed/>
                  <p:pic>
                    <p:nvPicPr>
                      <p:cNvPr id="0" name=""/>
                      <p:cNvPicPr/>
                      <p:nvPr/>
                    </p:nvPicPr>
                    <p:blipFill>
                      <a:blip r:embed="rId6"/>
                      <a:stretch>
                        <a:fillRect/>
                      </a:stretch>
                    </p:blipFill>
                    <p:spPr>
                      <a:xfrm>
                        <a:off x="146050" y="911225"/>
                        <a:ext cx="2605088" cy="596900"/>
                      </a:xfrm>
                      <a:prstGeom prst="rect">
                        <a:avLst/>
                      </a:prstGeom>
                      <a:solidFill>
                        <a:schemeClr val="bg1"/>
                      </a:solidFill>
                    </p:spPr>
                  </p:pic>
                </p:oleObj>
              </mc:Fallback>
            </mc:AlternateContent>
          </a:graphicData>
        </a:graphic>
      </p:graphicFrame>
      <p:sp>
        <p:nvSpPr>
          <p:cNvPr id="2" name="Rectangle 1"/>
          <p:cNvSpPr/>
          <p:nvPr/>
        </p:nvSpPr>
        <p:spPr>
          <a:xfrm>
            <a:off x="205864" y="151234"/>
            <a:ext cx="4556055" cy="523220"/>
          </a:xfrm>
          <a:prstGeom prst="rect">
            <a:avLst/>
          </a:prstGeom>
        </p:spPr>
        <p:txBody>
          <a:bodyPr wrap="none">
            <a:spAutoFit/>
          </a:bodyPr>
          <a:lstStyle/>
          <a:p>
            <a:pPr algn="just"/>
            <a:r>
              <a:rPr lang="en-US" dirty="0"/>
              <a:t>4- Compare the cal.t with tab.t</a:t>
            </a:r>
          </a:p>
        </p:txBody>
      </p:sp>
      <p:graphicFrame>
        <p:nvGraphicFramePr>
          <p:cNvPr id="3" name="Object 2"/>
          <p:cNvGraphicFramePr>
            <a:graphicFrameLocks noChangeAspect="1"/>
          </p:cNvGraphicFramePr>
          <p:nvPr>
            <p:extLst>
              <p:ext uri="{D42A27DB-BD31-4B8C-83A1-F6EECF244321}">
                <p14:modId xmlns:p14="http://schemas.microsoft.com/office/powerpoint/2010/main" val="1007414567"/>
              </p:ext>
            </p:extLst>
          </p:nvPr>
        </p:nvGraphicFramePr>
        <p:xfrm>
          <a:off x="131763" y="4110038"/>
          <a:ext cx="2633662" cy="596900"/>
        </p:xfrm>
        <a:graphic>
          <a:graphicData uri="http://schemas.openxmlformats.org/presentationml/2006/ole">
            <mc:AlternateContent xmlns:mc="http://schemas.openxmlformats.org/markup-compatibility/2006">
              <mc:Choice xmlns:v="urn:schemas-microsoft-com:vml" Requires="v">
                <p:oleObj spid="_x0000_s118967" name="Equation" r:id="rId7" imgW="1117440" imgH="253800" progId="Equation.3">
                  <p:embed/>
                </p:oleObj>
              </mc:Choice>
              <mc:Fallback>
                <p:oleObj name="Equation" r:id="rId7" imgW="1117440" imgH="253800" progId="Equation.3">
                  <p:embed/>
                  <p:pic>
                    <p:nvPicPr>
                      <p:cNvPr id="0" name=""/>
                      <p:cNvPicPr>
                        <a:picLocks noChangeAspect="1" noChangeArrowheads="1"/>
                      </p:cNvPicPr>
                      <p:nvPr/>
                    </p:nvPicPr>
                    <p:blipFill>
                      <a:blip r:embed="rId8"/>
                      <a:srcRect/>
                      <a:stretch>
                        <a:fillRect/>
                      </a:stretch>
                    </p:blipFill>
                    <p:spPr bwMode="auto">
                      <a:xfrm>
                        <a:off x="131763" y="4110038"/>
                        <a:ext cx="2633662" cy="59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457992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152400"/>
            <a:ext cx="9144000" cy="549275"/>
          </a:xfrm>
        </p:spPr>
        <p:txBody>
          <a:bodyPr/>
          <a:lstStyle/>
          <a:p>
            <a:r>
              <a:rPr lang="en-US" sz="2800" dirty="0" smtClean="0">
                <a:solidFill>
                  <a:srgbClr val="FF0000"/>
                </a:solidFill>
              </a:rPr>
              <a:t>Example (3): From </a:t>
            </a:r>
            <a:r>
              <a:rPr lang="en-US" sz="2800" dirty="0">
                <a:solidFill>
                  <a:srgbClr val="FF0000"/>
                </a:solidFill>
              </a:rPr>
              <a:t>the following information</a:t>
            </a:r>
            <a:endParaRPr lang="ar-KW" sz="2800" dirty="0" smtClean="0">
              <a:solidFill>
                <a:srgbClr val="FF0000"/>
              </a:solidFill>
            </a:endParaRPr>
          </a:p>
        </p:txBody>
      </p:sp>
      <p:sp>
        <p:nvSpPr>
          <p:cNvPr id="291843" name="Rectangle 3"/>
          <p:cNvSpPr>
            <a:spLocks noGrp="1" noChangeArrowheads="1"/>
          </p:cNvSpPr>
          <p:nvPr>
            <p:ph type="body" idx="4294967295"/>
          </p:nvPr>
        </p:nvSpPr>
        <p:spPr>
          <a:xfrm>
            <a:off x="0" y="1066800"/>
            <a:ext cx="9144000" cy="5791200"/>
          </a:xfrm>
        </p:spPr>
        <p:txBody>
          <a:bodyPr/>
          <a:lstStyle/>
          <a:p>
            <a:pPr marL="0" indent="0">
              <a:buNone/>
            </a:pPr>
            <a:endParaRPr lang="en-US" sz="2000" dirty="0" smtClean="0">
              <a:effectLst/>
            </a:endParaRPr>
          </a:p>
          <a:p>
            <a:pPr marL="0" indent="0">
              <a:buNone/>
            </a:pPr>
            <a:endParaRPr lang="en-US" sz="2000" dirty="0">
              <a:effectLst/>
            </a:endParaRPr>
          </a:p>
          <a:p>
            <a:pPr marL="0" indent="0">
              <a:buNone/>
            </a:pPr>
            <a:endParaRPr lang="en-US" sz="2000" dirty="0" smtClean="0">
              <a:effectLst/>
            </a:endParaRPr>
          </a:p>
          <a:p>
            <a:pPr marL="0" indent="0">
              <a:buNone/>
            </a:pPr>
            <a:endParaRPr lang="en-US" sz="2000" dirty="0">
              <a:effectLst/>
            </a:endParaRPr>
          </a:p>
          <a:p>
            <a:pPr marL="0" indent="0">
              <a:buNone/>
            </a:pPr>
            <a:r>
              <a:rPr lang="en-US" sz="2800" dirty="0" smtClean="0">
                <a:effectLst/>
                <a:latin typeface="+mj-lt"/>
              </a:rPr>
              <a:t>Test </a:t>
            </a:r>
            <a:r>
              <a:rPr lang="en-US" sz="2800" dirty="0">
                <a:effectLst/>
                <a:latin typeface="+mj-lt"/>
              </a:rPr>
              <a:t>these Hypotheses </a:t>
            </a:r>
          </a:p>
        </p:txBody>
      </p:sp>
      <p:graphicFrame>
        <p:nvGraphicFramePr>
          <p:cNvPr id="2" name="Object 1"/>
          <p:cNvGraphicFramePr>
            <a:graphicFrameLocks noChangeAspect="1"/>
          </p:cNvGraphicFramePr>
          <p:nvPr>
            <p:extLst>
              <p:ext uri="{D42A27DB-BD31-4B8C-83A1-F6EECF244321}">
                <p14:modId xmlns:p14="http://schemas.microsoft.com/office/powerpoint/2010/main" val="610291334"/>
              </p:ext>
            </p:extLst>
          </p:nvPr>
        </p:nvGraphicFramePr>
        <p:xfrm>
          <a:off x="68238" y="896767"/>
          <a:ext cx="9021170" cy="1225782"/>
        </p:xfrm>
        <a:graphic>
          <a:graphicData uri="http://schemas.openxmlformats.org/presentationml/2006/ole">
            <mc:AlternateContent xmlns:mc="http://schemas.openxmlformats.org/markup-compatibility/2006">
              <mc:Choice xmlns:v="urn:schemas-microsoft-com:vml" Requires="v">
                <p:oleObj spid="_x0000_s119989" name="Equation" r:id="rId4" imgW="3695400" imgH="533160" progId="Equation.3">
                  <p:embed/>
                </p:oleObj>
              </mc:Choice>
              <mc:Fallback>
                <p:oleObj name="Equation" r:id="rId4" imgW="3695400" imgH="533160" progId="Equation.3">
                  <p:embed/>
                  <p:pic>
                    <p:nvPicPr>
                      <p:cNvPr id="0" name=""/>
                      <p:cNvPicPr/>
                      <p:nvPr/>
                    </p:nvPicPr>
                    <p:blipFill>
                      <a:blip r:embed="rId5"/>
                      <a:stretch>
                        <a:fillRect/>
                      </a:stretch>
                    </p:blipFill>
                    <p:spPr>
                      <a:xfrm>
                        <a:off x="68238" y="896767"/>
                        <a:ext cx="9021170" cy="1225782"/>
                      </a:xfrm>
                      <a:prstGeom prst="rect">
                        <a:avLst/>
                      </a:prstGeom>
                      <a:solidFill>
                        <a:schemeClr val="bg1"/>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680862896"/>
              </p:ext>
            </p:extLst>
          </p:nvPr>
        </p:nvGraphicFramePr>
        <p:xfrm>
          <a:off x="185738" y="3179763"/>
          <a:ext cx="8750300" cy="3609975"/>
        </p:xfrm>
        <a:graphic>
          <a:graphicData uri="http://schemas.openxmlformats.org/presentationml/2006/ole">
            <mc:AlternateContent xmlns:mc="http://schemas.openxmlformats.org/markup-compatibility/2006">
              <mc:Choice xmlns:v="urn:schemas-microsoft-com:vml" Requires="v">
                <p:oleObj spid="_x0000_s119990" name="Equation" r:id="rId6" imgW="4495680" imgH="1828800" progId="Equation.3">
                  <p:embed/>
                </p:oleObj>
              </mc:Choice>
              <mc:Fallback>
                <p:oleObj name="Equation" r:id="rId6" imgW="4495680" imgH="1828800" progId="Equation.3">
                  <p:embed/>
                  <p:pic>
                    <p:nvPicPr>
                      <p:cNvPr id="0" name=""/>
                      <p:cNvPicPr/>
                      <p:nvPr/>
                    </p:nvPicPr>
                    <p:blipFill>
                      <a:blip r:embed="rId7"/>
                      <a:stretch>
                        <a:fillRect/>
                      </a:stretch>
                    </p:blipFill>
                    <p:spPr>
                      <a:xfrm>
                        <a:off x="185738" y="3179763"/>
                        <a:ext cx="8750300" cy="360997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6301468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1" y="103972"/>
            <a:ext cx="8277224" cy="523220"/>
          </a:xfrm>
          <a:prstGeom prst="rect">
            <a:avLst/>
          </a:prstGeom>
        </p:spPr>
        <p:txBody>
          <a:bodyPr wrap="square">
            <a:spAutoFit/>
          </a:bodyPr>
          <a:lstStyle/>
          <a:p>
            <a:r>
              <a:rPr lang="en-US" dirty="0">
                <a:solidFill>
                  <a:srgbClr val="FF0000"/>
                </a:solidFill>
              </a:rPr>
              <a:t>Solution</a:t>
            </a:r>
            <a:r>
              <a:rPr lang="en-US" dirty="0" smtClean="0">
                <a:solidFill>
                  <a:srgbClr val="FF0000"/>
                </a:solidFill>
              </a:rPr>
              <a:t>: 1-</a:t>
            </a:r>
            <a:endParaRPr lang="en-US" b="1" dirty="0">
              <a:solidFill>
                <a:srgbClr val="FF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169480615"/>
              </p:ext>
            </p:extLst>
          </p:nvPr>
        </p:nvGraphicFramePr>
        <p:xfrm>
          <a:off x="5870575" y="4768850"/>
          <a:ext cx="209550" cy="317500"/>
        </p:xfrm>
        <a:graphic>
          <a:graphicData uri="http://schemas.openxmlformats.org/presentationml/2006/ole">
            <mc:AlternateContent xmlns:mc="http://schemas.openxmlformats.org/markup-compatibility/2006">
              <mc:Choice xmlns:v="urn:schemas-microsoft-com:vml" Requires="v">
                <p:oleObj spid="_x0000_s126129" name="Equation" r:id="rId4" imgW="114120" imgH="215640" progId="Equation.3">
                  <p:embed/>
                </p:oleObj>
              </mc:Choice>
              <mc:Fallback>
                <p:oleObj name="Equation" r:id="rId4" imgW="114120" imgH="215640" progId="Equation.3">
                  <p:embed/>
                  <p:pic>
                    <p:nvPicPr>
                      <p:cNvPr id="0" name=""/>
                      <p:cNvPicPr/>
                      <p:nvPr/>
                    </p:nvPicPr>
                    <p:blipFill>
                      <a:blip r:embed="rId5"/>
                      <a:stretch>
                        <a:fillRect/>
                      </a:stretch>
                    </p:blipFill>
                    <p:spPr>
                      <a:xfrm>
                        <a:off x="5870575" y="4768850"/>
                        <a:ext cx="209550" cy="317500"/>
                      </a:xfrm>
                      <a:prstGeom prst="rect">
                        <a:avLst/>
                      </a:prstGeom>
                      <a:solidFill>
                        <a:schemeClr val="bg1"/>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39855179"/>
              </p:ext>
            </p:extLst>
          </p:nvPr>
        </p:nvGraphicFramePr>
        <p:xfrm>
          <a:off x="69850" y="1020763"/>
          <a:ext cx="7300913" cy="5713412"/>
        </p:xfrm>
        <a:graphic>
          <a:graphicData uri="http://schemas.openxmlformats.org/presentationml/2006/ole">
            <mc:AlternateContent xmlns:mc="http://schemas.openxmlformats.org/markup-compatibility/2006">
              <mc:Choice xmlns:v="urn:schemas-microsoft-com:vml" Requires="v">
                <p:oleObj spid="_x0000_s126130" name="Equation" r:id="rId6" imgW="3403440" imgH="2666880" progId="Equation.3">
                  <p:embed/>
                </p:oleObj>
              </mc:Choice>
              <mc:Fallback>
                <p:oleObj name="Equation" r:id="rId6" imgW="3403440" imgH="2666880" progId="Equation.3">
                  <p:embed/>
                  <p:pic>
                    <p:nvPicPr>
                      <p:cNvPr id="0" name=""/>
                      <p:cNvPicPr/>
                      <p:nvPr/>
                    </p:nvPicPr>
                    <p:blipFill>
                      <a:blip r:embed="rId7"/>
                      <a:stretch>
                        <a:fillRect/>
                      </a:stretch>
                    </p:blipFill>
                    <p:spPr>
                      <a:xfrm>
                        <a:off x="69850" y="1020763"/>
                        <a:ext cx="7300913" cy="571341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436187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Text Box 2"/>
          <p:cNvSpPr txBox="1">
            <a:spLocks noChangeArrowheads="1"/>
          </p:cNvSpPr>
          <p:nvPr/>
        </p:nvSpPr>
        <p:spPr bwMode="auto">
          <a:xfrm>
            <a:off x="179388" y="225425"/>
            <a:ext cx="8821737"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defRPr/>
            </a:pPr>
            <a:r>
              <a:rPr lang="en-US" sz="3200" b="1" dirty="0">
                <a:solidFill>
                  <a:srgbClr val="FF0000"/>
                </a:solidFill>
                <a:latin typeface="+mj-lt"/>
              </a:rPr>
              <a:t>Types of regression analysis: </a:t>
            </a:r>
          </a:p>
          <a:p>
            <a:pPr algn="just">
              <a:defRPr/>
            </a:pPr>
            <a:endParaRPr lang="en-US" sz="3200" b="1" dirty="0">
              <a:solidFill>
                <a:srgbClr val="FF0000"/>
              </a:solidFill>
              <a:latin typeface="+mj-lt"/>
            </a:endParaRPr>
          </a:p>
          <a:p>
            <a:pPr algn="just">
              <a:defRPr/>
            </a:pPr>
            <a:r>
              <a:rPr lang="en-US" sz="3200" dirty="0">
                <a:solidFill>
                  <a:srgbClr val="FFFF00"/>
                </a:solidFill>
                <a:latin typeface="+mj-lt"/>
              </a:rPr>
              <a:t>1- Simple regression: </a:t>
            </a:r>
            <a:r>
              <a:rPr lang="en-US" sz="3200" dirty="0">
                <a:solidFill>
                  <a:schemeClr val="bg1"/>
                </a:solidFill>
                <a:latin typeface="+mj-lt"/>
              </a:rPr>
              <a:t>involves </a:t>
            </a:r>
            <a:r>
              <a:rPr lang="en-US" sz="3200" b="1" u="sng" dirty="0">
                <a:solidFill>
                  <a:schemeClr val="bg1"/>
                </a:solidFill>
                <a:latin typeface="+mj-lt"/>
              </a:rPr>
              <a:t>only one</a:t>
            </a:r>
            <a:r>
              <a:rPr lang="en-US" sz="3200" dirty="0">
                <a:solidFill>
                  <a:schemeClr val="bg1"/>
                </a:solidFill>
                <a:latin typeface="+mj-lt"/>
              </a:rPr>
              <a:t> independent variable. </a:t>
            </a:r>
          </a:p>
          <a:p>
            <a:pPr algn="just">
              <a:defRPr/>
            </a:pPr>
            <a:endParaRPr lang="en-US" sz="3200" dirty="0">
              <a:solidFill>
                <a:schemeClr val="bg1"/>
              </a:solidFill>
              <a:latin typeface="+mj-lt"/>
            </a:endParaRPr>
          </a:p>
          <a:p>
            <a:pPr algn="just">
              <a:defRPr/>
            </a:pPr>
            <a:r>
              <a:rPr lang="en-US" sz="3200" dirty="0">
                <a:solidFill>
                  <a:srgbClr val="FFFF00"/>
                </a:solidFill>
                <a:latin typeface="+mj-lt"/>
              </a:rPr>
              <a:t>2- Multiple regression:</a:t>
            </a:r>
            <a:r>
              <a:rPr lang="en-US" sz="3200" dirty="0">
                <a:solidFill>
                  <a:schemeClr val="bg1"/>
                </a:solidFill>
                <a:latin typeface="+mj-lt"/>
              </a:rPr>
              <a:t> involves </a:t>
            </a:r>
            <a:r>
              <a:rPr lang="en-US" sz="3200" b="1" u="sng" dirty="0">
                <a:solidFill>
                  <a:schemeClr val="bg1"/>
                </a:solidFill>
                <a:latin typeface="+mj-lt"/>
              </a:rPr>
              <a:t>more than </a:t>
            </a:r>
            <a:r>
              <a:rPr lang="en-US" sz="3200" b="1" u="sng" dirty="0" smtClean="0">
                <a:solidFill>
                  <a:schemeClr val="bg1"/>
                </a:solidFill>
                <a:latin typeface="+mj-lt"/>
              </a:rPr>
              <a:t>one</a:t>
            </a:r>
            <a:r>
              <a:rPr lang="en-US" sz="3200" b="1" dirty="0" smtClean="0">
                <a:solidFill>
                  <a:schemeClr val="bg1"/>
                </a:solidFill>
                <a:latin typeface="+mj-lt"/>
              </a:rPr>
              <a:t> </a:t>
            </a:r>
            <a:r>
              <a:rPr lang="en-US" sz="3200" dirty="0">
                <a:solidFill>
                  <a:schemeClr val="bg1"/>
                </a:solidFill>
                <a:latin typeface="+mj-lt"/>
              </a:rPr>
              <a:t>independent variables (</a:t>
            </a:r>
            <a:r>
              <a:rPr lang="en-US" sz="3200" i="1" dirty="0">
                <a:solidFill>
                  <a:schemeClr val="bg1"/>
                </a:solidFill>
                <a:latin typeface="+mj-lt"/>
              </a:rPr>
              <a:t>X</a:t>
            </a:r>
            <a:r>
              <a:rPr lang="en-US" sz="3200" b="1" baseline="-25000" dirty="0">
                <a:solidFill>
                  <a:schemeClr val="bg1"/>
                </a:solidFill>
                <a:effectLst>
                  <a:outerShdw blurRad="38100" dist="38100" dir="2700000" algn="tl">
                    <a:srgbClr val="000000"/>
                  </a:outerShdw>
                </a:effectLst>
                <a:cs typeface="+mn-cs"/>
              </a:rPr>
              <a:t>1 </a:t>
            </a:r>
            <a:r>
              <a:rPr lang="en-US" sz="3200" i="1" dirty="0">
                <a:solidFill>
                  <a:schemeClr val="bg1"/>
                </a:solidFill>
                <a:latin typeface="+mj-lt"/>
              </a:rPr>
              <a:t>, X</a:t>
            </a:r>
            <a:r>
              <a:rPr lang="en-US" sz="3200" b="1" baseline="-25000" dirty="0">
                <a:solidFill>
                  <a:schemeClr val="bg1"/>
                </a:solidFill>
                <a:effectLst>
                  <a:outerShdw blurRad="38100" dist="38100" dir="2700000" algn="tl">
                    <a:srgbClr val="000000"/>
                  </a:outerShdw>
                </a:effectLst>
                <a:cs typeface="+mn-cs"/>
              </a:rPr>
              <a:t>2 </a:t>
            </a:r>
            <a:r>
              <a:rPr lang="en-US" sz="3200" i="1" dirty="0">
                <a:solidFill>
                  <a:schemeClr val="bg1"/>
                </a:solidFill>
                <a:latin typeface="+mj-lt"/>
              </a:rPr>
              <a:t>, …. </a:t>
            </a:r>
            <a:r>
              <a:rPr lang="en-US" sz="3200" i="1" dirty="0" err="1">
                <a:solidFill>
                  <a:schemeClr val="bg1"/>
                </a:solidFill>
                <a:latin typeface="+mj-lt"/>
              </a:rPr>
              <a:t>X</a:t>
            </a:r>
            <a:r>
              <a:rPr lang="en-US" sz="3200" b="1" baseline="-25000" dirty="0" err="1">
                <a:solidFill>
                  <a:schemeClr val="bg1"/>
                </a:solidFill>
                <a:effectLst>
                  <a:outerShdw blurRad="38100" dist="38100" dir="2700000" algn="tl">
                    <a:srgbClr val="000000"/>
                  </a:outerShdw>
                </a:effectLst>
                <a:cs typeface="+mn-cs"/>
              </a:rPr>
              <a:t>k</a:t>
            </a:r>
            <a:r>
              <a:rPr lang="en-US" sz="3200" dirty="0">
                <a:solidFill>
                  <a:schemeClr val="bg1"/>
                </a:solidFill>
                <a:latin typeface="+mj-lt"/>
              </a:rPr>
              <a:t>). </a:t>
            </a:r>
          </a:p>
          <a:p>
            <a:pPr algn="just">
              <a:defRPr/>
            </a:pPr>
            <a:endParaRPr lang="en-US" sz="3200" dirty="0">
              <a:solidFill>
                <a:schemeClr val="bg1"/>
              </a:solidFill>
              <a:latin typeface="+mj-lt"/>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125732386"/>
              </p:ext>
            </p:extLst>
          </p:nvPr>
        </p:nvGraphicFramePr>
        <p:xfrm>
          <a:off x="27296" y="109184"/>
          <a:ext cx="8082057" cy="6664325"/>
        </p:xfrm>
        <a:graphic>
          <a:graphicData uri="http://schemas.openxmlformats.org/presentationml/2006/ole">
            <mc:AlternateContent xmlns:mc="http://schemas.openxmlformats.org/markup-compatibility/2006">
              <mc:Choice xmlns:v="urn:schemas-microsoft-com:vml" Requires="v">
                <p:oleObj spid="_x0000_s129115" name="Equation" r:id="rId4" imgW="3949560" imgH="3429000" progId="Equation.3">
                  <p:embed/>
                </p:oleObj>
              </mc:Choice>
              <mc:Fallback>
                <p:oleObj name="Equation" r:id="rId4" imgW="3949560" imgH="3429000" progId="Equation.3">
                  <p:embed/>
                  <p:pic>
                    <p:nvPicPr>
                      <p:cNvPr id="0" name=""/>
                      <p:cNvPicPr/>
                      <p:nvPr/>
                    </p:nvPicPr>
                    <p:blipFill>
                      <a:blip r:embed="rId5"/>
                      <a:stretch>
                        <a:fillRect/>
                      </a:stretch>
                    </p:blipFill>
                    <p:spPr>
                      <a:xfrm>
                        <a:off x="27296" y="109184"/>
                        <a:ext cx="8082057" cy="666432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7093467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1" y="103972"/>
            <a:ext cx="8277224" cy="523220"/>
          </a:xfrm>
          <a:prstGeom prst="rect">
            <a:avLst/>
          </a:prstGeom>
        </p:spPr>
        <p:txBody>
          <a:bodyPr wrap="square">
            <a:spAutoFit/>
          </a:bodyPr>
          <a:lstStyle/>
          <a:p>
            <a:r>
              <a:rPr lang="en-US" dirty="0">
                <a:solidFill>
                  <a:srgbClr val="FF0000"/>
                </a:solidFill>
              </a:rPr>
              <a:t>Solution</a:t>
            </a:r>
            <a:r>
              <a:rPr lang="en-US" dirty="0" smtClean="0">
                <a:solidFill>
                  <a:srgbClr val="FF0000"/>
                </a:solidFill>
              </a:rPr>
              <a:t>: 2-</a:t>
            </a:r>
            <a:endParaRPr lang="en-US" b="1" dirty="0">
              <a:solidFill>
                <a:srgbClr val="FF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555083759"/>
              </p:ext>
            </p:extLst>
          </p:nvPr>
        </p:nvGraphicFramePr>
        <p:xfrm>
          <a:off x="5870575" y="4768850"/>
          <a:ext cx="209550" cy="317500"/>
        </p:xfrm>
        <a:graphic>
          <a:graphicData uri="http://schemas.openxmlformats.org/presentationml/2006/ole">
            <mc:AlternateContent xmlns:mc="http://schemas.openxmlformats.org/markup-compatibility/2006">
              <mc:Choice xmlns:v="urn:schemas-microsoft-com:vml" Requires="v">
                <p:oleObj spid="_x0000_s130226" name="Equation" r:id="rId4" imgW="114120" imgH="215640" progId="Equation.3">
                  <p:embed/>
                </p:oleObj>
              </mc:Choice>
              <mc:Fallback>
                <p:oleObj name="Equation" r:id="rId4" imgW="114120" imgH="215640" progId="Equation.3">
                  <p:embed/>
                  <p:pic>
                    <p:nvPicPr>
                      <p:cNvPr id="0" name=""/>
                      <p:cNvPicPr/>
                      <p:nvPr/>
                    </p:nvPicPr>
                    <p:blipFill>
                      <a:blip r:embed="rId5"/>
                      <a:stretch>
                        <a:fillRect/>
                      </a:stretch>
                    </p:blipFill>
                    <p:spPr>
                      <a:xfrm>
                        <a:off x="5870575" y="4768850"/>
                        <a:ext cx="209550" cy="317500"/>
                      </a:xfrm>
                      <a:prstGeom prst="rect">
                        <a:avLst/>
                      </a:prstGeom>
                      <a:solidFill>
                        <a:schemeClr val="bg1"/>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32973565"/>
              </p:ext>
            </p:extLst>
          </p:nvPr>
        </p:nvGraphicFramePr>
        <p:xfrm>
          <a:off x="22225" y="617538"/>
          <a:ext cx="9121775" cy="6181725"/>
        </p:xfrm>
        <a:graphic>
          <a:graphicData uri="http://schemas.openxmlformats.org/presentationml/2006/ole">
            <mc:AlternateContent xmlns:mc="http://schemas.openxmlformats.org/markup-compatibility/2006">
              <mc:Choice xmlns:v="urn:schemas-microsoft-com:vml" Requires="v">
                <p:oleObj spid="_x0000_s130227" name="Equation" r:id="rId6" imgW="5041800" imgH="3352680" progId="Equation.3">
                  <p:embed/>
                </p:oleObj>
              </mc:Choice>
              <mc:Fallback>
                <p:oleObj name="Equation" r:id="rId6" imgW="5041800" imgH="3352680" progId="Equation.3">
                  <p:embed/>
                  <p:pic>
                    <p:nvPicPr>
                      <p:cNvPr id="0" name=""/>
                      <p:cNvPicPr/>
                      <p:nvPr/>
                    </p:nvPicPr>
                    <p:blipFill>
                      <a:blip r:embed="rId7"/>
                      <a:stretch>
                        <a:fillRect/>
                      </a:stretch>
                    </p:blipFill>
                    <p:spPr>
                      <a:xfrm>
                        <a:off x="22225" y="617538"/>
                        <a:ext cx="9121775" cy="618172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6301982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152400"/>
            <a:ext cx="9144000" cy="549275"/>
          </a:xfrm>
        </p:spPr>
        <p:txBody>
          <a:bodyPr/>
          <a:lstStyle/>
          <a:p>
            <a:r>
              <a:rPr lang="en-US" sz="2800" dirty="0" smtClean="0">
                <a:solidFill>
                  <a:srgbClr val="FF0000"/>
                </a:solidFill>
              </a:rPr>
              <a:t>The Confidence Intervals (</a:t>
            </a:r>
            <a:r>
              <a:rPr lang="en-US" sz="2800" dirty="0">
                <a:solidFill>
                  <a:srgbClr val="FF0000"/>
                </a:solidFill>
              </a:rPr>
              <a:t>C.I</a:t>
            </a:r>
            <a:r>
              <a:rPr lang="en-US" sz="2800" dirty="0" smtClean="0">
                <a:solidFill>
                  <a:srgbClr val="FF0000"/>
                </a:solidFill>
              </a:rPr>
              <a:t>.)  of the parameters (</a:t>
            </a:r>
            <a:r>
              <a:rPr lang="en-US" sz="2800" i="1" dirty="0" smtClean="0">
                <a:solidFill>
                  <a:srgbClr val="FF0000"/>
                </a:solidFill>
              </a:rPr>
              <a:t>β</a:t>
            </a:r>
            <a:r>
              <a:rPr lang="en-US" sz="2800" baseline="-25000" dirty="0" smtClean="0">
                <a:solidFill>
                  <a:srgbClr val="FF0000"/>
                </a:solidFill>
              </a:rPr>
              <a:t>0</a:t>
            </a:r>
            <a:r>
              <a:rPr lang="en-US" sz="2800" dirty="0" smtClean="0">
                <a:solidFill>
                  <a:srgbClr val="FF0000"/>
                </a:solidFill>
              </a:rPr>
              <a:t>, </a:t>
            </a:r>
            <a:r>
              <a:rPr lang="en-US" sz="2800" i="1" dirty="0" smtClean="0">
                <a:solidFill>
                  <a:srgbClr val="FF0000"/>
                </a:solidFill>
              </a:rPr>
              <a:t>β</a:t>
            </a:r>
            <a:r>
              <a:rPr lang="en-US" sz="2800" baseline="-25000" dirty="0" smtClean="0">
                <a:solidFill>
                  <a:srgbClr val="FF0000"/>
                </a:solidFill>
              </a:rPr>
              <a:t>1</a:t>
            </a:r>
            <a:r>
              <a:rPr lang="en-US" sz="2800" dirty="0" smtClean="0">
                <a:solidFill>
                  <a:srgbClr val="FF0000"/>
                </a:solidFill>
              </a:rPr>
              <a:t>):</a:t>
            </a:r>
            <a:endParaRPr lang="ar-KW" sz="2800" dirty="0" smtClean="0">
              <a:solidFill>
                <a:srgbClr val="FF0000"/>
              </a:solidFill>
            </a:endParaRPr>
          </a:p>
        </p:txBody>
      </p:sp>
      <p:sp>
        <p:nvSpPr>
          <p:cNvPr id="291843" name="Rectangle 3"/>
          <p:cNvSpPr>
            <a:spLocks noGrp="1" noChangeArrowheads="1"/>
          </p:cNvSpPr>
          <p:nvPr>
            <p:ph type="body" idx="4294967295"/>
          </p:nvPr>
        </p:nvSpPr>
        <p:spPr>
          <a:xfrm>
            <a:off x="0" y="1066800"/>
            <a:ext cx="9144000" cy="5791200"/>
          </a:xfrm>
        </p:spPr>
        <p:txBody>
          <a:bodyPr/>
          <a:lstStyle/>
          <a:p>
            <a:pPr algn="just">
              <a:defRPr/>
            </a:pPr>
            <a:r>
              <a:rPr lang="en-US" sz="4400" dirty="0">
                <a:latin typeface="+mj-lt"/>
                <a:cs typeface="Times New Roman" pitchFamily="18" charset="0"/>
              </a:rPr>
              <a:t>Confidence </a:t>
            </a:r>
            <a:r>
              <a:rPr lang="en-US" sz="4400" dirty="0">
                <a:latin typeface="+mj-lt"/>
              </a:rPr>
              <a:t>Intervals</a:t>
            </a:r>
            <a:r>
              <a:rPr lang="en-US" sz="4400" dirty="0">
                <a:solidFill>
                  <a:srgbClr val="FF0000"/>
                </a:solidFill>
                <a:latin typeface="+mj-lt"/>
              </a:rPr>
              <a:t> </a:t>
            </a:r>
            <a:r>
              <a:rPr lang="en-US" sz="4400" dirty="0" smtClean="0">
                <a:latin typeface="+mj-lt"/>
                <a:cs typeface="Times New Roman" pitchFamily="18" charset="0"/>
              </a:rPr>
              <a:t>are </a:t>
            </a:r>
            <a:r>
              <a:rPr lang="en-US" sz="4400" dirty="0">
                <a:latin typeface="+mj-lt"/>
                <a:cs typeface="Times New Roman" pitchFamily="18" charset="0"/>
              </a:rPr>
              <a:t>the process of finding the true value of the coefficients </a:t>
            </a:r>
            <a:r>
              <a:rPr lang="en-US" sz="4400" dirty="0">
                <a:latin typeface="+mj-lt"/>
              </a:rPr>
              <a:t>(</a:t>
            </a:r>
            <a:r>
              <a:rPr lang="en-US" sz="4400" i="1" dirty="0" smtClean="0">
                <a:latin typeface="+mj-lt"/>
              </a:rPr>
              <a:t>β</a:t>
            </a:r>
            <a:r>
              <a:rPr lang="en-US" sz="4400" baseline="-25000" dirty="0" smtClean="0">
                <a:latin typeface="+mj-lt"/>
              </a:rPr>
              <a:t>0 </a:t>
            </a:r>
            <a:r>
              <a:rPr lang="en-US" sz="4400" dirty="0" smtClean="0">
                <a:latin typeface="+mj-lt"/>
              </a:rPr>
              <a:t>, </a:t>
            </a:r>
            <a:r>
              <a:rPr lang="en-US" sz="4400" i="1" dirty="0">
                <a:latin typeface="+mj-lt"/>
              </a:rPr>
              <a:t>β</a:t>
            </a:r>
            <a:r>
              <a:rPr lang="en-US" sz="4400" baseline="-25000" dirty="0">
                <a:latin typeface="+mj-lt"/>
              </a:rPr>
              <a:t>1</a:t>
            </a:r>
            <a:r>
              <a:rPr lang="en-US" sz="4400" dirty="0" smtClean="0">
                <a:latin typeface="+mj-lt"/>
              </a:rPr>
              <a:t>) </a:t>
            </a:r>
            <a:r>
              <a:rPr lang="en-US" sz="4400" dirty="0" smtClean="0">
                <a:latin typeface="+mj-lt"/>
                <a:cs typeface="Times New Roman" pitchFamily="18" charset="0"/>
              </a:rPr>
              <a:t>between </a:t>
            </a:r>
            <a:r>
              <a:rPr lang="en-US" sz="4400" dirty="0">
                <a:latin typeface="+mj-lt"/>
                <a:cs typeface="Times New Roman" pitchFamily="18" charset="0"/>
              </a:rPr>
              <a:t>the lower and upper confidence limits with confidence (1-α).</a:t>
            </a:r>
          </a:p>
        </p:txBody>
      </p:sp>
    </p:spTree>
    <p:extLst>
      <p:ext uri="{BB962C8B-B14F-4D97-AF65-F5344CB8AC3E}">
        <p14:creationId xmlns:p14="http://schemas.microsoft.com/office/powerpoint/2010/main" val="40739360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3"/>
          <p:cNvSpPr>
            <a:spLocks noGrp="1" noChangeArrowheads="1"/>
          </p:cNvSpPr>
          <p:nvPr>
            <p:ph type="body" idx="4294967295"/>
          </p:nvPr>
        </p:nvSpPr>
        <p:spPr>
          <a:xfrm>
            <a:off x="0" y="952500"/>
            <a:ext cx="9144000" cy="5905500"/>
          </a:xfrm>
        </p:spPr>
        <p:txBody>
          <a:bodyPr/>
          <a:lstStyle/>
          <a:p>
            <a:pPr>
              <a:defRPr/>
            </a:pPr>
            <a:r>
              <a:rPr lang="en-US" sz="3200" dirty="0" smtClean="0">
                <a:latin typeface="Times New Roman" pitchFamily="18" charset="0"/>
                <a:cs typeface="Times New Roman" pitchFamily="18" charset="0"/>
              </a:rPr>
              <a:t>In the confidence limits using (t – test), as follows;</a:t>
            </a:r>
          </a:p>
          <a:p>
            <a:pPr>
              <a:defRPr/>
            </a:pPr>
            <a:endParaRPr lang="en-US" sz="3200" dirty="0" smtClean="0">
              <a:latin typeface="Times New Roman" pitchFamily="18" charset="0"/>
              <a:cs typeface="Times New Roman" pitchFamily="18" charset="0"/>
            </a:endParaRPr>
          </a:p>
          <a:p>
            <a:pPr>
              <a:defRPr/>
            </a:pPr>
            <a:endParaRPr lang="en-US" sz="1600" dirty="0" smtClean="0">
              <a:latin typeface="Times New Roman" pitchFamily="18" charset="0"/>
              <a:cs typeface="Times New Roman" pitchFamily="18" charset="0"/>
            </a:endParaRPr>
          </a:p>
          <a:p>
            <a:pPr>
              <a:defRPr/>
            </a:pPr>
            <a:r>
              <a:rPr lang="en-US" sz="3200" dirty="0" smtClean="0">
                <a:latin typeface="Times New Roman" pitchFamily="18" charset="0"/>
                <a:cs typeface="Times New Roman" pitchFamily="18" charset="0"/>
              </a:rPr>
              <a:t>We will chooses (1 – α) confidence level;</a:t>
            </a:r>
            <a:r>
              <a:rPr lang="en-US" sz="3200" dirty="0" smtClean="0">
                <a:effectLst/>
                <a:latin typeface="Times New Roman" pitchFamily="18" charset="0"/>
                <a:cs typeface="Times New Roman" pitchFamily="18" charset="0"/>
              </a:rPr>
              <a:t> </a:t>
            </a:r>
          </a:p>
        </p:txBody>
      </p:sp>
      <p:sp>
        <p:nvSpPr>
          <p:cNvPr id="5837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graphicFrame>
        <p:nvGraphicFramePr>
          <p:cNvPr id="58373" name="Object 4"/>
          <p:cNvGraphicFramePr>
            <a:graphicFrameLocks noChangeAspect="1"/>
          </p:cNvGraphicFramePr>
          <p:nvPr>
            <p:extLst>
              <p:ext uri="{D42A27DB-BD31-4B8C-83A1-F6EECF244321}">
                <p14:modId xmlns:p14="http://schemas.microsoft.com/office/powerpoint/2010/main" val="1831734707"/>
              </p:ext>
            </p:extLst>
          </p:nvPr>
        </p:nvGraphicFramePr>
        <p:xfrm>
          <a:off x="2127250" y="1613276"/>
          <a:ext cx="4681538" cy="946150"/>
        </p:xfrm>
        <a:graphic>
          <a:graphicData uri="http://schemas.openxmlformats.org/presentationml/2006/ole">
            <mc:AlternateContent xmlns:mc="http://schemas.openxmlformats.org/markup-compatibility/2006">
              <mc:Choice xmlns:v="urn:schemas-microsoft-com:vml" Requires="v">
                <p:oleObj spid="_x0000_s121005" name="Equation" r:id="rId4" imgW="2400120" imgH="482400" progId="Equation.3">
                  <p:embed/>
                </p:oleObj>
              </mc:Choice>
              <mc:Fallback>
                <p:oleObj name="Equation" r:id="rId4" imgW="2400120" imgH="482400" progId="Equation.3">
                  <p:embed/>
                  <p:pic>
                    <p:nvPicPr>
                      <p:cNvPr id="0" name=""/>
                      <p:cNvPicPr>
                        <a:picLocks noChangeAspect="1" noChangeArrowheads="1"/>
                      </p:cNvPicPr>
                      <p:nvPr/>
                    </p:nvPicPr>
                    <p:blipFill>
                      <a:blip r:embed="rId5"/>
                      <a:srcRect/>
                      <a:stretch>
                        <a:fillRect/>
                      </a:stretch>
                    </p:blipFill>
                    <p:spPr bwMode="auto">
                      <a:xfrm>
                        <a:off x="2127250" y="1613276"/>
                        <a:ext cx="4681538"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4" name="Rectangle 6"/>
          <p:cNvSpPr>
            <a:spLocks noChangeArrowheads="1"/>
          </p:cNvSpPr>
          <p:nvPr/>
        </p:nvSpPr>
        <p:spPr bwMode="auto">
          <a:xfrm>
            <a:off x="0" y="485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
        <p:nvSpPr>
          <p:cNvPr id="5837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graphicFrame>
        <p:nvGraphicFramePr>
          <p:cNvPr id="58376" name="Object 7"/>
          <p:cNvGraphicFramePr>
            <a:graphicFrameLocks noChangeAspect="1"/>
          </p:cNvGraphicFramePr>
          <p:nvPr>
            <p:extLst>
              <p:ext uri="{D42A27DB-BD31-4B8C-83A1-F6EECF244321}">
                <p14:modId xmlns:p14="http://schemas.microsoft.com/office/powerpoint/2010/main" val="2652812950"/>
              </p:ext>
            </p:extLst>
          </p:nvPr>
        </p:nvGraphicFramePr>
        <p:xfrm>
          <a:off x="916296" y="3573462"/>
          <a:ext cx="7119938" cy="3182180"/>
        </p:xfrm>
        <a:graphic>
          <a:graphicData uri="http://schemas.openxmlformats.org/presentationml/2006/ole">
            <mc:AlternateContent xmlns:mc="http://schemas.openxmlformats.org/markup-compatibility/2006">
              <mc:Choice xmlns:v="urn:schemas-microsoft-com:vml" Requires="v">
                <p:oleObj spid="_x0000_s121006" name="Equation" r:id="rId6" imgW="2768400" imgH="1447560" progId="Equation.3">
                  <p:embed/>
                </p:oleObj>
              </mc:Choice>
              <mc:Fallback>
                <p:oleObj name="Equation" r:id="rId6" imgW="2768400" imgH="1447560" progId="Equation.3">
                  <p:embed/>
                  <p:pic>
                    <p:nvPicPr>
                      <p:cNvPr id="0" name=""/>
                      <p:cNvPicPr>
                        <a:picLocks noChangeAspect="1" noChangeArrowheads="1"/>
                      </p:cNvPicPr>
                      <p:nvPr/>
                    </p:nvPicPr>
                    <p:blipFill>
                      <a:blip r:embed="rId7"/>
                      <a:srcRect/>
                      <a:stretch>
                        <a:fillRect/>
                      </a:stretch>
                    </p:blipFill>
                    <p:spPr bwMode="auto">
                      <a:xfrm>
                        <a:off x="916296" y="3573462"/>
                        <a:ext cx="7119938" cy="3182180"/>
                      </a:xfrm>
                      <a:prstGeom prst="rect">
                        <a:avLst/>
                      </a:prstGeom>
                      <a:solidFill>
                        <a:schemeClr val="bg1"/>
                      </a:solidFill>
                      <a:ln>
                        <a:noFill/>
                      </a:ln>
                      <a:extLst/>
                    </p:spPr>
                  </p:pic>
                </p:oleObj>
              </mc:Fallback>
            </mc:AlternateContent>
          </a:graphicData>
        </a:graphic>
      </p:graphicFrame>
      <p:sp>
        <p:nvSpPr>
          <p:cNvPr id="58377" name="Rectangle 9"/>
          <p:cNvSpPr>
            <a:spLocks noChangeArrowheads="1"/>
          </p:cNvSpPr>
          <p:nvPr/>
        </p:nvSpPr>
        <p:spPr bwMode="auto">
          <a:xfrm>
            <a:off x="0" y="1409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
        <p:nvSpPr>
          <p:cNvPr id="10" name="Rectangle 2"/>
          <p:cNvSpPr txBox="1">
            <a:spLocks noChangeArrowheads="1"/>
          </p:cNvSpPr>
          <p:nvPr/>
        </p:nvSpPr>
        <p:spPr bwMode="auto">
          <a:xfrm>
            <a:off x="0" y="152400"/>
            <a:ext cx="91440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2pPr>
            <a:lvl3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3pPr>
            <a:lvl4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4pPr>
            <a:lvl5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5pPr>
            <a:lvl6pPr marL="457200" algn="l" rtl="0" fontAlgn="base">
              <a:spcBef>
                <a:spcPct val="0"/>
              </a:spcBef>
              <a:spcAft>
                <a:spcPct val="0"/>
              </a:spcAft>
              <a:defRPr sz="2400" b="1">
                <a:solidFill>
                  <a:srgbClr val="666699"/>
                </a:solidFill>
                <a:latin typeface="Tahoma" pitchFamily="34" charset="0"/>
                <a:cs typeface="Times New Roman" pitchFamily="18" charset="0"/>
              </a:defRPr>
            </a:lvl6pPr>
            <a:lvl7pPr marL="914400" algn="l" rtl="0" fontAlgn="base">
              <a:spcBef>
                <a:spcPct val="0"/>
              </a:spcBef>
              <a:spcAft>
                <a:spcPct val="0"/>
              </a:spcAft>
              <a:defRPr sz="2400" b="1">
                <a:solidFill>
                  <a:srgbClr val="666699"/>
                </a:solidFill>
                <a:latin typeface="Tahoma" pitchFamily="34" charset="0"/>
                <a:cs typeface="Times New Roman" pitchFamily="18" charset="0"/>
              </a:defRPr>
            </a:lvl7pPr>
            <a:lvl8pPr marL="1371600" algn="l" rtl="0" fontAlgn="base">
              <a:spcBef>
                <a:spcPct val="0"/>
              </a:spcBef>
              <a:spcAft>
                <a:spcPct val="0"/>
              </a:spcAft>
              <a:defRPr sz="2400" b="1">
                <a:solidFill>
                  <a:srgbClr val="666699"/>
                </a:solidFill>
                <a:latin typeface="Tahoma" pitchFamily="34" charset="0"/>
                <a:cs typeface="Times New Roman" pitchFamily="18" charset="0"/>
              </a:defRPr>
            </a:lvl8pPr>
            <a:lvl9pPr marL="1828800" algn="l" rtl="0" fontAlgn="base">
              <a:spcBef>
                <a:spcPct val="0"/>
              </a:spcBef>
              <a:spcAft>
                <a:spcPct val="0"/>
              </a:spcAft>
              <a:defRPr sz="2400" b="1">
                <a:solidFill>
                  <a:srgbClr val="666699"/>
                </a:solidFill>
                <a:latin typeface="Tahoma" pitchFamily="34" charset="0"/>
                <a:cs typeface="Times New Roman" pitchFamily="18" charset="0"/>
              </a:defRPr>
            </a:lvl9pPr>
          </a:lstStyle>
          <a:p>
            <a:r>
              <a:rPr lang="en-US" sz="2800" dirty="0" smtClean="0">
                <a:solidFill>
                  <a:srgbClr val="FF0000"/>
                </a:solidFill>
              </a:rPr>
              <a:t>The Confidence Intervals </a:t>
            </a:r>
            <a:r>
              <a:rPr lang="en-US" sz="2800" dirty="0">
                <a:solidFill>
                  <a:srgbClr val="FF0000"/>
                </a:solidFill>
              </a:rPr>
              <a:t>(C.I.)</a:t>
            </a:r>
            <a:r>
              <a:rPr lang="en-US" sz="2800" dirty="0" smtClean="0">
                <a:solidFill>
                  <a:srgbClr val="FF0000"/>
                </a:solidFill>
              </a:rPr>
              <a:t> of the (</a:t>
            </a:r>
            <a:r>
              <a:rPr lang="en-US" sz="2800" i="1" dirty="0" smtClean="0">
                <a:solidFill>
                  <a:srgbClr val="FF0000"/>
                </a:solidFill>
              </a:rPr>
              <a:t>β</a:t>
            </a:r>
            <a:r>
              <a:rPr lang="en-US" sz="2800" baseline="-25000" dirty="0" smtClean="0">
                <a:solidFill>
                  <a:srgbClr val="FF0000"/>
                </a:solidFill>
              </a:rPr>
              <a:t>0</a:t>
            </a:r>
            <a:r>
              <a:rPr lang="en-US" sz="2800" dirty="0" smtClean="0">
                <a:solidFill>
                  <a:srgbClr val="FF0000"/>
                </a:solidFill>
              </a:rPr>
              <a:t>)</a:t>
            </a:r>
            <a:endParaRPr lang="ar-KW" sz="2800" dirty="0" smtClean="0">
              <a:solidFill>
                <a:srgbClr val="FF0000"/>
              </a:solidFill>
            </a:endParaRPr>
          </a:p>
        </p:txBody>
      </p:sp>
    </p:spTree>
    <p:extLst>
      <p:ext uri="{BB962C8B-B14F-4D97-AF65-F5344CB8AC3E}">
        <p14:creationId xmlns:p14="http://schemas.microsoft.com/office/powerpoint/2010/main" val="22437575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
        <p:nvSpPr>
          <p:cNvPr id="58374" name="Rectangle 6"/>
          <p:cNvSpPr>
            <a:spLocks noChangeArrowheads="1"/>
          </p:cNvSpPr>
          <p:nvPr/>
        </p:nvSpPr>
        <p:spPr bwMode="auto">
          <a:xfrm>
            <a:off x="0" y="485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
        <p:nvSpPr>
          <p:cNvPr id="5837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graphicFrame>
        <p:nvGraphicFramePr>
          <p:cNvPr id="58376" name="Object 7"/>
          <p:cNvGraphicFramePr>
            <a:graphicFrameLocks noChangeAspect="1"/>
          </p:cNvGraphicFramePr>
          <p:nvPr>
            <p:extLst>
              <p:ext uri="{D42A27DB-BD31-4B8C-83A1-F6EECF244321}">
                <p14:modId xmlns:p14="http://schemas.microsoft.com/office/powerpoint/2010/main" val="3692240683"/>
              </p:ext>
            </p:extLst>
          </p:nvPr>
        </p:nvGraphicFramePr>
        <p:xfrm>
          <a:off x="53975" y="184150"/>
          <a:ext cx="9021788" cy="6544196"/>
        </p:xfrm>
        <a:graphic>
          <a:graphicData uri="http://schemas.openxmlformats.org/presentationml/2006/ole">
            <mc:AlternateContent xmlns:mc="http://schemas.openxmlformats.org/markup-compatibility/2006">
              <mc:Choice xmlns:v="urn:schemas-microsoft-com:vml" Requires="v">
                <p:oleObj spid="_x0000_s151621" name="Equation" r:id="rId4" imgW="3619440" imgH="2946240" progId="Equation.3">
                  <p:embed/>
                </p:oleObj>
              </mc:Choice>
              <mc:Fallback>
                <p:oleObj name="Equation" r:id="rId4" imgW="3619440" imgH="2946240" progId="Equation.3">
                  <p:embed/>
                  <p:pic>
                    <p:nvPicPr>
                      <p:cNvPr id="0" name=""/>
                      <p:cNvPicPr>
                        <a:picLocks noChangeAspect="1" noChangeArrowheads="1"/>
                      </p:cNvPicPr>
                      <p:nvPr/>
                    </p:nvPicPr>
                    <p:blipFill>
                      <a:blip r:embed="rId5"/>
                      <a:srcRect/>
                      <a:stretch>
                        <a:fillRect/>
                      </a:stretch>
                    </p:blipFill>
                    <p:spPr bwMode="auto">
                      <a:xfrm>
                        <a:off x="53975" y="184150"/>
                        <a:ext cx="9021788" cy="6544196"/>
                      </a:xfrm>
                      <a:prstGeom prst="rect">
                        <a:avLst/>
                      </a:prstGeom>
                      <a:solidFill>
                        <a:schemeClr val="bg1"/>
                      </a:solidFill>
                      <a:ln>
                        <a:noFill/>
                      </a:ln>
                      <a:extLst/>
                    </p:spPr>
                  </p:pic>
                </p:oleObj>
              </mc:Fallback>
            </mc:AlternateContent>
          </a:graphicData>
        </a:graphic>
      </p:graphicFrame>
      <p:sp>
        <p:nvSpPr>
          <p:cNvPr id="58377" name="Rectangle 9"/>
          <p:cNvSpPr>
            <a:spLocks noChangeArrowheads="1"/>
          </p:cNvSpPr>
          <p:nvPr/>
        </p:nvSpPr>
        <p:spPr bwMode="auto">
          <a:xfrm>
            <a:off x="0" y="1409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Tree>
    <p:extLst>
      <p:ext uri="{BB962C8B-B14F-4D97-AF65-F5344CB8AC3E}">
        <p14:creationId xmlns:p14="http://schemas.microsoft.com/office/powerpoint/2010/main" val="28116850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3"/>
          <p:cNvSpPr>
            <a:spLocks noGrp="1" noChangeArrowheads="1"/>
          </p:cNvSpPr>
          <p:nvPr>
            <p:ph type="body" idx="4294967295"/>
          </p:nvPr>
        </p:nvSpPr>
        <p:spPr>
          <a:xfrm>
            <a:off x="0" y="952500"/>
            <a:ext cx="9144000" cy="5905500"/>
          </a:xfrm>
        </p:spPr>
        <p:txBody>
          <a:bodyPr/>
          <a:lstStyle/>
          <a:p>
            <a:pPr>
              <a:defRPr/>
            </a:pPr>
            <a:r>
              <a:rPr lang="en-US" sz="3200" dirty="0" smtClean="0">
                <a:latin typeface="Times New Roman" pitchFamily="18" charset="0"/>
                <a:cs typeface="Times New Roman" pitchFamily="18" charset="0"/>
              </a:rPr>
              <a:t>In the confidence limits using (t – test), as follows;</a:t>
            </a:r>
          </a:p>
          <a:p>
            <a:pPr>
              <a:defRPr/>
            </a:pPr>
            <a:endParaRPr lang="en-US" sz="3200" dirty="0" smtClean="0">
              <a:latin typeface="Times New Roman" pitchFamily="18" charset="0"/>
              <a:cs typeface="Times New Roman" pitchFamily="18" charset="0"/>
            </a:endParaRPr>
          </a:p>
          <a:p>
            <a:pPr>
              <a:defRPr/>
            </a:pPr>
            <a:endParaRPr lang="en-US" sz="1200" dirty="0" smtClean="0">
              <a:latin typeface="Times New Roman" pitchFamily="18" charset="0"/>
              <a:cs typeface="Times New Roman" pitchFamily="18" charset="0"/>
            </a:endParaRPr>
          </a:p>
          <a:p>
            <a:pPr>
              <a:defRPr/>
            </a:pPr>
            <a:r>
              <a:rPr lang="en-US" sz="3200" dirty="0" smtClean="0">
                <a:latin typeface="Times New Roman" pitchFamily="18" charset="0"/>
                <a:cs typeface="Times New Roman" pitchFamily="18" charset="0"/>
              </a:rPr>
              <a:t>We will chooses (1 – α) confidence level;</a:t>
            </a:r>
            <a:r>
              <a:rPr lang="en-US" sz="3200" dirty="0" smtClean="0">
                <a:effectLst/>
                <a:latin typeface="Times New Roman" pitchFamily="18" charset="0"/>
                <a:cs typeface="Times New Roman" pitchFamily="18" charset="0"/>
              </a:rPr>
              <a:t> </a:t>
            </a:r>
          </a:p>
        </p:txBody>
      </p:sp>
      <p:sp>
        <p:nvSpPr>
          <p:cNvPr id="5837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graphicFrame>
        <p:nvGraphicFramePr>
          <p:cNvPr id="58373" name="Object 4"/>
          <p:cNvGraphicFramePr>
            <a:graphicFrameLocks noChangeAspect="1"/>
          </p:cNvGraphicFramePr>
          <p:nvPr>
            <p:extLst>
              <p:ext uri="{D42A27DB-BD31-4B8C-83A1-F6EECF244321}">
                <p14:modId xmlns:p14="http://schemas.microsoft.com/office/powerpoint/2010/main" val="4102333653"/>
              </p:ext>
            </p:extLst>
          </p:nvPr>
        </p:nvGraphicFramePr>
        <p:xfrm>
          <a:off x="2163763" y="1585983"/>
          <a:ext cx="4606925" cy="946150"/>
        </p:xfrm>
        <a:graphic>
          <a:graphicData uri="http://schemas.openxmlformats.org/presentationml/2006/ole">
            <mc:AlternateContent xmlns:mc="http://schemas.openxmlformats.org/markup-compatibility/2006">
              <mc:Choice xmlns:v="urn:schemas-microsoft-com:vml" Requires="v">
                <p:oleObj spid="_x0000_s152710" name="Equation" r:id="rId4" imgW="2361960" imgH="482400" progId="Equation.3">
                  <p:embed/>
                </p:oleObj>
              </mc:Choice>
              <mc:Fallback>
                <p:oleObj name="Equation" r:id="rId4" imgW="2361960" imgH="482400" progId="Equation.3">
                  <p:embed/>
                  <p:pic>
                    <p:nvPicPr>
                      <p:cNvPr id="0" name=""/>
                      <p:cNvPicPr>
                        <a:picLocks noChangeAspect="1" noChangeArrowheads="1"/>
                      </p:cNvPicPr>
                      <p:nvPr/>
                    </p:nvPicPr>
                    <p:blipFill>
                      <a:blip r:embed="rId5"/>
                      <a:srcRect/>
                      <a:stretch>
                        <a:fillRect/>
                      </a:stretch>
                    </p:blipFill>
                    <p:spPr bwMode="auto">
                      <a:xfrm>
                        <a:off x="2163763" y="1585983"/>
                        <a:ext cx="4606925"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4" name="Rectangle 6"/>
          <p:cNvSpPr>
            <a:spLocks noChangeArrowheads="1"/>
          </p:cNvSpPr>
          <p:nvPr/>
        </p:nvSpPr>
        <p:spPr bwMode="auto">
          <a:xfrm>
            <a:off x="0" y="485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
        <p:nvSpPr>
          <p:cNvPr id="5837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graphicFrame>
        <p:nvGraphicFramePr>
          <p:cNvPr id="58376" name="Object 7"/>
          <p:cNvGraphicFramePr>
            <a:graphicFrameLocks noChangeAspect="1"/>
          </p:cNvGraphicFramePr>
          <p:nvPr>
            <p:extLst>
              <p:ext uri="{D42A27DB-BD31-4B8C-83A1-F6EECF244321}">
                <p14:modId xmlns:p14="http://schemas.microsoft.com/office/powerpoint/2010/main" val="3101511209"/>
              </p:ext>
            </p:extLst>
          </p:nvPr>
        </p:nvGraphicFramePr>
        <p:xfrm>
          <a:off x="755650" y="3509609"/>
          <a:ext cx="7056438" cy="3287713"/>
        </p:xfrm>
        <a:graphic>
          <a:graphicData uri="http://schemas.openxmlformats.org/presentationml/2006/ole">
            <mc:AlternateContent xmlns:mc="http://schemas.openxmlformats.org/markup-compatibility/2006">
              <mc:Choice xmlns:v="urn:schemas-microsoft-com:vml" Requires="v">
                <p:oleObj spid="_x0000_s152711" name="Equation" r:id="rId6" imgW="2743200" imgH="1447560" progId="Equation.3">
                  <p:embed/>
                </p:oleObj>
              </mc:Choice>
              <mc:Fallback>
                <p:oleObj name="Equation" r:id="rId6" imgW="2743200" imgH="1447560" progId="Equation.3">
                  <p:embed/>
                  <p:pic>
                    <p:nvPicPr>
                      <p:cNvPr id="0" name=""/>
                      <p:cNvPicPr>
                        <a:picLocks noChangeAspect="1" noChangeArrowheads="1"/>
                      </p:cNvPicPr>
                      <p:nvPr/>
                    </p:nvPicPr>
                    <p:blipFill>
                      <a:blip r:embed="rId7"/>
                      <a:srcRect/>
                      <a:stretch>
                        <a:fillRect/>
                      </a:stretch>
                    </p:blipFill>
                    <p:spPr bwMode="auto">
                      <a:xfrm>
                        <a:off x="755650" y="3509609"/>
                        <a:ext cx="7056438" cy="3287713"/>
                      </a:xfrm>
                      <a:prstGeom prst="rect">
                        <a:avLst/>
                      </a:prstGeom>
                      <a:solidFill>
                        <a:schemeClr val="bg1"/>
                      </a:solidFill>
                      <a:ln>
                        <a:noFill/>
                      </a:ln>
                      <a:extLst/>
                    </p:spPr>
                  </p:pic>
                </p:oleObj>
              </mc:Fallback>
            </mc:AlternateContent>
          </a:graphicData>
        </a:graphic>
      </p:graphicFrame>
      <p:sp>
        <p:nvSpPr>
          <p:cNvPr id="58377" name="Rectangle 9"/>
          <p:cNvSpPr>
            <a:spLocks noChangeArrowheads="1"/>
          </p:cNvSpPr>
          <p:nvPr/>
        </p:nvSpPr>
        <p:spPr bwMode="auto">
          <a:xfrm>
            <a:off x="0" y="1409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
        <p:nvSpPr>
          <p:cNvPr id="10" name="Rectangle 2"/>
          <p:cNvSpPr txBox="1">
            <a:spLocks noChangeArrowheads="1"/>
          </p:cNvSpPr>
          <p:nvPr/>
        </p:nvSpPr>
        <p:spPr bwMode="auto">
          <a:xfrm>
            <a:off x="0" y="152400"/>
            <a:ext cx="91440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2pPr>
            <a:lvl3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3pPr>
            <a:lvl4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4pPr>
            <a:lvl5pPr algn="l" rtl="0" eaLnBrk="0" fontAlgn="base" hangingPunct="0">
              <a:spcBef>
                <a:spcPct val="0"/>
              </a:spcBef>
              <a:spcAft>
                <a:spcPct val="0"/>
              </a:spcAft>
              <a:defRPr sz="2400" b="1">
                <a:solidFill>
                  <a:schemeClr val="tx1"/>
                </a:solidFill>
                <a:latin typeface="Times New Roman" pitchFamily="18" charset="0"/>
                <a:cs typeface="Times New Roman" pitchFamily="18" charset="0"/>
              </a:defRPr>
            </a:lvl5pPr>
            <a:lvl6pPr marL="457200" algn="l" rtl="0" fontAlgn="base">
              <a:spcBef>
                <a:spcPct val="0"/>
              </a:spcBef>
              <a:spcAft>
                <a:spcPct val="0"/>
              </a:spcAft>
              <a:defRPr sz="2400" b="1">
                <a:solidFill>
                  <a:srgbClr val="666699"/>
                </a:solidFill>
                <a:latin typeface="Tahoma" pitchFamily="34" charset="0"/>
                <a:cs typeface="Times New Roman" pitchFamily="18" charset="0"/>
              </a:defRPr>
            </a:lvl6pPr>
            <a:lvl7pPr marL="914400" algn="l" rtl="0" fontAlgn="base">
              <a:spcBef>
                <a:spcPct val="0"/>
              </a:spcBef>
              <a:spcAft>
                <a:spcPct val="0"/>
              </a:spcAft>
              <a:defRPr sz="2400" b="1">
                <a:solidFill>
                  <a:srgbClr val="666699"/>
                </a:solidFill>
                <a:latin typeface="Tahoma" pitchFamily="34" charset="0"/>
                <a:cs typeface="Times New Roman" pitchFamily="18" charset="0"/>
              </a:defRPr>
            </a:lvl7pPr>
            <a:lvl8pPr marL="1371600" algn="l" rtl="0" fontAlgn="base">
              <a:spcBef>
                <a:spcPct val="0"/>
              </a:spcBef>
              <a:spcAft>
                <a:spcPct val="0"/>
              </a:spcAft>
              <a:defRPr sz="2400" b="1">
                <a:solidFill>
                  <a:srgbClr val="666699"/>
                </a:solidFill>
                <a:latin typeface="Tahoma" pitchFamily="34" charset="0"/>
                <a:cs typeface="Times New Roman" pitchFamily="18" charset="0"/>
              </a:defRPr>
            </a:lvl8pPr>
            <a:lvl9pPr marL="1828800" algn="l" rtl="0" fontAlgn="base">
              <a:spcBef>
                <a:spcPct val="0"/>
              </a:spcBef>
              <a:spcAft>
                <a:spcPct val="0"/>
              </a:spcAft>
              <a:defRPr sz="2400" b="1">
                <a:solidFill>
                  <a:srgbClr val="666699"/>
                </a:solidFill>
                <a:latin typeface="Tahoma" pitchFamily="34" charset="0"/>
                <a:cs typeface="Times New Roman" pitchFamily="18" charset="0"/>
              </a:defRPr>
            </a:lvl9pPr>
          </a:lstStyle>
          <a:p>
            <a:r>
              <a:rPr lang="en-US" sz="2800" dirty="0" smtClean="0">
                <a:solidFill>
                  <a:srgbClr val="FF0000"/>
                </a:solidFill>
              </a:rPr>
              <a:t>The Confidence Intervals </a:t>
            </a:r>
            <a:r>
              <a:rPr lang="en-US" sz="2800" dirty="0">
                <a:solidFill>
                  <a:srgbClr val="FF0000"/>
                </a:solidFill>
              </a:rPr>
              <a:t>(C.I.)</a:t>
            </a:r>
            <a:r>
              <a:rPr lang="en-US" sz="2800" dirty="0" smtClean="0">
                <a:solidFill>
                  <a:srgbClr val="FF0000"/>
                </a:solidFill>
              </a:rPr>
              <a:t> of the (</a:t>
            </a:r>
            <a:r>
              <a:rPr lang="en-US" sz="2800" i="1" dirty="0" smtClean="0">
                <a:solidFill>
                  <a:srgbClr val="FF0000"/>
                </a:solidFill>
              </a:rPr>
              <a:t>β</a:t>
            </a:r>
            <a:r>
              <a:rPr lang="en-US" sz="2800" baseline="-25000" dirty="0" smtClean="0">
                <a:solidFill>
                  <a:srgbClr val="FF0000"/>
                </a:solidFill>
              </a:rPr>
              <a:t>1</a:t>
            </a:r>
            <a:r>
              <a:rPr lang="en-US" sz="2800" dirty="0" smtClean="0">
                <a:solidFill>
                  <a:srgbClr val="FF0000"/>
                </a:solidFill>
              </a:rPr>
              <a:t>)</a:t>
            </a:r>
            <a:endParaRPr lang="ar-KW" sz="2800" dirty="0" smtClean="0">
              <a:solidFill>
                <a:srgbClr val="FF0000"/>
              </a:solidFill>
            </a:endParaRPr>
          </a:p>
        </p:txBody>
      </p:sp>
    </p:spTree>
    <p:extLst>
      <p:ext uri="{BB962C8B-B14F-4D97-AF65-F5344CB8AC3E}">
        <p14:creationId xmlns:p14="http://schemas.microsoft.com/office/powerpoint/2010/main" val="40825622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
        <p:nvSpPr>
          <p:cNvPr id="58374" name="Rectangle 6"/>
          <p:cNvSpPr>
            <a:spLocks noChangeArrowheads="1"/>
          </p:cNvSpPr>
          <p:nvPr/>
        </p:nvSpPr>
        <p:spPr bwMode="auto">
          <a:xfrm>
            <a:off x="0" y="485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
        <p:nvSpPr>
          <p:cNvPr id="5837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graphicFrame>
        <p:nvGraphicFramePr>
          <p:cNvPr id="58376" name="Object 7"/>
          <p:cNvGraphicFramePr>
            <a:graphicFrameLocks noChangeAspect="1"/>
          </p:cNvGraphicFramePr>
          <p:nvPr>
            <p:extLst>
              <p:ext uri="{D42A27DB-BD31-4B8C-83A1-F6EECF244321}">
                <p14:modId xmlns:p14="http://schemas.microsoft.com/office/powerpoint/2010/main" val="1742208554"/>
              </p:ext>
            </p:extLst>
          </p:nvPr>
        </p:nvGraphicFramePr>
        <p:xfrm>
          <a:off x="95250" y="157532"/>
          <a:ext cx="8939568" cy="6532638"/>
        </p:xfrm>
        <a:graphic>
          <a:graphicData uri="http://schemas.openxmlformats.org/presentationml/2006/ole">
            <mc:AlternateContent xmlns:mc="http://schemas.openxmlformats.org/markup-compatibility/2006">
              <mc:Choice xmlns:v="urn:schemas-microsoft-com:vml" Requires="v">
                <p:oleObj spid="_x0000_s153671" name="Equation" r:id="rId4" imgW="3555720" imgH="2946240" progId="Equation.3">
                  <p:embed/>
                </p:oleObj>
              </mc:Choice>
              <mc:Fallback>
                <p:oleObj name="Equation" r:id="rId4" imgW="3555720" imgH="2946240" progId="Equation.3">
                  <p:embed/>
                  <p:pic>
                    <p:nvPicPr>
                      <p:cNvPr id="0" name=""/>
                      <p:cNvPicPr>
                        <a:picLocks noChangeAspect="1" noChangeArrowheads="1"/>
                      </p:cNvPicPr>
                      <p:nvPr/>
                    </p:nvPicPr>
                    <p:blipFill>
                      <a:blip r:embed="rId5"/>
                      <a:srcRect/>
                      <a:stretch>
                        <a:fillRect/>
                      </a:stretch>
                    </p:blipFill>
                    <p:spPr bwMode="auto">
                      <a:xfrm>
                        <a:off x="95250" y="157532"/>
                        <a:ext cx="8939568" cy="6532638"/>
                      </a:xfrm>
                      <a:prstGeom prst="rect">
                        <a:avLst/>
                      </a:prstGeom>
                      <a:solidFill>
                        <a:schemeClr val="bg1"/>
                      </a:solidFill>
                      <a:ln>
                        <a:noFill/>
                      </a:ln>
                      <a:extLst/>
                    </p:spPr>
                  </p:pic>
                </p:oleObj>
              </mc:Fallback>
            </mc:AlternateContent>
          </a:graphicData>
        </a:graphic>
      </p:graphicFrame>
      <p:sp>
        <p:nvSpPr>
          <p:cNvPr id="58377" name="Rectangle 9"/>
          <p:cNvSpPr>
            <a:spLocks noChangeArrowheads="1"/>
          </p:cNvSpPr>
          <p:nvPr/>
        </p:nvSpPr>
        <p:spPr bwMode="auto">
          <a:xfrm>
            <a:off x="0" y="1409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Tree>
    <p:extLst>
      <p:ext uri="{BB962C8B-B14F-4D97-AF65-F5344CB8AC3E}">
        <p14:creationId xmlns:p14="http://schemas.microsoft.com/office/powerpoint/2010/main" val="17856315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201966" y="111457"/>
            <a:ext cx="8521700" cy="549275"/>
          </a:xfrm>
        </p:spPr>
        <p:txBody>
          <a:bodyPr/>
          <a:lstStyle/>
          <a:p>
            <a:r>
              <a:rPr lang="en-US" sz="3200" dirty="0" smtClean="0">
                <a:solidFill>
                  <a:srgbClr val="FF0000"/>
                </a:solidFill>
              </a:rPr>
              <a:t>Example (4</a:t>
            </a:r>
            <a:r>
              <a:rPr lang="en-US" sz="3200" dirty="0">
                <a:solidFill>
                  <a:srgbClr val="FF0000"/>
                </a:solidFill>
              </a:rPr>
              <a:t>): </a:t>
            </a:r>
            <a:r>
              <a:rPr lang="en-US" sz="3200" dirty="0" smtClean="0">
                <a:solidFill>
                  <a:srgbClr val="FF0000"/>
                </a:solidFill>
              </a:rPr>
              <a:t>From Example (3) </a:t>
            </a:r>
            <a:endParaRPr lang="ar-KW" sz="3200" dirty="0" smtClean="0">
              <a:solidFill>
                <a:srgbClr val="FF0000"/>
              </a:solidFill>
            </a:endParaRPr>
          </a:p>
        </p:txBody>
      </p:sp>
      <p:sp>
        <p:nvSpPr>
          <p:cNvPr id="291843" name="Rectangle 3"/>
          <p:cNvSpPr>
            <a:spLocks noGrp="1" noChangeArrowheads="1"/>
          </p:cNvSpPr>
          <p:nvPr>
            <p:ph type="body" idx="4294967295"/>
          </p:nvPr>
        </p:nvSpPr>
        <p:spPr>
          <a:xfrm>
            <a:off x="0" y="1066800"/>
            <a:ext cx="9144000" cy="5791200"/>
          </a:xfrm>
        </p:spPr>
        <p:txBody>
          <a:bodyPr/>
          <a:lstStyle/>
          <a:p>
            <a:pPr algn="just">
              <a:defRPr/>
            </a:pPr>
            <a:r>
              <a:rPr lang="en-US" sz="3600" dirty="0">
                <a:solidFill>
                  <a:srgbClr val="FFFF00"/>
                </a:solidFill>
                <a:latin typeface="Times New Roman" pitchFamily="18" charset="0"/>
                <a:cs typeface="Times New Roman" pitchFamily="18" charset="0"/>
              </a:rPr>
              <a:t>The </a:t>
            </a:r>
            <a:r>
              <a:rPr lang="en-US" sz="3600" dirty="0" smtClean="0">
                <a:solidFill>
                  <a:srgbClr val="FFFF00"/>
                </a:solidFill>
                <a:latin typeface="Times New Roman" pitchFamily="18" charset="0"/>
                <a:cs typeface="Times New Roman" pitchFamily="18" charset="0"/>
              </a:rPr>
              <a:t>required:</a:t>
            </a:r>
            <a:r>
              <a:rPr lang="en-US" sz="3600" dirty="0" smtClean="0">
                <a:latin typeface="Times New Roman" pitchFamily="18" charset="0"/>
                <a:cs typeface="Times New Roman" pitchFamily="18" charset="0"/>
              </a:rPr>
              <a:t> </a:t>
            </a:r>
          </a:p>
          <a:p>
            <a:pPr marL="0" indent="0" algn="just">
              <a:buNone/>
              <a:defRPr/>
            </a:pPr>
            <a:r>
              <a:rPr lang="en-US" sz="3600" dirty="0">
                <a:latin typeface="Times New Roman" pitchFamily="18" charset="0"/>
                <a:cs typeface="Times New Roman" pitchFamily="18" charset="0"/>
              </a:rPr>
              <a:t>1- Find the confidence intervals of the population parameter for  (β</a:t>
            </a:r>
            <a:r>
              <a:rPr lang="en-US" sz="3600" baseline="-25000" dirty="0">
                <a:latin typeface="Times New Roman" pitchFamily="18" charset="0"/>
                <a:cs typeface="Times New Roman" pitchFamily="18" charset="0"/>
              </a:rPr>
              <a:t>0</a:t>
            </a:r>
            <a:r>
              <a:rPr lang="en-US" sz="3600" dirty="0">
                <a:latin typeface="Times New Roman" pitchFamily="18" charset="0"/>
                <a:cs typeface="Times New Roman" pitchFamily="18" charset="0"/>
              </a:rPr>
              <a:t>) (intercept) with confidence (0.95)</a:t>
            </a:r>
          </a:p>
          <a:p>
            <a:pPr marL="0" indent="0" algn="just">
              <a:buNone/>
              <a:defRPr/>
            </a:pPr>
            <a:endParaRPr lang="en-US" sz="3600" dirty="0">
              <a:latin typeface="Times New Roman" pitchFamily="18" charset="0"/>
              <a:cs typeface="Times New Roman" pitchFamily="18" charset="0"/>
            </a:endParaRPr>
          </a:p>
          <a:p>
            <a:pPr marL="0" indent="0" algn="just">
              <a:buNone/>
              <a:defRPr/>
            </a:pPr>
            <a:r>
              <a:rPr lang="en-US" sz="3600" dirty="0">
                <a:latin typeface="Times New Roman" pitchFamily="18" charset="0"/>
                <a:cs typeface="Times New Roman" pitchFamily="18" charset="0"/>
              </a:rPr>
              <a:t>2- Find the confidence intervals for the slope of regression line (β</a:t>
            </a:r>
            <a:r>
              <a:rPr lang="en-US" sz="3600" baseline="-25000" dirty="0">
                <a:latin typeface="Times New Roman" pitchFamily="18" charset="0"/>
                <a:cs typeface="Times New Roman" pitchFamily="18" charset="0"/>
              </a:rPr>
              <a:t>1</a:t>
            </a:r>
            <a:r>
              <a:rPr lang="en-US" sz="3600" dirty="0">
                <a:latin typeface="Times New Roman" pitchFamily="18" charset="0"/>
                <a:cs typeface="Times New Roman" pitchFamily="18" charset="0"/>
              </a:rPr>
              <a:t>) with confidence (0.95)</a:t>
            </a:r>
          </a:p>
          <a:p>
            <a:pPr marL="0" indent="0" algn="just">
              <a:buNone/>
              <a:defRPr/>
            </a:pPr>
            <a:endParaRPr lang="en-US" sz="3600" dirty="0" smtClean="0">
              <a:latin typeface="Times New Roman" pitchFamily="18" charset="0"/>
              <a:cs typeface="Times New Roman" pitchFamily="18" charset="0"/>
            </a:endParaRPr>
          </a:p>
        </p:txBody>
      </p:sp>
      <p:sp>
        <p:nvSpPr>
          <p:cNvPr id="6042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
        <p:nvSpPr>
          <p:cNvPr id="60423" name="Rectangle 7"/>
          <p:cNvSpPr>
            <a:spLocks noChangeArrowheads="1"/>
          </p:cNvSpPr>
          <p:nvPr/>
        </p:nvSpPr>
        <p:spPr bwMode="auto">
          <a:xfrm>
            <a:off x="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
        <p:nvSpPr>
          <p:cNvPr id="60424"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
        <p:nvSpPr>
          <p:cNvPr id="60426" name="Rectangle 10"/>
          <p:cNvSpPr>
            <a:spLocks noChangeArrowheads="1"/>
          </p:cNvSpPr>
          <p:nvPr/>
        </p:nvSpPr>
        <p:spPr bwMode="auto">
          <a:xfrm>
            <a:off x="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Tree>
    <p:extLst>
      <p:ext uri="{BB962C8B-B14F-4D97-AF65-F5344CB8AC3E}">
        <p14:creationId xmlns:p14="http://schemas.microsoft.com/office/powerpoint/2010/main" val="10190742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1" y="103972"/>
            <a:ext cx="8277224" cy="523220"/>
          </a:xfrm>
          <a:prstGeom prst="rect">
            <a:avLst/>
          </a:prstGeom>
        </p:spPr>
        <p:txBody>
          <a:bodyPr wrap="square">
            <a:spAutoFit/>
          </a:bodyPr>
          <a:lstStyle/>
          <a:p>
            <a:r>
              <a:rPr lang="en-US" dirty="0">
                <a:solidFill>
                  <a:srgbClr val="FF0000"/>
                </a:solidFill>
              </a:rPr>
              <a:t>Solution</a:t>
            </a:r>
            <a:r>
              <a:rPr lang="en-US" dirty="0" smtClean="0">
                <a:solidFill>
                  <a:srgbClr val="FF0000"/>
                </a:solidFill>
              </a:rPr>
              <a:t>: </a:t>
            </a:r>
            <a:endParaRPr lang="en-US" b="1" dirty="0">
              <a:solidFill>
                <a:srgbClr val="FF000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326369522"/>
              </p:ext>
            </p:extLst>
          </p:nvPr>
        </p:nvGraphicFramePr>
        <p:xfrm>
          <a:off x="45376" y="722287"/>
          <a:ext cx="9057682" cy="6067692"/>
        </p:xfrm>
        <a:graphic>
          <a:graphicData uri="http://schemas.openxmlformats.org/presentationml/2006/ole">
            <mc:AlternateContent xmlns:mc="http://schemas.openxmlformats.org/markup-compatibility/2006">
              <mc:Choice xmlns:v="urn:schemas-microsoft-com:vml" Requires="v">
                <p:oleObj spid="_x0000_s154694" name="Equation" r:id="rId4" imgW="4279680" imgH="2869920" progId="Equation.3">
                  <p:embed/>
                </p:oleObj>
              </mc:Choice>
              <mc:Fallback>
                <p:oleObj name="Equation" r:id="rId4" imgW="4279680" imgH="2869920" progId="Equation.3">
                  <p:embed/>
                  <p:pic>
                    <p:nvPicPr>
                      <p:cNvPr id="0" name=""/>
                      <p:cNvPicPr/>
                      <p:nvPr/>
                    </p:nvPicPr>
                    <p:blipFill>
                      <a:blip r:embed="rId5"/>
                      <a:stretch>
                        <a:fillRect/>
                      </a:stretch>
                    </p:blipFill>
                    <p:spPr>
                      <a:xfrm>
                        <a:off x="45376" y="722287"/>
                        <a:ext cx="9057682" cy="606769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5466702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175770886"/>
              </p:ext>
            </p:extLst>
          </p:nvPr>
        </p:nvGraphicFramePr>
        <p:xfrm>
          <a:off x="38101" y="1082035"/>
          <a:ext cx="9029700" cy="4992687"/>
        </p:xfrm>
        <a:graphic>
          <a:graphicData uri="http://schemas.openxmlformats.org/presentationml/2006/ole">
            <mc:AlternateContent xmlns:mc="http://schemas.openxmlformats.org/markup-compatibility/2006">
              <mc:Choice xmlns:v="urn:schemas-microsoft-com:vml" Requires="v">
                <p:oleObj spid="_x0000_s155779" name="Equation" r:id="rId4" imgW="4267080" imgH="2361960" progId="Equation.3">
                  <p:embed/>
                </p:oleObj>
              </mc:Choice>
              <mc:Fallback>
                <p:oleObj name="Equation" r:id="rId4" imgW="4267080" imgH="2361960" progId="Equation.3">
                  <p:embed/>
                  <p:pic>
                    <p:nvPicPr>
                      <p:cNvPr id="0" name=""/>
                      <p:cNvPicPr/>
                      <p:nvPr/>
                    </p:nvPicPr>
                    <p:blipFill>
                      <a:blip r:embed="rId5"/>
                      <a:stretch>
                        <a:fillRect/>
                      </a:stretch>
                    </p:blipFill>
                    <p:spPr>
                      <a:xfrm>
                        <a:off x="38101" y="1082035"/>
                        <a:ext cx="9029700" cy="4992687"/>
                      </a:xfrm>
                      <a:prstGeom prst="rect">
                        <a:avLst/>
                      </a:prstGeom>
                      <a:solidFill>
                        <a:schemeClr val="bg1"/>
                      </a:solidFill>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268378960"/>
              </p:ext>
            </p:extLst>
          </p:nvPr>
        </p:nvGraphicFramePr>
        <p:xfrm>
          <a:off x="121025" y="168416"/>
          <a:ext cx="3495628" cy="509785"/>
        </p:xfrm>
        <a:graphic>
          <a:graphicData uri="http://schemas.openxmlformats.org/presentationml/2006/ole">
            <mc:AlternateContent xmlns:mc="http://schemas.openxmlformats.org/markup-compatibility/2006">
              <mc:Choice xmlns:v="urn:schemas-microsoft-com:vml" Requires="v">
                <p:oleObj spid="_x0000_s155780" name="Equation" r:id="rId6" imgW="1231560" imgH="215640" progId="Equation.3">
                  <p:embed/>
                </p:oleObj>
              </mc:Choice>
              <mc:Fallback>
                <p:oleObj name="Equation" r:id="rId6" imgW="1231560" imgH="215640" progId="Equation.3">
                  <p:embed/>
                  <p:pic>
                    <p:nvPicPr>
                      <p:cNvPr id="0" name=""/>
                      <p:cNvPicPr/>
                      <p:nvPr/>
                    </p:nvPicPr>
                    <p:blipFill>
                      <a:blip r:embed="rId7"/>
                      <a:stretch>
                        <a:fillRect/>
                      </a:stretch>
                    </p:blipFill>
                    <p:spPr>
                      <a:xfrm>
                        <a:off x="121025" y="168416"/>
                        <a:ext cx="3495628" cy="509785"/>
                      </a:xfrm>
                      <a:prstGeom prst="rect">
                        <a:avLst/>
                      </a:prstGeom>
                    </p:spPr>
                  </p:pic>
                </p:oleObj>
              </mc:Fallback>
            </mc:AlternateContent>
          </a:graphicData>
        </a:graphic>
      </p:graphicFrame>
    </p:spTree>
    <p:extLst>
      <p:ext uri="{BB962C8B-B14F-4D97-AF65-F5344CB8AC3E}">
        <p14:creationId xmlns:p14="http://schemas.microsoft.com/office/powerpoint/2010/main" val="2102674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31750"/>
            <a:ext cx="7237413"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4687888"/>
            <a:ext cx="9144000" cy="2246312"/>
          </a:xfrm>
          <a:prstGeom prst="rect">
            <a:avLst/>
          </a:prstGeom>
        </p:spPr>
        <p:txBody>
          <a:bodyPr>
            <a:spAutoFit/>
          </a:bodyPr>
          <a:lstStyle/>
          <a:p>
            <a:pPr algn="just">
              <a:defRPr/>
            </a:pPr>
            <a:r>
              <a:rPr lang="en-US" dirty="0" smtClean="0">
                <a:solidFill>
                  <a:schemeClr val="bg1"/>
                </a:solidFill>
                <a:latin typeface="+mj-lt"/>
              </a:rPr>
              <a:t>•</a:t>
            </a:r>
            <a:r>
              <a:rPr lang="en-US" dirty="0">
                <a:solidFill>
                  <a:schemeClr val="bg1"/>
                </a:solidFill>
                <a:latin typeface="+mj-lt"/>
              </a:rPr>
              <a:t> </a:t>
            </a:r>
            <a:r>
              <a:rPr lang="en-US" dirty="0" smtClean="0">
                <a:solidFill>
                  <a:schemeClr val="bg1"/>
                </a:solidFill>
                <a:latin typeface="+mj-lt"/>
              </a:rPr>
              <a:t>Regression </a:t>
            </a:r>
            <a:r>
              <a:rPr lang="en-US" dirty="0">
                <a:solidFill>
                  <a:schemeClr val="bg1"/>
                </a:solidFill>
                <a:latin typeface="+mj-lt"/>
              </a:rPr>
              <a:t>analysis may involve </a:t>
            </a:r>
            <a:r>
              <a:rPr lang="en-US" dirty="0" smtClean="0">
                <a:solidFill>
                  <a:schemeClr val="bg1"/>
                </a:solidFill>
                <a:latin typeface="+mj-lt"/>
              </a:rPr>
              <a:t>linear </a:t>
            </a:r>
            <a:r>
              <a:rPr lang="en-US" dirty="0">
                <a:solidFill>
                  <a:schemeClr val="bg1"/>
                </a:solidFill>
                <a:latin typeface="+mj-lt"/>
              </a:rPr>
              <a:t>model or </a:t>
            </a:r>
            <a:r>
              <a:rPr lang="en-US" dirty="0" smtClean="0">
                <a:solidFill>
                  <a:schemeClr val="bg1"/>
                </a:solidFill>
                <a:latin typeface="+mj-lt"/>
              </a:rPr>
              <a:t>nonlinear </a:t>
            </a:r>
            <a:r>
              <a:rPr lang="en-US" dirty="0">
                <a:solidFill>
                  <a:schemeClr val="bg1"/>
                </a:solidFill>
                <a:latin typeface="+mj-lt"/>
              </a:rPr>
              <a:t>model. The term linear can be interpreted in two different ways: </a:t>
            </a:r>
          </a:p>
          <a:p>
            <a:pPr algn="just">
              <a:defRPr/>
            </a:pPr>
            <a:r>
              <a:rPr lang="en-US" dirty="0">
                <a:solidFill>
                  <a:schemeClr val="bg1"/>
                </a:solidFill>
                <a:latin typeface="+mj-lt"/>
              </a:rPr>
              <a:t>1-  Linear in </a:t>
            </a:r>
            <a:r>
              <a:rPr lang="en-US" dirty="0" smtClean="0">
                <a:solidFill>
                  <a:schemeClr val="bg1"/>
                </a:solidFill>
                <a:latin typeface="+mj-lt"/>
              </a:rPr>
              <a:t>variables </a:t>
            </a:r>
            <a:endParaRPr lang="en-US" dirty="0">
              <a:solidFill>
                <a:schemeClr val="bg1"/>
              </a:solidFill>
              <a:latin typeface="+mj-lt"/>
            </a:endParaRPr>
          </a:p>
          <a:p>
            <a:pPr algn="just">
              <a:defRPr/>
            </a:pPr>
            <a:r>
              <a:rPr lang="en-US" dirty="0">
                <a:solidFill>
                  <a:schemeClr val="bg1"/>
                </a:solidFill>
                <a:latin typeface="+mj-lt"/>
              </a:rPr>
              <a:t>2-  Linearity in the </a:t>
            </a:r>
            <a:r>
              <a:rPr lang="en-US" dirty="0" smtClean="0">
                <a:solidFill>
                  <a:schemeClr val="bg1"/>
                </a:solidFill>
                <a:latin typeface="+mj-lt"/>
              </a:rPr>
              <a:t>parameters</a:t>
            </a:r>
            <a:endParaRPr lang="en-US" dirty="0">
              <a:solidFill>
                <a:schemeClr val="bg1"/>
              </a:solidFill>
              <a:latin typeface="+mj-lt"/>
            </a:endParaRPr>
          </a:p>
        </p:txBody>
      </p:sp>
      <p:sp>
        <p:nvSpPr>
          <p:cNvPr id="11268" name="Rectangle 2"/>
          <p:cNvSpPr>
            <a:spLocks noChangeArrowheads="1"/>
          </p:cNvSpPr>
          <p:nvPr/>
        </p:nvSpPr>
        <p:spPr bwMode="auto">
          <a:xfrm>
            <a:off x="1250950" y="1268413"/>
            <a:ext cx="2014538" cy="75565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ar-IQ" sz="2400"/>
          </a:p>
        </p:txBody>
      </p:sp>
      <p:sp>
        <p:nvSpPr>
          <p:cNvPr id="11269" name="Rectangle 3"/>
          <p:cNvSpPr>
            <a:spLocks noChangeArrowheads="1"/>
          </p:cNvSpPr>
          <p:nvPr/>
        </p:nvSpPr>
        <p:spPr bwMode="auto">
          <a:xfrm>
            <a:off x="5486400" y="1268413"/>
            <a:ext cx="2295525" cy="75565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ar-IQ" sz="2400"/>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0" y="152400"/>
            <a:ext cx="8813800" cy="549275"/>
          </a:xfrm>
        </p:spPr>
        <p:txBody>
          <a:bodyPr/>
          <a:lstStyle/>
          <a:p>
            <a:pPr eaLnBrk="1" hangingPunct="1">
              <a:defRPr/>
            </a:pPr>
            <a:r>
              <a:rPr lang="en-US" sz="4000" dirty="0" smtClean="0">
                <a:effectLst>
                  <a:outerShdw blurRad="38100" dist="38100" dir="2700000" algn="tl">
                    <a:srgbClr val="C0C0C0"/>
                  </a:outerShdw>
                </a:effectLst>
              </a:rPr>
              <a:t>The Analysis of Variance (ANOVA):</a:t>
            </a:r>
            <a:endParaRPr lang="ar-KW" sz="4000" dirty="0" smtClean="0">
              <a:effectLst>
                <a:outerShdw blurRad="38100" dist="38100" dir="2700000" algn="tl">
                  <a:srgbClr val="C0C0C0"/>
                </a:outerShdw>
              </a:effectLst>
            </a:endParaRPr>
          </a:p>
        </p:txBody>
      </p:sp>
      <p:sp>
        <p:nvSpPr>
          <p:cNvPr id="291843" name="Rectangle 3"/>
          <p:cNvSpPr>
            <a:spLocks noGrp="1" noChangeArrowheads="1"/>
          </p:cNvSpPr>
          <p:nvPr>
            <p:ph type="body" idx="4294967295"/>
          </p:nvPr>
        </p:nvSpPr>
        <p:spPr>
          <a:xfrm>
            <a:off x="0" y="1066800"/>
            <a:ext cx="9144000" cy="5791200"/>
          </a:xfrm>
        </p:spPr>
        <p:txBody>
          <a:bodyPr/>
          <a:lstStyle/>
          <a:p>
            <a:pPr marL="0" indent="0" algn="l" rtl="0" eaLnBrk="1" hangingPunct="1">
              <a:buNone/>
              <a:defRPr/>
            </a:pPr>
            <a:r>
              <a:rPr lang="en-US" sz="2800" dirty="0" smtClean="0">
                <a:effectLst>
                  <a:outerShdw blurRad="38100" dist="38100" dir="2700000" algn="tl">
                    <a:srgbClr val="C0C0C0"/>
                  </a:outerShdw>
                </a:effectLst>
                <a:latin typeface="Times New Roman" pitchFamily="18" charset="0"/>
                <a:cs typeface="Times New Roman" pitchFamily="18" charset="0"/>
              </a:rPr>
              <a:t>The analysis of variance depend on fractionating the Total Sum of Squares (</a:t>
            </a:r>
            <a:r>
              <a:rPr lang="en-US" sz="2800" i="1" dirty="0" smtClean="0">
                <a:effectLst>
                  <a:outerShdw blurRad="38100" dist="38100" dir="2700000" algn="tl">
                    <a:srgbClr val="C0C0C0"/>
                  </a:outerShdw>
                </a:effectLst>
                <a:latin typeface="Times New Roman" pitchFamily="18" charset="0"/>
                <a:cs typeface="Times New Roman" pitchFamily="18" charset="0"/>
              </a:rPr>
              <a:t>SST</a:t>
            </a:r>
            <a:r>
              <a:rPr lang="en-US" sz="2800" dirty="0" smtClean="0">
                <a:effectLst>
                  <a:outerShdw blurRad="38100" dist="38100" dir="2700000" algn="tl">
                    <a:srgbClr val="C0C0C0"/>
                  </a:outerShdw>
                </a:effectLst>
                <a:latin typeface="Times New Roman" pitchFamily="18" charset="0"/>
                <a:cs typeface="Times New Roman" pitchFamily="18" charset="0"/>
              </a:rPr>
              <a:t>)  into two parts:</a:t>
            </a:r>
          </a:p>
          <a:p>
            <a:pPr algn="l" rtl="0" eaLnBrk="1" hangingPunct="1">
              <a:buFontTx/>
              <a:buNone/>
              <a:defRPr/>
            </a:pPr>
            <a:r>
              <a:rPr lang="en-US" sz="2800" dirty="0" smtClean="0">
                <a:effectLst>
                  <a:outerShdw blurRad="38100" dist="38100" dir="2700000" algn="tl">
                    <a:srgbClr val="C0C0C0"/>
                  </a:outerShdw>
                </a:effectLst>
                <a:latin typeface="Times New Roman" pitchFamily="18" charset="0"/>
                <a:cs typeface="Times New Roman" pitchFamily="18" charset="0"/>
              </a:rPr>
              <a:t>   1- Sum Squares for </a:t>
            </a:r>
            <a:r>
              <a:rPr lang="en-US" sz="2800" dirty="0">
                <a:effectLst>
                  <a:outerShdw blurRad="38100" dist="38100" dir="2700000" algn="tl">
                    <a:srgbClr val="C0C0C0"/>
                  </a:outerShdw>
                </a:effectLst>
                <a:latin typeface="Times New Roman" pitchFamily="18" charset="0"/>
                <a:cs typeface="Times New Roman" pitchFamily="18" charset="0"/>
              </a:rPr>
              <a:t>Regression (</a:t>
            </a:r>
            <a:r>
              <a:rPr lang="en-US" sz="2800" i="1" dirty="0">
                <a:effectLst>
                  <a:outerShdw blurRad="38100" dist="38100" dir="2700000" algn="tl">
                    <a:srgbClr val="C0C0C0"/>
                  </a:outerShdw>
                </a:effectLst>
                <a:latin typeface="Times New Roman" pitchFamily="18" charset="0"/>
                <a:cs typeface="Times New Roman" pitchFamily="18" charset="0"/>
              </a:rPr>
              <a:t>SSR</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smtClean="0">
                <a:effectLst>
                  <a:outerShdw blurRad="38100" dist="38100" dir="2700000" algn="tl">
                    <a:srgbClr val="C0C0C0"/>
                  </a:outerShdw>
                </a:effectLst>
                <a:latin typeface="Times New Roman" pitchFamily="18" charset="0"/>
                <a:cs typeface="Times New Roman" pitchFamily="18" charset="0"/>
              </a:rPr>
              <a:t>(explained deviations)</a:t>
            </a:r>
          </a:p>
          <a:p>
            <a:pPr algn="l" rtl="0" eaLnBrk="1" hangingPunct="1">
              <a:buFontTx/>
              <a:buNone/>
              <a:defRPr/>
            </a:pPr>
            <a:r>
              <a:rPr lang="en-US" sz="2800" dirty="0" smtClean="0">
                <a:effectLst>
                  <a:outerShdw blurRad="38100" dist="38100" dir="2700000" algn="tl">
                    <a:srgbClr val="C0C0C0"/>
                  </a:outerShdw>
                </a:effectLst>
                <a:latin typeface="Times New Roman" pitchFamily="18" charset="0"/>
                <a:cs typeface="Times New Roman" pitchFamily="18" charset="0"/>
              </a:rPr>
              <a:t>   2- Sum squares of </a:t>
            </a:r>
            <a:r>
              <a:rPr lang="en-US" sz="2800" dirty="0">
                <a:effectLst>
                  <a:outerShdw blurRad="38100" dist="38100" dir="2700000" algn="tl">
                    <a:srgbClr val="C0C0C0"/>
                  </a:outerShdw>
                </a:effectLst>
                <a:latin typeface="Times New Roman" pitchFamily="18" charset="0"/>
                <a:cs typeface="Times New Roman" pitchFamily="18" charset="0"/>
              </a:rPr>
              <a:t>Error (</a:t>
            </a:r>
            <a:r>
              <a:rPr lang="en-US" sz="2800" i="1" dirty="0">
                <a:effectLst>
                  <a:outerShdw blurRad="38100" dist="38100" dir="2700000" algn="tl">
                    <a:srgbClr val="C0C0C0"/>
                  </a:outerShdw>
                </a:effectLst>
                <a:latin typeface="Times New Roman" pitchFamily="18" charset="0"/>
                <a:cs typeface="Times New Roman" pitchFamily="18" charset="0"/>
              </a:rPr>
              <a:t>SSE</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smtClean="0">
                <a:effectLst>
                  <a:outerShdw blurRad="38100" dist="38100" dir="2700000" algn="tl">
                    <a:srgbClr val="C0C0C0"/>
                  </a:outerShdw>
                </a:effectLst>
                <a:latin typeface="Times New Roman" pitchFamily="18" charset="0"/>
                <a:cs typeface="Times New Roman" pitchFamily="18" charset="0"/>
              </a:rPr>
              <a:t>(unexplained deviations)</a:t>
            </a:r>
          </a:p>
          <a:p>
            <a:pPr algn="l" rtl="0" eaLnBrk="1" hangingPunct="1">
              <a:buFontTx/>
              <a:buNone/>
              <a:defRPr/>
            </a:pPr>
            <a:endParaRPr lang="en-US" sz="2800" dirty="0" smtClean="0">
              <a:effectLst>
                <a:outerShdw blurRad="38100" dist="38100" dir="2700000" algn="tl">
                  <a:srgbClr val="C0C0C0"/>
                </a:outerShdw>
              </a:effectLst>
              <a:latin typeface="Times New Roman" pitchFamily="18" charset="0"/>
              <a:cs typeface="Times New Roman" pitchFamily="18" charset="0"/>
            </a:endParaRPr>
          </a:p>
        </p:txBody>
      </p:sp>
      <p:sp>
        <p:nvSpPr>
          <p:cNvPr id="5427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
        <p:nvSpPr>
          <p:cNvPr id="54277" name="Rectangle 7"/>
          <p:cNvSpPr>
            <a:spLocks noChangeArrowheads="1"/>
          </p:cNvSpPr>
          <p:nvPr/>
        </p:nvSpPr>
        <p:spPr bwMode="auto">
          <a:xfrm>
            <a:off x="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graphicFrame>
        <p:nvGraphicFramePr>
          <p:cNvPr id="54278" name="Object 60"/>
          <p:cNvGraphicFramePr>
            <a:graphicFrameLocks noChangeAspect="1"/>
          </p:cNvGraphicFramePr>
          <p:nvPr/>
        </p:nvGraphicFramePr>
        <p:xfrm>
          <a:off x="5916613" y="6615113"/>
          <a:ext cx="263525" cy="260350"/>
        </p:xfrm>
        <a:graphic>
          <a:graphicData uri="http://schemas.openxmlformats.org/presentationml/2006/ole">
            <mc:AlternateContent xmlns:mc="http://schemas.openxmlformats.org/markup-compatibility/2006">
              <mc:Choice xmlns:v="urn:schemas-microsoft-com:vml" Requires="v">
                <p:oleObj spid="_x0000_s134115" name="Equation" r:id="rId4" imgW="177492" imgH="164814" progId="Equation.3">
                  <p:embed/>
                </p:oleObj>
              </mc:Choice>
              <mc:Fallback>
                <p:oleObj name="Equation" r:id="rId4" imgW="177492" imgH="16481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6613" y="6615113"/>
                        <a:ext cx="263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4279" name="Group 75"/>
          <p:cNvGrpSpPr>
            <a:grpSpLocks/>
          </p:cNvGrpSpPr>
          <p:nvPr/>
        </p:nvGrpSpPr>
        <p:grpSpPr bwMode="auto">
          <a:xfrm>
            <a:off x="165764" y="3009428"/>
            <a:ext cx="8766176" cy="3675057"/>
            <a:chOff x="468" y="1815"/>
            <a:chExt cx="5522" cy="2315"/>
          </a:xfrm>
          <a:solidFill>
            <a:schemeClr val="bg1"/>
          </a:solidFill>
        </p:grpSpPr>
        <p:sp>
          <p:nvSpPr>
            <p:cNvPr id="54280" name="Line 54"/>
            <p:cNvSpPr>
              <a:spLocks noChangeShapeType="1"/>
            </p:cNvSpPr>
            <p:nvPr/>
          </p:nvSpPr>
          <p:spPr bwMode="auto">
            <a:xfrm>
              <a:off x="735" y="2210"/>
              <a:ext cx="1" cy="1920"/>
            </a:xfrm>
            <a:prstGeom prst="line">
              <a:avLst/>
            </a:prstGeom>
            <a:grpFill/>
            <a:ln w="9525">
              <a:solidFill>
                <a:srgbClr val="000000"/>
              </a:solidFill>
              <a:round/>
              <a:headEnd type="arrow" w="med" len="med"/>
              <a:tailEnd/>
            </a:ln>
            <a:extLst/>
          </p:spPr>
          <p:txBody>
            <a:bodyPr/>
            <a:lstStyle/>
            <a:p>
              <a:endParaRPr lang="ar-IQ"/>
            </a:p>
          </p:txBody>
        </p:sp>
        <p:sp>
          <p:nvSpPr>
            <p:cNvPr id="54281" name="Line 55"/>
            <p:cNvSpPr>
              <a:spLocks noChangeShapeType="1"/>
            </p:cNvSpPr>
            <p:nvPr/>
          </p:nvSpPr>
          <p:spPr bwMode="auto">
            <a:xfrm>
              <a:off x="735" y="4129"/>
              <a:ext cx="3107" cy="1"/>
            </a:xfrm>
            <a:prstGeom prst="line">
              <a:avLst/>
            </a:prstGeom>
            <a:grpFill/>
            <a:ln w="9525">
              <a:solidFill>
                <a:srgbClr val="000000"/>
              </a:solidFill>
              <a:round/>
              <a:headEnd/>
              <a:tailEnd type="arrow" w="med" len="med"/>
            </a:ln>
            <a:extLst/>
          </p:spPr>
          <p:txBody>
            <a:bodyPr/>
            <a:lstStyle/>
            <a:p>
              <a:endParaRPr lang="ar-IQ"/>
            </a:p>
          </p:txBody>
        </p:sp>
        <p:sp>
          <p:nvSpPr>
            <p:cNvPr id="54282" name="Line 56"/>
            <p:cNvSpPr>
              <a:spLocks noChangeShapeType="1"/>
            </p:cNvSpPr>
            <p:nvPr/>
          </p:nvSpPr>
          <p:spPr bwMode="auto">
            <a:xfrm>
              <a:off x="735" y="3222"/>
              <a:ext cx="2978" cy="1"/>
            </a:xfrm>
            <a:prstGeom prst="line">
              <a:avLst/>
            </a:prstGeom>
            <a:grpFill/>
            <a:ln w="9525">
              <a:solidFill>
                <a:srgbClr val="FF0000"/>
              </a:solidFill>
              <a:round/>
              <a:headEnd/>
              <a:tailEnd/>
            </a:ln>
            <a:extLst/>
          </p:spPr>
          <p:txBody>
            <a:bodyPr/>
            <a:lstStyle/>
            <a:p>
              <a:endParaRPr lang="ar-IQ"/>
            </a:p>
          </p:txBody>
        </p:sp>
        <p:sp>
          <p:nvSpPr>
            <p:cNvPr id="54283" name="Line 57"/>
            <p:cNvSpPr>
              <a:spLocks noChangeShapeType="1"/>
            </p:cNvSpPr>
            <p:nvPr/>
          </p:nvSpPr>
          <p:spPr bwMode="auto">
            <a:xfrm flipV="1">
              <a:off x="735" y="2485"/>
              <a:ext cx="3107" cy="959"/>
            </a:xfrm>
            <a:prstGeom prst="line">
              <a:avLst/>
            </a:prstGeom>
            <a:grpFill/>
            <a:ln w="9525">
              <a:solidFill>
                <a:srgbClr val="000000"/>
              </a:solidFill>
              <a:round/>
              <a:headEnd/>
              <a:tailEnd/>
            </a:ln>
            <a:extLst/>
          </p:spPr>
          <p:txBody>
            <a:bodyPr/>
            <a:lstStyle/>
            <a:p>
              <a:endParaRPr lang="ar-IQ"/>
            </a:p>
          </p:txBody>
        </p:sp>
        <p:graphicFrame>
          <p:nvGraphicFramePr>
            <p:cNvPr id="54284" name="Object 58"/>
            <p:cNvGraphicFramePr>
              <a:graphicFrameLocks noChangeAspect="1"/>
            </p:cNvGraphicFramePr>
            <p:nvPr>
              <p:extLst>
                <p:ext uri="{D42A27DB-BD31-4B8C-83A1-F6EECF244321}">
                  <p14:modId xmlns:p14="http://schemas.microsoft.com/office/powerpoint/2010/main" val="2499413383"/>
                </p:ext>
              </p:extLst>
            </p:nvPr>
          </p:nvGraphicFramePr>
          <p:xfrm>
            <a:off x="534" y="3100"/>
            <a:ext cx="142" cy="189"/>
          </p:xfrm>
          <a:graphic>
            <a:graphicData uri="http://schemas.openxmlformats.org/presentationml/2006/ole">
              <mc:AlternateContent xmlns:mc="http://schemas.openxmlformats.org/markup-compatibility/2006">
                <mc:Choice xmlns:v="urn:schemas-microsoft-com:vml" Requires="v">
                  <p:oleObj spid="_x0000_s134116" name="Equation" r:id="rId6" imgW="152334" imgH="190417" progId="Equation.3">
                    <p:embed/>
                  </p:oleObj>
                </mc:Choice>
                <mc:Fallback>
                  <p:oleObj name="Equation" r:id="rId6" imgW="152334" imgH="19041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 y="3100"/>
                          <a:ext cx="142"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85" name="Object 59"/>
            <p:cNvGraphicFramePr>
              <a:graphicFrameLocks noChangeAspect="1"/>
            </p:cNvGraphicFramePr>
            <p:nvPr/>
          </p:nvGraphicFramePr>
          <p:xfrm>
            <a:off x="468" y="2071"/>
            <a:ext cx="147" cy="300"/>
          </p:xfrm>
          <a:graphic>
            <a:graphicData uri="http://schemas.openxmlformats.org/presentationml/2006/ole">
              <mc:AlternateContent xmlns:mc="http://schemas.openxmlformats.org/markup-compatibility/2006">
                <mc:Choice xmlns:v="urn:schemas-microsoft-com:vml" Requires="v">
                  <p:oleObj spid="_x0000_s134117" name="Equation" r:id="rId8" imgW="190500" imgH="228600" progId="Equation.3">
                    <p:embed/>
                  </p:oleObj>
                </mc:Choice>
                <mc:Fallback>
                  <p:oleObj name="Equation" r:id="rId8" imgW="1905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 y="2071"/>
                          <a:ext cx="147"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86" name="Object 61"/>
            <p:cNvGraphicFramePr>
              <a:graphicFrameLocks noChangeAspect="1"/>
            </p:cNvGraphicFramePr>
            <p:nvPr>
              <p:extLst>
                <p:ext uri="{D42A27DB-BD31-4B8C-83A1-F6EECF244321}">
                  <p14:modId xmlns:p14="http://schemas.microsoft.com/office/powerpoint/2010/main" val="3131773166"/>
                </p:ext>
              </p:extLst>
            </p:nvPr>
          </p:nvGraphicFramePr>
          <p:xfrm>
            <a:off x="3835" y="2355"/>
            <a:ext cx="963" cy="252"/>
          </p:xfrm>
          <a:graphic>
            <a:graphicData uri="http://schemas.openxmlformats.org/presentationml/2006/ole">
              <mc:AlternateContent xmlns:mc="http://schemas.openxmlformats.org/markup-compatibility/2006">
                <mc:Choice xmlns:v="urn:schemas-microsoft-com:vml" Requires="v">
                  <p:oleObj spid="_x0000_s134118" name="Equation" r:id="rId10" imgW="990360" imgH="253800" progId="Equation.3">
                    <p:embed/>
                  </p:oleObj>
                </mc:Choice>
                <mc:Fallback>
                  <p:oleObj name="Equation" r:id="rId10" imgW="990360" imgH="253800" progId="Equation.3">
                    <p:embed/>
                    <p:pic>
                      <p:nvPicPr>
                        <p:cNvPr id="0" name=""/>
                        <p:cNvPicPr>
                          <a:picLocks noChangeAspect="1" noChangeArrowheads="1"/>
                        </p:cNvPicPr>
                        <p:nvPr/>
                      </p:nvPicPr>
                      <p:blipFill>
                        <a:blip r:embed="rId11"/>
                        <a:srcRect/>
                        <a:stretch>
                          <a:fillRect/>
                        </a:stretch>
                      </p:blipFill>
                      <p:spPr bwMode="auto">
                        <a:xfrm>
                          <a:off x="3835" y="2355"/>
                          <a:ext cx="96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87" name="Object 62"/>
            <p:cNvGraphicFramePr>
              <a:graphicFrameLocks noChangeAspect="1"/>
            </p:cNvGraphicFramePr>
            <p:nvPr>
              <p:extLst>
                <p:ext uri="{D42A27DB-BD31-4B8C-83A1-F6EECF244321}">
                  <p14:modId xmlns:p14="http://schemas.microsoft.com/office/powerpoint/2010/main" val="2091864071"/>
                </p:ext>
              </p:extLst>
            </p:nvPr>
          </p:nvGraphicFramePr>
          <p:xfrm>
            <a:off x="3136" y="2147"/>
            <a:ext cx="95" cy="126"/>
          </p:xfrm>
          <a:graphic>
            <a:graphicData uri="http://schemas.openxmlformats.org/presentationml/2006/ole">
              <mc:AlternateContent xmlns:mc="http://schemas.openxmlformats.org/markup-compatibility/2006">
                <mc:Choice xmlns:v="urn:schemas-microsoft-com:vml" Requires="v">
                  <p:oleObj spid="_x0000_s134119" name="Equation" r:id="rId12" imgW="101424" imgH="126780" progId="Equation.3">
                    <p:embed/>
                  </p:oleObj>
                </mc:Choice>
                <mc:Fallback>
                  <p:oleObj name="Equation" r:id="rId12" imgW="101424" imgH="1267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36" y="2147"/>
                          <a:ext cx="95" cy="126"/>
                        </a:xfrm>
                        <a:prstGeom prst="rect">
                          <a:avLst/>
                        </a:prstGeom>
                        <a:solidFill>
                          <a:srgbClr val="FFFF00"/>
                        </a:solidFill>
                        <a:ln>
                          <a:noFill/>
                        </a:ln>
                        <a:extLst/>
                      </p:spPr>
                    </p:pic>
                  </p:oleObj>
                </mc:Fallback>
              </mc:AlternateContent>
            </a:graphicData>
          </a:graphic>
        </p:graphicFrame>
        <p:graphicFrame>
          <p:nvGraphicFramePr>
            <p:cNvPr id="54288" name="Object 63"/>
            <p:cNvGraphicFramePr>
              <a:graphicFrameLocks noChangeAspect="1"/>
            </p:cNvGraphicFramePr>
            <p:nvPr>
              <p:extLst>
                <p:ext uri="{D42A27DB-BD31-4B8C-83A1-F6EECF244321}">
                  <p14:modId xmlns:p14="http://schemas.microsoft.com/office/powerpoint/2010/main" val="2083474196"/>
                </p:ext>
              </p:extLst>
            </p:nvPr>
          </p:nvGraphicFramePr>
          <p:xfrm>
            <a:off x="3093" y="1815"/>
            <a:ext cx="135" cy="305"/>
          </p:xfrm>
          <a:graphic>
            <a:graphicData uri="http://schemas.openxmlformats.org/presentationml/2006/ole">
              <mc:AlternateContent xmlns:mc="http://schemas.openxmlformats.org/markup-compatibility/2006">
                <mc:Choice xmlns:v="urn:schemas-microsoft-com:vml" Requires="v">
                  <p:oleObj spid="_x0000_s134120" name="Equation" r:id="rId14" imgW="139700" imgH="228600" progId="Equation.3">
                    <p:embed/>
                  </p:oleObj>
                </mc:Choice>
                <mc:Fallback>
                  <p:oleObj name="Equation" r:id="rId14" imgW="13970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93" y="1815"/>
                          <a:ext cx="135" cy="305"/>
                        </a:xfrm>
                        <a:prstGeom prst="rect">
                          <a:avLst/>
                        </a:prstGeom>
                        <a:solidFill>
                          <a:srgbClr val="FFFF00"/>
                        </a:solidFill>
                        <a:ln>
                          <a:noFill/>
                        </a:ln>
                        <a:extLst/>
                      </p:spPr>
                    </p:pic>
                  </p:oleObj>
                </mc:Fallback>
              </mc:AlternateContent>
            </a:graphicData>
          </a:graphic>
        </p:graphicFrame>
        <p:graphicFrame>
          <p:nvGraphicFramePr>
            <p:cNvPr id="54289" name="Object 64"/>
            <p:cNvGraphicFramePr>
              <a:graphicFrameLocks noChangeAspect="1"/>
            </p:cNvGraphicFramePr>
            <p:nvPr>
              <p:extLst>
                <p:ext uri="{D42A27DB-BD31-4B8C-83A1-F6EECF244321}">
                  <p14:modId xmlns:p14="http://schemas.microsoft.com/office/powerpoint/2010/main" val="2115259557"/>
                </p:ext>
              </p:extLst>
            </p:nvPr>
          </p:nvGraphicFramePr>
          <p:xfrm>
            <a:off x="1310" y="2485"/>
            <a:ext cx="1645" cy="273"/>
          </p:xfrm>
          <a:graphic>
            <a:graphicData uri="http://schemas.openxmlformats.org/presentationml/2006/ole">
              <mc:AlternateContent xmlns:mc="http://schemas.openxmlformats.org/markup-compatibility/2006">
                <mc:Choice xmlns:v="urn:schemas-microsoft-com:vml" Requires="v">
                  <p:oleObj spid="_x0000_s134121" name="Equation" r:id="rId16" imgW="1536480" imgH="241200" progId="Equation.3">
                    <p:embed/>
                  </p:oleObj>
                </mc:Choice>
                <mc:Fallback>
                  <p:oleObj name="Equation" r:id="rId16" imgW="1536480" imgH="241200" progId="Equation.3">
                    <p:embed/>
                    <p:pic>
                      <p:nvPicPr>
                        <p:cNvPr id="0" name=""/>
                        <p:cNvPicPr>
                          <a:picLocks noChangeAspect="1" noChangeArrowheads="1"/>
                        </p:cNvPicPr>
                        <p:nvPr/>
                      </p:nvPicPr>
                      <p:blipFill>
                        <a:blip r:embed="rId17"/>
                        <a:srcRect/>
                        <a:stretch>
                          <a:fillRect/>
                        </a:stretch>
                      </p:blipFill>
                      <p:spPr bwMode="auto">
                        <a:xfrm>
                          <a:off x="1310" y="2485"/>
                          <a:ext cx="1645" cy="273"/>
                        </a:xfrm>
                        <a:prstGeom prst="rect">
                          <a:avLst/>
                        </a:prstGeom>
                        <a:solidFill>
                          <a:schemeClr val="bg1"/>
                        </a:solidFill>
                        <a:ln>
                          <a:solidFill>
                            <a:srgbClr val="0000CC"/>
                          </a:solidFill>
                        </a:ln>
                        <a:extLst/>
                      </p:spPr>
                    </p:pic>
                  </p:oleObj>
                </mc:Fallback>
              </mc:AlternateContent>
            </a:graphicData>
          </a:graphic>
        </p:graphicFrame>
        <p:graphicFrame>
          <p:nvGraphicFramePr>
            <p:cNvPr id="54290" name="Object 65"/>
            <p:cNvGraphicFramePr>
              <a:graphicFrameLocks noChangeAspect="1"/>
            </p:cNvGraphicFramePr>
            <p:nvPr>
              <p:extLst>
                <p:ext uri="{D42A27DB-BD31-4B8C-83A1-F6EECF244321}">
                  <p14:modId xmlns:p14="http://schemas.microsoft.com/office/powerpoint/2010/main" val="3833274248"/>
                </p:ext>
              </p:extLst>
            </p:nvPr>
          </p:nvGraphicFramePr>
          <p:xfrm>
            <a:off x="3152" y="3161"/>
            <a:ext cx="95" cy="126"/>
          </p:xfrm>
          <a:graphic>
            <a:graphicData uri="http://schemas.openxmlformats.org/presentationml/2006/ole">
              <mc:AlternateContent xmlns:mc="http://schemas.openxmlformats.org/markup-compatibility/2006">
                <mc:Choice xmlns:v="urn:schemas-microsoft-com:vml" Requires="v">
                  <p:oleObj spid="_x0000_s134122" name="Equation" r:id="rId18" imgW="101424" imgH="126780" progId="Equation.3">
                    <p:embed/>
                  </p:oleObj>
                </mc:Choice>
                <mc:Fallback>
                  <p:oleObj name="Equation" r:id="rId18" imgW="101424" imgH="1267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52" y="3161"/>
                          <a:ext cx="95" cy="126"/>
                        </a:xfrm>
                        <a:prstGeom prst="rect">
                          <a:avLst/>
                        </a:prstGeom>
                        <a:solidFill>
                          <a:srgbClr val="FF0000"/>
                        </a:solidFill>
                        <a:ln>
                          <a:noFill/>
                        </a:ln>
                        <a:extLst/>
                      </p:spPr>
                    </p:pic>
                  </p:oleObj>
                </mc:Fallback>
              </mc:AlternateContent>
            </a:graphicData>
          </a:graphic>
        </p:graphicFrame>
        <p:graphicFrame>
          <p:nvGraphicFramePr>
            <p:cNvPr id="54291" name="Object 66"/>
            <p:cNvGraphicFramePr>
              <a:graphicFrameLocks noChangeAspect="1"/>
            </p:cNvGraphicFramePr>
            <p:nvPr>
              <p:extLst>
                <p:ext uri="{D42A27DB-BD31-4B8C-83A1-F6EECF244321}">
                  <p14:modId xmlns:p14="http://schemas.microsoft.com/office/powerpoint/2010/main" val="2198780706"/>
                </p:ext>
              </p:extLst>
            </p:nvPr>
          </p:nvGraphicFramePr>
          <p:xfrm>
            <a:off x="3410" y="1846"/>
            <a:ext cx="2580" cy="256"/>
          </p:xfrm>
          <a:graphic>
            <a:graphicData uri="http://schemas.openxmlformats.org/presentationml/2006/ole">
              <mc:AlternateContent xmlns:mc="http://schemas.openxmlformats.org/markup-compatibility/2006">
                <mc:Choice xmlns:v="urn:schemas-microsoft-com:vml" Requires="v">
                  <p:oleObj spid="_x0000_s134123" name="Equation" r:id="rId20" imgW="2565360" imgH="253800" progId="Equation.3">
                    <p:embed/>
                  </p:oleObj>
                </mc:Choice>
                <mc:Fallback>
                  <p:oleObj name="Equation" r:id="rId20" imgW="2565360" imgH="253800" progId="Equation.3">
                    <p:embed/>
                    <p:pic>
                      <p:nvPicPr>
                        <p:cNvPr id="0" name=""/>
                        <p:cNvPicPr>
                          <a:picLocks noChangeAspect="1" noChangeArrowheads="1"/>
                        </p:cNvPicPr>
                        <p:nvPr/>
                      </p:nvPicPr>
                      <p:blipFill>
                        <a:blip r:embed="rId21"/>
                        <a:srcRect/>
                        <a:stretch>
                          <a:fillRect/>
                        </a:stretch>
                      </p:blipFill>
                      <p:spPr bwMode="auto">
                        <a:xfrm>
                          <a:off x="3410" y="1846"/>
                          <a:ext cx="2580" cy="256"/>
                        </a:xfrm>
                        <a:prstGeom prst="rect">
                          <a:avLst/>
                        </a:prstGeom>
                        <a:solidFill>
                          <a:schemeClr val="bg1"/>
                        </a:solidFill>
                        <a:ln>
                          <a:solidFill>
                            <a:srgbClr val="FF0000"/>
                          </a:solidFill>
                        </a:ln>
                        <a:extLst/>
                      </p:spPr>
                    </p:pic>
                  </p:oleObj>
                </mc:Fallback>
              </mc:AlternateContent>
            </a:graphicData>
          </a:graphic>
        </p:graphicFrame>
        <p:sp>
          <p:nvSpPr>
            <p:cNvPr id="54292" name="AutoShape 67"/>
            <p:cNvSpPr>
              <a:spLocks/>
            </p:cNvSpPr>
            <p:nvPr/>
          </p:nvSpPr>
          <p:spPr bwMode="auto">
            <a:xfrm>
              <a:off x="2907" y="2188"/>
              <a:ext cx="201" cy="1035"/>
            </a:xfrm>
            <a:prstGeom prst="leftBrace">
              <a:avLst>
                <a:gd name="adj1" fmla="val 27488"/>
                <a:gd name="adj2" fmla="val 50000"/>
              </a:avLst>
            </a:prstGeom>
            <a:grpFill/>
            <a:ln w="9525">
              <a:solidFill>
                <a:srgbClr val="0000CC"/>
              </a:solidFill>
              <a:round/>
              <a:headEnd/>
              <a:tailEnd/>
            </a:ln>
            <a:extLst/>
          </p:spPr>
          <p:txBody>
            <a:bodyPr/>
            <a:lstStyle/>
            <a:p>
              <a:pPr algn="ctr"/>
              <a:endParaRPr lang="ar-IQ"/>
            </a:p>
          </p:txBody>
        </p:sp>
        <p:graphicFrame>
          <p:nvGraphicFramePr>
            <p:cNvPr id="54293" name="Object 68"/>
            <p:cNvGraphicFramePr>
              <a:graphicFrameLocks noChangeAspect="1"/>
            </p:cNvGraphicFramePr>
            <p:nvPr/>
          </p:nvGraphicFramePr>
          <p:xfrm>
            <a:off x="3130" y="2622"/>
            <a:ext cx="95" cy="125"/>
          </p:xfrm>
          <a:graphic>
            <a:graphicData uri="http://schemas.openxmlformats.org/presentationml/2006/ole">
              <mc:AlternateContent xmlns:mc="http://schemas.openxmlformats.org/markup-compatibility/2006">
                <mc:Choice xmlns:v="urn:schemas-microsoft-com:vml" Requires="v">
                  <p:oleObj spid="_x0000_s134124" name="Equation" r:id="rId22" imgW="101424" imgH="126780" progId="Equation.3">
                    <p:embed/>
                  </p:oleObj>
                </mc:Choice>
                <mc:Fallback>
                  <p:oleObj name="Equation" r:id="rId22" imgW="101424" imgH="12678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30" y="2622"/>
                          <a:ext cx="9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94" name="AutoShape 69"/>
            <p:cNvSpPr>
              <a:spLocks/>
            </p:cNvSpPr>
            <p:nvPr/>
          </p:nvSpPr>
          <p:spPr bwMode="auto">
            <a:xfrm>
              <a:off x="3258" y="2690"/>
              <a:ext cx="151" cy="533"/>
            </a:xfrm>
            <a:prstGeom prst="rightBrace">
              <a:avLst>
                <a:gd name="adj1" fmla="val 18598"/>
                <a:gd name="adj2" fmla="val 50000"/>
              </a:avLst>
            </a:prstGeom>
            <a:grpFill/>
            <a:ln w="9525">
              <a:solidFill>
                <a:srgbClr val="00B050"/>
              </a:solidFill>
              <a:round/>
              <a:headEnd/>
              <a:tailEnd/>
            </a:ln>
            <a:extLst/>
          </p:spPr>
          <p:txBody>
            <a:bodyPr/>
            <a:lstStyle/>
            <a:p>
              <a:pPr algn="ctr"/>
              <a:endParaRPr lang="ar-IQ"/>
            </a:p>
          </p:txBody>
        </p:sp>
        <p:sp>
          <p:nvSpPr>
            <p:cNvPr id="54295" name="AutoShape 70"/>
            <p:cNvSpPr>
              <a:spLocks/>
            </p:cNvSpPr>
            <p:nvPr/>
          </p:nvSpPr>
          <p:spPr bwMode="auto">
            <a:xfrm>
              <a:off x="3258" y="2210"/>
              <a:ext cx="173" cy="454"/>
            </a:xfrm>
            <a:prstGeom prst="rightBrace">
              <a:avLst>
                <a:gd name="adj1" fmla="val 14695"/>
                <a:gd name="adj2" fmla="val 50000"/>
              </a:avLst>
            </a:prstGeom>
            <a:grpFill/>
            <a:ln w="9525">
              <a:solidFill>
                <a:srgbClr val="FF0000"/>
              </a:solidFill>
              <a:round/>
              <a:headEnd/>
              <a:tailEnd/>
            </a:ln>
            <a:extLst/>
          </p:spPr>
          <p:txBody>
            <a:bodyPr/>
            <a:lstStyle/>
            <a:p>
              <a:pPr algn="ctr"/>
              <a:endParaRPr lang="ar-IQ"/>
            </a:p>
          </p:txBody>
        </p:sp>
        <p:graphicFrame>
          <p:nvGraphicFramePr>
            <p:cNvPr id="54296" name="Object 71"/>
            <p:cNvGraphicFramePr>
              <a:graphicFrameLocks noChangeAspect="1"/>
            </p:cNvGraphicFramePr>
            <p:nvPr>
              <p:extLst>
                <p:ext uri="{D42A27DB-BD31-4B8C-83A1-F6EECF244321}">
                  <p14:modId xmlns:p14="http://schemas.microsoft.com/office/powerpoint/2010/main" val="1946570959"/>
                </p:ext>
              </p:extLst>
            </p:nvPr>
          </p:nvGraphicFramePr>
          <p:xfrm>
            <a:off x="3768" y="2731"/>
            <a:ext cx="1929" cy="265"/>
          </p:xfrm>
          <a:graphic>
            <a:graphicData uri="http://schemas.openxmlformats.org/presentationml/2006/ole">
              <mc:AlternateContent xmlns:mc="http://schemas.openxmlformats.org/markup-compatibility/2006">
                <mc:Choice xmlns:v="urn:schemas-microsoft-com:vml" Requires="v">
                  <p:oleObj spid="_x0000_s134125" name="Equation" r:id="rId24" imgW="1854000" imgH="266400" progId="Equation.3">
                    <p:embed/>
                  </p:oleObj>
                </mc:Choice>
                <mc:Fallback>
                  <p:oleObj name="Equation" r:id="rId24" imgW="1854000" imgH="266400" progId="Equation.3">
                    <p:embed/>
                    <p:pic>
                      <p:nvPicPr>
                        <p:cNvPr id="0" name=""/>
                        <p:cNvPicPr>
                          <a:picLocks noChangeAspect="1" noChangeArrowheads="1"/>
                        </p:cNvPicPr>
                        <p:nvPr/>
                      </p:nvPicPr>
                      <p:blipFill>
                        <a:blip r:embed="rId25"/>
                        <a:srcRect/>
                        <a:stretch>
                          <a:fillRect/>
                        </a:stretch>
                      </p:blipFill>
                      <p:spPr bwMode="auto">
                        <a:xfrm>
                          <a:off x="3768" y="2731"/>
                          <a:ext cx="1929" cy="265"/>
                        </a:xfrm>
                        <a:prstGeom prst="rect">
                          <a:avLst/>
                        </a:prstGeom>
                        <a:solidFill>
                          <a:schemeClr val="bg1"/>
                        </a:solidFill>
                        <a:ln>
                          <a:solidFill>
                            <a:srgbClr val="00B050"/>
                          </a:solidFill>
                        </a:ln>
                        <a:extLst/>
                      </p:spPr>
                    </p:pic>
                  </p:oleObj>
                </mc:Fallback>
              </mc:AlternateContent>
            </a:graphicData>
          </a:graphic>
        </p:graphicFrame>
      </p:grpSp>
      <p:graphicFrame>
        <p:nvGraphicFramePr>
          <p:cNvPr id="26" name="Object 58"/>
          <p:cNvGraphicFramePr>
            <a:graphicFrameLocks noChangeAspect="1"/>
          </p:cNvGraphicFramePr>
          <p:nvPr>
            <p:extLst>
              <p:ext uri="{D42A27DB-BD31-4B8C-83A1-F6EECF244321}">
                <p14:modId xmlns:p14="http://schemas.microsoft.com/office/powerpoint/2010/main" val="324102869"/>
              </p:ext>
            </p:extLst>
          </p:nvPr>
        </p:nvGraphicFramePr>
        <p:xfrm>
          <a:off x="4351209" y="5347595"/>
          <a:ext cx="297584" cy="396079"/>
        </p:xfrm>
        <a:graphic>
          <a:graphicData uri="http://schemas.openxmlformats.org/presentationml/2006/ole">
            <mc:AlternateContent xmlns:mc="http://schemas.openxmlformats.org/markup-compatibility/2006">
              <mc:Choice xmlns:v="urn:schemas-microsoft-com:vml" Requires="v">
                <p:oleObj spid="_x0000_s134126" name="Equation" r:id="rId26" imgW="152334" imgH="190417" progId="Equation.3">
                  <p:embed/>
                </p:oleObj>
              </mc:Choice>
              <mc:Fallback>
                <p:oleObj name="Equation" r:id="rId26" imgW="152334" imgH="19041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1209" y="5347595"/>
                        <a:ext cx="297584" cy="396079"/>
                      </a:xfrm>
                      <a:prstGeom prst="rect">
                        <a:avLst/>
                      </a:prstGeom>
                      <a:solidFill>
                        <a:schemeClr val="bg1"/>
                      </a:solidFill>
                      <a:ln>
                        <a:solidFill>
                          <a:srgbClr val="FF0000"/>
                        </a:solidFill>
                      </a:ln>
                      <a:extLst/>
                    </p:spPr>
                  </p:pic>
                </p:oleObj>
              </mc:Fallback>
            </mc:AlternateContent>
          </a:graphicData>
        </a:graphic>
      </p:graphicFrame>
      <p:sp>
        <p:nvSpPr>
          <p:cNvPr id="2" name="Right Arrow 1"/>
          <p:cNvSpPr/>
          <p:nvPr/>
        </p:nvSpPr>
        <p:spPr>
          <a:xfrm rot="19101793">
            <a:off x="4842678" y="3593589"/>
            <a:ext cx="447676" cy="234314"/>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 name="Right Arrow 2"/>
          <p:cNvSpPr/>
          <p:nvPr/>
        </p:nvSpPr>
        <p:spPr>
          <a:xfrm>
            <a:off x="4842678" y="4568405"/>
            <a:ext cx="447676" cy="216025"/>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aphicFrame>
        <p:nvGraphicFramePr>
          <p:cNvPr id="4" name="Object 3"/>
          <p:cNvGraphicFramePr>
            <a:graphicFrameLocks noChangeAspect="1"/>
          </p:cNvGraphicFramePr>
          <p:nvPr>
            <p:extLst>
              <p:ext uri="{D42A27DB-BD31-4B8C-83A1-F6EECF244321}">
                <p14:modId xmlns:p14="http://schemas.microsoft.com/office/powerpoint/2010/main" val="1187290291"/>
              </p:ext>
            </p:extLst>
          </p:nvPr>
        </p:nvGraphicFramePr>
        <p:xfrm>
          <a:off x="4351209" y="4449167"/>
          <a:ext cx="288816" cy="385089"/>
        </p:xfrm>
        <a:graphic>
          <a:graphicData uri="http://schemas.openxmlformats.org/presentationml/2006/ole">
            <mc:AlternateContent xmlns:mc="http://schemas.openxmlformats.org/markup-compatibility/2006">
              <mc:Choice xmlns:v="urn:schemas-microsoft-com:vml" Requires="v">
                <p:oleObj spid="_x0000_s134127" name="Equation" r:id="rId27" imgW="190440" imgH="253800" progId="Equation.3">
                  <p:embed/>
                </p:oleObj>
              </mc:Choice>
              <mc:Fallback>
                <p:oleObj name="Equation" r:id="rId27" imgW="190440" imgH="253800" progId="Equation.3">
                  <p:embed/>
                  <p:pic>
                    <p:nvPicPr>
                      <p:cNvPr id="0" name=""/>
                      <p:cNvPicPr/>
                      <p:nvPr/>
                    </p:nvPicPr>
                    <p:blipFill>
                      <a:blip r:embed="rId28"/>
                      <a:stretch>
                        <a:fillRect/>
                      </a:stretch>
                    </p:blipFill>
                    <p:spPr>
                      <a:xfrm>
                        <a:off x="4351209" y="4449167"/>
                        <a:ext cx="288816" cy="385089"/>
                      </a:xfrm>
                      <a:prstGeom prst="rect">
                        <a:avLst/>
                      </a:prstGeom>
                    </p:spPr>
                  </p:pic>
                </p:oleObj>
              </mc:Fallback>
            </mc:AlternateContent>
          </a:graphicData>
        </a:graphic>
      </p:graphicFrame>
    </p:spTree>
    <p:extLst>
      <p:ext uri="{BB962C8B-B14F-4D97-AF65-F5344CB8AC3E}">
        <p14:creationId xmlns:p14="http://schemas.microsoft.com/office/powerpoint/2010/main" val="25750289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3"/>
          <p:cNvSpPr>
            <a:spLocks noGrp="1" noChangeArrowheads="1"/>
          </p:cNvSpPr>
          <p:nvPr>
            <p:ph type="body" idx="4294967295"/>
          </p:nvPr>
        </p:nvSpPr>
        <p:spPr>
          <a:xfrm>
            <a:off x="0" y="1066800"/>
            <a:ext cx="9144000" cy="5791200"/>
          </a:xfrm>
        </p:spPr>
        <p:txBody>
          <a:bodyPr/>
          <a:lstStyle/>
          <a:p>
            <a:pPr algn="l" rtl="0" eaLnBrk="1" hangingPunct="1">
              <a:lnSpc>
                <a:spcPct val="90000"/>
              </a:lnSpc>
              <a:buFontTx/>
              <a:buNone/>
              <a:defRPr/>
            </a:pPr>
            <a:endParaRPr lang="en-US" sz="3000" dirty="0" smtClean="0">
              <a:effectLst>
                <a:outerShdw blurRad="38100" dist="38100" dir="2700000" algn="tl">
                  <a:srgbClr val="C0C0C0"/>
                </a:outerShdw>
              </a:effectLst>
              <a:latin typeface="Times New Roman" pitchFamily="18" charset="0"/>
              <a:cs typeface="Times New Roman" pitchFamily="18" charset="0"/>
            </a:endParaRPr>
          </a:p>
          <a:p>
            <a:pPr algn="l" rtl="0" eaLnBrk="1" hangingPunct="1">
              <a:lnSpc>
                <a:spcPct val="90000"/>
              </a:lnSpc>
              <a:buFontTx/>
              <a:buNone/>
              <a:defRPr/>
            </a:pPr>
            <a:endParaRPr lang="en-US" sz="3000" dirty="0" smtClean="0">
              <a:effectLst>
                <a:outerShdw blurRad="38100" dist="38100" dir="2700000" algn="tl">
                  <a:srgbClr val="C0C0C0"/>
                </a:outerShdw>
              </a:effectLst>
              <a:latin typeface="Times New Roman" pitchFamily="18" charset="0"/>
              <a:cs typeface="Times New Roman" pitchFamily="18" charset="0"/>
            </a:endParaRPr>
          </a:p>
          <a:p>
            <a:pPr algn="l" rtl="0" eaLnBrk="1" hangingPunct="1">
              <a:lnSpc>
                <a:spcPct val="90000"/>
              </a:lnSpc>
              <a:buFontTx/>
              <a:buNone/>
              <a:defRPr/>
            </a:pPr>
            <a:endParaRPr lang="en-US" sz="3000" dirty="0" smtClean="0">
              <a:effectLst>
                <a:outerShdw blurRad="38100" dist="38100" dir="2700000" algn="tl">
                  <a:srgbClr val="C0C0C0"/>
                </a:outerShdw>
              </a:effectLst>
              <a:latin typeface="Times New Roman" pitchFamily="18" charset="0"/>
              <a:cs typeface="Times New Roman" pitchFamily="18" charset="0"/>
            </a:endParaRPr>
          </a:p>
          <a:p>
            <a:pPr algn="l" rtl="0" eaLnBrk="1" hangingPunct="1">
              <a:lnSpc>
                <a:spcPct val="90000"/>
              </a:lnSpc>
              <a:buFontTx/>
              <a:buNone/>
              <a:defRPr/>
            </a:pPr>
            <a:endParaRPr lang="en-US" sz="3000" dirty="0" smtClean="0">
              <a:effectLst>
                <a:outerShdw blurRad="38100" dist="38100" dir="2700000" algn="tl">
                  <a:srgbClr val="C0C0C0"/>
                </a:outerShdw>
              </a:effectLst>
              <a:latin typeface="Times New Roman" pitchFamily="18" charset="0"/>
              <a:cs typeface="Times New Roman" pitchFamily="18" charset="0"/>
            </a:endParaRPr>
          </a:p>
          <a:p>
            <a:pPr algn="l" rtl="0" eaLnBrk="1" hangingPunct="1">
              <a:lnSpc>
                <a:spcPct val="90000"/>
              </a:lnSpc>
              <a:buFontTx/>
              <a:buNone/>
              <a:defRPr/>
            </a:pPr>
            <a:endParaRPr lang="en-US" sz="3000" dirty="0" smtClean="0">
              <a:effectLst>
                <a:outerShdw blurRad="38100" dist="38100" dir="2700000" algn="tl">
                  <a:srgbClr val="C0C0C0"/>
                </a:outerShdw>
              </a:effectLst>
              <a:latin typeface="Times New Roman" pitchFamily="18" charset="0"/>
              <a:cs typeface="Times New Roman" pitchFamily="18" charset="0"/>
            </a:endParaRPr>
          </a:p>
          <a:p>
            <a:pPr algn="l" rtl="0" eaLnBrk="1" hangingPunct="1">
              <a:lnSpc>
                <a:spcPct val="90000"/>
              </a:lnSpc>
              <a:buFontTx/>
              <a:buNone/>
              <a:defRPr/>
            </a:pPr>
            <a:endParaRPr lang="en-US" sz="3000" dirty="0">
              <a:effectLst>
                <a:outerShdw blurRad="38100" dist="38100" dir="2700000" algn="tl">
                  <a:srgbClr val="C0C0C0"/>
                </a:outerShdw>
              </a:effectLst>
              <a:latin typeface="Times New Roman" pitchFamily="18" charset="0"/>
              <a:cs typeface="Times New Roman" pitchFamily="18" charset="0"/>
            </a:endParaRPr>
          </a:p>
          <a:p>
            <a:pPr algn="l" rtl="0" eaLnBrk="1" hangingPunct="1">
              <a:lnSpc>
                <a:spcPct val="90000"/>
              </a:lnSpc>
              <a:buFontTx/>
              <a:buNone/>
              <a:defRPr/>
            </a:pPr>
            <a:endParaRPr lang="en-US" sz="3000" dirty="0" smtClean="0">
              <a:effectLst>
                <a:outerShdw blurRad="38100" dist="38100" dir="2700000" algn="tl">
                  <a:srgbClr val="C0C0C0"/>
                </a:outerShdw>
              </a:effectLst>
              <a:latin typeface="Times New Roman" pitchFamily="18" charset="0"/>
              <a:cs typeface="Times New Roman" pitchFamily="18" charset="0"/>
            </a:endParaRPr>
          </a:p>
          <a:p>
            <a:pPr algn="l" rtl="0" eaLnBrk="1" hangingPunct="1">
              <a:lnSpc>
                <a:spcPct val="90000"/>
              </a:lnSpc>
              <a:buFontTx/>
              <a:buNone/>
              <a:defRPr/>
            </a:pPr>
            <a:endParaRPr lang="en-US" sz="3000" dirty="0" smtClean="0">
              <a:effectLst>
                <a:outerShdw blurRad="38100" dist="38100" dir="2700000" algn="tl">
                  <a:srgbClr val="C0C0C0"/>
                </a:outerShdw>
              </a:effectLst>
              <a:latin typeface="Times New Roman" pitchFamily="18" charset="0"/>
              <a:cs typeface="Times New Roman" pitchFamily="18" charset="0"/>
            </a:endParaRPr>
          </a:p>
          <a:p>
            <a:pPr algn="l" rtl="0" eaLnBrk="1" hangingPunct="1">
              <a:lnSpc>
                <a:spcPct val="90000"/>
              </a:lnSpc>
              <a:buFontTx/>
              <a:buNone/>
              <a:defRPr/>
            </a:pPr>
            <a:r>
              <a:rPr lang="en-US" sz="3000" dirty="0" smtClean="0">
                <a:effectLst>
                  <a:outerShdw blurRad="38100" dist="38100" dir="2700000" algn="tl">
                    <a:srgbClr val="C0C0C0"/>
                  </a:outerShdw>
                </a:effectLst>
                <a:latin typeface="Times New Roman" pitchFamily="18" charset="0"/>
                <a:cs typeface="Times New Roman" pitchFamily="18" charset="0"/>
              </a:rPr>
              <a:t>Total Sum of Squares = Explained (Regression) SS + </a:t>
            </a:r>
          </a:p>
          <a:p>
            <a:pPr algn="l" rtl="0" eaLnBrk="1" hangingPunct="1">
              <a:lnSpc>
                <a:spcPct val="90000"/>
              </a:lnSpc>
              <a:buFontTx/>
              <a:buNone/>
              <a:defRPr/>
            </a:pPr>
            <a:r>
              <a:rPr lang="en-US" sz="3000" dirty="0" smtClean="0">
                <a:effectLst>
                  <a:outerShdw blurRad="38100" dist="38100" dir="2700000" algn="tl">
                    <a:srgbClr val="C0C0C0"/>
                  </a:outerShdw>
                </a:effectLst>
                <a:latin typeface="Times New Roman" pitchFamily="18" charset="0"/>
                <a:cs typeface="Times New Roman" pitchFamily="18" charset="0"/>
              </a:rPr>
              <a:t>                                        Unexplained (Error) SS </a:t>
            </a:r>
          </a:p>
          <a:p>
            <a:pPr algn="l" rtl="0" eaLnBrk="1" hangingPunct="1">
              <a:lnSpc>
                <a:spcPct val="90000"/>
              </a:lnSpc>
              <a:buFontTx/>
              <a:buNone/>
              <a:defRPr/>
            </a:pPr>
            <a:r>
              <a:rPr lang="en-US" sz="3000" i="1" dirty="0" smtClean="0">
                <a:effectLst>
                  <a:outerShdw blurRad="38100" dist="38100" dir="2700000" algn="tl">
                    <a:srgbClr val="C0C0C0"/>
                  </a:outerShdw>
                </a:effectLst>
                <a:latin typeface="Times New Roman" pitchFamily="18" charset="0"/>
                <a:cs typeface="Times New Roman" pitchFamily="18" charset="0"/>
              </a:rPr>
              <a:t>SST</a:t>
            </a:r>
            <a:r>
              <a:rPr lang="en-US" sz="3000" dirty="0" smtClean="0">
                <a:effectLst>
                  <a:outerShdw blurRad="38100" dist="38100" dir="2700000" algn="tl">
                    <a:srgbClr val="C0C0C0"/>
                  </a:outerShdw>
                </a:effectLst>
                <a:latin typeface="Times New Roman" pitchFamily="18" charset="0"/>
                <a:cs typeface="Times New Roman" pitchFamily="18" charset="0"/>
              </a:rPr>
              <a:t>   =    </a:t>
            </a:r>
            <a:r>
              <a:rPr lang="en-US" sz="3000" i="1" dirty="0" smtClean="0">
                <a:effectLst>
                  <a:outerShdw blurRad="38100" dist="38100" dir="2700000" algn="tl">
                    <a:srgbClr val="C0C0C0"/>
                  </a:outerShdw>
                </a:effectLst>
                <a:latin typeface="Times New Roman" pitchFamily="18" charset="0"/>
                <a:cs typeface="Times New Roman" pitchFamily="18" charset="0"/>
              </a:rPr>
              <a:t>SSR</a:t>
            </a:r>
            <a:r>
              <a:rPr lang="en-US" sz="3000" dirty="0" smtClean="0">
                <a:effectLst>
                  <a:outerShdw blurRad="38100" dist="38100" dir="2700000" algn="tl">
                    <a:srgbClr val="C0C0C0"/>
                  </a:outerShdw>
                </a:effectLst>
                <a:latin typeface="Times New Roman" pitchFamily="18" charset="0"/>
                <a:cs typeface="Times New Roman" pitchFamily="18" charset="0"/>
              </a:rPr>
              <a:t>   +  </a:t>
            </a:r>
            <a:r>
              <a:rPr lang="en-US" sz="3000" i="1" dirty="0" smtClean="0">
                <a:effectLst>
                  <a:outerShdw blurRad="38100" dist="38100" dir="2700000" algn="tl">
                    <a:srgbClr val="C0C0C0"/>
                  </a:outerShdw>
                </a:effectLst>
                <a:latin typeface="Times New Roman" pitchFamily="18" charset="0"/>
                <a:cs typeface="Times New Roman" pitchFamily="18" charset="0"/>
              </a:rPr>
              <a:t>SSE</a:t>
            </a:r>
          </a:p>
        </p:txBody>
      </p:sp>
      <p:sp>
        <p:nvSpPr>
          <p:cNvPr id="5529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
        <p:nvSpPr>
          <p:cNvPr id="55300" name="Rectangle 5"/>
          <p:cNvSpPr>
            <a:spLocks noChangeArrowheads="1"/>
          </p:cNvSpPr>
          <p:nvPr/>
        </p:nvSpPr>
        <p:spPr bwMode="auto">
          <a:xfrm>
            <a:off x="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
        <p:nvSpPr>
          <p:cNvPr id="55301" name="Rectangle 3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graphicFrame>
        <p:nvGraphicFramePr>
          <p:cNvPr id="55302" name="Object 30"/>
          <p:cNvGraphicFramePr>
            <a:graphicFrameLocks noChangeAspect="1"/>
          </p:cNvGraphicFramePr>
          <p:nvPr>
            <p:extLst>
              <p:ext uri="{D42A27DB-BD31-4B8C-83A1-F6EECF244321}">
                <p14:modId xmlns:p14="http://schemas.microsoft.com/office/powerpoint/2010/main" val="2078255552"/>
              </p:ext>
            </p:extLst>
          </p:nvPr>
        </p:nvGraphicFramePr>
        <p:xfrm>
          <a:off x="78118" y="949656"/>
          <a:ext cx="9024938" cy="3543300"/>
        </p:xfrm>
        <a:graphic>
          <a:graphicData uri="http://schemas.openxmlformats.org/presentationml/2006/ole">
            <mc:AlternateContent xmlns:mc="http://schemas.openxmlformats.org/markup-compatibility/2006">
              <mc:Choice xmlns:v="urn:schemas-microsoft-com:vml" Requires="v">
                <p:oleObj spid="_x0000_s134246" name="Equation" r:id="rId4" imgW="4267080" imgH="1676160" progId="Equation.3">
                  <p:embed/>
                </p:oleObj>
              </mc:Choice>
              <mc:Fallback>
                <p:oleObj name="Equation" r:id="rId4" imgW="4267080" imgH="1676160" progId="Equation.3">
                  <p:embed/>
                  <p:pic>
                    <p:nvPicPr>
                      <p:cNvPr id="0" name=""/>
                      <p:cNvPicPr>
                        <a:picLocks noChangeAspect="1" noChangeArrowheads="1"/>
                      </p:cNvPicPr>
                      <p:nvPr/>
                    </p:nvPicPr>
                    <p:blipFill>
                      <a:blip r:embed="rId5"/>
                      <a:srcRect/>
                      <a:stretch>
                        <a:fillRect/>
                      </a:stretch>
                    </p:blipFill>
                    <p:spPr bwMode="auto">
                      <a:xfrm>
                        <a:off x="78118" y="949656"/>
                        <a:ext cx="9024938"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3" name="Rectangle 32"/>
          <p:cNvSpPr>
            <a:spLocks noChangeArrowheads="1"/>
          </p:cNvSpPr>
          <p:nvPr/>
        </p:nvSpPr>
        <p:spPr bwMode="auto">
          <a:xfrm>
            <a:off x="0" y="53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
        <p:nvSpPr>
          <p:cNvPr id="55304" name="Rectangle 3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
        <p:nvSpPr>
          <p:cNvPr id="55306" name="Rectangle 35"/>
          <p:cNvSpPr>
            <a:spLocks noChangeArrowheads="1"/>
          </p:cNvSpPr>
          <p:nvPr/>
        </p:nvSpPr>
        <p:spPr bwMode="auto">
          <a:xfrm>
            <a:off x="0" y="390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Tree>
    <p:extLst>
      <p:ext uri="{BB962C8B-B14F-4D97-AF65-F5344CB8AC3E}">
        <p14:creationId xmlns:p14="http://schemas.microsoft.com/office/powerpoint/2010/main" val="19249751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6322" name="Rectangle 3"/>
              <p:cNvSpPr>
                <a:spLocks noGrp="1" noChangeArrowheads="1"/>
              </p:cNvSpPr>
              <p:nvPr>
                <p:ph type="body" idx="4294967295"/>
              </p:nvPr>
            </p:nvSpPr>
            <p:spPr>
              <a:xfrm>
                <a:off x="0" y="965200"/>
                <a:ext cx="9144000" cy="5791200"/>
              </a:xfrm>
              <a:ln>
                <a:solidFill>
                  <a:schemeClr val="bg1"/>
                </a:solidFill>
              </a:ln>
            </p:spPr>
            <p:txBody>
              <a:bodyPr/>
              <a:lstStyle/>
              <a:p>
                <a:pPr algn="l" rtl="0">
                  <a:buFont typeface="Arial" pitchFamily="34" charset="0"/>
                  <a:buChar char="•"/>
                </a:pPr>
                <a14:m>
                  <m:oMath xmlns:m="http://schemas.openxmlformats.org/officeDocument/2006/math">
                    <m:r>
                      <a:rPr lang="en-US" sz="2000" i="1" smtClean="0">
                        <a:latin typeface="Cambria Math"/>
                      </a:rPr>
                      <m:t>𝑆𝑆𝑇</m:t>
                    </m:r>
                    <m:r>
                      <a:rPr lang="en-US" sz="2000" i="1" smtClean="0">
                        <a:latin typeface="Cambria Math"/>
                      </a:rPr>
                      <m:t>= </m:t>
                    </m:r>
                    <m:nary>
                      <m:naryPr>
                        <m:chr m:val="∑"/>
                        <m:limLoc m:val="undOvr"/>
                        <m:subHide m:val="on"/>
                        <m:supHide m:val="on"/>
                        <m:ctrlPr>
                          <a:rPr lang="en-US" sz="2000" i="1">
                            <a:latin typeface="Cambria Math"/>
                          </a:rPr>
                        </m:ctrlPr>
                      </m:naryPr>
                      <m:sub/>
                      <m:sup/>
                      <m:e>
                        <m:sSup>
                          <m:sSupPr>
                            <m:ctrlPr>
                              <a:rPr lang="en-US" sz="2000" i="1">
                                <a:latin typeface="Cambria Math"/>
                              </a:rPr>
                            </m:ctrlPr>
                          </m:sSupPr>
                          <m:e>
                            <m:sSub>
                              <m:sSubPr>
                                <m:ctrlPr>
                                  <a:rPr lang="en-US" sz="2000" i="1">
                                    <a:latin typeface="Cambria Math"/>
                                  </a:rPr>
                                </m:ctrlPr>
                              </m:sSubPr>
                              <m:e>
                                <m:r>
                                  <a:rPr lang="en-US" sz="2000" i="1">
                                    <a:latin typeface="Cambria Math"/>
                                  </a:rPr>
                                  <m:t>(</m:t>
                                </m:r>
                                <m:r>
                                  <a:rPr lang="en-US" sz="2000" i="1">
                                    <a:latin typeface="Cambria Math"/>
                                  </a:rPr>
                                  <m:t>𝑌</m:t>
                                </m:r>
                              </m:e>
                              <m:sub>
                                <m:r>
                                  <a:rPr lang="en-US" sz="2000" i="1">
                                    <a:latin typeface="Cambria Math"/>
                                  </a:rPr>
                                  <m:t>𝑖</m:t>
                                </m:r>
                              </m:sub>
                            </m:sSub>
                            <m:r>
                              <a:rPr lang="en-US" sz="2000" i="1">
                                <a:latin typeface="Cambria Math"/>
                              </a:rPr>
                              <m:t>−</m:t>
                            </m:r>
                            <m:acc>
                              <m:accPr>
                                <m:chr m:val="̅"/>
                                <m:ctrlPr>
                                  <a:rPr lang="en-US" sz="2000" i="1">
                                    <a:latin typeface="Cambria Math"/>
                                  </a:rPr>
                                </m:ctrlPr>
                              </m:accPr>
                              <m:e>
                                <m:r>
                                  <a:rPr lang="en-US" sz="2000" i="1">
                                    <a:latin typeface="Cambria Math"/>
                                  </a:rPr>
                                  <m:t>𝑌</m:t>
                                </m:r>
                              </m:e>
                            </m:acc>
                            <m:r>
                              <a:rPr lang="en-US" sz="2000" i="1">
                                <a:latin typeface="Cambria Math"/>
                              </a:rPr>
                              <m:t>)</m:t>
                            </m:r>
                          </m:e>
                          <m:sup>
                            <m:r>
                              <a:rPr lang="en-US" sz="2000" i="1">
                                <a:latin typeface="Cambria Math"/>
                              </a:rPr>
                              <m:t>2</m:t>
                            </m:r>
                          </m:sup>
                        </m:sSup>
                      </m:e>
                    </m:nary>
                    <m:r>
                      <a:rPr lang="en-US" sz="2000" i="1">
                        <a:latin typeface="Cambria Math"/>
                      </a:rPr>
                      <m:t>=</m:t>
                    </m:r>
                    <m:r>
                      <a:rPr lang="en-US" sz="2000" i="1">
                        <a:latin typeface="Cambria Math"/>
                      </a:rPr>
                      <m:t>𝑆𝑌𝑌</m:t>
                    </m:r>
                    <m:r>
                      <a:rPr lang="en-US" sz="2000" i="1">
                        <a:latin typeface="Cambria Math"/>
                      </a:rPr>
                      <m:t>=</m:t>
                    </m:r>
                    <m:nary>
                      <m:naryPr>
                        <m:chr m:val="∑"/>
                        <m:limLoc m:val="undOvr"/>
                        <m:subHide m:val="on"/>
                        <m:supHide m:val="on"/>
                        <m:ctrlPr>
                          <a:rPr lang="en-US" sz="2000" i="1">
                            <a:latin typeface="Cambria Math"/>
                          </a:rPr>
                        </m:ctrlPr>
                      </m:naryPr>
                      <m:sub/>
                      <m:sup/>
                      <m:e>
                        <m:sSup>
                          <m:sSupPr>
                            <m:ctrlPr>
                              <a:rPr lang="en-US" sz="2000" i="1">
                                <a:latin typeface="Cambria Math"/>
                              </a:rPr>
                            </m:ctrlPr>
                          </m:sSupPr>
                          <m:e>
                            <m:sSub>
                              <m:sSubPr>
                                <m:ctrlPr>
                                  <a:rPr lang="en-US" sz="2000" i="1">
                                    <a:latin typeface="Cambria Math"/>
                                  </a:rPr>
                                </m:ctrlPr>
                              </m:sSubPr>
                              <m:e>
                                <m:r>
                                  <a:rPr lang="en-US" sz="2000" i="1">
                                    <a:latin typeface="Cambria Math"/>
                                  </a:rPr>
                                  <m:t>𝑌</m:t>
                                </m:r>
                              </m:e>
                              <m:sub>
                                <m:r>
                                  <a:rPr lang="en-US" sz="2000" i="1">
                                    <a:latin typeface="Cambria Math"/>
                                  </a:rPr>
                                  <m:t>𝑖</m:t>
                                </m:r>
                              </m:sub>
                            </m:sSub>
                          </m:e>
                          <m:sup>
                            <m:r>
                              <a:rPr lang="en-US" sz="2000" i="1">
                                <a:latin typeface="Cambria Math"/>
                              </a:rPr>
                              <m:t>2</m:t>
                            </m:r>
                          </m:sup>
                        </m:sSup>
                        <m:r>
                          <a:rPr lang="en-US" sz="2000" i="1">
                            <a:latin typeface="Cambria Math"/>
                          </a:rPr>
                          <m:t>−</m:t>
                        </m:r>
                        <m:r>
                          <a:rPr lang="en-US" sz="2000" i="1">
                            <a:latin typeface="Cambria Math"/>
                          </a:rPr>
                          <m:t>𝑛</m:t>
                        </m:r>
                        <m:sSup>
                          <m:sSupPr>
                            <m:ctrlPr>
                              <a:rPr lang="en-US" sz="2000" i="1">
                                <a:latin typeface="Cambria Math"/>
                              </a:rPr>
                            </m:ctrlPr>
                          </m:sSupPr>
                          <m:e>
                            <m:acc>
                              <m:accPr>
                                <m:chr m:val="̅"/>
                                <m:ctrlPr>
                                  <a:rPr lang="en-US" sz="2000" i="1">
                                    <a:latin typeface="Cambria Math"/>
                                  </a:rPr>
                                </m:ctrlPr>
                              </m:accPr>
                              <m:e>
                                <m:r>
                                  <a:rPr lang="en-US" sz="2000" i="1">
                                    <a:latin typeface="Cambria Math"/>
                                  </a:rPr>
                                  <m:t>𝑌</m:t>
                                </m:r>
                              </m:e>
                            </m:acc>
                          </m:e>
                          <m:sup>
                            <m:r>
                              <a:rPr lang="en-US" sz="2000" i="1">
                                <a:latin typeface="Cambria Math"/>
                              </a:rPr>
                              <m:t>2</m:t>
                            </m:r>
                          </m:sup>
                        </m:sSup>
                      </m:e>
                    </m:nary>
                  </m:oMath>
                </a14:m>
                <a:endParaRPr lang="en-US" sz="2400" dirty="0">
                  <a:effectLst>
                    <a:outerShdw blurRad="38100" dist="38100" dir="2700000" algn="tl">
                      <a:srgbClr val="C0C0C0"/>
                    </a:outerShdw>
                  </a:effectLst>
                  <a:latin typeface="Times New Roman" pitchFamily="18" charset="0"/>
                  <a:cs typeface="Times New Roman" pitchFamily="18" charset="0"/>
                </a:endParaRPr>
              </a:p>
              <a:p>
                <a:pPr marL="0" indent="0" algn="l" rtl="0">
                  <a:buNone/>
                </a:pPr>
                <a:endParaRPr lang="en-US" sz="2000" i="1" dirty="0" smtClean="0">
                  <a:latin typeface="Cambria Math"/>
                </a:endParaRPr>
              </a:p>
              <a:p>
                <a:pPr algn="l" rtl="0">
                  <a:buFont typeface="Arial" pitchFamily="34" charset="0"/>
                  <a:buChar char="•"/>
                </a:pPr>
                <a14:m>
                  <m:oMath xmlns:m="http://schemas.openxmlformats.org/officeDocument/2006/math">
                    <m:r>
                      <a:rPr lang="en-US" sz="2000" i="1" smtClean="0">
                        <a:latin typeface="Cambria Math"/>
                      </a:rPr>
                      <m:t>𝑆𝑆𝑅</m:t>
                    </m:r>
                    <m:sSup>
                      <m:sSupPr>
                        <m:ctrlPr>
                          <a:rPr lang="en-US" sz="2000" i="1" smtClean="0">
                            <a:latin typeface="Cambria Math"/>
                          </a:rPr>
                        </m:ctrlPr>
                      </m:sSupPr>
                      <m:e>
                        <m:r>
                          <a:rPr lang="en-US" sz="2000" i="1">
                            <a:latin typeface="Cambria Math"/>
                          </a:rPr>
                          <m:t>=</m:t>
                        </m:r>
                        <m:d>
                          <m:dPr>
                            <m:ctrlPr>
                              <a:rPr lang="en-US" sz="2000" i="1">
                                <a:latin typeface="Cambria Math"/>
                              </a:rPr>
                            </m:ctrlPr>
                          </m:dPr>
                          <m:e>
                            <m:sSub>
                              <m:sSubPr>
                                <m:ctrlPr>
                                  <a:rPr lang="en-US" sz="2000" i="1">
                                    <a:latin typeface="Cambria Math"/>
                                  </a:rPr>
                                </m:ctrlPr>
                              </m:sSubPr>
                              <m:e>
                                <m:acc>
                                  <m:accPr>
                                    <m:chr m:val="̂"/>
                                    <m:ctrlPr>
                                      <a:rPr lang="en-US" sz="2000" i="1">
                                        <a:latin typeface="Cambria Math"/>
                                      </a:rPr>
                                    </m:ctrlPr>
                                  </m:accPr>
                                  <m:e>
                                    <m:r>
                                      <a:rPr lang="en-US" sz="2000" i="1">
                                        <a:latin typeface="Cambria Math"/>
                                      </a:rPr>
                                      <m:t>𝑌</m:t>
                                    </m:r>
                                  </m:e>
                                </m:acc>
                              </m:e>
                              <m:sub>
                                <m:r>
                                  <a:rPr lang="en-US" sz="2000" i="1">
                                    <a:latin typeface="Cambria Math"/>
                                  </a:rPr>
                                  <m:t>𝑖</m:t>
                                </m:r>
                              </m:sub>
                            </m:sSub>
                            <m:r>
                              <a:rPr lang="en-US" sz="2000" i="1">
                                <a:latin typeface="Cambria Math"/>
                              </a:rPr>
                              <m:t>−</m:t>
                            </m:r>
                            <m:acc>
                              <m:accPr>
                                <m:chr m:val="̅"/>
                                <m:ctrlPr>
                                  <a:rPr lang="en-US" sz="2000" i="1">
                                    <a:latin typeface="Cambria Math"/>
                                  </a:rPr>
                                </m:ctrlPr>
                              </m:accPr>
                              <m:e>
                                <m:r>
                                  <a:rPr lang="en-US" sz="2000" i="1">
                                    <a:latin typeface="Cambria Math"/>
                                  </a:rPr>
                                  <m:t>𝑌</m:t>
                                </m:r>
                              </m:e>
                            </m:acc>
                          </m:e>
                        </m:d>
                      </m:e>
                      <m:sup>
                        <m:r>
                          <a:rPr lang="en-US" sz="2000" i="1">
                            <a:latin typeface="Cambria Math"/>
                          </a:rPr>
                          <m:t>2</m:t>
                        </m:r>
                      </m:sup>
                    </m:sSup>
                    <m:r>
                      <a:rPr lang="en-US" sz="2000" i="1">
                        <a:latin typeface="Cambria Math"/>
                      </a:rPr>
                      <m:t> =</m:t>
                    </m:r>
                    <m:nary>
                      <m:naryPr>
                        <m:chr m:val="∑"/>
                        <m:limLoc m:val="undOvr"/>
                        <m:subHide m:val="on"/>
                        <m:supHide m:val="on"/>
                        <m:ctrlPr>
                          <a:rPr lang="en-US" sz="2000" i="1">
                            <a:latin typeface="Cambria Math"/>
                          </a:rPr>
                        </m:ctrlPr>
                      </m:naryPr>
                      <m:sub/>
                      <m:sup/>
                      <m:e>
                        <m:sSup>
                          <m:sSupPr>
                            <m:ctrlPr>
                              <a:rPr lang="en-US" sz="2000" i="1">
                                <a:latin typeface="Cambria Math"/>
                              </a:rPr>
                            </m:ctrlPr>
                          </m:sSupPr>
                          <m:e>
                            <m:d>
                              <m:dPr>
                                <m:ctrlPr>
                                  <a:rPr lang="en-US" sz="2000" i="1">
                                    <a:latin typeface="Cambria Math"/>
                                  </a:rPr>
                                </m:ctrlPr>
                              </m:dPr>
                              <m:e>
                                <m:sSub>
                                  <m:sSubPr>
                                    <m:ctrlPr>
                                      <a:rPr lang="en-US" sz="2000" i="1">
                                        <a:latin typeface="Cambria Math"/>
                                      </a:rPr>
                                    </m:ctrlPr>
                                  </m:sSubPr>
                                  <m:e>
                                    <m:acc>
                                      <m:accPr>
                                        <m:chr m:val="̂"/>
                                        <m:ctrlPr>
                                          <a:rPr lang="en-US" sz="2000" i="1">
                                            <a:latin typeface="Cambria Math"/>
                                          </a:rPr>
                                        </m:ctrlPr>
                                      </m:accPr>
                                      <m:e>
                                        <m:r>
                                          <a:rPr lang="en-US" sz="2000" i="1">
                                            <a:latin typeface="Cambria Math"/>
                                          </a:rPr>
                                          <m:t>𝛽</m:t>
                                        </m:r>
                                      </m:e>
                                    </m:acc>
                                  </m:e>
                                  <m:sub>
                                    <m:r>
                                      <a:rPr lang="en-US" sz="2000" i="1">
                                        <a:latin typeface="Cambria Math"/>
                                      </a:rPr>
                                      <m:t>°</m:t>
                                    </m:r>
                                  </m:sub>
                                </m:sSub>
                                <m:r>
                                  <a:rPr lang="en-US" sz="2000" i="1">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𝛽</m:t>
                                        </m:r>
                                      </m:e>
                                    </m:acc>
                                  </m:e>
                                  <m:sub>
                                    <m:r>
                                      <a:rPr lang="en-US" sz="2000" i="1">
                                        <a:latin typeface="Cambria Math"/>
                                      </a:rPr>
                                      <m:t>1</m:t>
                                    </m:r>
                                  </m:sub>
                                </m:sSub>
                                <m:sSub>
                                  <m:sSubPr>
                                    <m:ctrlPr>
                                      <a:rPr lang="en-US" sz="2000" i="1">
                                        <a:latin typeface="Cambria Math"/>
                                      </a:rPr>
                                    </m:ctrlPr>
                                  </m:sSubPr>
                                  <m:e>
                                    <m:r>
                                      <a:rPr lang="en-US" sz="2000" i="1">
                                        <a:latin typeface="Cambria Math"/>
                                      </a:rPr>
                                      <m:t>𝑋</m:t>
                                    </m:r>
                                  </m:e>
                                  <m:sub>
                                    <m:r>
                                      <a:rPr lang="en-US" sz="2000" i="1">
                                        <a:latin typeface="Cambria Math"/>
                                      </a:rPr>
                                      <m:t>𝑖</m:t>
                                    </m:r>
                                  </m:sub>
                                </m:sSub>
                                <m:r>
                                  <a:rPr lang="en-US" sz="2000" i="1">
                                    <a:latin typeface="Cambria Math"/>
                                  </a:rPr>
                                  <m:t>−</m:t>
                                </m:r>
                                <m:acc>
                                  <m:accPr>
                                    <m:chr m:val="̅"/>
                                    <m:ctrlPr>
                                      <a:rPr lang="en-US" sz="2000" i="1">
                                        <a:latin typeface="Cambria Math"/>
                                      </a:rPr>
                                    </m:ctrlPr>
                                  </m:accPr>
                                  <m:e>
                                    <m:r>
                                      <a:rPr lang="en-US" sz="2000" i="1">
                                        <a:latin typeface="Cambria Math"/>
                                      </a:rPr>
                                      <m:t>𝑌</m:t>
                                    </m:r>
                                  </m:e>
                                </m:acc>
                              </m:e>
                            </m:d>
                          </m:e>
                          <m:sup>
                            <m:r>
                              <a:rPr lang="en-US" sz="2000" i="1">
                                <a:latin typeface="Cambria Math"/>
                              </a:rPr>
                              <m:t>2</m:t>
                            </m:r>
                          </m:sup>
                        </m:sSup>
                      </m:e>
                    </m:nary>
                  </m:oMath>
                </a14:m>
                <a:endParaRPr lang="en-US" sz="2000" dirty="0"/>
              </a:p>
              <a:p>
                <a:pPr marL="0" indent="0" algn="l" rtl="0">
                  <a:buNone/>
                </a:pPr>
                <a14:m>
                  <m:oMathPara xmlns:m="http://schemas.openxmlformats.org/officeDocument/2006/math">
                    <m:oMathParaPr>
                      <m:jc m:val="left"/>
                    </m:oMathParaPr>
                    <m:oMath xmlns:m="http://schemas.openxmlformats.org/officeDocument/2006/math">
                      <m:r>
                        <a:rPr lang="en-US" sz="2000" b="0" i="1" smtClean="0">
                          <a:latin typeface="Cambria Math"/>
                        </a:rPr>
                        <m:t>                                  </m:t>
                      </m:r>
                      <m:r>
                        <a:rPr lang="en-US" sz="2000" i="1">
                          <a:latin typeface="Cambria Math"/>
                        </a:rPr>
                        <m:t>=</m:t>
                      </m:r>
                      <m:nary>
                        <m:naryPr>
                          <m:chr m:val="∑"/>
                          <m:limLoc m:val="undOvr"/>
                          <m:subHide m:val="on"/>
                          <m:supHide m:val="on"/>
                          <m:ctrlPr>
                            <a:rPr lang="en-US" sz="2000" i="1">
                              <a:latin typeface="Cambria Math"/>
                            </a:rPr>
                          </m:ctrlPr>
                        </m:naryPr>
                        <m:sub/>
                        <m:sup/>
                        <m:e>
                          <m:sSup>
                            <m:sSupPr>
                              <m:ctrlPr>
                                <a:rPr lang="en-US" sz="2000" i="1">
                                  <a:latin typeface="Cambria Math"/>
                                </a:rPr>
                              </m:ctrlPr>
                            </m:sSupPr>
                            <m:e>
                              <m:r>
                                <a:rPr lang="en-US" sz="2000" i="1">
                                  <a:latin typeface="Cambria Math"/>
                                </a:rPr>
                                <m:t>(</m:t>
                              </m:r>
                              <m:acc>
                                <m:accPr>
                                  <m:chr m:val="̅"/>
                                  <m:ctrlPr>
                                    <a:rPr lang="en-US" sz="2000" i="1">
                                      <a:latin typeface="Cambria Math"/>
                                    </a:rPr>
                                  </m:ctrlPr>
                                </m:accPr>
                                <m:e>
                                  <m:r>
                                    <a:rPr lang="en-US" sz="2000" i="1">
                                      <a:latin typeface="Cambria Math"/>
                                    </a:rPr>
                                    <m:t>𝑌</m:t>
                                  </m:r>
                                </m:e>
                              </m:acc>
                              <m:r>
                                <a:rPr lang="en-US" sz="2000" i="1">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𝛽</m:t>
                                      </m:r>
                                    </m:e>
                                  </m:acc>
                                </m:e>
                                <m:sub>
                                  <m:r>
                                    <a:rPr lang="en-US" sz="2000" i="1">
                                      <a:latin typeface="Cambria Math"/>
                                    </a:rPr>
                                    <m:t>1</m:t>
                                  </m:r>
                                </m:sub>
                              </m:sSub>
                              <m:acc>
                                <m:accPr>
                                  <m:chr m:val="̅"/>
                                  <m:ctrlPr>
                                    <a:rPr lang="en-US" sz="2000" i="1">
                                      <a:latin typeface="Cambria Math"/>
                                    </a:rPr>
                                  </m:ctrlPr>
                                </m:accPr>
                                <m:e>
                                  <m:r>
                                    <a:rPr lang="en-US" sz="2000" i="1">
                                      <a:latin typeface="Cambria Math"/>
                                    </a:rPr>
                                    <m:t>𝑋</m:t>
                                  </m:r>
                                </m:e>
                              </m:acc>
                              <m:r>
                                <a:rPr lang="en-US" sz="2000" i="1">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𝛽</m:t>
                                      </m:r>
                                    </m:e>
                                  </m:acc>
                                </m:e>
                                <m:sub>
                                  <m:r>
                                    <a:rPr lang="en-US" sz="2000" i="1">
                                      <a:latin typeface="Cambria Math"/>
                                    </a:rPr>
                                    <m:t>1</m:t>
                                  </m:r>
                                </m:sub>
                              </m:sSub>
                              <m:sSub>
                                <m:sSubPr>
                                  <m:ctrlPr>
                                    <a:rPr lang="en-US" sz="2000" i="1">
                                      <a:latin typeface="Cambria Math"/>
                                    </a:rPr>
                                  </m:ctrlPr>
                                </m:sSubPr>
                                <m:e>
                                  <m:r>
                                    <a:rPr lang="en-US" sz="2000" i="1">
                                      <a:latin typeface="Cambria Math"/>
                                    </a:rPr>
                                    <m:t>𝑋</m:t>
                                  </m:r>
                                </m:e>
                                <m:sub>
                                  <m:r>
                                    <a:rPr lang="en-US" sz="2000" i="1">
                                      <a:latin typeface="Cambria Math"/>
                                    </a:rPr>
                                    <m:t>𝑖</m:t>
                                  </m:r>
                                </m:sub>
                              </m:sSub>
                              <m:r>
                                <a:rPr lang="en-US" sz="2000" i="1">
                                  <a:latin typeface="Cambria Math"/>
                                </a:rPr>
                                <m:t>−</m:t>
                              </m:r>
                              <m:acc>
                                <m:accPr>
                                  <m:chr m:val="̅"/>
                                  <m:ctrlPr>
                                    <a:rPr lang="en-US" sz="2000" i="1">
                                      <a:latin typeface="Cambria Math"/>
                                    </a:rPr>
                                  </m:ctrlPr>
                                </m:accPr>
                                <m:e>
                                  <m:r>
                                    <a:rPr lang="en-US" sz="2000" i="1">
                                      <a:latin typeface="Cambria Math"/>
                                    </a:rPr>
                                    <m:t>𝑌</m:t>
                                  </m:r>
                                </m:e>
                              </m:acc>
                              <m:r>
                                <a:rPr lang="en-US" sz="2000" i="1">
                                  <a:latin typeface="Cambria Math"/>
                                </a:rPr>
                                <m:t>)</m:t>
                              </m:r>
                            </m:e>
                            <m:sup>
                              <m:r>
                                <a:rPr lang="en-US" sz="2000" i="1">
                                  <a:latin typeface="Cambria Math"/>
                                </a:rPr>
                                <m:t>2</m:t>
                              </m:r>
                            </m:sup>
                          </m:sSup>
                        </m:e>
                      </m:nary>
                    </m:oMath>
                  </m:oMathPara>
                </a14:m>
                <a:endParaRPr lang="en-US" sz="2000" dirty="0"/>
              </a:p>
              <a:p>
                <a:pPr marL="0" indent="0" algn="l" rtl="0">
                  <a:buNone/>
                </a:pPr>
                <a14:m>
                  <m:oMathPara xmlns:m="http://schemas.openxmlformats.org/officeDocument/2006/math">
                    <m:oMathParaPr>
                      <m:jc m:val="left"/>
                    </m:oMathParaPr>
                    <m:oMath xmlns:m="http://schemas.openxmlformats.org/officeDocument/2006/math">
                      <m:r>
                        <a:rPr lang="en-US" sz="2000" b="0" i="1" smtClean="0">
                          <a:latin typeface="Cambria Math"/>
                        </a:rPr>
                        <m:t>                                  </m:t>
                      </m:r>
                      <m:r>
                        <a:rPr lang="en-US" sz="2000" i="1">
                          <a:latin typeface="Cambria Math"/>
                        </a:rPr>
                        <m:t>=</m:t>
                      </m:r>
                      <m:sSup>
                        <m:sSupPr>
                          <m:ctrlPr>
                            <a:rPr lang="en-US" sz="2000" i="1">
                              <a:latin typeface="Cambria Math"/>
                            </a:rPr>
                          </m:ctrlPr>
                        </m:sSupPr>
                        <m:e>
                          <m:nary>
                            <m:naryPr>
                              <m:chr m:val="∑"/>
                              <m:limLoc m:val="undOvr"/>
                              <m:subHide m:val="on"/>
                              <m:supHide m:val="on"/>
                              <m:ctrlPr>
                                <a:rPr lang="en-US" sz="2000" i="1">
                                  <a:latin typeface="Cambria Math"/>
                                </a:rPr>
                              </m:ctrlPr>
                            </m:naryPr>
                            <m:sub/>
                            <m:sup/>
                            <m:e>
                              <m:sSub>
                                <m:sSubPr>
                                  <m:ctrlPr>
                                    <a:rPr lang="en-US" sz="2000" i="1">
                                      <a:latin typeface="Cambria Math"/>
                                    </a:rPr>
                                  </m:ctrlPr>
                                </m:sSubPr>
                                <m:e>
                                  <m:r>
                                    <a:rPr lang="en-US" sz="2000" i="1">
                                      <a:latin typeface="Cambria Math"/>
                                    </a:rPr>
                                    <m:t>(</m:t>
                                  </m:r>
                                  <m:acc>
                                    <m:accPr>
                                      <m:chr m:val="̂"/>
                                      <m:ctrlPr>
                                        <a:rPr lang="en-US" sz="2000" i="1">
                                          <a:latin typeface="Cambria Math"/>
                                        </a:rPr>
                                      </m:ctrlPr>
                                    </m:accPr>
                                    <m:e>
                                      <m:r>
                                        <a:rPr lang="en-US" sz="2000" i="1">
                                          <a:latin typeface="Cambria Math"/>
                                        </a:rPr>
                                        <m:t>𝛽</m:t>
                                      </m:r>
                                    </m:e>
                                  </m:acc>
                                </m:e>
                                <m:sub>
                                  <m:r>
                                    <a:rPr lang="en-US" sz="2000" i="1">
                                      <a:latin typeface="Cambria Math"/>
                                    </a:rPr>
                                    <m:t>1</m:t>
                                  </m:r>
                                </m:sub>
                              </m:sSub>
                              <m:r>
                                <a:rPr lang="en-US" sz="2000" i="1">
                                  <a:latin typeface="Cambria Math"/>
                                </a:rPr>
                                <m:t>(</m:t>
                              </m:r>
                              <m:sSub>
                                <m:sSubPr>
                                  <m:ctrlPr>
                                    <a:rPr lang="en-US" sz="2000" i="1">
                                      <a:latin typeface="Cambria Math"/>
                                    </a:rPr>
                                  </m:ctrlPr>
                                </m:sSubPr>
                                <m:e>
                                  <m:r>
                                    <a:rPr lang="en-US" sz="2000" i="1">
                                      <a:latin typeface="Cambria Math"/>
                                    </a:rPr>
                                    <m:t>𝑋</m:t>
                                  </m:r>
                                </m:e>
                                <m:sub>
                                  <m:r>
                                    <a:rPr lang="en-US" sz="2000" i="1">
                                      <a:latin typeface="Cambria Math"/>
                                    </a:rPr>
                                    <m:t>𝑖</m:t>
                                  </m:r>
                                </m:sub>
                              </m:sSub>
                              <m:r>
                                <a:rPr lang="en-US" sz="2000" i="1">
                                  <a:latin typeface="Cambria Math"/>
                                </a:rPr>
                                <m:t>−</m:t>
                              </m:r>
                            </m:e>
                          </m:nary>
                          <m:acc>
                            <m:accPr>
                              <m:chr m:val="̅"/>
                              <m:ctrlPr>
                                <a:rPr lang="en-US" sz="2000" i="1">
                                  <a:latin typeface="Cambria Math"/>
                                </a:rPr>
                              </m:ctrlPr>
                            </m:accPr>
                            <m:e>
                              <m:r>
                                <a:rPr lang="en-US" sz="2000" i="1">
                                  <a:latin typeface="Cambria Math"/>
                                </a:rPr>
                                <m:t>𝑋</m:t>
                              </m:r>
                            </m:e>
                          </m:acc>
                          <m:r>
                            <a:rPr lang="en-US" sz="2000" i="1">
                              <a:latin typeface="Cambria Math"/>
                            </a:rPr>
                            <m:t>))</m:t>
                          </m:r>
                        </m:e>
                        <m:sup>
                          <m:r>
                            <a:rPr lang="en-US" sz="2000" i="1">
                              <a:latin typeface="Cambria Math"/>
                            </a:rPr>
                            <m:t>2</m:t>
                          </m:r>
                        </m:sup>
                      </m:sSup>
                    </m:oMath>
                  </m:oMathPara>
                </a14:m>
                <a:endParaRPr lang="en-US" sz="2000" dirty="0"/>
              </a:p>
              <a:p>
                <a:pPr marL="0" indent="0" algn="l" rtl="0">
                  <a:buNone/>
                </a:pPr>
                <a:r>
                  <a:rPr lang="en-US" sz="2000" dirty="0" smtClean="0"/>
                  <a:t>                           </a:t>
                </a:r>
                <a14:m>
                  <m:oMath xmlns:m="http://schemas.openxmlformats.org/officeDocument/2006/math">
                    <m:sSup>
                      <m:sSupPr>
                        <m:ctrlPr>
                          <a:rPr lang="en-US" sz="2000" i="1">
                            <a:latin typeface="Cambria Math"/>
                          </a:rPr>
                        </m:ctrlPr>
                      </m:sSupPr>
                      <m:e>
                        <m:sSub>
                          <m:sSubPr>
                            <m:ctrlPr>
                              <a:rPr lang="en-US" sz="2000" i="1">
                                <a:latin typeface="Cambria Math"/>
                              </a:rPr>
                            </m:ctrlPr>
                          </m:sSubPr>
                          <m:e>
                            <m:r>
                              <a:rPr lang="en-US" sz="2000" i="1">
                                <a:latin typeface="Cambria Math"/>
                              </a:rPr>
                              <m:t>=</m:t>
                            </m:r>
                            <m:acc>
                              <m:accPr>
                                <m:chr m:val="̂"/>
                                <m:ctrlPr>
                                  <a:rPr lang="en-US" sz="2000" i="1">
                                    <a:latin typeface="Cambria Math"/>
                                  </a:rPr>
                                </m:ctrlPr>
                              </m:accPr>
                              <m:e>
                                <m:r>
                                  <a:rPr lang="en-US" sz="2000" i="1">
                                    <a:latin typeface="Cambria Math"/>
                                  </a:rPr>
                                  <m:t>𝛽</m:t>
                                </m:r>
                              </m:e>
                            </m:acc>
                          </m:e>
                          <m:sub>
                            <m:r>
                              <a:rPr lang="en-US" sz="2000" i="1">
                                <a:latin typeface="Cambria Math"/>
                              </a:rPr>
                              <m:t>1</m:t>
                            </m:r>
                          </m:sub>
                        </m:sSub>
                      </m:e>
                      <m:sup>
                        <m:r>
                          <a:rPr lang="en-US" sz="2000" i="1">
                            <a:latin typeface="Cambria Math"/>
                          </a:rPr>
                          <m:t>2</m:t>
                        </m:r>
                      </m:sup>
                    </m:sSup>
                    <m:sSup>
                      <m:sSupPr>
                        <m:ctrlPr>
                          <a:rPr lang="en-US" sz="2000" i="1">
                            <a:latin typeface="Cambria Math"/>
                          </a:rPr>
                        </m:ctrlPr>
                      </m:sSupPr>
                      <m:e>
                        <m:nary>
                          <m:naryPr>
                            <m:chr m:val="∑"/>
                            <m:limLoc m:val="undOvr"/>
                            <m:subHide m:val="on"/>
                            <m:supHide m:val="on"/>
                            <m:ctrlPr>
                              <a:rPr lang="en-US" sz="2000" i="1">
                                <a:latin typeface="Cambria Math"/>
                              </a:rPr>
                            </m:ctrlPr>
                          </m:naryPr>
                          <m:sub/>
                          <m:sup/>
                          <m:e>
                            <m:r>
                              <a:rPr lang="en-US" sz="2000" i="1">
                                <a:latin typeface="Cambria Math"/>
                              </a:rPr>
                              <m:t>(</m:t>
                            </m:r>
                            <m:sSub>
                              <m:sSubPr>
                                <m:ctrlPr>
                                  <a:rPr lang="en-US" sz="2000" i="1">
                                    <a:latin typeface="Cambria Math"/>
                                  </a:rPr>
                                </m:ctrlPr>
                              </m:sSubPr>
                              <m:e>
                                <m:r>
                                  <a:rPr lang="en-US" sz="2000" i="1">
                                    <a:latin typeface="Cambria Math"/>
                                  </a:rPr>
                                  <m:t>𝑋</m:t>
                                </m:r>
                              </m:e>
                              <m:sub>
                                <m:r>
                                  <a:rPr lang="en-US" sz="2000" i="1">
                                    <a:latin typeface="Cambria Math"/>
                                  </a:rPr>
                                  <m:t>𝑖</m:t>
                                </m:r>
                              </m:sub>
                            </m:sSub>
                            <m:r>
                              <a:rPr lang="en-US" sz="2000" i="1">
                                <a:latin typeface="Cambria Math"/>
                              </a:rPr>
                              <m:t>−</m:t>
                            </m:r>
                          </m:e>
                        </m:nary>
                        <m:acc>
                          <m:accPr>
                            <m:chr m:val="̅"/>
                            <m:ctrlPr>
                              <a:rPr lang="en-US" sz="2000" i="1">
                                <a:latin typeface="Cambria Math"/>
                              </a:rPr>
                            </m:ctrlPr>
                          </m:accPr>
                          <m:e>
                            <m:r>
                              <a:rPr lang="en-US" sz="2000" i="1">
                                <a:latin typeface="Cambria Math"/>
                              </a:rPr>
                              <m:t>𝑋</m:t>
                            </m:r>
                          </m:e>
                        </m:acc>
                        <m:r>
                          <a:rPr lang="en-US" sz="2000" i="1">
                            <a:latin typeface="Cambria Math"/>
                          </a:rPr>
                          <m:t>)</m:t>
                        </m:r>
                      </m:e>
                      <m:sup>
                        <m:r>
                          <a:rPr lang="en-US" sz="2000" i="1">
                            <a:latin typeface="Cambria Math"/>
                          </a:rPr>
                          <m:t>2</m:t>
                        </m:r>
                      </m:sup>
                    </m:sSup>
                  </m:oMath>
                </a14:m>
                <a:endParaRPr lang="en-US" sz="2000" dirty="0" smtClean="0"/>
              </a:p>
              <a:p>
                <a:pPr marL="0" indent="0" algn="l" rtl="0">
                  <a:buNone/>
                </a:pPr>
                <a:endParaRPr lang="en-US" sz="2000" dirty="0"/>
              </a:p>
              <a:p>
                <a:pPr marL="0" indent="0" algn="l" rtl="0">
                  <a:buNone/>
                </a:pPr>
                <a14:m>
                  <m:oMathPara xmlns:m="http://schemas.openxmlformats.org/officeDocument/2006/math">
                    <m:oMathParaPr>
                      <m:jc m:val="left"/>
                    </m:oMathParaPr>
                    <m:oMath xmlns:m="http://schemas.openxmlformats.org/officeDocument/2006/math">
                      <m:sSup>
                        <m:sSupPr>
                          <m:ctrlPr>
                            <a:rPr lang="en-US" sz="2000" i="1">
                              <a:latin typeface="Cambria Math"/>
                            </a:rPr>
                          </m:ctrlPr>
                        </m:sSupPr>
                        <m:e>
                          <m:sSub>
                            <m:sSubPr>
                              <m:ctrlPr>
                                <a:rPr lang="en-US" sz="2000" i="1">
                                  <a:latin typeface="Cambria Math"/>
                                </a:rPr>
                              </m:ctrlPr>
                            </m:sSubPr>
                            <m:e>
                              <m:r>
                                <a:rPr lang="en-US" sz="2000" b="0" i="1" smtClean="0">
                                  <a:latin typeface="Cambria Math"/>
                                </a:rPr>
                                <m:t>        </m:t>
                              </m:r>
                              <m:r>
                                <a:rPr lang="en-US" sz="2000" i="1">
                                  <a:latin typeface="Cambria Math"/>
                                </a:rPr>
                                <m:t>𝑆𝑆</m:t>
                              </m:r>
                              <m:r>
                                <a:rPr lang="en-US" sz="2000" b="0" i="1" smtClean="0">
                                  <a:latin typeface="Cambria Math"/>
                                </a:rPr>
                                <m:t>𝑅</m:t>
                              </m:r>
                              <m:r>
                                <a:rPr lang="en-US" sz="2000" i="1">
                                  <a:latin typeface="Cambria Math"/>
                                </a:rPr>
                                <m:t>=</m:t>
                              </m:r>
                              <m:acc>
                                <m:accPr>
                                  <m:chr m:val="̂"/>
                                  <m:ctrlPr>
                                    <a:rPr lang="en-US" sz="2000" i="1">
                                      <a:latin typeface="Cambria Math"/>
                                    </a:rPr>
                                  </m:ctrlPr>
                                </m:accPr>
                                <m:e>
                                  <m:r>
                                    <a:rPr lang="en-US" sz="2000" i="1">
                                      <a:latin typeface="Cambria Math"/>
                                    </a:rPr>
                                    <m:t>𝛽</m:t>
                                  </m:r>
                                </m:e>
                              </m:acc>
                            </m:e>
                            <m:sub>
                              <m:r>
                                <a:rPr lang="en-US" sz="2000" i="1">
                                  <a:latin typeface="Cambria Math"/>
                                </a:rPr>
                                <m:t>1</m:t>
                              </m:r>
                            </m:sub>
                          </m:sSub>
                        </m:e>
                        <m:sup>
                          <m:r>
                            <a:rPr lang="en-US" sz="2000" i="1">
                              <a:latin typeface="Cambria Math"/>
                            </a:rPr>
                            <m:t>2</m:t>
                          </m:r>
                        </m:sup>
                      </m:sSup>
                      <m:r>
                        <a:rPr lang="en-US" sz="2000">
                          <a:latin typeface="Cambria Math"/>
                        </a:rPr>
                        <m:t> </m:t>
                      </m:r>
                      <m:sSub>
                        <m:sSubPr>
                          <m:ctrlPr>
                            <a:rPr lang="en-US" sz="2000" i="1">
                              <a:latin typeface="Cambria Math"/>
                            </a:rPr>
                          </m:ctrlPr>
                        </m:sSubPr>
                        <m:e>
                          <m:r>
                            <a:rPr lang="en-US" sz="2000" i="1">
                              <a:latin typeface="Cambria Math"/>
                            </a:rPr>
                            <m:t>𝑆</m:t>
                          </m:r>
                        </m:e>
                        <m:sub>
                          <m:r>
                            <a:rPr lang="en-US" sz="2000" i="1">
                              <a:latin typeface="Cambria Math"/>
                            </a:rPr>
                            <m:t>𝑋𝑋</m:t>
                          </m:r>
                        </m:sub>
                      </m:sSub>
                      <m:r>
                        <a:rPr lang="en-US" sz="2000" i="1">
                          <a:latin typeface="Cambria Math"/>
                        </a:rPr>
                        <m:t> </m:t>
                      </m:r>
                    </m:oMath>
                  </m:oMathPara>
                </a14:m>
                <a:endParaRPr lang="en-US" sz="2000" i="1" dirty="0" smtClean="0">
                  <a:latin typeface="Cambria Math"/>
                </a:endParaRPr>
              </a:p>
              <a:p>
                <a:pPr marL="0" indent="0" algn="l" rtl="0">
                  <a:buNone/>
                </a:pPr>
                <a:r>
                  <a:rPr lang="en-US" sz="2000" dirty="0" smtClean="0"/>
                  <a:t>               </a:t>
                </a:r>
                <a14:m>
                  <m:oMath xmlns:m="http://schemas.openxmlformats.org/officeDocument/2006/math">
                    <m:r>
                      <a:rPr lang="en-US" sz="2000" i="1">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𝛽</m:t>
                            </m:r>
                          </m:e>
                        </m:acc>
                      </m:e>
                      <m:sub>
                        <m:r>
                          <a:rPr lang="en-US" sz="2000" i="1">
                            <a:latin typeface="Cambria Math"/>
                          </a:rPr>
                          <m:t>1</m:t>
                        </m:r>
                      </m:sub>
                    </m:sSub>
                    <m:r>
                      <a:rPr lang="en-US" sz="2000" i="1">
                        <a:latin typeface="Cambria Math"/>
                      </a:rPr>
                      <m:t> </m:t>
                    </m:r>
                    <m:sSub>
                      <m:sSubPr>
                        <m:ctrlPr>
                          <a:rPr lang="en-US" sz="2000" i="1">
                            <a:latin typeface="Cambria Math"/>
                          </a:rPr>
                        </m:ctrlPr>
                      </m:sSubPr>
                      <m:e>
                        <m:r>
                          <a:rPr lang="en-US" sz="2000" i="1">
                            <a:latin typeface="Cambria Math"/>
                          </a:rPr>
                          <m:t>𝑆</m:t>
                        </m:r>
                      </m:e>
                      <m:sub>
                        <m:r>
                          <a:rPr lang="en-US" sz="2000" i="1">
                            <a:latin typeface="Cambria Math"/>
                          </a:rPr>
                          <m:t>𝑋𝑌</m:t>
                        </m:r>
                      </m:sub>
                    </m:sSub>
                  </m:oMath>
                </a14:m>
                <a:endParaRPr lang="en-US" sz="2000" dirty="0"/>
              </a:p>
              <a:p>
                <a:pPr marL="0" indent="0" algn="l" rtl="0">
                  <a:buNone/>
                </a:pPr>
                <a:r>
                  <a:rPr lang="ar-IQ" sz="2000" dirty="0"/>
                  <a:t> </a:t>
                </a:r>
                <a:endParaRPr lang="en-US" sz="2000" dirty="0"/>
              </a:p>
              <a:p>
                <a:pPr marL="0" indent="0" algn="l" rtl="0">
                  <a:buNone/>
                </a:pPr>
                <a:r>
                  <a:rPr lang="en-US" sz="2000" dirty="0"/>
                  <a:t> </a:t>
                </a:r>
              </a:p>
              <a:p>
                <a:pPr algn="l" rtl="0"/>
                <a14:m>
                  <m:oMath xmlns:m="http://schemas.openxmlformats.org/officeDocument/2006/math">
                    <m:r>
                      <a:rPr lang="en-US" sz="2000" i="1">
                        <a:latin typeface="Cambria Math"/>
                      </a:rPr>
                      <m:t>𝑆𝑆𝐸</m:t>
                    </m:r>
                    <m:r>
                      <a:rPr lang="en-US" sz="2000" i="1">
                        <a:latin typeface="Cambria Math"/>
                      </a:rPr>
                      <m:t>=</m:t>
                    </m:r>
                    <m:r>
                      <a:rPr lang="en-US" sz="2000" i="1">
                        <a:latin typeface="Cambria Math"/>
                      </a:rPr>
                      <m:t>𝑆𝑆𝑇</m:t>
                    </m:r>
                    <m:r>
                      <a:rPr lang="en-US" sz="2000" i="1">
                        <a:latin typeface="Cambria Math"/>
                      </a:rPr>
                      <m:t>−</m:t>
                    </m:r>
                    <m:r>
                      <a:rPr lang="en-US" sz="2000" i="1">
                        <a:latin typeface="Cambria Math"/>
                      </a:rPr>
                      <m:t>𝑆𝑆𝑅</m:t>
                    </m:r>
                  </m:oMath>
                </a14:m>
                <a:endParaRPr lang="en-US" sz="2000" dirty="0"/>
              </a:p>
              <a:p>
                <a:pPr marL="0" indent="0" algn="l" rtl="0">
                  <a:buNone/>
                </a:pPr>
                <a:r>
                  <a:rPr lang="en-US" sz="2000" dirty="0" smtClean="0"/>
                  <a:t>      </a:t>
                </a:r>
                <a14:m>
                  <m:oMath xmlns:m="http://schemas.openxmlformats.org/officeDocument/2006/math">
                    <m:r>
                      <a:rPr lang="en-US" sz="2000" i="1">
                        <a:latin typeface="Cambria Math"/>
                      </a:rPr>
                      <m:t>𝑆𝑆𝐸</m:t>
                    </m:r>
                    <m:r>
                      <a:rPr lang="en-US" sz="2000" i="1">
                        <a:latin typeface="Cambria Math"/>
                      </a:rPr>
                      <m:t>=</m:t>
                    </m:r>
                    <m:r>
                      <a:rPr lang="en-US" sz="2000" i="1">
                        <a:latin typeface="Cambria Math"/>
                      </a:rPr>
                      <m:t>𝑆𝑌𝑌</m:t>
                    </m:r>
                    <m:r>
                      <a:rPr lang="en-US" sz="2000" i="1">
                        <a:latin typeface="Cambria Math"/>
                      </a:rPr>
                      <m:t>−</m:t>
                    </m:r>
                    <m:sSup>
                      <m:sSupPr>
                        <m:ctrlPr>
                          <a:rPr lang="en-US" sz="2000" i="1">
                            <a:latin typeface="Cambria Math"/>
                          </a:rPr>
                        </m:ctrlPr>
                      </m:sSupPr>
                      <m:e>
                        <m:sSub>
                          <m:sSubPr>
                            <m:ctrlPr>
                              <a:rPr lang="en-US" sz="2000" i="1">
                                <a:latin typeface="Cambria Math"/>
                              </a:rPr>
                            </m:ctrlPr>
                          </m:sSubPr>
                          <m:e>
                            <m:acc>
                              <m:accPr>
                                <m:chr m:val="̂"/>
                                <m:ctrlPr>
                                  <a:rPr lang="en-US" sz="2000" i="1">
                                    <a:latin typeface="Cambria Math"/>
                                  </a:rPr>
                                </m:ctrlPr>
                              </m:accPr>
                              <m:e>
                                <m:r>
                                  <a:rPr lang="en-US" sz="2000" i="1">
                                    <a:latin typeface="Cambria Math"/>
                                  </a:rPr>
                                  <m:t>𝛽</m:t>
                                </m:r>
                              </m:e>
                            </m:acc>
                          </m:e>
                          <m:sub>
                            <m:r>
                              <a:rPr lang="en-US" sz="2000" i="1">
                                <a:latin typeface="Cambria Math"/>
                              </a:rPr>
                              <m:t>1</m:t>
                            </m:r>
                          </m:sub>
                        </m:sSub>
                      </m:e>
                      <m:sup>
                        <m:r>
                          <a:rPr lang="en-US" sz="2000" i="1">
                            <a:latin typeface="Cambria Math"/>
                          </a:rPr>
                          <m:t>2</m:t>
                        </m:r>
                      </m:sup>
                    </m:sSup>
                    <m:r>
                      <a:rPr lang="en-US" sz="2000" i="1">
                        <a:latin typeface="Cambria Math"/>
                      </a:rPr>
                      <m:t> </m:t>
                    </m:r>
                    <m:sSub>
                      <m:sSubPr>
                        <m:ctrlPr>
                          <a:rPr lang="en-US" sz="2000" i="1">
                            <a:latin typeface="Cambria Math"/>
                          </a:rPr>
                        </m:ctrlPr>
                      </m:sSubPr>
                      <m:e>
                        <m:r>
                          <a:rPr lang="en-US" sz="2000" i="1">
                            <a:latin typeface="Cambria Math"/>
                          </a:rPr>
                          <m:t>𝑆</m:t>
                        </m:r>
                      </m:e>
                      <m:sub>
                        <m:r>
                          <a:rPr lang="en-US" sz="2000" i="1">
                            <a:latin typeface="Cambria Math"/>
                          </a:rPr>
                          <m:t>𝑋𝑋</m:t>
                        </m:r>
                      </m:sub>
                    </m:sSub>
                    <m:r>
                      <a:rPr lang="en-US" sz="2000" i="1">
                        <a:latin typeface="Cambria Math"/>
                      </a:rPr>
                      <m:t>   =   </m:t>
                    </m:r>
                    <m:r>
                      <a:rPr lang="en-US" sz="2000" i="1">
                        <a:latin typeface="Cambria Math"/>
                      </a:rPr>
                      <m:t>𝑆𝑌𝑌</m:t>
                    </m:r>
                    <m:r>
                      <a:rPr lang="en-US" sz="2000" i="1">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𝛽</m:t>
                            </m:r>
                          </m:e>
                        </m:acc>
                      </m:e>
                      <m:sub>
                        <m:r>
                          <a:rPr lang="en-US" sz="2000" i="1">
                            <a:latin typeface="Cambria Math"/>
                          </a:rPr>
                          <m:t>1</m:t>
                        </m:r>
                      </m:sub>
                    </m:sSub>
                    <m:r>
                      <a:rPr lang="en-US" sz="2000" i="1">
                        <a:latin typeface="Cambria Math"/>
                      </a:rPr>
                      <m:t> </m:t>
                    </m:r>
                    <m:sSub>
                      <m:sSubPr>
                        <m:ctrlPr>
                          <a:rPr lang="en-US" sz="2000" i="1">
                            <a:latin typeface="Cambria Math"/>
                          </a:rPr>
                        </m:ctrlPr>
                      </m:sSubPr>
                      <m:e>
                        <m:r>
                          <a:rPr lang="en-US" sz="2000" i="1">
                            <a:latin typeface="Cambria Math"/>
                          </a:rPr>
                          <m:t>𝑆</m:t>
                        </m:r>
                      </m:e>
                      <m:sub>
                        <m:r>
                          <a:rPr lang="en-US" sz="2000" i="1">
                            <a:latin typeface="Cambria Math"/>
                          </a:rPr>
                          <m:t>𝑋𝑌</m:t>
                        </m:r>
                      </m:sub>
                    </m:sSub>
                  </m:oMath>
                </a14:m>
                <a:endParaRPr lang="en-US" sz="2000" dirty="0"/>
              </a:p>
              <a:p>
                <a:pPr marL="0" indent="0" algn="l" rtl="0" eaLnBrk="1" hangingPunct="1">
                  <a:buNone/>
                </a:pPr>
                <a:endParaRPr lang="en-US" sz="2000" dirty="0" smtClean="0">
                  <a:latin typeface="Times New Roman" pitchFamily="18" charset="0"/>
                  <a:cs typeface="Times New Roman" pitchFamily="18" charset="0"/>
                </a:endParaRPr>
              </a:p>
            </p:txBody>
          </p:sp>
        </mc:Choice>
        <mc:Fallback xmlns="">
          <p:sp>
            <p:nvSpPr>
              <p:cNvPr id="56322" name="Rectangle 3"/>
              <p:cNvSpPr>
                <a:spLocks noGrp="1" noRot="1" noChangeAspect="1" noMove="1" noResize="1" noEditPoints="1" noAdjustHandles="1" noChangeArrowheads="1" noChangeShapeType="1" noTextEdit="1"/>
              </p:cNvSpPr>
              <p:nvPr>
                <p:ph type="body" idx="4294967295"/>
              </p:nvPr>
            </p:nvSpPr>
            <p:spPr>
              <a:xfrm>
                <a:off x="0" y="965200"/>
                <a:ext cx="9144000" cy="5791200"/>
              </a:xfrm>
              <a:blipFill rotWithShape="1">
                <a:blip r:embed="rId3"/>
                <a:stretch>
                  <a:fillRect l="-666" t="-7983" b="-840"/>
                </a:stretch>
              </a:blipFill>
              <a:ln>
                <a:solidFill>
                  <a:schemeClr val="bg1"/>
                </a:solidFill>
              </a:ln>
            </p:spPr>
            <p:txBody>
              <a:bodyPr/>
              <a:lstStyle/>
              <a:p>
                <a:r>
                  <a:rPr lang="ar-IQ">
                    <a:noFill/>
                  </a:rPr>
                  <a:t> </a:t>
                </a:r>
              </a:p>
            </p:txBody>
          </p:sp>
        </mc:Fallback>
      </mc:AlternateContent>
      <p:sp>
        <p:nvSpPr>
          <p:cNvPr id="5632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
        <p:nvSpPr>
          <p:cNvPr id="56325" name="Rectangle 7"/>
          <p:cNvSpPr>
            <a:spLocks noChangeArrowheads="1"/>
          </p:cNvSpPr>
          <p:nvPr/>
        </p:nvSpPr>
        <p:spPr bwMode="auto">
          <a:xfrm>
            <a:off x="0" y="428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ar-IQ"/>
          </a:p>
        </p:txBody>
      </p:sp>
    </p:spTree>
    <p:extLst>
      <p:ext uri="{BB962C8B-B14F-4D97-AF65-F5344CB8AC3E}">
        <p14:creationId xmlns:p14="http://schemas.microsoft.com/office/powerpoint/2010/main" val="3184847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0" y="152400"/>
            <a:ext cx="9144000" cy="549275"/>
          </a:xfrm>
          <a:solidFill>
            <a:srgbClr val="0000FF"/>
          </a:solidFill>
        </p:spPr>
        <p:txBody>
          <a:bodyPr/>
          <a:lstStyle/>
          <a:p>
            <a:pPr>
              <a:defRPr/>
            </a:pPr>
            <a:r>
              <a:rPr lang="en-US" sz="3200" dirty="0" smtClean="0">
                <a:solidFill>
                  <a:srgbClr val="FF0000"/>
                </a:solidFill>
                <a:effectLst>
                  <a:outerShdw blurRad="38100" dist="38100" dir="2700000" algn="tl">
                    <a:srgbClr val="000000"/>
                  </a:outerShdw>
                </a:effectLst>
              </a:rPr>
              <a:t>Example</a:t>
            </a:r>
            <a:endParaRPr lang="ar-KW" sz="3200" dirty="0" smtClean="0">
              <a:solidFill>
                <a:srgbClr val="FF0000"/>
              </a:solidFill>
              <a:effectLst>
                <a:outerShdw blurRad="38100" dist="38100" dir="2700000" algn="tl">
                  <a:srgbClr val="000000"/>
                </a:outerShdw>
              </a:effectLst>
            </a:endParaRPr>
          </a:p>
        </p:txBody>
      </p:sp>
      <p:sp>
        <p:nvSpPr>
          <p:cNvPr id="291843" name="Rectangle 3"/>
          <p:cNvSpPr>
            <a:spLocks noGrp="1" noChangeArrowheads="1"/>
          </p:cNvSpPr>
          <p:nvPr>
            <p:ph type="body" idx="4294967295"/>
          </p:nvPr>
        </p:nvSpPr>
        <p:spPr>
          <a:xfrm>
            <a:off x="0" y="955675"/>
            <a:ext cx="9144000" cy="5648325"/>
          </a:xfrm>
        </p:spPr>
        <p:txBody>
          <a:bodyPr/>
          <a:lstStyle/>
          <a:p>
            <a:pPr marL="0" indent="0">
              <a:lnSpc>
                <a:spcPct val="90000"/>
              </a:lnSpc>
              <a:buFontTx/>
              <a:buNone/>
              <a:defRPr/>
            </a:pPr>
            <a:r>
              <a:rPr lang="en-US" sz="3200" dirty="0" smtClean="0">
                <a:latin typeface="Times New Roman" pitchFamily="18" charset="0"/>
                <a:cs typeface="Times New Roman" pitchFamily="18" charset="0"/>
              </a:rPr>
              <a:t>1-</a:t>
            </a:r>
          </a:p>
          <a:p>
            <a:pPr marL="0" indent="0">
              <a:lnSpc>
                <a:spcPct val="90000"/>
              </a:lnSpc>
              <a:buFontTx/>
              <a:buNone/>
              <a:defRPr/>
            </a:pPr>
            <a:endParaRPr lang="en-US" sz="3200" dirty="0">
              <a:latin typeface="Times New Roman" pitchFamily="18" charset="0"/>
              <a:cs typeface="Times New Roman" pitchFamily="18" charset="0"/>
            </a:endParaRPr>
          </a:p>
          <a:p>
            <a:pPr marL="0" indent="0">
              <a:lnSpc>
                <a:spcPct val="90000"/>
              </a:lnSpc>
              <a:buFontTx/>
              <a:buNone/>
              <a:defRPr/>
            </a:pPr>
            <a:endParaRPr lang="en-US" dirty="0" smtClean="0">
              <a:latin typeface="Times New Roman" pitchFamily="18" charset="0"/>
              <a:cs typeface="Times New Roman" pitchFamily="18" charset="0"/>
            </a:endParaRPr>
          </a:p>
          <a:p>
            <a:pPr marL="0" indent="0">
              <a:lnSpc>
                <a:spcPct val="90000"/>
              </a:lnSpc>
              <a:buFontTx/>
              <a:buNone/>
              <a:defRPr/>
            </a:pPr>
            <a:endParaRPr lang="en-US" sz="3200" dirty="0" smtClean="0">
              <a:latin typeface="Times New Roman" pitchFamily="18" charset="0"/>
              <a:cs typeface="Times New Roman" pitchFamily="18" charset="0"/>
            </a:endParaRPr>
          </a:p>
          <a:p>
            <a:pPr marL="0" indent="0">
              <a:lnSpc>
                <a:spcPct val="90000"/>
              </a:lnSpc>
              <a:buFontTx/>
              <a:buNone/>
              <a:defRPr/>
            </a:pPr>
            <a:endParaRPr lang="en-US" sz="3200" dirty="0">
              <a:latin typeface="Times New Roman" pitchFamily="18" charset="0"/>
              <a:cs typeface="Times New Roman" pitchFamily="18" charset="0"/>
            </a:endParaRPr>
          </a:p>
          <a:p>
            <a:pPr marL="0" indent="0">
              <a:lnSpc>
                <a:spcPct val="90000"/>
              </a:lnSpc>
              <a:buFontTx/>
              <a:buNone/>
              <a:defRPr/>
            </a:pPr>
            <a:endParaRPr lang="en-US" sz="3200" dirty="0" smtClean="0">
              <a:latin typeface="Times New Roman" pitchFamily="18" charset="0"/>
              <a:cs typeface="Times New Roman" pitchFamily="18" charset="0"/>
            </a:endParaRPr>
          </a:p>
          <a:p>
            <a:pPr marL="0" indent="0">
              <a:lnSpc>
                <a:spcPct val="90000"/>
              </a:lnSpc>
              <a:buFontTx/>
              <a:buNone/>
              <a:defRPr/>
            </a:pPr>
            <a:r>
              <a:rPr lang="en-US" sz="3200" dirty="0" smtClean="0">
                <a:latin typeface="Times New Roman" pitchFamily="18" charset="0"/>
                <a:cs typeface="Times New Roman" pitchFamily="18" charset="0"/>
              </a:rPr>
              <a:t>2-</a:t>
            </a:r>
          </a:p>
          <a:p>
            <a:pPr marL="0" indent="0">
              <a:lnSpc>
                <a:spcPct val="90000"/>
              </a:lnSpc>
              <a:buFontTx/>
              <a:buNone/>
              <a:defRPr/>
            </a:pPr>
            <a:endParaRPr lang="en-US" sz="3200" dirty="0">
              <a:latin typeface="Times New Roman" pitchFamily="18" charset="0"/>
              <a:cs typeface="Times New Roman" pitchFamily="18" charset="0"/>
            </a:endParaRPr>
          </a:p>
          <a:p>
            <a:pPr marL="0" indent="0">
              <a:lnSpc>
                <a:spcPct val="90000"/>
              </a:lnSpc>
              <a:buFontTx/>
              <a:buNone/>
              <a:defRPr/>
            </a:pPr>
            <a:endParaRPr lang="en-US" sz="5400" dirty="0" smtClean="0">
              <a:latin typeface="Times New Roman" pitchFamily="18" charset="0"/>
              <a:cs typeface="Times New Roman" pitchFamily="18" charset="0"/>
            </a:endParaRPr>
          </a:p>
          <a:p>
            <a:pPr marL="0" indent="0">
              <a:lnSpc>
                <a:spcPct val="90000"/>
              </a:lnSpc>
              <a:buFontTx/>
              <a:buNone/>
              <a:defRPr/>
            </a:pPr>
            <a:r>
              <a:rPr lang="en-US" sz="3200" dirty="0" smtClean="0">
                <a:latin typeface="Times New Roman" pitchFamily="18" charset="0"/>
                <a:cs typeface="Times New Roman" pitchFamily="18" charset="0"/>
              </a:rPr>
              <a:t>3-  </a:t>
            </a:r>
          </a:p>
        </p:txBody>
      </p:sp>
      <p:graphicFrame>
        <p:nvGraphicFramePr>
          <p:cNvPr id="12292" name="Object 5"/>
          <p:cNvGraphicFramePr>
            <a:graphicFrameLocks noChangeAspect="1"/>
          </p:cNvGraphicFramePr>
          <p:nvPr/>
        </p:nvGraphicFramePr>
        <p:xfrm>
          <a:off x="850900" y="1106488"/>
          <a:ext cx="2508250" cy="446087"/>
        </p:xfrm>
        <a:graphic>
          <a:graphicData uri="http://schemas.openxmlformats.org/presentationml/2006/ole">
            <mc:AlternateContent xmlns:mc="http://schemas.openxmlformats.org/markup-compatibility/2006">
              <mc:Choice xmlns:v="urn:schemas-microsoft-com:vml" Requires="v">
                <p:oleObj spid="_x0000_s156996" name="Equation" r:id="rId4" imgW="1181100" imgH="228600" progId="Equation.3">
                  <p:embed/>
                </p:oleObj>
              </mc:Choice>
              <mc:Fallback>
                <p:oleObj name="Equation" r:id="rId4" imgW="1181100" imgH="228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900" y="1106488"/>
                        <a:ext cx="2508250" cy="446087"/>
                      </a:xfrm>
                      <a:prstGeom prst="rect">
                        <a:avLst/>
                      </a:prstGeom>
                      <a:solidFill>
                        <a:schemeClr val="bg1"/>
                      </a:solidFill>
                      <a:ln w="9525">
                        <a:solidFill>
                          <a:srgbClr val="FFFF00"/>
                        </a:solidFill>
                        <a:miter lim="800000"/>
                        <a:headEnd/>
                        <a:tailEnd/>
                      </a:ln>
                    </p:spPr>
                  </p:pic>
                </p:oleObj>
              </mc:Fallback>
            </mc:AlternateContent>
          </a:graphicData>
        </a:graphic>
      </p:graphicFrame>
      <p:graphicFrame>
        <p:nvGraphicFramePr>
          <p:cNvPr id="12293" name="Object 1"/>
          <p:cNvGraphicFramePr>
            <a:graphicFrameLocks noChangeAspect="1"/>
          </p:cNvGraphicFramePr>
          <p:nvPr/>
        </p:nvGraphicFramePr>
        <p:xfrm>
          <a:off x="796925" y="2619375"/>
          <a:ext cx="2981325" cy="446088"/>
        </p:xfrm>
        <a:graphic>
          <a:graphicData uri="http://schemas.openxmlformats.org/presentationml/2006/ole">
            <mc:AlternateContent xmlns:mc="http://schemas.openxmlformats.org/markup-compatibility/2006">
              <mc:Choice xmlns:v="urn:schemas-microsoft-com:vml" Requires="v">
                <p:oleObj spid="_x0000_s156997" name="Equation" r:id="rId6" imgW="1536700" imgH="228600" progId="Equation.3">
                  <p:embed/>
                </p:oleObj>
              </mc:Choice>
              <mc:Fallback>
                <p:oleObj name="Equation" r:id="rId6" imgW="1536700" imgH="22860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925" y="2619375"/>
                        <a:ext cx="2981325" cy="446088"/>
                      </a:xfrm>
                      <a:prstGeom prst="rect">
                        <a:avLst/>
                      </a:prstGeom>
                      <a:solidFill>
                        <a:schemeClr val="bg1"/>
                      </a:solidFill>
                      <a:ln w="9525">
                        <a:solidFill>
                          <a:srgbClr val="FFFF00"/>
                        </a:solidFill>
                        <a:miter lim="800000"/>
                        <a:headEnd/>
                        <a:tailEnd/>
                      </a:ln>
                    </p:spPr>
                  </p:pic>
                </p:oleObj>
              </mc:Fallback>
            </mc:AlternateContent>
          </a:graphicData>
        </a:graphic>
      </p:graphicFrame>
      <p:sp>
        <p:nvSpPr>
          <p:cNvPr id="12294" name="Rectangle 2"/>
          <p:cNvSpPr>
            <a:spLocks noChangeArrowheads="1"/>
          </p:cNvSpPr>
          <p:nvPr/>
        </p:nvSpPr>
        <p:spPr bwMode="auto">
          <a:xfrm>
            <a:off x="4244975" y="955675"/>
            <a:ext cx="43957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solidFill>
                  <a:schemeClr val="bg1"/>
                </a:solidFill>
              </a:rPr>
              <a:t>Linearity in variable (X</a:t>
            </a:r>
            <a:r>
              <a:rPr lang="en-US" sz="3200" baseline="-25000">
                <a:solidFill>
                  <a:schemeClr val="bg1"/>
                </a:solidFill>
              </a:rPr>
              <a:t>i</a:t>
            </a:r>
            <a:r>
              <a:rPr lang="en-US">
                <a:solidFill>
                  <a:schemeClr val="bg1"/>
                </a:solidFill>
              </a:rPr>
              <a:t>) and in the parameters (</a:t>
            </a:r>
            <a:r>
              <a:rPr lang="en-US" i="1">
                <a:solidFill>
                  <a:schemeClr val="bg1"/>
                </a:solidFill>
              </a:rPr>
              <a:t>β</a:t>
            </a:r>
            <a:r>
              <a:rPr lang="en-US" baseline="-25000">
                <a:solidFill>
                  <a:schemeClr val="bg1"/>
                </a:solidFill>
              </a:rPr>
              <a:t>0</a:t>
            </a:r>
            <a:r>
              <a:rPr lang="en-US">
                <a:solidFill>
                  <a:schemeClr val="bg1"/>
                </a:solidFill>
              </a:rPr>
              <a:t> , </a:t>
            </a:r>
            <a:r>
              <a:rPr lang="en-US" i="1">
                <a:solidFill>
                  <a:schemeClr val="bg1"/>
                </a:solidFill>
              </a:rPr>
              <a:t>β</a:t>
            </a:r>
            <a:r>
              <a:rPr lang="en-US" baseline="-25000">
                <a:solidFill>
                  <a:schemeClr val="bg1"/>
                </a:solidFill>
              </a:rPr>
              <a:t>1</a:t>
            </a:r>
            <a:r>
              <a:rPr lang="en-US">
                <a:solidFill>
                  <a:schemeClr val="bg1"/>
                </a:solidFill>
              </a:rPr>
              <a:t>) </a:t>
            </a:r>
          </a:p>
        </p:txBody>
      </p:sp>
      <p:sp>
        <p:nvSpPr>
          <p:cNvPr id="12295" name="Rectangle 7"/>
          <p:cNvSpPr>
            <a:spLocks noChangeArrowheads="1"/>
          </p:cNvSpPr>
          <p:nvPr/>
        </p:nvSpPr>
        <p:spPr bwMode="auto">
          <a:xfrm>
            <a:off x="4357688" y="3348038"/>
            <a:ext cx="45624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solidFill>
                  <a:schemeClr val="bg1"/>
                </a:solidFill>
              </a:rPr>
              <a:t>Non-linearity in variable but linearity in the parameters</a:t>
            </a:r>
          </a:p>
        </p:txBody>
      </p:sp>
      <p:graphicFrame>
        <p:nvGraphicFramePr>
          <p:cNvPr id="12296" name="Object 3"/>
          <p:cNvGraphicFramePr>
            <a:graphicFrameLocks noChangeAspect="1"/>
          </p:cNvGraphicFramePr>
          <p:nvPr/>
        </p:nvGraphicFramePr>
        <p:xfrm>
          <a:off x="806450" y="3181350"/>
          <a:ext cx="2538413" cy="842963"/>
        </p:xfrm>
        <a:graphic>
          <a:graphicData uri="http://schemas.openxmlformats.org/presentationml/2006/ole">
            <mc:AlternateContent xmlns:mc="http://schemas.openxmlformats.org/markup-compatibility/2006">
              <mc:Choice xmlns:v="urn:schemas-microsoft-com:vml" Requires="v">
                <p:oleObj spid="_x0000_s156998" name="Equation" r:id="rId8" imgW="1307532" imgH="431613" progId="Equation.3">
                  <p:embed/>
                </p:oleObj>
              </mc:Choice>
              <mc:Fallback>
                <p:oleObj name="Equation" r:id="rId8" imgW="1307532" imgH="431613"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6450" y="3181350"/>
                        <a:ext cx="2538413" cy="842963"/>
                      </a:xfrm>
                      <a:prstGeom prst="rect">
                        <a:avLst/>
                      </a:prstGeom>
                      <a:solidFill>
                        <a:schemeClr val="bg1"/>
                      </a:solidFill>
                      <a:ln w="9525">
                        <a:solidFill>
                          <a:srgbClr val="FFFF00"/>
                        </a:solidFill>
                        <a:miter lim="800000"/>
                        <a:headEnd/>
                        <a:tailEnd/>
                      </a:ln>
                    </p:spPr>
                  </p:pic>
                </p:oleObj>
              </mc:Fallback>
            </mc:AlternateContent>
          </a:graphicData>
        </a:graphic>
      </p:graphicFrame>
      <p:graphicFrame>
        <p:nvGraphicFramePr>
          <p:cNvPr id="12297" name="Object 5"/>
          <p:cNvGraphicFramePr>
            <a:graphicFrameLocks noChangeAspect="1"/>
          </p:cNvGraphicFramePr>
          <p:nvPr/>
        </p:nvGraphicFramePr>
        <p:xfrm>
          <a:off x="836613" y="4171950"/>
          <a:ext cx="2513012" cy="520700"/>
        </p:xfrm>
        <a:graphic>
          <a:graphicData uri="http://schemas.openxmlformats.org/presentationml/2006/ole">
            <mc:AlternateContent xmlns:mc="http://schemas.openxmlformats.org/markup-compatibility/2006">
              <mc:Choice xmlns:v="urn:schemas-microsoft-com:vml" Requires="v">
                <p:oleObj spid="_x0000_s156999" name="Equation" r:id="rId10" imgW="1294838" imgH="266584" progId="Equation.3">
                  <p:embed/>
                </p:oleObj>
              </mc:Choice>
              <mc:Fallback>
                <p:oleObj name="Equation" r:id="rId10" imgW="1294838" imgH="266584"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6613" y="4171950"/>
                        <a:ext cx="2513012" cy="520700"/>
                      </a:xfrm>
                      <a:prstGeom prst="rect">
                        <a:avLst/>
                      </a:prstGeom>
                      <a:solidFill>
                        <a:schemeClr val="bg1"/>
                      </a:solidFill>
                      <a:ln w="9525">
                        <a:solidFill>
                          <a:srgbClr val="FFFF00"/>
                        </a:solidFill>
                        <a:miter lim="800000"/>
                        <a:headEnd/>
                        <a:tailEnd/>
                      </a:ln>
                    </p:spPr>
                  </p:pic>
                </p:oleObj>
              </mc:Fallback>
            </mc:AlternateContent>
          </a:graphicData>
        </a:graphic>
      </p:graphicFrame>
      <p:graphicFrame>
        <p:nvGraphicFramePr>
          <p:cNvPr id="12298" name="Object 6"/>
          <p:cNvGraphicFramePr>
            <a:graphicFrameLocks noChangeAspect="1"/>
          </p:cNvGraphicFramePr>
          <p:nvPr/>
        </p:nvGraphicFramePr>
        <p:xfrm>
          <a:off x="881063" y="4862513"/>
          <a:ext cx="2390775" cy="471487"/>
        </p:xfrm>
        <a:graphic>
          <a:graphicData uri="http://schemas.openxmlformats.org/presentationml/2006/ole">
            <mc:AlternateContent xmlns:mc="http://schemas.openxmlformats.org/markup-compatibility/2006">
              <mc:Choice xmlns:v="urn:schemas-microsoft-com:vml" Requires="v">
                <p:oleObj spid="_x0000_s157000" name="Equation" r:id="rId12" imgW="1231366" imgH="241195" progId="Equation.3">
                  <p:embed/>
                </p:oleObj>
              </mc:Choice>
              <mc:Fallback>
                <p:oleObj name="Equation" r:id="rId12" imgW="1231366" imgH="241195"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1063" y="4862513"/>
                        <a:ext cx="2390775" cy="471487"/>
                      </a:xfrm>
                      <a:prstGeom prst="rect">
                        <a:avLst/>
                      </a:prstGeom>
                      <a:solidFill>
                        <a:schemeClr val="bg1"/>
                      </a:solidFill>
                      <a:ln w="9525">
                        <a:solidFill>
                          <a:srgbClr val="FFFF00"/>
                        </a:solidFill>
                        <a:miter lim="800000"/>
                        <a:headEnd/>
                        <a:tailEnd/>
                      </a:ln>
                    </p:spPr>
                  </p:pic>
                </p:oleObj>
              </mc:Fallback>
            </mc:AlternateContent>
          </a:graphicData>
        </a:graphic>
      </p:graphicFrame>
      <p:graphicFrame>
        <p:nvGraphicFramePr>
          <p:cNvPr id="12299" name="Object 9"/>
          <p:cNvGraphicFramePr>
            <a:graphicFrameLocks noChangeAspect="1"/>
          </p:cNvGraphicFramePr>
          <p:nvPr/>
        </p:nvGraphicFramePr>
        <p:xfrm>
          <a:off x="976313" y="5967413"/>
          <a:ext cx="2001837" cy="554037"/>
        </p:xfrm>
        <a:graphic>
          <a:graphicData uri="http://schemas.openxmlformats.org/presentationml/2006/ole">
            <mc:AlternateContent xmlns:mc="http://schemas.openxmlformats.org/markup-compatibility/2006">
              <mc:Choice xmlns:v="urn:schemas-microsoft-com:vml" Requires="v">
                <p:oleObj spid="_x0000_s157001" name="Equation" r:id="rId14" imgW="876300" imgH="241300" progId="Equation.3">
                  <p:embed/>
                </p:oleObj>
              </mc:Choice>
              <mc:Fallback>
                <p:oleObj name="Equation" r:id="rId14" imgW="876300" imgH="241300" progId="Equation.3">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6313" y="5967413"/>
                        <a:ext cx="2001837" cy="554037"/>
                      </a:xfrm>
                      <a:prstGeom prst="rect">
                        <a:avLst/>
                      </a:prstGeom>
                      <a:solidFill>
                        <a:schemeClr val="bg1"/>
                      </a:solidFill>
                      <a:ln w="9525">
                        <a:solidFill>
                          <a:srgbClr val="FFFF00"/>
                        </a:solidFill>
                        <a:miter lim="800000"/>
                        <a:headEnd/>
                        <a:tailEnd/>
                      </a:ln>
                    </p:spPr>
                  </p:pic>
                </p:oleObj>
              </mc:Fallback>
            </mc:AlternateContent>
          </a:graphicData>
        </a:graphic>
      </p:graphicFrame>
      <p:sp>
        <p:nvSpPr>
          <p:cNvPr id="12300" name="Rectangle 14"/>
          <p:cNvSpPr>
            <a:spLocks noChangeArrowheads="1"/>
          </p:cNvSpPr>
          <p:nvPr/>
        </p:nvSpPr>
        <p:spPr bwMode="auto">
          <a:xfrm>
            <a:off x="4357688" y="5632450"/>
            <a:ext cx="44037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solidFill>
                  <a:schemeClr val="bg1"/>
                </a:solidFill>
              </a:rPr>
              <a:t>Non-linearity in variable and in the parameters</a:t>
            </a:r>
          </a:p>
        </p:txBody>
      </p:sp>
      <p:sp>
        <p:nvSpPr>
          <p:cNvPr id="12301" name="Right Brace 1"/>
          <p:cNvSpPr>
            <a:spLocks/>
          </p:cNvSpPr>
          <p:nvPr/>
        </p:nvSpPr>
        <p:spPr bwMode="auto">
          <a:xfrm>
            <a:off x="4191000" y="2613025"/>
            <a:ext cx="46038" cy="2825750"/>
          </a:xfrm>
          <a:prstGeom prst="rightBrace">
            <a:avLst>
              <a:gd name="adj1" fmla="val 8241"/>
              <a:gd name="adj2" fmla="val 50000"/>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ar-IQ" sz="2400"/>
          </a:p>
        </p:txBody>
      </p:sp>
      <p:cxnSp>
        <p:nvCxnSpPr>
          <p:cNvPr id="12302" name="Straight Connector 4"/>
          <p:cNvCxnSpPr>
            <a:cxnSpLocks noChangeShapeType="1"/>
            <a:stCxn id="12301" idx="0"/>
          </p:cNvCxnSpPr>
          <p:nvPr/>
        </p:nvCxnSpPr>
        <p:spPr bwMode="auto">
          <a:xfrm flipH="1">
            <a:off x="4021138" y="2613025"/>
            <a:ext cx="169862" cy="0"/>
          </a:xfrm>
          <a:prstGeom prst="line">
            <a:avLst/>
          </a:prstGeom>
          <a:noFill/>
          <a:ln w="9525" algn="ctr">
            <a:solidFill>
              <a:schemeClr val="bg1"/>
            </a:solidFill>
            <a:round/>
            <a:headEnd/>
            <a:tailEnd/>
          </a:ln>
        </p:spPr>
      </p:cxnSp>
      <p:cxnSp>
        <p:nvCxnSpPr>
          <p:cNvPr id="12303" name="Straight Connector 16"/>
          <p:cNvCxnSpPr>
            <a:cxnSpLocks noChangeShapeType="1"/>
          </p:cNvCxnSpPr>
          <p:nvPr/>
        </p:nvCxnSpPr>
        <p:spPr bwMode="auto">
          <a:xfrm flipH="1">
            <a:off x="4021138" y="5429250"/>
            <a:ext cx="169862" cy="0"/>
          </a:xfrm>
          <a:prstGeom prst="line">
            <a:avLst/>
          </a:prstGeom>
          <a:noFill/>
          <a:ln w="9525" algn="ctr">
            <a:solidFill>
              <a:schemeClr val="bg1"/>
            </a:solidFill>
            <a:round/>
            <a:headEnd/>
            <a:tailEn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0" y="0"/>
            <a:ext cx="91440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itchFamily="34" charset="0"/>
              </a:defRPr>
            </a:lvl1pPr>
            <a:lvl2pPr>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l" rtl="0" eaLnBrk="0" fontAlgn="base" hangingPunct="0">
              <a:spcBef>
                <a:spcPct val="0"/>
              </a:spcBef>
              <a:spcAft>
                <a:spcPct val="0"/>
              </a:spcAft>
              <a:defRPr sz="2800">
                <a:solidFill>
                  <a:schemeClr val="tx1"/>
                </a:solidFill>
                <a:latin typeface="Arial" pitchFamily="34" charset="0"/>
              </a:defRPr>
            </a:lvl6pPr>
            <a:lvl7pPr marL="2971800" indent="-228600" algn="l" rtl="0" eaLnBrk="0" fontAlgn="base" hangingPunct="0">
              <a:spcBef>
                <a:spcPct val="0"/>
              </a:spcBef>
              <a:spcAft>
                <a:spcPct val="0"/>
              </a:spcAft>
              <a:defRPr sz="2800">
                <a:solidFill>
                  <a:schemeClr val="tx1"/>
                </a:solidFill>
                <a:latin typeface="Arial" pitchFamily="34" charset="0"/>
              </a:defRPr>
            </a:lvl7pPr>
            <a:lvl8pPr marL="3429000" indent="-228600" algn="l" rtl="0" eaLnBrk="0" fontAlgn="base" hangingPunct="0">
              <a:spcBef>
                <a:spcPct val="0"/>
              </a:spcBef>
              <a:spcAft>
                <a:spcPct val="0"/>
              </a:spcAft>
              <a:defRPr sz="2800">
                <a:solidFill>
                  <a:schemeClr val="tx1"/>
                </a:solidFill>
                <a:latin typeface="Arial" pitchFamily="34" charset="0"/>
              </a:defRPr>
            </a:lvl8pPr>
            <a:lvl9pPr marL="3886200" indent="-228600" algn="l" rtl="0" eaLnBrk="0" fontAlgn="base" hangingPunct="0">
              <a:spcBef>
                <a:spcPct val="0"/>
              </a:spcBef>
              <a:spcAft>
                <a:spcPct val="0"/>
              </a:spcAft>
              <a:defRPr sz="2800">
                <a:solidFill>
                  <a:schemeClr val="tx1"/>
                </a:solidFill>
                <a:latin typeface="Arial" pitchFamily="34" charset="0"/>
              </a:defRPr>
            </a:lvl9pPr>
          </a:lstStyle>
          <a:p>
            <a:pPr algn="just">
              <a:defRPr/>
            </a:pPr>
            <a:r>
              <a:rPr lang="en-US" b="1" dirty="0" smtClean="0">
                <a:solidFill>
                  <a:srgbClr val="FF0000"/>
                </a:solidFill>
                <a:latin typeface="+mj-lt"/>
              </a:rPr>
              <a:t>Note:</a:t>
            </a:r>
          </a:p>
          <a:p>
            <a:pPr algn="just">
              <a:defRPr/>
            </a:pPr>
            <a:r>
              <a:rPr lang="en-US" dirty="0" smtClean="0">
                <a:solidFill>
                  <a:schemeClr val="bg1"/>
                </a:solidFill>
                <a:latin typeface="+mj-lt"/>
              </a:rPr>
              <a:t>In </a:t>
            </a:r>
            <a:r>
              <a:rPr lang="en-US" dirty="0">
                <a:solidFill>
                  <a:schemeClr val="bg1"/>
                </a:solidFill>
                <a:latin typeface="+mj-lt"/>
              </a:rPr>
              <a:t>linear regression, the </a:t>
            </a:r>
            <a:r>
              <a:rPr lang="en-US" dirty="0" smtClean="0">
                <a:solidFill>
                  <a:schemeClr val="bg1"/>
                </a:solidFill>
                <a:latin typeface="+mj-lt"/>
              </a:rPr>
              <a:t>proposed model is </a:t>
            </a:r>
            <a:r>
              <a:rPr lang="en-US" dirty="0">
                <a:solidFill>
                  <a:schemeClr val="bg1"/>
                </a:solidFill>
                <a:latin typeface="+mj-lt"/>
              </a:rPr>
              <a:t>that the dependent variable, (Y</a:t>
            </a:r>
            <a:r>
              <a:rPr lang="en-US" baseline="-25000" dirty="0">
                <a:solidFill>
                  <a:schemeClr val="bg1"/>
                </a:solidFill>
                <a:latin typeface="+mj-lt"/>
              </a:rPr>
              <a:t>i</a:t>
            </a:r>
            <a:r>
              <a:rPr lang="en-US" dirty="0">
                <a:solidFill>
                  <a:schemeClr val="bg1"/>
                </a:solidFill>
                <a:latin typeface="+mj-lt"/>
              </a:rPr>
              <a:t>)</a:t>
            </a:r>
            <a:r>
              <a:rPr lang="en-US" dirty="0" smtClean="0">
                <a:solidFill>
                  <a:schemeClr val="bg1"/>
                </a:solidFill>
                <a:latin typeface="+mj-lt"/>
              </a:rPr>
              <a:t> </a:t>
            </a:r>
            <a:r>
              <a:rPr lang="en-US" dirty="0">
                <a:solidFill>
                  <a:schemeClr val="bg1"/>
                </a:solidFill>
                <a:latin typeface="+mj-lt"/>
              </a:rPr>
              <a:t>is a linear combination of the </a:t>
            </a:r>
            <a:r>
              <a:rPr lang="en-US" u="sng" dirty="0" smtClean="0">
                <a:solidFill>
                  <a:srgbClr val="FFFF00"/>
                </a:solidFill>
                <a:latin typeface="+mj-lt"/>
              </a:rPr>
              <a:t>parameters</a:t>
            </a:r>
            <a:r>
              <a:rPr lang="en-US" dirty="0" smtClean="0">
                <a:solidFill>
                  <a:srgbClr val="FFFF00"/>
                </a:solidFill>
                <a:latin typeface="+mj-lt"/>
              </a:rPr>
              <a:t>         (</a:t>
            </a:r>
            <a:r>
              <a:rPr lang="en-US" i="1" dirty="0" smtClean="0">
                <a:solidFill>
                  <a:srgbClr val="FFFF00"/>
                </a:solidFill>
              </a:rPr>
              <a:t>β</a:t>
            </a:r>
            <a:r>
              <a:rPr lang="en-US" baseline="-25000" dirty="0" smtClean="0">
                <a:solidFill>
                  <a:srgbClr val="FFFF00"/>
                </a:solidFill>
                <a:latin typeface="+mj-lt"/>
              </a:rPr>
              <a:t>0</a:t>
            </a:r>
            <a:r>
              <a:rPr lang="en-US" dirty="0" smtClean="0">
                <a:solidFill>
                  <a:srgbClr val="FFFF00"/>
                </a:solidFill>
              </a:rPr>
              <a:t> , </a:t>
            </a:r>
            <a:r>
              <a:rPr lang="en-US" i="1" dirty="0" smtClean="0">
                <a:solidFill>
                  <a:srgbClr val="FFFF00"/>
                </a:solidFill>
              </a:rPr>
              <a:t>β</a:t>
            </a:r>
            <a:r>
              <a:rPr lang="en-US" baseline="-25000" dirty="0">
                <a:solidFill>
                  <a:srgbClr val="FFFF00"/>
                </a:solidFill>
                <a:latin typeface="+mj-lt"/>
              </a:rPr>
              <a:t>1</a:t>
            </a:r>
            <a:r>
              <a:rPr lang="en-US" dirty="0" smtClean="0">
                <a:solidFill>
                  <a:srgbClr val="FFFF00"/>
                </a:solidFill>
                <a:latin typeface="+mj-lt"/>
              </a:rPr>
              <a:t>)</a:t>
            </a:r>
            <a:r>
              <a:rPr lang="en-US" dirty="0" smtClean="0">
                <a:solidFill>
                  <a:schemeClr val="bg1"/>
                </a:solidFill>
                <a:latin typeface="+mj-lt"/>
              </a:rPr>
              <a:t>. </a:t>
            </a:r>
            <a:endParaRPr lang="en-US" b="1" dirty="0" smtClean="0">
              <a:solidFill>
                <a:schemeClr val="bg1"/>
              </a:solidFill>
              <a:latin typeface="+mj-lt"/>
            </a:endParaRPr>
          </a:p>
          <a:p>
            <a:pPr algn="just">
              <a:defRPr/>
            </a:pPr>
            <a:endParaRPr lang="en-US" b="1" dirty="0" smtClean="0">
              <a:solidFill>
                <a:schemeClr val="bg1"/>
              </a:solidFill>
              <a:latin typeface="+mj-lt"/>
            </a:endParaRPr>
          </a:p>
          <a:p>
            <a:pPr algn="just">
              <a:defRPr/>
            </a:pPr>
            <a:r>
              <a:rPr lang="en-US" dirty="0" smtClean="0">
                <a:solidFill>
                  <a:srgbClr val="FFFF00"/>
                </a:solidFill>
                <a:latin typeface="+mj-lt"/>
              </a:rPr>
              <a:t>Linear Regression Analysis: </a:t>
            </a:r>
            <a:r>
              <a:rPr lang="en-US" dirty="0" smtClean="0">
                <a:solidFill>
                  <a:schemeClr val="bg1"/>
                </a:solidFill>
                <a:latin typeface="+mj-lt"/>
              </a:rPr>
              <a:t>is statistical process for estimating the “line of best fit” for dependent variable based on one or more independent variables</a:t>
            </a:r>
            <a:r>
              <a:rPr lang="en-US" dirty="0" smtClean="0">
                <a:solidFill>
                  <a:schemeClr val="bg1"/>
                </a:solidFill>
                <a:latin typeface="+mj-lt"/>
                <a:cs typeface="Tahoma" pitchFamily="34" charset="0"/>
              </a:rPr>
              <a:t>.</a:t>
            </a:r>
          </a:p>
        </p:txBody>
      </p:sp>
      <p:grpSp>
        <p:nvGrpSpPr>
          <p:cNvPr id="13315" name="Group 3"/>
          <p:cNvGrpSpPr>
            <a:grpSpLocks/>
          </p:cNvGrpSpPr>
          <p:nvPr/>
        </p:nvGrpSpPr>
        <p:grpSpPr bwMode="auto">
          <a:xfrm>
            <a:off x="2808288" y="3606800"/>
            <a:ext cx="3505200" cy="3186113"/>
            <a:chOff x="1824" y="1728"/>
            <a:chExt cx="2208" cy="2007"/>
          </a:xfrm>
        </p:grpSpPr>
        <p:sp>
          <p:nvSpPr>
            <p:cNvPr id="13318" name="Line 4"/>
            <p:cNvSpPr>
              <a:spLocks noChangeShapeType="1"/>
            </p:cNvSpPr>
            <p:nvPr/>
          </p:nvSpPr>
          <p:spPr bwMode="auto">
            <a:xfrm>
              <a:off x="2112" y="1776"/>
              <a:ext cx="0" cy="168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13319" name="Line 5"/>
            <p:cNvSpPr>
              <a:spLocks noChangeShapeType="1"/>
            </p:cNvSpPr>
            <p:nvPr/>
          </p:nvSpPr>
          <p:spPr bwMode="auto">
            <a:xfrm>
              <a:off x="2112" y="3456"/>
              <a:ext cx="192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sp>
          <p:nvSpPr>
            <p:cNvPr id="13320" name="Text Box 6"/>
            <p:cNvSpPr txBox="1">
              <a:spLocks noChangeArrowheads="1"/>
            </p:cNvSpPr>
            <p:nvPr/>
          </p:nvSpPr>
          <p:spPr bwMode="auto">
            <a:xfrm>
              <a:off x="2064" y="3504"/>
              <a:ext cx="19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algn="ctr" eaLnBrk="1" hangingPunct="1"/>
              <a:r>
                <a:rPr lang="en-US" sz="1800">
                  <a:solidFill>
                    <a:schemeClr val="bg1"/>
                  </a:solidFill>
                </a:rPr>
                <a:t>Independent Variable (X)</a:t>
              </a:r>
            </a:p>
          </p:txBody>
        </p:sp>
        <p:sp>
          <p:nvSpPr>
            <p:cNvPr id="13321" name="Oval 7"/>
            <p:cNvSpPr>
              <a:spLocks noChangeArrowheads="1"/>
            </p:cNvSpPr>
            <p:nvPr/>
          </p:nvSpPr>
          <p:spPr bwMode="auto">
            <a:xfrm>
              <a:off x="3696" y="2016"/>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13322" name="Oval 8"/>
            <p:cNvSpPr>
              <a:spLocks noChangeArrowheads="1"/>
            </p:cNvSpPr>
            <p:nvPr/>
          </p:nvSpPr>
          <p:spPr bwMode="auto">
            <a:xfrm>
              <a:off x="3072" y="2250"/>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13323" name="Oval 9"/>
            <p:cNvSpPr>
              <a:spLocks noChangeArrowheads="1"/>
            </p:cNvSpPr>
            <p:nvPr/>
          </p:nvSpPr>
          <p:spPr bwMode="auto">
            <a:xfrm>
              <a:off x="2880" y="2544"/>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13324" name="Oval 10"/>
            <p:cNvSpPr>
              <a:spLocks noChangeArrowheads="1"/>
            </p:cNvSpPr>
            <p:nvPr/>
          </p:nvSpPr>
          <p:spPr bwMode="auto">
            <a:xfrm>
              <a:off x="2304" y="3120"/>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13325" name="Oval 11"/>
            <p:cNvSpPr>
              <a:spLocks noChangeArrowheads="1"/>
            </p:cNvSpPr>
            <p:nvPr/>
          </p:nvSpPr>
          <p:spPr bwMode="auto">
            <a:xfrm>
              <a:off x="3456" y="2256"/>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13326" name="Oval 12"/>
            <p:cNvSpPr>
              <a:spLocks noChangeArrowheads="1"/>
            </p:cNvSpPr>
            <p:nvPr/>
          </p:nvSpPr>
          <p:spPr bwMode="auto">
            <a:xfrm>
              <a:off x="2928" y="2832"/>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13327" name="Oval 13"/>
            <p:cNvSpPr>
              <a:spLocks noChangeArrowheads="1"/>
            </p:cNvSpPr>
            <p:nvPr/>
          </p:nvSpPr>
          <p:spPr bwMode="auto">
            <a:xfrm>
              <a:off x="2640" y="2784"/>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13328" name="Oval 14"/>
            <p:cNvSpPr>
              <a:spLocks noChangeArrowheads="1"/>
            </p:cNvSpPr>
            <p:nvPr/>
          </p:nvSpPr>
          <p:spPr bwMode="auto">
            <a:xfrm>
              <a:off x="2496" y="3024"/>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13329" name="Oval 15"/>
            <p:cNvSpPr>
              <a:spLocks noChangeArrowheads="1"/>
            </p:cNvSpPr>
            <p:nvPr/>
          </p:nvSpPr>
          <p:spPr bwMode="auto">
            <a:xfrm>
              <a:off x="3408" y="2016"/>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13330" name="Oval 16"/>
            <p:cNvSpPr>
              <a:spLocks noChangeArrowheads="1"/>
            </p:cNvSpPr>
            <p:nvPr/>
          </p:nvSpPr>
          <p:spPr bwMode="auto">
            <a:xfrm>
              <a:off x="3264" y="2640"/>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chemeClr val="bg1"/>
                </a:solidFill>
              </a:endParaRPr>
            </a:p>
          </p:txBody>
        </p:sp>
        <p:sp>
          <p:nvSpPr>
            <p:cNvPr id="13331" name="Text Box 17"/>
            <p:cNvSpPr txBox="1">
              <a:spLocks noChangeArrowheads="1"/>
            </p:cNvSpPr>
            <p:nvPr/>
          </p:nvSpPr>
          <p:spPr bwMode="auto">
            <a:xfrm rot="-5400000">
              <a:off x="1052" y="2500"/>
              <a:ext cx="17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algn="ctr" eaLnBrk="1" hangingPunct="1"/>
              <a:r>
                <a:rPr lang="en-US" sz="1800">
                  <a:solidFill>
                    <a:schemeClr val="bg1"/>
                  </a:solidFill>
                </a:rPr>
                <a:t>dependent Variable (Y)</a:t>
              </a:r>
            </a:p>
          </p:txBody>
        </p:sp>
        <p:sp>
          <p:nvSpPr>
            <p:cNvPr id="13332" name="Line 18"/>
            <p:cNvSpPr>
              <a:spLocks noChangeShapeType="1"/>
            </p:cNvSpPr>
            <p:nvPr/>
          </p:nvSpPr>
          <p:spPr bwMode="auto">
            <a:xfrm flipV="1">
              <a:off x="2112" y="1920"/>
              <a:ext cx="1728" cy="1536"/>
            </a:xfrm>
            <a:prstGeom prst="line">
              <a:avLst/>
            </a:prstGeom>
            <a:noFill/>
            <a:ln w="508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grpSp>
      <p:sp>
        <p:nvSpPr>
          <p:cNvPr id="13316" name="Rectangle 1"/>
          <p:cNvSpPr>
            <a:spLocks noChangeArrowheads="1"/>
          </p:cNvSpPr>
          <p:nvPr/>
        </p:nvSpPr>
        <p:spPr bwMode="auto">
          <a:xfrm>
            <a:off x="6551613" y="3997325"/>
            <a:ext cx="2405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bg1"/>
                </a:solidFill>
              </a:rPr>
              <a:t>Regression line</a:t>
            </a:r>
            <a:endParaRPr lang="ar-IQ"/>
          </a:p>
        </p:txBody>
      </p:sp>
      <p:cxnSp>
        <p:nvCxnSpPr>
          <p:cNvPr id="13317" name="Straight Arrow Connector 3"/>
          <p:cNvCxnSpPr>
            <a:cxnSpLocks noChangeShapeType="1"/>
          </p:cNvCxnSpPr>
          <p:nvPr/>
        </p:nvCxnSpPr>
        <p:spPr bwMode="auto">
          <a:xfrm flipH="1">
            <a:off x="5673725" y="4259263"/>
            <a:ext cx="877888" cy="0"/>
          </a:xfrm>
          <a:prstGeom prst="straightConnector1">
            <a:avLst/>
          </a:prstGeom>
          <a:noFill/>
          <a:ln w="9525" algn="ctr">
            <a:solidFill>
              <a:schemeClr val="accent1"/>
            </a:solidFill>
            <a:round/>
            <a:headEnd/>
            <a:tailEnd type="arrow" w="med" len="med"/>
          </a:ln>
        </p:spPr>
      </p:cxn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2_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6600"/>
      </a:hlink>
      <a:folHlink>
        <a:srgbClr val="B2B2B2"/>
      </a:folHlink>
    </a:clrScheme>
    <a:fontScheme name="2_Default Design">
      <a:majorFont>
        <a:latin typeface="Times New Roman"/>
        <a:ea typeface=""/>
        <a:cs typeface="Times New Roman"/>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22057</TotalTime>
  <Words>2489</Words>
  <Application>Microsoft Office PowerPoint</Application>
  <PresentationFormat>On-screen Show (4:3)</PresentationFormat>
  <Paragraphs>562</Paragraphs>
  <Slides>72</Slides>
  <Notes>72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72</vt:i4>
      </vt:variant>
    </vt:vector>
  </HeadingPairs>
  <TitlesOfParts>
    <vt:vector size="75" baseType="lpstr">
      <vt:lpstr>2_Default Design</vt:lpstr>
      <vt:lpstr>Default Design</vt:lpstr>
      <vt:lpstr>Equation</vt:lpstr>
      <vt:lpstr>PowerPoint Presentation</vt:lpstr>
      <vt:lpstr>PowerPoint Presentation</vt:lpstr>
      <vt:lpstr>Introduction </vt:lpstr>
      <vt:lpstr>Definition</vt:lpstr>
      <vt:lpstr>Uses of Regression Analysis:</vt:lpstr>
      <vt:lpstr>PowerPoint Presentation</vt:lpstr>
      <vt:lpstr>PowerPoint Presentation</vt:lpstr>
      <vt:lpstr>Example</vt:lpstr>
      <vt:lpstr>PowerPoint Presentation</vt:lpstr>
      <vt:lpstr>PowerPoint Presentation</vt:lpstr>
      <vt:lpstr>Simple Linear Regression Model</vt:lpstr>
      <vt:lpstr>PowerPoint Presentation</vt:lpstr>
      <vt:lpstr>Definition of Coefficients of Simple Regression Model</vt:lpstr>
      <vt:lpstr>PowerPoint Presentation</vt:lpstr>
      <vt:lpstr>Random Error  (U_i  ):</vt:lpstr>
      <vt:lpstr>Assumptions About the Random Error (Ui):</vt:lpstr>
      <vt:lpstr>PowerPoint Presentation</vt:lpstr>
      <vt:lpstr>Assumptions of dependent variable (Yi)</vt:lpstr>
      <vt:lpstr>PowerPoint Presentation</vt:lpstr>
      <vt:lpstr>Estimation of  Linear Regression Model</vt:lpstr>
      <vt:lpstr>PowerPoint Presentation</vt:lpstr>
      <vt:lpstr>PowerPoint Presentation</vt:lpstr>
      <vt:lpstr> Example (1): </vt:lpstr>
      <vt:lpstr>PowerPoint Presentation</vt:lpstr>
      <vt:lpstr>Solution: 1-</vt:lpstr>
      <vt:lpstr>2-</vt:lpstr>
      <vt:lpstr>PowerPoint Presentation</vt:lpstr>
      <vt:lpstr>Properties of the Ordinary Least Squares (OLS)Estimators</vt:lpstr>
      <vt:lpstr>First: Linearity Property</vt:lpstr>
      <vt:lpstr>PowerPoint Presentation</vt:lpstr>
      <vt:lpstr>Second: Unbiasedness Property</vt:lpstr>
      <vt:lpstr>H.W.</vt:lpstr>
      <vt:lpstr>PowerPoint Presentation</vt:lpstr>
      <vt:lpstr>H.W.</vt:lpstr>
      <vt:lpstr>The Variance of estimated regression parameters </vt:lpstr>
      <vt:lpstr>PowerPoint Presentation</vt:lpstr>
      <vt:lpstr>The distribution of</vt:lpstr>
      <vt:lpstr>Residuals: البواقي</vt:lpstr>
      <vt:lpstr>PowerPoint Presentation</vt:lpstr>
      <vt:lpstr> Prove that    SSE=∑1▒〖〖Yi〗^2-β ̂_°  ∑1▒Y_i -β ̂_1 ∑1▒〖X_i Y〗_i 〗  </vt:lpstr>
      <vt:lpstr> The estimation of  the error variance (〖S_e〗^2) </vt:lpstr>
      <vt:lpstr> Example (2): From the following data: </vt:lpstr>
      <vt:lpstr>Solution: 1- </vt:lpstr>
      <vt:lpstr>  2-  </vt:lpstr>
      <vt:lpstr>  </vt:lpstr>
      <vt:lpstr>PowerPoint Presentation</vt:lpstr>
      <vt:lpstr>PowerPoint Presentation</vt:lpstr>
      <vt:lpstr>Properties of the Residuals: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(3): From the following information</vt:lpstr>
      <vt:lpstr>PowerPoint Presentation</vt:lpstr>
      <vt:lpstr>PowerPoint Presentation</vt:lpstr>
      <vt:lpstr>PowerPoint Presentation</vt:lpstr>
      <vt:lpstr>The Confidence Intervals (C.I.)  of the parameters (β0, β1):</vt:lpstr>
      <vt:lpstr>PowerPoint Presentation</vt:lpstr>
      <vt:lpstr>PowerPoint Presentation</vt:lpstr>
      <vt:lpstr>PowerPoint Presentation</vt:lpstr>
      <vt:lpstr>PowerPoint Presentation</vt:lpstr>
      <vt:lpstr>Example (4): From Example (3) </vt:lpstr>
      <vt:lpstr>PowerPoint Presentation</vt:lpstr>
      <vt:lpstr>PowerPoint Presentation</vt:lpstr>
      <vt:lpstr>The Analysis of Variance (ANOVA):</vt:lpstr>
      <vt:lpstr>PowerPoint Presentation</vt:lpstr>
      <vt:lpstr>PowerPoint Presentation</vt:lpstr>
    </vt:vector>
  </TitlesOfParts>
  <Company>Securities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Slides 1</dc:title>
  <dc:creator>user</dc:creator>
  <cp:lastModifiedBy>Dr Kamaran </cp:lastModifiedBy>
  <cp:revision>1312</cp:revision>
  <dcterms:created xsi:type="dcterms:W3CDTF">2005-06-06T15:29:28Z</dcterms:created>
  <dcterms:modified xsi:type="dcterms:W3CDTF">2020-06-28T09:16:18Z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y fmtid="{D5CDD505-2E9C-101B-9397-08002B2CF9AE}" pid="5" name="Date">
    <vt:lpwstr/>
  </property>
</Properties>
</file>