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rtl="1"/>
            <a:fld id="{EF39FEFC-922A-4ED2-999C-5D426685CABB}" type="datetimeFigureOut">
              <a:rPr lang="ar-IQ" smtClean="0">
                <a:solidFill>
                  <a:srgbClr val="DBF5F9">
                    <a:shade val="90000"/>
                  </a:srgbClr>
                </a:solidFill>
              </a:rPr>
              <a:pPr rtl="1"/>
              <a:t>14/03/1444</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pPr rtl="1"/>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pPr rtl="1"/>
            <a:fld id="{0F5560C6-4ED3-468C-92E9-7F4C131A778B}" type="slidenum">
              <a:rPr lang="ar-IQ" smtClean="0">
                <a:solidFill>
                  <a:srgbClr val="DBF5F9">
                    <a:shade val="90000"/>
                  </a:srgbClr>
                </a:solidFill>
              </a:rPr>
              <a:pPr rtl="1"/>
              <a:t>‹#›</a:t>
            </a:fld>
            <a:endParaRPr lang="ar-IQ">
              <a:solidFill>
                <a:srgbClr val="DBF5F9">
                  <a:shade val="90000"/>
                </a:srgbClr>
              </a:solidFill>
            </a:endParaRPr>
          </a:p>
        </p:txBody>
      </p:sp>
    </p:spTree>
    <p:extLst>
      <p:ext uri="{BB962C8B-B14F-4D97-AF65-F5344CB8AC3E}">
        <p14:creationId xmlns:p14="http://schemas.microsoft.com/office/powerpoint/2010/main" val="1717907699"/>
      </p:ext>
    </p:extLst>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2436794176"/>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208059144"/>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2184034981"/>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DBF5F9">
                    <a:shade val="90000"/>
                  </a:srgbClr>
                </a:solidFill>
              </a:rPr>
              <a:pPr rtl="1"/>
              <a:t>14/03/1444</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DBF5F9">
                    <a:shade val="90000"/>
                  </a:srgbClr>
                </a:solidFill>
              </a:rPr>
              <a:pPr rtl="1"/>
              <a:t>‹#›</a:t>
            </a:fld>
            <a:endParaRPr lang="ar-IQ">
              <a:solidFill>
                <a:srgbClr val="DBF5F9">
                  <a:shade val="90000"/>
                </a:srgbClr>
              </a:solidFill>
            </a:endParaRPr>
          </a:p>
        </p:txBody>
      </p:sp>
    </p:spTree>
    <p:extLst>
      <p:ext uri="{BB962C8B-B14F-4D97-AF65-F5344CB8AC3E}">
        <p14:creationId xmlns:p14="http://schemas.microsoft.com/office/powerpoint/2010/main" val="4060352158"/>
      </p:ext>
    </p:extLst>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pPr rtl="1"/>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4103359992"/>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pPr rtl="1"/>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4016126145"/>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pPr rtl="1"/>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3063417709"/>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pPr rtl="1"/>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754684365"/>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pPr rtl="1"/>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618493046"/>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pPr rtl="1"/>
            <a:endParaRPr lang="ar-IQ">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486160441"/>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fld id="{EF39FEFC-922A-4ED2-999C-5D426685CABB}" type="datetimeFigureOut">
              <a:rPr lang="ar-IQ" smtClean="0">
                <a:solidFill>
                  <a:srgbClr val="04617B">
                    <a:shade val="90000"/>
                  </a:srgbClr>
                </a:solidFill>
              </a:rPr>
              <a:pPr rtl="1"/>
              <a:t>14/03/1444</a:t>
            </a:fld>
            <a:endParaRPr lang="ar-IQ">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endParaRPr lang="ar-IQ">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grpSp>
    </p:spTree>
    <p:extLst>
      <p:ext uri="{BB962C8B-B14F-4D97-AF65-F5344CB8AC3E}">
        <p14:creationId xmlns:p14="http://schemas.microsoft.com/office/powerpoint/2010/main" val="2493545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d"/>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b="1" dirty="0" smtClean="0">
              <a:cs typeface="Ali_K_Samik" pitchFamily="2" charset="-78"/>
            </a:endParaRPr>
          </a:p>
          <a:p>
            <a:pPr algn="ctr">
              <a:buNone/>
            </a:pPr>
            <a:endParaRPr lang="en-US" sz="3600" b="1" dirty="0">
              <a:solidFill>
                <a:srgbClr val="C00000"/>
              </a:solidFill>
              <a:cs typeface="Ali_K_Samik" pitchFamily="2" charset="-78"/>
            </a:endParaRPr>
          </a:p>
          <a:p>
            <a:pPr algn="ctr">
              <a:buNone/>
            </a:pPr>
            <a:endParaRPr lang="en-US" sz="3600" b="1" dirty="0">
              <a:solidFill>
                <a:srgbClr val="C00000"/>
              </a:solidFill>
              <a:cs typeface="Ali_K_Samik" pitchFamily="2" charset="-78"/>
            </a:endParaRPr>
          </a:p>
          <a:p>
            <a:pPr algn="ctr">
              <a:buNone/>
            </a:pPr>
            <a:r>
              <a:rPr lang="en-US" sz="4000" b="1" dirty="0">
                <a:solidFill>
                  <a:srgbClr val="C00000"/>
                </a:solidFill>
                <a:cs typeface="Ali_K_Samik" pitchFamily="2" charset="-78"/>
              </a:rPr>
              <a:t> </a:t>
            </a:r>
            <a:r>
              <a:rPr lang="ar-IQ" sz="4000" b="1" dirty="0">
                <a:solidFill>
                  <a:srgbClr val="C00000"/>
                </a:solidFill>
                <a:cs typeface="Ali_K_Samik" pitchFamily="2" charset="-78"/>
              </a:rPr>
              <a:t>رِيَطاي شيكا</a:t>
            </a:r>
            <a:r>
              <a:rPr lang="ar-JO" sz="4000" b="1" dirty="0">
                <a:solidFill>
                  <a:srgbClr val="C00000"/>
                </a:solidFill>
                <a:cs typeface="Ali_K_Samik" pitchFamily="2" charset="-78"/>
              </a:rPr>
              <a:t>ر</a:t>
            </a:r>
            <a:r>
              <a:rPr lang="ar-IQ" sz="4000" b="1" dirty="0">
                <a:solidFill>
                  <a:srgbClr val="C00000"/>
                </a:solidFill>
                <a:cs typeface="Ali_K_Samik" pitchFamily="2" charset="-78"/>
              </a:rPr>
              <a:t> كردني كيَشةكان ( حل المشكلات )</a:t>
            </a:r>
            <a:endParaRPr lang="en-US" sz="4000" dirty="0">
              <a:solidFill>
                <a:srgbClr val="C00000"/>
              </a:solidFill>
              <a:cs typeface="Ali_K_Samik" pitchFamily="2" charset="-78"/>
            </a:endParaRPr>
          </a:p>
        </p:txBody>
      </p:sp>
    </p:spTree>
    <p:extLst>
      <p:ext uri="{BB962C8B-B14F-4D97-AF65-F5344CB8AC3E}">
        <p14:creationId xmlns:p14="http://schemas.microsoft.com/office/powerpoint/2010/main" val="2615283261"/>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lgn="just">
              <a:lnSpc>
                <a:spcPct val="120000"/>
              </a:lnSpc>
              <a:spcAft>
                <a:spcPts val="1000"/>
              </a:spcAft>
              <a:buNone/>
            </a:pPr>
            <a:r>
              <a:rPr lang="ar-JO" sz="4000" b="1" dirty="0">
                <a:latin typeface="Calibri" panose="020F0502020204030204" pitchFamily="34" charset="0"/>
                <a:ea typeface="Times New Roman" panose="02020603050405020304" pitchFamily="18" charset="0"/>
                <a:cs typeface="Arial" panose="020B0604020202020204" pitchFamily="34" charset="0"/>
              </a:rPr>
              <a:t>ئه‌و جووتانه‌ی توخم له‌گه ل</a:t>
            </a:r>
            <a:r>
              <a:rPr lang="ar-IQ" sz="4000" b="1" dirty="0">
                <a:latin typeface="Calibri" panose="020F0502020204030204" pitchFamily="34" charset="0"/>
                <a:ea typeface="Times New Roman" panose="02020603050405020304" pitchFamily="18" charset="0"/>
                <a:cs typeface="Arial" panose="020B0604020202020204" pitchFamily="34" charset="0"/>
              </a:rPr>
              <a:t>َ</a:t>
            </a:r>
            <a:r>
              <a:rPr lang="ar-JO" sz="4000" b="1" dirty="0">
                <a:latin typeface="Calibri" panose="020F0502020204030204" pitchFamily="34" charset="0"/>
                <a:ea typeface="Times New Roman" panose="02020603050405020304" pitchFamily="18" charset="0"/>
                <a:cs typeface="Arial" panose="020B0604020202020204" pitchFamily="34" charset="0"/>
              </a:rPr>
              <a:t> خوَی ده‌گرێته‌وه‌ 8 جووتن فه‌رامۆش ده‌كرێن چونكه‌      له‌گه‌ل خؤی یاری ناكات </a:t>
            </a:r>
            <a:endParaRPr lang="en-US" sz="2300" b="1"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20000"/>
              </a:lnSpc>
              <a:spcAft>
                <a:spcPts val="1000"/>
              </a:spcAft>
              <a:buNone/>
            </a:pPr>
            <a:r>
              <a:rPr lang="ar-JO"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(1،1)،(2،2)،.......،(8،8)= 8</a:t>
            </a:r>
            <a:endParaRPr lang="en-US" sz="23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20000"/>
              </a:lnSpc>
              <a:spcAft>
                <a:spcPts val="1000"/>
              </a:spcAft>
              <a:buNone/>
            </a:pPr>
            <a:r>
              <a:rPr lang="ar-JO" sz="4000" b="1" dirty="0">
                <a:latin typeface="Calibri" panose="020F0502020204030204" pitchFamily="34" charset="0"/>
                <a:ea typeface="Times New Roman" panose="02020603050405020304" pitchFamily="18" charset="0"/>
                <a:cs typeface="Arial" panose="020B0604020202020204" pitchFamily="34" charset="0"/>
              </a:rPr>
              <a:t>64  - 8= 56 جووت </a:t>
            </a:r>
            <a:endParaRPr lang="en-US" sz="2300" b="1"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20000"/>
              </a:lnSpc>
              <a:spcAft>
                <a:spcPts val="1000"/>
              </a:spcAft>
              <a:buNone/>
            </a:pPr>
            <a:r>
              <a:rPr lang="ar-JO" sz="4000" b="1" dirty="0">
                <a:latin typeface="Calibri" panose="020F0502020204030204" pitchFamily="34" charset="0"/>
                <a:ea typeface="Times New Roman" panose="02020603050405020304" pitchFamily="18" charset="0"/>
                <a:cs typeface="Arial" panose="020B0604020202020204" pitchFamily="34" charset="0"/>
              </a:rPr>
              <a:t>ئه‌وجا دووباره‌ كراوه‌كان فه‌رامۆش ده‌كات وه‌ك (2،1)،(1،2) چونكه‌ دووباره‌ن ژماره‌یان نیوه‌ی ژماره‌ی یاریه‌كانه‌</a:t>
            </a:r>
            <a:endParaRPr lang="en-US" sz="2300" b="1"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20000"/>
              </a:lnSpc>
              <a:spcAft>
                <a:spcPts val="1000"/>
              </a:spcAft>
              <a:buNone/>
            </a:pPr>
            <a:r>
              <a:rPr lang="ar-JO"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56÷ 2 = 28 یاری دووباره‌ </a:t>
            </a:r>
            <a:endParaRPr lang="en-US" sz="23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20000"/>
              </a:lnSpc>
              <a:spcAft>
                <a:spcPts val="1000"/>
              </a:spcAft>
              <a:buNone/>
            </a:pPr>
            <a:r>
              <a:rPr lang="ar-JO" sz="4000" b="1" dirty="0">
                <a:latin typeface="Calibri" panose="020F0502020204030204" pitchFamily="34" charset="0"/>
                <a:ea typeface="Times New Roman" panose="02020603050405020304" pitchFamily="18" charset="0"/>
                <a:cs typeface="Arial" panose="020B0604020202020204" pitchFamily="34" charset="0"/>
              </a:rPr>
              <a:t>كه‌واته‌ ژماره‌ی یاریه‌كان </a:t>
            </a:r>
            <a:r>
              <a:rPr lang="ar-JO" sz="40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28</a:t>
            </a:r>
            <a:r>
              <a:rPr lang="ar-JO" sz="4000" b="1" dirty="0">
                <a:latin typeface="Calibri" panose="020F0502020204030204" pitchFamily="34" charset="0"/>
                <a:ea typeface="Times New Roman" panose="02020603050405020304" pitchFamily="18" charset="0"/>
                <a:cs typeface="Arial" panose="020B0604020202020204" pitchFamily="34" charset="0"/>
              </a:rPr>
              <a:t> ده‌مینێه‌وه‌</a:t>
            </a:r>
            <a:endParaRPr lang="en-US" sz="2300" b="1" dirty="0">
              <a:latin typeface="Calibri" panose="020F0502020204030204" pitchFamily="34" charset="0"/>
              <a:ea typeface="Times New Roman" panose="02020603050405020304" pitchFamily="18" charset="0"/>
              <a:cs typeface="Arial" panose="020B0604020202020204" pitchFamily="34" charset="0"/>
            </a:endParaRPr>
          </a:p>
          <a:p>
            <a:pPr marL="0" indent="0">
              <a:lnSpc>
                <a:spcPct val="120000"/>
              </a:lnSpc>
              <a:buNone/>
            </a:pPr>
            <a:endParaRPr lang="en-US" b="1" dirty="0"/>
          </a:p>
        </p:txBody>
      </p:sp>
    </p:spTree>
    <p:extLst>
      <p:ext uri="{BB962C8B-B14F-4D97-AF65-F5344CB8AC3E}">
        <p14:creationId xmlns:p14="http://schemas.microsoft.com/office/powerpoint/2010/main" val="3928035909"/>
      </p:ext>
    </p:extLst>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a:lnSpc>
                <a:spcPct val="115000"/>
              </a:lnSpc>
              <a:spcAft>
                <a:spcPts val="1000"/>
              </a:spcAft>
              <a:buNone/>
            </a:pPr>
            <a:r>
              <a:rPr lang="ar-JO" sz="2000" b="1" u="sng" dirty="0">
                <a:latin typeface="Calibri" panose="020F0502020204030204" pitchFamily="34" charset="0"/>
                <a:ea typeface="Times New Roman" panose="02020603050405020304" pitchFamily="18" charset="0"/>
                <a:cs typeface="Arial" panose="020B0604020202020204" pitchFamily="34" charset="0"/>
              </a:rPr>
              <a:t>شیكاری پێنجه‌م</a:t>
            </a:r>
            <a:r>
              <a:rPr lang="ar-JO" sz="2000" b="1" dirty="0">
                <a:latin typeface="Calibri" panose="020F0502020204030204" pitchFamily="34" charset="0"/>
                <a:ea typeface="Times New Roman" panose="02020603050405020304" pitchFamily="18" charset="0"/>
                <a:cs typeface="Arial" panose="020B0604020202020204" pitchFamily="34" charset="0"/>
              </a:rPr>
              <a:t> </a:t>
            </a:r>
            <a:r>
              <a:rPr lang="ar-JO" sz="2000" dirty="0">
                <a:latin typeface="Calibri" panose="020F0502020204030204" pitchFamily="34" charset="0"/>
                <a:ea typeface="Times New Roman" panose="02020603050405020304" pitchFamily="18" charset="0"/>
                <a:cs typeface="Arial" panose="020B0604020202020204" pitchFamily="34" charset="0"/>
              </a:rPr>
              <a:t>:- لێره‌ قوتابی بۆی هه‌یه‌ هه‌مان شیكاری چواره‌م به‌كار بهێنێت به‌لام به‌بێ دوباره‌كراوه‌كان وئه‌وجوتانه‌ی ناگونجین له‌گه‌ل لۆجیكی كێشه‌كه‌ ئه‌وانیش:-</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(2،1)،(3،1)،(4،1)،(5،1)،(6،1)،(7،1)،(8،1)</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(3،2)،(4،2)،(5،2)،(6،2)،(7،2)،(8،2)</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(4،3)،(5،3)،(6،3)،(7،3)،(8،3)</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(5،4)،(6،4)،(7،4)،(8،4)</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(6،5)،(7،5)،(7،5)</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(7،6)،(8،6)</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(8،7)</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000" dirty="0">
                <a:latin typeface="Calibri" panose="020F0502020204030204" pitchFamily="34" charset="0"/>
                <a:ea typeface="Times New Roman" panose="02020603050405020304" pitchFamily="18" charset="0"/>
                <a:cs typeface="Arial" panose="020B0604020202020204" pitchFamily="34" charset="0"/>
              </a:rPr>
              <a:t>لێره‌ش سه‌رجامه‌ی یاریه‌كان ده‌كاته‌ </a:t>
            </a:r>
            <a:r>
              <a:rPr lang="ar-JO" sz="2000" dirty="0">
                <a:solidFill>
                  <a:srgbClr val="FF0000"/>
                </a:solidFill>
                <a:latin typeface="Calibri" panose="020F0502020204030204" pitchFamily="34" charset="0"/>
                <a:ea typeface="Times New Roman" panose="02020603050405020304" pitchFamily="18" charset="0"/>
                <a:cs typeface="Arial" panose="020B0604020202020204" pitchFamily="34" charset="0"/>
              </a:rPr>
              <a:t>28</a:t>
            </a:r>
            <a:r>
              <a:rPr lang="ar-JO" sz="2000" dirty="0">
                <a:latin typeface="Calibri" panose="020F0502020204030204" pitchFamily="34" charset="0"/>
                <a:ea typeface="Times New Roman" panose="02020603050405020304" pitchFamily="18" charset="0"/>
                <a:cs typeface="Arial" panose="020B0604020202020204" pitchFamily="34" charset="0"/>
              </a:rPr>
              <a:t> یاری</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en-US" sz="1800" dirty="0"/>
          </a:p>
        </p:txBody>
      </p:sp>
    </p:spTree>
    <p:extLst>
      <p:ext uri="{BB962C8B-B14F-4D97-AF65-F5344CB8AC3E}">
        <p14:creationId xmlns:p14="http://schemas.microsoft.com/office/powerpoint/2010/main" val="2768782121"/>
      </p:ext>
    </p:extLst>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just">
                  <a:lnSpc>
                    <a:spcPct val="115000"/>
                  </a:lnSpc>
                  <a:spcAft>
                    <a:spcPts val="1000"/>
                  </a:spcAft>
                  <a:buNone/>
                </a:pPr>
                <a:r>
                  <a:rPr lang="ar-JO" sz="2800" b="1" u="sng" dirty="0">
                    <a:latin typeface="Calibri" panose="020F0502020204030204" pitchFamily="34" charset="0"/>
                    <a:ea typeface="Times New Roman" panose="02020603050405020304" pitchFamily="18" charset="0"/>
                    <a:cs typeface="Arial" panose="020B0604020202020204" pitchFamily="34" charset="0"/>
                  </a:rPr>
                  <a:t>شیكاری شه‌شه‌م</a:t>
                </a:r>
                <a:r>
                  <a:rPr lang="ar-JO" sz="2800" dirty="0">
                    <a:latin typeface="Calibri" panose="020F0502020204030204" pitchFamily="34" charset="0"/>
                    <a:ea typeface="Times New Roman" panose="02020603050405020304" pitchFamily="18" charset="0"/>
                    <a:cs typeface="Arial" panose="020B0604020202020204" pitchFamily="34" charset="0"/>
                  </a:rPr>
                  <a:t>:- ئه‌گه‌ر قوتابی بابه‌تی تبادیل وتوافیقی خوێندنێ كه‌وا یاسایه‌كه‌ی به‌كاردێنی و وه‌لاَمه‌كه‌ی ده‌كاته‌ </a:t>
                </a:r>
                <a:r>
                  <a:rPr lang="ku-Arab-IQ" sz="2800" dirty="0">
                    <a:latin typeface="Calibri" panose="020F0502020204030204" pitchFamily="34" charset="0"/>
                    <a:ea typeface="Times New Roman" panose="02020603050405020304" pitchFamily="18" charset="0"/>
                    <a:cs typeface="Arial" panose="020B0604020202020204" pitchFamily="34" charset="0"/>
                  </a:rPr>
                  <a:t>:</a:t>
                </a:r>
                <a:r>
                  <a:rPr lang="ar-IQ" sz="2800" dirty="0">
                    <a:latin typeface="Calibri" panose="020F0502020204030204" pitchFamily="34" charset="0"/>
                    <a:ea typeface="Times New Roman" panose="02020603050405020304" pitchFamily="18" charset="0"/>
                    <a:cs typeface="Arial" panose="020B0604020202020204" pitchFamily="34" charset="0"/>
                  </a:rPr>
                  <a:t>- </a:t>
                </a:r>
              </a:p>
              <a:p>
                <a:pPr marL="0" indent="0" algn="just">
                  <a:lnSpc>
                    <a:spcPct val="115000"/>
                  </a:lnSpc>
                  <a:spcAft>
                    <a:spcPts val="1000"/>
                  </a:spcAft>
                  <a:buNone/>
                </a:pPr>
                <a:r>
                  <a:rPr lang="ar-IQ" sz="2800" dirty="0">
                    <a:latin typeface="Calibri" panose="020F0502020204030204" pitchFamily="34" charset="0"/>
                    <a:ea typeface="Times New Roman" panose="02020603050405020304" pitchFamily="18" charset="0"/>
                    <a:cs typeface="Arial" panose="020B0604020202020204" pitchFamily="34" charset="0"/>
                  </a:rPr>
                  <a:t>ياساى</a:t>
                </a:r>
                <a:r>
                  <a:rPr lang="ku-Arab-IQ" sz="2800" dirty="0">
                    <a:latin typeface="Calibri" panose="020F0502020204030204" pitchFamily="34" charset="0"/>
                    <a:ea typeface="Times New Roman" panose="02020603050405020304" pitchFamily="18" charset="0"/>
                    <a:cs typeface="Arial" panose="020B0604020202020204" pitchFamily="34" charset="0"/>
                  </a:rPr>
                  <a:t> </a:t>
                </a:r>
                <a:r>
                  <a:rPr lang="en-US" sz="2800" dirty="0">
                    <a:latin typeface="Calibri" panose="020F0502020204030204" pitchFamily="34" charset="0"/>
                    <a:ea typeface="Times New Roman" panose="02020603050405020304" pitchFamily="18" charset="0"/>
                    <a:cs typeface="Arial" panose="020B0604020202020204" pitchFamily="34" charset="0"/>
                  </a:rPr>
                  <a:t>Combination</a:t>
                </a:r>
              </a:p>
              <a:p>
                <a:pPr marL="0" indent="0" algn="just">
                  <a:lnSpc>
                    <a:spcPct val="115000"/>
                  </a:lnSpc>
                  <a:spcAft>
                    <a:spcPts val="1000"/>
                  </a:spcAft>
                  <a:buNone/>
                </a:pPr>
                <a:r>
                  <a:rPr lang="ar-JO" sz="2800" dirty="0">
                    <a:latin typeface="Calibri" panose="020F0502020204030204" pitchFamily="34" charset="0"/>
                    <a:ea typeface="Times New Roman" panose="02020603050405020304" pitchFamily="18" charset="0"/>
                    <a:cs typeface="Arial" panose="020B0604020202020204" pitchFamily="34" charset="0"/>
                  </a:rPr>
                  <a:t>ق(2،8</a:t>
                </a:r>
                <a:r>
                  <a:rPr lang="ar-JO" sz="2800" dirty="0">
                    <a:latin typeface="Calibri" panose="020F0502020204030204" pitchFamily="34" charset="0"/>
                    <a:ea typeface="Times New Roman" panose="02020603050405020304" pitchFamily="18" charset="0"/>
                    <a:cs typeface="Arial" panose="020B0604020202020204" pitchFamily="34" charset="0"/>
                  </a:rPr>
                  <a:t>) =</a:t>
                </a:r>
                <a14:m>
                  <m:oMath xmlns:m="http://schemas.openxmlformats.org/officeDocument/2006/math">
                    <m:f>
                      <m:fPr>
                        <m:ctrlPr>
                          <a:rPr lang="en-US" sz="2800" i="1">
                            <a:latin typeface="Cambria Math" panose="02040503050406030204" pitchFamily="18" charset="0"/>
                            <a:ea typeface="Times New Roman" panose="02020603050405020304" pitchFamily="18" charset="0"/>
                            <a:cs typeface="Arial" panose="020B0604020202020204" pitchFamily="34" charset="0"/>
                          </a:rPr>
                        </m:ctrlPr>
                      </m:fPr>
                      <m:num>
                        <m:r>
                          <a:rPr lang="en-US" sz="2800">
                            <a:latin typeface="Cambria Math" panose="02040503050406030204" pitchFamily="18" charset="0"/>
                            <a:ea typeface="Times New Roman" panose="02020603050405020304" pitchFamily="18" charset="0"/>
                            <a:cs typeface="Cambria Math" panose="02040503050406030204" pitchFamily="18" charset="0"/>
                          </a:rPr>
                          <m:t>8</m:t>
                        </m:r>
                        <m:r>
                          <a:rPr lang="en-US" sz="2800" i="1">
                            <a:latin typeface="Cambria Math" panose="02040503050406030204" pitchFamily="18" charset="0"/>
                            <a:ea typeface="Times New Roman" panose="02020603050405020304" pitchFamily="18" charset="0"/>
                            <a:cs typeface="Cambria Math" panose="02040503050406030204" pitchFamily="18" charset="0"/>
                          </a:rPr>
                          <m:t>!</m:t>
                        </m:r>
                      </m:num>
                      <m:den>
                        <m:r>
                          <a:rPr lang="en-US" sz="2800" i="1">
                            <a:latin typeface="Cambria Math" panose="02040503050406030204" pitchFamily="18" charset="0"/>
                            <a:ea typeface="Times New Roman" panose="02020603050405020304" pitchFamily="18" charset="0"/>
                            <a:cs typeface="Cambria Math" panose="02040503050406030204" pitchFamily="18" charset="0"/>
                          </a:rPr>
                          <m:t>(</m:t>
                        </m:r>
                        <m:r>
                          <a:rPr lang="en-US" sz="2800" i="1">
                            <a:latin typeface="Cambria Math" panose="02040503050406030204" pitchFamily="18" charset="0"/>
                            <a:ea typeface="Times New Roman" panose="02020603050405020304" pitchFamily="18" charset="0"/>
                            <a:cs typeface="Cambria Math" panose="02040503050406030204" pitchFamily="18" charset="0"/>
                          </a:rPr>
                          <m:t>8</m:t>
                        </m:r>
                        <m:r>
                          <a:rPr lang="en-US" sz="2800" i="1">
                            <a:latin typeface="Cambria Math" panose="02040503050406030204" pitchFamily="18" charset="0"/>
                            <a:ea typeface="Times New Roman" panose="02020603050405020304" pitchFamily="18" charset="0"/>
                            <a:cs typeface="Cambria Math" panose="02040503050406030204" pitchFamily="18" charset="0"/>
                          </a:rPr>
                          <m:t>−</m:t>
                        </m:r>
                        <m:r>
                          <a:rPr lang="en-US" sz="2800" i="1">
                            <a:latin typeface="Cambria Math" panose="02040503050406030204" pitchFamily="18" charset="0"/>
                            <a:ea typeface="Times New Roman" panose="02020603050405020304" pitchFamily="18" charset="0"/>
                            <a:cs typeface="Cambria Math" panose="02040503050406030204" pitchFamily="18" charset="0"/>
                          </a:rPr>
                          <m:t>2</m:t>
                        </m:r>
                        <m:r>
                          <a:rPr lang="en-US" sz="2800">
                            <a:latin typeface="Cambria Math" panose="02040503050406030204" pitchFamily="18" charset="0"/>
                            <a:ea typeface="Times New Roman" panose="02020603050405020304" pitchFamily="18" charset="0"/>
                            <a:cs typeface="Cambria Math" panose="02040503050406030204" pitchFamily="18" charset="0"/>
                          </a:rPr>
                          <m:t>)</m:t>
                        </m:r>
                        <m:r>
                          <a:rPr lang="en-US" sz="2800" i="1">
                            <a:latin typeface="Cambria Math" panose="02040503050406030204" pitchFamily="18" charset="0"/>
                            <a:ea typeface="Times New Roman" panose="02020603050405020304" pitchFamily="18" charset="0"/>
                            <a:cs typeface="Cambria Math" panose="02040503050406030204" pitchFamily="18" charset="0"/>
                          </a:rPr>
                          <m:t>!</m:t>
                        </m:r>
                        <m:r>
                          <a:rPr lang="en-US" sz="2800">
                            <a:latin typeface="Cambria Math" panose="02040503050406030204" pitchFamily="18" charset="0"/>
                            <a:ea typeface="Times New Roman" panose="02020603050405020304" pitchFamily="18" charset="0"/>
                            <a:cs typeface="Cambria Math" panose="02040503050406030204" pitchFamily="18" charset="0"/>
                          </a:rPr>
                          <m:t>×</m:t>
                        </m:r>
                        <m:r>
                          <a:rPr lang="en-US" sz="2800">
                            <a:latin typeface="Cambria Math" panose="02040503050406030204" pitchFamily="18" charset="0"/>
                            <a:ea typeface="Times New Roman" panose="02020603050405020304" pitchFamily="18" charset="0"/>
                            <a:cs typeface="Cambria Math" panose="02040503050406030204" pitchFamily="18" charset="0"/>
                          </a:rPr>
                          <m:t>2</m:t>
                        </m:r>
                        <m:r>
                          <a:rPr lang="en-US" sz="2800" i="1">
                            <a:latin typeface="Cambria Math" panose="02040503050406030204" pitchFamily="18" charset="0"/>
                            <a:ea typeface="Times New Roman" panose="02020603050405020304" pitchFamily="18" charset="0"/>
                            <a:cs typeface="Cambria Math" panose="02040503050406030204" pitchFamily="18" charset="0"/>
                          </a:rPr>
                          <m:t>!</m:t>
                        </m:r>
                      </m:den>
                    </m:f>
                  </m:oMath>
                </a14:m>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IQ" sz="2800" dirty="0">
                    <a:latin typeface="Calibri" panose="020F0502020204030204" pitchFamily="34" charset="0"/>
                    <a:ea typeface="Times New Roman" panose="02020603050405020304" pitchFamily="18" charset="0"/>
                    <a:cs typeface="Arial" panose="020B0604020202020204" pitchFamily="34" charset="0"/>
                  </a:rPr>
                  <a:t>وه‌ئه‌و شیكاره‌ش ئاسانترین رێگایه‌ وبه‌كێشه‌ داناندرێ بۆئه‌و كه‌سه‌ی ئه‌وبابه‌ته‌ی خو ێندوه‌</a:t>
                </a:r>
                <a:endParaRPr lang="en-US" sz="18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741" t="-1111" r="-1481"/>
                </a:stretch>
              </a:blipFill>
            </p:spPr>
            <p:txBody>
              <a:bodyPr/>
              <a:lstStyle/>
              <a:p>
                <a:r>
                  <a:rPr lang="en-US">
                    <a:noFill/>
                  </a:rPr>
                  <a:t> </a:t>
                </a:r>
              </a:p>
            </p:txBody>
          </p:sp>
        </mc:Fallback>
      </mc:AlternateContent>
    </p:spTree>
    <p:extLst>
      <p:ext uri="{BB962C8B-B14F-4D97-AF65-F5344CB8AC3E}">
        <p14:creationId xmlns:p14="http://schemas.microsoft.com/office/powerpoint/2010/main" val="3425598325"/>
      </p:ext>
    </p:extLst>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ar-IQ" sz="3200" b="1" dirty="0">
                <a:solidFill>
                  <a:srgbClr val="FF0000"/>
                </a:solidFill>
              </a:rPr>
              <a:t>چه‌ند هۆكارێك هه‌یه‌ كه‌ ده‌بنه‌ هۆی نه‌گه‌ يشتن به‌ شيكاری له‌بار بۆكێشه‌كه‌و وه‌لاَم دانه‌وه‌ی ناله‌ بار له و‌هۆیانه‌:- </a:t>
            </a:r>
          </a:p>
          <a:p>
            <a:pPr>
              <a:buNone/>
            </a:pPr>
            <a:r>
              <a:rPr lang="ar-IQ" sz="3200" b="1" dirty="0"/>
              <a:t>    </a:t>
            </a:r>
          </a:p>
          <a:p>
            <a:pPr lvl="0" algn="just">
              <a:lnSpc>
                <a:spcPct val="150000"/>
              </a:lnSpc>
              <a:buNone/>
            </a:pPr>
            <a:r>
              <a:rPr lang="ar-JO" sz="3200" dirty="0"/>
              <a:t> </a:t>
            </a:r>
            <a:r>
              <a:rPr lang="ar-JO" sz="2800" b="1" dirty="0"/>
              <a:t> 1- </a:t>
            </a:r>
            <a:r>
              <a:rPr lang="ar-IQ" sz="2800" b="1" dirty="0"/>
              <a:t>ئاما‌ده باشي ژیری [التهیؤ العقلی] : مه‌به‌ست له‌و ئاماده‌بوونه‌یه‌ كه‌ واله ‌تاك ده‌كات </a:t>
            </a:r>
            <a:r>
              <a:rPr lang="ar-IQ" sz="2800" b="1" dirty="0">
                <a:latin typeface="Arial" pitchFamily="34" charset="0"/>
                <a:cs typeface="Arial" pitchFamily="34" charset="0"/>
              </a:rPr>
              <a:t>وه‌لاَمدانه‌ویه‌كی</a:t>
            </a:r>
            <a:r>
              <a:rPr lang="ar-IQ" sz="2800" b="1" dirty="0"/>
              <a:t> تایبه‌ت وسنوردار بكات ومه‌ودای گریمانه‌ كان ته‌سك بكاته‌وه‌ كه‌ له‌ كۆتایی ده‌بێته‌ هۆیه‌كی بنه‌رِه‌تی</a:t>
            </a:r>
            <a:r>
              <a:rPr lang="ar-IQ" sz="2800" b="1" dirty="0">
                <a:latin typeface="Unikurd Roonak" pitchFamily="34" charset="-78"/>
                <a:ea typeface="Arial Unicode MS" pitchFamily="34" charset="-128"/>
                <a:cs typeface="Ali_K_Sahifa Bold" pitchFamily="2" charset="-78"/>
              </a:rPr>
              <a:t> </a:t>
            </a:r>
            <a:r>
              <a:rPr lang="ar-IQ" sz="2800" b="1" dirty="0">
                <a:latin typeface="Arial" pitchFamily="34" charset="0"/>
                <a:ea typeface="Arial Unicode MS" pitchFamily="34" charset="-128"/>
                <a:cs typeface="Arial" pitchFamily="34" charset="0"/>
              </a:rPr>
              <a:t>بۆ</a:t>
            </a:r>
            <a:r>
              <a:rPr lang="ar-IQ" sz="2800" dirty="0">
                <a:latin typeface="Arial" pitchFamily="34" charset="0"/>
                <a:ea typeface="Arial Unicode MS" pitchFamily="34" charset="-128"/>
                <a:cs typeface="Ali_K_Samik" pitchFamily="2" charset="-78"/>
              </a:rPr>
              <a:t>ثة</a:t>
            </a:r>
            <a:r>
              <a:rPr lang="ar-IQ" sz="2800" b="1" dirty="0">
                <a:latin typeface="Unikurd Roonak" pitchFamily="34" charset="-78"/>
                <a:ea typeface="Arial Unicode MS" pitchFamily="34" charset="-128"/>
                <a:cs typeface="Ali_K_Sahifa Bold" pitchFamily="2" charset="-78"/>
              </a:rPr>
              <a:t> </a:t>
            </a:r>
            <a:r>
              <a:rPr lang="ar-IQ" sz="2800" b="1" dirty="0"/>
              <a:t>نابردن بۆ چه‌ند شیكارێكی لاواز وبێ سود.</a:t>
            </a:r>
            <a:endParaRPr lang="en-US" sz="2800" b="1" dirty="0"/>
          </a:p>
          <a:p>
            <a:pPr>
              <a:buNone/>
            </a:pPr>
            <a:endParaRPr lang="en-US" sz="3200" dirty="0"/>
          </a:p>
        </p:txBody>
      </p:sp>
    </p:spTree>
    <p:extLst>
      <p:ext uri="{BB962C8B-B14F-4D97-AF65-F5344CB8AC3E}">
        <p14:creationId xmlns:p14="http://schemas.microsoft.com/office/powerpoint/2010/main" val="3137832476"/>
      </p:ext>
    </p:extLst>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lnSpc>
                <a:spcPct val="250000"/>
              </a:lnSpc>
              <a:buNone/>
            </a:pPr>
            <a:r>
              <a:rPr lang="ar-IQ" sz="2800" b="1" dirty="0"/>
              <a:t> </a:t>
            </a:r>
            <a:r>
              <a:rPr lang="ar-JO" sz="2800" b="1" dirty="0"/>
              <a:t>2- </a:t>
            </a:r>
            <a:r>
              <a:rPr lang="ar-IQ" sz="2800" b="1" dirty="0"/>
              <a:t>سووربوني (اصراری) تاك له‌سه‌ر به‌كارهێنانی شیكاره‌ ئاساییه‌كان.</a:t>
            </a:r>
            <a:endParaRPr lang="ar-JO" sz="2800" b="1" dirty="0"/>
          </a:p>
          <a:p>
            <a:pPr lvl="0">
              <a:lnSpc>
                <a:spcPct val="250000"/>
              </a:lnSpc>
              <a:buNone/>
            </a:pPr>
            <a:r>
              <a:rPr lang="ar-JO" sz="2800" b="1" dirty="0"/>
              <a:t>3- </a:t>
            </a:r>
            <a:r>
              <a:rPr lang="ar-IQ" sz="2800" b="1" dirty="0"/>
              <a:t>جێبه‌ جێكردن: واته‌ پراكتیك كردنی ئه‌و شیكارانه‌ی كه‌ دڵنیابوون  له‌ راستیه‌كه‌ی كراوه.‌</a:t>
            </a:r>
            <a:endParaRPr lang="en-US" sz="2800" b="1" dirty="0"/>
          </a:p>
          <a:p>
            <a:endParaRPr lang="en-US" sz="2800" dirty="0"/>
          </a:p>
        </p:txBody>
      </p:sp>
    </p:spTree>
    <p:extLst>
      <p:ext uri="{BB962C8B-B14F-4D97-AF65-F5344CB8AC3E}">
        <p14:creationId xmlns:p14="http://schemas.microsoft.com/office/powerpoint/2010/main" val="4017545438"/>
      </p:ext>
    </p:extLst>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ar-IQ" sz="2800" b="1" u="sng" dirty="0">
                <a:solidFill>
                  <a:srgbClr val="0070C0"/>
                </a:solidFill>
              </a:rPr>
              <a:t>هه‌نگاوه‌كانی شیكاركردنی كێشه‌ [خطوات حل المشكله‌]</a:t>
            </a:r>
            <a:endParaRPr lang="en-US" sz="2800" b="1" u="sng" dirty="0">
              <a:solidFill>
                <a:srgbClr val="0070C0"/>
              </a:solidFill>
            </a:endParaRPr>
          </a:p>
          <a:p>
            <a:pPr>
              <a:lnSpc>
                <a:spcPct val="150000"/>
              </a:lnSpc>
              <a:buNone/>
            </a:pPr>
            <a:r>
              <a:rPr lang="ar-IQ" sz="2400" b="1" u="sng" dirty="0">
                <a:solidFill>
                  <a:srgbClr val="FF0000"/>
                </a:solidFill>
              </a:rPr>
              <a:t>یه‌كه‌م</a:t>
            </a:r>
            <a:r>
              <a:rPr lang="ar-IQ" sz="2400" dirty="0">
                <a:solidFill>
                  <a:srgbClr val="FF0000"/>
                </a:solidFill>
              </a:rPr>
              <a:t>:- </a:t>
            </a:r>
            <a:r>
              <a:rPr lang="en-US" sz="2400" dirty="0">
                <a:solidFill>
                  <a:srgbClr val="FF0000"/>
                </a:solidFill>
              </a:rPr>
              <a:t>    </a:t>
            </a:r>
            <a:r>
              <a:rPr lang="ar-IQ" sz="2400" b="1" dirty="0">
                <a:solidFill>
                  <a:srgbClr val="FF0000"/>
                </a:solidFill>
              </a:rPr>
              <a:t>هه‌ستكردن به‌ كێشه‌كه‌</a:t>
            </a:r>
            <a:r>
              <a:rPr lang="ar-JO" sz="2400" b="1" dirty="0">
                <a:solidFill>
                  <a:srgbClr val="FF0000"/>
                </a:solidFill>
              </a:rPr>
              <a:t> .</a:t>
            </a:r>
            <a:endParaRPr lang="en-US" sz="2400" b="1" dirty="0">
              <a:solidFill>
                <a:srgbClr val="FF0000"/>
              </a:solidFill>
            </a:endParaRPr>
          </a:p>
          <a:p>
            <a:pPr>
              <a:lnSpc>
                <a:spcPct val="150000"/>
              </a:lnSpc>
              <a:buNone/>
            </a:pPr>
            <a:r>
              <a:rPr lang="ar-IQ" sz="2400" b="1" u="sng" dirty="0">
                <a:solidFill>
                  <a:srgbClr val="FF0000"/>
                </a:solidFill>
              </a:rPr>
              <a:t> دووه‌م</a:t>
            </a:r>
            <a:r>
              <a:rPr lang="ar-IQ" sz="2400" b="1" dirty="0">
                <a:solidFill>
                  <a:srgbClr val="FF0000"/>
                </a:solidFill>
              </a:rPr>
              <a:t>:- </a:t>
            </a:r>
            <a:r>
              <a:rPr lang="en-US" sz="2400" b="1" dirty="0">
                <a:solidFill>
                  <a:srgbClr val="FF0000"/>
                </a:solidFill>
              </a:rPr>
              <a:t>   </a:t>
            </a:r>
            <a:r>
              <a:rPr lang="ar-IQ" sz="2400" b="1" dirty="0">
                <a:solidFill>
                  <a:srgbClr val="FF0000"/>
                </a:solidFill>
              </a:rPr>
              <a:t>سنورداركردنی كێشه‌كه‌ وڕوونكردنه‌وه‌ی [تحدید المشكله‌ وتوضیحها</a:t>
            </a:r>
            <a:r>
              <a:rPr lang="ar-IQ" sz="2400" dirty="0">
                <a:solidFill>
                  <a:srgbClr val="FF0000"/>
                </a:solidFill>
              </a:rPr>
              <a:t>]</a:t>
            </a:r>
            <a:endParaRPr lang="en-US" sz="2400" dirty="0">
              <a:solidFill>
                <a:srgbClr val="FF0000"/>
              </a:solidFill>
            </a:endParaRPr>
          </a:p>
          <a:p>
            <a:pPr>
              <a:lnSpc>
                <a:spcPct val="150000"/>
              </a:lnSpc>
              <a:buNone/>
            </a:pPr>
            <a:r>
              <a:rPr lang="ar-IQ" sz="2400" b="1" u="sng" dirty="0">
                <a:solidFill>
                  <a:srgbClr val="FF0000"/>
                </a:solidFill>
              </a:rPr>
              <a:t>سێیه‌م</a:t>
            </a:r>
            <a:r>
              <a:rPr lang="ar-IQ" sz="2400" dirty="0">
                <a:solidFill>
                  <a:srgbClr val="FF0000"/>
                </a:solidFill>
              </a:rPr>
              <a:t>:- </a:t>
            </a:r>
            <a:r>
              <a:rPr lang="en-US" sz="2400" dirty="0">
                <a:solidFill>
                  <a:srgbClr val="FF0000"/>
                </a:solidFill>
              </a:rPr>
              <a:t>    </a:t>
            </a:r>
            <a:r>
              <a:rPr lang="ar-IQ" sz="2400" b="1" dirty="0">
                <a:solidFill>
                  <a:srgbClr val="FF0000"/>
                </a:solidFill>
              </a:rPr>
              <a:t>كۆكردنه‌وه‌ی زانیاری ده‌رباره‌ی كێشه‌كه‌</a:t>
            </a:r>
            <a:endParaRPr lang="en-US" sz="2400" dirty="0">
              <a:solidFill>
                <a:srgbClr val="FF0000"/>
              </a:solidFill>
            </a:endParaRPr>
          </a:p>
          <a:p>
            <a:pPr algn="just">
              <a:lnSpc>
                <a:spcPct val="150000"/>
              </a:lnSpc>
              <a:buNone/>
            </a:pPr>
            <a:r>
              <a:rPr lang="ar-IQ" sz="2400" b="1" u="sng" dirty="0">
                <a:solidFill>
                  <a:srgbClr val="FF0000"/>
                </a:solidFill>
              </a:rPr>
              <a:t>چواره‌م</a:t>
            </a:r>
            <a:r>
              <a:rPr lang="ar-IQ" sz="2400" b="1" dirty="0">
                <a:solidFill>
                  <a:srgbClr val="FF0000"/>
                </a:solidFill>
              </a:rPr>
              <a:t>:-  </a:t>
            </a:r>
            <a:r>
              <a:rPr lang="en-US" sz="2400" b="1" dirty="0">
                <a:solidFill>
                  <a:srgbClr val="FF0000"/>
                </a:solidFill>
              </a:rPr>
              <a:t> </a:t>
            </a:r>
            <a:r>
              <a:rPr lang="ar-IQ" sz="2400" b="1" dirty="0">
                <a:solidFill>
                  <a:srgbClr val="FF0000"/>
                </a:solidFill>
              </a:rPr>
              <a:t>دانانی گریمانه‌ له‌باره‌كان</a:t>
            </a:r>
            <a:r>
              <a:rPr lang="ar-IQ" sz="2400" dirty="0">
                <a:solidFill>
                  <a:srgbClr val="FF0000"/>
                </a:solidFill>
              </a:rPr>
              <a:t> </a:t>
            </a:r>
            <a:endParaRPr lang="en-US" sz="2400" dirty="0">
              <a:solidFill>
                <a:srgbClr val="FF0000"/>
              </a:solidFill>
            </a:endParaRPr>
          </a:p>
          <a:p>
            <a:pPr algn="just">
              <a:lnSpc>
                <a:spcPct val="150000"/>
              </a:lnSpc>
              <a:buNone/>
            </a:pPr>
            <a:r>
              <a:rPr lang="ar-JO" sz="2400" b="1" u="sng" dirty="0">
                <a:solidFill>
                  <a:srgbClr val="FF0000"/>
                </a:solidFill>
              </a:rPr>
              <a:t>پێنجه‌م</a:t>
            </a:r>
            <a:r>
              <a:rPr lang="ar-JO" sz="2400" u="sng" dirty="0">
                <a:solidFill>
                  <a:srgbClr val="FF0000"/>
                </a:solidFill>
              </a:rPr>
              <a:t>:-</a:t>
            </a:r>
            <a:r>
              <a:rPr lang="ar-JO" sz="2400" dirty="0">
                <a:solidFill>
                  <a:srgbClr val="FF0000"/>
                </a:solidFill>
              </a:rPr>
              <a:t>   </a:t>
            </a:r>
            <a:r>
              <a:rPr lang="en-US" sz="2400" dirty="0">
                <a:solidFill>
                  <a:srgbClr val="FF0000"/>
                </a:solidFill>
              </a:rPr>
              <a:t> </a:t>
            </a:r>
            <a:r>
              <a:rPr lang="ar-JO" sz="2400" b="1" dirty="0">
                <a:solidFill>
                  <a:srgbClr val="FF0000"/>
                </a:solidFill>
              </a:rPr>
              <a:t>تاقیكردنه‌وه‌ی ڕاستی گریمانه‌كان</a:t>
            </a:r>
            <a:r>
              <a:rPr lang="ar-JO" sz="2400" dirty="0">
                <a:solidFill>
                  <a:srgbClr val="FF0000"/>
                </a:solidFill>
              </a:rPr>
              <a:t> </a:t>
            </a:r>
          </a:p>
          <a:p>
            <a:pPr algn="just">
              <a:lnSpc>
                <a:spcPct val="150000"/>
              </a:lnSpc>
              <a:buNone/>
            </a:pPr>
            <a:r>
              <a:rPr lang="ar-JO" sz="2400" b="1" u="sng" dirty="0">
                <a:solidFill>
                  <a:srgbClr val="FF0000"/>
                </a:solidFill>
              </a:rPr>
              <a:t>شه‌شه‌م</a:t>
            </a:r>
            <a:r>
              <a:rPr lang="ar-JO" sz="2400" dirty="0">
                <a:solidFill>
                  <a:srgbClr val="FF0000"/>
                </a:solidFill>
              </a:rPr>
              <a:t>:-  ‌ </a:t>
            </a:r>
            <a:r>
              <a:rPr lang="ar-JO" sz="2400" b="1" dirty="0">
                <a:solidFill>
                  <a:srgbClr val="FF0000"/>
                </a:solidFill>
              </a:rPr>
              <a:t>دڵنیابوون له‌ شیكاروگه‌ یشتن به‌ ئه‌نجام و گشتاندنی ئه‌نجامه‌كه‌</a:t>
            </a:r>
            <a:endParaRPr lang="en-US" sz="2400" dirty="0">
              <a:solidFill>
                <a:srgbClr val="FF0000"/>
              </a:solidFill>
            </a:endParaRPr>
          </a:p>
          <a:p>
            <a:pPr>
              <a:buNone/>
            </a:pPr>
            <a:endParaRPr lang="en-US" sz="2400" dirty="0">
              <a:solidFill>
                <a:srgbClr val="FF0000"/>
              </a:solidFill>
            </a:endParaRPr>
          </a:p>
          <a:p>
            <a:pPr>
              <a:buNone/>
            </a:pPr>
            <a:endParaRPr lang="en-US" sz="2400" dirty="0">
              <a:solidFill>
                <a:srgbClr val="FF0000"/>
              </a:solidFill>
            </a:endParaRPr>
          </a:p>
          <a:p>
            <a:endParaRPr lang="en-US" sz="2400" b="1" dirty="0">
              <a:solidFill>
                <a:srgbClr val="FF0000"/>
              </a:solidFill>
            </a:endParaRPr>
          </a:p>
          <a:p>
            <a:endParaRPr lang="ar-JO" sz="2400" b="1" dirty="0">
              <a:solidFill>
                <a:srgbClr val="FF0000"/>
              </a:solidFill>
            </a:endParaRPr>
          </a:p>
          <a:p>
            <a:endParaRPr lang="en-US" sz="2400" b="1" u="sng" dirty="0">
              <a:solidFill>
                <a:srgbClr val="0070C0"/>
              </a:solidFill>
            </a:endParaRPr>
          </a:p>
          <a:p>
            <a:endParaRPr lang="en-US" sz="2400" b="1" u="sng" dirty="0">
              <a:solidFill>
                <a:srgbClr val="0070C0"/>
              </a:solidFill>
            </a:endParaRPr>
          </a:p>
          <a:p>
            <a:endParaRPr lang="en-US" dirty="0"/>
          </a:p>
        </p:txBody>
      </p:sp>
    </p:spTree>
    <p:extLst>
      <p:ext uri="{BB962C8B-B14F-4D97-AF65-F5344CB8AC3E}">
        <p14:creationId xmlns:p14="http://schemas.microsoft.com/office/powerpoint/2010/main" val="908039410"/>
      </p:ext>
    </p:extLst>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2800" dirty="0">
              <a:solidFill>
                <a:srgbClr val="0070C0"/>
              </a:solidFill>
            </a:endParaRPr>
          </a:p>
          <a:p>
            <a:pPr>
              <a:buNone/>
            </a:pPr>
            <a:r>
              <a:rPr lang="ar-IQ" sz="2800" b="1" u="sng" dirty="0">
                <a:solidFill>
                  <a:srgbClr val="FF0000"/>
                </a:solidFill>
              </a:rPr>
              <a:t>یه‌كه‌م</a:t>
            </a:r>
            <a:r>
              <a:rPr lang="ar-IQ" sz="2800" dirty="0">
                <a:solidFill>
                  <a:srgbClr val="FF0000"/>
                </a:solidFill>
              </a:rPr>
              <a:t>:- </a:t>
            </a:r>
            <a:r>
              <a:rPr lang="ar-IQ" sz="2800" b="1" dirty="0">
                <a:solidFill>
                  <a:srgbClr val="FF0000"/>
                </a:solidFill>
              </a:rPr>
              <a:t>هه‌ستكردن به‌ كێشه‌كه‌</a:t>
            </a:r>
            <a:r>
              <a:rPr lang="ar-JO" sz="2800" b="1" dirty="0">
                <a:solidFill>
                  <a:srgbClr val="FF0000"/>
                </a:solidFill>
              </a:rPr>
              <a:t> .</a:t>
            </a:r>
          </a:p>
          <a:p>
            <a:pPr>
              <a:buNone/>
            </a:pPr>
            <a:r>
              <a:rPr lang="ar-IQ" dirty="0" smtClean="0"/>
              <a:t>له‌ و هه‌نگاوه‌ ڕۆڵی مامۆستا ئه و خالانه‌ ده‌گرێته‌وه:-‌</a:t>
            </a:r>
            <a:endParaRPr lang="en-US" dirty="0" smtClean="0"/>
          </a:p>
          <a:p>
            <a:pPr>
              <a:buNone/>
            </a:pPr>
            <a:endParaRPr lang="ar-JO" b="1" dirty="0" smtClean="0"/>
          </a:p>
          <a:p>
            <a:pPr lvl="0" algn="just">
              <a:buNone/>
            </a:pPr>
            <a:r>
              <a:rPr lang="ar-JO" b="1" dirty="0" smtClean="0"/>
              <a:t>1-  </a:t>
            </a:r>
            <a:r>
              <a:rPr lang="ar-IQ" b="1" dirty="0" smtClean="0"/>
              <a:t>اساره‌ [اثاره‌] كردنی</a:t>
            </a:r>
            <a:r>
              <a:rPr lang="ar-JO" b="1" dirty="0" smtClean="0"/>
              <a:t>(</a:t>
            </a:r>
            <a:r>
              <a:rPr lang="en-US" b="1" dirty="0" smtClean="0"/>
              <a:t> </a:t>
            </a:r>
            <a:r>
              <a:rPr lang="ar-IQ" b="1" dirty="0" smtClean="0"/>
              <a:t>ور</a:t>
            </a:r>
            <a:r>
              <a:rPr lang="ar-JO" b="1" dirty="0" smtClean="0"/>
              <a:t>ژاندنی)</a:t>
            </a:r>
            <a:r>
              <a:rPr lang="ar-IQ" b="1" dirty="0" smtClean="0"/>
              <a:t> كێشه‌ زانست</a:t>
            </a:r>
            <a:r>
              <a:rPr lang="ar-JO" b="1" dirty="0" smtClean="0"/>
              <a:t>ی</a:t>
            </a:r>
            <a:r>
              <a:rPr lang="ar-IQ" b="1" dirty="0" smtClean="0"/>
              <a:t>ه‌كان له‌به‌رده‌م قوتابیه‌كانی به‌شێوازی گفتوگۆكردن .</a:t>
            </a:r>
            <a:endParaRPr lang="en-US" b="1" dirty="0" smtClean="0"/>
          </a:p>
          <a:p>
            <a:pPr algn="just">
              <a:buNone/>
            </a:pPr>
            <a:r>
              <a:rPr lang="en-US" b="1" dirty="0" smtClean="0"/>
              <a:t> </a:t>
            </a:r>
            <a:r>
              <a:rPr lang="ar-JO" b="1" dirty="0" smtClean="0"/>
              <a:t>2- </a:t>
            </a:r>
            <a:r>
              <a:rPr lang="ar-IQ" b="1" dirty="0" smtClean="0"/>
              <a:t>هاندانی قوتابیه‌كان بۆده‌ربڕین له‌و كێشانه‌ی ڕووبه‌ڕوویان ده‌بنه‌وه‌</a:t>
            </a:r>
            <a:r>
              <a:rPr lang="ar-JO" b="1" dirty="0" smtClean="0"/>
              <a:t> </a:t>
            </a:r>
            <a:r>
              <a:rPr lang="ar-IQ" b="1" dirty="0" smtClean="0"/>
              <a:t>به‌شێوازێكی چه‌ندیتی ، ئه‌وكاره‌ش له‌ژێرره‌چاوكردنی چه‌ند پێوه‌رێكه‌ ، له‌مانه</a:t>
            </a:r>
            <a:r>
              <a:rPr lang="ar-JO" b="1" dirty="0" smtClean="0"/>
              <a:t>:-</a:t>
            </a:r>
            <a:r>
              <a:rPr lang="ar-IQ" b="1" dirty="0" smtClean="0"/>
              <a:t>‌ </a:t>
            </a:r>
            <a:endParaRPr lang="en-US" b="1" dirty="0"/>
          </a:p>
        </p:txBody>
      </p:sp>
    </p:spTree>
    <p:extLst>
      <p:ext uri="{BB962C8B-B14F-4D97-AF65-F5344CB8AC3E}">
        <p14:creationId xmlns:p14="http://schemas.microsoft.com/office/powerpoint/2010/main" val="1323107539"/>
      </p:ext>
    </p:extLst>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ar-JO" dirty="0" smtClean="0"/>
          </a:p>
          <a:p>
            <a:pPr algn="just">
              <a:lnSpc>
                <a:spcPct val="150000"/>
              </a:lnSpc>
              <a:buNone/>
            </a:pPr>
            <a:r>
              <a:rPr lang="ar-IQ" sz="3200" b="1" dirty="0"/>
              <a:t>أ- پێویسته‌ كێشه‌كه‌ په‌یوه‌ندیه‌كی به‌هێزو ڕاسته‌ وخۆی هه بێ به‌ژیانی قواتبیه كان ، چونكه‌ ئه‌گه‌ر وا نه‌بێ كێشه‌كه‌ هیچ گرینگیه كی نابێ،چونكه‌ هه‌موو پرسیارێك كێشه‌ نیه‌ به‌ڵام بۆی</a:t>
            </a:r>
            <a:r>
              <a:rPr lang="ar-JO" sz="3200" b="1" dirty="0"/>
              <a:t> </a:t>
            </a:r>
            <a:r>
              <a:rPr lang="ar-IQ" sz="3200" b="1" dirty="0"/>
              <a:t>هه‌یه هه‌مووكێشه‌یه‌ك شێوازی پرسیار وه‌ربگرێ،</a:t>
            </a:r>
            <a:r>
              <a:rPr lang="en-US" sz="3200" b="1" dirty="0"/>
              <a:t> </a:t>
            </a:r>
            <a:r>
              <a:rPr lang="ar-IQ" sz="3200" b="1" dirty="0"/>
              <a:t>بۆیه‌ مامۆستای باش ئه‌و مامۆستایه‌یه‌ كه‌ بزانێ چۆن ئه‌و پرسیاره‌ی سه‌رنجی</a:t>
            </a:r>
            <a:r>
              <a:rPr lang="ar-JO" sz="3200" b="1" dirty="0"/>
              <a:t> </a:t>
            </a:r>
            <a:r>
              <a:rPr lang="ar-IQ" sz="3200" b="1" dirty="0"/>
              <a:t>قوتابیان راناكێشێ ب</a:t>
            </a:r>
            <a:r>
              <a:rPr lang="ar-JO" sz="3200" b="1" dirty="0"/>
              <a:t>ی</a:t>
            </a:r>
            <a:r>
              <a:rPr lang="ar-IQ" sz="3200" b="1" dirty="0"/>
              <a:t>گۆری بۆكێشه‌</a:t>
            </a:r>
            <a:endParaRPr lang="en-US" sz="3200" b="1" dirty="0"/>
          </a:p>
          <a:p>
            <a:pPr>
              <a:buNone/>
            </a:pPr>
            <a:endParaRPr lang="en-US" dirty="0"/>
          </a:p>
        </p:txBody>
      </p:sp>
    </p:spTree>
    <p:extLst>
      <p:ext uri="{BB962C8B-B14F-4D97-AF65-F5344CB8AC3E}">
        <p14:creationId xmlns:p14="http://schemas.microsoft.com/office/powerpoint/2010/main" val="161195831"/>
      </p:ext>
    </p:extLst>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endParaRPr lang="ar-JO" dirty="0" smtClean="0"/>
          </a:p>
          <a:p>
            <a:pPr algn="just">
              <a:lnSpc>
                <a:spcPct val="200000"/>
              </a:lnSpc>
              <a:buNone/>
            </a:pPr>
            <a:r>
              <a:rPr lang="ar-IQ" sz="3200" b="1" dirty="0"/>
              <a:t>ب- كێشه‌كه‌ له‌ئاستی قوتابیان بێت ورووبه‌ڕووی توانایان ببێته‌وه،‌ لێره‌ مه‌به‌ست ئه‌وه‌یه‌كه‌ نابێ كێشه‌كه‌ ئاسان بێ به‌ شێوه‌یه‌ك گاڵته‌ی بێ بكرێ له‌لایه‌ن قوتابیه‌كان و نه‌ زۆر ئاڵۆز بێ به‌شێوه‌یه‌ك نه‌توانن دوابه‌دواچونی بۆبكه‌ن بۆ شیكاركردنی.</a:t>
            </a:r>
            <a:endParaRPr lang="en-US" sz="3200" b="1" dirty="0"/>
          </a:p>
        </p:txBody>
      </p:sp>
    </p:spTree>
    <p:extLst>
      <p:ext uri="{BB962C8B-B14F-4D97-AF65-F5344CB8AC3E}">
        <p14:creationId xmlns:p14="http://schemas.microsoft.com/office/powerpoint/2010/main" val="1060553924"/>
      </p:ext>
    </p:extLst>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endParaRPr lang="ar-JO" dirty="0" smtClean="0"/>
          </a:p>
          <a:p>
            <a:pPr algn="just">
              <a:lnSpc>
                <a:spcPct val="200000"/>
              </a:lnSpc>
              <a:buNone/>
            </a:pPr>
            <a:r>
              <a:rPr lang="ar-IQ" sz="3200" b="1" dirty="0"/>
              <a:t>ج-  كێشه‌كه‌ پێوه‌ست بێ به‌ ئامانجی وانه‌كه‌ بۆ ئه‌وه‌ی قوتابیه‌كان له‌كاتی هه‌وڵ دان بۆشیكاركردنی  فێری چه‌ند زانیاریه‌ك وچاپووكی ژیری ببن وئاراسته‌ وئاره‌زوه‌ خوازراوه‌كانیان لا په‌یدا ببێ بۆ وانه‌كه‌ له‌پێناوی هێنانه دی‌ ئامانجه‌كانی وانه‌كه‌</a:t>
            </a:r>
            <a:endParaRPr lang="en-US" sz="3200" b="1" dirty="0"/>
          </a:p>
          <a:p>
            <a:pPr>
              <a:buNone/>
            </a:pPr>
            <a:endParaRPr lang="en-US" dirty="0"/>
          </a:p>
        </p:txBody>
      </p:sp>
    </p:spTree>
    <p:extLst>
      <p:ext uri="{BB962C8B-B14F-4D97-AF65-F5344CB8AC3E}">
        <p14:creationId xmlns:p14="http://schemas.microsoft.com/office/powerpoint/2010/main" val="2159694404"/>
      </p:ext>
    </p:extLst>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buNone/>
            </a:pPr>
            <a:r>
              <a:rPr lang="ar-IQ" sz="4000" b="1" u="sng" dirty="0">
                <a:solidFill>
                  <a:srgbClr val="FF0000"/>
                </a:solidFill>
                <a:cs typeface="Ali_K_Samik" pitchFamily="2" charset="-78"/>
              </a:rPr>
              <a:t>كيَشة لة ماتماتيك </a:t>
            </a:r>
            <a:endParaRPr lang="en-US" sz="4000" dirty="0">
              <a:solidFill>
                <a:srgbClr val="FF0000"/>
              </a:solidFill>
              <a:cs typeface="Ali_K_Samik" pitchFamily="2" charset="-78"/>
            </a:endParaRPr>
          </a:p>
          <a:p>
            <a:pPr algn="just">
              <a:buNone/>
            </a:pPr>
            <a:r>
              <a:rPr lang="ar-IQ" sz="4000" b="1" u="sng" dirty="0">
                <a:solidFill>
                  <a:srgbClr val="FF0000"/>
                </a:solidFill>
                <a:cs typeface="Ali_K_Samik" pitchFamily="2" charset="-78"/>
              </a:rPr>
              <a:t>بةرانبةربووني تاكة بو هةلَويَستيَك كة كوَمةلَيَك ثةيوةندي ماتماتيكي تيَكةلاَو دةطريَتةوة وثيَويستي بة وةلاَم دانةوة هةية , واتة لة ضارةسةر كردن وشيكار كردني كيَشة لة ماتماتيك ثيَويستمان بة بةكار هيَناني ماتماتيك هةية</a:t>
            </a:r>
            <a:r>
              <a:rPr lang="ar-IQ" sz="4000" dirty="0">
                <a:solidFill>
                  <a:srgbClr val="FF0000"/>
                </a:solidFill>
                <a:cs typeface="Ali_K_Samik" pitchFamily="2" charset="-78"/>
              </a:rPr>
              <a:t> </a:t>
            </a:r>
            <a:endParaRPr lang="en-US" sz="4000" dirty="0">
              <a:solidFill>
                <a:srgbClr val="FF0000"/>
              </a:solidFill>
              <a:cs typeface="Ali_K_Samik" pitchFamily="2" charset="-78"/>
            </a:endParaRPr>
          </a:p>
        </p:txBody>
      </p:sp>
    </p:spTree>
    <p:extLst>
      <p:ext uri="{BB962C8B-B14F-4D97-AF65-F5344CB8AC3E}">
        <p14:creationId xmlns:p14="http://schemas.microsoft.com/office/powerpoint/2010/main" val="2079894501"/>
      </p:ext>
    </p:extLst>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ar-IQ" sz="3200" b="1" u="sng" dirty="0">
                <a:solidFill>
                  <a:srgbClr val="FF0000"/>
                </a:solidFill>
              </a:rPr>
              <a:t>دووه‌م</a:t>
            </a:r>
            <a:r>
              <a:rPr lang="ar-IQ" sz="3200" b="1" dirty="0">
                <a:solidFill>
                  <a:srgbClr val="FF0000"/>
                </a:solidFill>
              </a:rPr>
              <a:t>:-  سنورداركردنی كێشه‌كه‌ وڕوونكردنه‌وه‌ی [تحدید المشكله‌ وتوضیحها</a:t>
            </a:r>
            <a:r>
              <a:rPr lang="ar-IQ" sz="3200" dirty="0">
                <a:solidFill>
                  <a:srgbClr val="FF0000"/>
                </a:solidFill>
              </a:rPr>
              <a:t>]</a:t>
            </a:r>
            <a:endParaRPr lang="en-US" sz="3200" dirty="0">
              <a:solidFill>
                <a:srgbClr val="FF0000"/>
              </a:solidFill>
            </a:endParaRPr>
          </a:p>
          <a:p>
            <a:pPr algn="just">
              <a:buNone/>
            </a:pPr>
            <a:r>
              <a:rPr lang="ar-IQ" sz="2800" dirty="0"/>
              <a:t>     پاش هه‌ست پێكردن به‌كێشه‌كه‌ وپێوستی كردن به‌ لێكۆلینه‌ وه‌و توێژینه‌وه‌ ده‌رباره‌ی كێشه‌كه‌ ،</a:t>
            </a:r>
            <a:r>
              <a:rPr lang="ar-IQ" sz="2800" b="1" dirty="0">
                <a:solidFill>
                  <a:srgbClr val="002060"/>
                </a:solidFill>
              </a:rPr>
              <a:t>ڕۆلی مامۆستا لێره‌ یارمه‌تی دانی قوتابیه‌كانه‌ بۆ سنورداركردنی كێشه‌كه‌و داڕشتنی به‌شێوازێكی ڕوون وئاشكرا</a:t>
            </a:r>
            <a:r>
              <a:rPr lang="ar-IQ" sz="2800" dirty="0"/>
              <a:t>، </a:t>
            </a:r>
            <a:r>
              <a:rPr lang="ar-IQ" sz="2800" b="1" dirty="0">
                <a:solidFill>
                  <a:srgbClr val="FF0000"/>
                </a:solidFill>
              </a:rPr>
              <a:t>لێره‌ به‌ئاراسته‌ كانی مامۆستاو به‌شداركردنی قوتابیه‌كان خۆیان ده‌توانن لایه‌نێكی دیاربكراو بۆكێشه‌كه‌ هه‌ڵببژێرن</a:t>
            </a:r>
            <a:r>
              <a:rPr lang="ar-IQ" sz="2800" dirty="0"/>
              <a:t>، </a:t>
            </a:r>
            <a:r>
              <a:rPr lang="ar-IQ" sz="2800" b="1" dirty="0">
                <a:solidFill>
                  <a:srgbClr val="00B0F0"/>
                </a:solidFill>
              </a:rPr>
              <a:t>لێره‌ دارشتنی كێشه‌كه‌ به‌شێوه‌ی پرسیارێك </a:t>
            </a:r>
            <a:r>
              <a:rPr lang="ar-IQ" sz="2800" dirty="0"/>
              <a:t>یارمه‌تیمان ده‌دات بۆ لێكوڵینه‌وه‌ وگه‌ڕان به‌دوای وه‌ڵامێكی دیاريكراو ئاسانترده‌كات.</a:t>
            </a:r>
            <a:endParaRPr lang="en-US" sz="2800" dirty="0"/>
          </a:p>
          <a:p>
            <a:pPr>
              <a:buNone/>
            </a:pPr>
            <a:endParaRPr lang="en-US" dirty="0"/>
          </a:p>
        </p:txBody>
      </p:sp>
    </p:spTree>
    <p:extLst>
      <p:ext uri="{BB962C8B-B14F-4D97-AF65-F5344CB8AC3E}">
        <p14:creationId xmlns:p14="http://schemas.microsoft.com/office/powerpoint/2010/main" val="2465471598"/>
      </p:ext>
    </p:extLst>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ar-IQ" sz="3200" b="1" u="sng" dirty="0">
                <a:solidFill>
                  <a:srgbClr val="FF0000"/>
                </a:solidFill>
              </a:rPr>
              <a:t>سێیه‌م</a:t>
            </a:r>
            <a:r>
              <a:rPr lang="ar-IQ" sz="3200" dirty="0">
                <a:solidFill>
                  <a:srgbClr val="FF0000"/>
                </a:solidFill>
              </a:rPr>
              <a:t>:-  </a:t>
            </a:r>
            <a:r>
              <a:rPr lang="ar-IQ" sz="3200" b="1" dirty="0">
                <a:solidFill>
                  <a:srgbClr val="FF0000"/>
                </a:solidFill>
              </a:rPr>
              <a:t>كۆكردنه‌وه‌ی زانیاری ده‌رباره‌ی كێشه‌كه‌</a:t>
            </a:r>
            <a:endParaRPr lang="en-US" sz="3200" dirty="0">
              <a:solidFill>
                <a:srgbClr val="FF0000"/>
              </a:solidFill>
            </a:endParaRPr>
          </a:p>
          <a:p>
            <a:pPr>
              <a:buNone/>
            </a:pPr>
            <a:r>
              <a:rPr lang="ar-IQ" dirty="0" smtClean="0"/>
              <a:t>وپێویسته‌ مامۆستا راهێنان به‌ قوتابیه‌كانی بكات له‌سه‌ر :-</a:t>
            </a:r>
            <a:endParaRPr lang="ar-JO" dirty="0" smtClean="0"/>
          </a:p>
          <a:p>
            <a:pPr lvl="0">
              <a:lnSpc>
                <a:spcPct val="150000"/>
              </a:lnSpc>
            </a:pPr>
            <a:r>
              <a:rPr lang="ar-IQ" sz="3200" b="1" dirty="0"/>
              <a:t>به‌كارهێنانی سه‌رچاوه‌ی جیاواز بۆكۆ‌ كردنه‌وه‌ی زانیاریه‌كان. </a:t>
            </a:r>
            <a:endParaRPr lang="en-US" sz="3200" b="1" dirty="0"/>
          </a:p>
          <a:p>
            <a:pPr lvl="0">
              <a:lnSpc>
                <a:spcPct val="150000"/>
              </a:lnSpc>
            </a:pPr>
            <a:r>
              <a:rPr lang="ar-IQ" sz="3200" b="1" dirty="0"/>
              <a:t>دانانی زانیاریه‌كان له‌خشته‌یه‌ك وپۆلین كردنیان.</a:t>
            </a:r>
            <a:endParaRPr lang="en-US" sz="3200" b="1" dirty="0"/>
          </a:p>
          <a:p>
            <a:endParaRPr lang="en-US" dirty="0"/>
          </a:p>
        </p:txBody>
      </p:sp>
    </p:spTree>
    <p:extLst>
      <p:ext uri="{BB962C8B-B14F-4D97-AF65-F5344CB8AC3E}">
        <p14:creationId xmlns:p14="http://schemas.microsoft.com/office/powerpoint/2010/main" val="3492139382"/>
      </p:ext>
    </p:extLst>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lgn="just">
              <a:lnSpc>
                <a:spcPct val="150000"/>
              </a:lnSpc>
            </a:pPr>
            <a:r>
              <a:rPr lang="ar-IQ" sz="2800" b="1" dirty="0"/>
              <a:t>په‌ناربردن بۆ كتێبخانه‌ی قوتابخانه‌ بۆ زانینی چۆنیه‌تی به‌ده‌ست هێنانی زانیاری پێویست.</a:t>
            </a:r>
            <a:endParaRPr lang="en-US" sz="2800" b="1" dirty="0"/>
          </a:p>
          <a:p>
            <a:pPr lvl="0" algn="just">
              <a:lnSpc>
                <a:spcPct val="150000"/>
              </a:lnSpc>
            </a:pPr>
            <a:r>
              <a:rPr lang="ar-IQ" sz="2800" b="1" dirty="0"/>
              <a:t>كورت كردنه‌وه‌ی ئه‌وبابه‌تانه‌ی ده‌یخوێننه‌وه‌ ده‌ستنیشان كردنی سود به‌خشه‌كان به‌ شێوه‌ی  بێروكه‌ بنه‌ڕه‌تیه‌كان.</a:t>
            </a:r>
            <a:endParaRPr lang="en-US" sz="2800" b="1" dirty="0"/>
          </a:p>
          <a:p>
            <a:pPr lvl="0" algn="just">
              <a:lnSpc>
                <a:spcPct val="150000"/>
              </a:lnSpc>
            </a:pPr>
            <a:r>
              <a:rPr lang="ar-IQ" sz="2800" b="1" dirty="0"/>
              <a:t>خوێندنه‌وه‌ی خشته‌كان و دروست كردنی ره‌سمی به‌یانی وچۆنیه‌تی به‌كارهێنانی.</a:t>
            </a:r>
            <a:endParaRPr lang="en-US" sz="2800" b="1" dirty="0"/>
          </a:p>
        </p:txBody>
      </p:sp>
    </p:spTree>
    <p:extLst>
      <p:ext uri="{BB962C8B-B14F-4D97-AF65-F5344CB8AC3E}">
        <p14:creationId xmlns:p14="http://schemas.microsoft.com/office/powerpoint/2010/main" val="279600238"/>
      </p:ext>
    </p:extLst>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ar-IQ" sz="3000" b="1" u="sng" dirty="0">
                <a:solidFill>
                  <a:srgbClr val="FF0000"/>
                </a:solidFill>
              </a:rPr>
              <a:t>چواره‌م</a:t>
            </a:r>
            <a:r>
              <a:rPr lang="ar-IQ" sz="3000" b="1" dirty="0">
                <a:solidFill>
                  <a:srgbClr val="FF0000"/>
                </a:solidFill>
              </a:rPr>
              <a:t>:-  دانانی گریمانه‌ له‌باره‌كان</a:t>
            </a:r>
            <a:r>
              <a:rPr lang="ar-IQ" sz="3000" dirty="0">
                <a:solidFill>
                  <a:srgbClr val="FF0000"/>
                </a:solidFill>
              </a:rPr>
              <a:t> </a:t>
            </a:r>
            <a:endParaRPr lang="en-US" sz="3000" dirty="0">
              <a:solidFill>
                <a:srgbClr val="FF0000"/>
              </a:solidFill>
            </a:endParaRPr>
          </a:p>
          <a:p>
            <a:pPr>
              <a:buNone/>
            </a:pPr>
            <a:r>
              <a:rPr lang="ar-IQ" sz="3500" b="1" dirty="0"/>
              <a:t>ئه‌وانه‌ش بریتین له‌ چه‌ند شیكارێكی كاتی،وه‌ گریمانه‌ باشه‌كان ئه‌وسیفه‌ تانه‌ی خواره‌وه‌ یان هه‌یه:-</a:t>
            </a:r>
            <a:endParaRPr lang="en-US" sz="3500" b="1" dirty="0"/>
          </a:p>
          <a:p>
            <a:pPr lvl="0">
              <a:lnSpc>
                <a:spcPct val="200000"/>
              </a:lnSpc>
            </a:pPr>
            <a:r>
              <a:rPr lang="ar-IQ" sz="3200" b="1" dirty="0"/>
              <a:t>دارشتراوه‌ به‌شێوازێكی روون وبه‌ ئاسانی تێبینی ده‌كرێن.</a:t>
            </a:r>
            <a:endParaRPr lang="ar-JO" sz="3200" b="1" dirty="0"/>
          </a:p>
          <a:p>
            <a:pPr lvl="0">
              <a:lnSpc>
                <a:spcPct val="200000"/>
              </a:lnSpc>
            </a:pPr>
            <a:r>
              <a:rPr lang="ar-IQ" sz="3200" b="1" dirty="0"/>
              <a:t>په‌‌یوه‌ ندیه‌كی راسته‌ وخۆی به‌توخمه‌كانی كێشه‌ كه‌وه‌ هه‌یه.</a:t>
            </a:r>
            <a:endParaRPr lang="en-US" sz="3200" b="1" dirty="0"/>
          </a:p>
          <a:p>
            <a:pPr lvl="0">
              <a:lnSpc>
                <a:spcPct val="200000"/>
              </a:lnSpc>
            </a:pPr>
            <a:r>
              <a:rPr lang="ar-IQ" sz="3200" b="1" dirty="0"/>
              <a:t>نابێته‌ پێچه‌ وانه‌ی راسته‌قینه‌ ‌ ناسراوه‌كان.</a:t>
            </a:r>
            <a:endParaRPr lang="en-US" sz="3200" b="1" dirty="0"/>
          </a:p>
          <a:p>
            <a:endParaRPr lang="en-US" dirty="0"/>
          </a:p>
        </p:txBody>
      </p:sp>
    </p:spTree>
    <p:extLst>
      <p:ext uri="{BB962C8B-B14F-4D97-AF65-F5344CB8AC3E}">
        <p14:creationId xmlns:p14="http://schemas.microsoft.com/office/powerpoint/2010/main" val="3578384294"/>
      </p:ext>
    </p:extLst>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ar-JO" dirty="0" smtClean="0"/>
          </a:p>
          <a:p>
            <a:pPr lvl="0" algn="just">
              <a:lnSpc>
                <a:spcPct val="200000"/>
              </a:lnSpc>
            </a:pPr>
            <a:r>
              <a:rPr lang="ar-IQ" sz="3200" b="1" dirty="0"/>
              <a:t>شیاوی تاقیكردنه‌وه‌یه‌ جابه‌ پراكتیك كردن بێ یان به‌ تێبینی كردن.</a:t>
            </a:r>
            <a:endParaRPr lang="en-US" sz="3200" b="1" dirty="0"/>
          </a:p>
          <a:p>
            <a:pPr lvl="0">
              <a:lnSpc>
                <a:spcPct val="200000"/>
              </a:lnSpc>
            </a:pPr>
            <a:r>
              <a:rPr lang="ar-IQ" sz="3200" b="1" dirty="0"/>
              <a:t>ژماره‌ی</a:t>
            </a:r>
            <a:r>
              <a:rPr lang="ar-JO" sz="3200" b="1" dirty="0"/>
              <a:t> </a:t>
            </a:r>
            <a:r>
              <a:rPr lang="ar-IQ" sz="3200" b="1" dirty="0"/>
              <a:t>كه‌م بێ تانه‌بێته هۆیه‌ك بۆ په‌رت بڵاوی وتركیز</a:t>
            </a:r>
            <a:r>
              <a:rPr lang="en-US" sz="3200" b="1" dirty="0"/>
              <a:t> </a:t>
            </a:r>
            <a:r>
              <a:rPr lang="ar-IQ" sz="3200" b="1" dirty="0"/>
              <a:t>نه‌كردن</a:t>
            </a:r>
            <a:r>
              <a:rPr lang="ar-JO" sz="3200" b="1" dirty="0"/>
              <a:t>.</a:t>
            </a:r>
            <a:endParaRPr lang="en-US" sz="3200" b="1" dirty="0"/>
          </a:p>
        </p:txBody>
      </p:sp>
    </p:spTree>
    <p:extLst>
      <p:ext uri="{BB962C8B-B14F-4D97-AF65-F5344CB8AC3E}">
        <p14:creationId xmlns:p14="http://schemas.microsoft.com/office/powerpoint/2010/main" val="1287763475"/>
      </p:ext>
    </p:extLst>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lnSpc>
                <a:spcPct val="200000"/>
              </a:lnSpc>
              <a:buNone/>
            </a:pPr>
            <a:r>
              <a:rPr lang="ar-JO" sz="5100" b="1" u="sng" dirty="0">
                <a:solidFill>
                  <a:srgbClr val="FF0000"/>
                </a:solidFill>
              </a:rPr>
              <a:t>پێنجه‌م</a:t>
            </a:r>
            <a:r>
              <a:rPr lang="ar-JO" sz="5100" u="sng" dirty="0">
                <a:solidFill>
                  <a:srgbClr val="FF0000"/>
                </a:solidFill>
              </a:rPr>
              <a:t>:-</a:t>
            </a:r>
            <a:r>
              <a:rPr lang="ar-JO" sz="5100" dirty="0">
                <a:solidFill>
                  <a:srgbClr val="FF0000"/>
                </a:solidFill>
              </a:rPr>
              <a:t>   </a:t>
            </a:r>
            <a:r>
              <a:rPr lang="ar-JO" sz="5100" b="1" dirty="0">
                <a:solidFill>
                  <a:srgbClr val="FF0000"/>
                </a:solidFill>
              </a:rPr>
              <a:t>تاقیكردنه‌وه‌ی ڕاستی گریمانه‌كان</a:t>
            </a:r>
            <a:r>
              <a:rPr lang="ar-JO" sz="5100" dirty="0">
                <a:solidFill>
                  <a:srgbClr val="FF0000"/>
                </a:solidFill>
              </a:rPr>
              <a:t> </a:t>
            </a:r>
          </a:p>
          <a:p>
            <a:pPr algn="just">
              <a:lnSpc>
                <a:spcPct val="200000"/>
              </a:lnSpc>
              <a:buNone/>
            </a:pPr>
            <a:r>
              <a:rPr lang="en-US" sz="3200" dirty="0"/>
              <a:t>    </a:t>
            </a:r>
            <a:r>
              <a:rPr lang="ar-JO" sz="4100" b="1" dirty="0"/>
              <a:t>پاش تاقیكردنه‌وه‌ی گریمانه‌كان، </a:t>
            </a:r>
            <a:r>
              <a:rPr lang="ar-JO" sz="4100" b="1" dirty="0">
                <a:solidFill>
                  <a:srgbClr val="00B0F0"/>
                </a:solidFill>
              </a:rPr>
              <a:t>گریمانی هه‌ڵه‌ دور ده‌خرێته‌وه‌ و گریمانی په یوه‌ندیدار به‌ كێشه‌كه‌ ده‌مینێه‌وه‌</a:t>
            </a:r>
            <a:r>
              <a:rPr lang="ar-JO" sz="4100" b="1" dirty="0"/>
              <a:t>، </a:t>
            </a:r>
            <a:r>
              <a:rPr lang="ar-JO" sz="4100" b="1" dirty="0">
                <a:solidFill>
                  <a:srgbClr val="7030A0"/>
                </a:solidFill>
              </a:rPr>
              <a:t>وه‌ ئه‌گه‌ربه‌ هۆی گریمانه‌كان نه‌گه‌یشتن به‌ شیكار ئه وا پێویسته‌ چه‌ند گریمانێكی نوێ دابنرێ</a:t>
            </a:r>
            <a:r>
              <a:rPr lang="ar-JO" sz="4100" b="1" dirty="0"/>
              <a:t>، </a:t>
            </a:r>
            <a:r>
              <a:rPr lang="ar-JO" sz="4100" b="1" dirty="0">
                <a:solidFill>
                  <a:srgbClr val="FF0000"/>
                </a:solidFill>
              </a:rPr>
              <a:t>لێره‌ پێویسته‌ مامۆستا یارمه‌تیده‌ربێ بۆ تاقیكردنه‌وه‌ی ڕاستی گریمانه‌كان.</a:t>
            </a:r>
            <a:endParaRPr lang="en-US" sz="4100" b="1" dirty="0">
              <a:solidFill>
                <a:srgbClr val="FF0000"/>
              </a:solidFill>
            </a:endParaRPr>
          </a:p>
          <a:p>
            <a:pPr algn="just">
              <a:lnSpc>
                <a:spcPct val="200000"/>
              </a:lnSpc>
              <a:buNone/>
            </a:pPr>
            <a:endParaRPr lang="en-US" sz="3200" dirty="0">
              <a:solidFill>
                <a:srgbClr val="FF0000"/>
              </a:solidFill>
            </a:endParaRPr>
          </a:p>
          <a:p>
            <a:endParaRPr lang="en-US" dirty="0"/>
          </a:p>
        </p:txBody>
      </p:sp>
    </p:spTree>
    <p:extLst>
      <p:ext uri="{BB962C8B-B14F-4D97-AF65-F5344CB8AC3E}">
        <p14:creationId xmlns:p14="http://schemas.microsoft.com/office/powerpoint/2010/main" val="37134"/>
      </p:ext>
    </p:extLst>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ar-JO" sz="3200" b="1" u="sng" dirty="0">
                <a:solidFill>
                  <a:srgbClr val="FF0000"/>
                </a:solidFill>
              </a:rPr>
              <a:t>شه‌شه‌م</a:t>
            </a:r>
            <a:r>
              <a:rPr lang="ar-JO" sz="3200" b="1" dirty="0">
                <a:solidFill>
                  <a:srgbClr val="FF0000"/>
                </a:solidFill>
              </a:rPr>
              <a:t>:-  ‌ دڵنیابوون له‌ شیكارو</a:t>
            </a:r>
            <a:r>
              <a:rPr lang="en-US" sz="3200" b="1" dirty="0">
                <a:solidFill>
                  <a:srgbClr val="FF0000"/>
                </a:solidFill>
              </a:rPr>
              <a:t> </a:t>
            </a:r>
            <a:r>
              <a:rPr lang="ar-JO" sz="3200" b="1" dirty="0">
                <a:solidFill>
                  <a:srgbClr val="FF0000"/>
                </a:solidFill>
              </a:rPr>
              <a:t>گه‌یشتن به‌ ئه‌نجام و گشتاندنی ئه‌نجامه‌كه‌.</a:t>
            </a:r>
            <a:endParaRPr lang="en-US" sz="3200" b="1" dirty="0">
              <a:solidFill>
                <a:srgbClr val="FF0000"/>
              </a:solidFill>
            </a:endParaRPr>
          </a:p>
          <a:p>
            <a:pPr algn="just">
              <a:lnSpc>
                <a:spcPct val="150000"/>
              </a:lnSpc>
              <a:buNone/>
            </a:pPr>
            <a:r>
              <a:rPr lang="ar-JO" sz="3200" b="1" dirty="0"/>
              <a:t> </a:t>
            </a:r>
            <a:r>
              <a:rPr lang="en-US" sz="3200" b="1" dirty="0"/>
              <a:t>  </a:t>
            </a:r>
            <a:r>
              <a:rPr lang="ar-JO" sz="3200" b="1" dirty="0"/>
              <a:t>بێ گومان </a:t>
            </a:r>
            <a:r>
              <a:rPr lang="ar-JO" sz="3200" b="1" dirty="0">
                <a:solidFill>
                  <a:srgbClr val="FF0000"/>
                </a:solidFill>
              </a:rPr>
              <a:t>ناتوانین گشتاندن بۆ ئه‌نجامه‌كان بكه‌ین ئه‌گه‌ر دڵنیا نه‌ بین له‌ ئه‌نجامه‌كان وگونجانیان بۆ هه‌موو باره‌كانی هاوشێوه‌  </a:t>
            </a:r>
            <a:r>
              <a:rPr lang="ar-JO" sz="3200" b="1" dirty="0"/>
              <a:t>له‌گه‌ڵ باری  كێشه‌كه‌ی ئێستا ، لێره‌ مامۆستا یارمه‌تی قوتابیه‌كان ده‌دات بۆ چۆنیه‌تی شیكردنه‌وه‌ی ئه‌نجامه‌كان وسو</a:t>
            </a:r>
            <a:r>
              <a:rPr lang="ar-IQ" sz="3200" b="1" dirty="0"/>
              <a:t>د</a:t>
            </a:r>
            <a:r>
              <a:rPr lang="ar-JO" sz="3200" b="1" dirty="0"/>
              <a:t> لێوه رگرتنیان.</a:t>
            </a:r>
            <a:endParaRPr lang="en-US" sz="3200" b="1" dirty="0">
              <a:solidFill>
                <a:srgbClr val="FF0000"/>
              </a:solidFill>
            </a:endParaRPr>
          </a:p>
          <a:p>
            <a:pPr>
              <a:buNone/>
            </a:pPr>
            <a:endParaRPr lang="en-US" sz="2800" dirty="0">
              <a:solidFill>
                <a:srgbClr val="FF0000"/>
              </a:solidFill>
            </a:endParaRPr>
          </a:p>
          <a:p>
            <a:pPr>
              <a:buNone/>
            </a:pPr>
            <a:endParaRPr lang="en-US" dirty="0"/>
          </a:p>
        </p:txBody>
      </p:sp>
    </p:spTree>
    <p:extLst>
      <p:ext uri="{BB962C8B-B14F-4D97-AF65-F5344CB8AC3E}">
        <p14:creationId xmlns:p14="http://schemas.microsoft.com/office/powerpoint/2010/main" val="2810413143"/>
      </p:ext>
    </p:extLst>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ar-JO" sz="4000" b="1" u="sng" dirty="0">
                <a:solidFill>
                  <a:srgbClr val="0070C0"/>
                </a:solidFill>
              </a:rPr>
              <a:t>لایه‌ نه‌ باشه‌كانی رێگای شیكاركردنی كێشه‌</a:t>
            </a:r>
            <a:endParaRPr lang="en-US" sz="4000" dirty="0">
              <a:solidFill>
                <a:srgbClr val="0070C0"/>
              </a:solidFill>
            </a:endParaRPr>
          </a:p>
          <a:p>
            <a:endParaRPr lang="en-US" dirty="0" smtClean="0"/>
          </a:p>
          <a:p>
            <a:pPr lvl="0" algn="just"/>
            <a:r>
              <a:rPr lang="ar-JO" b="1" dirty="0" smtClean="0"/>
              <a:t>اساره‌كردنی(ورژاندنی) بایه‌خ پێدان له‌ لایه‌ن قوتابیان، </a:t>
            </a:r>
            <a:r>
              <a:rPr lang="ar-JO" b="1" dirty="0" smtClean="0">
                <a:solidFill>
                  <a:srgbClr val="FF0000"/>
                </a:solidFill>
              </a:rPr>
              <a:t>چونكه‌ ده‌بێته‌ هۆكارێك بۆ دروست بوونی جۆرێك له‌ شك</a:t>
            </a:r>
            <a:r>
              <a:rPr lang="ar-IQ" b="1" dirty="0" smtClean="0">
                <a:solidFill>
                  <a:srgbClr val="FF0000"/>
                </a:solidFill>
              </a:rPr>
              <a:t>و</a:t>
            </a:r>
            <a:r>
              <a:rPr lang="ar-JO" b="1" dirty="0" smtClean="0">
                <a:solidFill>
                  <a:srgbClr val="FF0000"/>
                </a:solidFill>
              </a:rPr>
              <a:t>گومان وزیاد بوونی پاڵنه‌ر بۆ شیكاركردنی كێشه‌كه.‌</a:t>
            </a:r>
          </a:p>
          <a:p>
            <a:pPr lvl="0" algn="just">
              <a:buNone/>
            </a:pPr>
            <a:endParaRPr lang="en-US" b="1" dirty="0" smtClean="0"/>
          </a:p>
          <a:p>
            <a:pPr lvl="0" algn="just"/>
            <a:r>
              <a:rPr lang="ar-JO" b="1" dirty="0" smtClean="0"/>
              <a:t>  چاپوكی ژیری (مهارات عقلیه) فێری قوتابیان ده‌كات  </a:t>
            </a:r>
            <a:r>
              <a:rPr lang="ar-JO" b="1" dirty="0" smtClean="0">
                <a:solidFill>
                  <a:srgbClr val="FF0000"/>
                </a:solidFill>
              </a:rPr>
              <a:t>وه‌ك تێبینی كردن و دروست كردنی گریمانه‌كان ودیزاین كردنی</a:t>
            </a:r>
            <a:r>
              <a:rPr lang="ar-JO" b="1" dirty="0" smtClean="0"/>
              <a:t> هه‌وڵدان و ئه‌نجامدانی بۆگه‌یشتن به‌ ئه‌نجامه‌كان وگشتاندنیان .</a:t>
            </a:r>
            <a:endParaRPr lang="en-US" b="1" dirty="0" smtClean="0"/>
          </a:p>
          <a:p>
            <a:endParaRPr lang="en-US" dirty="0"/>
          </a:p>
        </p:txBody>
      </p:sp>
    </p:spTree>
    <p:extLst>
      <p:ext uri="{BB962C8B-B14F-4D97-AF65-F5344CB8AC3E}">
        <p14:creationId xmlns:p14="http://schemas.microsoft.com/office/powerpoint/2010/main" val="948329339"/>
      </p:ext>
    </p:extLst>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r>
              <a:rPr lang="ar-JO" sz="2800" b="1" dirty="0"/>
              <a:t> سیفه‌تی مرونه‌ی(نه‌رمی) هه‌یه‌ چونكه‌ هه‌نگاوه‌كانی شیاوی لێراهاتن وگۆرانن.</a:t>
            </a:r>
          </a:p>
          <a:p>
            <a:pPr lvl="0">
              <a:buNone/>
            </a:pPr>
            <a:endParaRPr lang="en-US" sz="2800" b="1" dirty="0"/>
          </a:p>
          <a:p>
            <a:pPr lvl="0">
              <a:lnSpc>
                <a:spcPct val="150000"/>
              </a:lnSpc>
            </a:pPr>
            <a:r>
              <a:rPr lang="ar-JO" sz="2800" b="1" dirty="0"/>
              <a:t>  ئه‌ورێگایه‌ ده‌توانین به‌كاربهێنین له‌ زۆر له‌ هه‌ڵوێسته‌كانی ده‌ره‌وه‌ی قوتابخانه‌، واته‌ ئه‌و فێربوونه‌ی ناو قوتابخانه‌ قوتابی ده‌توانی پراكتیكی بكات له‌ زۆر له‌ بواری جیاواز له‌ ژیانی رۆژانه‌ .</a:t>
            </a:r>
            <a:endParaRPr lang="en-US" sz="2800" b="1" dirty="0"/>
          </a:p>
        </p:txBody>
      </p:sp>
    </p:spTree>
    <p:extLst>
      <p:ext uri="{BB962C8B-B14F-4D97-AF65-F5344CB8AC3E}">
        <p14:creationId xmlns:p14="http://schemas.microsoft.com/office/powerpoint/2010/main" val="1462169094"/>
      </p:ext>
    </p:extLst>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ar-JO" dirty="0" smtClean="0"/>
          </a:p>
          <a:p>
            <a:pPr lvl="0"/>
            <a:r>
              <a:rPr lang="ar-JO" sz="3200" b="1" dirty="0"/>
              <a:t>  واله‌ قوتابیان ده‌كات هه‌ست به‌ لێپرسینه‌وه ‌بكه‌ن.</a:t>
            </a:r>
          </a:p>
          <a:p>
            <a:pPr lvl="0"/>
            <a:endParaRPr lang="ar-JO" sz="3200" b="1" dirty="0"/>
          </a:p>
          <a:p>
            <a:pPr lvl="0">
              <a:buNone/>
            </a:pPr>
            <a:endParaRPr lang="en-US" sz="3200" b="1" dirty="0"/>
          </a:p>
          <a:p>
            <a:pPr lvl="0"/>
            <a:r>
              <a:rPr lang="ar-JO" sz="3200" b="1" dirty="0"/>
              <a:t>یارمه‌تی قوتابیان ده‌دات بۆ </a:t>
            </a:r>
            <a:r>
              <a:rPr lang="ar-JO" sz="3200" b="1" dirty="0">
                <a:solidFill>
                  <a:srgbClr val="FF0000"/>
                </a:solidFill>
              </a:rPr>
              <a:t>به‌كارهێنانی سه‌رچاوه‌ی جیاواز و بڕیاردراو بۆ خوێندن دانانێن به‌ تاكه‌ سه‌رچاوه‌ بۆ فێربوون .</a:t>
            </a:r>
            <a:endParaRPr lang="en-US" sz="3200" b="1" dirty="0">
              <a:solidFill>
                <a:srgbClr val="FF0000"/>
              </a:solidFill>
            </a:endParaRPr>
          </a:p>
        </p:txBody>
      </p:sp>
    </p:spTree>
    <p:extLst>
      <p:ext uri="{BB962C8B-B14F-4D97-AF65-F5344CB8AC3E}">
        <p14:creationId xmlns:p14="http://schemas.microsoft.com/office/powerpoint/2010/main" val="1341683665"/>
      </p:ext>
    </p:extLst>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ar-JO" sz="3600" dirty="0">
                <a:cs typeface="Ali_K_Samik" pitchFamily="2" charset="-78"/>
              </a:rPr>
              <a:t>  </a:t>
            </a:r>
            <a:r>
              <a:rPr lang="ar-IQ" sz="3600" b="1" u="wavy" dirty="0">
                <a:solidFill>
                  <a:srgbClr val="002060"/>
                </a:solidFill>
                <a:cs typeface="Ali_K_Samik" pitchFamily="2" charset="-78"/>
              </a:rPr>
              <a:t>بوَ ئةوةي هةلويَستةكة بة كيَشة دابنريَت ئةو مةرجانةي تيا بة دي دةكريَت :</a:t>
            </a:r>
            <a:endParaRPr lang="ar-JO" sz="3600" b="1" u="wavy" dirty="0">
              <a:solidFill>
                <a:srgbClr val="002060"/>
              </a:solidFill>
              <a:cs typeface="Ali_K_Samik" pitchFamily="2" charset="-78"/>
            </a:endParaRPr>
          </a:p>
          <a:p>
            <a:pPr lvl="0">
              <a:buNone/>
            </a:pPr>
            <a:r>
              <a:rPr lang="ar-JO" sz="3600" dirty="0">
                <a:cs typeface="Ali_K_Samik" pitchFamily="2" charset="-78"/>
              </a:rPr>
              <a:t>1-</a:t>
            </a:r>
            <a:r>
              <a:rPr lang="ar-IQ" sz="3600" dirty="0">
                <a:cs typeface="Ali_K_Samik" pitchFamily="2" charset="-78"/>
              </a:rPr>
              <a:t> تاك هةولَ دةدات بوَ هينانة دي ئامانجيَكي روون وئاشكرا.</a:t>
            </a:r>
            <a:endParaRPr lang="ar-JO" sz="3600" dirty="0">
              <a:cs typeface="Ali_K_Samik" pitchFamily="2" charset="-78"/>
            </a:endParaRPr>
          </a:p>
          <a:p>
            <a:pPr lvl="0">
              <a:buNone/>
            </a:pPr>
            <a:endParaRPr lang="en-US" sz="3600" dirty="0">
              <a:cs typeface="Ali_K_Samik" pitchFamily="2" charset="-78"/>
            </a:endParaRPr>
          </a:p>
          <a:p>
            <a:pPr lvl="0">
              <a:buNone/>
            </a:pPr>
            <a:r>
              <a:rPr lang="ar-JO" sz="3600" dirty="0">
                <a:cs typeface="Ali_K_Samik" pitchFamily="2" charset="-78"/>
              </a:rPr>
              <a:t>2-</a:t>
            </a:r>
            <a:r>
              <a:rPr lang="ar-IQ" sz="3600" dirty="0">
                <a:cs typeface="Ali_K_Samik" pitchFamily="2" charset="-78"/>
              </a:rPr>
              <a:t> كوَسثةيةك هةبيَت  لة نيَوان تاك وهيَنانةدي ئامانجةكة وة ئةو زانياريانةي لة بةر دةست دان ئيستا بةس نةبن بوَ زالَ بوون لة سةر كوسثةكة و طةيشتن بة ئامانجةكة.</a:t>
            </a:r>
            <a:endParaRPr lang="en-US" sz="3600" dirty="0">
              <a:cs typeface="Ali_K_Samik" pitchFamily="2" charset="-78"/>
            </a:endParaRPr>
          </a:p>
          <a:p>
            <a:pPr>
              <a:buNone/>
            </a:pPr>
            <a:endParaRPr lang="en-US" dirty="0"/>
          </a:p>
        </p:txBody>
      </p:sp>
    </p:spTree>
    <p:extLst>
      <p:ext uri="{BB962C8B-B14F-4D97-AF65-F5344CB8AC3E}">
        <p14:creationId xmlns:p14="http://schemas.microsoft.com/office/powerpoint/2010/main" val="2005015198"/>
      </p:ext>
    </p:extLst>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ar-JO" dirty="0" smtClean="0"/>
          </a:p>
          <a:p>
            <a:pPr algn="ctr">
              <a:buNone/>
            </a:pPr>
            <a:r>
              <a:rPr lang="ar-JO" sz="4000" dirty="0">
                <a:solidFill>
                  <a:srgbClr val="0070C0"/>
                </a:solidFill>
              </a:rPr>
              <a:t>  </a:t>
            </a:r>
            <a:r>
              <a:rPr lang="ar-JO" sz="4000" b="1" u="sng" dirty="0">
                <a:solidFill>
                  <a:srgbClr val="0070C0"/>
                </a:solidFill>
              </a:rPr>
              <a:t> لایه‌نه‌ خراپه‌ كانی رێگای شیكاركردنی كێشه‌</a:t>
            </a:r>
            <a:endParaRPr lang="en-US" sz="4000" dirty="0">
              <a:solidFill>
                <a:srgbClr val="0070C0"/>
              </a:solidFill>
            </a:endParaRPr>
          </a:p>
          <a:p>
            <a:pPr>
              <a:buNone/>
            </a:pPr>
            <a:r>
              <a:rPr lang="ar-JO" b="1" u="sng" dirty="0" smtClean="0"/>
              <a:t> </a:t>
            </a:r>
            <a:endParaRPr lang="en-US" dirty="0" smtClean="0"/>
          </a:p>
          <a:p>
            <a:pPr lvl="0"/>
            <a:r>
              <a:rPr lang="ar-JO" sz="2800" b="1" dirty="0"/>
              <a:t> ده‌بێته‌ هۆی هه‌ست كردن  به‌ فه‌شه‌لو متمانه‌</a:t>
            </a:r>
            <a:r>
              <a:rPr lang="ar-IQ" sz="2800" b="1" dirty="0"/>
              <a:t> </a:t>
            </a:r>
            <a:r>
              <a:rPr lang="ar-JO" sz="2800" b="1" dirty="0"/>
              <a:t>نه‌ كردن به‌خۆی كاتێك قوتابی نه‌ توانی بگاته‌ شیكار. </a:t>
            </a:r>
          </a:p>
          <a:p>
            <a:pPr lvl="0">
              <a:buNone/>
            </a:pPr>
            <a:endParaRPr lang="en-US" sz="2800" b="1" dirty="0"/>
          </a:p>
          <a:p>
            <a:r>
              <a:rPr lang="ar-JO" sz="2800" b="1" dirty="0"/>
              <a:t> پێویستی به‌ كاتی</a:t>
            </a:r>
            <a:r>
              <a:rPr lang="ar-IQ" sz="2800" b="1" dirty="0"/>
              <a:t>َ</a:t>
            </a:r>
            <a:r>
              <a:rPr lang="ar-JO" sz="2800" b="1" dirty="0"/>
              <a:t>كی زۆر هه‌یه‌ بۆ ئه‌نجامدانی </a:t>
            </a:r>
            <a:endParaRPr lang="en-US" sz="2800" b="1" dirty="0"/>
          </a:p>
        </p:txBody>
      </p:sp>
    </p:spTree>
    <p:extLst>
      <p:ext uri="{BB962C8B-B14F-4D97-AF65-F5344CB8AC3E}">
        <p14:creationId xmlns:p14="http://schemas.microsoft.com/office/powerpoint/2010/main" val="1149993365"/>
      </p:ext>
    </p:extLst>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ar-JO" sz="2800" b="1" dirty="0"/>
              <a:t>ئه‌گه‌ر بابه‌ته‌كانی به‌ رنامه‌</a:t>
            </a:r>
            <a:r>
              <a:rPr lang="en-US" sz="2800" b="1" dirty="0"/>
              <a:t>)</a:t>
            </a:r>
            <a:r>
              <a:rPr lang="ar-IQ" sz="2800" b="1" dirty="0">
                <a:solidFill>
                  <a:srgbClr val="FF0000"/>
                </a:solidFill>
              </a:rPr>
              <a:t>برياردراو بو خويندن </a:t>
            </a:r>
            <a:r>
              <a:rPr lang="ar-IQ" sz="2800" b="1" dirty="0"/>
              <a:t>)</a:t>
            </a:r>
            <a:r>
              <a:rPr lang="ar-JO" sz="2800" b="1" dirty="0"/>
              <a:t> پلان نه‌كرابێ له‌سه‌ر بنه‌مای ئه‌و رێگایه‌،ئه‌وا ئه‌نجامدانی ئه‌و رێگایه‌ زه‌حمه‌ت ده‌بێ.</a:t>
            </a:r>
          </a:p>
          <a:p>
            <a:pPr lvl="0" algn="just">
              <a:buNone/>
            </a:pPr>
            <a:endParaRPr lang="ar-JO" sz="2800" b="1" dirty="0"/>
          </a:p>
          <a:p>
            <a:pPr lvl="0" algn="just">
              <a:buNone/>
            </a:pPr>
            <a:endParaRPr lang="en-US" sz="2800" b="1" dirty="0"/>
          </a:p>
          <a:p>
            <a:pPr lvl="0" algn="just"/>
            <a:r>
              <a:rPr lang="ar-JO" sz="2800" b="1" dirty="0"/>
              <a:t> نه‌بوونی په‌یوه‌ندی له‌ نێوان بابه‌تی ماتماتیك  وبابه‌ته‌كانی تر ده‌بێته‌ هۆیه‌كی بنه‌ره‌تی بۆ سود  لێوه‌رنه‌گرتن له‌و رێگایه‌ بۆ بابه‌ته‌كانی تری خۆێندن.</a:t>
            </a:r>
            <a:endParaRPr lang="en-US" sz="2800" b="1" dirty="0"/>
          </a:p>
          <a:p>
            <a:pPr>
              <a:buNone/>
            </a:pPr>
            <a:endParaRPr lang="en-US" dirty="0"/>
          </a:p>
        </p:txBody>
      </p:sp>
    </p:spTree>
    <p:extLst>
      <p:ext uri="{BB962C8B-B14F-4D97-AF65-F5344CB8AC3E}">
        <p14:creationId xmlns:p14="http://schemas.microsoft.com/office/powerpoint/2010/main" val="2641868021"/>
      </p:ext>
    </p:extLst>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ar-JO" sz="2800" b="1" dirty="0"/>
              <a:t> ئه‌و رێگایه‌ پێوستی به‌زۆر  امكانیات هه‌یه‌ كه‌ له‌ هه‌موو قوتابخانه‌كان به‌دی ناكرێت.</a:t>
            </a:r>
          </a:p>
          <a:p>
            <a:pPr lvl="0" algn="just"/>
            <a:endParaRPr lang="en-US" sz="2800" b="1" dirty="0"/>
          </a:p>
          <a:p>
            <a:pPr lvl="0" algn="just"/>
            <a:r>
              <a:rPr lang="ar-JO" sz="2800" b="1" dirty="0"/>
              <a:t> مامۆستا پێویستی به‌ شوێنی گه‌وره‌تر ده‌بێ له‌ پولێكی ئاسایی بۆ ئه‌نجامدانی ئه‌ورێگایه‌.</a:t>
            </a:r>
          </a:p>
          <a:p>
            <a:pPr lvl="0" algn="just">
              <a:buNone/>
            </a:pPr>
            <a:endParaRPr lang="en-US" sz="2800" b="1" dirty="0"/>
          </a:p>
          <a:p>
            <a:pPr lvl="0" algn="just"/>
            <a:r>
              <a:rPr lang="ar-JO" sz="2800" b="1" dirty="0"/>
              <a:t>پێویستی به‌ سه‌رنج وبیركردنه‌وه‌ی هه‌میشه‌ هه‌یه، بۆیه‌ ده‌بێ ژماره‌ی قوتابیان كه‌م بێ تاوه‌كو مامۆستا بتوانێ ئه‌و رێگایه‌ ئه‌نجام بدات له‌ وانه‌ ووتنه‌ وه‌كه‌ی.</a:t>
            </a:r>
            <a:endParaRPr lang="en-US" sz="2800" b="1" dirty="0"/>
          </a:p>
          <a:p>
            <a:pPr>
              <a:buNone/>
            </a:pPr>
            <a:endParaRPr lang="en-US" dirty="0"/>
          </a:p>
        </p:txBody>
      </p:sp>
    </p:spTree>
    <p:extLst>
      <p:ext uri="{BB962C8B-B14F-4D97-AF65-F5344CB8AC3E}">
        <p14:creationId xmlns:p14="http://schemas.microsoft.com/office/powerpoint/2010/main" val="4265630918"/>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lgn="just">
              <a:lnSpc>
                <a:spcPct val="150000"/>
              </a:lnSpc>
              <a:buNone/>
            </a:pPr>
            <a:r>
              <a:rPr lang="ar-JO" sz="2800" dirty="0">
                <a:cs typeface="Ali_K_Samik" pitchFamily="2" charset="-78"/>
              </a:rPr>
              <a:t>3- </a:t>
            </a:r>
            <a:r>
              <a:rPr lang="ar-IQ" sz="2800" dirty="0">
                <a:cs typeface="Ali_K_Samik" pitchFamily="2" charset="-78"/>
              </a:rPr>
              <a:t>لة سةرةتا هةلَويَستة تيَكةلاَو ئالَوَز بيَ وتاك هةلَبستيَ بة ضةند هةولَيَك بوَ طةيشتن بة ئامانجةكةي.</a:t>
            </a:r>
            <a:endParaRPr lang="en-US" sz="2800" dirty="0">
              <a:cs typeface="Ali_K_Samik" pitchFamily="2" charset="-78"/>
            </a:endParaRPr>
          </a:p>
          <a:p>
            <a:pPr algn="just">
              <a:lnSpc>
                <a:spcPct val="150000"/>
              </a:lnSpc>
              <a:buNone/>
            </a:pPr>
            <a:r>
              <a:rPr lang="ar-IQ" sz="2800" dirty="0">
                <a:cs typeface="Ali_K_Samik" pitchFamily="2" charset="-78"/>
              </a:rPr>
              <a:t>ئةوةي ئاماذةي بوَ دةكريَ ليَرة هةست كردن بة كيَشة شتيَكي رِيَذةيية ضونكة ئةو هةلَويستةي كيَشةية بوَ كةسيَك مةرج نيية كيَشة بيَ بوَ كةسيَكي تر , بةلاَم بة طشتي كيَشةي باش لة ماتماتيك ئةو كيَشةيةكة </a:t>
            </a:r>
            <a:r>
              <a:rPr lang="ar-IQ" sz="2800">
                <a:cs typeface="Ali_K_Samik" pitchFamily="2" charset="-78"/>
              </a:rPr>
              <a:t>كة ئيسارةي (وورذاندني) </a:t>
            </a:r>
            <a:r>
              <a:rPr lang="ar-IQ" sz="2800" dirty="0">
                <a:cs typeface="Ali_K_Samik" pitchFamily="2" charset="-78"/>
              </a:rPr>
              <a:t>زياتر لة شيكاريَك دةكات .</a:t>
            </a:r>
            <a:endParaRPr lang="en-US" sz="2800" dirty="0">
              <a:cs typeface="Ali_K_Samik" pitchFamily="2" charset="-78"/>
            </a:endParaRPr>
          </a:p>
          <a:p>
            <a:endParaRPr lang="en-US" dirty="0"/>
          </a:p>
        </p:txBody>
      </p:sp>
    </p:spTree>
    <p:extLst>
      <p:ext uri="{BB962C8B-B14F-4D97-AF65-F5344CB8AC3E}">
        <p14:creationId xmlns:p14="http://schemas.microsoft.com/office/powerpoint/2010/main" val="1047418704"/>
      </p:ext>
    </p:extLst>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ar-JO" dirty="0" smtClean="0"/>
              <a:t>  </a:t>
            </a:r>
          </a:p>
          <a:p>
            <a:pPr>
              <a:buNone/>
            </a:pPr>
            <a:r>
              <a:rPr lang="ar-JO" dirty="0" smtClean="0">
                <a:cs typeface="Ali_K_Samik" pitchFamily="2" charset="-78"/>
              </a:rPr>
              <a:t>   </a:t>
            </a:r>
            <a:r>
              <a:rPr lang="ar-IQ" sz="4000" b="1" dirty="0">
                <a:solidFill>
                  <a:srgbClr val="FF0000"/>
                </a:solidFill>
                <a:cs typeface="Ali_K_Samik" pitchFamily="2" charset="-78"/>
              </a:rPr>
              <a:t>نمونة :</a:t>
            </a:r>
            <a:r>
              <a:rPr lang="ar-IQ" sz="4000" dirty="0">
                <a:cs typeface="Ali_K_Samik" pitchFamily="2" charset="-78"/>
              </a:rPr>
              <a:t> </a:t>
            </a:r>
            <a:endParaRPr lang="ar-JO" sz="4000" dirty="0">
              <a:cs typeface="Ali_K_Samik" pitchFamily="2" charset="-78"/>
            </a:endParaRPr>
          </a:p>
          <a:p>
            <a:pPr algn="just">
              <a:lnSpc>
                <a:spcPct val="200000"/>
              </a:lnSpc>
              <a:buNone/>
            </a:pPr>
            <a:r>
              <a:rPr lang="ar-JO" dirty="0" smtClean="0">
                <a:cs typeface="Ali_K_Samik" pitchFamily="2" charset="-78"/>
              </a:rPr>
              <a:t>    </a:t>
            </a:r>
            <a:r>
              <a:rPr lang="ar-JO" sz="3600" dirty="0">
                <a:cs typeface="Ali_K_Samik" pitchFamily="2" charset="-78"/>
              </a:rPr>
              <a:t>   </a:t>
            </a:r>
            <a:r>
              <a:rPr lang="ar-IQ" sz="3600" dirty="0">
                <a:cs typeface="Ali_K_Samik" pitchFamily="2" charset="-78"/>
              </a:rPr>
              <a:t>تيثةكي توَثي ثيَ خوليَكي ريَكخست لة نيَوان (8)</a:t>
            </a:r>
            <a:r>
              <a:rPr lang="en-US" sz="3600" dirty="0">
                <a:cs typeface="Ali_K_Samik" pitchFamily="2" charset="-78"/>
              </a:rPr>
              <a:t> </a:t>
            </a:r>
            <a:r>
              <a:rPr lang="ar-IQ" sz="3600" dirty="0">
                <a:cs typeface="Ali_K_Samik" pitchFamily="2" charset="-78"/>
              </a:rPr>
              <a:t>تيث بة مةرجيَك هةر تيثيَك تةنها يةك جار ياري بكات لةطةلَ تيثةكاني تر , ذمارةي ياريةكاني ئةنجام دةدريَت بدوَزةوة</a:t>
            </a:r>
            <a:endParaRPr lang="en-US" sz="3600" dirty="0">
              <a:cs typeface="Ali_K_Samik" pitchFamily="2" charset="-78"/>
            </a:endParaRPr>
          </a:p>
          <a:p>
            <a:pPr>
              <a:buNone/>
            </a:pPr>
            <a:endParaRPr lang="en-US" dirty="0"/>
          </a:p>
        </p:txBody>
      </p:sp>
    </p:spTree>
    <p:extLst>
      <p:ext uri="{BB962C8B-B14F-4D97-AF65-F5344CB8AC3E}">
        <p14:creationId xmlns:p14="http://schemas.microsoft.com/office/powerpoint/2010/main" val="2413375248"/>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lnSpc>
                <a:spcPct val="115000"/>
              </a:lnSpc>
              <a:spcAft>
                <a:spcPts val="1000"/>
              </a:spcAft>
              <a:buNone/>
            </a:pPr>
            <a:r>
              <a:rPr lang="ar-IQ" sz="3600" b="1" u="sng" dirty="0">
                <a:latin typeface="Calibri" panose="020F0502020204030204" pitchFamily="34" charset="0"/>
                <a:ea typeface="Calibri" panose="020F0502020204030204" pitchFamily="34" charset="0"/>
                <a:cs typeface="Ali_K_Sahifa Bold" pitchFamily="2" charset="-78"/>
              </a:rPr>
              <a:t>شيكاري يةكةم</a:t>
            </a:r>
            <a:r>
              <a:rPr lang="ar-IQ" sz="3600" dirty="0">
                <a:latin typeface="Calibri" panose="020F0502020204030204" pitchFamily="34" charset="0"/>
                <a:ea typeface="Calibri" panose="020F0502020204030204" pitchFamily="34" charset="0"/>
                <a:cs typeface="Ali_K_Sahifa Bold" pitchFamily="2" charset="-78"/>
              </a:rPr>
              <a:t> : بوَي هةية قوتابي بة رِيَطايةكي هةستي رِوبةرووي كيَشةكة ببيَتةوة بوَنمونة 8 ثيَنوسي رِةنطاورِةنطي  جياواز  بةكار بهيَنيَت و دةست بكات بة بةرانبةر كردني رِةنطةكان لة طةل يةك بوَ يةك جار وتوَماري بكات , لة كوَتايي بوَي ئاشكرا  دةبيَ كة ذمارةي ياريةكان يةكسانة بة  28   ياري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2234029"/>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lnSpc>
                <a:spcPct val="150000"/>
              </a:lnSpc>
              <a:buNone/>
            </a:pPr>
            <a:r>
              <a:rPr lang="ar-IQ" sz="3600" b="1" u="sng" dirty="0">
                <a:latin typeface="Calibri" panose="020F0502020204030204" pitchFamily="34" charset="0"/>
                <a:ea typeface="Times New Roman" panose="02020603050405020304" pitchFamily="18" charset="0"/>
                <a:cs typeface="Ali_K_Sahifa Bold" pitchFamily="2" charset="-78"/>
              </a:rPr>
              <a:t>شيكاري دووةم</a:t>
            </a:r>
            <a:r>
              <a:rPr lang="ar-IQ" sz="3600" u="sng" dirty="0">
                <a:latin typeface="Calibri" panose="020F0502020204030204" pitchFamily="34" charset="0"/>
                <a:ea typeface="Times New Roman" panose="02020603050405020304" pitchFamily="18" charset="0"/>
                <a:cs typeface="Ali_K_Sahifa Bold" pitchFamily="2" charset="-78"/>
              </a:rPr>
              <a:t> :</a:t>
            </a:r>
            <a:r>
              <a:rPr lang="ar-IQ" sz="3600" dirty="0">
                <a:latin typeface="Calibri" panose="020F0502020204030204" pitchFamily="34" charset="0"/>
                <a:ea typeface="Times New Roman" panose="02020603050405020304" pitchFamily="18" charset="0"/>
                <a:cs typeface="Ali_K_Sahifa Bold" pitchFamily="2" charset="-78"/>
              </a:rPr>
              <a:t> بوَي هةية قوتابي رِيَطاي نيمضة هةستي بةكار بهيَني ئةويش بة ديار كردني8 خالَ لة سةر وةرةقةيةك ،ئةوجا هةر خالَيَك بطةيةنيَت بة خالَةكاني تر بة ضةند هيَليَك، ليَرة ذمارةي هيلَةكان يةكسانة بةذمارةي  ياريةكان كة يةكسانة بة </a:t>
            </a:r>
            <a:r>
              <a:rPr lang="ar-IQ" sz="3600" dirty="0">
                <a:solidFill>
                  <a:srgbClr val="FF0000"/>
                </a:solidFill>
                <a:latin typeface="Calibri" panose="020F0502020204030204" pitchFamily="34" charset="0"/>
                <a:ea typeface="Times New Roman" panose="02020603050405020304" pitchFamily="18" charset="0"/>
                <a:cs typeface="Ali_K_Sahifa Bold" pitchFamily="2" charset="-78"/>
              </a:rPr>
              <a:t>28</a:t>
            </a:r>
            <a:r>
              <a:rPr lang="ar-IQ" sz="3600" dirty="0">
                <a:latin typeface="Calibri" panose="020F0502020204030204" pitchFamily="34" charset="0"/>
                <a:ea typeface="Times New Roman" panose="02020603050405020304" pitchFamily="18" charset="0"/>
                <a:cs typeface="Ali_K_Sahifa Bold" pitchFamily="2" charset="-78"/>
              </a:rPr>
              <a:t> هيَل.</a:t>
            </a:r>
            <a:endParaRPr lang="en-US" sz="3200" dirty="0"/>
          </a:p>
        </p:txBody>
      </p:sp>
    </p:spTree>
    <p:extLst>
      <p:ext uri="{BB962C8B-B14F-4D97-AF65-F5344CB8AC3E}">
        <p14:creationId xmlns:p14="http://schemas.microsoft.com/office/powerpoint/2010/main" val="816248470"/>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lnSpc>
                <a:spcPct val="115000"/>
              </a:lnSpc>
              <a:spcAft>
                <a:spcPts val="1000"/>
              </a:spcAft>
              <a:buNone/>
            </a:pPr>
            <a:r>
              <a:rPr lang="ar-IQ" sz="3600" b="1" u="sng" dirty="0">
                <a:latin typeface="Calibri" panose="020F0502020204030204" pitchFamily="34" charset="0"/>
                <a:ea typeface="Calibri" panose="020F0502020204030204" pitchFamily="34" charset="0"/>
                <a:cs typeface="Ali_K_Sahifa Bold" pitchFamily="2" charset="-78"/>
              </a:rPr>
              <a:t>شيكاري سيَيةم:</a:t>
            </a:r>
            <a:r>
              <a:rPr lang="ar-IQ" sz="3600" dirty="0">
                <a:latin typeface="Calibri" panose="020F0502020204030204" pitchFamily="34" charset="0"/>
                <a:ea typeface="Calibri" panose="020F0502020204030204" pitchFamily="34" charset="0"/>
                <a:cs typeface="Ali_K_Sahifa Bold" pitchFamily="2" charset="-78"/>
              </a:rPr>
              <a:t>  بوَي هةية قوتابي  هةر لة ميَشكي جوَريَك لة شيكار بدوَزيَتةوة بة ريز كردن و وبلَيَ تيثي يةكةم 7 ياري دةكات, تيثي دووةم 6 ياري ,تيثي سيَيةم 5 ياري , ........, هة</a:t>
            </a:r>
            <a:r>
              <a:rPr lang="ar-JO" sz="3600" dirty="0">
                <a:latin typeface="Calibri" panose="020F0502020204030204" pitchFamily="34" charset="0"/>
                <a:ea typeface="Calibri" panose="020F0502020204030204" pitchFamily="34" charset="0"/>
                <a:cs typeface="Ali_K_Sahifa Bold" pitchFamily="2" charset="-78"/>
              </a:rPr>
              <a:t>ف</a:t>
            </a:r>
            <a:r>
              <a:rPr lang="ar-IQ" sz="3600" dirty="0">
                <a:latin typeface="Calibri" panose="020F0502020204030204" pitchFamily="34" charset="0"/>
                <a:ea typeface="Calibri" panose="020F0502020204030204" pitchFamily="34" charset="0"/>
                <a:cs typeface="Ali_K_Sahifa Bold" pitchFamily="2" charset="-78"/>
              </a:rPr>
              <a:t>تةم يةك ياري , ئةوجا سةرجةميان بدوَزيَتةوة بةو شيَوة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5400" indent="0" algn="just">
              <a:lnSpc>
                <a:spcPct val="115000"/>
              </a:lnSpc>
              <a:spcAft>
                <a:spcPts val="1000"/>
              </a:spcAft>
              <a:buNone/>
            </a:pPr>
            <a:r>
              <a:rPr lang="ar-IQ" sz="2800" dirty="0">
                <a:latin typeface="Calibri" panose="020F0502020204030204" pitchFamily="34" charset="0"/>
                <a:ea typeface="Calibri" panose="020F0502020204030204" pitchFamily="34" charset="0"/>
                <a:cs typeface="Ali_K_Sahifa Bold" pitchFamily="2" charset="-78"/>
              </a:rPr>
              <a:t>      </a:t>
            </a:r>
            <a:r>
              <a:rPr lang="ar-IQ" sz="3200" dirty="0">
                <a:solidFill>
                  <a:srgbClr val="FF0000"/>
                </a:solidFill>
                <a:latin typeface="Calibri" panose="020F0502020204030204" pitchFamily="34" charset="0"/>
                <a:ea typeface="Calibri" panose="020F0502020204030204" pitchFamily="34" charset="0"/>
                <a:cs typeface="Ali_K_Sahifa Bold" pitchFamily="2" charset="-78"/>
              </a:rPr>
              <a:t> 7  +6+5+4+3+2+ 1  </a:t>
            </a:r>
            <a:r>
              <a:rPr lang="en-US" sz="3200" dirty="0">
                <a:solidFill>
                  <a:srgbClr val="FF0000"/>
                </a:solidFill>
                <a:latin typeface="Calibri" panose="020F0502020204030204" pitchFamily="34" charset="0"/>
                <a:ea typeface="Calibri" panose="020F0502020204030204" pitchFamily="34" charset="0"/>
                <a:cs typeface="Ali_K_Sahifa Bold" pitchFamily="2" charset="-78"/>
              </a:rPr>
              <a:t>=</a:t>
            </a:r>
            <a:r>
              <a:rPr lang="ar-IQ" sz="3200" dirty="0">
                <a:solidFill>
                  <a:srgbClr val="FF0000"/>
                </a:solidFill>
                <a:latin typeface="Calibri" panose="020F0502020204030204" pitchFamily="34" charset="0"/>
                <a:ea typeface="Calibri" panose="020F0502020204030204" pitchFamily="34" charset="0"/>
                <a:cs typeface="Ali_K_Sahifa Bold" pitchFamily="2" charset="-78"/>
              </a:rPr>
              <a:t>  28 ياري </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93913956"/>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lgn="just">
              <a:lnSpc>
                <a:spcPct val="115000"/>
              </a:lnSpc>
              <a:spcAft>
                <a:spcPts val="1000"/>
              </a:spcAft>
              <a:buNone/>
            </a:pPr>
            <a:r>
              <a:rPr lang="ar-JO" sz="2800" b="1" u="sng" dirty="0">
                <a:latin typeface="Calibri" panose="020F0502020204030204" pitchFamily="34" charset="0"/>
                <a:ea typeface="Times New Roman" panose="02020603050405020304" pitchFamily="18" charset="0"/>
                <a:cs typeface="Arial" panose="020B0604020202020204" pitchFamily="34" charset="0"/>
              </a:rPr>
              <a:t>شیكاركردنی چواره‌م</a:t>
            </a:r>
            <a:r>
              <a:rPr lang="ar-JO" sz="2800" dirty="0">
                <a:latin typeface="Calibri" panose="020F0502020204030204" pitchFamily="34" charset="0"/>
                <a:ea typeface="Times New Roman" panose="02020603050405020304" pitchFamily="18" charset="0"/>
                <a:cs typeface="Arial" panose="020B0604020202020204" pitchFamily="34" charset="0"/>
              </a:rPr>
              <a:t>:- بۆی هه‌یه‌ قوتابی بیركاته‌وه‌ له‌ بابه‌تی لێكدانی دیكارتی                                                                                                                    8 × 8 = 64 جووتی رێكخراو كه ئه‌مانه‌ن :-  </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(1،1)</a:t>
            </a:r>
            <a:r>
              <a:rPr lang="ar-JO" sz="2800" dirty="0">
                <a:latin typeface="Calibri" panose="020F0502020204030204" pitchFamily="34" charset="0"/>
                <a:ea typeface="Times New Roman" panose="02020603050405020304" pitchFamily="18" charset="0"/>
                <a:cs typeface="Arial" panose="020B0604020202020204" pitchFamily="34" charset="0"/>
              </a:rPr>
              <a:t>،(2،1)،(3،1)،(4،1)،(5،1)،(6،1)،(7،1)،(8،1)</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(1،2)،(2،2)</a:t>
            </a:r>
            <a:r>
              <a:rPr lang="ar-JO" sz="2800" dirty="0">
                <a:latin typeface="Calibri" panose="020F0502020204030204" pitchFamily="34" charset="0"/>
                <a:ea typeface="Times New Roman" panose="02020603050405020304" pitchFamily="18" charset="0"/>
                <a:cs typeface="Arial" panose="020B0604020202020204" pitchFamily="34" charset="0"/>
              </a:rPr>
              <a:t>،(3،2)،(4،2)،(5،2)،(6،2)،(7،2)،(8،2)</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(1،3)،(2،3)،(3،3)</a:t>
            </a:r>
            <a:r>
              <a:rPr lang="ar-JO" sz="2800" dirty="0">
                <a:latin typeface="Calibri" panose="020F0502020204030204" pitchFamily="34" charset="0"/>
                <a:ea typeface="Times New Roman" panose="02020603050405020304" pitchFamily="18" charset="0"/>
                <a:cs typeface="Arial" panose="020B0604020202020204" pitchFamily="34" charset="0"/>
              </a:rPr>
              <a:t>،(4،3)،(5،3)،(6،3)،(7،3)،(8،3)</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(1،4)،(2،4)،(3،4)،(4،4)</a:t>
            </a:r>
            <a:r>
              <a:rPr lang="ar-JO" sz="2800" dirty="0">
                <a:latin typeface="Calibri" panose="020F0502020204030204" pitchFamily="34" charset="0"/>
                <a:ea typeface="Times New Roman" panose="02020603050405020304" pitchFamily="18" charset="0"/>
                <a:cs typeface="Arial" panose="020B0604020202020204" pitchFamily="34" charset="0"/>
              </a:rPr>
              <a:t>،(5،4)،(6،4)،(7،4)،(8،4)</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(1،5)،(2،5)،(3،5)،(4،5)،(5،5)</a:t>
            </a:r>
            <a:r>
              <a:rPr lang="ar-JO" sz="2800" dirty="0">
                <a:latin typeface="Calibri" panose="020F0502020204030204" pitchFamily="34" charset="0"/>
                <a:ea typeface="Times New Roman" panose="02020603050405020304" pitchFamily="18" charset="0"/>
                <a:cs typeface="Arial" panose="020B0604020202020204" pitchFamily="34" charset="0"/>
              </a:rPr>
              <a:t>،(6،5)،(7،5)،(8،5)</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(1،6)،(2،6)،(3،6)،(4،6)،(5،6)،(6،6)</a:t>
            </a:r>
            <a:r>
              <a:rPr lang="ar-JO" sz="2800" dirty="0">
                <a:latin typeface="Calibri" panose="020F0502020204030204" pitchFamily="34" charset="0"/>
                <a:ea typeface="Times New Roman" panose="02020603050405020304" pitchFamily="18" charset="0"/>
                <a:cs typeface="Arial" panose="020B0604020202020204" pitchFamily="34" charset="0"/>
              </a:rPr>
              <a:t>،(7،6)،(8،6)</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(1،7)،(2،7)،(3،7)،(4،7)،(5،7)،(6،7)،(7،7)</a:t>
            </a:r>
            <a:r>
              <a:rPr lang="ar-JO" sz="2800" dirty="0">
                <a:latin typeface="Calibri" panose="020F0502020204030204" pitchFamily="34" charset="0"/>
                <a:ea typeface="Times New Roman" panose="02020603050405020304" pitchFamily="18" charset="0"/>
                <a:cs typeface="Arial" panose="020B0604020202020204" pitchFamily="34" charset="0"/>
              </a:rPr>
              <a:t>،(8،7)</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ar-JO" sz="2800" dirty="0">
                <a:solidFill>
                  <a:srgbClr val="FF0000"/>
                </a:solidFill>
                <a:latin typeface="Calibri" panose="020F0502020204030204" pitchFamily="34" charset="0"/>
                <a:ea typeface="Times New Roman" panose="02020603050405020304" pitchFamily="18" charset="0"/>
                <a:cs typeface="Arial" panose="020B0604020202020204" pitchFamily="34" charset="0"/>
              </a:rPr>
              <a:t>(1،8)،(2،8)،(3،8)،(4،8)،(5،8)،(6،8)،(7،8)،(8،8)</a:t>
            </a:r>
            <a:endParaRPr lang="en-US" dirty="0"/>
          </a:p>
        </p:txBody>
      </p:sp>
    </p:spTree>
    <p:extLst>
      <p:ext uri="{BB962C8B-B14F-4D97-AF65-F5344CB8AC3E}">
        <p14:creationId xmlns:p14="http://schemas.microsoft.com/office/powerpoint/2010/main" val="632245560"/>
      </p:ext>
    </p:extLst>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1530</Words>
  <Application>Microsoft Office PowerPoint</Application>
  <PresentationFormat>Widescreen</PresentationFormat>
  <Paragraphs>125</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Arial Unicode MS</vt:lpstr>
      <vt:lpstr>Ali_K_Sahifa Bold</vt:lpstr>
      <vt:lpstr>Ali_K_Samik</vt:lpstr>
      <vt:lpstr>Arial</vt:lpstr>
      <vt:lpstr>Calibri</vt:lpstr>
      <vt:lpstr>Cambria Math</vt:lpstr>
      <vt:lpstr>Constantia</vt:lpstr>
      <vt:lpstr>Majalla UI</vt:lpstr>
      <vt:lpstr>Times New Roman</vt:lpstr>
      <vt:lpstr>Unikurd Roonak</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barez</dc:creator>
  <cp:lastModifiedBy>barez</cp:lastModifiedBy>
  <cp:revision>3</cp:revision>
  <dcterms:created xsi:type="dcterms:W3CDTF">2022-10-09T07:20:02Z</dcterms:created>
  <dcterms:modified xsi:type="dcterms:W3CDTF">2022-10-09T07:26:28Z</dcterms:modified>
</cp:coreProperties>
</file>