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sng">
                <a:solidFill>
                  <a:schemeClr val="hlink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chemeClr val="hlink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chemeClr val="hlink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chemeClr val="hlink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6437" y="275081"/>
            <a:ext cx="8231124" cy="995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sng">
                <a:solidFill>
                  <a:schemeClr val="hlink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569465"/>
            <a:ext cx="4450080" cy="4284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youtube.com/watch?v=PQmon7Rj6ns&amp;index=24&amp;list=PLeBN5XPN3dNzGI1KObmA5_whfb9HS7Ii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hyperlink" Target="https://www.youtube.com/watch?v=PQmon7Rj6ns&amp;index=24&amp;list=PLeBN5XPN3dNzGI1KObmA5_whfb9HS7I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STPDX1hqr8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u-basEVz1Tc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60604"/>
            <a:ext cx="8229600" cy="6480175"/>
          </a:xfrm>
          <a:custGeom>
            <a:avLst/>
            <a:gdLst/>
            <a:ahLst/>
            <a:cxnLst/>
            <a:rect l="l" t="t" r="r" b="b"/>
            <a:pathLst>
              <a:path w="8229600" h="6480175">
                <a:moveTo>
                  <a:pt x="8229600" y="0"/>
                </a:moveTo>
                <a:lnTo>
                  <a:pt x="0" y="0"/>
                </a:lnTo>
                <a:lnTo>
                  <a:pt x="0" y="6480048"/>
                </a:lnTo>
                <a:lnTo>
                  <a:pt x="8229600" y="6480048"/>
                </a:lnTo>
                <a:lnTo>
                  <a:pt x="8229600" y="0"/>
                </a:lnTo>
                <a:close/>
              </a:path>
            </a:pathLst>
          </a:custGeom>
          <a:solidFill>
            <a:srgbClr val="B8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1012" y="637691"/>
            <a:ext cx="7680325" cy="5749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Ministry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Higher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Education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Scientific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Research </a:t>
            </a:r>
            <a:r>
              <a:rPr sz="2800" dirty="0">
                <a:latin typeface="Times New Roman"/>
                <a:cs typeface="Times New Roman"/>
              </a:rPr>
              <a:t>Salahaddin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University</a:t>
            </a:r>
            <a:endParaRPr sz="2800" dirty="0">
              <a:latin typeface="Times New Roman"/>
              <a:cs typeface="Times New Roman"/>
            </a:endParaRPr>
          </a:p>
          <a:p>
            <a:pPr marL="614680" marR="608965" algn="ctr">
              <a:lnSpc>
                <a:spcPct val="110000"/>
              </a:lnSpc>
            </a:pPr>
            <a:r>
              <a:rPr sz="2800" dirty="0">
                <a:latin typeface="Times New Roman"/>
                <a:cs typeface="Times New Roman"/>
              </a:rPr>
              <a:t>College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Agricultural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Engineering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Sciences </a:t>
            </a:r>
            <a:r>
              <a:rPr sz="2800" dirty="0">
                <a:latin typeface="Times New Roman"/>
                <a:cs typeface="Times New Roman"/>
              </a:rPr>
              <a:t>Soil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Water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Department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3006090" marR="2997835" indent="-1270" algn="ctr">
              <a:lnSpc>
                <a:spcPct val="110000"/>
              </a:lnSpc>
            </a:pPr>
            <a:r>
              <a:rPr sz="2800" spc="-10" dirty="0">
                <a:latin typeface="Times New Roman"/>
                <a:cs typeface="Times New Roman"/>
              </a:rPr>
              <a:t>Lecture-</a:t>
            </a:r>
            <a:r>
              <a:rPr sz="2800" spc="-25" dirty="0">
                <a:latin typeface="Times New Roman"/>
                <a:cs typeface="Times New Roman"/>
              </a:rPr>
              <a:t>4- </a:t>
            </a:r>
            <a:r>
              <a:rPr sz="2800" dirty="0">
                <a:latin typeface="Times New Roman"/>
                <a:cs typeface="Times New Roman"/>
              </a:rPr>
              <a:t>Third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Stage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spc="-25" dirty="0">
                <a:latin typeface="Times New Roman"/>
                <a:cs typeface="Times New Roman"/>
              </a:rPr>
              <a:t>By</a:t>
            </a:r>
            <a:endParaRPr sz="28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335"/>
              </a:spcBef>
            </a:pPr>
            <a:r>
              <a:rPr sz="2800" dirty="0">
                <a:latin typeface="Times New Roman"/>
                <a:cs typeface="Times New Roman"/>
              </a:rPr>
              <a:t>Kamyar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M.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Mohammed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spc="-20" dirty="0">
                <a:latin typeface="Times New Roman"/>
                <a:cs typeface="Times New Roman"/>
              </a:rPr>
              <a:t>202</a:t>
            </a:r>
            <a:r>
              <a:rPr lang="en-US" sz="2800" spc="-20" dirty="0">
                <a:latin typeface="Times New Roman"/>
                <a:cs typeface="Times New Roman"/>
              </a:rPr>
              <a:t>3</a:t>
            </a:r>
            <a:r>
              <a:rPr sz="2800" spc="-20" dirty="0">
                <a:latin typeface="Times New Roman"/>
                <a:cs typeface="Times New Roman"/>
              </a:rPr>
              <a:t>-202</a:t>
            </a:r>
            <a:r>
              <a:rPr lang="en-US" sz="2800" spc="-20" dirty="0">
                <a:latin typeface="Times New Roman"/>
                <a:cs typeface="Times New Roman"/>
              </a:rPr>
              <a:t>4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7644" rIns="0" bIns="0" rtlCol="0">
            <a:spAutoFit/>
          </a:bodyPr>
          <a:lstStyle/>
          <a:p>
            <a:pPr marL="965835">
              <a:lnSpc>
                <a:spcPct val="100000"/>
              </a:lnSpc>
              <a:spcBef>
                <a:spcPts val="95"/>
              </a:spcBef>
            </a:pPr>
            <a:r>
              <a:rPr dirty="0">
                <a:hlinkClick r:id="rId2"/>
              </a:rPr>
              <a:t>Wind</a:t>
            </a:r>
            <a:r>
              <a:rPr spc="-110" dirty="0">
                <a:hlinkClick r:id="rId2"/>
              </a:rPr>
              <a:t> </a:t>
            </a:r>
            <a:r>
              <a:rPr spc="-10" dirty="0">
                <a:hlinkClick r:id="rId2"/>
              </a:rPr>
              <a:t>erosion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dirty="0"/>
              <a:t>Important</a:t>
            </a:r>
            <a:r>
              <a:rPr spc="-45" dirty="0"/>
              <a:t> </a:t>
            </a:r>
            <a:r>
              <a:rPr dirty="0"/>
              <a:t>especially</a:t>
            </a:r>
            <a:r>
              <a:rPr spc="-3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arid</a:t>
            </a:r>
            <a:r>
              <a:rPr spc="-30" dirty="0"/>
              <a:t> </a:t>
            </a:r>
            <a:r>
              <a:rPr spc="-10" dirty="0"/>
              <a:t>regions</a:t>
            </a:r>
          </a:p>
          <a:p>
            <a:pPr marL="354965" indent="-342265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354965" algn="l"/>
              </a:tabLst>
            </a:pPr>
            <a:r>
              <a:rPr dirty="0"/>
              <a:t>Dependent</a:t>
            </a:r>
            <a:r>
              <a:rPr spc="-90" dirty="0"/>
              <a:t> </a:t>
            </a:r>
            <a:r>
              <a:rPr spc="-25" dirty="0"/>
              <a:t>on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Char char="o"/>
              <a:tabLst>
                <a:tab pos="756285" algn="l"/>
              </a:tabLst>
            </a:pPr>
            <a:r>
              <a:rPr sz="1700" dirty="0">
                <a:latin typeface="Carlito"/>
                <a:cs typeface="Carlito"/>
              </a:rPr>
              <a:t>Wind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speed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and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exposure</a:t>
            </a:r>
            <a:endParaRPr sz="17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buChar char="o"/>
              <a:tabLst>
                <a:tab pos="756285" algn="l"/>
              </a:tabLst>
            </a:pPr>
            <a:r>
              <a:rPr sz="1700" dirty="0">
                <a:latin typeface="Carlito"/>
                <a:cs typeface="Carlito"/>
              </a:rPr>
              <a:t>Soil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particle-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and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aggregate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spc="-20" dirty="0">
                <a:latin typeface="Carlito"/>
                <a:cs typeface="Carlito"/>
              </a:rPr>
              <a:t>sizes</a:t>
            </a:r>
            <a:endParaRPr sz="17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buChar char="o"/>
              <a:tabLst>
                <a:tab pos="756285" algn="l"/>
              </a:tabLst>
            </a:pPr>
            <a:r>
              <a:rPr sz="1700" dirty="0">
                <a:latin typeface="Carlito"/>
                <a:cs typeface="Carlito"/>
              </a:rPr>
              <a:t>Surface</a:t>
            </a:r>
            <a:r>
              <a:rPr sz="1700" spc="-75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roughness</a:t>
            </a:r>
            <a:endParaRPr sz="17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buChar char="o"/>
              <a:tabLst>
                <a:tab pos="756285" algn="l"/>
              </a:tabLst>
            </a:pPr>
            <a:r>
              <a:rPr sz="1700" spc="-10" dirty="0">
                <a:latin typeface="Carlito"/>
                <a:cs typeface="Carlito"/>
              </a:rPr>
              <a:t>Tillage</a:t>
            </a:r>
            <a:endParaRPr sz="17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80"/>
              </a:spcBef>
              <a:buFont typeface="Carlito"/>
              <a:buChar char="o"/>
            </a:pPr>
            <a:endParaRPr sz="1700"/>
          </a:p>
          <a:p>
            <a:pPr marL="355600" marR="5080" indent="-342900">
              <a:lnSpc>
                <a:spcPts val="1730"/>
              </a:lnSpc>
              <a:buFont typeface="Arial"/>
              <a:buChar char="•"/>
              <a:tabLst>
                <a:tab pos="355600" algn="l"/>
              </a:tabLst>
            </a:pPr>
            <a:r>
              <a:rPr dirty="0"/>
              <a:t>Surface</a:t>
            </a:r>
            <a:r>
              <a:rPr spc="-60" dirty="0"/>
              <a:t> </a:t>
            </a:r>
            <a:r>
              <a:rPr dirty="0"/>
              <a:t>roughness</a:t>
            </a:r>
            <a:r>
              <a:rPr spc="-80" dirty="0"/>
              <a:t> </a:t>
            </a:r>
            <a:r>
              <a:rPr spc="-10" dirty="0"/>
              <a:t>creates</a:t>
            </a:r>
            <a:r>
              <a:rPr spc="-65" dirty="0"/>
              <a:t> </a:t>
            </a:r>
            <a:r>
              <a:rPr dirty="0"/>
              <a:t>turbulence</a:t>
            </a:r>
            <a:r>
              <a:rPr spc="-45" dirty="0"/>
              <a:t> </a:t>
            </a:r>
            <a:r>
              <a:rPr dirty="0"/>
              <a:t>in</a:t>
            </a:r>
            <a:r>
              <a:rPr spc="-60" dirty="0"/>
              <a:t> </a:t>
            </a:r>
            <a:r>
              <a:rPr spc="-25" dirty="0"/>
              <a:t>the </a:t>
            </a:r>
            <a:r>
              <a:rPr spc="-20" dirty="0"/>
              <a:t>surface-</a:t>
            </a:r>
            <a:r>
              <a:rPr dirty="0"/>
              <a:t>near</a:t>
            </a:r>
            <a:r>
              <a:rPr spc="-15" dirty="0"/>
              <a:t> </a:t>
            </a:r>
            <a:r>
              <a:rPr dirty="0"/>
              <a:t>air</a:t>
            </a:r>
            <a:r>
              <a:rPr spc="-5" dirty="0"/>
              <a:t> </a:t>
            </a:r>
            <a:r>
              <a:rPr dirty="0"/>
              <a:t>layer </a:t>
            </a:r>
            <a:r>
              <a:rPr spc="-50" dirty="0"/>
              <a:t>→</a:t>
            </a: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dirty="0"/>
              <a:t>Under</a:t>
            </a:r>
            <a:r>
              <a:rPr spc="-35" dirty="0"/>
              <a:t> </a:t>
            </a:r>
            <a:r>
              <a:rPr spc="-10" dirty="0"/>
              <a:t>pressure</a:t>
            </a:r>
            <a:r>
              <a:rPr spc="-45" dirty="0"/>
              <a:t> </a:t>
            </a:r>
            <a:r>
              <a:rPr dirty="0"/>
              <a:t>sucks</a:t>
            </a:r>
            <a:r>
              <a:rPr spc="-45" dirty="0"/>
              <a:t> </a:t>
            </a:r>
            <a:r>
              <a:rPr dirty="0"/>
              <a:t>particles</a:t>
            </a:r>
            <a:r>
              <a:rPr spc="-25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25" dirty="0"/>
              <a:t>air</a:t>
            </a:r>
          </a:p>
          <a:p>
            <a:pPr marL="354965" indent="-342265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354965" algn="l"/>
              </a:tabLst>
            </a:pPr>
            <a:r>
              <a:rPr dirty="0"/>
              <a:t>Form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movement: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/>
              <a:t>&lt;</a:t>
            </a:r>
            <a:r>
              <a:rPr spc="-30" dirty="0"/>
              <a:t> </a:t>
            </a:r>
            <a:r>
              <a:rPr dirty="0"/>
              <a:t>0.1</a:t>
            </a:r>
            <a:r>
              <a:rPr spc="-20" dirty="0"/>
              <a:t> </a:t>
            </a:r>
            <a:r>
              <a:rPr dirty="0"/>
              <a:t>mm</a:t>
            </a:r>
            <a:r>
              <a:rPr spc="-15" dirty="0"/>
              <a:t> </a:t>
            </a:r>
            <a:r>
              <a:rPr dirty="0"/>
              <a:t>→</a:t>
            </a:r>
            <a:r>
              <a:rPr spc="-25" dirty="0"/>
              <a:t> </a:t>
            </a:r>
            <a:r>
              <a:rPr spc="-10" dirty="0"/>
              <a:t>Suspension</a:t>
            </a:r>
            <a:r>
              <a:rPr spc="-25" dirty="0"/>
              <a:t> </a:t>
            </a:r>
            <a:r>
              <a:rPr spc="-10" dirty="0"/>
              <a:t>(“dust</a:t>
            </a:r>
            <a:r>
              <a:rPr spc="-15" dirty="0"/>
              <a:t> </a:t>
            </a:r>
            <a:r>
              <a:rPr spc="-10" dirty="0"/>
              <a:t>storm”)</a:t>
            </a:r>
          </a:p>
          <a:p>
            <a:pPr marL="355600">
              <a:lnSpc>
                <a:spcPct val="100000"/>
              </a:lnSpc>
            </a:pPr>
            <a:r>
              <a:rPr dirty="0"/>
              <a:t>&lt;</a:t>
            </a:r>
            <a:r>
              <a:rPr spc="-30" dirty="0"/>
              <a:t> </a:t>
            </a:r>
            <a:r>
              <a:rPr dirty="0"/>
              <a:t>1</a:t>
            </a:r>
            <a:r>
              <a:rPr spc="-5" dirty="0"/>
              <a:t> </a:t>
            </a:r>
            <a:r>
              <a:rPr dirty="0"/>
              <a:t>mm</a:t>
            </a:r>
            <a:r>
              <a:rPr spc="-15" dirty="0"/>
              <a:t> </a:t>
            </a:r>
            <a:r>
              <a:rPr dirty="0"/>
              <a:t>→</a:t>
            </a:r>
            <a:r>
              <a:rPr spc="-20" dirty="0"/>
              <a:t> </a:t>
            </a:r>
            <a:r>
              <a:rPr dirty="0"/>
              <a:t>Saltation</a:t>
            </a:r>
            <a:r>
              <a:rPr spc="-30" dirty="0"/>
              <a:t> </a:t>
            </a:r>
            <a:r>
              <a:rPr spc="-10" dirty="0"/>
              <a:t>(“jumping”)</a:t>
            </a:r>
          </a:p>
          <a:p>
            <a:pPr marL="355600">
              <a:lnSpc>
                <a:spcPct val="100000"/>
              </a:lnSpc>
            </a:pPr>
            <a:r>
              <a:rPr dirty="0"/>
              <a:t>&gt;</a:t>
            </a:r>
            <a:r>
              <a:rPr spc="-25" dirty="0"/>
              <a:t> </a:t>
            </a:r>
            <a:r>
              <a:rPr dirty="0"/>
              <a:t>1mm</a:t>
            </a:r>
            <a:r>
              <a:rPr spc="-20" dirty="0"/>
              <a:t> </a:t>
            </a:r>
            <a:r>
              <a:rPr dirty="0"/>
              <a:t>→</a:t>
            </a:r>
            <a:r>
              <a:rPr spc="-15" dirty="0"/>
              <a:t> </a:t>
            </a:r>
            <a:r>
              <a:rPr dirty="0"/>
              <a:t>Creep</a:t>
            </a:r>
            <a:r>
              <a:rPr spc="-10" dirty="0"/>
              <a:t> (“rolling”)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76315" y="1371600"/>
            <a:ext cx="3372786" cy="21929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6400" y="4419600"/>
            <a:ext cx="3518915" cy="20132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2634" y="185673"/>
            <a:ext cx="525716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3255" marR="5080" indent="-1901189">
              <a:lnSpc>
                <a:spcPct val="100000"/>
              </a:lnSpc>
              <a:spcBef>
                <a:spcPts val="95"/>
              </a:spcBef>
            </a:pPr>
            <a:r>
              <a:rPr dirty="0">
                <a:hlinkClick r:id="rId2"/>
              </a:rPr>
              <a:t>Splash</a:t>
            </a:r>
            <a:r>
              <a:rPr spc="-90" dirty="0">
                <a:hlinkClick r:id="rId2"/>
              </a:rPr>
              <a:t> </a:t>
            </a:r>
            <a:r>
              <a:rPr dirty="0">
                <a:hlinkClick r:id="rId2"/>
              </a:rPr>
              <a:t>Erosion</a:t>
            </a:r>
            <a:r>
              <a:rPr spc="-85" dirty="0">
                <a:hlinkClick r:id="rId2"/>
              </a:rPr>
              <a:t> </a:t>
            </a:r>
            <a:r>
              <a:rPr dirty="0">
                <a:hlinkClick r:id="rId2"/>
              </a:rPr>
              <a:t>-</a:t>
            </a:r>
            <a:r>
              <a:rPr spc="-85" dirty="0">
                <a:hlinkClick r:id="rId2"/>
              </a:rPr>
              <a:t> </a:t>
            </a:r>
            <a:r>
              <a:rPr spc="-10" dirty="0">
                <a:hlinkClick r:id="rId2"/>
              </a:rPr>
              <a:t>Raindrop</a:t>
            </a:r>
            <a:r>
              <a:rPr u="none" spc="-10" dirty="0">
                <a:hlinkClick r:id="rId2"/>
              </a:rPr>
              <a:t> </a:t>
            </a:r>
            <a:r>
              <a:rPr spc="-10" dirty="0">
                <a:hlinkClick r:id="rId2"/>
              </a:rPr>
              <a:t>Impact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505200" cy="22997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01055" y="4000498"/>
            <a:ext cx="3742943" cy="28575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9200" y="1447800"/>
            <a:ext cx="2891445" cy="242011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939" y="3080712"/>
            <a:ext cx="6308090" cy="374142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90525" algn="ctr">
              <a:lnSpc>
                <a:spcPct val="100000"/>
              </a:lnSpc>
              <a:spcBef>
                <a:spcPts val="660"/>
              </a:spcBef>
            </a:pPr>
            <a:r>
              <a:rPr sz="1400" dirty="0">
                <a:latin typeface="Arial"/>
                <a:cs typeface="Arial"/>
              </a:rPr>
              <a:t>Brook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al,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7.2</a:t>
            </a:r>
            <a:endParaRPr sz="1400">
              <a:latin typeface="Arial"/>
              <a:cs typeface="Arial"/>
            </a:endParaRPr>
          </a:p>
          <a:p>
            <a:pPr marL="1460500">
              <a:lnSpc>
                <a:spcPct val="100000"/>
              </a:lnSpc>
              <a:spcBef>
                <a:spcPts val="720"/>
              </a:spcBef>
            </a:pPr>
            <a:r>
              <a:rPr sz="1800" b="1" spc="-10" dirty="0">
                <a:latin typeface="Arial"/>
                <a:cs typeface="Arial"/>
              </a:rPr>
              <a:t>Notes:</a:t>
            </a:r>
            <a:endParaRPr sz="1800">
              <a:latin typeface="Arial"/>
              <a:cs typeface="Arial"/>
            </a:endParaRPr>
          </a:p>
          <a:p>
            <a:pPr marL="1599565" indent="-139065">
              <a:lnSpc>
                <a:spcPct val="100000"/>
              </a:lnSpc>
              <a:buChar char="-"/>
              <a:tabLst>
                <a:tab pos="1599565" algn="l"/>
              </a:tabLst>
            </a:pPr>
            <a:r>
              <a:rPr sz="1800" b="1" dirty="0">
                <a:latin typeface="Arial"/>
                <a:cs typeface="Arial"/>
              </a:rPr>
              <a:t>Soil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aggregates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destroyed</a:t>
            </a:r>
            <a:endParaRPr sz="1800">
              <a:latin typeface="Arial"/>
              <a:cs typeface="Arial"/>
            </a:endParaRPr>
          </a:p>
          <a:p>
            <a:pPr marL="1599565" indent="-139065">
              <a:lnSpc>
                <a:spcPct val="100000"/>
              </a:lnSpc>
              <a:buChar char="-"/>
              <a:tabLst>
                <a:tab pos="1599565" algn="l"/>
              </a:tabLst>
            </a:pPr>
            <a:r>
              <a:rPr sz="1800" b="1" spc="-10" dirty="0">
                <a:latin typeface="Arial"/>
                <a:cs typeface="Arial"/>
              </a:rPr>
              <a:t>Saltation</a:t>
            </a:r>
            <a:endParaRPr sz="1800">
              <a:latin typeface="Arial"/>
              <a:cs typeface="Arial"/>
            </a:endParaRPr>
          </a:p>
          <a:p>
            <a:pPr marL="1599565" indent="-139065">
              <a:lnSpc>
                <a:spcPct val="100000"/>
              </a:lnSpc>
              <a:buChar char="-"/>
              <a:tabLst>
                <a:tab pos="1599565" algn="l"/>
              </a:tabLst>
            </a:pPr>
            <a:r>
              <a:rPr sz="1800" b="1" dirty="0">
                <a:latin typeface="Arial"/>
                <a:cs typeface="Arial"/>
              </a:rPr>
              <a:t>Erosivity threshold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~25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mm/h</a:t>
            </a:r>
            <a:endParaRPr sz="1800">
              <a:latin typeface="Arial"/>
              <a:cs typeface="Arial"/>
            </a:endParaRPr>
          </a:p>
          <a:p>
            <a:pPr marL="431165" indent="-342265">
              <a:lnSpc>
                <a:spcPts val="1945"/>
              </a:lnSpc>
              <a:spcBef>
                <a:spcPts val="505"/>
              </a:spcBef>
              <a:buFont typeface="Arial"/>
              <a:buChar char="•"/>
              <a:tabLst>
                <a:tab pos="431165" algn="l"/>
              </a:tabLst>
            </a:pPr>
            <a:r>
              <a:rPr sz="1800" dirty="0">
                <a:latin typeface="Carlito"/>
                <a:cs typeface="Carlito"/>
              </a:rPr>
              <a:t>Erosive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power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Symbol"/>
                <a:cs typeface="Symbol"/>
              </a:rPr>
              <a:t>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A40020"/>
                </a:solidFill>
                <a:latin typeface="Carlito"/>
                <a:cs typeface="Carlito"/>
              </a:rPr>
              <a:t>kinetic</a:t>
            </a:r>
            <a:r>
              <a:rPr sz="1800" spc="-35" dirty="0">
                <a:solidFill>
                  <a:srgbClr val="A40020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A40020"/>
                </a:solidFill>
                <a:latin typeface="Carlito"/>
                <a:cs typeface="Carlito"/>
              </a:rPr>
              <a:t>energy</a:t>
            </a:r>
            <a:r>
              <a:rPr sz="1800" spc="-35" dirty="0">
                <a:solidFill>
                  <a:srgbClr val="A40020"/>
                </a:solidFill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(E</a:t>
            </a:r>
            <a:r>
              <a:rPr sz="1800" baseline="-20833" dirty="0">
                <a:latin typeface="Carlito"/>
                <a:cs typeface="Carlito"/>
              </a:rPr>
              <a:t>K</a:t>
            </a:r>
            <a:r>
              <a:rPr sz="1800" spc="187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mv</a:t>
            </a:r>
            <a:r>
              <a:rPr sz="1800" baseline="25462" dirty="0">
                <a:latin typeface="Carlito"/>
                <a:cs typeface="Carlito"/>
              </a:rPr>
              <a:t>2</a:t>
            </a:r>
            <a:r>
              <a:rPr sz="1800" dirty="0">
                <a:latin typeface="Carlito"/>
                <a:cs typeface="Carlito"/>
              </a:rPr>
              <a:t>/2)</a:t>
            </a:r>
            <a:r>
              <a:rPr sz="1800" spc="-25" dirty="0">
                <a:latin typeface="Carlito"/>
                <a:cs typeface="Carlito"/>
              </a:rPr>
              <a:t> and</a:t>
            </a:r>
            <a:endParaRPr sz="1800">
              <a:latin typeface="Carlito"/>
              <a:cs typeface="Carlito"/>
            </a:endParaRPr>
          </a:p>
          <a:p>
            <a:pPr marL="431800">
              <a:lnSpc>
                <a:spcPts val="1945"/>
              </a:lnSpc>
            </a:pPr>
            <a:r>
              <a:rPr sz="1800" dirty="0">
                <a:solidFill>
                  <a:srgbClr val="A40020"/>
                </a:solidFill>
                <a:latin typeface="Carlito"/>
                <a:cs typeface="Carlito"/>
              </a:rPr>
              <a:t>momentum</a:t>
            </a:r>
            <a:r>
              <a:rPr sz="1800" spc="-45" dirty="0">
                <a:solidFill>
                  <a:srgbClr val="A40020"/>
                </a:solidFill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(M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mv)</a:t>
            </a:r>
            <a:endParaRPr sz="1800">
              <a:latin typeface="Carlito"/>
              <a:cs typeface="Carlito"/>
            </a:endParaRPr>
          </a:p>
          <a:p>
            <a:pPr marL="431165" indent="-342265">
              <a:lnSpc>
                <a:spcPct val="100000"/>
              </a:lnSpc>
              <a:buFont typeface="Arial"/>
              <a:buChar char="•"/>
              <a:tabLst>
                <a:tab pos="431165" algn="l"/>
              </a:tabLst>
            </a:pPr>
            <a:r>
              <a:rPr sz="1800" dirty="0">
                <a:latin typeface="Carlito"/>
                <a:cs typeface="Carlito"/>
              </a:rPr>
              <a:t>Fog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~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0.05</a:t>
            </a:r>
            <a:r>
              <a:rPr sz="1800" spc="-20" dirty="0">
                <a:latin typeface="Carlito"/>
                <a:cs typeface="Carlito"/>
              </a:rPr>
              <a:t> mm/h</a:t>
            </a:r>
            <a:endParaRPr sz="1800">
              <a:latin typeface="Carlito"/>
              <a:cs typeface="Carlito"/>
            </a:endParaRPr>
          </a:p>
          <a:p>
            <a:pPr marL="431165" indent="-342265">
              <a:lnSpc>
                <a:spcPct val="100000"/>
              </a:lnSpc>
              <a:buFont typeface="Arial"/>
              <a:buChar char="•"/>
              <a:tabLst>
                <a:tab pos="431165" algn="l"/>
              </a:tabLst>
            </a:pPr>
            <a:r>
              <a:rPr sz="1800" dirty="0">
                <a:latin typeface="Carlito"/>
                <a:cs typeface="Carlito"/>
              </a:rPr>
              <a:t>Light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rain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~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1.02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mm/h</a:t>
            </a:r>
            <a:endParaRPr sz="1800">
              <a:latin typeface="Carlito"/>
              <a:cs typeface="Carlito"/>
            </a:endParaRPr>
          </a:p>
          <a:p>
            <a:pPr marL="431165" indent="-342265">
              <a:lnSpc>
                <a:spcPct val="100000"/>
              </a:lnSpc>
              <a:buFont typeface="Arial"/>
              <a:buChar char="•"/>
              <a:tabLst>
                <a:tab pos="431165" algn="l"/>
              </a:tabLst>
            </a:pPr>
            <a:r>
              <a:rPr sz="1800" dirty="0">
                <a:latin typeface="Carlito"/>
                <a:cs typeface="Carlito"/>
              </a:rPr>
              <a:t>Heavy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rain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~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15.24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mm/h</a:t>
            </a:r>
            <a:endParaRPr sz="1800">
              <a:latin typeface="Carlito"/>
              <a:cs typeface="Carlito"/>
            </a:endParaRPr>
          </a:p>
          <a:p>
            <a:pPr marL="431165" indent="-342265">
              <a:lnSpc>
                <a:spcPct val="100000"/>
              </a:lnSpc>
              <a:buFont typeface="Arial"/>
              <a:buChar char="•"/>
              <a:tabLst>
                <a:tab pos="431165" algn="l"/>
              </a:tabLst>
            </a:pPr>
            <a:r>
              <a:rPr sz="1800" spc="-20" dirty="0">
                <a:latin typeface="Carlito"/>
                <a:cs typeface="Carlito"/>
              </a:rPr>
              <a:t>Torrential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rain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~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101.60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mm/h</a:t>
            </a:r>
            <a:endParaRPr sz="1800">
              <a:latin typeface="Carlito"/>
              <a:cs typeface="Carlito"/>
            </a:endParaRPr>
          </a:p>
          <a:p>
            <a:pPr marL="88900">
              <a:lnSpc>
                <a:spcPct val="100000"/>
              </a:lnSpc>
              <a:spcBef>
                <a:spcPts val="1140"/>
              </a:spcBef>
            </a:pPr>
            <a:r>
              <a:rPr sz="1200" dirty="0">
                <a:latin typeface="Arial"/>
                <a:cs typeface="Arial"/>
              </a:rPr>
              <a:t>Hillel,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1998;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Selby,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1993</a:t>
            </a:r>
            <a:endParaRPr sz="1200">
              <a:latin typeface="Arial"/>
              <a:cs typeface="Arial"/>
            </a:endParaRPr>
          </a:p>
          <a:p>
            <a:pPr marL="5347335">
              <a:lnSpc>
                <a:spcPct val="100000"/>
              </a:lnSpc>
              <a:spcBef>
                <a:spcPts val="600"/>
              </a:spcBef>
            </a:pPr>
            <a:r>
              <a:rPr sz="1200" spc="-85" dirty="0">
                <a:solidFill>
                  <a:srgbClr val="800080"/>
                </a:solidFill>
                <a:latin typeface="Arial"/>
                <a:cs typeface="Arial"/>
              </a:rPr>
              <a:t>P.</a:t>
            </a:r>
            <a:r>
              <a:rPr sz="1200" dirty="0">
                <a:solidFill>
                  <a:srgbClr val="800080"/>
                </a:solidFill>
                <a:latin typeface="Arial"/>
                <a:cs typeface="Arial"/>
              </a:rPr>
              <a:t> Gary</a:t>
            </a:r>
            <a:r>
              <a:rPr sz="1200" spc="-25" dirty="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00080"/>
                </a:solidFill>
                <a:latin typeface="Arial"/>
                <a:cs typeface="Arial"/>
              </a:rPr>
              <a:t>White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object 7">
            <a:hlinkClick r:id="rId6"/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05600" y="76200"/>
            <a:ext cx="2307336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333" y="-51688"/>
            <a:ext cx="433768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9540" marR="5080" indent="-1387475">
              <a:lnSpc>
                <a:spcPct val="100000"/>
              </a:lnSpc>
              <a:spcBef>
                <a:spcPts val="95"/>
              </a:spcBef>
            </a:pPr>
            <a:r>
              <a:rPr u="none" dirty="0">
                <a:solidFill>
                  <a:srgbClr val="000000"/>
                </a:solidFill>
              </a:rPr>
              <a:t>Surface</a:t>
            </a:r>
            <a:r>
              <a:rPr u="none" spc="-125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flow</a:t>
            </a:r>
            <a:r>
              <a:rPr u="none" spc="-12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induced erosion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17065"/>
            <a:ext cx="4159250" cy="516255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marR="443865" indent="-343535">
              <a:lnSpc>
                <a:spcPts val="1730"/>
              </a:lnSpc>
              <a:spcBef>
                <a:spcPts val="515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arlito"/>
                <a:cs typeface="Carlito"/>
              </a:rPr>
              <a:t>Requires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overland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flow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(thin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surface </a:t>
            </a:r>
            <a:r>
              <a:rPr sz="1800" dirty="0">
                <a:latin typeface="Carlito"/>
                <a:cs typeface="Carlito"/>
              </a:rPr>
              <a:t>films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or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concentrated)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often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is </a:t>
            </a:r>
            <a:r>
              <a:rPr sz="1800" spc="-10" dirty="0">
                <a:latin typeface="Carlito"/>
                <a:cs typeface="Carlito"/>
              </a:rPr>
              <a:t>intensified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by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raindrop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impact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5"/>
              </a:spcBef>
              <a:buFont typeface="Arial"/>
              <a:buChar char="•"/>
            </a:pPr>
            <a:endParaRPr sz="1800">
              <a:latin typeface="Carlito"/>
              <a:cs typeface="Carlito"/>
            </a:endParaRPr>
          </a:p>
          <a:p>
            <a:pPr marL="355600" marR="110489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The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generation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surface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flow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depends </a:t>
            </a:r>
            <a:r>
              <a:rPr sz="1800" spc="-25" dirty="0">
                <a:latin typeface="Carlito"/>
                <a:cs typeface="Carlito"/>
              </a:rPr>
              <a:t>on:</a:t>
            </a:r>
            <a:endParaRPr sz="18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Char char="o"/>
              <a:tabLst>
                <a:tab pos="756285" algn="l"/>
              </a:tabLst>
            </a:pPr>
            <a:r>
              <a:rPr sz="1700" dirty="0">
                <a:latin typeface="Carlito"/>
                <a:cs typeface="Carlito"/>
              </a:rPr>
              <a:t>Rain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intensity</a:t>
            </a:r>
            <a:endParaRPr sz="17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buChar char="o"/>
              <a:tabLst>
                <a:tab pos="756285" algn="l"/>
              </a:tabLst>
            </a:pPr>
            <a:r>
              <a:rPr sz="1700" spc="-10" dirty="0">
                <a:latin typeface="Carlito"/>
                <a:cs typeface="Carlito"/>
              </a:rPr>
              <a:t>Water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content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of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spc="-20" dirty="0">
                <a:latin typeface="Carlito"/>
                <a:cs typeface="Carlito"/>
              </a:rPr>
              <a:t>soil</a:t>
            </a:r>
            <a:endParaRPr sz="17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Char char="o"/>
              <a:tabLst>
                <a:tab pos="756285" algn="l"/>
              </a:tabLst>
            </a:pPr>
            <a:r>
              <a:rPr sz="1700" dirty="0">
                <a:latin typeface="Carlito"/>
                <a:cs typeface="Carlito"/>
              </a:rPr>
              <a:t>Density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of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spc="-20" dirty="0">
                <a:latin typeface="Carlito"/>
                <a:cs typeface="Carlito"/>
              </a:rPr>
              <a:t>soil</a:t>
            </a:r>
            <a:endParaRPr sz="1700">
              <a:latin typeface="Carlito"/>
              <a:cs typeface="Carlito"/>
            </a:endParaRPr>
          </a:p>
          <a:p>
            <a:pPr marL="756285" lvl="1" indent="-286385">
              <a:lnSpc>
                <a:spcPct val="100000"/>
              </a:lnSpc>
              <a:buChar char="o"/>
              <a:tabLst>
                <a:tab pos="756285" algn="l"/>
              </a:tabLst>
            </a:pPr>
            <a:r>
              <a:rPr sz="1700" dirty="0">
                <a:latin typeface="Carlito"/>
                <a:cs typeface="Carlito"/>
              </a:rPr>
              <a:t>Surface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roughness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of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spc="-20" dirty="0">
                <a:latin typeface="Carlito"/>
                <a:cs typeface="Carlito"/>
              </a:rPr>
              <a:t>soil</a:t>
            </a:r>
            <a:endParaRPr sz="17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90"/>
              </a:spcBef>
              <a:buFont typeface="Carlito"/>
              <a:buChar char="o"/>
            </a:pPr>
            <a:endParaRPr sz="1700">
              <a:latin typeface="Carlito"/>
              <a:cs typeface="Carlito"/>
            </a:endParaRPr>
          </a:p>
          <a:p>
            <a:pPr marL="355600" marR="508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SCS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CN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method: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“Water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moves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through</a:t>
            </a:r>
            <a:r>
              <a:rPr sz="1800" spc="50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watershed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as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sheet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30" dirty="0">
                <a:latin typeface="Carlito"/>
                <a:cs typeface="Carlito"/>
              </a:rPr>
              <a:t>flow, </a:t>
            </a:r>
            <a:r>
              <a:rPr sz="1800" spc="-10" dirty="0">
                <a:latin typeface="Carlito"/>
                <a:cs typeface="Carlito"/>
              </a:rPr>
              <a:t>shallow concentrated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flow,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open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channel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flow,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or </a:t>
            </a:r>
            <a:r>
              <a:rPr sz="1800" dirty="0">
                <a:latin typeface="Carlito"/>
                <a:cs typeface="Carlito"/>
              </a:rPr>
              <a:t>some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combination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these…After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50" dirty="0">
                <a:latin typeface="Carlito"/>
                <a:cs typeface="Carlito"/>
              </a:rPr>
              <a:t>a </a:t>
            </a:r>
            <a:r>
              <a:rPr sz="1800" dirty="0">
                <a:latin typeface="Carlito"/>
                <a:cs typeface="Carlito"/>
              </a:rPr>
              <a:t>maximum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300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feet,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sheet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flow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usually </a:t>
            </a:r>
            <a:r>
              <a:rPr sz="1800" dirty="0">
                <a:latin typeface="Carlito"/>
                <a:cs typeface="Carlito"/>
              </a:rPr>
              <a:t>becomes</a:t>
            </a:r>
            <a:r>
              <a:rPr sz="1800" spc="-9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shallow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concentrated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flow”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689"/>
              </a:spcBef>
              <a:buFont typeface="Arial"/>
              <a:buChar char="•"/>
            </a:pP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ts val="1945"/>
              </a:lnSpc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Important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range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agricultural</a:t>
            </a:r>
            <a:endParaRPr sz="1800">
              <a:latin typeface="Carlito"/>
              <a:cs typeface="Carlito"/>
            </a:endParaRPr>
          </a:p>
          <a:p>
            <a:pPr marL="355600">
              <a:lnSpc>
                <a:spcPts val="1945"/>
              </a:lnSpc>
            </a:pPr>
            <a:r>
              <a:rPr sz="1800" spc="-10" dirty="0">
                <a:latin typeface="Carlito"/>
                <a:cs typeface="Carlito"/>
              </a:rPr>
              <a:t>systems</a:t>
            </a:r>
            <a:endParaRPr sz="1800">
              <a:latin typeface="Carlito"/>
              <a:cs typeface="Carlit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200" y="2016357"/>
            <a:ext cx="3733800" cy="34410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1392" y="3136390"/>
            <a:ext cx="4504810" cy="372160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0152" rIns="0" bIns="0" rtlCol="0">
            <a:spAutoFit/>
          </a:bodyPr>
          <a:lstStyle/>
          <a:p>
            <a:pPr marL="2519045">
              <a:lnSpc>
                <a:spcPct val="100000"/>
              </a:lnSpc>
              <a:spcBef>
                <a:spcPts val="105"/>
              </a:spcBef>
            </a:pPr>
            <a:r>
              <a:rPr sz="4400" u="none" dirty="0">
                <a:solidFill>
                  <a:srgbClr val="000000"/>
                </a:solidFill>
              </a:rPr>
              <a:t>Overland</a:t>
            </a:r>
            <a:r>
              <a:rPr sz="4400" u="none" spc="-200" dirty="0">
                <a:solidFill>
                  <a:srgbClr val="000000"/>
                </a:solidFill>
              </a:rPr>
              <a:t> </a:t>
            </a:r>
            <a:r>
              <a:rPr sz="4400" u="none" spc="-20" dirty="0">
                <a:solidFill>
                  <a:srgbClr val="000000"/>
                </a:solidFill>
              </a:rPr>
              <a:t>flow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93140" y="2089150"/>
            <a:ext cx="5083810" cy="13081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80365" indent="-34226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80365" algn="l"/>
              </a:tabLst>
            </a:pPr>
            <a:r>
              <a:rPr sz="1800" dirty="0">
                <a:latin typeface="Carlito"/>
                <a:cs typeface="Carlito"/>
              </a:rPr>
              <a:t>Exceeds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detention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storage</a:t>
            </a:r>
            <a:endParaRPr sz="1800">
              <a:latin typeface="Carlito"/>
              <a:cs typeface="Carlito"/>
            </a:endParaRPr>
          </a:p>
          <a:p>
            <a:pPr marL="380365" marR="4318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80365" algn="l"/>
              </a:tabLst>
            </a:pPr>
            <a:r>
              <a:rPr sz="1800" dirty="0">
                <a:latin typeface="Carlito"/>
                <a:cs typeface="Carlito"/>
              </a:rPr>
              <a:t>Begins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with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A40020"/>
                </a:solidFill>
                <a:latin typeface="Carlito"/>
                <a:cs typeface="Carlito"/>
              </a:rPr>
              <a:t>detachment</a:t>
            </a:r>
            <a:r>
              <a:rPr sz="1800" spc="-10" dirty="0">
                <a:latin typeface="Carlito"/>
                <a:cs typeface="Carlito"/>
              </a:rPr>
              <a:t>: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requires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force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(shear) created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by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small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eddies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flow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or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raindrop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impact</a:t>
            </a:r>
            <a:endParaRPr sz="1800">
              <a:latin typeface="Carlito"/>
              <a:cs typeface="Carlito"/>
            </a:endParaRPr>
          </a:p>
          <a:p>
            <a:pPr marL="494665">
              <a:lnSpc>
                <a:spcPct val="100000"/>
              </a:lnSpc>
              <a:spcBef>
                <a:spcPts val="480"/>
              </a:spcBef>
            </a:pPr>
            <a:r>
              <a:rPr sz="1900" dirty="0">
                <a:latin typeface="Symbol"/>
                <a:cs typeface="Symbol"/>
              </a:rPr>
              <a:t></a:t>
            </a:r>
            <a:r>
              <a:rPr sz="1875" baseline="-20000" dirty="0">
                <a:latin typeface="Carlito"/>
                <a:cs typeface="Carlito"/>
              </a:rPr>
              <a:t>0</a:t>
            </a:r>
            <a:r>
              <a:rPr sz="1875" spc="-44" baseline="-20000" dirty="0">
                <a:latin typeface="Carlito"/>
                <a:cs typeface="Carlito"/>
              </a:rPr>
              <a:t> </a:t>
            </a:r>
            <a:r>
              <a:rPr sz="1900" dirty="0">
                <a:latin typeface="Carlito"/>
                <a:cs typeface="Carlito"/>
              </a:rPr>
              <a:t>=</a:t>
            </a:r>
            <a:r>
              <a:rPr sz="1900" spc="-40" dirty="0">
                <a:latin typeface="Carlito"/>
                <a:cs typeface="Carlito"/>
              </a:rPr>
              <a:t> </a:t>
            </a:r>
            <a:r>
              <a:rPr sz="1900" dirty="0">
                <a:latin typeface="Carlito"/>
                <a:cs typeface="Carlito"/>
              </a:rPr>
              <a:t>f</a:t>
            </a:r>
            <a:r>
              <a:rPr sz="1900" spc="-40" dirty="0">
                <a:latin typeface="Carlito"/>
                <a:cs typeface="Carlito"/>
              </a:rPr>
              <a:t> </a:t>
            </a:r>
            <a:r>
              <a:rPr sz="1900" spc="-20" dirty="0">
                <a:latin typeface="Carlito"/>
                <a:cs typeface="Carlito"/>
              </a:rPr>
              <a:t>(density,</a:t>
            </a:r>
            <a:r>
              <a:rPr sz="1900" spc="-45" dirty="0">
                <a:latin typeface="Carlito"/>
                <a:cs typeface="Carlito"/>
              </a:rPr>
              <a:t> </a:t>
            </a:r>
            <a:r>
              <a:rPr sz="1900" dirty="0">
                <a:latin typeface="Carlito"/>
                <a:cs typeface="Carlito"/>
              </a:rPr>
              <a:t>water</a:t>
            </a:r>
            <a:r>
              <a:rPr sz="1900" spc="-25" dirty="0">
                <a:latin typeface="Carlito"/>
                <a:cs typeface="Carlito"/>
              </a:rPr>
              <a:t> </a:t>
            </a:r>
            <a:r>
              <a:rPr sz="1900" dirty="0">
                <a:latin typeface="Carlito"/>
                <a:cs typeface="Carlito"/>
              </a:rPr>
              <a:t>depth,</a:t>
            </a:r>
            <a:r>
              <a:rPr sz="1900" spc="-2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slope)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9361" y="1524761"/>
            <a:ext cx="1295400" cy="386080"/>
          </a:xfrm>
          <a:prstGeom prst="rect">
            <a:avLst/>
          </a:prstGeom>
          <a:solidFill>
            <a:srgbClr val="99CC00"/>
          </a:solidFill>
          <a:ln w="19812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305"/>
              </a:spcBef>
            </a:pPr>
            <a:r>
              <a:rPr sz="1800" spc="-10" dirty="0">
                <a:latin typeface="Arial"/>
                <a:cs typeface="Arial"/>
              </a:rPr>
              <a:t>Sheetflow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63561" y="1524761"/>
            <a:ext cx="1600200" cy="386080"/>
          </a:xfrm>
          <a:prstGeom prst="rect">
            <a:avLst/>
          </a:prstGeom>
          <a:solidFill>
            <a:srgbClr val="99CC00"/>
          </a:solidFill>
          <a:ln w="19811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305"/>
              </a:spcBef>
            </a:pPr>
            <a:r>
              <a:rPr sz="1800" spc="-10" dirty="0">
                <a:latin typeface="Arial"/>
                <a:cs typeface="Arial"/>
              </a:rPr>
              <a:t>Gully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961" y="1648714"/>
            <a:ext cx="5486400" cy="127000"/>
          </a:xfrm>
          <a:custGeom>
            <a:avLst/>
            <a:gdLst/>
            <a:ahLst/>
            <a:cxnLst/>
            <a:rect l="l" t="t" r="r" b="b"/>
            <a:pathLst>
              <a:path w="5486400" h="127000">
                <a:moveTo>
                  <a:pt x="5359399" y="0"/>
                </a:moveTo>
                <a:lnTo>
                  <a:pt x="5359399" y="127000"/>
                </a:lnTo>
                <a:lnTo>
                  <a:pt x="5466587" y="73406"/>
                </a:lnTo>
                <a:lnTo>
                  <a:pt x="5372099" y="73406"/>
                </a:lnTo>
                <a:lnTo>
                  <a:pt x="5372099" y="53594"/>
                </a:lnTo>
                <a:lnTo>
                  <a:pt x="5466588" y="53594"/>
                </a:lnTo>
                <a:lnTo>
                  <a:pt x="5359399" y="0"/>
                </a:lnTo>
                <a:close/>
              </a:path>
              <a:path w="5486400" h="127000">
                <a:moveTo>
                  <a:pt x="5359399" y="53594"/>
                </a:moveTo>
                <a:lnTo>
                  <a:pt x="0" y="53594"/>
                </a:lnTo>
                <a:lnTo>
                  <a:pt x="0" y="73406"/>
                </a:lnTo>
                <a:lnTo>
                  <a:pt x="5359399" y="73406"/>
                </a:lnTo>
                <a:lnTo>
                  <a:pt x="5359399" y="53594"/>
                </a:lnTo>
                <a:close/>
              </a:path>
              <a:path w="5486400" h="127000">
                <a:moveTo>
                  <a:pt x="5466588" y="53594"/>
                </a:moveTo>
                <a:lnTo>
                  <a:pt x="5372099" y="53594"/>
                </a:lnTo>
                <a:lnTo>
                  <a:pt x="5372099" y="73406"/>
                </a:lnTo>
                <a:lnTo>
                  <a:pt x="5466587" y="73406"/>
                </a:lnTo>
                <a:lnTo>
                  <a:pt x="5486399" y="63500"/>
                </a:lnTo>
                <a:lnTo>
                  <a:pt x="5466588" y="53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86961" y="1523238"/>
            <a:ext cx="1295400" cy="386080"/>
          </a:xfrm>
          <a:prstGeom prst="rect">
            <a:avLst/>
          </a:prstGeom>
          <a:solidFill>
            <a:srgbClr val="99CC00"/>
          </a:solidFill>
          <a:ln w="19811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800" spc="-20" dirty="0">
                <a:latin typeface="Arial"/>
                <a:cs typeface="Arial"/>
              </a:rPr>
              <a:t>Rill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00961" y="1648714"/>
            <a:ext cx="2286000" cy="127000"/>
          </a:xfrm>
          <a:custGeom>
            <a:avLst/>
            <a:gdLst/>
            <a:ahLst/>
            <a:cxnLst/>
            <a:rect l="l" t="t" r="r" b="b"/>
            <a:pathLst>
              <a:path w="2286000" h="127000">
                <a:moveTo>
                  <a:pt x="2159000" y="0"/>
                </a:moveTo>
                <a:lnTo>
                  <a:pt x="2159000" y="127000"/>
                </a:lnTo>
                <a:lnTo>
                  <a:pt x="2266187" y="73406"/>
                </a:lnTo>
                <a:lnTo>
                  <a:pt x="2171700" y="73406"/>
                </a:lnTo>
                <a:lnTo>
                  <a:pt x="2171700" y="53594"/>
                </a:lnTo>
                <a:lnTo>
                  <a:pt x="2266188" y="53594"/>
                </a:lnTo>
                <a:lnTo>
                  <a:pt x="2159000" y="0"/>
                </a:lnTo>
                <a:close/>
              </a:path>
              <a:path w="2286000" h="127000">
                <a:moveTo>
                  <a:pt x="2159000" y="53594"/>
                </a:moveTo>
                <a:lnTo>
                  <a:pt x="0" y="53594"/>
                </a:lnTo>
                <a:lnTo>
                  <a:pt x="0" y="73406"/>
                </a:lnTo>
                <a:lnTo>
                  <a:pt x="2159000" y="73406"/>
                </a:lnTo>
                <a:lnTo>
                  <a:pt x="2159000" y="53594"/>
                </a:lnTo>
                <a:close/>
              </a:path>
              <a:path w="2286000" h="127000">
                <a:moveTo>
                  <a:pt x="2266188" y="53594"/>
                </a:moveTo>
                <a:lnTo>
                  <a:pt x="2171700" y="53594"/>
                </a:lnTo>
                <a:lnTo>
                  <a:pt x="2171700" y="73406"/>
                </a:lnTo>
                <a:lnTo>
                  <a:pt x="2266187" y="73406"/>
                </a:lnTo>
                <a:lnTo>
                  <a:pt x="2286000" y="63500"/>
                </a:lnTo>
                <a:lnTo>
                  <a:pt x="2266188" y="53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886200"/>
            <a:ext cx="3962400" cy="25344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4361" y="175386"/>
            <a:ext cx="27038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marR="5080" indent="-269875">
              <a:lnSpc>
                <a:spcPct val="100000"/>
              </a:lnSpc>
              <a:spcBef>
                <a:spcPts val="95"/>
              </a:spcBef>
            </a:pPr>
            <a:r>
              <a:rPr dirty="0">
                <a:hlinkClick r:id="rId2"/>
              </a:rPr>
              <a:t>Rill</a:t>
            </a:r>
            <a:r>
              <a:rPr spc="-25" dirty="0">
                <a:hlinkClick r:id="rId2"/>
              </a:rPr>
              <a:t> </a:t>
            </a:r>
            <a:r>
              <a:rPr dirty="0">
                <a:hlinkClick r:id="rId2"/>
              </a:rPr>
              <a:t>and</a:t>
            </a:r>
            <a:r>
              <a:rPr spc="-25" dirty="0">
                <a:hlinkClick r:id="rId2"/>
              </a:rPr>
              <a:t> </a:t>
            </a:r>
            <a:r>
              <a:rPr spc="-10" dirty="0">
                <a:hlinkClick r:id="rId2"/>
              </a:rPr>
              <a:t>Gully</a:t>
            </a:r>
            <a:r>
              <a:rPr u="none" spc="-10" dirty="0">
                <a:hlinkClick r:id="rId2"/>
              </a:rPr>
              <a:t> </a:t>
            </a:r>
            <a:r>
              <a:rPr spc="-10" dirty="0">
                <a:hlinkClick r:id="rId2"/>
              </a:rPr>
              <a:t>Formation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865" y="253379"/>
            <a:ext cx="3843518" cy="616417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090409" y="6430771"/>
            <a:ext cx="142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Brooks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al.,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8.1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535" y="1600200"/>
            <a:ext cx="4800600" cy="45659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0152" rIns="0" bIns="0" rtlCol="0">
            <a:spAutoFit/>
          </a:bodyPr>
          <a:lstStyle/>
          <a:p>
            <a:pPr marL="2372995">
              <a:lnSpc>
                <a:spcPct val="100000"/>
              </a:lnSpc>
              <a:spcBef>
                <a:spcPts val="105"/>
              </a:spcBef>
            </a:pPr>
            <a:r>
              <a:rPr sz="4400" u="none" dirty="0">
                <a:solidFill>
                  <a:srgbClr val="000000"/>
                </a:solidFill>
              </a:rPr>
              <a:t>Interrill</a:t>
            </a:r>
            <a:r>
              <a:rPr sz="4400" u="none" spc="-215" dirty="0">
                <a:solidFill>
                  <a:srgbClr val="000000"/>
                </a:solidFill>
              </a:rPr>
              <a:t> </a:t>
            </a:r>
            <a:r>
              <a:rPr sz="4400" u="none" spc="-10" dirty="0">
                <a:solidFill>
                  <a:srgbClr val="000000"/>
                </a:solidFill>
              </a:rPr>
              <a:t>Erosion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57960" y="1599437"/>
            <a:ext cx="3260725" cy="1708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rlito"/>
                <a:cs typeface="Carlito"/>
              </a:rPr>
              <a:t>D</a:t>
            </a:r>
            <a:r>
              <a:rPr sz="2775" b="1" baseline="-21021" dirty="0">
                <a:latin typeface="Carlito"/>
                <a:cs typeface="Carlito"/>
              </a:rPr>
              <a:t>i</a:t>
            </a:r>
            <a:r>
              <a:rPr sz="2775" b="1" spc="307" baseline="-21021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=</a:t>
            </a:r>
            <a:r>
              <a:rPr sz="2800" b="1" spc="-10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K</a:t>
            </a:r>
            <a:r>
              <a:rPr sz="2775" b="1" baseline="-21021" dirty="0">
                <a:latin typeface="Carlito"/>
                <a:cs typeface="Carlito"/>
              </a:rPr>
              <a:t>i</a:t>
            </a:r>
            <a:r>
              <a:rPr sz="2775" b="1" spc="330" baseline="-21021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i</a:t>
            </a:r>
            <a:r>
              <a:rPr sz="2800" b="1" spc="5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q</a:t>
            </a:r>
            <a:r>
              <a:rPr sz="2800" b="1" spc="-10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S</a:t>
            </a:r>
            <a:r>
              <a:rPr sz="2775" b="1" baseline="-21021" dirty="0">
                <a:latin typeface="Carlito"/>
                <a:cs typeface="Carlito"/>
              </a:rPr>
              <a:t>f</a:t>
            </a:r>
            <a:r>
              <a:rPr sz="2775" b="1" spc="300" baseline="-21021" dirty="0">
                <a:latin typeface="Carlito"/>
                <a:cs typeface="Carlito"/>
              </a:rPr>
              <a:t> </a:t>
            </a:r>
            <a:r>
              <a:rPr sz="2800" b="1" spc="-25" dirty="0">
                <a:latin typeface="Carlito"/>
                <a:cs typeface="Carlito"/>
              </a:rPr>
              <a:t>C</a:t>
            </a:r>
            <a:r>
              <a:rPr sz="2775" b="1" spc="-37" baseline="-21021" dirty="0">
                <a:latin typeface="Carlito"/>
                <a:cs typeface="Carlito"/>
              </a:rPr>
              <a:t>v</a:t>
            </a:r>
            <a:endParaRPr sz="2775" baseline="-21021">
              <a:latin typeface="Carlito"/>
              <a:cs typeface="Carlito"/>
            </a:endParaRPr>
          </a:p>
          <a:p>
            <a:pPr marL="58419">
              <a:lnSpc>
                <a:spcPct val="100000"/>
              </a:lnSpc>
              <a:spcBef>
                <a:spcPts val="2215"/>
              </a:spcBef>
            </a:pPr>
            <a:r>
              <a:rPr sz="1600" dirty="0">
                <a:latin typeface="Carlito"/>
                <a:cs typeface="Carlito"/>
              </a:rPr>
              <a:t>D</a:t>
            </a:r>
            <a:r>
              <a:rPr sz="1575" baseline="-21164" dirty="0">
                <a:latin typeface="Carlito"/>
                <a:cs typeface="Carlito"/>
              </a:rPr>
              <a:t>i</a:t>
            </a:r>
            <a:r>
              <a:rPr sz="1575" spc="120" baseline="-2116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Interrill</a:t>
            </a:r>
            <a:r>
              <a:rPr sz="1600" spc="-5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erosion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rate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(kg/m</a:t>
            </a:r>
            <a:r>
              <a:rPr sz="1575" baseline="26455" dirty="0">
                <a:latin typeface="Carlito"/>
                <a:cs typeface="Carlito"/>
              </a:rPr>
              <a:t>2</a:t>
            </a:r>
            <a:r>
              <a:rPr sz="1600" dirty="0">
                <a:latin typeface="Carlito"/>
                <a:cs typeface="Carlito"/>
              </a:rPr>
              <a:t>-</a:t>
            </a:r>
            <a:r>
              <a:rPr sz="1600" spc="-25" dirty="0">
                <a:latin typeface="Carlito"/>
                <a:cs typeface="Carlito"/>
              </a:rPr>
              <a:t>s)</a:t>
            </a:r>
            <a:endParaRPr sz="1600">
              <a:latin typeface="Carlito"/>
              <a:cs typeface="Carlito"/>
            </a:endParaRPr>
          </a:p>
          <a:p>
            <a:pPr marL="58419" marR="30480">
              <a:lnSpc>
                <a:spcPct val="100000"/>
              </a:lnSpc>
            </a:pPr>
            <a:r>
              <a:rPr sz="1600" dirty="0">
                <a:latin typeface="Carlito"/>
                <a:cs typeface="Carlito"/>
              </a:rPr>
              <a:t>K</a:t>
            </a:r>
            <a:r>
              <a:rPr sz="1575" baseline="-21164" dirty="0">
                <a:latin typeface="Carlito"/>
                <a:cs typeface="Carlito"/>
              </a:rPr>
              <a:t>i</a:t>
            </a:r>
            <a:r>
              <a:rPr sz="1575" spc="165" baseline="-2116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Interrill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erodibility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of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soil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(kg-</a:t>
            </a:r>
            <a:r>
              <a:rPr sz="1600" spc="-20" dirty="0">
                <a:latin typeface="Carlito"/>
                <a:cs typeface="Carlito"/>
              </a:rPr>
              <a:t>s/m</a:t>
            </a:r>
            <a:r>
              <a:rPr sz="1575" spc="-30" baseline="26455" dirty="0">
                <a:latin typeface="Carlito"/>
                <a:cs typeface="Carlito"/>
              </a:rPr>
              <a:t>4</a:t>
            </a:r>
            <a:r>
              <a:rPr sz="1600" spc="-20" dirty="0">
                <a:latin typeface="Carlito"/>
                <a:cs typeface="Carlito"/>
              </a:rPr>
              <a:t>) </a:t>
            </a:r>
            <a:r>
              <a:rPr sz="1600" dirty="0">
                <a:latin typeface="Carlito"/>
                <a:cs typeface="Carlito"/>
              </a:rPr>
              <a:t>i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Intensity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of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rainfall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(m/s)</a:t>
            </a:r>
            <a:endParaRPr sz="1600">
              <a:latin typeface="Carlito"/>
              <a:cs typeface="Carlito"/>
            </a:endParaRPr>
          </a:p>
          <a:p>
            <a:pPr marL="58419">
              <a:lnSpc>
                <a:spcPct val="100000"/>
              </a:lnSpc>
            </a:pPr>
            <a:r>
              <a:rPr sz="1600" dirty="0">
                <a:latin typeface="Carlito"/>
                <a:cs typeface="Carlito"/>
              </a:rPr>
              <a:t>q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Runoff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rate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(m/s)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33197" y="2551302"/>
            <a:ext cx="8839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Carlito"/>
                <a:cs typeface="Carlito"/>
              </a:rPr>
              <a:t>(Table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7.1)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8687" y="3282518"/>
            <a:ext cx="62801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rlito"/>
                <a:cs typeface="Carlito"/>
              </a:rPr>
              <a:t>S</a:t>
            </a:r>
            <a:r>
              <a:rPr sz="1575" baseline="-21164" dirty="0">
                <a:latin typeface="Carlito"/>
                <a:cs typeface="Carlito"/>
              </a:rPr>
              <a:t>f</a:t>
            </a:r>
            <a:r>
              <a:rPr sz="1575" spc="157" baseline="-2116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Interrill</a:t>
            </a:r>
            <a:r>
              <a:rPr sz="1600" spc="-5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slope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factor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1.05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–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0.85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e</a:t>
            </a:r>
            <a:r>
              <a:rPr sz="1575" spc="-15" baseline="26455" dirty="0">
                <a:latin typeface="Carlito"/>
                <a:cs typeface="Carlito"/>
              </a:rPr>
              <a:t>(-</a:t>
            </a:r>
            <a:r>
              <a:rPr sz="1575" baseline="26455" dirty="0">
                <a:latin typeface="Carlito"/>
                <a:cs typeface="Carlito"/>
              </a:rPr>
              <a:t>4sinθ)</a:t>
            </a:r>
            <a:r>
              <a:rPr sz="1575" spc="-7" baseline="2645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where θ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slope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angle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(degree)</a:t>
            </a:r>
            <a:endParaRPr sz="160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rlito"/>
                <a:cs typeface="Carlito"/>
              </a:rPr>
              <a:t>C</a:t>
            </a:r>
            <a:r>
              <a:rPr sz="1575" baseline="-21164" dirty="0">
                <a:latin typeface="Carlito"/>
                <a:cs typeface="Carlito"/>
              </a:rPr>
              <a:t>v</a:t>
            </a:r>
            <a:r>
              <a:rPr sz="1575" spc="165" baseline="-2116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=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Cover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adjustment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factor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(0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-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1)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8028" y="1760982"/>
            <a:ext cx="1332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(Equation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7.1)</a:t>
            </a:r>
            <a:endParaRPr sz="1800">
              <a:latin typeface="Carlito"/>
              <a:cs typeface="Carlito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1669" y="4423832"/>
            <a:ext cx="7053411" cy="23389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0152" rIns="0" bIns="0" rtlCol="0">
            <a:spAutoFit/>
          </a:bodyPr>
          <a:lstStyle/>
          <a:p>
            <a:pPr marL="2284730">
              <a:lnSpc>
                <a:spcPct val="100000"/>
              </a:lnSpc>
              <a:spcBef>
                <a:spcPts val="105"/>
              </a:spcBef>
            </a:pPr>
            <a:r>
              <a:rPr sz="4400" u="none" dirty="0">
                <a:solidFill>
                  <a:srgbClr val="000000"/>
                </a:solidFill>
              </a:rPr>
              <a:t>Rill</a:t>
            </a:r>
            <a:r>
              <a:rPr sz="4400" u="none" spc="-110" dirty="0">
                <a:solidFill>
                  <a:srgbClr val="000000"/>
                </a:solidFill>
              </a:rPr>
              <a:t> </a:t>
            </a:r>
            <a:r>
              <a:rPr sz="4400" u="none" dirty="0">
                <a:solidFill>
                  <a:srgbClr val="000000"/>
                </a:solidFill>
              </a:rPr>
              <a:t>Erosion</a:t>
            </a:r>
            <a:r>
              <a:rPr sz="4400" u="none" spc="-110" dirty="0">
                <a:solidFill>
                  <a:srgbClr val="000000"/>
                </a:solidFill>
              </a:rPr>
              <a:t> </a:t>
            </a:r>
            <a:r>
              <a:rPr sz="4400" u="none" spc="-20" dirty="0">
                <a:solidFill>
                  <a:srgbClr val="000000"/>
                </a:solidFill>
              </a:rPr>
              <a:t>Rate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03290" y="1872872"/>
            <a:ext cx="1069340" cy="581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0435" algn="l"/>
              </a:tabLst>
            </a:pPr>
            <a:r>
              <a:rPr sz="3650" spc="-355" dirty="0">
                <a:latin typeface="Symbol"/>
                <a:cs typeface="Symbol"/>
              </a:rPr>
              <a:t></a:t>
            </a:r>
            <a:r>
              <a:rPr sz="3650" dirty="0">
                <a:latin typeface="Times New Roman"/>
                <a:cs typeface="Times New Roman"/>
              </a:rPr>
              <a:t>	</a:t>
            </a:r>
            <a:r>
              <a:rPr sz="3650" spc="-355" dirty="0">
                <a:latin typeface="Symbol"/>
                <a:cs typeface="Symbol"/>
              </a:rPr>
              <a:t></a:t>
            </a:r>
            <a:endParaRPr sz="365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01023" y="2235026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16" y="0"/>
                </a:lnTo>
              </a:path>
            </a:pathLst>
          </a:custGeom>
          <a:ln w="17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88405" y="1970952"/>
            <a:ext cx="10541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i="1" spc="-5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9226" y="2197002"/>
            <a:ext cx="85407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60730" algn="l"/>
              </a:tabLst>
            </a:pPr>
            <a:r>
              <a:rPr sz="1600" i="1" spc="-50" dirty="0">
                <a:latin typeface="Times New Roman"/>
                <a:cs typeface="Times New Roman"/>
              </a:rPr>
              <a:t>r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50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7465" y="2197002"/>
            <a:ext cx="11620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i="1" spc="-5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0349" y="1730776"/>
            <a:ext cx="202565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i="1" spc="-50" dirty="0">
                <a:latin typeface="Times New Roman"/>
                <a:cs typeface="Times New Roman"/>
              </a:rPr>
              <a:t>q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6960" y="1937711"/>
            <a:ext cx="1444625" cy="4730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63550" algn="l"/>
                <a:tab pos="1276350" algn="l"/>
              </a:tabLst>
            </a:pPr>
            <a:r>
              <a:rPr sz="2750" i="1" spc="-50" dirty="0">
                <a:latin typeface="Times New Roman"/>
                <a:cs typeface="Times New Roman"/>
              </a:rPr>
              <a:t>D</a:t>
            </a:r>
            <a:r>
              <a:rPr sz="2750" i="1" dirty="0">
                <a:latin typeface="Times New Roman"/>
                <a:cs typeface="Times New Roman"/>
              </a:rPr>
              <a:t>	</a:t>
            </a:r>
            <a:r>
              <a:rPr sz="2750" dirty="0">
                <a:latin typeface="Symbol"/>
                <a:cs typeface="Symbol"/>
              </a:rPr>
              <a:t></a:t>
            </a:r>
            <a:r>
              <a:rPr sz="2750" spc="50" dirty="0">
                <a:latin typeface="Times New Roman"/>
                <a:cs typeface="Times New Roman"/>
              </a:rPr>
              <a:t> </a:t>
            </a:r>
            <a:r>
              <a:rPr sz="2750" i="1" spc="-50" dirty="0">
                <a:latin typeface="Times New Roman"/>
                <a:cs typeface="Times New Roman"/>
              </a:rPr>
              <a:t>K</a:t>
            </a:r>
            <a:r>
              <a:rPr sz="2750" i="1" dirty="0">
                <a:latin typeface="Times New Roman"/>
                <a:cs typeface="Times New Roman"/>
              </a:rPr>
              <a:t>	</a:t>
            </a:r>
            <a:r>
              <a:rPr sz="2900" i="1" spc="-50" dirty="0">
                <a:latin typeface="Symbol"/>
                <a:cs typeface="Symbol"/>
              </a:rPr>
              <a:t></a:t>
            </a:r>
            <a:endParaRPr sz="29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4761" y="1937711"/>
            <a:ext cx="396240" cy="4730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spc="30" dirty="0">
                <a:latin typeface="Symbol"/>
                <a:cs typeface="Symbol"/>
              </a:rPr>
              <a:t></a:t>
            </a:r>
            <a:r>
              <a:rPr sz="2900" i="1" spc="30" dirty="0">
                <a:latin typeface="Symbol"/>
                <a:cs typeface="Symbol"/>
              </a:rPr>
              <a:t></a:t>
            </a:r>
            <a:endParaRPr sz="29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0786" y="1708705"/>
            <a:ext cx="115697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008380" algn="l"/>
              </a:tabLst>
            </a:pPr>
            <a:r>
              <a:rPr sz="2750" spc="-50" dirty="0">
                <a:latin typeface="Symbol"/>
                <a:cs typeface="Symbol"/>
              </a:rPr>
              <a:t>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50" dirty="0">
                <a:latin typeface="Symbol"/>
                <a:cs typeface="Symbol"/>
              </a:rPr>
              <a:t>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25767" y="1956825"/>
            <a:ext cx="422909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spc="90" dirty="0">
                <a:latin typeface="Times New Roman"/>
                <a:cs typeface="Times New Roman"/>
              </a:rPr>
              <a:t>1</a:t>
            </a:r>
            <a:r>
              <a:rPr sz="2750" spc="90" dirty="0">
                <a:latin typeface="Symbol"/>
                <a:cs typeface="Symbol"/>
              </a:rPr>
              <a:t>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0786" y="2032133"/>
            <a:ext cx="16129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spc="-50" dirty="0">
                <a:latin typeface="Symbol"/>
                <a:cs typeface="Symbol"/>
              </a:rPr>
              <a:t>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1169" y="2032133"/>
            <a:ext cx="592455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417830" algn="l"/>
              </a:tabLst>
            </a:pPr>
            <a:r>
              <a:rPr sz="4125" i="1" spc="-75" baseline="-32323" dirty="0">
                <a:latin typeface="Times New Roman"/>
                <a:cs typeface="Times New Roman"/>
              </a:rPr>
              <a:t>T</a:t>
            </a:r>
            <a:r>
              <a:rPr sz="4125" i="1" baseline="-32323" dirty="0">
                <a:latin typeface="Times New Roman"/>
                <a:cs typeface="Times New Roman"/>
              </a:rPr>
              <a:t>	</a:t>
            </a:r>
            <a:r>
              <a:rPr sz="2750" spc="-50" dirty="0">
                <a:latin typeface="Symbol"/>
                <a:cs typeface="Symbol"/>
              </a:rPr>
              <a:t>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0786" y="2326172"/>
            <a:ext cx="115697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01370" algn="l"/>
              </a:tabLst>
            </a:pPr>
            <a:r>
              <a:rPr sz="2750" spc="-50" dirty="0">
                <a:latin typeface="Symbol"/>
                <a:cs typeface="Symbol"/>
              </a:rPr>
              <a:t>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45" dirty="0">
                <a:latin typeface="Times New Roman"/>
                <a:cs typeface="Times New Roman"/>
              </a:rPr>
              <a:t>  </a:t>
            </a:r>
            <a:r>
              <a:rPr sz="2750" spc="-50" dirty="0">
                <a:latin typeface="Symbol"/>
                <a:cs typeface="Symbol"/>
              </a:rPr>
              <a:t>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4244" y="2990215"/>
            <a:ext cx="5159375" cy="249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D</a:t>
            </a:r>
            <a:r>
              <a:rPr sz="1800" baseline="-20833" dirty="0">
                <a:latin typeface="Carlito"/>
                <a:cs typeface="Carlito"/>
              </a:rPr>
              <a:t>r</a:t>
            </a:r>
            <a:r>
              <a:rPr sz="1800" spc="165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Rill</a:t>
            </a:r>
            <a:r>
              <a:rPr sz="1800" spc="-10" dirty="0">
                <a:latin typeface="Carlito"/>
                <a:cs typeface="Carlito"/>
              </a:rPr>
              <a:t> detachment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rate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(Kg/m</a:t>
            </a:r>
            <a:r>
              <a:rPr sz="1800" baseline="25462" dirty="0">
                <a:latin typeface="Carlito"/>
                <a:cs typeface="Carlito"/>
              </a:rPr>
              <a:t>2</a:t>
            </a:r>
            <a:r>
              <a:rPr sz="1800" dirty="0">
                <a:latin typeface="Carlito"/>
                <a:cs typeface="Carlito"/>
              </a:rPr>
              <a:t>-</a:t>
            </a:r>
            <a:r>
              <a:rPr sz="1800" spc="-25" dirty="0">
                <a:latin typeface="Carlito"/>
                <a:cs typeface="Carlito"/>
              </a:rPr>
              <a:t>s)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K</a:t>
            </a:r>
            <a:r>
              <a:rPr sz="1800" baseline="-20833" dirty="0">
                <a:latin typeface="Carlito"/>
                <a:cs typeface="Carlito"/>
              </a:rPr>
              <a:t>r</a:t>
            </a:r>
            <a:r>
              <a:rPr sz="1800" spc="179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Rill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erodibility,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due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to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shear</a:t>
            </a:r>
            <a:r>
              <a:rPr sz="1800" spc="-20" dirty="0">
                <a:latin typeface="Carlito"/>
                <a:cs typeface="Carlito"/>
              </a:rPr>
              <a:t> (s/m)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ts val="2155"/>
              </a:lnSpc>
              <a:spcBef>
                <a:spcPts val="10"/>
              </a:spcBef>
            </a:pPr>
            <a:r>
              <a:rPr sz="1800" spc="-295" dirty="0">
                <a:latin typeface="Noto Sans Math"/>
                <a:cs typeface="Noto Sans Math"/>
              </a:rPr>
              <a:t>𝜏</a:t>
            </a:r>
            <a:r>
              <a:rPr sz="1800" spc="-25" dirty="0">
                <a:latin typeface="Noto Sans Math"/>
                <a:cs typeface="Noto Sans Math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Hydraulic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shear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flowing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water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(Pa)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γ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50" dirty="0"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  <a:p>
            <a:pPr marL="951865">
              <a:lnSpc>
                <a:spcPts val="2155"/>
              </a:lnSpc>
            </a:pPr>
            <a:r>
              <a:rPr sz="1800" dirty="0">
                <a:latin typeface="Carlito"/>
                <a:cs typeface="Carlito"/>
              </a:rPr>
              <a:t>γ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Specific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weight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water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(9810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N/m</a:t>
            </a:r>
            <a:r>
              <a:rPr sz="1800" spc="-15" baseline="25462" dirty="0">
                <a:latin typeface="Carlito"/>
                <a:cs typeface="Carlito"/>
              </a:rPr>
              <a:t>3</a:t>
            </a:r>
            <a:r>
              <a:rPr sz="1800" spc="-10" dirty="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  <a:p>
            <a:pPr marL="951865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R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Hydraulic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radius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rill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(m)</a:t>
            </a:r>
            <a:endParaRPr sz="1800">
              <a:latin typeface="Carlito"/>
              <a:cs typeface="Carlito"/>
            </a:endParaRPr>
          </a:p>
          <a:p>
            <a:pPr marL="951865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S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Hydraulic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gradient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or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slope</a:t>
            </a:r>
            <a:r>
              <a:rPr sz="1800" spc="-10" dirty="0">
                <a:latin typeface="Carlito"/>
                <a:cs typeface="Carlito"/>
              </a:rPr>
              <a:t> (m/m)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ts val="2155"/>
              </a:lnSpc>
              <a:spcBef>
                <a:spcPts val="15"/>
              </a:spcBef>
            </a:pPr>
            <a:r>
              <a:rPr sz="1800" spc="-150" dirty="0">
                <a:latin typeface="Noto Sans Math"/>
                <a:cs typeface="Noto Sans Math"/>
              </a:rPr>
              <a:t>𝜏</a:t>
            </a:r>
            <a:r>
              <a:rPr sz="1800" spc="-225" baseline="-20833" dirty="0">
                <a:latin typeface="Carlito"/>
                <a:cs typeface="Carlito"/>
              </a:rPr>
              <a:t>c</a:t>
            </a:r>
            <a:r>
              <a:rPr sz="1800" spc="157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Critical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shear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below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which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no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erosion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occur</a:t>
            </a:r>
            <a:r>
              <a:rPr sz="1800" spc="-20" dirty="0">
                <a:latin typeface="Carlito"/>
                <a:cs typeface="Carlito"/>
              </a:rPr>
              <a:t> (Pa)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ts val="2155"/>
              </a:lnSpc>
            </a:pPr>
            <a:r>
              <a:rPr sz="1800" dirty="0">
                <a:latin typeface="Carlito"/>
                <a:cs typeface="Carlito"/>
              </a:rPr>
              <a:t>q</a:t>
            </a:r>
            <a:r>
              <a:rPr sz="1800" baseline="-20833" dirty="0">
                <a:latin typeface="Carlito"/>
                <a:cs typeface="Carlito"/>
              </a:rPr>
              <a:t>s</a:t>
            </a:r>
            <a:r>
              <a:rPr sz="1800" spc="179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Rate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sediment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flow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rill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(Kg/m-</a:t>
            </a:r>
            <a:r>
              <a:rPr sz="1800" spc="-25" dirty="0">
                <a:latin typeface="Carlito"/>
                <a:cs typeface="Carlito"/>
              </a:rPr>
              <a:t>s)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Carlito"/>
                <a:cs typeface="Carlito"/>
              </a:rPr>
              <a:t>T</a:t>
            </a:r>
            <a:r>
              <a:rPr sz="1800" spc="-15" baseline="-20833" dirty="0">
                <a:latin typeface="Carlito"/>
                <a:cs typeface="Carlito"/>
              </a:rPr>
              <a:t>c</a:t>
            </a:r>
            <a:r>
              <a:rPr sz="1800" spc="150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Sediment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transport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capacity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of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rill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(Kg/m-s)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20" dirty="0">
                <a:latin typeface="Noto Sans Math"/>
                <a:cs typeface="Noto Sans Math"/>
              </a:rPr>
              <a:t>𝜏</a:t>
            </a:r>
            <a:r>
              <a:rPr sz="1800" spc="-30" baseline="25462" dirty="0">
                <a:latin typeface="Carlito"/>
                <a:cs typeface="Carlito"/>
              </a:rPr>
              <a:t>1.5</a:t>
            </a:r>
            <a:endParaRPr sz="1800" baseline="25462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05118" y="3540632"/>
            <a:ext cx="1333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(Equation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7.3)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32041" y="5186933"/>
            <a:ext cx="1333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(Equation</a:t>
            </a:r>
            <a:r>
              <a:rPr sz="1800" spc="-105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7.4)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83994" y="5459679"/>
            <a:ext cx="5556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B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Transport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coefficient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based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on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soil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water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properties </a:t>
            </a:r>
            <a:r>
              <a:rPr sz="1800" dirty="0">
                <a:latin typeface="Carlito"/>
                <a:cs typeface="Carlito"/>
              </a:rPr>
              <a:t>generally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between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0.01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0.1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(dimensionless)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33996" y="1955114"/>
            <a:ext cx="13328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(Equation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7.2)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0152" rIns="0" bIns="0" rtlCol="0">
            <a:spAutoFit/>
          </a:bodyPr>
          <a:lstStyle/>
          <a:p>
            <a:pPr marL="2284730">
              <a:lnSpc>
                <a:spcPct val="100000"/>
              </a:lnSpc>
              <a:spcBef>
                <a:spcPts val="105"/>
              </a:spcBef>
            </a:pPr>
            <a:r>
              <a:rPr sz="4400" u="none" dirty="0">
                <a:solidFill>
                  <a:srgbClr val="000000"/>
                </a:solidFill>
              </a:rPr>
              <a:t>Rill</a:t>
            </a:r>
            <a:r>
              <a:rPr sz="4400" u="none" spc="-110" dirty="0">
                <a:solidFill>
                  <a:srgbClr val="000000"/>
                </a:solidFill>
              </a:rPr>
              <a:t> </a:t>
            </a:r>
            <a:r>
              <a:rPr sz="4400" u="none" dirty="0">
                <a:solidFill>
                  <a:srgbClr val="000000"/>
                </a:solidFill>
              </a:rPr>
              <a:t>Erosion</a:t>
            </a:r>
            <a:r>
              <a:rPr sz="4400" u="none" spc="-110" dirty="0">
                <a:solidFill>
                  <a:srgbClr val="000000"/>
                </a:solidFill>
              </a:rPr>
              <a:t> </a:t>
            </a:r>
            <a:r>
              <a:rPr sz="4400" u="none" spc="-20" dirty="0">
                <a:solidFill>
                  <a:srgbClr val="000000"/>
                </a:solidFill>
              </a:rPr>
              <a:t>Rate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55624" y="2822270"/>
            <a:ext cx="5344795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80365" algn="l"/>
              </a:tabLst>
            </a:pPr>
            <a:r>
              <a:rPr sz="3000" dirty="0">
                <a:latin typeface="Carlito"/>
                <a:cs typeface="Carlito"/>
              </a:rPr>
              <a:t>If</a:t>
            </a:r>
            <a:r>
              <a:rPr sz="3000" spc="-90" dirty="0">
                <a:latin typeface="Carlito"/>
                <a:cs typeface="Carlito"/>
              </a:rPr>
              <a:t> </a:t>
            </a:r>
            <a:r>
              <a:rPr sz="3000" i="1" spc="-10" dirty="0">
                <a:latin typeface="Carlito"/>
                <a:cs typeface="Carlito"/>
              </a:rPr>
              <a:t>T</a:t>
            </a:r>
            <a:r>
              <a:rPr sz="3000" i="1" spc="-15" baseline="-20833" dirty="0">
                <a:latin typeface="Carlito"/>
                <a:cs typeface="Carlito"/>
              </a:rPr>
              <a:t>c</a:t>
            </a:r>
            <a:r>
              <a:rPr sz="3000" i="1" spc="202" baseline="-20833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&gt;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i="1" dirty="0">
                <a:latin typeface="Carlito"/>
                <a:cs typeface="Carlito"/>
              </a:rPr>
              <a:t>q</a:t>
            </a:r>
            <a:r>
              <a:rPr sz="3000" i="1" baseline="-20833" dirty="0">
                <a:latin typeface="Carlito"/>
                <a:cs typeface="Carlito"/>
              </a:rPr>
              <a:t>s</a:t>
            </a:r>
            <a:r>
              <a:rPr sz="3000" i="1" spc="195" baseline="-20833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9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erosion</a:t>
            </a:r>
            <a:r>
              <a:rPr sz="3000" spc="-7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takes</a:t>
            </a:r>
            <a:r>
              <a:rPr sz="3000" spc="-9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place</a:t>
            </a:r>
            <a:endParaRPr sz="3000">
              <a:latin typeface="Carlito"/>
              <a:cs typeface="Carlito"/>
            </a:endParaRPr>
          </a:p>
          <a:p>
            <a:pPr marL="3803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80365" algn="l"/>
              </a:tabLst>
            </a:pPr>
            <a:r>
              <a:rPr sz="3000" dirty="0">
                <a:latin typeface="Carlito"/>
                <a:cs typeface="Carlito"/>
              </a:rPr>
              <a:t>If</a:t>
            </a:r>
            <a:r>
              <a:rPr sz="3000" spc="-85" dirty="0">
                <a:latin typeface="Carlito"/>
                <a:cs typeface="Carlito"/>
              </a:rPr>
              <a:t> </a:t>
            </a:r>
            <a:r>
              <a:rPr sz="3000" i="1" spc="-25" dirty="0">
                <a:latin typeface="Carlito"/>
                <a:cs typeface="Carlito"/>
              </a:rPr>
              <a:t>T</a:t>
            </a:r>
            <a:r>
              <a:rPr sz="3000" i="1" spc="-37" baseline="-20833" dirty="0">
                <a:latin typeface="Carlito"/>
                <a:cs typeface="Carlito"/>
              </a:rPr>
              <a:t>c</a:t>
            </a:r>
            <a:r>
              <a:rPr sz="3000" i="1" spc="209" baseline="-20833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&lt;</a:t>
            </a:r>
            <a:r>
              <a:rPr sz="3000" spc="-65" dirty="0">
                <a:latin typeface="Carlito"/>
                <a:cs typeface="Carlito"/>
              </a:rPr>
              <a:t> </a:t>
            </a:r>
            <a:r>
              <a:rPr sz="3000" i="1" dirty="0">
                <a:latin typeface="Carlito"/>
                <a:cs typeface="Carlito"/>
              </a:rPr>
              <a:t>q</a:t>
            </a:r>
            <a:r>
              <a:rPr sz="3000" i="1" baseline="-20833" dirty="0">
                <a:latin typeface="Carlito"/>
                <a:cs typeface="Carlito"/>
              </a:rPr>
              <a:t>s</a:t>
            </a:r>
            <a:r>
              <a:rPr sz="3000" i="1" spc="202" baseline="-20833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9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deposition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takes</a:t>
            </a:r>
            <a:r>
              <a:rPr sz="3000" spc="-9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place</a:t>
            </a:r>
            <a:endParaRPr sz="3000">
              <a:latin typeface="Carlito"/>
              <a:cs typeface="Carlito"/>
            </a:endParaRPr>
          </a:p>
          <a:p>
            <a:pPr marL="380365" indent="-342265">
              <a:lnSpc>
                <a:spcPct val="100000"/>
              </a:lnSpc>
              <a:spcBef>
                <a:spcPts val="3600"/>
              </a:spcBef>
              <a:buFont typeface="Arial"/>
              <a:buChar char="•"/>
              <a:tabLst>
                <a:tab pos="380365" algn="l"/>
              </a:tabLst>
            </a:pPr>
            <a:r>
              <a:rPr sz="3000" dirty="0">
                <a:latin typeface="Carlito"/>
                <a:cs typeface="Carlito"/>
              </a:rPr>
              <a:t>If</a:t>
            </a:r>
            <a:r>
              <a:rPr sz="3000" spc="-120" dirty="0">
                <a:latin typeface="Carlito"/>
                <a:cs typeface="Carlito"/>
              </a:rPr>
              <a:t> </a:t>
            </a:r>
            <a:r>
              <a:rPr sz="3000" spc="-670" dirty="0">
                <a:latin typeface="Noto Sans Math"/>
                <a:cs typeface="Noto Sans Math"/>
              </a:rPr>
              <a:t>𝜏</a:t>
            </a:r>
            <a:r>
              <a:rPr sz="3000" spc="-35" dirty="0">
                <a:latin typeface="Noto Sans Math"/>
                <a:cs typeface="Noto Sans Math"/>
              </a:rPr>
              <a:t> </a:t>
            </a:r>
            <a:r>
              <a:rPr sz="3000" dirty="0">
                <a:latin typeface="Carlito"/>
                <a:cs typeface="Carlito"/>
              </a:rPr>
              <a:t>&gt;</a:t>
            </a:r>
            <a:r>
              <a:rPr sz="3000" spc="-60" dirty="0">
                <a:latin typeface="Carlito"/>
                <a:cs typeface="Carlito"/>
              </a:rPr>
              <a:t> </a:t>
            </a:r>
            <a:r>
              <a:rPr sz="3000" spc="-310" dirty="0">
                <a:latin typeface="Noto Sans Math"/>
                <a:cs typeface="Noto Sans Math"/>
              </a:rPr>
              <a:t>𝜏</a:t>
            </a:r>
            <a:r>
              <a:rPr sz="3000" i="1" spc="-465" baseline="-20833" dirty="0">
                <a:latin typeface="Carlito"/>
                <a:cs typeface="Carlito"/>
              </a:rPr>
              <a:t>c</a:t>
            </a:r>
            <a:r>
              <a:rPr sz="3000" i="1" spc="300" baseline="-20833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erosion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takes</a:t>
            </a:r>
            <a:r>
              <a:rPr sz="3000" spc="-6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place</a:t>
            </a:r>
            <a:endParaRPr sz="3000">
              <a:latin typeface="Carlito"/>
              <a:cs typeface="Carlito"/>
            </a:endParaRPr>
          </a:p>
          <a:p>
            <a:pPr marL="380365" indent="-342265">
              <a:lnSpc>
                <a:spcPct val="100000"/>
              </a:lnSpc>
              <a:buFont typeface="Arial"/>
              <a:buChar char="•"/>
              <a:tabLst>
                <a:tab pos="380365" algn="l"/>
              </a:tabLst>
            </a:pPr>
            <a:r>
              <a:rPr sz="3000" dirty="0">
                <a:latin typeface="Carlito"/>
                <a:cs typeface="Carlito"/>
              </a:rPr>
              <a:t>If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670" dirty="0">
                <a:latin typeface="Noto Sans Math"/>
                <a:cs typeface="Noto Sans Math"/>
              </a:rPr>
              <a:t>𝜏</a:t>
            </a:r>
            <a:r>
              <a:rPr sz="3000" spc="-35" dirty="0">
                <a:latin typeface="Noto Sans Math"/>
                <a:cs typeface="Noto Sans Math"/>
              </a:rPr>
              <a:t> </a:t>
            </a:r>
            <a:r>
              <a:rPr sz="3000" dirty="0">
                <a:latin typeface="Carlito"/>
                <a:cs typeface="Carlito"/>
              </a:rPr>
              <a:t>&lt;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310" dirty="0">
                <a:latin typeface="Noto Sans Math"/>
                <a:cs typeface="Noto Sans Math"/>
              </a:rPr>
              <a:t>𝜏</a:t>
            </a:r>
            <a:r>
              <a:rPr sz="3000" i="1" spc="-465" baseline="-20833" dirty="0">
                <a:latin typeface="Carlito"/>
                <a:cs typeface="Carlito"/>
              </a:rPr>
              <a:t>c</a:t>
            </a:r>
            <a:r>
              <a:rPr sz="3000" i="1" spc="315" baseline="-20833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no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erosion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7288" y="2044454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>
                <a:moveTo>
                  <a:pt x="0" y="0"/>
                </a:moveTo>
                <a:lnTo>
                  <a:pt x="336486" y="0"/>
                </a:lnTo>
              </a:path>
            </a:pathLst>
          </a:custGeom>
          <a:ln w="187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2330" y="1483470"/>
            <a:ext cx="1220470" cy="4787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666750" algn="l"/>
              </a:tabLst>
            </a:pPr>
            <a:r>
              <a:rPr sz="2950" spc="-50" dirty="0">
                <a:latin typeface="Symbol"/>
                <a:cs typeface="Symbol"/>
              </a:rPr>
              <a:t></a:t>
            </a:r>
            <a:r>
              <a:rPr sz="2950" dirty="0">
                <a:latin typeface="Times New Roman"/>
                <a:cs typeface="Times New Roman"/>
              </a:rPr>
              <a:t>	</a:t>
            </a:r>
            <a:r>
              <a:rPr sz="4425" i="1" baseline="-3766" dirty="0">
                <a:latin typeface="Times New Roman"/>
                <a:cs typeface="Times New Roman"/>
              </a:rPr>
              <a:t>q</a:t>
            </a:r>
            <a:r>
              <a:rPr sz="2550" i="1" baseline="-31045" dirty="0">
                <a:latin typeface="Times New Roman"/>
                <a:cs typeface="Times New Roman"/>
              </a:rPr>
              <a:t>s</a:t>
            </a:r>
            <a:r>
              <a:rPr sz="2550" i="1" spc="442" baseline="-31045" dirty="0">
                <a:latin typeface="Times New Roman"/>
                <a:cs typeface="Times New Roman"/>
              </a:rPr>
              <a:t> </a:t>
            </a:r>
            <a:r>
              <a:rPr sz="2950" spc="-50" dirty="0">
                <a:latin typeface="Symbol"/>
                <a:cs typeface="Symbol"/>
              </a:rPr>
              <a:t></a:t>
            </a:r>
            <a:endParaRPr sz="29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1739" y="1631196"/>
            <a:ext cx="2849880" cy="619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88315" algn="l"/>
              </a:tabLst>
            </a:pPr>
            <a:r>
              <a:rPr sz="2950" i="1" spc="-25" dirty="0">
                <a:latin typeface="Times New Roman"/>
                <a:cs typeface="Times New Roman"/>
              </a:rPr>
              <a:t>D</a:t>
            </a:r>
            <a:r>
              <a:rPr sz="2550" i="1" spc="-37" baseline="-24509" dirty="0">
                <a:latin typeface="Times New Roman"/>
                <a:cs typeface="Times New Roman"/>
              </a:rPr>
              <a:t>r</a:t>
            </a:r>
            <a:r>
              <a:rPr sz="2550" i="1" baseline="-24509" dirty="0">
                <a:latin typeface="Times New Roman"/>
                <a:cs typeface="Times New Roman"/>
              </a:rPr>
              <a:t>	</a:t>
            </a:r>
            <a:r>
              <a:rPr sz="2950" dirty="0">
                <a:latin typeface="Symbol"/>
                <a:cs typeface="Symbol"/>
              </a:rPr>
              <a:t></a:t>
            </a:r>
            <a:r>
              <a:rPr sz="2950" spc="-25" dirty="0">
                <a:latin typeface="Times New Roman"/>
                <a:cs typeface="Times New Roman"/>
              </a:rPr>
              <a:t> </a:t>
            </a:r>
            <a:r>
              <a:rPr sz="2950" i="1" dirty="0">
                <a:latin typeface="Times New Roman"/>
                <a:cs typeface="Times New Roman"/>
              </a:rPr>
              <a:t>K</a:t>
            </a:r>
            <a:r>
              <a:rPr sz="2550" i="1" baseline="-24509" dirty="0">
                <a:latin typeface="Times New Roman"/>
                <a:cs typeface="Times New Roman"/>
              </a:rPr>
              <a:t>r</a:t>
            </a:r>
            <a:r>
              <a:rPr sz="2550" i="1" spc="367" baseline="-24509" dirty="0">
                <a:latin typeface="Times New Roman"/>
                <a:cs typeface="Times New Roman"/>
              </a:rPr>
              <a:t> </a:t>
            </a:r>
            <a:r>
              <a:rPr sz="5850" spc="-457" baseline="-2849" dirty="0">
                <a:latin typeface="Symbol"/>
                <a:cs typeface="Symbol"/>
              </a:rPr>
              <a:t></a:t>
            </a:r>
            <a:r>
              <a:rPr sz="3100" i="1" spc="-305" dirty="0">
                <a:latin typeface="Symbol"/>
                <a:cs typeface="Symbol"/>
              </a:rPr>
              <a:t></a:t>
            </a:r>
            <a:r>
              <a:rPr sz="3100" spc="60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Symbol"/>
                <a:cs typeface="Symbol"/>
              </a:rPr>
              <a:t></a:t>
            </a:r>
            <a:r>
              <a:rPr sz="3100" i="1" dirty="0">
                <a:latin typeface="Symbol"/>
                <a:cs typeface="Symbol"/>
              </a:rPr>
              <a:t></a:t>
            </a:r>
            <a:r>
              <a:rPr sz="2550" i="1" baseline="-24509" dirty="0">
                <a:latin typeface="Times New Roman"/>
                <a:cs typeface="Times New Roman"/>
              </a:rPr>
              <a:t>c</a:t>
            </a:r>
            <a:r>
              <a:rPr sz="2550" i="1" spc="104" baseline="-24509" dirty="0">
                <a:latin typeface="Times New Roman"/>
                <a:cs typeface="Times New Roman"/>
              </a:rPr>
              <a:t> </a:t>
            </a:r>
            <a:r>
              <a:rPr sz="5850" spc="-30" baseline="-2849" dirty="0">
                <a:latin typeface="Symbol"/>
                <a:cs typeface="Symbol"/>
              </a:rPr>
              <a:t></a:t>
            </a:r>
            <a:r>
              <a:rPr sz="4425" spc="-30" baseline="-12241" dirty="0">
                <a:latin typeface="Symbol"/>
                <a:cs typeface="Symbol"/>
              </a:rPr>
              <a:t></a:t>
            </a:r>
            <a:r>
              <a:rPr sz="2950" spc="-20" dirty="0">
                <a:latin typeface="Times New Roman"/>
                <a:cs typeface="Times New Roman"/>
              </a:rPr>
              <a:t>1</a:t>
            </a:r>
            <a:r>
              <a:rPr sz="2950" spc="-20" dirty="0">
                <a:latin typeface="Symbol"/>
                <a:cs typeface="Symbol"/>
              </a:rPr>
              <a:t></a:t>
            </a:r>
            <a:endParaRPr sz="29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1805" y="1828887"/>
            <a:ext cx="162560" cy="4787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spc="-50" dirty="0">
                <a:latin typeface="Symbol"/>
                <a:cs typeface="Symbol"/>
              </a:rPr>
              <a:t></a:t>
            </a:r>
            <a:endParaRPr sz="29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2330" y="2142917"/>
            <a:ext cx="1220470" cy="4787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652145" algn="l"/>
              </a:tabLst>
            </a:pPr>
            <a:r>
              <a:rPr sz="2950" spc="-50" dirty="0">
                <a:latin typeface="Symbol"/>
                <a:cs typeface="Symbol"/>
              </a:rPr>
              <a:t></a:t>
            </a:r>
            <a:r>
              <a:rPr sz="2950" dirty="0">
                <a:latin typeface="Times New Roman"/>
                <a:cs typeface="Times New Roman"/>
              </a:rPr>
              <a:t>	</a:t>
            </a:r>
            <a:r>
              <a:rPr sz="4425" i="1" baseline="15065" dirty="0">
                <a:latin typeface="Times New Roman"/>
                <a:cs typeface="Times New Roman"/>
              </a:rPr>
              <a:t>T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160" dirty="0">
                <a:latin typeface="Times New Roman"/>
                <a:cs typeface="Times New Roman"/>
              </a:rPr>
              <a:t> </a:t>
            </a:r>
            <a:r>
              <a:rPr sz="2950" spc="-50" dirty="0">
                <a:latin typeface="Symbol"/>
                <a:cs typeface="Symbol"/>
              </a:rPr>
              <a:t></a:t>
            </a:r>
            <a:endParaRPr sz="29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2628" y="1831594"/>
            <a:ext cx="32410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rlito"/>
                <a:cs typeface="Carlito"/>
              </a:rPr>
              <a:t>:</a:t>
            </a:r>
            <a:r>
              <a:rPr sz="2000" b="1" spc="-4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defines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erosion</a:t>
            </a:r>
            <a:r>
              <a:rPr sz="2000" b="1" spc="-4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or</a:t>
            </a:r>
            <a:r>
              <a:rPr sz="2000" b="1" spc="-40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deposition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676696"/>
            <a:ext cx="77990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The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interrill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rill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erosion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processes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are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used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several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process-</a:t>
            </a:r>
            <a:r>
              <a:rPr sz="1800" dirty="0">
                <a:latin typeface="Carlito"/>
                <a:cs typeface="Carlito"/>
              </a:rPr>
              <a:t>based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erosion </a:t>
            </a:r>
            <a:r>
              <a:rPr sz="1800" dirty="0">
                <a:latin typeface="Carlito"/>
                <a:cs typeface="Carlito"/>
              </a:rPr>
              <a:t>prediction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computer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models,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including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Water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Erosion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Prediction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Project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(WEPP) model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0152" rIns="0" bIns="0" rtlCol="0">
            <a:spAutoFit/>
          </a:bodyPr>
          <a:lstStyle/>
          <a:p>
            <a:pPr marL="1762760">
              <a:lnSpc>
                <a:spcPct val="100000"/>
              </a:lnSpc>
              <a:spcBef>
                <a:spcPts val="105"/>
              </a:spcBef>
            </a:pPr>
            <a:r>
              <a:rPr sz="4400" u="none" dirty="0">
                <a:solidFill>
                  <a:srgbClr val="000000"/>
                </a:solidFill>
              </a:rPr>
              <a:t>Example:</a:t>
            </a:r>
            <a:r>
              <a:rPr sz="4400" u="none" spc="-55" dirty="0">
                <a:solidFill>
                  <a:srgbClr val="000000"/>
                </a:solidFill>
              </a:rPr>
              <a:t> </a:t>
            </a:r>
            <a:r>
              <a:rPr sz="4400" u="none" dirty="0">
                <a:solidFill>
                  <a:srgbClr val="000000"/>
                </a:solidFill>
              </a:rPr>
              <a:t>Rill</a:t>
            </a:r>
            <a:r>
              <a:rPr sz="4400" u="none" spc="-45" dirty="0">
                <a:solidFill>
                  <a:srgbClr val="000000"/>
                </a:solidFill>
              </a:rPr>
              <a:t> </a:t>
            </a:r>
            <a:r>
              <a:rPr sz="4400" u="none" spc="-10" dirty="0">
                <a:solidFill>
                  <a:srgbClr val="000000"/>
                </a:solidFill>
              </a:rPr>
              <a:t>Erosion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80440" y="1529841"/>
            <a:ext cx="7966709" cy="251396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50800" marR="30480">
              <a:lnSpc>
                <a:spcPct val="80000"/>
              </a:lnSpc>
              <a:spcBef>
                <a:spcPts val="509"/>
              </a:spcBef>
            </a:pPr>
            <a:r>
              <a:rPr sz="1700" dirty="0">
                <a:latin typeface="Carlito"/>
                <a:cs typeface="Carlito"/>
              </a:rPr>
              <a:t>A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rill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channel</a:t>
            </a:r>
            <a:r>
              <a:rPr sz="1700" spc="-5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observed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at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location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20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m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from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top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of</a:t>
            </a:r>
            <a:r>
              <a:rPr sz="1700" spc="-1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hill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during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storm.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spc="-2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slope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5%,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rill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width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150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mm,</a:t>
            </a:r>
            <a:r>
              <a:rPr sz="1700" spc="-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and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hydraulic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radius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5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estimated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to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be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0.01</a:t>
            </a:r>
            <a:r>
              <a:rPr sz="1700" spc="-5" dirty="0">
                <a:latin typeface="Carlito"/>
                <a:cs typeface="Carlito"/>
              </a:rPr>
              <a:t> </a:t>
            </a:r>
            <a:r>
              <a:rPr sz="1700" spc="-25" dirty="0">
                <a:latin typeface="Carlito"/>
                <a:cs typeface="Carlito"/>
              </a:rPr>
              <a:t>m, </a:t>
            </a:r>
            <a:r>
              <a:rPr sz="1700" spc="-10" dirty="0">
                <a:latin typeface="Carlito"/>
                <a:cs typeface="Carlito"/>
              </a:rPr>
              <a:t>respectively.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sediment</a:t>
            </a:r>
            <a:r>
              <a:rPr sz="1700" spc="-6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transport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rate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(</a:t>
            </a:r>
            <a:r>
              <a:rPr sz="1700" i="1" dirty="0">
                <a:latin typeface="Carlito"/>
                <a:cs typeface="Carlito"/>
              </a:rPr>
              <a:t>q</a:t>
            </a:r>
            <a:r>
              <a:rPr sz="1650" i="1" baseline="-20202" dirty="0">
                <a:latin typeface="Carlito"/>
                <a:cs typeface="Carlito"/>
              </a:rPr>
              <a:t>s</a:t>
            </a:r>
            <a:r>
              <a:rPr sz="1700" dirty="0">
                <a:latin typeface="Carlito"/>
                <a:cs typeface="Carlito"/>
              </a:rPr>
              <a:t>)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measured</a:t>
            </a:r>
            <a:r>
              <a:rPr sz="1700" spc="-7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and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found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to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be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0.2</a:t>
            </a:r>
            <a:r>
              <a:rPr sz="1700" spc="-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kg/m-</a:t>
            </a:r>
            <a:r>
              <a:rPr sz="1700" spc="-25" dirty="0">
                <a:latin typeface="Carlito"/>
                <a:cs typeface="Carlito"/>
              </a:rPr>
              <a:t>s.</a:t>
            </a:r>
            <a:r>
              <a:rPr sz="1700" spc="50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rill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erodibility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(</a:t>
            </a:r>
            <a:r>
              <a:rPr sz="1700" i="1" dirty="0">
                <a:latin typeface="Carlito"/>
                <a:cs typeface="Carlito"/>
              </a:rPr>
              <a:t>K</a:t>
            </a:r>
            <a:r>
              <a:rPr sz="1650" i="1" baseline="-20202" dirty="0">
                <a:latin typeface="Carlito"/>
                <a:cs typeface="Carlito"/>
              </a:rPr>
              <a:t>r</a:t>
            </a:r>
            <a:r>
              <a:rPr sz="1700" dirty="0">
                <a:latin typeface="Carlito"/>
                <a:cs typeface="Carlito"/>
              </a:rPr>
              <a:t>)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estimated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to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be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0.004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s/m,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critical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shear</a:t>
            </a:r>
            <a:r>
              <a:rPr sz="1700" spc="-50" dirty="0">
                <a:latin typeface="Carlito"/>
                <a:cs typeface="Carlito"/>
              </a:rPr>
              <a:t> </a:t>
            </a:r>
            <a:r>
              <a:rPr sz="1700" spc="-85" dirty="0">
                <a:latin typeface="Carlito"/>
                <a:cs typeface="Carlito"/>
              </a:rPr>
              <a:t>(</a:t>
            </a:r>
            <a:r>
              <a:rPr sz="1700" spc="-85" dirty="0">
                <a:latin typeface="Noto Sans Math"/>
                <a:cs typeface="Noto Sans Math"/>
              </a:rPr>
              <a:t>𝜏</a:t>
            </a:r>
            <a:r>
              <a:rPr sz="1650" spc="-127" baseline="-20202" dirty="0">
                <a:latin typeface="Carlito"/>
                <a:cs typeface="Carlito"/>
              </a:rPr>
              <a:t>c</a:t>
            </a:r>
            <a:r>
              <a:rPr sz="1700" spc="-85" dirty="0">
                <a:latin typeface="Carlito"/>
                <a:cs typeface="Carlito"/>
              </a:rPr>
              <a:t>)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to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be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2.5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Pa,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spc="-25" dirty="0">
                <a:latin typeface="Carlito"/>
                <a:cs typeface="Carlito"/>
              </a:rPr>
              <a:t>and </a:t>
            </a:r>
            <a:r>
              <a:rPr sz="1700" dirty="0">
                <a:latin typeface="Carlito"/>
                <a:cs typeface="Carlito"/>
              </a:rPr>
              <a:t>transport</a:t>
            </a:r>
            <a:r>
              <a:rPr sz="1700" spc="-60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coefficient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(</a:t>
            </a:r>
            <a:r>
              <a:rPr sz="1700" i="1" dirty="0">
                <a:latin typeface="Carlito"/>
                <a:cs typeface="Carlito"/>
              </a:rPr>
              <a:t>B</a:t>
            </a:r>
            <a:r>
              <a:rPr sz="1700" dirty="0">
                <a:latin typeface="Carlito"/>
                <a:cs typeface="Carlito"/>
              </a:rPr>
              <a:t>)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to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be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0.1.</a:t>
            </a:r>
            <a:r>
              <a:rPr sz="1700" spc="-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Assume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that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the</a:t>
            </a:r>
            <a:r>
              <a:rPr sz="1700" spc="-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specific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weight</a:t>
            </a:r>
            <a:r>
              <a:rPr sz="1700" spc="-4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of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water</a:t>
            </a:r>
            <a:r>
              <a:rPr sz="1700" spc="-4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is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9810</a:t>
            </a:r>
            <a:r>
              <a:rPr sz="1700" spc="-20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N/m</a:t>
            </a:r>
            <a:r>
              <a:rPr sz="1650" spc="-15" baseline="25252" dirty="0">
                <a:latin typeface="Carlito"/>
                <a:cs typeface="Carlito"/>
              </a:rPr>
              <a:t>3</a:t>
            </a:r>
            <a:r>
              <a:rPr sz="1700" spc="-10" dirty="0">
                <a:latin typeface="Carlito"/>
                <a:cs typeface="Carlito"/>
              </a:rPr>
              <a:t>.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Calculate</a:t>
            </a:r>
            <a:r>
              <a:rPr sz="1700" spc="-5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the</a:t>
            </a:r>
            <a:r>
              <a:rPr sz="1700" spc="-4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sediment</a:t>
            </a:r>
            <a:r>
              <a:rPr sz="1700" spc="-5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transport</a:t>
            </a:r>
            <a:r>
              <a:rPr sz="1700" spc="-6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capacity</a:t>
            </a:r>
            <a:r>
              <a:rPr sz="1700" spc="-5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and</a:t>
            </a:r>
            <a:r>
              <a:rPr sz="1700" spc="-4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erosion</a:t>
            </a:r>
            <a:r>
              <a:rPr sz="1700" spc="-7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rate</a:t>
            </a:r>
            <a:r>
              <a:rPr sz="1700" spc="-4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for</a:t>
            </a:r>
            <a:r>
              <a:rPr sz="1700" spc="-2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the</a:t>
            </a:r>
            <a:r>
              <a:rPr sz="1700" spc="-4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006FC0"/>
                </a:solidFill>
                <a:latin typeface="Carlito"/>
                <a:cs typeface="Carlito"/>
              </a:rPr>
              <a:t>location</a:t>
            </a:r>
            <a:r>
              <a:rPr sz="1700" dirty="0">
                <a:latin typeface="Carlito"/>
                <a:cs typeface="Carlito"/>
              </a:rPr>
              <a:t>.</a:t>
            </a:r>
            <a:r>
              <a:rPr sz="1700" spc="-65" dirty="0"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If</a:t>
            </a:r>
            <a:r>
              <a:rPr sz="1700" spc="-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the</a:t>
            </a:r>
            <a:r>
              <a:rPr sz="1700" spc="-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Carlito"/>
                <a:cs typeface="Carlito"/>
              </a:rPr>
              <a:t>hillslope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is</a:t>
            </a:r>
            <a:r>
              <a:rPr sz="17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120</a:t>
            </a:r>
            <a:r>
              <a:rPr sz="17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m</a:t>
            </a:r>
            <a:r>
              <a:rPr sz="1700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long</a:t>
            </a:r>
            <a:r>
              <a:rPr sz="1700" spc="-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and</a:t>
            </a:r>
            <a:r>
              <a:rPr sz="1700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Carlito"/>
                <a:cs typeface="Carlito"/>
              </a:rPr>
              <a:t>rainfall</a:t>
            </a:r>
            <a:r>
              <a:rPr sz="1700" spc="-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duration</a:t>
            </a:r>
            <a:r>
              <a:rPr sz="1700" spc="-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is</a:t>
            </a:r>
            <a:r>
              <a:rPr sz="17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sz="17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spc="-25" dirty="0">
                <a:solidFill>
                  <a:srgbClr val="FF0000"/>
                </a:solidFill>
                <a:latin typeface="Carlito"/>
                <a:cs typeface="Carlito"/>
              </a:rPr>
              <a:t>hour,</a:t>
            </a:r>
            <a:r>
              <a:rPr sz="1700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how</a:t>
            </a:r>
            <a:r>
              <a:rPr sz="1700" spc="-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much</a:t>
            </a:r>
            <a:r>
              <a:rPr sz="17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soil</a:t>
            </a:r>
            <a:r>
              <a:rPr sz="1700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will</a:t>
            </a:r>
            <a:r>
              <a:rPr sz="1700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be</a:t>
            </a:r>
            <a:r>
              <a:rPr sz="17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eroded</a:t>
            </a:r>
            <a:r>
              <a:rPr sz="1700" spc="-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from</a:t>
            </a:r>
            <a:r>
              <a:rPr sz="17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spc="-25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hillslope</a:t>
            </a:r>
            <a:r>
              <a:rPr sz="1700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dirty="0">
                <a:solidFill>
                  <a:srgbClr val="FF0000"/>
                </a:solidFill>
                <a:latin typeface="Carlito"/>
                <a:cs typeface="Carlito"/>
              </a:rPr>
              <a:t>by rill</a:t>
            </a:r>
            <a:r>
              <a:rPr sz="1700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Carlito"/>
                <a:cs typeface="Carlito"/>
              </a:rPr>
              <a:t>erosion?</a:t>
            </a:r>
            <a:endParaRPr sz="1700">
              <a:latin typeface="Carlito"/>
              <a:cs typeface="Carlito"/>
            </a:endParaRPr>
          </a:p>
          <a:p>
            <a:pPr marL="393065" indent="-342265">
              <a:lnSpc>
                <a:spcPct val="100000"/>
              </a:lnSpc>
              <a:spcBef>
                <a:spcPts val="2039"/>
              </a:spcBef>
              <a:buFont typeface="Arial"/>
              <a:buChar char="•"/>
              <a:tabLst>
                <a:tab pos="393065" algn="l"/>
              </a:tabLst>
            </a:pPr>
            <a:r>
              <a:rPr sz="1700" spc="-380" dirty="0">
                <a:latin typeface="Noto Sans Math"/>
                <a:cs typeface="Noto Sans Math"/>
              </a:rPr>
              <a:t>𝜏</a:t>
            </a:r>
            <a:r>
              <a:rPr sz="1700" spc="-25" dirty="0">
                <a:latin typeface="Noto Sans Math"/>
                <a:cs typeface="Noto Sans Math"/>
              </a:rPr>
              <a:t> </a:t>
            </a:r>
            <a:r>
              <a:rPr sz="1700" dirty="0">
                <a:latin typeface="Carlito"/>
                <a:cs typeface="Carlito"/>
              </a:rPr>
              <a:t>= γ</a:t>
            </a:r>
            <a:r>
              <a:rPr sz="1700" spc="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 S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spc="-20" dirty="0">
                <a:latin typeface="Carlito"/>
                <a:cs typeface="Carlito"/>
              </a:rPr>
              <a:t>(Pa)</a:t>
            </a:r>
            <a:endParaRPr sz="1700">
              <a:latin typeface="Carlito"/>
              <a:cs typeface="Carlito"/>
            </a:endParaRPr>
          </a:p>
          <a:p>
            <a:pPr marL="393065" indent="-342265">
              <a:lnSpc>
                <a:spcPct val="100000"/>
              </a:lnSpc>
              <a:buFont typeface="Arial"/>
              <a:buChar char="•"/>
              <a:tabLst>
                <a:tab pos="393065" algn="l"/>
              </a:tabLst>
            </a:pPr>
            <a:r>
              <a:rPr sz="1700" spc="-10" dirty="0">
                <a:latin typeface="Carlito"/>
                <a:cs typeface="Carlito"/>
              </a:rPr>
              <a:t>T</a:t>
            </a:r>
            <a:r>
              <a:rPr sz="1650" spc="-15" baseline="-20202" dirty="0">
                <a:latin typeface="Carlito"/>
                <a:cs typeface="Carlito"/>
              </a:rPr>
              <a:t>c</a:t>
            </a:r>
            <a:r>
              <a:rPr sz="1650" spc="157" baseline="-20202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=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B</a:t>
            </a:r>
            <a:r>
              <a:rPr sz="1700" spc="-5" dirty="0">
                <a:latin typeface="Carlito"/>
                <a:cs typeface="Carlito"/>
              </a:rPr>
              <a:t> </a:t>
            </a:r>
            <a:r>
              <a:rPr sz="1700" spc="-85" dirty="0">
                <a:latin typeface="Noto Sans Math"/>
                <a:cs typeface="Noto Sans Math"/>
              </a:rPr>
              <a:t>𝜏</a:t>
            </a:r>
            <a:r>
              <a:rPr sz="1650" spc="-127" baseline="25252" dirty="0">
                <a:latin typeface="Carlito"/>
                <a:cs typeface="Carlito"/>
              </a:rPr>
              <a:t>1.5</a:t>
            </a:r>
            <a:r>
              <a:rPr sz="1650" spc="22" baseline="25252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(Kg/m-</a:t>
            </a:r>
            <a:r>
              <a:rPr sz="1700" spc="-25" dirty="0">
                <a:latin typeface="Carlito"/>
                <a:cs typeface="Carlito"/>
              </a:rPr>
              <a:t>s)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4276725"/>
            <a:ext cx="1016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0" dirty="0">
                <a:latin typeface="Arial"/>
                <a:cs typeface="Arial"/>
              </a:rPr>
              <a:t>•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126" y="4276725"/>
            <a:ext cx="9105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Carlito"/>
                <a:cs typeface="Carlito"/>
              </a:rPr>
              <a:t>(Kg/m</a:t>
            </a:r>
            <a:r>
              <a:rPr sz="1650" baseline="25252" dirty="0">
                <a:latin typeface="Carlito"/>
                <a:cs typeface="Carlito"/>
              </a:rPr>
              <a:t>2</a:t>
            </a:r>
            <a:r>
              <a:rPr sz="1700" dirty="0">
                <a:latin typeface="Carlito"/>
                <a:cs typeface="Carlito"/>
              </a:rPr>
              <a:t>-</a:t>
            </a:r>
            <a:r>
              <a:rPr sz="1700" spc="-25" dirty="0">
                <a:latin typeface="Carlito"/>
                <a:cs typeface="Carlito"/>
              </a:rPr>
              <a:t>s)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9181" y="6131516"/>
            <a:ext cx="64008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8165" algn="l"/>
              </a:tabLst>
            </a:pPr>
            <a:r>
              <a:rPr sz="2300" spc="-50" dirty="0">
                <a:latin typeface="Symbol"/>
                <a:cs typeface="Symbol"/>
              </a:rPr>
              <a:t>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75" dirty="0">
                <a:latin typeface="Symbol"/>
                <a:cs typeface="Symbol"/>
              </a:rPr>
              <a:t>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22867" y="636422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04" y="0"/>
                </a:lnTo>
              </a:path>
            </a:pathLst>
          </a:custGeom>
          <a:ln w="110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27767" y="6193246"/>
            <a:ext cx="73025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i="1" spc="-50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1807" y="6335751"/>
            <a:ext cx="1071880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52755" algn="l"/>
                <a:tab pos="1004569" algn="l"/>
              </a:tabLst>
            </a:pPr>
            <a:r>
              <a:rPr sz="1000" i="1" spc="-50" dirty="0">
                <a:latin typeface="Times New Roman"/>
                <a:cs typeface="Times New Roman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	</a:t>
            </a:r>
            <a:r>
              <a:rPr sz="1000" i="1" spc="-50" dirty="0">
                <a:latin typeface="Times New Roman"/>
                <a:cs typeface="Times New Roman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	</a:t>
            </a:r>
            <a:r>
              <a:rPr sz="1000" i="1" spc="-50" dirty="0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3096" y="6041700"/>
            <a:ext cx="130810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i="1" spc="-50" dirty="0">
                <a:latin typeface="Times New Roman"/>
                <a:cs typeface="Times New Roman"/>
              </a:rPr>
              <a:t>q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2883" y="6028020"/>
            <a:ext cx="10604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spc="-50" dirty="0">
                <a:latin typeface="Symbol"/>
                <a:cs typeface="Symbol"/>
              </a:rPr>
              <a:t>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8138" y="6028020"/>
            <a:ext cx="10604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spc="-50" dirty="0">
                <a:latin typeface="Symbol"/>
                <a:cs typeface="Symbol"/>
              </a:rPr>
              <a:t>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9638" y="6173445"/>
            <a:ext cx="1658620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755015" algn="l"/>
                <a:tab pos="1410335" algn="l"/>
              </a:tabLst>
            </a:pPr>
            <a:r>
              <a:rPr sz="1750" i="1" dirty="0">
                <a:latin typeface="Times New Roman"/>
                <a:cs typeface="Times New Roman"/>
              </a:rPr>
              <a:t>D</a:t>
            </a:r>
            <a:r>
              <a:rPr sz="1750" i="1" spc="3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-60" dirty="0">
                <a:latin typeface="Times New Roman"/>
                <a:cs typeface="Times New Roman"/>
              </a:rPr>
              <a:t> </a:t>
            </a:r>
            <a:r>
              <a:rPr sz="1750" i="1" spc="-50" dirty="0">
                <a:latin typeface="Times New Roman"/>
                <a:cs typeface="Times New Roman"/>
              </a:rPr>
              <a:t>K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800" i="1" dirty="0">
                <a:latin typeface="Symbol"/>
                <a:cs typeface="Symbol"/>
              </a:rPr>
              <a:t>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Symbol"/>
                <a:cs typeface="Symbol"/>
              </a:rPr>
              <a:t></a:t>
            </a:r>
            <a:r>
              <a:rPr sz="1800" i="1" spc="-25" dirty="0">
                <a:latin typeface="Symbol"/>
                <a:cs typeface="Symbol"/>
              </a:rPr>
              <a:t>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750" spc="-25" dirty="0">
                <a:latin typeface="Times New Roman"/>
                <a:cs typeface="Times New Roman"/>
              </a:rPr>
              <a:t>1</a:t>
            </a:r>
            <a:r>
              <a:rPr sz="1750" spc="-25" dirty="0">
                <a:latin typeface="Symbol"/>
                <a:cs typeface="Symbol"/>
              </a:rPr>
              <a:t>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27483" y="6231829"/>
            <a:ext cx="75501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99415" algn="l"/>
              </a:tabLst>
            </a:pPr>
            <a:r>
              <a:rPr sz="1750" spc="-50" dirty="0">
                <a:latin typeface="Symbol"/>
                <a:cs typeface="Symbol"/>
              </a:rPr>
              <a:t>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2625" i="1" baseline="-31746" dirty="0">
                <a:latin typeface="Times New Roman"/>
                <a:cs typeface="Times New Roman"/>
              </a:rPr>
              <a:t>T</a:t>
            </a:r>
            <a:r>
              <a:rPr sz="2625" i="1" spc="502" baseline="-31746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2883" y="6417119"/>
            <a:ext cx="69151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6250" algn="l"/>
              </a:tabLst>
            </a:pPr>
            <a:r>
              <a:rPr sz="1750" spc="-50" dirty="0">
                <a:latin typeface="Symbol"/>
                <a:cs typeface="Symbol"/>
              </a:rPr>
              <a:t>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000" i="1" dirty="0">
                <a:latin typeface="Times New Roman"/>
                <a:cs typeface="Times New Roman"/>
              </a:rPr>
              <a:t>c</a:t>
            </a:r>
            <a:r>
              <a:rPr sz="1000" i="1" spc="250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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57673" y="4744288"/>
            <a:ext cx="2037714" cy="84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155"/>
              </a:lnSpc>
              <a:spcBef>
                <a:spcPts val="100"/>
              </a:spcBef>
            </a:pPr>
            <a:r>
              <a:rPr sz="1800" spc="-390" dirty="0">
                <a:latin typeface="Noto Sans Math"/>
                <a:cs typeface="Noto Sans Math"/>
              </a:rPr>
              <a:t>𝜏</a:t>
            </a:r>
            <a:r>
              <a:rPr sz="1800" spc="-25" dirty="0">
                <a:latin typeface="Noto Sans Math"/>
                <a:cs typeface="Noto Sans Math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4.905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Pa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ts val="2155"/>
              </a:lnSpc>
            </a:pPr>
            <a:r>
              <a:rPr sz="1800" spc="-10" dirty="0">
                <a:latin typeface="Carlito"/>
                <a:cs typeface="Carlito"/>
              </a:rPr>
              <a:t>T</a:t>
            </a:r>
            <a:r>
              <a:rPr sz="1800" spc="-15" baseline="-20833" dirty="0">
                <a:latin typeface="Carlito"/>
                <a:cs typeface="Carlito"/>
              </a:rPr>
              <a:t>c</a:t>
            </a:r>
            <a:r>
              <a:rPr sz="1800" spc="150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1.086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Kg/m-</a:t>
            </a:r>
            <a:r>
              <a:rPr sz="1800" spc="-50" dirty="0"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D</a:t>
            </a:r>
            <a:r>
              <a:rPr sz="1800" baseline="-20833" dirty="0">
                <a:latin typeface="Carlito"/>
                <a:cs typeface="Carlito"/>
              </a:rPr>
              <a:t>r</a:t>
            </a:r>
            <a:r>
              <a:rPr sz="1800" spc="202" baseline="-20833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=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0.00785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Kg/m</a:t>
            </a:r>
            <a:r>
              <a:rPr sz="1800" baseline="25462" dirty="0">
                <a:latin typeface="Carlito"/>
                <a:cs typeface="Carlito"/>
              </a:rPr>
              <a:t>2</a:t>
            </a:r>
            <a:r>
              <a:rPr sz="1800" dirty="0">
                <a:latin typeface="Carlito"/>
                <a:cs typeface="Carlito"/>
              </a:rPr>
              <a:t>-</a:t>
            </a:r>
            <a:r>
              <a:rPr sz="1800" spc="-50" dirty="0"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26377" y="5043678"/>
            <a:ext cx="1959610" cy="927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95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= </a:t>
            </a:r>
            <a:r>
              <a:rPr sz="1800" dirty="0">
                <a:solidFill>
                  <a:srgbClr val="006FC0"/>
                </a:solidFill>
                <a:latin typeface="Carlito"/>
                <a:cs typeface="Carlito"/>
              </a:rPr>
              <a:t>0.1629</a:t>
            </a:r>
            <a:r>
              <a:rPr sz="1800" spc="-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spc="-20" dirty="0">
                <a:solidFill>
                  <a:srgbClr val="006FC0"/>
                </a:solidFill>
                <a:latin typeface="Carlito"/>
                <a:cs typeface="Carlito"/>
              </a:rPr>
              <a:t>Kg/s</a:t>
            </a:r>
            <a:endParaRPr sz="1800">
              <a:latin typeface="Carlito"/>
              <a:cs typeface="Carlito"/>
            </a:endParaRPr>
          </a:p>
          <a:p>
            <a:pPr marL="193040">
              <a:lnSpc>
                <a:spcPts val="2095"/>
              </a:lnSpc>
            </a:pPr>
            <a:r>
              <a:rPr sz="1800" dirty="0">
                <a:latin typeface="Carlito"/>
                <a:cs typeface="Carlito"/>
              </a:rPr>
              <a:t>=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006FC0"/>
                </a:solidFill>
                <a:latin typeface="Carlito"/>
                <a:cs typeface="Carlito"/>
              </a:rPr>
              <a:t>0.001177</a:t>
            </a:r>
            <a:r>
              <a:rPr sz="1800" spc="1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006FC0"/>
                </a:solidFill>
                <a:latin typeface="Carlito"/>
                <a:cs typeface="Carlito"/>
              </a:rPr>
              <a:t>Kg/m-</a:t>
            </a:r>
            <a:r>
              <a:rPr sz="1800" spc="-50" dirty="0">
                <a:solidFill>
                  <a:srgbClr val="006FC0"/>
                </a:solidFill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  <a:p>
            <a:pPr marL="19558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rlito"/>
                <a:cs typeface="Carlito"/>
              </a:rPr>
              <a:t>=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423.8</a:t>
            </a: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Carlito"/>
                <a:cs typeface="Carlito"/>
              </a:rPr>
              <a:t>Kg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903</Words>
  <Application>Microsoft Office PowerPoint</Application>
  <PresentationFormat>On-screen Show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Carlito</vt:lpstr>
      <vt:lpstr>Noto Sans Math</vt:lpstr>
      <vt:lpstr>Symbol</vt:lpstr>
      <vt:lpstr>Times New Roman</vt:lpstr>
      <vt:lpstr>Office Theme</vt:lpstr>
      <vt:lpstr>PowerPoint Presentation</vt:lpstr>
      <vt:lpstr>Splash Erosion - Raindrop Impact</vt:lpstr>
      <vt:lpstr>Surface flow induced erosion</vt:lpstr>
      <vt:lpstr>Overland flow</vt:lpstr>
      <vt:lpstr>Rill and Gully Formation</vt:lpstr>
      <vt:lpstr>Interrill Erosion</vt:lpstr>
      <vt:lpstr>Rill Erosion Rate</vt:lpstr>
      <vt:lpstr>Rill Erosion Rate</vt:lpstr>
      <vt:lpstr>Example: Rill Erosion</vt:lpstr>
      <vt:lpstr>Wind erosion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erosion</dc:title>
  <dc:creator>kamyar</dc:creator>
  <cp:lastModifiedBy>hp</cp:lastModifiedBy>
  <cp:revision>3</cp:revision>
  <dcterms:created xsi:type="dcterms:W3CDTF">2024-02-13T18:06:06Z</dcterms:created>
  <dcterms:modified xsi:type="dcterms:W3CDTF">2024-02-13T18:08:03Z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2024-02-13T00:00:00Z</vt:filetime>
  </property>
  <property fmtid="{D5CDD505-2E9C-101B-9397-08002B2CF9AE}" pid="5" name="Producer">
    <vt:lpwstr>3-Heights(TM) PDF Security Shell 4.8.25.2 (http://www.pdf-tools.com)</vt:lpwstr>
  </property>
</Properties>
</file>