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8" r:id="rId2"/>
    <p:sldId id="258" r:id="rId3"/>
    <p:sldId id="259" r:id="rId4"/>
    <p:sldId id="260" r:id="rId5"/>
    <p:sldId id="261" r:id="rId6"/>
    <p:sldId id="262" r:id="rId7"/>
    <p:sldId id="289" r:id="rId8"/>
    <p:sldId id="264" r:id="rId9"/>
  </p:sldIdLst>
  <p:sldSz cx="10693400" cy="10693400"/>
  <p:notesSz cx="10693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>
      <p:cViewPr varScale="1">
        <p:scale>
          <a:sx n="42" d="100"/>
          <a:sy n="42" d="100"/>
        </p:scale>
        <p:origin x="1992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2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F728A-CDE8-4B03-BA6A-610703E8226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336675"/>
            <a:ext cx="360997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5146675"/>
            <a:ext cx="855345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46339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10156825"/>
            <a:ext cx="463232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F4DB4-B526-406F-A459-47BF2D89B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1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F4DB4-B526-406F-A459-47BF2D89B2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47276" y="880363"/>
            <a:ext cx="6198846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10017" y="2175762"/>
            <a:ext cx="3881754" cy="4115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48995" y="775208"/>
            <a:ext cx="3428999" cy="9145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2668" y="348995"/>
            <a:ext cx="9145523" cy="3428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1353" y="621283"/>
            <a:ext cx="8030693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09992" y="1970022"/>
            <a:ext cx="8073414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3.png"/><Relationship Id="rId3" Type="http://schemas.openxmlformats.org/officeDocument/2006/relationships/image" Target="../media/image12.png"/><Relationship Id="rId21" Type="http://schemas.openxmlformats.org/officeDocument/2006/relationships/image" Target="../media/image29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2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5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1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0.png"/><Relationship Id="rId27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image" Target="../media/image41.png"/><Relationship Id="rId4" Type="http://schemas.openxmlformats.org/officeDocument/2006/relationships/image" Target="../media/image36.jp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700" y="1917700"/>
            <a:ext cx="9142106" cy="2031325"/>
          </a:xfrm>
        </p:spPr>
        <p:txBody>
          <a:bodyPr/>
          <a:lstStyle/>
          <a:p>
            <a:pPr algn="ctr"/>
            <a:r>
              <a:rPr lang="en-US" sz="6600" dirty="0"/>
              <a:t>Methods and Estimation of Excess Runoff </a:t>
            </a:r>
          </a:p>
        </p:txBody>
      </p:sp>
    </p:spTree>
    <p:extLst>
      <p:ext uri="{BB962C8B-B14F-4D97-AF65-F5344CB8AC3E}">
        <p14:creationId xmlns:p14="http://schemas.microsoft.com/office/powerpoint/2010/main" val="92969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5759" y="758443"/>
            <a:ext cx="1497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</a:t>
            </a:r>
            <a:r>
              <a:rPr spc="-5" dirty="0"/>
              <a:t>uno</a:t>
            </a:r>
            <a:r>
              <a:rPr dirty="0"/>
              <a:t>ff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7995"/>
            <a:ext cx="9145523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62417" y="1668271"/>
            <a:ext cx="8070215" cy="407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Portion </a:t>
            </a:r>
            <a:r>
              <a:rPr sz="2800" dirty="0">
                <a:latin typeface="Arial"/>
                <a:cs typeface="Arial"/>
              </a:rPr>
              <a:t>of precipitation that </a:t>
            </a:r>
            <a:r>
              <a:rPr sz="2800" spc="-5" dirty="0">
                <a:latin typeface="Arial"/>
                <a:cs typeface="Arial"/>
              </a:rPr>
              <a:t>makes its way towards  </a:t>
            </a:r>
            <a:r>
              <a:rPr sz="2800" dirty="0">
                <a:latin typeface="Arial"/>
                <a:cs typeface="Arial"/>
              </a:rPr>
              <a:t>streams, lakes or oceans as </a:t>
            </a:r>
            <a:r>
              <a:rPr sz="2800" b="1" spc="-5" dirty="0">
                <a:latin typeface="Arial"/>
                <a:cs typeface="Arial"/>
              </a:rPr>
              <a:t>surface </a:t>
            </a:r>
            <a:r>
              <a:rPr sz="2800" dirty="0">
                <a:latin typeface="Arial"/>
                <a:cs typeface="Arial"/>
              </a:rPr>
              <a:t>or  </a:t>
            </a:r>
            <a:r>
              <a:rPr sz="2800" b="1" spc="-5" dirty="0">
                <a:latin typeface="Arial"/>
                <a:cs typeface="Arial"/>
              </a:rPr>
              <a:t>subsurface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flow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 marL="283210" algn="ctr">
              <a:lnSpc>
                <a:spcPct val="100000"/>
              </a:lnSpc>
              <a:spcBef>
                <a:spcPts val="2535"/>
              </a:spcBef>
            </a:pPr>
            <a:r>
              <a:rPr sz="3600" b="1" spc="-5" dirty="0">
                <a:latin typeface="Arial"/>
                <a:cs typeface="Arial"/>
              </a:rPr>
              <a:t>Factors affecting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runoff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050">
              <a:latin typeface="Arial"/>
              <a:cs typeface="Arial"/>
            </a:endParaRPr>
          </a:p>
          <a:p>
            <a:pPr marL="1895475" indent="-283845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"/>
              <a:tabLst>
                <a:tab pos="1896110" algn="l"/>
              </a:tabLst>
            </a:pPr>
            <a:r>
              <a:rPr sz="2800" spc="-5" dirty="0">
                <a:latin typeface="Arial"/>
                <a:cs typeface="Arial"/>
              </a:rPr>
              <a:t>Climatic</a:t>
            </a:r>
            <a:r>
              <a:rPr sz="2800" dirty="0">
                <a:latin typeface="Arial"/>
                <a:cs typeface="Arial"/>
              </a:rPr>
              <a:t> factors</a:t>
            </a:r>
            <a:endParaRPr sz="2800">
              <a:latin typeface="Arial"/>
              <a:cs typeface="Arial"/>
            </a:endParaRPr>
          </a:p>
          <a:p>
            <a:pPr marL="1895475" indent="-283845">
              <a:lnSpc>
                <a:spcPct val="100000"/>
              </a:lnSpc>
              <a:buSzPct val="96428"/>
              <a:buFont typeface="Wingdings"/>
              <a:buChar char=""/>
              <a:tabLst>
                <a:tab pos="1896110" algn="l"/>
              </a:tabLst>
            </a:pPr>
            <a:r>
              <a:rPr sz="2800" dirty="0">
                <a:latin typeface="Arial"/>
                <a:cs typeface="Arial"/>
              </a:rPr>
              <a:t>Physiographic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factors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0016" y="651833"/>
            <a:ext cx="765506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sng" spc="-5" dirty="0"/>
              <a:t>Runoff measurement</a:t>
            </a:r>
            <a:r>
              <a:rPr sz="4000" u="sng" spc="-50" dirty="0"/>
              <a:t> </a:t>
            </a:r>
            <a:r>
              <a:rPr sz="4000" u="sng" spc="-5" dirty="0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6" y="1956307"/>
            <a:ext cx="472248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200" b="1" spc="-195" dirty="0">
                <a:latin typeface="Arial"/>
                <a:cs typeface="Arial"/>
              </a:rPr>
              <a:t>1. </a:t>
            </a:r>
            <a:r>
              <a:rPr sz="3200" b="1" spc="-195" dirty="0">
                <a:latin typeface="Arial"/>
                <a:cs typeface="Arial"/>
              </a:rPr>
              <a:t>Rational</a:t>
            </a:r>
            <a:r>
              <a:rPr sz="3200" b="1" spc="-260" dirty="0">
                <a:latin typeface="Arial"/>
                <a:cs typeface="Arial"/>
              </a:rPr>
              <a:t> </a:t>
            </a:r>
            <a:r>
              <a:rPr sz="3200" b="1" spc="-120" dirty="0">
                <a:latin typeface="Arial"/>
                <a:cs typeface="Arial"/>
              </a:rPr>
              <a:t>Method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81962" y="2994660"/>
            <a:ext cx="160020" cy="228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87602" y="3337559"/>
            <a:ext cx="274320" cy="2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53362" y="3394709"/>
            <a:ext cx="617220" cy="0"/>
          </a:xfrm>
          <a:custGeom>
            <a:avLst/>
            <a:gdLst/>
            <a:ahLst/>
            <a:cxnLst/>
            <a:rect l="l" t="t" r="r" b="b"/>
            <a:pathLst>
              <a:path w="617220">
                <a:moveTo>
                  <a:pt x="0" y="0"/>
                </a:moveTo>
                <a:lnTo>
                  <a:pt x="617219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21842" y="3268979"/>
            <a:ext cx="251460" cy="2743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7602" y="3406140"/>
            <a:ext cx="274320" cy="228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4916302" y="3268979"/>
            <a:ext cx="582295" cy="228600"/>
            <a:chOff x="4916302" y="3268979"/>
            <a:chExt cx="582295" cy="228600"/>
          </a:xfrm>
        </p:grpSpPr>
        <p:sp>
          <p:nvSpPr>
            <p:cNvPr id="10" name="object 10"/>
            <p:cNvSpPr/>
            <p:nvPr/>
          </p:nvSpPr>
          <p:spPr>
            <a:xfrm>
              <a:off x="4916302" y="3268979"/>
              <a:ext cx="548640" cy="2057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39162" y="3474719"/>
              <a:ext cx="160020" cy="2285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144902" y="3451859"/>
              <a:ext cx="353689" cy="4571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4253362" y="3520440"/>
            <a:ext cx="617220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2668" y="3777995"/>
            <a:ext cx="9145523" cy="34289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57612" y="4412994"/>
            <a:ext cx="1008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W</a:t>
            </a:r>
            <a:r>
              <a:rPr sz="2400" spc="-5" dirty="0">
                <a:latin typeface="Arial"/>
                <a:cs typeface="Arial"/>
              </a:rPr>
              <a:t>he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57612" y="5144513"/>
            <a:ext cx="2628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Q  I  C  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46560" y="5144513"/>
            <a:ext cx="719645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=Peak rate of </a:t>
            </a:r>
            <a:r>
              <a:rPr sz="2400" spc="-10" dirty="0">
                <a:latin typeface="Arial"/>
                <a:cs typeface="Arial"/>
              </a:rPr>
              <a:t>runoff,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spc="-7" baseline="24305" dirty="0">
                <a:latin typeface="Arial"/>
                <a:cs typeface="Arial"/>
              </a:rPr>
              <a:t>3</a:t>
            </a:r>
            <a:r>
              <a:rPr sz="2400" spc="-5" dirty="0">
                <a:latin typeface="Arial"/>
                <a:cs typeface="Arial"/>
              </a:rPr>
              <a:t>/sec;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=Intensity of rainfall, mm/hour (time of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concentration)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2400" spc="-10" dirty="0">
                <a:latin typeface="Arial"/>
                <a:cs typeface="Arial"/>
              </a:rPr>
              <a:t>=runoff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coefficient</a:t>
            </a:r>
            <a:endParaRPr sz="24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=Area of the catchment,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276" y="720343"/>
            <a:ext cx="4672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Runoff coefficient</a:t>
            </a:r>
            <a:r>
              <a:rPr spc="-55" dirty="0"/>
              <a:t> </a:t>
            </a:r>
            <a:r>
              <a:rPr dirty="0"/>
              <a:t>(C)</a:t>
            </a:r>
          </a:p>
        </p:txBody>
      </p:sp>
      <p:sp>
        <p:nvSpPr>
          <p:cNvPr id="3" name="object 3"/>
          <p:cNvSpPr/>
          <p:nvPr/>
        </p:nvSpPr>
        <p:spPr>
          <a:xfrm>
            <a:off x="2165482" y="2346960"/>
            <a:ext cx="533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67562" y="2377439"/>
            <a:ext cx="457199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2744602" y="2346960"/>
            <a:ext cx="777240" cy="198120"/>
            <a:chOff x="2744602" y="2346960"/>
            <a:chExt cx="777240" cy="198120"/>
          </a:xfrm>
        </p:grpSpPr>
        <p:sp>
          <p:nvSpPr>
            <p:cNvPr id="6" name="object 6"/>
            <p:cNvSpPr/>
            <p:nvPr/>
          </p:nvSpPr>
          <p:spPr>
            <a:xfrm>
              <a:off x="3293242" y="2346960"/>
              <a:ext cx="228600" cy="914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30402" y="2423160"/>
              <a:ext cx="30480" cy="457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44602" y="2407920"/>
              <a:ext cx="502919" cy="457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95122" y="2446020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39">
                  <a:moveTo>
                    <a:pt x="0" y="0"/>
                  </a:moveTo>
                  <a:lnTo>
                    <a:pt x="15240" y="0"/>
                  </a:lnTo>
                </a:path>
              </a:pathLst>
            </a:custGeom>
            <a:ln w="15240">
              <a:solidFill>
                <a:srgbClr val="D39A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75082" y="2453640"/>
              <a:ext cx="30480" cy="1524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81762" y="2438400"/>
              <a:ext cx="457199" cy="106680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59842" y="2468880"/>
              <a:ext cx="30480" cy="3048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84682" y="2468880"/>
              <a:ext cx="60960" cy="76200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693042" y="2529839"/>
            <a:ext cx="137159" cy="1524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06402" y="2575560"/>
            <a:ext cx="182879" cy="609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35002" y="2606039"/>
            <a:ext cx="1915795" cy="15240"/>
          </a:xfrm>
          <a:custGeom>
            <a:avLst/>
            <a:gdLst/>
            <a:ahLst/>
            <a:cxnLst/>
            <a:rect l="l" t="t" r="r" b="b"/>
            <a:pathLst>
              <a:path w="1915795" h="15239">
                <a:moveTo>
                  <a:pt x="0" y="15240"/>
                </a:moveTo>
                <a:lnTo>
                  <a:pt x="1915667" y="15240"/>
                </a:lnTo>
                <a:lnTo>
                  <a:pt x="1915667" y="0"/>
                </a:lnTo>
                <a:lnTo>
                  <a:pt x="0" y="0"/>
                </a:lnTo>
                <a:lnTo>
                  <a:pt x="0" y="152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35002" y="2682239"/>
            <a:ext cx="899160" cy="19812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10362" y="2697479"/>
            <a:ext cx="929639" cy="1828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772668" y="3669791"/>
            <a:ext cx="9145905" cy="3537585"/>
            <a:chOff x="772668" y="3669791"/>
            <a:chExt cx="9145905" cy="3537585"/>
          </a:xfrm>
        </p:grpSpPr>
        <p:sp>
          <p:nvSpPr>
            <p:cNvPr id="20" name="object 20"/>
            <p:cNvSpPr/>
            <p:nvPr/>
          </p:nvSpPr>
          <p:spPr>
            <a:xfrm>
              <a:off x="1900306" y="3669791"/>
              <a:ext cx="256031" cy="106679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99010" y="3669791"/>
              <a:ext cx="192024" cy="10667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33706" y="3755135"/>
              <a:ext cx="64007" cy="2133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945770" y="3669791"/>
              <a:ext cx="640079" cy="106679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12570" y="3669791"/>
              <a:ext cx="618743" cy="106679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72668" y="3777995"/>
              <a:ext cx="9145523" cy="3428999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705265"/>
              </p:ext>
            </p:extLst>
          </p:nvPr>
        </p:nvGraphicFramePr>
        <p:xfrm>
          <a:off x="5035174" y="1638300"/>
          <a:ext cx="4725033" cy="4427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5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29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Sl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8480">
                        <a:lnSpc>
                          <a:spcPts val="180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Soil</a:t>
                      </a:r>
                      <a:r>
                        <a:rPr sz="1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type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783590">
                        <a:lnSpc>
                          <a:spcPts val="180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Land</a:t>
                      </a:r>
                      <a:r>
                        <a:rPr sz="16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use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ts val="18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lti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Pasture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Forest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9">
                <a:tc>
                  <a:txBody>
                    <a:bodyPr/>
                    <a:lstStyle/>
                    <a:p>
                      <a:pPr marL="6350">
                        <a:lnSpc>
                          <a:spcPts val="18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just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Soil with</a:t>
                      </a:r>
                      <a:r>
                        <a:rPr sz="16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above</a:t>
                      </a:r>
                    </a:p>
                    <a:p>
                      <a:pPr marL="6350" marR="1270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average </a:t>
                      </a:r>
                      <a:r>
                        <a:rPr sz="1600" dirty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infiltration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rate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i.e.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sandy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or 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gravel</a:t>
                      </a:r>
                      <a:endParaRPr sz="1600" b="1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0.29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0.15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979">
                <a:tc>
                  <a:txBody>
                    <a:bodyPr/>
                    <a:lstStyle/>
                    <a:p>
                      <a:pPr marL="6350">
                        <a:lnSpc>
                          <a:spcPts val="18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just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Soil with</a:t>
                      </a:r>
                      <a:r>
                        <a:rPr sz="16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average</a:t>
                      </a:r>
                    </a:p>
                    <a:p>
                      <a:pPr marL="6350" marR="1270" algn="just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infiltration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rate,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no 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clay pans, loams and  similar</a:t>
                      </a:r>
                      <a:r>
                        <a:rPr sz="1600" b="1" spc="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soil</a:t>
                      </a:r>
                      <a:endParaRPr sz="1600" b="1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0.35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499">
                <a:tc>
                  <a:txBody>
                    <a:bodyPr/>
                    <a:lstStyle/>
                    <a:p>
                      <a:pPr marL="6350">
                        <a:lnSpc>
                          <a:spcPts val="18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just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Soil with</a:t>
                      </a:r>
                      <a:r>
                        <a:rPr sz="16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below</a:t>
                      </a:r>
                    </a:p>
                    <a:p>
                      <a:pPr marL="6350" marR="635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average </a:t>
                      </a:r>
                      <a:r>
                        <a:rPr sz="1600" dirty="0">
                          <a:solidFill>
                            <a:srgbClr val="7030A0"/>
                          </a:solidFill>
                          <a:latin typeface="Times New Roman"/>
                          <a:cs typeface="Times New Roman"/>
                        </a:rPr>
                        <a:t>infiltration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rates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heavy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clay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soils  or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soils with a clay  pan near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surface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,  shallow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soils above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impervious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rock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135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0.45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ts val="18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0.4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7" name="object 27"/>
          <p:cNvGrpSpPr/>
          <p:nvPr/>
        </p:nvGrpSpPr>
        <p:grpSpPr>
          <a:xfrm>
            <a:off x="1238891" y="3777995"/>
            <a:ext cx="3422015" cy="532130"/>
            <a:chOff x="1238891" y="3777995"/>
            <a:chExt cx="3422015" cy="532130"/>
          </a:xfrm>
        </p:grpSpPr>
        <p:sp>
          <p:nvSpPr>
            <p:cNvPr id="28" name="object 28"/>
            <p:cNvSpPr/>
            <p:nvPr/>
          </p:nvSpPr>
          <p:spPr>
            <a:xfrm>
              <a:off x="1900306" y="3777995"/>
              <a:ext cx="618743" cy="12649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45770" y="3777995"/>
              <a:ext cx="640079" cy="126492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012570" y="3777995"/>
              <a:ext cx="618743" cy="126492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558930" y="3925823"/>
              <a:ext cx="256031" cy="21335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238891" y="3861815"/>
              <a:ext cx="213359" cy="213359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900306" y="3979163"/>
              <a:ext cx="640080" cy="0"/>
            </a:xfrm>
            <a:custGeom>
              <a:avLst/>
              <a:gdLst/>
              <a:ahLst/>
              <a:cxnLst/>
              <a:rect l="l" t="t" r="r" b="b"/>
              <a:pathLst>
                <a:path w="640080">
                  <a:moveTo>
                    <a:pt x="0" y="0"/>
                  </a:moveTo>
                  <a:lnTo>
                    <a:pt x="640080" y="0"/>
                  </a:lnTo>
                </a:path>
              </a:pathLst>
            </a:custGeom>
            <a:ln w="213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04394" y="3861815"/>
              <a:ext cx="256031" cy="23469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45770" y="3979163"/>
              <a:ext cx="661670" cy="0"/>
            </a:xfrm>
            <a:custGeom>
              <a:avLst/>
              <a:gdLst/>
              <a:ahLst/>
              <a:cxnLst/>
              <a:rect l="l" t="t" r="r" b="b"/>
              <a:pathLst>
                <a:path w="661670">
                  <a:moveTo>
                    <a:pt x="0" y="0"/>
                  </a:moveTo>
                  <a:lnTo>
                    <a:pt x="661416" y="0"/>
                  </a:lnTo>
                </a:path>
              </a:pathLst>
            </a:custGeom>
            <a:ln w="2133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692530" y="3861815"/>
              <a:ext cx="256031" cy="23469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012570" y="3968495"/>
              <a:ext cx="648335" cy="21590"/>
            </a:xfrm>
            <a:custGeom>
              <a:avLst/>
              <a:gdLst/>
              <a:ahLst/>
              <a:cxnLst/>
              <a:rect l="l" t="t" r="r" b="b"/>
              <a:pathLst>
                <a:path w="648335" h="21589">
                  <a:moveTo>
                    <a:pt x="0" y="21335"/>
                  </a:moveTo>
                  <a:lnTo>
                    <a:pt x="647821" y="21335"/>
                  </a:lnTo>
                  <a:lnTo>
                    <a:pt x="647821" y="0"/>
                  </a:lnTo>
                  <a:lnTo>
                    <a:pt x="0" y="0"/>
                  </a:lnTo>
                  <a:lnTo>
                    <a:pt x="0" y="2133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558930" y="3989831"/>
              <a:ext cx="256031" cy="21335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92330" y="4096511"/>
              <a:ext cx="234695" cy="213359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159130" y="4096511"/>
              <a:ext cx="234695" cy="213359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204594" y="4096511"/>
              <a:ext cx="234695" cy="213359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1468" y="895603"/>
            <a:ext cx="4645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Intensity of rainfall</a:t>
            </a:r>
            <a:r>
              <a:rPr spc="-35" dirty="0"/>
              <a:t> </a:t>
            </a:r>
            <a:r>
              <a:rPr spc="-5" dirty="0"/>
              <a:t>(I)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7995"/>
            <a:ext cx="9145523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309992" y="1970022"/>
            <a:ext cx="8073414" cy="34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6350" indent="-342900" algn="just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I</a:t>
            </a:r>
            <a:r>
              <a:rPr lang="en-US" b="1" dirty="0">
                <a:latin typeface="Arial"/>
                <a:cs typeface="Arial"/>
              </a:rPr>
              <a:t> : </a:t>
            </a:r>
            <a:r>
              <a:rPr b="1" spc="-5" dirty="0"/>
              <a:t>calculated for </a:t>
            </a:r>
            <a:r>
              <a:rPr b="1" spc="-10" dirty="0"/>
              <a:t>the </a:t>
            </a:r>
            <a:r>
              <a:rPr b="1" spc="-5" dirty="0"/>
              <a:t>period </a:t>
            </a:r>
            <a:r>
              <a:rPr b="1" spc="-10" dirty="0"/>
              <a:t>equal </a:t>
            </a:r>
            <a:r>
              <a:rPr b="1" spc="-5" dirty="0"/>
              <a:t>to the time  of concentration of the</a:t>
            </a:r>
            <a:r>
              <a:rPr b="1" spc="-75" dirty="0"/>
              <a:t> </a:t>
            </a:r>
            <a:r>
              <a:rPr b="1" spc="-5" dirty="0"/>
              <a:t>catchment.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/>
          </a:p>
          <a:p>
            <a:pPr marL="354965" marR="5080" indent="-342900" algn="just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The </a:t>
            </a:r>
            <a:r>
              <a:rPr spc="-40" dirty="0"/>
              <a:t>Time </a:t>
            </a:r>
            <a:r>
              <a:rPr spc="-5" dirty="0"/>
              <a:t>of Concentration </a:t>
            </a:r>
            <a:r>
              <a:rPr spc="-65" dirty="0"/>
              <a:t>(</a:t>
            </a:r>
            <a:r>
              <a:rPr b="1" spc="-65" dirty="0">
                <a:latin typeface="Arial"/>
                <a:cs typeface="Arial"/>
              </a:rPr>
              <a:t>Tc</a:t>
            </a:r>
            <a:r>
              <a:rPr spc="-65" dirty="0"/>
              <a:t>) </a:t>
            </a:r>
            <a:r>
              <a:rPr spc="-5" dirty="0"/>
              <a:t>is </a:t>
            </a:r>
            <a:r>
              <a:rPr spc="-10" dirty="0"/>
              <a:t>defined </a:t>
            </a:r>
            <a:r>
              <a:rPr spc="-5" dirty="0"/>
              <a:t>as  </a:t>
            </a:r>
            <a:r>
              <a:rPr b="1" spc="-5" dirty="0"/>
              <a:t>the time required for water flow from the  most remote </a:t>
            </a:r>
            <a:r>
              <a:rPr b="1" spc="-10" dirty="0"/>
              <a:t>point </a:t>
            </a:r>
            <a:r>
              <a:rPr b="1" spc="-5" dirty="0"/>
              <a:t>of </a:t>
            </a:r>
            <a:r>
              <a:rPr b="1" dirty="0"/>
              <a:t>the </a:t>
            </a:r>
            <a:r>
              <a:rPr b="1" spc="-5" dirty="0"/>
              <a:t>catchment to the  outlet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0221" y="1898923"/>
            <a:ext cx="678307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0" dirty="0"/>
              <a:t>Time </a:t>
            </a:r>
            <a:r>
              <a:rPr sz="4000" spc="-5" dirty="0"/>
              <a:t>of Concentration</a:t>
            </a:r>
            <a:r>
              <a:rPr sz="4000" spc="-25" dirty="0"/>
              <a:t> </a:t>
            </a:r>
            <a:r>
              <a:rPr sz="4000" spc="-70" dirty="0"/>
              <a:t>(Tc)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5846" y="3898900"/>
            <a:ext cx="8837283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This is the longest </a:t>
            </a:r>
            <a:r>
              <a:rPr sz="2400" spc="-10" dirty="0">
                <a:latin typeface="Arial"/>
                <a:cs typeface="Arial"/>
              </a:rPr>
              <a:t>time </a:t>
            </a:r>
            <a:r>
              <a:rPr sz="2400" spc="-5" dirty="0">
                <a:latin typeface="Arial"/>
                <a:cs typeface="Arial"/>
              </a:rPr>
              <a:t>it takes  for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part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the catchment to  contribute </a:t>
            </a:r>
            <a:r>
              <a:rPr sz="2400" dirty="0">
                <a:latin typeface="Arial"/>
                <a:cs typeface="Arial"/>
              </a:rPr>
              <a:t>water </a:t>
            </a:r>
            <a:r>
              <a:rPr sz="2400" spc="-5" dirty="0">
                <a:latin typeface="Arial"/>
                <a:cs typeface="Arial"/>
              </a:rPr>
              <a:t>to the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outlet.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400" dirty="0">
              <a:latin typeface="Arial"/>
              <a:cs typeface="Arial"/>
            </a:endParaRPr>
          </a:p>
          <a:p>
            <a:pPr marL="354965" marR="5080" indent="-342900" algn="just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It is the time it takes </a:t>
            </a:r>
            <a:r>
              <a:rPr sz="2400" spc="-1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all the  parts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watershed to </a:t>
            </a:r>
            <a:r>
              <a:rPr sz="2400" spc="-10" dirty="0">
                <a:latin typeface="Arial"/>
                <a:cs typeface="Arial"/>
              </a:rPr>
              <a:t>be  </a:t>
            </a:r>
            <a:r>
              <a:rPr sz="2400" spc="-5" dirty="0">
                <a:latin typeface="Arial"/>
                <a:cs typeface="Arial"/>
              </a:rPr>
              <a:t>contributing </a:t>
            </a:r>
            <a:r>
              <a:rPr sz="2400" dirty="0">
                <a:latin typeface="Arial"/>
                <a:cs typeface="Arial"/>
              </a:rPr>
              <a:t>water </a:t>
            </a:r>
            <a:r>
              <a:rPr sz="2400" spc="-5" dirty="0">
                <a:latin typeface="Arial"/>
                <a:cs typeface="Arial"/>
              </a:rPr>
              <a:t>to the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outlet.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400" dirty="0">
              <a:latin typeface="Arial"/>
              <a:cs typeface="Aria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5"/>
              </a:spcBef>
              <a:buChar char="•"/>
              <a:tabLst>
                <a:tab pos="356235" algn="l"/>
              </a:tabLst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divide 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5" dirty="0">
                <a:latin typeface="Arial"/>
                <a:cs typeface="Arial"/>
              </a:rPr>
              <a:t>watershed  divides </a:t>
            </a:r>
            <a:r>
              <a:rPr sz="2400" spc="-1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flow </a:t>
            </a:r>
            <a:r>
              <a:rPr sz="2400" spc="-1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water </a:t>
            </a:r>
            <a:r>
              <a:rPr sz="2400" dirty="0">
                <a:latin typeface="Arial"/>
                <a:cs typeface="Arial"/>
              </a:rPr>
              <a:t>along  </a:t>
            </a:r>
            <a:r>
              <a:rPr sz="2400" spc="-10" dirty="0">
                <a:latin typeface="Arial"/>
                <a:cs typeface="Arial"/>
              </a:rPr>
              <a:t>different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slopes</a:t>
            </a:r>
            <a:r>
              <a:rPr sz="2000" dirty="0">
                <a:latin typeface="Arial"/>
                <a:cs typeface="Arial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25846" y="7556500"/>
            <a:ext cx="8837283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4965" marR="5080" indent="-342900" algn="just">
              <a:lnSpc>
                <a:spcPct val="100499"/>
              </a:lnSpc>
              <a:spcBef>
                <a:spcPts val="90"/>
              </a:spcBef>
              <a:buChar char="•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All </a:t>
            </a:r>
            <a:r>
              <a:rPr sz="2400" spc="-10" dirty="0">
                <a:latin typeface="Arial"/>
                <a:cs typeface="Arial"/>
              </a:rPr>
              <a:t>runoffs flow </a:t>
            </a:r>
            <a:r>
              <a:rPr sz="2400" spc="-5" dirty="0">
                <a:latin typeface="Arial"/>
                <a:cs typeface="Arial"/>
              </a:rPr>
              <a:t>from the whole  catchment </a:t>
            </a:r>
            <a:r>
              <a:rPr sz="2400" spc="-1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the stream </a:t>
            </a:r>
            <a:r>
              <a:rPr sz="2400" spc="-10" dirty="0">
                <a:latin typeface="Arial"/>
                <a:cs typeface="Arial"/>
              </a:rPr>
              <a:t>or  </a:t>
            </a:r>
            <a:r>
              <a:rPr sz="2400" spc="-5" dirty="0">
                <a:latin typeface="Arial"/>
                <a:cs typeface="Arial"/>
              </a:rPr>
              <a:t>outlet.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5396" y="895603"/>
            <a:ext cx="5798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Time </a:t>
            </a:r>
            <a:r>
              <a:rPr spc="-5" dirty="0"/>
              <a:t>of Concentration</a:t>
            </a:r>
            <a:r>
              <a:rPr spc="-25" dirty="0"/>
              <a:t> </a:t>
            </a:r>
            <a:r>
              <a:rPr spc="-70" dirty="0"/>
              <a:t>(Tc)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89814" y="1765300"/>
            <a:ext cx="10047585" cy="5057264"/>
            <a:chOff x="859559" y="1949196"/>
            <a:chExt cx="9145523" cy="5057264"/>
          </a:xfrm>
        </p:grpSpPr>
        <p:sp>
          <p:nvSpPr>
            <p:cNvPr id="4" name="object 4"/>
            <p:cNvSpPr/>
            <p:nvPr/>
          </p:nvSpPr>
          <p:spPr>
            <a:xfrm>
              <a:off x="4895201" y="1949196"/>
              <a:ext cx="4707837" cy="18287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9559" y="3577461"/>
              <a:ext cx="9145523" cy="3428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270500" y="3330447"/>
            <a:ext cx="5125202" cy="3083054"/>
            <a:chOff x="5422270" y="3777995"/>
            <a:chExt cx="4038600" cy="2024380"/>
          </a:xfrm>
        </p:grpSpPr>
        <p:sp>
          <p:nvSpPr>
            <p:cNvPr id="9" name="object 9"/>
            <p:cNvSpPr/>
            <p:nvPr/>
          </p:nvSpPr>
          <p:spPr>
            <a:xfrm>
              <a:off x="5422270" y="3777995"/>
              <a:ext cx="4038599" cy="165201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7874386" y="5554979"/>
              <a:ext cx="678179" cy="19202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400"/>
            </a:p>
          </p:txBody>
        </p:sp>
        <p:sp>
          <p:nvSpPr>
            <p:cNvPr id="11" name="object 11"/>
            <p:cNvSpPr/>
            <p:nvPr/>
          </p:nvSpPr>
          <p:spPr>
            <a:xfrm>
              <a:off x="7174870" y="5554979"/>
              <a:ext cx="452627" cy="19202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400"/>
            </a:p>
          </p:txBody>
        </p:sp>
        <p:sp>
          <p:nvSpPr>
            <p:cNvPr id="12" name="object 12"/>
            <p:cNvSpPr/>
            <p:nvPr/>
          </p:nvSpPr>
          <p:spPr>
            <a:xfrm>
              <a:off x="6214750" y="5637275"/>
              <a:ext cx="164592" cy="5486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400"/>
            </a:p>
          </p:txBody>
        </p:sp>
        <p:sp>
          <p:nvSpPr>
            <p:cNvPr id="13" name="object 13"/>
            <p:cNvSpPr/>
            <p:nvPr/>
          </p:nvSpPr>
          <p:spPr>
            <a:xfrm>
              <a:off x="6434206" y="5596127"/>
              <a:ext cx="480060" cy="15087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400"/>
            </a:p>
          </p:txBody>
        </p:sp>
        <p:sp>
          <p:nvSpPr>
            <p:cNvPr id="14" name="object 14"/>
            <p:cNvSpPr/>
            <p:nvPr/>
          </p:nvSpPr>
          <p:spPr>
            <a:xfrm>
              <a:off x="6982846" y="5609843"/>
              <a:ext cx="137160" cy="137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4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7696078" y="5609843"/>
              <a:ext cx="137160" cy="13716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4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967862" y="5609843"/>
              <a:ext cx="164592" cy="19202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4400"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50900" y="2451100"/>
            <a:ext cx="4800600" cy="1623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5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Where,</a:t>
            </a:r>
            <a:endParaRPr dirty="0">
              <a:latin typeface="Arial"/>
              <a:cs typeface="Arial"/>
            </a:endParaRPr>
          </a:p>
          <a:p>
            <a:pPr marL="38100" marR="1100455">
              <a:lnSpc>
                <a:spcPct val="150000"/>
              </a:lnSpc>
            </a:pPr>
            <a:r>
              <a:rPr b="1" spc="10" dirty="0">
                <a:latin typeface="Arial"/>
                <a:cs typeface="Arial"/>
              </a:rPr>
              <a:t>t</a:t>
            </a:r>
            <a:r>
              <a:rPr sz="1600" b="1" spc="15" baseline="-24691" dirty="0">
                <a:latin typeface="Arial"/>
                <a:cs typeface="Arial"/>
              </a:rPr>
              <a:t>c </a:t>
            </a:r>
            <a:r>
              <a:rPr b="1" spc="-5" dirty="0">
                <a:latin typeface="Arial"/>
                <a:cs typeface="Arial"/>
              </a:rPr>
              <a:t>=Time of concentration, min;  </a:t>
            </a:r>
            <a:r>
              <a:rPr b="1" dirty="0">
                <a:latin typeface="Arial"/>
                <a:cs typeface="Arial"/>
              </a:rPr>
              <a:t>L </a:t>
            </a:r>
            <a:r>
              <a:rPr b="1" spc="-5" dirty="0">
                <a:latin typeface="Arial"/>
                <a:cs typeface="Arial"/>
              </a:rPr>
              <a:t>=Length of channel reach,</a:t>
            </a:r>
            <a:r>
              <a:rPr b="1" spc="-170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m;</a:t>
            </a:r>
            <a:endParaRPr dirty="0">
              <a:latin typeface="Arial"/>
              <a:cs typeface="Arial"/>
            </a:endParaRPr>
          </a:p>
          <a:p>
            <a:pPr marL="38100">
              <a:lnSpc>
                <a:spcPct val="150000"/>
              </a:lnSpc>
            </a:pPr>
            <a:r>
              <a:rPr b="1" dirty="0">
                <a:latin typeface="Arial"/>
                <a:cs typeface="Arial"/>
              </a:rPr>
              <a:t>S </a:t>
            </a:r>
            <a:r>
              <a:rPr b="1" spc="-5" dirty="0">
                <a:latin typeface="Arial"/>
                <a:cs typeface="Arial"/>
              </a:rPr>
              <a:t>=average slope of the channel reach,</a:t>
            </a:r>
            <a:r>
              <a:rPr b="1" spc="-13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m/m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647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14176" y="895603"/>
            <a:ext cx="2461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Limitations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772668" y="3777995"/>
            <a:ext cx="9145523" cy="3428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017" y="1930399"/>
            <a:ext cx="8072120" cy="424942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5080" indent="-342900" algn="just">
              <a:lnSpc>
                <a:spcPts val="3020"/>
              </a:lnSpc>
              <a:spcBef>
                <a:spcPts val="480"/>
              </a:spcBef>
              <a:buChar char="•"/>
              <a:tabLst>
                <a:tab pos="356235" algn="l"/>
              </a:tabLst>
            </a:pPr>
            <a:r>
              <a:rPr sz="2800" spc="-5" dirty="0">
                <a:latin typeface="Arial"/>
                <a:cs typeface="Arial"/>
              </a:rPr>
              <a:t>It assumes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rainfall </a:t>
            </a:r>
            <a:r>
              <a:rPr sz="2800" dirty="0">
                <a:latin typeface="Arial"/>
                <a:cs typeface="Arial"/>
              </a:rPr>
              <a:t>intensity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uniform over 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entire watershed during </a:t>
            </a:r>
            <a:r>
              <a:rPr sz="2800" spc="-5" dirty="0">
                <a:latin typeface="Arial"/>
                <a:cs typeface="Arial"/>
              </a:rPr>
              <a:t>the duration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10" dirty="0">
                <a:latin typeface="Arial"/>
                <a:cs typeface="Arial"/>
              </a:rPr>
              <a:t>the  </a:t>
            </a:r>
            <a:r>
              <a:rPr sz="2800" spc="-5" dirty="0">
                <a:latin typeface="Arial"/>
                <a:cs typeface="Arial"/>
              </a:rPr>
              <a:t>storm, which is </a:t>
            </a:r>
            <a:r>
              <a:rPr sz="2800" dirty="0">
                <a:latin typeface="Arial"/>
                <a:cs typeface="Arial"/>
              </a:rPr>
              <a:t>very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rare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800" dirty="0">
              <a:latin typeface="Arial"/>
              <a:cs typeface="Arial"/>
            </a:endParaRPr>
          </a:p>
          <a:p>
            <a:pPr marL="354965" marR="5080" indent="-342900" algn="just">
              <a:lnSpc>
                <a:spcPts val="3020"/>
              </a:lnSpc>
              <a:buChar char="•"/>
              <a:tabLst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initial losses </a:t>
            </a:r>
            <a:r>
              <a:rPr sz="2800" spc="-5" dirty="0">
                <a:latin typeface="Arial"/>
                <a:cs typeface="Arial"/>
              </a:rPr>
              <a:t>due to </a:t>
            </a:r>
            <a:r>
              <a:rPr sz="2800" dirty="0">
                <a:latin typeface="Arial"/>
                <a:cs typeface="Arial"/>
              </a:rPr>
              <a:t>depression </a:t>
            </a:r>
            <a:r>
              <a:rPr sz="2800" spc="-5" dirty="0">
                <a:latin typeface="Arial"/>
                <a:cs typeface="Arial"/>
              </a:rPr>
              <a:t>storage </a:t>
            </a:r>
            <a:r>
              <a:rPr sz="2800" dirty="0">
                <a:latin typeface="Arial"/>
                <a:cs typeface="Arial"/>
              </a:rPr>
              <a:t>and  initial </a:t>
            </a:r>
            <a:r>
              <a:rPr sz="2800" spc="-5" dirty="0">
                <a:latin typeface="Arial"/>
                <a:cs typeface="Arial"/>
              </a:rPr>
              <a:t>infiltration are </a:t>
            </a:r>
            <a:r>
              <a:rPr sz="2800" dirty="0">
                <a:latin typeface="Arial"/>
                <a:cs typeface="Arial"/>
              </a:rPr>
              <a:t>not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considered.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800" dirty="0">
              <a:latin typeface="Arial"/>
              <a:cs typeface="Arial"/>
            </a:endParaRPr>
          </a:p>
          <a:p>
            <a:pPr marL="354965" marR="5715" indent="-342900" algn="just">
              <a:lnSpc>
                <a:spcPts val="3020"/>
              </a:lnSpc>
              <a:buChar char="•"/>
              <a:tabLst>
                <a:tab pos="356235" algn="l"/>
              </a:tabLst>
            </a:pPr>
            <a:r>
              <a:rPr sz="2800" spc="-10" dirty="0">
                <a:latin typeface="Arial"/>
                <a:cs typeface="Arial"/>
              </a:rPr>
              <a:t>Runoff </a:t>
            </a:r>
            <a:r>
              <a:rPr sz="2800" spc="-5" dirty="0">
                <a:latin typeface="Arial"/>
                <a:cs typeface="Arial"/>
              </a:rPr>
              <a:t>coefficient </a:t>
            </a:r>
            <a:r>
              <a:rPr sz="2800" dirty="0">
                <a:latin typeface="Arial"/>
                <a:cs typeface="Arial"/>
              </a:rPr>
              <a:t>changes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respect </a:t>
            </a:r>
            <a:r>
              <a:rPr sz="2800" spc="-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season as </a:t>
            </a:r>
            <a:r>
              <a:rPr sz="2800" spc="-5" dirty="0">
                <a:latin typeface="Arial"/>
                <a:cs typeface="Arial"/>
              </a:rPr>
              <a:t>well </a:t>
            </a:r>
            <a:r>
              <a:rPr sz="2800" dirty="0">
                <a:latin typeface="Arial"/>
                <a:cs typeface="Arial"/>
              </a:rPr>
              <a:t>as rainfall characteristics, </a:t>
            </a:r>
            <a:r>
              <a:rPr sz="2800" spc="-5" dirty="0">
                <a:latin typeface="Arial"/>
                <a:cs typeface="Arial"/>
              </a:rPr>
              <a:t>which  is </a:t>
            </a:r>
            <a:r>
              <a:rPr sz="2800" dirty="0">
                <a:latin typeface="Arial"/>
                <a:cs typeface="Arial"/>
              </a:rPr>
              <a:t>not considered </a:t>
            </a:r>
            <a:r>
              <a:rPr sz="2800" spc="-5" dirty="0">
                <a:latin typeface="Arial"/>
                <a:cs typeface="Arial"/>
              </a:rPr>
              <a:t>in </a:t>
            </a:r>
            <a:r>
              <a:rPr sz="2800" dirty="0">
                <a:latin typeface="Arial"/>
                <a:cs typeface="Arial"/>
              </a:rPr>
              <a:t>rational</a:t>
            </a:r>
            <a:r>
              <a:rPr sz="2800" spc="-5" dirty="0">
                <a:latin typeface="Arial"/>
                <a:cs typeface="Arial"/>
              </a:rPr>
              <a:t> formula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374</Words>
  <Application>Microsoft Office PowerPoint</Application>
  <PresentationFormat>Custom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PowerPoint Presentation</vt:lpstr>
      <vt:lpstr>Runoff</vt:lpstr>
      <vt:lpstr>Runoff measurement methods</vt:lpstr>
      <vt:lpstr>Runoff coefficient (C)</vt:lpstr>
      <vt:lpstr>Intensity of rainfall (I)</vt:lpstr>
      <vt:lpstr>Time of Concentration (Tc)</vt:lpstr>
      <vt:lpstr>Time of Concentration (Tc)</vt:lpstr>
      <vt:lpstr>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runoff estimation and its measurement</dc:title>
  <dc:creator>HP</dc:creator>
  <cp:lastModifiedBy>hp</cp:lastModifiedBy>
  <cp:revision>46</cp:revision>
  <dcterms:created xsi:type="dcterms:W3CDTF">2023-03-05T12:21:26Z</dcterms:created>
  <dcterms:modified xsi:type="dcterms:W3CDTF">2024-03-02T19:05:07Z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2018-02-16T00:00:00Z</vt:filetime>
  </property>
  <property fmtid="{D5CDD505-2E9C-101B-9397-08002B2CF9AE}" pid="3" name="Creator">
    <vt:lpwstr>PDFCreator 2.3.2.6</vt:lpwstr>
  </property>
  <property fmtid="{D5CDD505-2E9C-101B-9397-08002B2CF9AE}" pid="4" name="LastSaved">
    <vt:filetime>2023-03-05T00:00:00Z</vt:filetime>
  </property>
</Properties>
</file>