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0693400" cy="10699750"/>
  <p:notesSz cx="106934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99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47138" y="868426"/>
            <a:ext cx="6205473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5991860"/>
            <a:ext cx="7489825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2460942"/>
            <a:ext cx="4654391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2460942"/>
            <a:ext cx="4654391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2668" y="348995"/>
            <a:ext cx="9145524" cy="3429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1090" y="433526"/>
            <a:ext cx="8450046" cy="1319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72303" y="1841649"/>
            <a:ext cx="5069205" cy="5251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9950768"/>
            <a:ext cx="342392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9950768"/>
            <a:ext cx="2460942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9950768"/>
            <a:ext cx="2460942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3" Type="http://schemas.openxmlformats.org/officeDocument/2006/relationships/image" Target="../media/image66.png"/><Relationship Id="rId7" Type="http://schemas.openxmlformats.org/officeDocument/2006/relationships/image" Target="../media/image70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74.png"/><Relationship Id="rId21" Type="http://schemas.openxmlformats.org/officeDocument/2006/relationships/image" Target="../media/image91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5" Type="http://schemas.openxmlformats.org/officeDocument/2006/relationships/image" Target="../media/image94.jpg"/><Relationship Id="rId2" Type="http://schemas.openxmlformats.org/officeDocument/2006/relationships/image" Target="../media/image73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png"/><Relationship Id="rId11" Type="http://schemas.openxmlformats.org/officeDocument/2006/relationships/image" Target="../media/image81.jpg"/><Relationship Id="rId24" Type="http://schemas.openxmlformats.org/officeDocument/2006/relationships/image" Target="../media/image93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23" Type="http://schemas.openxmlformats.org/officeDocument/2006/relationships/image" Target="../media/image92.png"/><Relationship Id="rId10" Type="http://schemas.openxmlformats.org/officeDocument/2006/relationships/image" Target="../media/image80.jpg"/><Relationship Id="rId19" Type="http://schemas.openxmlformats.org/officeDocument/2006/relationships/image" Target="../media/image89.png"/><Relationship Id="rId4" Type="http://schemas.openxmlformats.org/officeDocument/2006/relationships/image" Target="../media/image6.png"/><Relationship Id="rId9" Type="http://schemas.openxmlformats.org/officeDocument/2006/relationships/image" Target="../media/image79.jpg"/><Relationship Id="rId14" Type="http://schemas.openxmlformats.org/officeDocument/2006/relationships/image" Target="../media/image84.png"/><Relationship Id="rId2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74.png"/><Relationship Id="rId21" Type="http://schemas.openxmlformats.org/officeDocument/2006/relationships/image" Target="../media/image91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5" Type="http://schemas.openxmlformats.org/officeDocument/2006/relationships/image" Target="../media/image94.jpg"/><Relationship Id="rId2" Type="http://schemas.openxmlformats.org/officeDocument/2006/relationships/image" Target="../media/image73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png"/><Relationship Id="rId11" Type="http://schemas.openxmlformats.org/officeDocument/2006/relationships/image" Target="../media/image81.jpg"/><Relationship Id="rId24" Type="http://schemas.openxmlformats.org/officeDocument/2006/relationships/image" Target="../media/image93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23" Type="http://schemas.openxmlformats.org/officeDocument/2006/relationships/image" Target="../media/image92.png"/><Relationship Id="rId10" Type="http://schemas.openxmlformats.org/officeDocument/2006/relationships/image" Target="../media/image80.jpg"/><Relationship Id="rId19" Type="http://schemas.openxmlformats.org/officeDocument/2006/relationships/image" Target="../media/image89.png"/><Relationship Id="rId4" Type="http://schemas.openxmlformats.org/officeDocument/2006/relationships/image" Target="../media/image6.png"/><Relationship Id="rId9" Type="http://schemas.openxmlformats.org/officeDocument/2006/relationships/image" Target="../media/image79.jpg"/><Relationship Id="rId14" Type="http://schemas.openxmlformats.org/officeDocument/2006/relationships/image" Target="../media/image84.png"/><Relationship Id="rId2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jp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5.jpg"/><Relationship Id="rId4" Type="http://schemas.openxmlformats.org/officeDocument/2006/relationships/image" Target="../media/image10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8.jpg"/><Relationship Id="rId4" Type="http://schemas.openxmlformats.org/officeDocument/2006/relationships/image" Target="../media/image10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1.jpg"/><Relationship Id="rId4" Type="http://schemas.openxmlformats.org/officeDocument/2006/relationships/image" Target="../media/image1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6.jpg"/><Relationship Id="rId7" Type="http://schemas.openxmlformats.org/officeDocument/2006/relationships/image" Target="../media/image39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9.png"/><Relationship Id="rId4" Type="http://schemas.openxmlformats.org/officeDocument/2006/relationships/image" Target="../media/image3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4339" y="1882520"/>
            <a:ext cx="9020810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1755" marR="5080" indent="-1329690">
              <a:lnSpc>
                <a:spcPct val="100000"/>
              </a:lnSpc>
              <a:spcBef>
                <a:spcPts val="100"/>
              </a:spcBef>
              <a:tabLst>
                <a:tab pos="5095240" algn="l"/>
              </a:tabLst>
            </a:pPr>
            <a:r>
              <a:rPr sz="6600" b="0" dirty="0">
                <a:latin typeface="Arial"/>
                <a:cs typeface="Arial"/>
              </a:rPr>
              <a:t>Methods</a:t>
            </a:r>
            <a:r>
              <a:rPr sz="6600" b="0" spc="-225" dirty="0">
                <a:latin typeface="Arial"/>
                <a:cs typeface="Arial"/>
              </a:rPr>
              <a:t> </a:t>
            </a:r>
            <a:r>
              <a:rPr sz="6600" b="0" spc="-25" dirty="0">
                <a:latin typeface="Arial"/>
                <a:cs typeface="Arial"/>
              </a:rPr>
              <a:t>and</a:t>
            </a:r>
            <a:r>
              <a:rPr sz="6600" b="0" dirty="0">
                <a:latin typeface="Arial"/>
                <a:cs typeface="Arial"/>
              </a:rPr>
              <a:t>	</a:t>
            </a:r>
            <a:r>
              <a:rPr sz="6600" b="0" spc="-10" dirty="0">
                <a:latin typeface="Arial"/>
                <a:cs typeface="Arial"/>
              </a:rPr>
              <a:t>Estimation </a:t>
            </a:r>
            <a:r>
              <a:rPr sz="6600" b="0" dirty="0">
                <a:latin typeface="Arial"/>
                <a:cs typeface="Arial"/>
              </a:rPr>
              <a:t>of</a:t>
            </a:r>
            <a:r>
              <a:rPr sz="6600" b="0" spc="-30" dirty="0">
                <a:latin typeface="Arial"/>
                <a:cs typeface="Arial"/>
              </a:rPr>
              <a:t> </a:t>
            </a:r>
            <a:r>
              <a:rPr sz="6600" b="0" dirty="0">
                <a:latin typeface="Arial"/>
                <a:cs typeface="Arial"/>
              </a:rPr>
              <a:t>Excess</a:t>
            </a:r>
            <a:r>
              <a:rPr sz="6600" b="0" spc="-30" dirty="0">
                <a:latin typeface="Arial"/>
                <a:cs typeface="Arial"/>
              </a:rPr>
              <a:t> </a:t>
            </a:r>
            <a:r>
              <a:rPr sz="6600" b="0" spc="-10" dirty="0">
                <a:latin typeface="Arial"/>
                <a:cs typeface="Arial"/>
              </a:rPr>
              <a:t>Runoff</a:t>
            </a:r>
            <a:endParaRPr sz="6600"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03281C-1F55-3E75-154F-D17C0AF156DC}"/>
              </a:ext>
            </a:extLst>
          </p:cNvPr>
          <p:cNvSpPr txBox="1"/>
          <p:nvPr/>
        </p:nvSpPr>
        <p:spPr>
          <a:xfrm>
            <a:off x="1917700" y="4740275"/>
            <a:ext cx="7010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 and Water Conservation</a:t>
            </a:r>
          </a:p>
          <a:p>
            <a:pPr algn="ctr"/>
            <a:endParaRPr lang="en-US" sz="4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-6-</a:t>
            </a:r>
          </a:p>
          <a:p>
            <a:pPr algn="ctr"/>
            <a:endParaRPr lang="en-US" sz="4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40" y="708405"/>
            <a:ext cx="1008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Weir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8591" y="1796795"/>
            <a:ext cx="3717036" cy="1752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702553" y="3569334"/>
            <a:ext cx="4065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Rectangular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weir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with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no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end</a:t>
            </a:r>
            <a:r>
              <a:rPr sz="1800" b="1" spc="-1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contraction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668" y="3752087"/>
            <a:ext cx="9145524" cy="477012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41501" y="1011871"/>
            <a:ext cx="2111375" cy="1446530"/>
          </a:xfrm>
          <a:prstGeom prst="rect">
            <a:avLst/>
          </a:prstGeom>
        </p:spPr>
        <p:txBody>
          <a:bodyPr vert="horz" wrap="square" lIns="0" tIns="283845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2235"/>
              </a:spcBef>
            </a:pPr>
            <a:r>
              <a:rPr sz="3200" b="1" dirty="0">
                <a:latin typeface="Arial"/>
                <a:cs typeface="Arial"/>
              </a:rPr>
              <a:t>Q</a:t>
            </a:r>
            <a:r>
              <a:rPr sz="3200" b="1" spc="-21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=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C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L</a:t>
            </a:r>
            <a:r>
              <a:rPr sz="3200" b="1" spc="-210" dirty="0">
                <a:latin typeface="Arial"/>
                <a:cs typeface="Arial"/>
              </a:rPr>
              <a:t> </a:t>
            </a:r>
            <a:r>
              <a:rPr sz="3200" b="1" spc="-25" dirty="0">
                <a:latin typeface="Arial"/>
                <a:cs typeface="Arial"/>
              </a:rPr>
              <a:t>H</a:t>
            </a:r>
            <a:r>
              <a:rPr sz="3150" b="1" spc="-37" baseline="19841" dirty="0">
                <a:latin typeface="Arial"/>
                <a:cs typeface="Arial"/>
              </a:rPr>
              <a:t>m</a:t>
            </a:r>
            <a:endParaRPr sz="3150" baseline="19841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855"/>
              </a:spcBef>
            </a:pPr>
            <a:r>
              <a:rPr sz="2800" spc="-10" dirty="0">
                <a:latin typeface="Arial"/>
                <a:cs typeface="Arial"/>
              </a:rPr>
              <a:t>Where,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6901" y="2872180"/>
            <a:ext cx="4116070" cy="869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325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Q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=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discharge;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325"/>
              </a:lnSpc>
            </a:pPr>
            <a:r>
              <a:rPr sz="2800" dirty="0">
                <a:latin typeface="Arial"/>
                <a:cs typeface="Arial"/>
              </a:rPr>
              <a:t>C</a:t>
            </a:r>
            <a:r>
              <a:rPr sz="2800" spc="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=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coefficient</a:t>
            </a:r>
            <a:r>
              <a:rPr sz="2800" spc="7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dependent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9827" y="3631819"/>
            <a:ext cx="37725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69620" algn="l"/>
                <a:tab pos="1443355" algn="l"/>
                <a:tab pos="2632075" algn="l"/>
                <a:tab pos="3107690" algn="l"/>
              </a:tabLst>
            </a:pPr>
            <a:r>
              <a:rPr sz="2800" spc="-25" dirty="0">
                <a:latin typeface="Arial"/>
                <a:cs typeface="Arial"/>
              </a:rPr>
              <a:t>on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2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0" dirty="0">
                <a:latin typeface="Arial"/>
                <a:cs typeface="Arial"/>
              </a:rPr>
              <a:t>nature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25" dirty="0">
                <a:latin typeface="Arial"/>
                <a:cs typeface="Arial"/>
              </a:rPr>
              <a:t>of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20" dirty="0">
                <a:latin typeface="Arial"/>
                <a:cs typeface="Arial"/>
              </a:rPr>
              <a:t>weir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09827" y="3973194"/>
            <a:ext cx="3772535" cy="79311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2690"/>
              </a:lnSpc>
              <a:spcBef>
                <a:spcPts val="745"/>
              </a:spcBef>
              <a:tabLst>
                <a:tab pos="1233170" algn="l"/>
                <a:tab pos="2277110" algn="l"/>
              </a:tabLst>
            </a:pPr>
            <a:r>
              <a:rPr sz="2800" spc="-10" dirty="0">
                <a:latin typeface="Arial"/>
                <a:cs typeface="Arial"/>
              </a:rPr>
              <a:t>crest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25" dirty="0">
                <a:latin typeface="Arial"/>
                <a:cs typeface="Arial"/>
              </a:rPr>
              <a:t>and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0" dirty="0">
                <a:latin typeface="Arial"/>
                <a:cs typeface="Arial"/>
              </a:rPr>
              <a:t>approach conditions;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6901" y="4741290"/>
            <a:ext cx="4114165" cy="16376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L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=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length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crest;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325"/>
              </a:lnSpc>
            </a:pPr>
            <a:r>
              <a:rPr sz="2800" dirty="0">
                <a:latin typeface="Arial"/>
                <a:cs typeface="Arial"/>
              </a:rPr>
              <a:t>H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=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head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on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crest</a:t>
            </a:r>
            <a:endParaRPr sz="2800">
              <a:latin typeface="Arial"/>
              <a:cs typeface="Arial"/>
            </a:endParaRPr>
          </a:p>
          <a:p>
            <a:pPr marL="355600" marR="5080" indent="-343535">
              <a:lnSpc>
                <a:spcPts val="2690"/>
              </a:lnSpc>
              <a:spcBef>
                <a:spcPts val="615"/>
              </a:spcBef>
              <a:tabLst>
                <a:tab pos="461645" algn="l"/>
                <a:tab pos="822960" algn="l"/>
                <a:tab pos="948055" algn="l"/>
                <a:tab pos="2437130" algn="l"/>
              </a:tabLst>
            </a:pPr>
            <a:r>
              <a:rPr sz="2800" spc="-50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		</a:t>
            </a:r>
            <a:r>
              <a:rPr sz="2800" spc="-50" dirty="0">
                <a:latin typeface="Arial"/>
                <a:cs typeface="Arial"/>
              </a:rPr>
              <a:t>=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0" dirty="0">
                <a:latin typeface="Arial"/>
                <a:cs typeface="Arial"/>
              </a:rPr>
              <a:t>exponent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0" dirty="0">
                <a:latin typeface="Arial"/>
                <a:cs typeface="Arial"/>
              </a:rPr>
              <a:t>depending </a:t>
            </a:r>
            <a:r>
              <a:rPr sz="2800" spc="-25" dirty="0">
                <a:latin typeface="Arial"/>
                <a:cs typeface="Arial"/>
              </a:rPr>
              <a:t>on</a:t>
            </a:r>
            <a:r>
              <a:rPr sz="2800" dirty="0">
                <a:latin typeface="Arial"/>
                <a:cs typeface="Arial"/>
              </a:rPr>
              <a:t>		weir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opening.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5151" y="6677405"/>
            <a:ext cx="28390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29410" algn="l"/>
              </a:tabLst>
            </a:pPr>
            <a:r>
              <a:rPr sz="3200" spc="-10" dirty="0">
                <a:latin typeface="Arial"/>
                <a:cs typeface="Arial"/>
              </a:rPr>
              <a:t>Weirs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10" dirty="0">
                <a:latin typeface="Arial"/>
                <a:cs typeface="Arial"/>
              </a:rPr>
              <a:t>should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78355" y="7067550"/>
            <a:ext cx="18307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Arial"/>
                <a:cs typeface="Arial"/>
              </a:rPr>
              <a:t>determine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73270" y="6677405"/>
            <a:ext cx="3830320" cy="90424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marR="5080" indent="69850">
              <a:lnSpc>
                <a:spcPts val="3070"/>
              </a:lnSpc>
              <a:spcBef>
                <a:spcPts val="844"/>
              </a:spcBef>
              <a:tabLst>
                <a:tab pos="1129665" algn="l"/>
                <a:tab pos="3478529" algn="l"/>
              </a:tabLst>
            </a:pPr>
            <a:r>
              <a:rPr sz="3200" spc="-25" dirty="0">
                <a:latin typeface="Arial"/>
                <a:cs typeface="Arial"/>
              </a:rPr>
              <a:t>be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10" dirty="0">
                <a:latin typeface="Arial"/>
                <a:cs typeface="Arial"/>
              </a:rPr>
              <a:t>calibrated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25" dirty="0">
                <a:latin typeface="Arial"/>
                <a:cs typeface="Arial"/>
              </a:rPr>
              <a:t>to </a:t>
            </a:r>
            <a:r>
              <a:rPr sz="3200" spc="-10" dirty="0">
                <a:latin typeface="Arial"/>
                <a:cs typeface="Arial"/>
              </a:rPr>
              <a:t>these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32346" y="7067550"/>
            <a:ext cx="20720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Arial"/>
                <a:cs typeface="Arial"/>
              </a:rPr>
              <a:t>parameters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78355" y="7457693"/>
            <a:ext cx="20497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before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use.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4006595"/>
            <a:ext cx="4250436" cy="108051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530088" y="5169534"/>
            <a:ext cx="4179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Rectangular</a:t>
            </a:r>
            <a:r>
              <a:rPr sz="1800" b="1" spc="-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weir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with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two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end</a:t>
            </a:r>
            <a:r>
              <a:rPr sz="1800" b="1" spc="-17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contraction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578" rIns="0" bIns="0" rtlCol="0">
            <a:spAutoFit/>
          </a:bodyPr>
          <a:lstStyle/>
          <a:p>
            <a:pPr marL="371919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Orifice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2760" y="1802891"/>
            <a:ext cx="633984" cy="2575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8588" y="1862327"/>
            <a:ext cx="198119" cy="1981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35579" y="1882139"/>
            <a:ext cx="198119" cy="17830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85615" y="1882139"/>
            <a:ext cx="217932" cy="17830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101595" y="1921763"/>
            <a:ext cx="238125" cy="79375"/>
            <a:chOff x="2101595" y="1921763"/>
            <a:chExt cx="238125" cy="7937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01595" y="1921763"/>
              <a:ext cx="237744" cy="198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01595" y="1981199"/>
              <a:ext cx="237744" cy="19811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82796" y="1763267"/>
            <a:ext cx="1068324" cy="39624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4792" y="1862327"/>
            <a:ext cx="217931" cy="27736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2668" y="3777995"/>
            <a:ext cx="9145524" cy="342899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154785" y="2611603"/>
            <a:ext cx="8702675" cy="34518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700"/>
              </a:spcBef>
            </a:pPr>
            <a:r>
              <a:rPr sz="3200" spc="-10" dirty="0">
                <a:latin typeface="Arial"/>
                <a:cs typeface="Arial"/>
              </a:rPr>
              <a:t>Where,</a:t>
            </a:r>
            <a:endParaRPr sz="32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600"/>
              </a:spcBef>
            </a:pPr>
            <a:r>
              <a:rPr sz="3200" dirty="0">
                <a:latin typeface="Arial"/>
                <a:cs typeface="Arial"/>
              </a:rPr>
              <a:t>Q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=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discharge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rate,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l/sec;</a:t>
            </a:r>
            <a:endParaRPr sz="32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345"/>
              </a:spcBef>
              <a:tabLst>
                <a:tab pos="5166360" algn="l"/>
              </a:tabLst>
            </a:pPr>
            <a:r>
              <a:rPr sz="3200" dirty="0">
                <a:latin typeface="Arial"/>
                <a:cs typeface="Arial"/>
              </a:rPr>
              <a:t>C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=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coefficient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discharge</a:t>
            </a:r>
            <a:r>
              <a:rPr sz="3200" dirty="0">
                <a:latin typeface="Arial"/>
                <a:cs typeface="Arial"/>
              </a:rPr>
              <a:t>	(0.6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-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0.8);</a:t>
            </a:r>
            <a:endParaRPr sz="32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Arial"/>
                <a:cs typeface="Arial"/>
              </a:rPr>
              <a:t>a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=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area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orifice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opening,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cm</a:t>
            </a:r>
            <a:r>
              <a:rPr sz="3150" spc="-30" baseline="25132" dirty="0">
                <a:latin typeface="Arial"/>
                <a:cs typeface="Arial"/>
              </a:rPr>
              <a:t>2</a:t>
            </a:r>
            <a:r>
              <a:rPr sz="3200" spc="-20" dirty="0">
                <a:latin typeface="Arial"/>
                <a:cs typeface="Arial"/>
              </a:rPr>
              <a:t>;</a:t>
            </a:r>
            <a:endParaRPr sz="32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1019"/>
              </a:spcBef>
              <a:tabLst>
                <a:tab pos="3223895" algn="l"/>
                <a:tab pos="4597400" algn="l"/>
                <a:tab pos="5511800" algn="l"/>
                <a:tab pos="6990715" algn="l"/>
              </a:tabLst>
            </a:pPr>
            <a:r>
              <a:rPr sz="3200" dirty="0">
                <a:latin typeface="Arial"/>
                <a:cs typeface="Arial"/>
              </a:rPr>
              <a:t>g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=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acceleration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25" dirty="0">
                <a:latin typeface="Arial"/>
                <a:cs typeface="Arial"/>
              </a:rPr>
              <a:t>due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25" dirty="0">
                <a:latin typeface="Arial"/>
                <a:cs typeface="Arial"/>
              </a:rPr>
              <a:t>to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10" dirty="0">
                <a:latin typeface="Arial"/>
                <a:cs typeface="Arial"/>
              </a:rPr>
              <a:t>gravity,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10" dirty="0">
                <a:latin typeface="Arial"/>
                <a:cs typeface="Arial"/>
              </a:rPr>
              <a:t>cm/s</a:t>
            </a:r>
            <a:r>
              <a:rPr sz="3150" spc="-15" baseline="19841" dirty="0">
                <a:latin typeface="Arial"/>
                <a:cs typeface="Arial"/>
              </a:rPr>
              <a:t>2</a:t>
            </a:r>
            <a:endParaRPr sz="3150" baseline="19841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600"/>
              </a:spcBef>
              <a:tabLst>
                <a:tab pos="2037080" algn="l"/>
                <a:tab pos="2955925" algn="l"/>
                <a:tab pos="4180204" algn="l"/>
                <a:tab pos="6426835" algn="l"/>
                <a:tab pos="7214870" algn="l"/>
              </a:tabLst>
            </a:pPr>
            <a:r>
              <a:rPr sz="3200" dirty="0">
                <a:latin typeface="Arial"/>
                <a:cs typeface="Arial"/>
              </a:rPr>
              <a:t>h</a:t>
            </a:r>
            <a:r>
              <a:rPr sz="3200" spc="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= </a:t>
            </a:r>
            <a:r>
              <a:rPr sz="3200" spc="-20" dirty="0">
                <a:latin typeface="Arial"/>
                <a:cs typeface="Arial"/>
              </a:rPr>
              <a:t>head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25" dirty="0">
                <a:latin typeface="Arial"/>
                <a:cs typeface="Arial"/>
              </a:rPr>
              <a:t>of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10" dirty="0">
                <a:latin typeface="Arial"/>
                <a:cs typeface="Arial"/>
              </a:rPr>
              <a:t>water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10" dirty="0">
                <a:latin typeface="Arial"/>
                <a:cs typeface="Arial"/>
              </a:rPr>
              <a:t>causing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25" dirty="0">
                <a:latin typeface="Arial"/>
                <a:cs typeface="Arial"/>
              </a:rPr>
              <a:t>the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40" dirty="0">
                <a:latin typeface="Arial"/>
                <a:cs typeface="Arial"/>
              </a:rPr>
              <a:t>flow,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cm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578" rIns="0" bIns="0" rtlCol="0">
            <a:spAutoFit/>
          </a:bodyPr>
          <a:lstStyle/>
          <a:p>
            <a:pPr marL="371919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Orifice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72668" y="1292351"/>
            <a:ext cx="9145905" cy="5915025"/>
            <a:chOff x="772668" y="1292351"/>
            <a:chExt cx="9145905" cy="59150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668" y="1292351"/>
              <a:ext cx="8916924" cy="2171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668" y="3777995"/>
              <a:ext cx="9145524" cy="3428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2668" y="3464051"/>
              <a:ext cx="8916924" cy="37429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668" y="3777995"/>
            <a:ext cx="9145524" cy="3428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3594" y="471931"/>
            <a:ext cx="3041015" cy="1203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46150">
              <a:lnSpc>
                <a:spcPct val="107300"/>
              </a:lnSpc>
              <a:spcBef>
                <a:spcPts val="100"/>
              </a:spcBef>
            </a:pPr>
            <a:r>
              <a:rPr spc="-10" dirty="0"/>
              <a:t>Flumes </a:t>
            </a:r>
            <a:r>
              <a:rPr spc="-195" dirty="0"/>
              <a:t>Parshal</a:t>
            </a:r>
            <a:r>
              <a:rPr spc="-335" dirty="0"/>
              <a:t> </a:t>
            </a:r>
            <a:r>
              <a:rPr spc="-204" dirty="0"/>
              <a:t>Flumes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3594" y="2177033"/>
            <a:ext cx="8695690" cy="1964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059170" algn="l"/>
              </a:tabLst>
            </a:pPr>
            <a:r>
              <a:rPr sz="2800" dirty="0">
                <a:latin typeface="Arial"/>
                <a:cs typeface="Arial"/>
              </a:rPr>
              <a:t>Used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under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free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flow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submerged</a:t>
            </a:r>
            <a:r>
              <a:rPr sz="2800" dirty="0">
                <a:latin typeface="Arial"/>
                <a:cs typeface="Arial"/>
              </a:rPr>
              <a:t>	flow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condition.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2800">
              <a:latin typeface="Arial"/>
              <a:cs typeface="Arial"/>
            </a:endParaRPr>
          </a:p>
          <a:p>
            <a:pPr marL="355600" marR="5080" indent="-343535" algn="just">
              <a:lnSpc>
                <a:spcPct val="80000"/>
              </a:lnSpc>
            </a:pPr>
            <a:r>
              <a:rPr sz="2800" dirty="0">
                <a:latin typeface="Arial"/>
                <a:cs typeface="Arial"/>
              </a:rPr>
              <a:t>The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single,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primary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point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35" dirty="0">
                <a:latin typeface="Arial"/>
                <a:cs typeface="Arial"/>
              </a:rPr>
              <a:t>  </a:t>
            </a:r>
            <a:r>
              <a:rPr sz="2800" dirty="0">
                <a:latin typeface="Arial"/>
                <a:cs typeface="Arial"/>
              </a:rPr>
              <a:t>measurement,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denoted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as </a:t>
            </a:r>
            <a:r>
              <a:rPr sz="2800" dirty="0">
                <a:latin typeface="Arial"/>
                <a:cs typeface="Arial"/>
              </a:rPr>
              <a:t>Ha,</a:t>
            </a:r>
            <a:r>
              <a:rPr sz="2800" spc="254" dirty="0">
                <a:latin typeface="Arial"/>
                <a:cs typeface="Arial"/>
              </a:rPr>
              <a:t>   </a:t>
            </a:r>
            <a:r>
              <a:rPr sz="2800" dirty="0">
                <a:latin typeface="Arial"/>
                <a:cs typeface="Arial"/>
              </a:rPr>
              <a:t>which  determine  the  flow</a:t>
            </a:r>
            <a:r>
              <a:rPr sz="2800" spc="-5" dirty="0">
                <a:latin typeface="Arial"/>
                <a:cs typeface="Arial"/>
              </a:rPr>
              <a:t>  </a:t>
            </a:r>
            <a:r>
              <a:rPr sz="2800" dirty="0">
                <a:latin typeface="Arial"/>
                <a:cs typeface="Arial"/>
              </a:rPr>
              <a:t>rate</a:t>
            </a:r>
            <a:r>
              <a:rPr sz="2800" spc="254" dirty="0">
                <a:latin typeface="Arial"/>
                <a:cs typeface="Arial"/>
              </a:rPr>
              <a:t>   </a:t>
            </a:r>
            <a:r>
              <a:rPr sz="2800" dirty="0">
                <a:latin typeface="Arial"/>
                <a:cs typeface="Arial"/>
              </a:rPr>
              <a:t>through  </a:t>
            </a:r>
            <a:r>
              <a:rPr sz="2800" spc="-25" dirty="0">
                <a:latin typeface="Arial"/>
                <a:cs typeface="Arial"/>
              </a:rPr>
              <a:t>the </a:t>
            </a:r>
            <a:r>
              <a:rPr sz="2800" spc="-10" dirty="0">
                <a:latin typeface="Arial"/>
                <a:cs typeface="Arial"/>
              </a:rPr>
              <a:t>flume.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8194" y="4518151"/>
            <a:ext cx="56883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532130" algn="l"/>
                <a:tab pos="1516380" algn="l"/>
                <a:tab pos="3016250" algn="l"/>
                <a:tab pos="4178935" algn="l"/>
                <a:tab pos="4869815" algn="l"/>
                <a:tab pos="5395595" algn="l"/>
              </a:tabLst>
            </a:pPr>
            <a:r>
              <a:rPr sz="2800" spc="-25" dirty="0">
                <a:latin typeface="Arial"/>
                <a:cs typeface="Arial"/>
              </a:rPr>
              <a:t>In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0" dirty="0">
                <a:latin typeface="Arial"/>
                <a:cs typeface="Arial"/>
              </a:rPr>
              <a:t>short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0" dirty="0">
                <a:latin typeface="Arial"/>
                <a:cs typeface="Arial"/>
              </a:rPr>
              <a:t>throated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0" dirty="0">
                <a:latin typeface="Arial"/>
                <a:cs typeface="Arial"/>
              </a:rPr>
              <a:t>flume,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2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b="1" spc="-25" dirty="0">
                <a:latin typeface="Arial"/>
                <a:cs typeface="Arial"/>
              </a:rPr>
              <a:t>H</a:t>
            </a:r>
            <a:r>
              <a:rPr sz="2775" b="1" spc="-37" baseline="-18018" dirty="0">
                <a:latin typeface="Arial"/>
                <a:cs typeface="Arial"/>
              </a:rPr>
              <a:t>a</a:t>
            </a:r>
            <a:r>
              <a:rPr sz="2775" b="1" baseline="-18018" dirty="0">
                <a:latin typeface="Arial"/>
                <a:cs typeface="Arial"/>
              </a:rPr>
              <a:t>	</a:t>
            </a:r>
            <a:r>
              <a:rPr sz="2800" spc="-25" dirty="0">
                <a:latin typeface="Arial"/>
                <a:cs typeface="Arial"/>
              </a:rPr>
              <a:t>is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29018" y="4518151"/>
            <a:ext cx="2687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89100" algn="l"/>
                <a:tab pos="2181225" algn="l"/>
              </a:tabLst>
            </a:pPr>
            <a:r>
              <a:rPr sz="2800" spc="-10" dirty="0">
                <a:latin typeface="Arial"/>
                <a:cs typeface="Arial"/>
              </a:rPr>
              <a:t>upstream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25" dirty="0">
                <a:latin typeface="Arial"/>
                <a:cs typeface="Arial"/>
              </a:rPr>
              <a:t>of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25" dirty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3594" y="4859527"/>
            <a:ext cx="8695690" cy="230505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5600" marR="5080" algn="just">
              <a:lnSpc>
                <a:spcPts val="2690"/>
              </a:lnSpc>
              <a:spcBef>
                <a:spcPts val="740"/>
              </a:spcBef>
            </a:pPr>
            <a:r>
              <a:rPr sz="2800" dirty="0">
                <a:latin typeface="Arial"/>
                <a:cs typeface="Arial"/>
              </a:rPr>
              <a:t>throat</a:t>
            </a:r>
            <a:r>
              <a:rPr sz="2800" spc="6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at</a:t>
            </a:r>
            <a:r>
              <a:rPr sz="2800" spc="6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6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specific</a:t>
            </a:r>
            <a:r>
              <a:rPr sz="2800" spc="625" dirty="0">
                <a:latin typeface="Arial"/>
                <a:cs typeface="Arial"/>
              </a:rPr>
              <a:t>  </a:t>
            </a:r>
            <a:r>
              <a:rPr sz="2800" dirty="0">
                <a:latin typeface="Arial"/>
                <a:cs typeface="Arial"/>
              </a:rPr>
              <a:t>location</a:t>
            </a:r>
            <a:r>
              <a:rPr sz="2800" spc="6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-</a:t>
            </a:r>
            <a:r>
              <a:rPr sz="2800" spc="6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2/3</a:t>
            </a:r>
            <a:r>
              <a:rPr sz="2800" spc="6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6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6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sidewall </a:t>
            </a:r>
            <a:r>
              <a:rPr sz="2800" dirty="0">
                <a:latin typeface="Arial"/>
                <a:cs typeface="Arial"/>
              </a:rPr>
              <a:t>length</a:t>
            </a:r>
            <a:r>
              <a:rPr sz="2800" spc="409" dirty="0">
                <a:latin typeface="Arial"/>
                <a:cs typeface="Arial"/>
              </a:rPr>
              <a:t>   </a:t>
            </a:r>
            <a:r>
              <a:rPr sz="2800" dirty="0">
                <a:latin typeface="Arial"/>
                <a:cs typeface="Arial"/>
              </a:rPr>
              <a:t>as</a:t>
            </a:r>
            <a:r>
              <a:rPr sz="2800" spc="120" dirty="0">
                <a:latin typeface="Arial"/>
                <a:cs typeface="Arial"/>
              </a:rPr>
              <a:t>  </a:t>
            </a:r>
            <a:r>
              <a:rPr sz="2800" dirty="0">
                <a:latin typeface="Arial"/>
                <a:cs typeface="Arial"/>
              </a:rPr>
              <a:t>measurement</a:t>
            </a:r>
            <a:r>
              <a:rPr sz="2800" spc="114" dirty="0">
                <a:latin typeface="Arial"/>
                <a:cs typeface="Arial"/>
              </a:rPr>
              <a:t>  </a:t>
            </a:r>
            <a:r>
              <a:rPr sz="2800" dirty="0">
                <a:latin typeface="Arial"/>
                <a:cs typeface="Arial"/>
              </a:rPr>
              <a:t>back</a:t>
            </a:r>
            <a:r>
              <a:rPr sz="2800" spc="110" dirty="0">
                <a:latin typeface="Arial"/>
                <a:cs typeface="Arial"/>
              </a:rPr>
              <a:t>  </a:t>
            </a:r>
            <a:r>
              <a:rPr sz="2800" dirty="0">
                <a:latin typeface="Arial"/>
                <a:cs typeface="Arial"/>
              </a:rPr>
              <a:t>from</a:t>
            </a:r>
            <a:r>
              <a:rPr sz="2800" spc="120" dirty="0">
                <a:latin typeface="Arial"/>
                <a:cs typeface="Arial"/>
              </a:rPr>
              <a:t>  </a:t>
            </a:r>
            <a:r>
              <a:rPr sz="2800" dirty="0">
                <a:latin typeface="Arial"/>
                <a:cs typeface="Arial"/>
              </a:rPr>
              <a:t>where</a:t>
            </a:r>
            <a:r>
              <a:rPr sz="2800" spc="420" dirty="0">
                <a:latin typeface="Arial"/>
                <a:cs typeface="Arial"/>
              </a:rPr>
              <a:t>   </a:t>
            </a:r>
            <a:r>
              <a:rPr sz="2800" spc="-2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converging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section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meets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6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throat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2800">
              <a:latin typeface="Arial"/>
              <a:cs typeface="Arial"/>
            </a:endParaRPr>
          </a:p>
          <a:p>
            <a:pPr marL="355600" marR="6985" indent="-343535">
              <a:lnSpc>
                <a:spcPts val="2690"/>
              </a:lnSpc>
              <a:tabLst>
                <a:tab pos="6137910" algn="l"/>
              </a:tabLst>
            </a:pPr>
            <a:r>
              <a:rPr sz="2800" dirty="0">
                <a:latin typeface="Arial"/>
                <a:cs typeface="Arial"/>
              </a:rPr>
              <a:t>For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large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Parshall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flumes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point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of</a:t>
            </a:r>
            <a:r>
              <a:rPr sz="2800" dirty="0">
                <a:latin typeface="Arial"/>
                <a:cs typeface="Arial"/>
              </a:rPr>
              <a:t>	measurement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closer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throat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6159" rIns="0" bIns="0" rtlCol="0">
            <a:spAutoFit/>
          </a:bodyPr>
          <a:lstStyle/>
          <a:p>
            <a:pPr marL="120459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Flumes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72668" y="0"/>
            <a:ext cx="9145905" cy="9622790"/>
            <a:chOff x="772668" y="0"/>
            <a:chExt cx="9145905" cy="96227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0992" y="0"/>
              <a:ext cx="6705600" cy="37749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668" y="3777995"/>
              <a:ext cx="9145524" cy="3428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7359" y="3925823"/>
              <a:ext cx="7216140" cy="56967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7959" rIns="0" bIns="0" rtlCol="0">
            <a:spAutoFit/>
          </a:bodyPr>
          <a:lstStyle/>
          <a:p>
            <a:pPr marL="44386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Standard</a:t>
            </a:r>
            <a:r>
              <a:rPr spc="-65" dirty="0"/>
              <a:t> </a:t>
            </a:r>
            <a:r>
              <a:rPr dirty="0"/>
              <a:t>design</a:t>
            </a:r>
            <a:r>
              <a:rPr spc="-100" dirty="0"/>
              <a:t> </a:t>
            </a:r>
            <a:r>
              <a:rPr spc="-10" dirty="0"/>
              <a:t>dimensions</a:t>
            </a:r>
          </a:p>
          <a:p>
            <a:pPr marL="443865" algn="ctr">
              <a:lnSpc>
                <a:spcPct val="100000"/>
              </a:lnSpc>
              <a:spcBef>
                <a:spcPts val="5"/>
              </a:spcBef>
            </a:pPr>
            <a:r>
              <a:rPr sz="3200" dirty="0"/>
              <a:t>(from</a:t>
            </a:r>
            <a:r>
              <a:rPr sz="3200" spc="-25" dirty="0"/>
              <a:t> </a:t>
            </a:r>
            <a:r>
              <a:rPr sz="3200" dirty="0"/>
              <a:t>USDA-SCS</a:t>
            </a:r>
            <a:r>
              <a:rPr sz="3200" spc="-70" dirty="0"/>
              <a:t> </a:t>
            </a:r>
            <a:r>
              <a:rPr sz="3200" spc="-10" dirty="0"/>
              <a:t>1965)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772668" y="1796795"/>
            <a:ext cx="9832340" cy="5410200"/>
            <a:chOff x="772668" y="1796795"/>
            <a:chExt cx="9832340" cy="5410200"/>
          </a:xfrm>
        </p:grpSpPr>
        <p:sp>
          <p:nvSpPr>
            <p:cNvPr id="4" name="object 4"/>
            <p:cNvSpPr/>
            <p:nvPr/>
          </p:nvSpPr>
          <p:spPr>
            <a:xfrm>
              <a:off x="5422392" y="1796795"/>
              <a:ext cx="4343400" cy="1980564"/>
            </a:xfrm>
            <a:custGeom>
              <a:avLst/>
              <a:gdLst/>
              <a:ahLst/>
              <a:cxnLst/>
              <a:rect l="l" t="t" r="r" b="b"/>
              <a:pathLst>
                <a:path w="4343400" h="1980564">
                  <a:moveTo>
                    <a:pt x="4343400" y="0"/>
                  </a:moveTo>
                  <a:lnTo>
                    <a:pt x="0" y="0"/>
                  </a:lnTo>
                  <a:lnTo>
                    <a:pt x="0" y="1738376"/>
                  </a:lnTo>
                  <a:lnTo>
                    <a:pt x="0" y="1980565"/>
                  </a:lnTo>
                  <a:lnTo>
                    <a:pt x="4343400" y="1980565"/>
                  </a:lnTo>
                  <a:lnTo>
                    <a:pt x="4343400" y="1738376"/>
                  </a:lnTo>
                  <a:lnTo>
                    <a:pt x="4343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192" y="1824227"/>
              <a:ext cx="4572000" cy="19537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668" y="3777995"/>
              <a:ext cx="9145524" cy="34289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22392" y="1841918"/>
              <a:ext cx="5182235" cy="5365115"/>
            </a:xfrm>
            <a:custGeom>
              <a:avLst/>
              <a:gdLst/>
              <a:ahLst/>
              <a:cxnLst/>
              <a:rect l="l" t="t" r="r" b="b"/>
              <a:pathLst>
                <a:path w="5182234" h="5365115">
                  <a:moveTo>
                    <a:pt x="1006195" y="4521060"/>
                  </a:moveTo>
                  <a:lnTo>
                    <a:pt x="86995" y="4521060"/>
                  </a:lnTo>
                  <a:lnTo>
                    <a:pt x="86995" y="4983937"/>
                  </a:lnTo>
                  <a:lnTo>
                    <a:pt x="86995" y="5365077"/>
                  </a:lnTo>
                  <a:lnTo>
                    <a:pt x="1006195" y="5365077"/>
                  </a:lnTo>
                  <a:lnTo>
                    <a:pt x="1006195" y="4983950"/>
                  </a:lnTo>
                  <a:lnTo>
                    <a:pt x="1006195" y="4521060"/>
                  </a:lnTo>
                  <a:close/>
                </a:path>
                <a:path w="5182234" h="5365115">
                  <a:moveTo>
                    <a:pt x="1006195" y="952461"/>
                  </a:moveTo>
                  <a:lnTo>
                    <a:pt x="86995" y="952461"/>
                  </a:lnTo>
                  <a:lnTo>
                    <a:pt x="86995" y="1745703"/>
                  </a:lnTo>
                  <a:lnTo>
                    <a:pt x="1006195" y="1745703"/>
                  </a:lnTo>
                  <a:lnTo>
                    <a:pt x="1006195" y="952461"/>
                  </a:lnTo>
                  <a:close/>
                </a:path>
                <a:path w="5182234" h="5365115">
                  <a:moveTo>
                    <a:pt x="2068791" y="4521060"/>
                  </a:moveTo>
                  <a:lnTo>
                    <a:pt x="1006221" y="4521060"/>
                  </a:lnTo>
                  <a:lnTo>
                    <a:pt x="1006221" y="4983937"/>
                  </a:lnTo>
                  <a:lnTo>
                    <a:pt x="1006221" y="5365077"/>
                  </a:lnTo>
                  <a:lnTo>
                    <a:pt x="2068791" y="5365077"/>
                  </a:lnTo>
                  <a:lnTo>
                    <a:pt x="2068791" y="4983950"/>
                  </a:lnTo>
                  <a:lnTo>
                    <a:pt x="2068791" y="4521060"/>
                  </a:lnTo>
                  <a:close/>
                </a:path>
                <a:path w="5182234" h="5365115">
                  <a:moveTo>
                    <a:pt x="2068791" y="952461"/>
                  </a:moveTo>
                  <a:lnTo>
                    <a:pt x="1006221" y="952461"/>
                  </a:lnTo>
                  <a:lnTo>
                    <a:pt x="1006221" y="1745703"/>
                  </a:lnTo>
                  <a:lnTo>
                    <a:pt x="2068791" y="1745703"/>
                  </a:lnTo>
                  <a:lnTo>
                    <a:pt x="2068791" y="952461"/>
                  </a:lnTo>
                  <a:close/>
                </a:path>
                <a:path w="5182234" h="5365115">
                  <a:moveTo>
                    <a:pt x="5182133" y="4521060"/>
                  </a:moveTo>
                  <a:lnTo>
                    <a:pt x="4044467" y="4521060"/>
                  </a:lnTo>
                  <a:lnTo>
                    <a:pt x="3264789" y="4521060"/>
                  </a:lnTo>
                  <a:lnTo>
                    <a:pt x="2068830" y="4521060"/>
                  </a:lnTo>
                  <a:lnTo>
                    <a:pt x="2068830" y="4983937"/>
                  </a:lnTo>
                  <a:lnTo>
                    <a:pt x="2068830" y="5365077"/>
                  </a:lnTo>
                  <a:lnTo>
                    <a:pt x="3264789" y="5365077"/>
                  </a:lnTo>
                  <a:lnTo>
                    <a:pt x="4044442" y="5365077"/>
                  </a:lnTo>
                  <a:lnTo>
                    <a:pt x="5182133" y="5365077"/>
                  </a:lnTo>
                  <a:lnTo>
                    <a:pt x="5182133" y="4983950"/>
                  </a:lnTo>
                  <a:lnTo>
                    <a:pt x="5182133" y="4521060"/>
                  </a:lnTo>
                  <a:close/>
                </a:path>
                <a:path w="5182234" h="5365115">
                  <a:moveTo>
                    <a:pt x="5182133" y="1745716"/>
                  </a:moveTo>
                  <a:lnTo>
                    <a:pt x="4044467" y="1745716"/>
                  </a:lnTo>
                  <a:lnTo>
                    <a:pt x="3264789" y="1745716"/>
                  </a:lnTo>
                  <a:lnTo>
                    <a:pt x="2068830" y="1745716"/>
                  </a:lnTo>
                  <a:lnTo>
                    <a:pt x="2068830" y="1936076"/>
                  </a:lnTo>
                  <a:lnTo>
                    <a:pt x="2068791" y="1745716"/>
                  </a:lnTo>
                  <a:lnTo>
                    <a:pt x="1006221" y="1745716"/>
                  </a:lnTo>
                  <a:lnTo>
                    <a:pt x="1006221" y="1936076"/>
                  </a:lnTo>
                  <a:lnTo>
                    <a:pt x="1006195" y="1745716"/>
                  </a:lnTo>
                  <a:lnTo>
                    <a:pt x="86995" y="1745716"/>
                  </a:lnTo>
                  <a:lnTo>
                    <a:pt x="86995" y="1936076"/>
                  </a:lnTo>
                  <a:lnTo>
                    <a:pt x="0" y="1936076"/>
                  </a:lnTo>
                  <a:lnTo>
                    <a:pt x="0" y="4151719"/>
                  </a:lnTo>
                  <a:lnTo>
                    <a:pt x="86995" y="4151719"/>
                  </a:lnTo>
                  <a:lnTo>
                    <a:pt x="86995" y="4521035"/>
                  </a:lnTo>
                  <a:lnTo>
                    <a:pt x="1006195" y="4521035"/>
                  </a:lnTo>
                  <a:lnTo>
                    <a:pt x="1006195" y="4151719"/>
                  </a:lnTo>
                  <a:lnTo>
                    <a:pt x="1006221" y="4521035"/>
                  </a:lnTo>
                  <a:lnTo>
                    <a:pt x="2068791" y="4521035"/>
                  </a:lnTo>
                  <a:lnTo>
                    <a:pt x="2068791" y="4151719"/>
                  </a:lnTo>
                  <a:lnTo>
                    <a:pt x="2068830" y="4521035"/>
                  </a:lnTo>
                  <a:lnTo>
                    <a:pt x="3264789" y="4521035"/>
                  </a:lnTo>
                  <a:lnTo>
                    <a:pt x="4044442" y="4521035"/>
                  </a:lnTo>
                  <a:lnTo>
                    <a:pt x="5182133" y="4521035"/>
                  </a:lnTo>
                  <a:lnTo>
                    <a:pt x="5182133" y="4059148"/>
                  </a:lnTo>
                  <a:lnTo>
                    <a:pt x="4343400" y="4059148"/>
                  </a:lnTo>
                  <a:lnTo>
                    <a:pt x="5182133" y="4059136"/>
                  </a:lnTo>
                  <a:lnTo>
                    <a:pt x="5182133" y="3596259"/>
                  </a:lnTo>
                  <a:lnTo>
                    <a:pt x="4343400" y="3596259"/>
                  </a:lnTo>
                  <a:lnTo>
                    <a:pt x="5182133" y="3596221"/>
                  </a:lnTo>
                  <a:lnTo>
                    <a:pt x="5182133" y="3133433"/>
                  </a:lnTo>
                  <a:lnTo>
                    <a:pt x="5182133" y="2670556"/>
                  </a:lnTo>
                  <a:lnTo>
                    <a:pt x="4343400" y="2670556"/>
                  </a:lnTo>
                  <a:lnTo>
                    <a:pt x="5182133" y="2670518"/>
                  </a:lnTo>
                  <a:lnTo>
                    <a:pt x="5182133" y="2207628"/>
                  </a:lnTo>
                  <a:lnTo>
                    <a:pt x="4343400" y="2207628"/>
                  </a:lnTo>
                  <a:lnTo>
                    <a:pt x="5182133" y="2207615"/>
                  </a:lnTo>
                  <a:lnTo>
                    <a:pt x="5182133" y="1745716"/>
                  </a:lnTo>
                  <a:close/>
                </a:path>
                <a:path w="5182234" h="5365115">
                  <a:moveTo>
                    <a:pt x="5182133" y="0"/>
                  </a:moveTo>
                  <a:lnTo>
                    <a:pt x="4044442" y="0"/>
                  </a:lnTo>
                  <a:lnTo>
                    <a:pt x="4044442" y="631151"/>
                  </a:lnTo>
                  <a:lnTo>
                    <a:pt x="4044442" y="952461"/>
                  </a:lnTo>
                  <a:lnTo>
                    <a:pt x="3264789" y="952461"/>
                  </a:lnTo>
                  <a:lnTo>
                    <a:pt x="2068830" y="952461"/>
                  </a:lnTo>
                  <a:lnTo>
                    <a:pt x="2068830" y="1745703"/>
                  </a:lnTo>
                  <a:lnTo>
                    <a:pt x="3264789" y="1745703"/>
                  </a:lnTo>
                  <a:lnTo>
                    <a:pt x="4044442" y="1745703"/>
                  </a:lnTo>
                  <a:lnTo>
                    <a:pt x="5182133" y="1745703"/>
                  </a:lnTo>
                  <a:lnTo>
                    <a:pt x="5182133" y="952461"/>
                  </a:lnTo>
                  <a:lnTo>
                    <a:pt x="5182133" y="631151"/>
                  </a:lnTo>
                  <a:lnTo>
                    <a:pt x="51821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510403" y="1841649"/>
          <a:ext cx="4993003" cy="5251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5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7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31750">
                        <a:lnSpc>
                          <a:spcPts val="1755"/>
                        </a:lnSpc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Throat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80010">
                        <a:lnSpc>
                          <a:spcPts val="1910"/>
                        </a:lnSpc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width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ts val="1755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b="1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(feet,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70180">
                        <a:lnSpc>
                          <a:spcPts val="1910"/>
                        </a:lnSpc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inches)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ts val="1764"/>
                        </a:lnSpc>
                      </a:pPr>
                      <a:r>
                        <a:rPr sz="1600" b="1" spc="-50" dirty="0">
                          <a:latin typeface="Arial"/>
                          <a:cs typeface="Arial"/>
                        </a:rPr>
                        <a:t>B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64"/>
                        </a:lnSpc>
                      </a:pPr>
                      <a:r>
                        <a:rPr sz="1600" b="1" spc="-50" dirty="0">
                          <a:latin typeface="Arial"/>
                          <a:cs typeface="Arial"/>
                        </a:rPr>
                        <a:t>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1180">
                        <a:lnSpc>
                          <a:spcPts val="1764"/>
                        </a:lnSpc>
                      </a:pPr>
                      <a:r>
                        <a:rPr sz="1600" b="1" spc="-50" dirty="0">
                          <a:latin typeface="Arial"/>
                          <a:cs typeface="Arial"/>
                        </a:rPr>
                        <a:t>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600" b="1" spc="-50" dirty="0">
                          <a:latin typeface="Arial"/>
                          <a:cs typeface="Arial"/>
                        </a:rPr>
                        <a:t>W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(feet)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b="1" spc="-5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226695" algn="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3-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55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34290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4-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7/8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55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2-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55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73025" algn="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2-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1/4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557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b="1" spc="-25" dirty="0">
                          <a:latin typeface="Arial"/>
                          <a:cs typeface="Arial"/>
                        </a:rPr>
                        <a:t>1½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1445" marB="0"/>
                </a:tc>
                <a:tc>
                  <a:txBody>
                    <a:bodyPr/>
                    <a:lstStyle/>
                    <a:p>
                      <a:pPr marR="226695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3-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1445" marB="0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4-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7/8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144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2-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1445" marB="0"/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3-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3/8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144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91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00" b="1" spc="-5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R="226695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3-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4-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7/8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3-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00" b="1" spc="-40" dirty="0">
                          <a:latin typeface="Arial"/>
                          <a:cs typeface="Arial"/>
                        </a:rPr>
                        <a:t>3-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11½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779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91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600" b="1" spc="-5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9060" marB="0"/>
                </a:tc>
                <a:tc>
                  <a:txBody>
                    <a:bodyPr/>
                    <a:lstStyle/>
                    <a:p>
                      <a:pPr marR="226695" algn="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3-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9060" marB="0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5-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3/4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90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4-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9060" marB="0"/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5-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7/8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906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91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00" b="1" spc="-5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R="226695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4-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5-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5/8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5-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6-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1/4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779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91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600" b="1" spc="-5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9060" marB="0"/>
                </a:tc>
                <a:tc>
                  <a:txBody>
                    <a:bodyPr/>
                    <a:lstStyle/>
                    <a:p>
                      <a:pPr marR="226695" algn="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4-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9060" marB="0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6-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4½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90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6-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9060" marB="0"/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7-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5/8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906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64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00" b="1" spc="-50" dirty="0">
                          <a:latin typeface="Arial"/>
                          <a:cs typeface="Arial"/>
                        </a:rPr>
                        <a:t>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R="226695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4-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6-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3/8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7-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47815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8-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779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529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00" b="1" spc="-50" dirty="0">
                          <a:latin typeface="Arial"/>
                          <a:cs typeface="Arial"/>
                        </a:rPr>
                        <a:t>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R="226695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5-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7-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4½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8-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00" b="1" spc="-40" dirty="0">
                          <a:latin typeface="Arial"/>
                          <a:cs typeface="Arial"/>
                        </a:rPr>
                        <a:t>9-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6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3/8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779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185">
                <a:tc>
                  <a:txBody>
                    <a:bodyPr/>
                    <a:lstStyle/>
                    <a:p>
                      <a:pPr marL="10795" algn="ctr">
                        <a:lnSpc>
                          <a:spcPts val="1839"/>
                        </a:lnSpc>
                        <a:spcBef>
                          <a:spcPts val="720"/>
                        </a:spcBef>
                      </a:pPr>
                      <a:r>
                        <a:rPr sz="1600" b="1" spc="-50" dirty="0">
                          <a:latin typeface="Arial"/>
                          <a:cs typeface="Arial"/>
                        </a:rPr>
                        <a:t>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1440" marB="0"/>
                </a:tc>
                <a:tc>
                  <a:txBody>
                    <a:bodyPr/>
                    <a:lstStyle/>
                    <a:p>
                      <a:pPr marR="226695" algn="r">
                        <a:lnSpc>
                          <a:spcPts val="1839"/>
                        </a:lnSpc>
                        <a:spcBef>
                          <a:spcPts val="72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5-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1440" marB="0"/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ts val="1839"/>
                        </a:lnSpc>
                        <a:spcBef>
                          <a:spcPts val="72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7-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1/8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14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72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9-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144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39"/>
                        </a:lnSpc>
                        <a:spcBef>
                          <a:spcPts val="720"/>
                        </a:spcBef>
                      </a:pPr>
                      <a:r>
                        <a:rPr sz="1600" b="1" spc="-40" dirty="0">
                          <a:latin typeface="Arial"/>
                          <a:cs typeface="Arial"/>
                        </a:rPr>
                        <a:t>11-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6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3/4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144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191" y="3777995"/>
            <a:ext cx="4572000" cy="22097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52322" y="6082664"/>
            <a:ext cx="30886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Arial"/>
                <a:cs typeface="Arial"/>
              </a:rPr>
              <a:t>Dimension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2/3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(w/2+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4)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9123" rIns="0" bIns="0" rtlCol="0">
            <a:spAutoFit/>
          </a:bodyPr>
          <a:lstStyle/>
          <a:p>
            <a:pPr marL="2552065">
              <a:lnSpc>
                <a:spcPct val="100000"/>
              </a:lnSpc>
              <a:spcBef>
                <a:spcPts val="100"/>
              </a:spcBef>
            </a:pPr>
            <a:r>
              <a:rPr dirty="0"/>
              <a:t>Cut</a:t>
            </a:r>
            <a:r>
              <a:rPr spc="-50" dirty="0"/>
              <a:t> </a:t>
            </a:r>
            <a:r>
              <a:rPr dirty="0"/>
              <a:t>Throat</a:t>
            </a:r>
            <a:r>
              <a:rPr spc="-130" dirty="0"/>
              <a:t> </a:t>
            </a:r>
            <a:r>
              <a:rPr spc="-20" dirty="0"/>
              <a:t>Flume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72668" y="2177795"/>
            <a:ext cx="9145905" cy="5029200"/>
            <a:chOff x="772668" y="2177795"/>
            <a:chExt cx="9145905" cy="5029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79591" y="2177795"/>
              <a:ext cx="3505200" cy="1600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668" y="3777995"/>
              <a:ext cx="9145524" cy="342899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57122" y="1934921"/>
            <a:ext cx="4271645" cy="452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ts val="2745"/>
              </a:lnSpc>
              <a:spcBef>
                <a:spcPts val="100"/>
              </a:spcBef>
              <a:buFont typeface="Wingdings"/>
              <a:buChar char="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Improved</a:t>
            </a:r>
            <a:r>
              <a:rPr sz="2400" spc="1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version</a:t>
            </a:r>
            <a:r>
              <a:rPr sz="2400" spc="20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2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Parshal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45"/>
              </a:lnSpc>
            </a:pPr>
            <a:r>
              <a:rPr sz="2400" spc="-10" dirty="0">
                <a:latin typeface="Arial"/>
                <a:cs typeface="Arial"/>
              </a:rPr>
              <a:t>flume.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5"/>
              </a:spcBef>
            </a:pPr>
            <a:endParaRPr sz="2400">
              <a:latin typeface="Arial"/>
              <a:cs typeface="Arial"/>
            </a:endParaRPr>
          </a:p>
          <a:p>
            <a:pPr marL="355600" marR="5080" indent="-343535" algn="just">
              <a:lnSpc>
                <a:spcPct val="902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It</a:t>
            </a:r>
            <a:r>
              <a:rPr sz="2400" spc="484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484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having</a:t>
            </a:r>
            <a:r>
              <a:rPr sz="2400" spc="480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flat</a:t>
            </a:r>
            <a:r>
              <a:rPr sz="2400" spc="484" dirty="0">
                <a:latin typeface="Arial"/>
                <a:cs typeface="Arial"/>
              </a:rPr>
              <a:t>  </a:t>
            </a:r>
            <a:r>
              <a:rPr sz="2400" spc="-10" dirty="0">
                <a:latin typeface="Arial"/>
                <a:cs typeface="Arial"/>
              </a:rPr>
              <a:t>bottom, </a:t>
            </a:r>
            <a:r>
              <a:rPr sz="2400" dirty="0">
                <a:latin typeface="Arial"/>
                <a:cs typeface="Arial"/>
              </a:rPr>
              <a:t>vertical</a:t>
            </a:r>
            <a:r>
              <a:rPr sz="2400" spc="75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wall</a:t>
            </a:r>
            <a:r>
              <a:rPr sz="2400" spc="75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85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no</a:t>
            </a:r>
            <a:r>
              <a:rPr sz="2400" spc="75" dirty="0">
                <a:latin typeface="Arial"/>
                <a:cs typeface="Arial"/>
              </a:rPr>
              <a:t>  </a:t>
            </a:r>
            <a:r>
              <a:rPr sz="2400" spc="-10" dirty="0">
                <a:latin typeface="Arial"/>
                <a:cs typeface="Arial"/>
              </a:rPr>
              <a:t>throat section.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95"/>
              </a:spcBef>
              <a:buFont typeface="Wingdings"/>
              <a:buChar char=""/>
            </a:pPr>
            <a:endParaRPr sz="2400">
              <a:latin typeface="Arial"/>
              <a:cs typeface="Arial"/>
            </a:endParaRPr>
          </a:p>
          <a:p>
            <a:pPr marL="355600" marR="6350" indent="-343535" algn="just">
              <a:lnSpc>
                <a:spcPts val="259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For</a:t>
            </a:r>
            <a:r>
              <a:rPr sz="2400" spc="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free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flow</a:t>
            </a:r>
            <a:r>
              <a:rPr sz="2400" spc="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critical</a:t>
            </a:r>
            <a:r>
              <a:rPr sz="2400" spc="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depth</a:t>
            </a:r>
            <a:r>
              <a:rPr sz="2400" spc="114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is </a:t>
            </a:r>
            <a:r>
              <a:rPr sz="2400" spc="-10" dirty="0">
                <a:latin typeface="Arial"/>
                <a:cs typeface="Arial"/>
              </a:rPr>
              <a:t>measured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throat.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50"/>
              </a:spcBef>
              <a:buFont typeface="Wingdings"/>
              <a:buChar char=""/>
            </a:pPr>
            <a:endParaRPr sz="2400">
              <a:latin typeface="Arial"/>
              <a:cs typeface="Arial"/>
            </a:endParaRPr>
          </a:p>
          <a:p>
            <a:pPr marL="355600" marR="5715" indent="-343535" algn="just">
              <a:lnSpc>
                <a:spcPts val="26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Free</a:t>
            </a:r>
            <a:r>
              <a:rPr sz="2400" spc="2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flow</a:t>
            </a:r>
            <a:r>
              <a:rPr sz="2400" spc="2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depends</a:t>
            </a:r>
            <a:r>
              <a:rPr sz="2400" spc="2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2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flume </a:t>
            </a:r>
            <a:r>
              <a:rPr sz="2400" dirty="0">
                <a:latin typeface="Arial"/>
                <a:cs typeface="Arial"/>
              </a:rPr>
              <a:t>size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submergence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ratio.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79591" y="3777995"/>
            <a:ext cx="3505200" cy="14477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875030">
              <a:lnSpc>
                <a:spcPct val="100000"/>
              </a:lnSpc>
              <a:spcBef>
                <a:spcPts val="100"/>
              </a:spcBef>
            </a:pPr>
            <a:r>
              <a:rPr dirty="0"/>
              <a:t>Stream</a:t>
            </a:r>
            <a:r>
              <a:rPr spc="-60" dirty="0"/>
              <a:t> </a:t>
            </a:r>
            <a:r>
              <a:rPr dirty="0"/>
              <a:t>flow</a:t>
            </a:r>
            <a:r>
              <a:rPr spc="-50" dirty="0"/>
              <a:t> </a:t>
            </a:r>
            <a:r>
              <a:rPr dirty="0"/>
              <a:t>monitoring</a:t>
            </a:r>
            <a:r>
              <a:rPr spc="-55" dirty="0"/>
              <a:t> </a:t>
            </a:r>
            <a:r>
              <a:rPr spc="-10" dirty="0"/>
              <a:t>methods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9877" y="1899665"/>
            <a:ext cx="8502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4965" algn="l"/>
              </a:tabLst>
            </a:pPr>
            <a:r>
              <a:rPr sz="2200" spc="-25" dirty="0">
                <a:latin typeface="Arial"/>
                <a:cs typeface="Arial"/>
              </a:rPr>
              <a:t>The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20289" y="1899665"/>
            <a:ext cx="28689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00455" algn="l"/>
                <a:tab pos="1519555" algn="l"/>
                <a:tab pos="2390140" algn="l"/>
              </a:tabLst>
            </a:pPr>
            <a:r>
              <a:rPr sz="2200" spc="-10" dirty="0">
                <a:latin typeface="Arial"/>
                <a:cs typeface="Arial"/>
              </a:rPr>
              <a:t>volume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25" dirty="0">
                <a:latin typeface="Arial"/>
                <a:cs typeface="Arial"/>
              </a:rPr>
              <a:t>of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20" dirty="0">
                <a:latin typeface="Arial"/>
                <a:cs typeface="Arial"/>
              </a:rPr>
              <a:t>water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20" dirty="0">
                <a:latin typeface="Arial"/>
                <a:cs typeface="Arial"/>
              </a:rPr>
              <a:t>that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01132" y="1899665"/>
            <a:ext cx="15957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4965" algn="l"/>
                <a:tab pos="1332230" algn="l"/>
              </a:tabLst>
            </a:pPr>
            <a:r>
              <a:rPr sz="2200" b="1" spc="-20" dirty="0">
                <a:latin typeface="Arial"/>
                <a:cs typeface="Arial"/>
              </a:rPr>
              <a:t>Step</a:t>
            </a:r>
            <a:r>
              <a:rPr sz="2200" b="1" dirty="0">
                <a:latin typeface="Arial"/>
                <a:cs typeface="Arial"/>
              </a:rPr>
              <a:t>	</a:t>
            </a:r>
            <a:r>
              <a:rPr sz="2200" b="1" spc="-25" dirty="0">
                <a:latin typeface="Arial"/>
                <a:cs typeface="Arial"/>
              </a:rPr>
              <a:t>1: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668" y="3777995"/>
            <a:ext cx="9145524" cy="34289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309877" y="2167508"/>
            <a:ext cx="3893820" cy="414782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4965" marR="5080" algn="just">
              <a:lnSpc>
                <a:spcPct val="80000"/>
              </a:lnSpc>
              <a:spcBef>
                <a:spcPts val="625"/>
              </a:spcBef>
            </a:pPr>
            <a:r>
              <a:rPr sz="2200" dirty="0">
                <a:latin typeface="Arial"/>
                <a:cs typeface="Arial"/>
              </a:rPr>
              <a:t>moves</a:t>
            </a:r>
            <a:r>
              <a:rPr sz="2200" spc="3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through</a:t>
            </a:r>
            <a:r>
              <a:rPr sz="2200" spc="3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3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channel </a:t>
            </a:r>
            <a:r>
              <a:rPr sz="2200" dirty="0">
                <a:latin typeface="Arial"/>
                <a:cs typeface="Arial"/>
              </a:rPr>
              <a:t>is</a:t>
            </a:r>
            <a:r>
              <a:rPr sz="2200" spc="440" dirty="0">
                <a:latin typeface="Arial"/>
                <a:cs typeface="Arial"/>
              </a:rPr>
              <a:t>   </a:t>
            </a:r>
            <a:r>
              <a:rPr sz="2200" dirty="0">
                <a:latin typeface="Arial"/>
                <a:cs typeface="Arial"/>
              </a:rPr>
              <a:t>then</a:t>
            </a:r>
            <a:r>
              <a:rPr sz="2200" spc="445" dirty="0">
                <a:latin typeface="Arial"/>
                <a:cs typeface="Arial"/>
              </a:rPr>
              <a:t>   </a:t>
            </a:r>
            <a:r>
              <a:rPr sz="2200" dirty="0">
                <a:latin typeface="Arial"/>
                <a:cs typeface="Arial"/>
              </a:rPr>
              <a:t>calculated</a:t>
            </a:r>
            <a:r>
              <a:rPr sz="2200" spc="434" dirty="0">
                <a:latin typeface="Arial"/>
                <a:cs typeface="Arial"/>
              </a:rPr>
              <a:t>   </a:t>
            </a:r>
            <a:r>
              <a:rPr sz="2200" spc="-25" dirty="0">
                <a:latin typeface="Arial"/>
                <a:cs typeface="Arial"/>
              </a:rPr>
              <a:t>by </a:t>
            </a:r>
            <a:r>
              <a:rPr sz="2200" dirty="0">
                <a:latin typeface="Arial"/>
                <a:cs typeface="Arial"/>
              </a:rPr>
              <a:t>dividing</a:t>
            </a:r>
            <a:r>
              <a:rPr sz="2200" spc="345" dirty="0">
                <a:latin typeface="Arial"/>
                <a:cs typeface="Arial"/>
              </a:rPr>
              <a:t> 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350" dirty="0">
                <a:latin typeface="Arial"/>
                <a:cs typeface="Arial"/>
              </a:rPr>
              <a:t>  </a:t>
            </a:r>
            <a:r>
              <a:rPr sz="2200" dirty="0">
                <a:latin typeface="Arial"/>
                <a:cs typeface="Arial"/>
              </a:rPr>
              <a:t>channel</a:t>
            </a:r>
            <a:r>
              <a:rPr sz="2200" spc="350" dirty="0">
                <a:latin typeface="Arial"/>
                <a:cs typeface="Arial"/>
              </a:rPr>
              <a:t>  </a:t>
            </a:r>
            <a:r>
              <a:rPr sz="2200" spc="-20" dirty="0">
                <a:latin typeface="Arial"/>
                <a:cs typeface="Arial"/>
              </a:rPr>
              <a:t>into </a:t>
            </a:r>
            <a:r>
              <a:rPr sz="2200" dirty="0">
                <a:latin typeface="Arial"/>
                <a:cs typeface="Arial"/>
              </a:rPr>
              <a:t>smaller</a:t>
            </a:r>
            <a:r>
              <a:rPr sz="2200" spc="95" dirty="0">
                <a:latin typeface="Arial"/>
                <a:cs typeface="Arial"/>
              </a:rPr>
              <a:t>  </a:t>
            </a:r>
            <a:r>
              <a:rPr sz="2200" dirty="0">
                <a:latin typeface="Arial"/>
                <a:cs typeface="Arial"/>
              </a:rPr>
              <a:t>units</a:t>
            </a:r>
            <a:r>
              <a:rPr sz="2200" spc="95" dirty="0">
                <a:latin typeface="Arial"/>
                <a:cs typeface="Arial"/>
              </a:rPr>
              <a:t> 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90" dirty="0">
                <a:latin typeface="Arial"/>
                <a:cs typeface="Arial"/>
              </a:rPr>
              <a:t>  </a:t>
            </a:r>
            <a:r>
              <a:rPr sz="2200" dirty="0">
                <a:latin typeface="Arial"/>
                <a:cs typeface="Arial"/>
              </a:rPr>
              <a:t>known</a:t>
            </a:r>
            <a:r>
              <a:rPr sz="2200" spc="90" dirty="0">
                <a:latin typeface="Arial"/>
                <a:cs typeface="Arial"/>
              </a:rPr>
              <a:t>  </a:t>
            </a:r>
            <a:r>
              <a:rPr sz="2200" spc="-25" dirty="0">
                <a:latin typeface="Arial"/>
                <a:cs typeface="Arial"/>
              </a:rPr>
              <a:t>or </a:t>
            </a:r>
            <a:r>
              <a:rPr sz="2200" spc="-10" dirty="0">
                <a:latin typeface="Arial"/>
                <a:cs typeface="Arial"/>
              </a:rPr>
              <a:t>approximated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areas</a:t>
            </a:r>
            <a:r>
              <a:rPr sz="2200" spc="38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(width</a:t>
            </a:r>
            <a:endParaRPr sz="2200">
              <a:latin typeface="Arial"/>
              <a:cs typeface="Arial"/>
            </a:endParaRPr>
          </a:p>
          <a:p>
            <a:pPr marL="354965" algn="just">
              <a:lnSpc>
                <a:spcPts val="2100"/>
              </a:lnSpc>
            </a:pPr>
            <a:r>
              <a:rPr sz="2200" dirty="0">
                <a:latin typeface="Arial"/>
                <a:cs typeface="Arial"/>
              </a:rPr>
              <a:t>×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depth)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70"/>
              </a:spcBef>
            </a:pPr>
            <a:endParaRPr sz="2200">
              <a:latin typeface="Arial"/>
              <a:cs typeface="Arial"/>
            </a:endParaRPr>
          </a:p>
          <a:p>
            <a:pPr marL="354965" marR="8890" indent="-342900" algn="just">
              <a:lnSpc>
                <a:spcPct val="80000"/>
              </a:lnSpc>
              <a:buFont typeface="Wingdings"/>
              <a:buChar char=""/>
              <a:tabLst>
                <a:tab pos="354965" algn="l"/>
              </a:tabLst>
            </a:pPr>
            <a:r>
              <a:rPr sz="2200" dirty="0">
                <a:latin typeface="Arial"/>
                <a:cs typeface="Arial"/>
              </a:rPr>
              <a:t>Measuring</a:t>
            </a:r>
            <a:r>
              <a:rPr sz="2200" spc="165" dirty="0">
                <a:latin typeface="Arial"/>
                <a:cs typeface="Arial"/>
              </a:rPr>
              <a:t> 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170" dirty="0">
                <a:latin typeface="Arial"/>
                <a:cs typeface="Arial"/>
              </a:rPr>
              <a:t>  </a:t>
            </a:r>
            <a:r>
              <a:rPr sz="2200" dirty="0">
                <a:latin typeface="Arial"/>
                <a:cs typeface="Arial"/>
              </a:rPr>
              <a:t>flow</a:t>
            </a:r>
            <a:r>
              <a:rPr sz="2200" spc="175" dirty="0">
                <a:latin typeface="Arial"/>
                <a:cs typeface="Arial"/>
              </a:rPr>
              <a:t>  </a:t>
            </a:r>
            <a:r>
              <a:rPr sz="2200" spc="-10" dirty="0">
                <a:latin typeface="Arial"/>
                <a:cs typeface="Arial"/>
              </a:rPr>
              <a:t>within </a:t>
            </a:r>
            <a:r>
              <a:rPr sz="2200" dirty="0">
                <a:latin typeface="Arial"/>
                <a:cs typeface="Arial"/>
              </a:rPr>
              <a:t>each</a:t>
            </a:r>
            <a:r>
              <a:rPr sz="2200" spc="450" dirty="0">
                <a:latin typeface="Arial"/>
                <a:cs typeface="Arial"/>
              </a:rPr>
              <a:t>   </a:t>
            </a:r>
            <a:r>
              <a:rPr sz="2200" dirty="0">
                <a:latin typeface="Arial"/>
                <a:cs typeface="Arial"/>
              </a:rPr>
              <a:t>area</a:t>
            </a:r>
            <a:r>
              <a:rPr sz="2200" spc="450" dirty="0">
                <a:latin typeface="Arial"/>
                <a:cs typeface="Arial"/>
              </a:rPr>
              <a:t>   </a:t>
            </a:r>
            <a:r>
              <a:rPr sz="2200" dirty="0">
                <a:latin typeface="Arial"/>
                <a:cs typeface="Arial"/>
              </a:rPr>
              <a:t>(velocity</a:t>
            </a:r>
            <a:r>
              <a:rPr sz="2200" spc="450" dirty="0">
                <a:latin typeface="Arial"/>
                <a:cs typeface="Arial"/>
              </a:rPr>
              <a:t>   </a:t>
            </a:r>
            <a:r>
              <a:rPr sz="2200" spc="-50" dirty="0">
                <a:latin typeface="Arial"/>
                <a:cs typeface="Arial"/>
              </a:rPr>
              <a:t>- </a:t>
            </a:r>
            <a:r>
              <a:rPr sz="2200" dirty="0">
                <a:latin typeface="Arial"/>
                <a:cs typeface="Arial"/>
              </a:rPr>
              <a:t>distance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over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time).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5"/>
              </a:spcBef>
              <a:buFont typeface="Wingdings"/>
              <a:buChar char=""/>
            </a:pPr>
            <a:endParaRPr sz="2200">
              <a:latin typeface="Arial"/>
              <a:cs typeface="Arial"/>
            </a:endParaRPr>
          </a:p>
          <a:p>
            <a:pPr marL="354965" marR="7620" indent="-342900" algn="just">
              <a:lnSpc>
                <a:spcPts val="2110"/>
              </a:lnSpc>
              <a:buFont typeface="Wingdings"/>
              <a:buChar char=""/>
              <a:tabLst>
                <a:tab pos="354965" algn="l"/>
              </a:tabLst>
            </a:pPr>
            <a:r>
              <a:rPr sz="2200" dirty="0">
                <a:latin typeface="Arial"/>
                <a:cs typeface="Arial"/>
              </a:rPr>
              <a:t>By</a:t>
            </a:r>
            <a:r>
              <a:rPr sz="2200" spc="480" dirty="0">
                <a:latin typeface="Arial"/>
                <a:cs typeface="Arial"/>
              </a:rPr>
              <a:t>  </a:t>
            </a:r>
            <a:r>
              <a:rPr sz="2200" dirty="0">
                <a:latin typeface="Arial"/>
                <a:cs typeface="Arial"/>
              </a:rPr>
              <a:t>multiplying</a:t>
            </a:r>
            <a:r>
              <a:rPr sz="2200" spc="475" dirty="0">
                <a:latin typeface="Arial"/>
                <a:cs typeface="Arial"/>
              </a:rPr>
              <a:t>  </a:t>
            </a:r>
            <a:r>
              <a:rPr sz="2200" dirty="0">
                <a:latin typeface="Arial"/>
                <a:cs typeface="Arial"/>
              </a:rPr>
              <a:t>area</a:t>
            </a:r>
            <a:r>
              <a:rPr sz="2200" spc="480" dirty="0">
                <a:latin typeface="Arial"/>
                <a:cs typeface="Arial"/>
              </a:rPr>
              <a:t>  </a:t>
            </a:r>
            <a:r>
              <a:rPr sz="2200" spc="-25" dirty="0">
                <a:latin typeface="Arial"/>
                <a:cs typeface="Arial"/>
              </a:rPr>
              <a:t>and </a:t>
            </a:r>
            <a:r>
              <a:rPr sz="2200" dirty="0">
                <a:latin typeface="Arial"/>
                <a:cs typeface="Arial"/>
              </a:rPr>
              <a:t>velocity,</a:t>
            </a:r>
            <a:r>
              <a:rPr sz="2200" spc="90" dirty="0">
                <a:latin typeface="Arial"/>
                <a:cs typeface="Arial"/>
              </a:rPr>
              <a:t>  </a:t>
            </a:r>
            <a:r>
              <a:rPr sz="2200" dirty="0">
                <a:latin typeface="Arial"/>
                <a:cs typeface="Arial"/>
              </a:rPr>
              <a:t>flow</a:t>
            </a:r>
            <a:r>
              <a:rPr sz="2200" spc="105" dirty="0">
                <a:latin typeface="Arial"/>
                <a:cs typeface="Arial"/>
              </a:rPr>
              <a:t>  </a:t>
            </a:r>
            <a:r>
              <a:rPr sz="2200" dirty="0">
                <a:latin typeface="Arial"/>
                <a:cs typeface="Arial"/>
              </a:rPr>
              <a:t>is</a:t>
            </a:r>
            <a:r>
              <a:rPr sz="2200" spc="95" dirty="0">
                <a:latin typeface="Arial"/>
                <a:cs typeface="Arial"/>
              </a:rPr>
              <a:t>  </a:t>
            </a:r>
            <a:r>
              <a:rPr sz="2200" spc="-10" dirty="0">
                <a:latin typeface="Arial"/>
                <a:cs typeface="Arial"/>
              </a:rPr>
              <a:t>calculated </a:t>
            </a:r>
            <a:r>
              <a:rPr sz="2200" dirty="0">
                <a:latin typeface="Arial"/>
                <a:cs typeface="Arial"/>
              </a:rPr>
              <a:t>from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location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01132" y="1899284"/>
            <a:ext cx="3891279" cy="307657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5600" marR="16510" indent="1600200">
              <a:lnSpc>
                <a:spcPts val="2110"/>
              </a:lnSpc>
              <a:spcBef>
                <a:spcPts val="605"/>
              </a:spcBef>
              <a:tabLst>
                <a:tab pos="3478529" algn="l"/>
              </a:tabLst>
            </a:pPr>
            <a:r>
              <a:rPr sz="2200" spc="-10" dirty="0">
                <a:latin typeface="Arial"/>
                <a:cs typeface="Arial"/>
              </a:rPr>
              <a:t>Selecting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25" dirty="0">
                <a:latin typeface="Arial"/>
                <a:cs typeface="Arial"/>
              </a:rPr>
              <a:t>the </a:t>
            </a:r>
            <a:r>
              <a:rPr sz="2200" dirty="0">
                <a:latin typeface="Arial"/>
                <a:cs typeface="Arial"/>
              </a:rPr>
              <a:t>channel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location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90"/>
              </a:spcBef>
            </a:pPr>
            <a:endParaRPr sz="2200">
              <a:latin typeface="Arial"/>
              <a:cs typeface="Arial"/>
            </a:endParaRPr>
          </a:p>
          <a:p>
            <a:pPr marL="354330" marR="5080" indent="-342265" algn="just">
              <a:lnSpc>
                <a:spcPct val="8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200" b="1" dirty="0">
                <a:latin typeface="Arial"/>
                <a:cs typeface="Arial"/>
              </a:rPr>
              <a:t>Step</a:t>
            </a:r>
            <a:r>
              <a:rPr sz="2200" b="1" spc="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2:</a:t>
            </a:r>
            <a:r>
              <a:rPr sz="2200" b="1" spc="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Developing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cross- 	</a:t>
            </a:r>
            <a:r>
              <a:rPr sz="2200" dirty="0">
                <a:latin typeface="Arial"/>
                <a:cs typeface="Arial"/>
              </a:rPr>
              <a:t>section</a:t>
            </a:r>
            <a:r>
              <a:rPr sz="2200" spc="459" dirty="0">
                <a:latin typeface="Arial"/>
                <a:cs typeface="Arial"/>
              </a:rPr>
              <a:t> 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465" dirty="0">
                <a:latin typeface="Arial"/>
                <a:cs typeface="Arial"/>
              </a:rPr>
              <a:t> 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465" dirty="0">
                <a:latin typeface="Arial"/>
                <a:cs typeface="Arial"/>
              </a:rPr>
              <a:t>  </a:t>
            </a:r>
            <a:r>
              <a:rPr sz="2200" dirty="0">
                <a:latin typeface="Arial"/>
                <a:cs typeface="Arial"/>
              </a:rPr>
              <a:t>site</a:t>
            </a:r>
            <a:r>
              <a:rPr sz="2200" spc="459" dirty="0">
                <a:latin typeface="Arial"/>
                <a:cs typeface="Arial"/>
              </a:rPr>
              <a:t>  </a:t>
            </a:r>
            <a:r>
              <a:rPr sz="2200" spc="-25" dirty="0">
                <a:latin typeface="Arial"/>
                <a:cs typeface="Arial"/>
              </a:rPr>
              <a:t>and 	</a:t>
            </a:r>
            <a:r>
              <a:rPr sz="2200" dirty="0">
                <a:latin typeface="Arial"/>
                <a:cs typeface="Arial"/>
              </a:rPr>
              <a:t>establishing</a:t>
            </a:r>
            <a:r>
              <a:rPr sz="2200" spc="5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5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reference</a:t>
            </a:r>
            <a:r>
              <a:rPr sz="2200" spc="509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or 	</a:t>
            </a:r>
            <a:r>
              <a:rPr sz="2200" spc="-10" dirty="0">
                <a:latin typeface="Arial"/>
                <a:cs typeface="Arial"/>
              </a:rPr>
              <a:t>staff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gauge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75"/>
              </a:spcBef>
              <a:buFont typeface="Wingdings"/>
              <a:buChar char=""/>
            </a:pPr>
            <a:endParaRPr sz="2200">
              <a:latin typeface="Arial"/>
              <a:cs typeface="Arial"/>
            </a:endParaRPr>
          </a:p>
          <a:p>
            <a:pPr marL="354330" marR="8255" indent="-342265" algn="just">
              <a:lnSpc>
                <a:spcPct val="8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200" b="1" dirty="0">
                <a:latin typeface="Arial"/>
                <a:cs typeface="Arial"/>
              </a:rPr>
              <a:t>Step</a:t>
            </a:r>
            <a:r>
              <a:rPr sz="2200" b="1" spc="5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3:</a:t>
            </a:r>
            <a:r>
              <a:rPr sz="2200" b="1" spc="-30" dirty="0">
                <a:latin typeface="Arial"/>
                <a:cs typeface="Arial"/>
              </a:rPr>
              <a:t>  </a:t>
            </a:r>
            <a:r>
              <a:rPr sz="2200" dirty="0">
                <a:latin typeface="Arial"/>
                <a:cs typeface="Arial"/>
              </a:rPr>
              <a:t>Measuring</a:t>
            </a:r>
            <a:r>
              <a:rPr sz="2200" spc="-35" dirty="0">
                <a:latin typeface="Arial"/>
                <a:cs typeface="Arial"/>
              </a:rPr>
              <a:t>  </a:t>
            </a:r>
            <a:r>
              <a:rPr sz="2200" spc="-10" dirty="0">
                <a:latin typeface="Arial"/>
                <a:cs typeface="Arial"/>
              </a:rPr>
              <a:t>interval 	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depth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8030" marR="5080" indent="-2005964">
              <a:lnSpc>
                <a:spcPct val="100000"/>
              </a:lnSpc>
              <a:spcBef>
                <a:spcPts val="100"/>
              </a:spcBef>
            </a:pPr>
            <a:r>
              <a:rPr dirty="0"/>
              <a:t>Measurement</a:t>
            </a:r>
            <a:r>
              <a:rPr spc="-75" dirty="0"/>
              <a:t> </a:t>
            </a:r>
            <a:r>
              <a:rPr dirty="0"/>
              <a:t>of</a:t>
            </a:r>
            <a:r>
              <a:rPr spc="-50" dirty="0"/>
              <a:t> </a:t>
            </a:r>
            <a:r>
              <a:rPr dirty="0"/>
              <a:t>stream</a:t>
            </a:r>
            <a:r>
              <a:rPr spc="-120" dirty="0"/>
              <a:t> </a:t>
            </a:r>
            <a:r>
              <a:rPr spc="-20" dirty="0"/>
              <a:t>flow </a:t>
            </a:r>
            <a:r>
              <a:rPr spc="-10" dirty="0"/>
              <a:t>discharge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9877" y="2254757"/>
            <a:ext cx="30010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5" dirty="0">
                <a:latin typeface="Arial"/>
                <a:cs typeface="Arial"/>
              </a:rPr>
              <a:t>Mid</a:t>
            </a:r>
            <a:r>
              <a:rPr sz="2800" b="1" spc="-140" dirty="0">
                <a:latin typeface="Arial"/>
                <a:cs typeface="Arial"/>
              </a:rPr>
              <a:t> </a:t>
            </a:r>
            <a:r>
              <a:rPr sz="2800" b="1" spc="-145" dirty="0">
                <a:latin typeface="Arial"/>
                <a:cs typeface="Arial"/>
              </a:rPr>
              <a:t>sectionmethod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74191" y="2002535"/>
            <a:ext cx="9145905" cy="5181600"/>
            <a:chOff x="774191" y="2002535"/>
            <a:chExt cx="9145905" cy="51816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2680" y="3689603"/>
              <a:ext cx="192024" cy="640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2191" y="3689603"/>
              <a:ext cx="106679" cy="640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08831" y="3710939"/>
              <a:ext cx="85344" cy="426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0815" y="3710939"/>
              <a:ext cx="64008" cy="426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28715" y="2002535"/>
              <a:ext cx="3276599" cy="17526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4191" y="3755135"/>
              <a:ext cx="9145524" cy="34290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28715" y="3755135"/>
              <a:ext cx="3276599" cy="3048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28715" y="4288535"/>
              <a:ext cx="3287267" cy="24673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138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Velocity-</a:t>
            </a:r>
            <a:r>
              <a:rPr dirty="0"/>
              <a:t>area</a:t>
            </a:r>
            <a:r>
              <a:rPr spc="-50" dirty="0"/>
              <a:t> </a:t>
            </a:r>
            <a:r>
              <a:rPr spc="-10" dirty="0"/>
              <a:t>method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7876" y="2944367"/>
            <a:ext cx="192024" cy="21335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817876" y="3317747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643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4635" y="3200399"/>
            <a:ext cx="234696" cy="23469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476500" y="3264407"/>
            <a:ext cx="256540" cy="85725"/>
            <a:chOff x="2476500" y="3264407"/>
            <a:chExt cx="256540" cy="8572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6500" y="3264407"/>
              <a:ext cx="256031" cy="2133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6500" y="3328416"/>
              <a:ext cx="256031" cy="21334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73907" y="3157727"/>
            <a:ext cx="405383" cy="34137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71116" y="3200399"/>
            <a:ext cx="298704" cy="29870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84676" y="3157727"/>
            <a:ext cx="729996" cy="34137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17876" y="3435095"/>
            <a:ext cx="170687" cy="21335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50991" y="348995"/>
            <a:ext cx="4267200" cy="2438400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772668" y="2863595"/>
            <a:ext cx="9145905" cy="4343400"/>
            <a:chOff x="772668" y="2863595"/>
            <a:chExt cx="9145905" cy="4343400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50991" y="2863595"/>
              <a:ext cx="4267200" cy="9144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2668" y="3777995"/>
              <a:ext cx="9145524" cy="342899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744723" y="4197095"/>
              <a:ext cx="164465" cy="0"/>
            </a:xfrm>
            <a:custGeom>
              <a:avLst/>
              <a:gdLst/>
              <a:ahLst/>
              <a:cxnLst/>
              <a:rect l="l" t="t" r="r" b="b"/>
              <a:pathLst>
                <a:path w="164464">
                  <a:moveTo>
                    <a:pt x="0" y="0"/>
                  </a:moveTo>
                  <a:lnTo>
                    <a:pt x="164083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70403" y="4206239"/>
              <a:ext cx="201168" cy="182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84803" y="4187951"/>
              <a:ext cx="201167" cy="10972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64179" y="4187951"/>
              <a:ext cx="347471" cy="16459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59507" y="4206239"/>
              <a:ext cx="219456" cy="1463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59123" y="4187951"/>
              <a:ext cx="597408" cy="16459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744723" y="4297679"/>
              <a:ext cx="146304" cy="16459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47188" y="4992623"/>
              <a:ext cx="234695" cy="213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51275" y="4949951"/>
              <a:ext cx="192024" cy="19202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47188" y="5056631"/>
              <a:ext cx="234695" cy="2133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241804" y="4928615"/>
              <a:ext cx="277368" cy="29870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07307" y="4928615"/>
              <a:ext cx="320039" cy="29870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967228" y="4992623"/>
              <a:ext cx="277368" cy="234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5203" y="6042659"/>
              <a:ext cx="237744" cy="1981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458212" y="5983223"/>
              <a:ext cx="217931" cy="25755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092195" y="5785103"/>
              <a:ext cx="435864" cy="63398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5203" y="6102095"/>
              <a:ext cx="237744" cy="1981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587495" y="5983223"/>
              <a:ext cx="297179" cy="27736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650991" y="3777995"/>
              <a:ext cx="4267200" cy="32491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2838" rIns="0" bIns="0" rtlCol="0">
            <a:spAutoFit/>
          </a:bodyPr>
          <a:lstStyle/>
          <a:p>
            <a:pPr marL="2005964">
              <a:lnSpc>
                <a:spcPct val="100000"/>
              </a:lnSpc>
              <a:spcBef>
                <a:spcPts val="100"/>
              </a:spcBef>
            </a:pPr>
            <a:r>
              <a:rPr dirty="0"/>
              <a:t>2.</a:t>
            </a:r>
            <a:r>
              <a:rPr spc="-20" dirty="0"/>
              <a:t> </a:t>
            </a:r>
            <a:r>
              <a:rPr dirty="0"/>
              <a:t>Curve</a:t>
            </a:r>
            <a:r>
              <a:rPr spc="-35" dirty="0"/>
              <a:t> </a:t>
            </a:r>
            <a:r>
              <a:rPr dirty="0"/>
              <a:t>number</a:t>
            </a:r>
            <a:r>
              <a:rPr spc="-90" dirty="0"/>
              <a:t> </a:t>
            </a:r>
            <a:r>
              <a:rPr spc="-10" dirty="0"/>
              <a:t>method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7955" y="1883663"/>
            <a:ext cx="246887" cy="1828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2396" y="1883663"/>
            <a:ext cx="301751" cy="23774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457955" y="2221991"/>
            <a:ext cx="247015" cy="0"/>
          </a:xfrm>
          <a:custGeom>
            <a:avLst/>
            <a:gdLst/>
            <a:ahLst/>
            <a:cxnLst/>
            <a:rect l="l" t="t" r="r" b="b"/>
            <a:pathLst>
              <a:path w="247014">
                <a:moveTo>
                  <a:pt x="0" y="0"/>
                </a:moveTo>
                <a:lnTo>
                  <a:pt x="246761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42003" y="2176271"/>
            <a:ext cx="329184" cy="73151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4280915" y="2212846"/>
            <a:ext cx="1141730" cy="18415"/>
          </a:xfrm>
          <a:custGeom>
            <a:avLst/>
            <a:gdLst/>
            <a:ahLst/>
            <a:cxnLst/>
            <a:rect l="l" t="t" r="r" b="b"/>
            <a:pathLst>
              <a:path w="1141729" h="18414">
                <a:moveTo>
                  <a:pt x="1141222" y="0"/>
                </a:moveTo>
                <a:lnTo>
                  <a:pt x="0" y="0"/>
                </a:lnTo>
                <a:lnTo>
                  <a:pt x="0" y="18162"/>
                </a:lnTo>
                <a:lnTo>
                  <a:pt x="1141222" y="18162"/>
                </a:lnTo>
                <a:lnTo>
                  <a:pt x="11412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80915" y="2322575"/>
            <a:ext cx="246887" cy="18287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37532" y="2414016"/>
            <a:ext cx="329184" cy="1828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76444" y="2322575"/>
            <a:ext cx="329184" cy="25603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57955" y="2322575"/>
            <a:ext cx="219455" cy="18287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2668" y="3777995"/>
            <a:ext cx="9145524" cy="342899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246377" y="2805429"/>
            <a:ext cx="5572125" cy="3039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Where,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40"/>
              </a:spcBef>
            </a:pPr>
            <a:endParaRPr sz="24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tabLst>
                <a:tab pos="418465" algn="l"/>
              </a:tabLst>
            </a:pPr>
            <a:r>
              <a:rPr sz="2400" spc="-5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	=Actual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retention,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mm;</a:t>
            </a:r>
            <a:endParaRPr sz="24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254"/>
              </a:spcBef>
              <a:tabLst>
                <a:tab pos="418465" algn="l"/>
              </a:tabLst>
            </a:pPr>
            <a:r>
              <a:rPr sz="2400" spc="-5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	=</a:t>
            </a:r>
            <a:r>
              <a:rPr sz="2400" b="1" dirty="0">
                <a:latin typeface="Arial"/>
                <a:cs typeface="Arial"/>
              </a:rPr>
              <a:t>Potential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maximum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retention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mm;</a:t>
            </a:r>
            <a:endParaRPr sz="24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Q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=accumulated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runoff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depth,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mm;</a:t>
            </a:r>
            <a:endParaRPr sz="2400">
              <a:latin typeface="Arial"/>
              <a:cs typeface="Arial"/>
            </a:endParaRPr>
          </a:p>
          <a:p>
            <a:pPr marL="76200" marR="741045">
              <a:lnSpc>
                <a:spcPct val="117200"/>
              </a:lnSpc>
              <a:spcBef>
                <a:spcPts val="430"/>
              </a:spcBef>
              <a:tabLst>
                <a:tab pos="418465" algn="l"/>
              </a:tabLst>
            </a:pPr>
            <a:r>
              <a:rPr sz="2400" spc="-5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=accumulated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rainfall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depth,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mm I</a:t>
            </a:r>
            <a:r>
              <a:rPr sz="2400" spc="-37" baseline="-17361" dirty="0">
                <a:latin typeface="Arial"/>
                <a:cs typeface="Arial"/>
              </a:rPr>
              <a:t>a</a:t>
            </a:r>
            <a:r>
              <a:rPr sz="2400" baseline="-17361" dirty="0">
                <a:latin typeface="Arial"/>
                <a:cs typeface="Arial"/>
              </a:rPr>
              <a:t>	</a:t>
            </a:r>
            <a:r>
              <a:rPr sz="2400" spc="-532" baseline="-17361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b="1" dirty="0">
                <a:latin typeface="Arial"/>
                <a:cs typeface="Arial"/>
              </a:rPr>
              <a:t>Initial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abstraction,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mm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537716" y="5998463"/>
            <a:ext cx="6381115" cy="841375"/>
            <a:chOff x="1537716" y="5998463"/>
            <a:chExt cx="6381115" cy="841375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87524" y="6163055"/>
              <a:ext cx="256031" cy="25603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72740" y="6163055"/>
              <a:ext cx="475488" cy="27432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16708" y="6291071"/>
              <a:ext cx="201168" cy="1828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086356" y="6492238"/>
              <a:ext cx="1431290" cy="18415"/>
            </a:xfrm>
            <a:custGeom>
              <a:avLst/>
              <a:gdLst/>
              <a:ahLst/>
              <a:cxnLst/>
              <a:rect l="l" t="t" r="r" b="b"/>
              <a:pathLst>
                <a:path w="1431289" h="18415">
                  <a:moveTo>
                    <a:pt x="1430782" y="0"/>
                  </a:moveTo>
                  <a:lnTo>
                    <a:pt x="0" y="0"/>
                  </a:lnTo>
                  <a:lnTo>
                    <a:pt x="0" y="18162"/>
                  </a:lnTo>
                  <a:lnTo>
                    <a:pt x="1430782" y="18162"/>
                  </a:lnTo>
                  <a:lnTo>
                    <a:pt x="14307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93748" y="6473951"/>
              <a:ext cx="201168" cy="7315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37716" y="6400799"/>
              <a:ext cx="182879" cy="23774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04644" y="6547103"/>
              <a:ext cx="256031" cy="2743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33827" y="6675120"/>
              <a:ext cx="201168" cy="1828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00755" y="6547103"/>
              <a:ext cx="516635" cy="2743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89860" y="6583679"/>
              <a:ext cx="237744" cy="25603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13504" y="6355079"/>
              <a:ext cx="274320" cy="2286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79264" y="6263639"/>
              <a:ext cx="617220" cy="2286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13504" y="6423659"/>
              <a:ext cx="274320" cy="2286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70604" y="6263639"/>
              <a:ext cx="251460" cy="29717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30339" y="5998463"/>
              <a:ext cx="256031" cy="27432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133844" y="5998463"/>
              <a:ext cx="784859" cy="27432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77812" y="6144767"/>
              <a:ext cx="201168" cy="1828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512051" y="6355079"/>
              <a:ext cx="1390015" cy="0"/>
            </a:xfrm>
            <a:custGeom>
              <a:avLst/>
              <a:gdLst/>
              <a:ahLst/>
              <a:cxnLst/>
              <a:rect l="l" t="t" r="r" b="b"/>
              <a:pathLst>
                <a:path w="1390015">
                  <a:moveTo>
                    <a:pt x="0" y="0"/>
                  </a:moveTo>
                  <a:lnTo>
                    <a:pt x="1389761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219444" y="6327647"/>
              <a:ext cx="219455" cy="7315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963412" y="6254495"/>
              <a:ext cx="182879" cy="25603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603492" y="6400799"/>
              <a:ext cx="274320" cy="27432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206995" y="6400799"/>
              <a:ext cx="640079" cy="27432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950963" y="6455663"/>
              <a:ext cx="201168" cy="1828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138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Velocity-</a:t>
            </a:r>
            <a:r>
              <a:rPr dirty="0"/>
              <a:t>area</a:t>
            </a:r>
            <a:r>
              <a:rPr spc="-50" dirty="0"/>
              <a:t> </a:t>
            </a:r>
            <a:r>
              <a:rPr spc="-10" dirty="0"/>
              <a:t>method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7876" y="2944367"/>
            <a:ext cx="192024" cy="21335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817876" y="3317747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643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4635" y="3200399"/>
            <a:ext cx="234696" cy="23469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476500" y="3264407"/>
            <a:ext cx="256540" cy="85725"/>
            <a:chOff x="2476500" y="3264407"/>
            <a:chExt cx="256540" cy="8572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6500" y="3264407"/>
              <a:ext cx="256031" cy="2133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6500" y="3328416"/>
              <a:ext cx="256031" cy="21334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73907" y="3157727"/>
            <a:ext cx="405383" cy="34137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71116" y="3200399"/>
            <a:ext cx="298704" cy="29870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84676" y="3157727"/>
            <a:ext cx="729996" cy="34137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17876" y="3435095"/>
            <a:ext cx="170687" cy="21335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50991" y="348995"/>
            <a:ext cx="4267200" cy="2438400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772668" y="2863595"/>
            <a:ext cx="9145905" cy="4343400"/>
            <a:chOff x="772668" y="2863595"/>
            <a:chExt cx="9145905" cy="4343400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50991" y="2863595"/>
              <a:ext cx="4267200" cy="9144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2668" y="3777995"/>
              <a:ext cx="9145524" cy="342899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744723" y="4197095"/>
              <a:ext cx="164465" cy="0"/>
            </a:xfrm>
            <a:custGeom>
              <a:avLst/>
              <a:gdLst/>
              <a:ahLst/>
              <a:cxnLst/>
              <a:rect l="l" t="t" r="r" b="b"/>
              <a:pathLst>
                <a:path w="164464">
                  <a:moveTo>
                    <a:pt x="0" y="0"/>
                  </a:moveTo>
                  <a:lnTo>
                    <a:pt x="164083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70403" y="4206239"/>
              <a:ext cx="201168" cy="182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84803" y="4187951"/>
              <a:ext cx="201167" cy="10972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64179" y="4187951"/>
              <a:ext cx="347471" cy="16459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59507" y="4206239"/>
              <a:ext cx="219456" cy="1463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59123" y="4187951"/>
              <a:ext cx="597408" cy="16459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744723" y="4297679"/>
              <a:ext cx="146304" cy="16459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47188" y="4992623"/>
              <a:ext cx="234695" cy="213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51275" y="4949951"/>
              <a:ext cx="192024" cy="19202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47188" y="5056631"/>
              <a:ext cx="234695" cy="2133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241804" y="4928615"/>
              <a:ext cx="277368" cy="29870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07307" y="4928615"/>
              <a:ext cx="320039" cy="29870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967228" y="4992623"/>
              <a:ext cx="277368" cy="234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5203" y="6042659"/>
              <a:ext cx="237744" cy="1981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458212" y="5983223"/>
              <a:ext cx="217931" cy="25755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092195" y="5785103"/>
              <a:ext cx="435864" cy="63398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5203" y="6102095"/>
              <a:ext cx="237744" cy="1981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587495" y="5983223"/>
              <a:ext cx="297179" cy="27736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650991" y="3777995"/>
              <a:ext cx="4267200" cy="32491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9200" y="433526"/>
            <a:ext cx="28587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Float</a:t>
            </a:r>
            <a:r>
              <a:rPr spc="-114" dirty="0"/>
              <a:t> </a:t>
            </a:r>
            <a:r>
              <a:rPr spc="-10" dirty="0"/>
              <a:t>Method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72668" y="1187195"/>
            <a:ext cx="9145905" cy="6019800"/>
            <a:chOff x="772668" y="1187195"/>
            <a:chExt cx="9145905" cy="6019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98591" y="1187195"/>
              <a:ext cx="4038600" cy="25908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668" y="3777995"/>
              <a:ext cx="9145524" cy="342899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80922" y="1670684"/>
            <a:ext cx="4138929" cy="376364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5600" marR="26670" indent="-343535" algn="just">
              <a:lnSpc>
                <a:spcPts val="2110"/>
              </a:lnSpc>
              <a:spcBef>
                <a:spcPts val="605"/>
              </a:spcBef>
              <a:buChar char="•"/>
              <a:tabLst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A</a:t>
            </a:r>
            <a:r>
              <a:rPr sz="2200" spc="190" dirty="0">
                <a:latin typeface="Arial"/>
                <a:cs typeface="Arial"/>
              </a:rPr>
              <a:t>  </a:t>
            </a:r>
            <a:r>
              <a:rPr sz="2200" dirty="0">
                <a:latin typeface="Arial"/>
                <a:cs typeface="Arial"/>
              </a:rPr>
              <a:t>floating</a:t>
            </a:r>
            <a:r>
              <a:rPr sz="2200" spc="250" dirty="0">
                <a:latin typeface="Arial"/>
                <a:cs typeface="Arial"/>
              </a:rPr>
              <a:t>  </a:t>
            </a:r>
            <a:r>
              <a:rPr sz="2200" dirty="0">
                <a:latin typeface="Arial"/>
                <a:cs typeface="Arial"/>
              </a:rPr>
              <a:t>object</a:t>
            </a:r>
            <a:r>
              <a:rPr sz="2200" spc="254" dirty="0">
                <a:latin typeface="Arial"/>
                <a:cs typeface="Arial"/>
              </a:rPr>
              <a:t>  </a:t>
            </a:r>
            <a:r>
              <a:rPr sz="2200" dirty="0">
                <a:latin typeface="Arial"/>
                <a:cs typeface="Arial"/>
              </a:rPr>
              <a:t>is</a:t>
            </a:r>
            <a:r>
              <a:rPr sz="2200" spc="254" dirty="0">
                <a:latin typeface="Arial"/>
                <a:cs typeface="Arial"/>
              </a:rPr>
              <a:t>  </a:t>
            </a:r>
            <a:r>
              <a:rPr sz="2200" dirty="0">
                <a:latin typeface="Arial"/>
                <a:cs typeface="Arial"/>
              </a:rPr>
              <a:t>put</a:t>
            </a:r>
            <a:r>
              <a:rPr sz="2200" spc="250" dirty="0">
                <a:latin typeface="Arial"/>
                <a:cs typeface="Arial"/>
              </a:rPr>
              <a:t>  </a:t>
            </a:r>
            <a:r>
              <a:rPr sz="2200" spc="-25" dirty="0">
                <a:latin typeface="Arial"/>
                <a:cs typeface="Arial"/>
              </a:rPr>
              <a:t>in </a:t>
            </a:r>
            <a:r>
              <a:rPr sz="2200" dirty="0">
                <a:latin typeface="Arial"/>
                <a:cs typeface="Arial"/>
              </a:rPr>
              <a:t>water</a:t>
            </a:r>
            <a:r>
              <a:rPr sz="2200" spc="1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1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time</a:t>
            </a:r>
            <a:r>
              <a:rPr sz="2200" spc="1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is</a:t>
            </a:r>
            <a:r>
              <a:rPr sz="2200" spc="1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recorded</a:t>
            </a:r>
            <a:r>
              <a:rPr sz="2200" spc="18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to </a:t>
            </a:r>
            <a:r>
              <a:rPr sz="2200" dirty="0">
                <a:latin typeface="Arial"/>
                <a:cs typeface="Arial"/>
              </a:rPr>
              <a:t>cover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known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distance.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95"/>
              </a:spcBef>
              <a:buFont typeface="Arial"/>
              <a:buChar char="•"/>
            </a:pPr>
            <a:endParaRPr sz="2200">
              <a:latin typeface="Arial"/>
              <a:cs typeface="Arial"/>
            </a:endParaRPr>
          </a:p>
          <a:p>
            <a:pPr marL="355600" marR="5080" indent="-343535" algn="just">
              <a:lnSpc>
                <a:spcPct val="80000"/>
              </a:lnSpc>
              <a:buChar char="•"/>
              <a:tabLst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Assuming</a:t>
            </a:r>
            <a:r>
              <a:rPr sz="2200" spc="2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2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float</a:t>
            </a:r>
            <a:r>
              <a:rPr sz="2200" spc="2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travels</a:t>
            </a:r>
            <a:r>
              <a:rPr sz="2200" spc="27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‘D’ </a:t>
            </a:r>
            <a:r>
              <a:rPr sz="2200" dirty="0">
                <a:latin typeface="Arial"/>
                <a:cs typeface="Arial"/>
              </a:rPr>
              <a:t>meters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‘t’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seconds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0"/>
              </a:spcBef>
              <a:buFont typeface="Arial"/>
              <a:buChar char="•"/>
            </a:pP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ts val="2375"/>
              </a:lnSpc>
              <a:buChar char="•"/>
              <a:tabLst>
                <a:tab pos="355600" algn="l"/>
              </a:tabLst>
            </a:pPr>
            <a:r>
              <a:rPr sz="2200" spc="-10" dirty="0">
                <a:latin typeface="Arial"/>
                <a:cs typeface="Arial"/>
              </a:rPr>
              <a:t>Velocity</a:t>
            </a:r>
            <a:r>
              <a:rPr sz="2200" spc="1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2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water</a:t>
            </a:r>
            <a:r>
              <a:rPr sz="2200" spc="2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at</a:t>
            </a:r>
            <a:r>
              <a:rPr sz="2200" spc="2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surface</a:t>
            </a:r>
            <a:r>
              <a:rPr sz="2200" spc="21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=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ts val="2375"/>
              </a:lnSpc>
            </a:pPr>
            <a:r>
              <a:rPr sz="2200" dirty="0">
                <a:latin typeface="Arial"/>
                <a:cs typeface="Arial"/>
              </a:rPr>
              <a:t>(D/t)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m/s,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70"/>
              </a:spcBef>
            </a:pPr>
            <a:endParaRPr sz="2200">
              <a:latin typeface="Arial"/>
              <a:cs typeface="Arial"/>
            </a:endParaRPr>
          </a:p>
          <a:p>
            <a:pPr marL="355600" marR="27305" indent="-343535" algn="just">
              <a:lnSpc>
                <a:spcPct val="80000"/>
              </a:lnSpc>
              <a:buChar char="•"/>
              <a:tabLst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Average</a:t>
            </a:r>
            <a:r>
              <a:rPr sz="2200" spc="1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velocity</a:t>
            </a:r>
            <a:r>
              <a:rPr sz="2200" spc="1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1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flow</a:t>
            </a:r>
            <a:r>
              <a:rPr sz="2200" spc="1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=</a:t>
            </a:r>
            <a:r>
              <a:rPr sz="2200" spc="13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0.8 </a:t>
            </a:r>
            <a:r>
              <a:rPr sz="2200" spc="-10" dirty="0">
                <a:latin typeface="Arial"/>
                <a:cs typeface="Arial"/>
              </a:rPr>
              <a:t>(D/t),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2794" y="5694425"/>
            <a:ext cx="1377950" cy="628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>
              <a:lnSpc>
                <a:spcPts val="2375"/>
              </a:lnSpc>
              <a:spcBef>
                <a:spcPts val="95"/>
              </a:spcBef>
              <a:tabLst>
                <a:tab pos="634365" algn="l"/>
              </a:tabLst>
            </a:pPr>
            <a:r>
              <a:rPr sz="2200" spc="-50" dirty="0">
                <a:latin typeface="Arial"/>
                <a:cs typeface="Arial"/>
              </a:rPr>
              <a:t>=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20" dirty="0">
                <a:latin typeface="Arial"/>
                <a:cs typeface="Arial"/>
              </a:rPr>
              <a:t>Cross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375"/>
              </a:lnSpc>
              <a:tabLst>
                <a:tab pos="1130935" algn="l"/>
              </a:tabLst>
            </a:pPr>
            <a:r>
              <a:rPr sz="2200" spc="-10" dirty="0">
                <a:latin typeface="Arial"/>
                <a:cs typeface="Arial"/>
              </a:rPr>
              <a:t>velocity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25" dirty="0">
                <a:latin typeface="Arial"/>
                <a:cs typeface="Arial"/>
              </a:rPr>
              <a:t>of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24177" y="5694425"/>
            <a:ext cx="2226310" cy="896619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605"/>
              </a:spcBef>
              <a:tabLst>
                <a:tab pos="970915" algn="l"/>
                <a:tab pos="1304925" algn="l"/>
                <a:tab pos="1901825" algn="l"/>
                <a:tab pos="2050414" algn="l"/>
              </a:tabLst>
            </a:pPr>
            <a:r>
              <a:rPr sz="2200" spc="-20" dirty="0">
                <a:latin typeface="Arial"/>
                <a:cs typeface="Arial"/>
              </a:rPr>
              <a:t>Flow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20" dirty="0">
                <a:latin typeface="Arial"/>
                <a:cs typeface="Arial"/>
              </a:rPr>
              <a:t>rate,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0" dirty="0">
                <a:latin typeface="Arial"/>
                <a:cs typeface="Arial"/>
              </a:rPr>
              <a:t>Q </a:t>
            </a:r>
            <a:r>
              <a:rPr sz="2200" spc="-10" dirty="0">
                <a:latin typeface="Arial"/>
                <a:cs typeface="Arial"/>
              </a:rPr>
              <a:t>sectional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20" dirty="0">
                <a:latin typeface="Arial"/>
                <a:cs typeface="Arial"/>
              </a:rPr>
              <a:t>area</a:t>
            </a:r>
            <a:r>
              <a:rPr sz="2200" dirty="0">
                <a:latin typeface="Arial"/>
                <a:cs typeface="Arial"/>
              </a:rPr>
              <a:t>		</a:t>
            </a:r>
            <a:r>
              <a:rPr sz="2200" spc="-50" dirty="0">
                <a:latin typeface="Arial"/>
                <a:cs typeface="Arial"/>
              </a:rPr>
              <a:t>× </a:t>
            </a:r>
            <a:r>
              <a:rPr sz="2200" spc="-20" dirty="0">
                <a:latin typeface="Arial"/>
                <a:cs typeface="Arial"/>
              </a:rPr>
              <a:t>flow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98591" y="3777995"/>
            <a:ext cx="4038600" cy="281939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0159" y="708405"/>
            <a:ext cx="3035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Current</a:t>
            </a:r>
            <a:r>
              <a:rPr spc="-145" dirty="0"/>
              <a:t> </a:t>
            </a:r>
            <a:r>
              <a:rPr spc="-10" dirty="0"/>
              <a:t>meter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72668" y="2791967"/>
            <a:ext cx="9145905" cy="4415155"/>
            <a:chOff x="772668" y="2791967"/>
            <a:chExt cx="9145905" cy="44151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2391" y="2791967"/>
              <a:ext cx="4038600" cy="9860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668" y="3777995"/>
              <a:ext cx="9145524" cy="342899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80922" y="1521714"/>
            <a:ext cx="4120515" cy="511937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54330" marR="5080" indent="-342265" algn="just">
              <a:lnSpc>
                <a:spcPct val="80000"/>
              </a:lnSpc>
              <a:spcBef>
                <a:spcPts val="600"/>
              </a:spcBef>
              <a:buFont typeface="Wingdings"/>
              <a:buChar char=""/>
              <a:tabLst>
                <a:tab pos="355600" algn="l"/>
              </a:tabLst>
            </a:pPr>
            <a:r>
              <a:rPr sz="2100" dirty="0">
                <a:latin typeface="Arial"/>
                <a:cs typeface="Arial"/>
              </a:rPr>
              <a:t>Current</a:t>
            </a:r>
            <a:r>
              <a:rPr sz="2100" spc="215" dirty="0">
                <a:latin typeface="Arial"/>
                <a:cs typeface="Arial"/>
              </a:rPr>
              <a:t>   </a:t>
            </a:r>
            <a:r>
              <a:rPr sz="2100" dirty="0">
                <a:latin typeface="Arial"/>
                <a:cs typeface="Arial"/>
              </a:rPr>
              <a:t>meter</a:t>
            </a:r>
            <a:r>
              <a:rPr sz="2100" spc="210" dirty="0">
                <a:latin typeface="Arial"/>
                <a:cs typeface="Arial"/>
              </a:rPr>
              <a:t>   </a:t>
            </a:r>
            <a:r>
              <a:rPr sz="2100" dirty="0">
                <a:latin typeface="Arial"/>
                <a:cs typeface="Arial"/>
              </a:rPr>
              <a:t>is</a:t>
            </a:r>
            <a:r>
              <a:rPr sz="2100" spc="215" dirty="0">
                <a:latin typeface="Arial"/>
                <a:cs typeface="Arial"/>
              </a:rPr>
              <a:t>   </a:t>
            </a:r>
            <a:r>
              <a:rPr sz="2100" dirty="0">
                <a:latin typeface="Arial"/>
                <a:cs typeface="Arial"/>
              </a:rPr>
              <a:t>a</a:t>
            </a:r>
            <a:r>
              <a:rPr sz="2100" spc="210" dirty="0">
                <a:latin typeface="Arial"/>
                <a:cs typeface="Arial"/>
              </a:rPr>
              <a:t>   </a:t>
            </a:r>
            <a:r>
              <a:rPr sz="2100" spc="-10" dirty="0">
                <a:latin typeface="Arial"/>
                <a:cs typeface="Arial"/>
              </a:rPr>
              <a:t>small 	</a:t>
            </a:r>
            <a:r>
              <a:rPr sz="2100" dirty="0">
                <a:latin typeface="Arial"/>
                <a:cs typeface="Arial"/>
              </a:rPr>
              <a:t>instrument</a:t>
            </a:r>
            <a:r>
              <a:rPr sz="2100" spc="430" dirty="0">
                <a:latin typeface="Arial"/>
                <a:cs typeface="Arial"/>
              </a:rPr>
              <a:t>   </a:t>
            </a:r>
            <a:r>
              <a:rPr sz="2100" dirty="0">
                <a:latin typeface="Arial"/>
                <a:cs typeface="Arial"/>
              </a:rPr>
              <a:t>containing</a:t>
            </a:r>
            <a:r>
              <a:rPr sz="2100" spc="395" dirty="0">
                <a:latin typeface="Arial"/>
                <a:cs typeface="Arial"/>
              </a:rPr>
              <a:t>      </a:t>
            </a:r>
            <a:r>
              <a:rPr sz="2100" spc="-50" dirty="0">
                <a:latin typeface="Arial"/>
                <a:cs typeface="Arial"/>
              </a:rPr>
              <a:t>a 	</a:t>
            </a:r>
            <a:r>
              <a:rPr sz="2100" dirty="0">
                <a:latin typeface="Arial"/>
                <a:cs typeface="Arial"/>
              </a:rPr>
              <a:t>revolving</a:t>
            </a:r>
            <a:r>
              <a:rPr sz="2100" spc="2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wheel</a:t>
            </a:r>
            <a:r>
              <a:rPr sz="2100" spc="254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or</a:t>
            </a:r>
            <a:r>
              <a:rPr sz="2100" spc="2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vane</a:t>
            </a:r>
            <a:r>
              <a:rPr sz="2100" spc="229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that</a:t>
            </a:r>
            <a:r>
              <a:rPr sz="2100" spc="254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is 	</a:t>
            </a:r>
            <a:r>
              <a:rPr sz="2100" dirty="0">
                <a:latin typeface="Arial"/>
                <a:cs typeface="Arial"/>
              </a:rPr>
              <a:t>turned</a:t>
            </a:r>
            <a:r>
              <a:rPr sz="2100" spc="265" dirty="0">
                <a:latin typeface="Arial"/>
                <a:cs typeface="Arial"/>
              </a:rPr>
              <a:t>  </a:t>
            </a:r>
            <a:r>
              <a:rPr sz="2100" dirty="0">
                <a:latin typeface="Arial"/>
                <a:cs typeface="Arial"/>
              </a:rPr>
              <a:t>by</a:t>
            </a:r>
            <a:r>
              <a:rPr sz="2100" spc="270" dirty="0">
                <a:latin typeface="Arial"/>
                <a:cs typeface="Arial"/>
              </a:rPr>
              <a:t>  </a:t>
            </a:r>
            <a:r>
              <a:rPr sz="2100" dirty="0">
                <a:latin typeface="Arial"/>
                <a:cs typeface="Arial"/>
              </a:rPr>
              <a:t>the</a:t>
            </a:r>
            <a:r>
              <a:rPr sz="2100" spc="270" dirty="0">
                <a:latin typeface="Arial"/>
                <a:cs typeface="Arial"/>
              </a:rPr>
              <a:t>  </a:t>
            </a:r>
            <a:r>
              <a:rPr sz="2100" dirty="0">
                <a:latin typeface="Arial"/>
                <a:cs typeface="Arial"/>
              </a:rPr>
              <a:t>movement</a:t>
            </a:r>
            <a:r>
              <a:rPr sz="2100" spc="270" dirty="0">
                <a:latin typeface="Arial"/>
                <a:cs typeface="Arial"/>
              </a:rPr>
              <a:t>  </a:t>
            </a:r>
            <a:r>
              <a:rPr sz="2100" spc="-25" dirty="0">
                <a:latin typeface="Arial"/>
                <a:cs typeface="Arial"/>
              </a:rPr>
              <a:t>of 	</a:t>
            </a:r>
            <a:r>
              <a:rPr sz="2100" spc="-10" dirty="0">
                <a:latin typeface="Arial"/>
                <a:cs typeface="Arial"/>
              </a:rPr>
              <a:t>water.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85"/>
              </a:spcBef>
              <a:buFont typeface="Wingdings"/>
              <a:buChar char=""/>
            </a:pPr>
            <a:endParaRPr sz="2100">
              <a:latin typeface="Arial"/>
              <a:cs typeface="Arial"/>
            </a:endParaRPr>
          </a:p>
          <a:p>
            <a:pPr marL="354330" marR="5080" indent="-342265" algn="just">
              <a:lnSpc>
                <a:spcPts val="202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r>
              <a:rPr sz="2100" dirty="0">
                <a:latin typeface="Arial"/>
                <a:cs typeface="Arial"/>
              </a:rPr>
              <a:t>Current</a:t>
            </a:r>
            <a:r>
              <a:rPr sz="2100" spc="10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meter</a:t>
            </a:r>
            <a:r>
              <a:rPr sz="2100" spc="9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is</a:t>
            </a:r>
            <a:r>
              <a:rPr sz="2100" spc="114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inserted</a:t>
            </a:r>
            <a:r>
              <a:rPr sz="2100" spc="9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to</a:t>
            </a:r>
            <a:r>
              <a:rPr sz="2100" spc="105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the 	</a:t>
            </a:r>
            <a:r>
              <a:rPr sz="2100" dirty="0">
                <a:latin typeface="Arial"/>
                <a:cs typeface="Arial"/>
              </a:rPr>
              <a:t>depth</a:t>
            </a:r>
            <a:r>
              <a:rPr sz="2100" spc="45" dirty="0">
                <a:latin typeface="Arial"/>
                <a:cs typeface="Arial"/>
              </a:rPr>
              <a:t>  </a:t>
            </a:r>
            <a:r>
              <a:rPr sz="2100" dirty="0">
                <a:latin typeface="Arial"/>
                <a:cs typeface="Arial"/>
              </a:rPr>
              <a:t>=</a:t>
            </a:r>
            <a:r>
              <a:rPr sz="2100" spc="45" dirty="0">
                <a:latin typeface="Arial"/>
                <a:cs typeface="Arial"/>
              </a:rPr>
              <a:t>  </a:t>
            </a:r>
            <a:r>
              <a:rPr sz="2100" dirty="0">
                <a:latin typeface="Arial"/>
                <a:cs typeface="Arial"/>
              </a:rPr>
              <a:t>0.6</a:t>
            </a:r>
            <a:r>
              <a:rPr sz="2100" spc="45" dirty="0">
                <a:latin typeface="Arial"/>
                <a:cs typeface="Arial"/>
              </a:rPr>
              <a:t>  </a:t>
            </a:r>
            <a:r>
              <a:rPr sz="2100" dirty="0">
                <a:latin typeface="Arial"/>
                <a:cs typeface="Arial"/>
              </a:rPr>
              <a:t>d</a:t>
            </a:r>
            <a:r>
              <a:rPr sz="2100" spc="45" dirty="0">
                <a:latin typeface="Arial"/>
                <a:cs typeface="Arial"/>
              </a:rPr>
              <a:t>  </a:t>
            </a:r>
            <a:r>
              <a:rPr sz="2100" dirty="0">
                <a:latin typeface="Arial"/>
                <a:cs typeface="Arial"/>
              </a:rPr>
              <a:t>(d</a:t>
            </a:r>
            <a:r>
              <a:rPr sz="2100" spc="45" dirty="0">
                <a:latin typeface="Arial"/>
                <a:cs typeface="Arial"/>
              </a:rPr>
              <a:t>  </a:t>
            </a:r>
            <a:r>
              <a:rPr sz="2100" dirty="0">
                <a:latin typeface="Arial"/>
                <a:cs typeface="Arial"/>
              </a:rPr>
              <a:t>=</a:t>
            </a:r>
            <a:r>
              <a:rPr sz="2100" spc="45" dirty="0">
                <a:latin typeface="Arial"/>
                <a:cs typeface="Arial"/>
              </a:rPr>
              <a:t>  </a:t>
            </a:r>
            <a:r>
              <a:rPr sz="2100" dirty="0">
                <a:latin typeface="Arial"/>
                <a:cs typeface="Arial"/>
              </a:rPr>
              <a:t>depth</a:t>
            </a:r>
            <a:r>
              <a:rPr sz="2100" spc="45" dirty="0">
                <a:latin typeface="Arial"/>
                <a:cs typeface="Arial"/>
              </a:rPr>
              <a:t>  </a:t>
            </a:r>
            <a:r>
              <a:rPr sz="2100" spc="-25" dirty="0">
                <a:latin typeface="Arial"/>
                <a:cs typeface="Arial"/>
              </a:rPr>
              <a:t>of 	</a:t>
            </a:r>
            <a:r>
              <a:rPr sz="2100" spc="-10" dirty="0">
                <a:latin typeface="Arial"/>
                <a:cs typeface="Arial"/>
              </a:rPr>
              <a:t>flow).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10"/>
              </a:spcBef>
              <a:buFont typeface="Wingdings"/>
              <a:buChar char=""/>
            </a:pPr>
            <a:endParaRPr sz="2100">
              <a:latin typeface="Arial"/>
              <a:cs typeface="Arial"/>
            </a:endParaRPr>
          </a:p>
          <a:p>
            <a:pPr marL="354330" marR="6350" indent="-342265" algn="just">
              <a:lnSpc>
                <a:spcPct val="8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100" dirty="0">
                <a:latin typeface="Arial"/>
                <a:cs typeface="Arial"/>
              </a:rPr>
              <a:t>Number</a:t>
            </a:r>
            <a:r>
              <a:rPr sz="2100" spc="26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of</a:t>
            </a:r>
            <a:r>
              <a:rPr sz="2100" spc="28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rotations</a:t>
            </a:r>
            <a:r>
              <a:rPr sz="2100" spc="29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(rpm)</a:t>
            </a:r>
            <a:r>
              <a:rPr sz="2100" spc="275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was 	</a:t>
            </a:r>
            <a:r>
              <a:rPr sz="2100" dirty="0">
                <a:latin typeface="Arial"/>
                <a:cs typeface="Arial"/>
              </a:rPr>
              <a:t>recorded</a:t>
            </a:r>
            <a:r>
              <a:rPr sz="2100" spc="15" dirty="0">
                <a:latin typeface="Arial"/>
                <a:cs typeface="Arial"/>
              </a:rPr>
              <a:t>  </a:t>
            </a:r>
            <a:r>
              <a:rPr sz="2100" dirty="0">
                <a:latin typeface="Arial"/>
                <a:cs typeface="Arial"/>
              </a:rPr>
              <a:t>and</a:t>
            </a:r>
            <a:r>
              <a:rPr sz="2100" spc="20" dirty="0">
                <a:latin typeface="Arial"/>
                <a:cs typeface="Arial"/>
              </a:rPr>
              <a:t>  </a:t>
            </a:r>
            <a:r>
              <a:rPr sz="2100" dirty="0">
                <a:latin typeface="Arial"/>
                <a:cs typeface="Arial"/>
              </a:rPr>
              <a:t>then</a:t>
            </a:r>
            <a:r>
              <a:rPr sz="2100" spc="20" dirty="0">
                <a:latin typeface="Arial"/>
                <a:cs typeface="Arial"/>
              </a:rPr>
              <a:t>  </a:t>
            </a:r>
            <a:r>
              <a:rPr sz="2100" dirty="0">
                <a:latin typeface="Arial"/>
                <a:cs typeface="Arial"/>
              </a:rPr>
              <a:t>velocity</a:t>
            </a:r>
            <a:r>
              <a:rPr sz="2100" spc="15" dirty="0">
                <a:latin typeface="Arial"/>
                <a:cs typeface="Arial"/>
              </a:rPr>
              <a:t>  </a:t>
            </a:r>
            <a:r>
              <a:rPr sz="2100" spc="-25" dirty="0">
                <a:latin typeface="Arial"/>
                <a:cs typeface="Arial"/>
              </a:rPr>
              <a:t>of 	</a:t>
            </a:r>
            <a:r>
              <a:rPr sz="2100" dirty="0">
                <a:latin typeface="Arial"/>
                <a:cs typeface="Arial"/>
              </a:rPr>
              <a:t>flow</a:t>
            </a:r>
            <a:r>
              <a:rPr sz="2100" spc="295" dirty="0">
                <a:latin typeface="Arial"/>
                <a:cs typeface="Arial"/>
              </a:rPr>
              <a:t>    </a:t>
            </a:r>
            <a:r>
              <a:rPr sz="2100" dirty="0">
                <a:latin typeface="Arial"/>
                <a:cs typeface="Arial"/>
              </a:rPr>
              <a:t>is</a:t>
            </a:r>
            <a:r>
              <a:rPr sz="2100" spc="300" dirty="0">
                <a:latin typeface="Arial"/>
                <a:cs typeface="Arial"/>
              </a:rPr>
              <a:t>    </a:t>
            </a:r>
            <a:r>
              <a:rPr sz="2100" dirty="0">
                <a:latin typeface="Arial"/>
                <a:cs typeface="Arial"/>
              </a:rPr>
              <a:t>calculated</a:t>
            </a:r>
            <a:r>
              <a:rPr sz="2100" spc="300" dirty="0">
                <a:latin typeface="Arial"/>
                <a:cs typeface="Arial"/>
              </a:rPr>
              <a:t>    </a:t>
            </a:r>
            <a:r>
              <a:rPr sz="2100" spc="-20" dirty="0">
                <a:latin typeface="Arial"/>
                <a:cs typeface="Arial"/>
              </a:rPr>
              <a:t>from 	</a:t>
            </a:r>
            <a:r>
              <a:rPr sz="2100" spc="-10" dirty="0">
                <a:latin typeface="Arial"/>
                <a:cs typeface="Arial"/>
              </a:rPr>
              <a:t>calibrated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chart.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85"/>
              </a:spcBef>
              <a:buFont typeface="Wingdings"/>
              <a:buChar char=""/>
            </a:pPr>
            <a:endParaRPr sz="2100">
              <a:latin typeface="Arial"/>
              <a:cs typeface="Arial"/>
            </a:endParaRPr>
          </a:p>
          <a:p>
            <a:pPr marL="354330" marR="5080" indent="-342265" algn="just">
              <a:lnSpc>
                <a:spcPts val="2020"/>
              </a:lnSpc>
              <a:buFont typeface="Wingdings"/>
              <a:buChar char=""/>
              <a:tabLst>
                <a:tab pos="355600" algn="l"/>
              </a:tabLst>
            </a:pPr>
            <a:r>
              <a:rPr sz="2100" dirty="0">
                <a:latin typeface="Arial"/>
                <a:cs typeface="Arial"/>
              </a:rPr>
              <a:t>A</a:t>
            </a:r>
            <a:r>
              <a:rPr sz="2100" spc="210" dirty="0">
                <a:latin typeface="Arial"/>
                <a:cs typeface="Arial"/>
              </a:rPr>
              <a:t>  </a:t>
            </a:r>
            <a:r>
              <a:rPr sz="2100" dirty="0">
                <a:latin typeface="Arial"/>
                <a:cs typeface="Arial"/>
              </a:rPr>
              <a:t>current</a:t>
            </a:r>
            <a:r>
              <a:rPr sz="2100" spc="260" dirty="0">
                <a:latin typeface="Arial"/>
                <a:cs typeface="Arial"/>
              </a:rPr>
              <a:t>  </a:t>
            </a:r>
            <a:r>
              <a:rPr sz="2100" dirty="0">
                <a:latin typeface="Arial"/>
                <a:cs typeface="Arial"/>
              </a:rPr>
              <a:t>meter</a:t>
            </a:r>
            <a:r>
              <a:rPr sz="2100" spc="260" dirty="0">
                <a:latin typeface="Arial"/>
                <a:cs typeface="Arial"/>
              </a:rPr>
              <a:t>  </a:t>
            </a:r>
            <a:r>
              <a:rPr sz="2100" dirty="0">
                <a:latin typeface="Arial"/>
                <a:cs typeface="Arial"/>
              </a:rPr>
              <a:t>is</a:t>
            </a:r>
            <a:r>
              <a:rPr sz="2100" spc="270" dirty="0">
                <a:latin typeface="Arial"/>
                <a:cs typeface="Arial"/>
              </a:rPr>
              <a:t>  </a:t>
            </a:r>
            <a:r>
              <a:rPr sz="2100" dirty="0">
                <a:latin typeface="Arial"/>
                <a:cs typeface="Arial"/>
              </a:rPr>
              <a:t>used</a:t>
            </a:r>
            <a:r>
              <a:rPr sz="2100" spc="265" dirty="0">
                <a:latin typeface="Arial"/>
                <a:cs typeface="Arial"/>
              </a:rPr>
              <a:t>  </a:t>
            </a:r>
            <a:r>
              <a:rPr sz="2100" spc="-25" dirty="0">
                <a:latin typeface="Arial"/>
                <a:cs typeface="Arial"/>
              </a:rPr>
              <a:t>to 	</a:t>
            </a:r>
            <a:r>
              <a:rPr sz="2100" dirty="0">
                <a:latin typeface="Arial"/>
                <a:cs typeface="Arial"/>
              </a:rPr>
              <a:t>measure</a:t>
            </a:r>
            <a:r>
              <a:rPr sz="2100" spc="6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velocity</a:t>
            </a:r>
            <a:r>
              <a:rPr sz="2100" spc="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at</a:t>
            </a:r>
            <a:r>
              <a:rPr sz="2100" spc="6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0.2</a:t>
            </a:r>
            <a:r>
              <a:rPr sz="2100" spc="6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and</a:t>
            </a:r>
            <a:r>
              <a:rPr sz="2100" spc="55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0.8 	</a:t>
            </a:r>
            <a:r>
              <a:rPr sz="2100" dirty="0">
                <a:latin typeface="Arial"/>
                <a:cs typeface="Arial"/>
              </a:rPr>
              <a:t>depth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or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at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only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0.6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depth.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3777995"/>
            <a:ext cx="4038600" cy="185623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3778" rIns="0" bIns="0" rtlCol="0">
            <a:spAutoFit/>
          </a:bodyPr>
          <a:lstStyle/>
          <a:p>
            <a:pPr marL="2259330">
              <a:lnSpc>
                <a:spcPct val="100000"/>
              </a:lnSpc>
              <a:spcBef>
                <a:spcPts val="100"/>
              </a:spcBef>
            </a:pPr>
            <a:r>
              <a:rPr dirty="0"/>
              <a:t>Stage</a:t>
            </a:r>
            <a:r>
              <a:rPr spc="-30" dirty="0"/>
              <a:t> </a:t>
            </a:r>
            <a:r>
              <a:rPr dirty="0"/>
              <a:t>level</a:t>
            </a:r>
            <a:r>
              <a:rPr spc="-90" dirty="0"/>
              <a:t> </a:t>
            </a:r>
            <a:r>
              <a:rPr spc="-10" dirty="0"/>
              <a:t>recorder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9591" y="1796795"/>
            <a:ext cx="3124200" cy="161086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72668" y="3701796"/>
            <a:ext cx="9145905" cy="3505200"/>
            <a:chOff x="772668" y="3701796"/>
            <a:chExt cx="9145905" cy="35052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5791" y="3701796"/>
              <a:ext cx="3070860" cy="761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2668" y="3777995"/>
              <a:ext cx="9145524" cy="34289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80922" y="1839997"/>
            <a:ext cx="4357370" cy="330835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spc="-165" dirty="0">
                <a:latin typeface="Arial"/>
                <a:cs typeface="Arial"/>
              </a:rPr>
              <a:t>Non</a:t>
            </a:r>
            <a:r>
              <a:rPr sz="2800" b="1" spc="-360" dirty="0">
                <a:latin typeface="Arial"/>
                <a:cs typeface="Arial"/>
              </a:rPr>
              <a:t> </a:t>
            </a:r>
            <a:r>
              <a:rPr sz="2800" b="1" spc="-215" dirty="0">
                <a:latin typeface="Arial"/>
                <a:cs typeface="Arial"/>
              </a:rPr>
              <a:t>recording</a:t>
            </a:r>
            <a:r>
              <a:rPr sz="2800" b="1" spc="-430" dirty="0">
                <a:latin typeface="Arial"/>
                <a:cs typeface="Arial"/>
              </a:rPr>
              <a:t> </a:t>
            </a:r>
            <a:r>
              <a:rPr sz="2800" b="1" spc="-175" dirty="0">
                <a:latin typeface="Arial"/>
                <a:cs typeface="Arial"/>
              </a:rPr>
              <a:t>stream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spc="-165" dirty="0">
                <a:latin typeface="Arial"/>
                <a:cs typeface="Arial"/>
              </a:rPr>
              <a:t>gage</a:t>
            </a:r>
            <a:endParaRPr sz="2800">
              <a:latin typeface="Arial"/>
              <a:cs typeface="Arial"/>
            </a:endParaRPr>
          </a:p>
          <a:p>
            <a:pPr marL="1155065" lvl="1" indent="-227965">
              <a:lnSpc>
                <a:spcPct val="100000"/>
              </a:lnSpc>
              <a:spcBef>
                <a:spcPts val="620"/>
              </a:spcBef>
              <a:buFont typeface="Wingdings"/>
              <a:buChar char=""/>
              <a:tabLst>
                <a:tab pos="1155065" algn="l"/>
              </a:tabLst>
            </a:pPr>
            <a:r>
              <a:rPr sz="2000" spc="-10" dirty="0">
                <a:latin typeface="Arial"/>
                <a:cs typeface="Arial"/>
              </a:rPr>
              <a:t>Staff</a:t>
            </a:r>
            <a:endParaRPr sz="2000">
              <a:latin typeface="Arial"/>
              <a:cs typeface="Arial"/>
            </a:endParaRPr>
          </a:p>
          <a:p>
            <a:pPr marL="1155065" lvl="1" indent="-227965">
              <a:lnSpc>
                <a:spcPct val="100000"/>
              </a:lnSpc>
              <a:spcBef>
                <a:spcPts val="505"/>
              </a:spcBef>
              <a:buFont typeface="Wingdings"/>
              <a:buChar char=""/>
              <a:tabLst>
                <a:tab pos="1155065" algn="l"/>
              </a:tabLst>
            </a:pPr>
            <a:r>
              <a:rPr sz="2000" spc="-10" dirty="0">
                <a:latin typeface="Arial"/>
                <a:cs typeface="Arial"/>
              </a:rPr>
              <a:t>Wire(String)</a:t>
            </a:r>
            <a:endParaRPr sz="2000">
              <a:latin typeface="Arial"/>
              <a:cs typeface="Arial"/>
            </a:endParaRPr>
          </a:p>
          <a:p>
            <a:pPr marL="1155065" lvl="1" indent="-227965">
              <a:lnSpc>
                <a:spcPct val="100000"/>
              </a:lnSpc>
              <a:spcBef>
                <a:spcPts val="495"/>
              </a:spcBef>
              <a:buFont typeface="Wingdings"/>
              <a:buChar char=""/>
              <a:tabLst>
                <a:tab pos="1155065" algn="l"/>
              </a:tabLst>
            </a:pPr>
            <a:r>
              <a:rPr sz="2000" dirty="0">
                <a:latin typeface="Arial"/>
                <a:cs typeface="Arial"/>
              </a:rPr>
              <a:t>Crest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staff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205"/>
              </a:spcBef>
              <a:buFont typeface="Wingdings"/>
              <a:buChar char=""/>
            </a:pP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2068830" algn="l"/>
              </a:tabLst>
            </a:pPr>
            <a:r>
              <a:rPr sz="2800" b="1" spc="-55" dirty="0">
                <a:latin typeface="Arial"/>
                <a:cs typeface="Arial"/>
              </a:rPr>
              <a:t>Recording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180" dirty="0">
                <a:latin typeface="Arial"/>
                <a:cs typeface="Arial"/>
              </a:rPr>
              <a:t>stream</a:t>
            </a:r>
            <a:r>
              <a:rPr sz="2800" b="1" spc="-254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gage</a:t>
            </a:r>
            <a:endParaRPr sz="2800">
              <a:latin typeface="Arial"/>
              <a:cs typeface="Arial"/>
            </a:endParaRPr>
          </a:p>
          <a:p>
            <a:pPr marL="1155065" lvl="1" indent="-227965">
              <a:lnSpc>
                <a:spcPct val="100000"/>
              </a:lnSpc>
              <a:spcBef>
                <a:spcPts val="635"/>
              </a:spcBef>
              <a:buFont typeface="Wingdings"/>
              <a:buChar char=""/>
              <a:tabLst>
                <a:tab pos="1155065" algn="l"/>
              </a:tabLst>
            </a:pPr>
            <a:r>
              <a:rPr sz="2000" dirty="0">
                <a:latin typeface="Arial"/>
                <a:cs typeface="Arial"/>
              </a:rPr>
              <a:t>Float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type</a:t>
            </a:r>
            <a:endParaRPr sz="2000">
              <a:latin typeface="Arial"/>
              <a:cs typeface="Arial"/>
            </a:endParaRPr>
          </a:p>
          <a:p>
            <a:pPr marL="1155065" lvl="1" indent="-227965">
              <a:lnSpc>
                <a:spcPct val="100000"/>
              </a:lnSpc>
              <a:spcBef>
                <a:spcPts val="505"/>
              </a:spcBef>
              <a:buFont typeface="Wingdings"/>
              <a:buChar char=""/>
              <a:tabLst>
                <a:tab pos="1155065" algn="l"/>
              </a:tabLst>
            </a:pPr>
            <a:r>
              <a:rPr sz="2000" spc="-10" dirty="0">
                <a:latin typeface="Arial"/>
                <a:cs typeface="Arial"/>
              </a:rPr>
              <a:t>Digital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gage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5791" y="3777995"/>
            <a:ext cx="3070860" cy="234086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8995" y="621791"/>
            <a:ext cx="6902450" cy="9299575"/>
            <a:chOff x="348995" y="621791"/>
            <a:chExt cx="6902450" cy="9299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995" y="775715"/>
              <a:ext cx="3429000" cy="91455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815" y="1075943"/>
              <a:ext cx="3389376" cy="79278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2192" y="621791"/>
              <a:ext cx="3429000" cy="91455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22192" y="1075943"/>
              <a:ext cx="3319271" cy="79278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2668" y="1110995"/>
            <a:ext cx="9145905" cy="6096000"/>
            <a:chOff x="772668" y="1110995"/>
            <a:chExt cx="9145905" cy="6096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79591" y="1110995"/>
              <a:ext cx="3838956" cy="2667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668" y="3777995"/>
              <a:ext cx="9145524" cy="342899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04722" y="366140"/>
            <a:ext cx="7216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Measurement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of</a:t>
            </a:r>
            <a:r>
              <a:rPr sz="2800" b="1" spc="-9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discharge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in</a:t>
            </a:r>
            <a:r>
              <a:rPr sz="2800" b="1" spc="-1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Sunity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Creek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0856" y="1019174"/>
          <a:ext cx="4796788" cy="6038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73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02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27685">
                <a:tc>
                  <a:txBody>
                    <a:bodyPr/>
                    <a:lstStyle/>
                    <a:p>
                      <a:pPr marL="42545">
                        <a:lnSpc>
                          <a:spcPts val="1075"/>
                        </a:lnSpc>
                      </a:pP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Sl.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No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075"/>
                        </a:lnSpc>
                      </a:pP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Distance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3815" marR="189865">
                        <a:lnSpc>
                          <a:spcPct val="120000"/>
                        </a:lnSpc>
                      </a:pPr>
                      <a:r>
                        <a:rPr sz="900" b="1" spc="-20" dirty="0">
                          <a:latin typeface="Times New Roman"/>
                          <a:cs typeface="Times New Roman"/>
                        </a:rPr>
                        <a:t>from </a:t>
                      </a:r>
                      <a:r>
                        <a:rPr sz="900" b="1" spc="-35" dirty="0">
                          <a:latin typeface="Times New Roman"/>
                          <a:cs typeface="Times New Roman"/>
                        </a:rPr>
                        <a:t>mouth,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075"/>
                        </a:lnSpc>
                      </a:pP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Av.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4450" marR="107314">
                        <a:lnSpc>
                          <a:spcPct val="120000"/>
                        </a:lnSpc>
                      </a:pPr>
                      <a:r>
                        <a:rPr sz="900" b="1" spc="-15" dirty="0">
                          <a:latin typeface="Times New Roman"/>
                          <a:cs typeface="Times New Roman"/>
                        </a:rPr>
                        <a:t>Count/ </a:t>
                      </a:r>
                      <a:r>
                        <a:rPr sz="900" b="1" spc="-30" dirty="0">
                          <a:latin typeface="Times New Roman"/>
                          <a:cs typeface="Times New Roman"/>
                        </a:rPr>
                        <a:t>minute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075"/>
                        </a:lnSpc>
                      </a:pP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Measured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Velocity,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075"/>
                        </a:lnSpc>
                      </a:pP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Top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width,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075"/>
                        </a:lnSpc>
                      </a:pP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Bottom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width,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075"/>
                        </a:lnSpc>
                      </a:pP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Water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depth,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075"/>
                        </a:lnSpc>
                      </a:pP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Area,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(A)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075"/>
                        </a:lnSpc>
                      </a:pP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Discharge,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Q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65"/>
                        </a:lnSpc>
                      </a:pPr>
                      <a:r>
                        <a:rPr sz="900" spc="-50" dirty="0">
                          <a:latin typeface="Times New Roman"/>
                          <a:cs typeface="Times New Roman"/>
                        </a:rPr>
                        <a:t>m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65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sec</a:t>
                      </a:r>
                      <a:r>
                        <a:rPr sz="900" spc="-15" baseline="23148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spc="-75" baseline="23148" dirty="0">
                          <a:latin typeface="Times New Roman"/>
                          <a:cs typeface="Times New Roman"/>
                        </a:rPr>
                        <a:t>1</a:t>
                      </a:r>
                      <a:endParaRPr sz="900" baseline="23148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65"/>
                        </a:lnSpc>
                      </a:pPr>
                      <a:r>
                        <a:rPr sz="900" spc="-50" dirty="0">
                          <a:latin typeface="Times New Roman"/>
                          <a:cs typeface="Times New Roman"/>
                        </a:rPr>
                        <a:t>m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65"/>
                        </a:lnSpc>
                      </a:pPr>
                      <a:r>
                        <a:rPr sz="900" spc="-50" dirty="0">
                          <a:latin typeface="Times New Roman"/>
                          <a:cs typeface="Times New Roman"/>
                        </a:rPr>
                        <a:t>m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65"/>
                        </a:lnSpc>
                      </a:pPr>
                      <a:r>
                        <a:rPr sz="900" spc="-50" dirty="0">
                          <a:latin typeface="Times New Roman"/>
                          <a:cs typeface="Times New Roman"/>
                        </a:rPr>
                        <a:t>m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780"/>
                        </a:lnSpc>
                      </a:pPr>
                      <a:r>
                        <a:rPr sz="1350" spc="-37" baseline="-15432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600" spc="-25" dirty="0">
                          <a:latin typeface="Times New Roman"/>
                          <a:cs typeface="Times New Roman"/>
                        </a:rPr>
                        <a:t>2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900" baseline="23148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900" spc="67" baseline="23148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sec</a:t>
                      </a:r>
                      <a:r>
                        <a:rPr sz="900" spc="-15" baseline="23148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00" spc="-75" baseline="23148" dirty="0">
                          <a:latin typeface="Times New Roman"/>
                          <a:cs typeface="Times New Roman"/>
                        </a:rPr>
                        <a:t>1</a:t>
                      </a:r>
                      <a:endParaRPr sz="900" baseline="23148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60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80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0.40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40.00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38.80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0.40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15.76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6.33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</a:pP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120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80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08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0.40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8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60.00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8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59.10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8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17.87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7.12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180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71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50.00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49.10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14.87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5.28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</a:pP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240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78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50.00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49.04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15.85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6.21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5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300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80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0.40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51.00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50.10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15.17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6.09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</a:pP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360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80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08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0.40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8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42.00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8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41.04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8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13.29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5.34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420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82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0.41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46.00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45.07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14.12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5.79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</a:pP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8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480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80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0.40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49.00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48.10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14.57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5.80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9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540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82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0.41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40.00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38.92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14.21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5.83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</a:pP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600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76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08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8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53.00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8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52.04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8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16.81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6.36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11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660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77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38.00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36.86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14.22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5.48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</a:pP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12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720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67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55.00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54.10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16.37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5.51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13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780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63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71.00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70.28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0.24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16.95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5.29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</a:pP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14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840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65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08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8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63.00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8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62.25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8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0.25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15.66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5.09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15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900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56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0.28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61.00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60.13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0.29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17.56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4.89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algn="ctr">
                        <a:lnSpc>
                          <a:spcPts val="1070"/>
                        </a:lnSpc>
                      </a:pP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960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44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0.22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52.00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51.16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0.28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14.44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3.20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1020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36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0.18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63.00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62.16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0.28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17.52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3.18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algn="ctr">
                        <a:lnSpc>
                          <a:spcPts val="1070"/>
                        </a:lnSpc>
                      </a:pP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18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1080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44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0.22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92.00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91.40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0.20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18.34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2.63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19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1140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40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0.20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40.00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39.16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0.28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11.08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2.22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algn="ctr">
                        <a:lnSpc>
                          <a:spcPts val="1070"/>
                        </a:lnSpc>
                      </a:pP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1200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39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0.20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52.00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51.10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15.47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3.04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21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1260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34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0.17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49.00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48.22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0.26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12.64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2.17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algn="ctr">
                        <a:lnSpc>
                          <a:spcPts val="1070"/>
                        </a:lnSpc>
                      </a:pP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22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1320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35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0.17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47.00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46.10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13.97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2.42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23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1380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73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47.00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46.04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14.89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5.46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algn="ctr">
                        <a:lnSpc>
                          <a:spcPts val="1070"/>
                        </a:lnSpc>
                      </a:pP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24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1440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65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49.00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48.10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14.57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4.73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25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1500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57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0.29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58.00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57.25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0.25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14.41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4.11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algn="ctr">
                        <a:lnSpc>
                          <a:spcPts val="1070"/>
                        </a:lnSpc>
                      </a:pP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26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1560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57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0.28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44.00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43.16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0.28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12.20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3.46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27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1620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48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0.24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42.00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41.13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0.29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12.05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2.89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algn="ctr">
                        <a:lnSpc>
                          <a:spcPts val="1070"/>
                        </a:lnSpc>
                      </a:pP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28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1680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62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37.00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36.10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10.97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3.38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29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1740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65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41.00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40.04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12.97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4.19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algn="ctr">
                        <a:lnSpc>
                          <a:spcPts val="1070"/>
                        </a:lnSpc>
                      </a:pP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1800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77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31.00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29.92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10.97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4.20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31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1860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66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32.00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30.86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11.94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3.96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algn="ctr">
                        <a:lnSpc>
                          <a:spcPts val="1070"/>
                        </a:lnSpc>
                      </a:pP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32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1920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62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30.00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28.80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0.40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11.76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3.65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33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1980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74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34.00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32.80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0.40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13.36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4.97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algn="ctr">
                        <a:lnSpc>
                          <a:spcPts val="1070"/>
                        </a:lnSpc>
                      </a:pP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34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2040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63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30.00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28.80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0.40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11.76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3.70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5879591" y="3777995"/>
            <a:ext cx="3846829" cy="3352800"/>
            <a:chOff x="5879591" y="3777995"/>
            <a:chExt cx="3846829" cy="33528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79591" y="4082795"/>
              <a:ext cx="3846575" cy="30479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79591" y="3777995"/>
              <a:ext cx="3838956" cy="2514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2422" y="585597"/>
            <a:ext cx="66833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20" dirty="0">
                <a:latin typeface="Arial"/>
                <a:cs typeface="Arial"/>
              </a:rPr>
              <a:t>Water</a:t>
            </a:r>
            <a:r>
              <a:rPr sz="2800" b="1" spc="-285" dirty="0">
                <a:latin typeface="Arial"/>
                <a:cs typeface="Arial"/>
              </a:rPr>
              <a:t> </a:t>
            </a:r>
            <a:r>
              <a:rPr sz="2800" b="1" spc="-150" dirty="0">
                <a:latin typeface="Arial"/>
                <a:cs typeface="Arial"/>
              </a:rPr>
              <a:t>availability</a:t>
            </a:r>
            <a:r>
              <a:rPr sz="2800" b="1" spc="-315" dirty="0">
                <a:latin typeface="Arial"/>
                <a:cs typeface="Arial"/>
              </a:rPr>
              <a:t> </a:t>
            </a:r>
            <a:r>
              <a:rPr sz="2800" b="1" spc="-95" dirty="0">
                <a:latin typeface="Arial"/>
                <a:cs typeface="Arial"/>
              </a:rPr>
              <a:t>in</a:t>
            </a:r>
            <a:r>
              <a:rPr sz="2800" b="1" spc="-310" dirty="0">
                <a:latin typeface="Arial"/>
                <a:cs typeface="Arial"/>
              </a:rPr>
              <a:t> </a:t>
            </a:r>
            <a:r>
              <a:rPr sz="2800" b="1" spc="-229" dirty="0">
                <a:latin typeface="Arial"/>
                <a:cs typeface="Arial"/>
              </a:rPr>
              <a:t>creeks</a:t>
            </a:r>
            <a:r>
              <a:rPr sz="2800" b="1" spc="-505" dirty="0">
                <a:latin typeface="Arial"/>
                <a:cs typeface="Arial"/>
              </a:rPr>
              <a:t> </a:t>
            </a:r>
            <a:r>
              <a:rPr sz="2800" b="1" spc="-160" dirty="0">
                <a:latin typeface="Arial"/>
                <a:cs typeface="Arial"/>
              </a:rPr>
              <a:t>and</a:t>
            </a:r>
            <a:r>
              <a:rPr sz="2800" b="1" spc="-395" dirty="0">
                <a:latin typeface="Arial"/>
                <a:cs typeface="Arial"/>
              </a:rPr>
              <a:t> </a:t>
            </a:r>
            <a:r>
              <a:rPr sz="2800" b="1" spc="-60" dirty="0">
                <a:latin typeface="Arial"/>
                <a:cs typeface="Arial"/>
              </a:rPr>
              <a:t>water</a:t>
            </a:r>
            <a:r>
              <a:rPr sz="2800" b="1" spc="65" dirty="0">
                <a:latin typeface="Arial"/>
                <a:cs typeface="Arial"/>
              </a:rPr>
              <a:t> </a:t>
            </a:r>
            <a:r>
              <a:rPr sz="2800" b="1" spc="-85" dirty="0">
                <a:latin typeface="Arial"/>
                <a:cs typeface="Arial"/>
              </a:rPr>
              <a:t>quality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72668" y="1110995"/>
            <a:ext cx="9145905" cy="6096000"/>
            <a:chOff x="772668" y="1110995"/>
            <a:chExt cx="9145905" cy="6096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88991" y="1110995"/>
              <a:ext cx="4876800" cy="2667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668" y="3777995"/>
              <a:ext cx="9145524" cy="3428999"/>
            </a:xfrm>
            <a:prstGeom prst="rect">
              <a:avLst/>
            </a:prstGeom>
          </p:spPr>
        </p:pic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0856" y="1171574"/>
          <a:ext cx="3809365" cy="584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4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9205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Creek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7E62A0"/>
                      </a:solidFill>
                      <a:prstDash val="solid"/>
                    </a:lnL>
                    <a:lnR w="19050">
                      <a:solidFill>
                        <a:srgbClr val="7E62A0"/>
                      </a:solidFill>
                      <a:prstDash val="solid"/>
                    </a:lnR>
                    <a:lnT w="19050">
                      <a:solidFill>
                        <a:srgbClr val="7E62A0"/>
                      </a:solidFill>
                      <a:prstDash val="solid"/>
                    </a:lnT>
                    <a:lnB w="28575">
                      <a:solidFill>
                        <a:srgbClr val="7E62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Discharge</a:t>
                      </a:r>
                      <a:r>
                        <a:rPr sz="14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at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creek</a:t>
                      </a:r>
                      <a:r>
                        <a:rPr sz="1400" b="1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cross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section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350" b="1" spc="-15" baseline="21604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/sec)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7E62A0"/>
                      </a:solidFill>
                      <a:prstDash val="solid"/>
                    </a:lnL>
                    <a:lnR w="19050">
                      <a:solidFill>
                        <a:srgbClr val="7E62A0"/>
                      </a:solidFill>
                      <a:prstDash val="solid"/>
                    </a:lnR>
                    <a:lnT w="19050">
                      <a:solidFill>
                        <a:srgbClr val="7E62A0"/>
                      </a:solidFill>
                      <a:prstDash val="solid"/>
                    </a:lnT>
                    <a:lnB w="28575">
                      <a:solidFill>
                        <a:srgbClr val="7E62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of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Water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available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08915" marR="195580" algn="ctr">
                        <a:lnSpc>
                          <a:spcPct val="106800"/>
                        </a:lnSpc>
                        <a:spcBef>
                          <a:spcPts val="14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(November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January),</a:t>
                      </a:r>
                      <a:r>
                        <a:rPr sz="1400" b="1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37" baseline="-11904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7E62A0"/>
                      </a:solidFill>
                      <a:prstDash val="solid"/>
                    </a:lnL>
                    <a:lnR w="19050">
                      <a:solidFill>
                        <a:srgbClr val="7E62A0"/>
                      </a:solidFill>
                      <a:prstDash val="solid"/>
                    </a:lnR>
                    <a:lnT w="19050">
                      <a:solidFill>
                        <a:srgbClr val="7E62A0"/>
                      </a:solidFill>
                      <a:prstDash val="solid"/>
                    </a:lnT>
                    <a:lnB w="28575">
                      <a:solidFill>
                        <a:srgbClr val="7E62A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Creek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Q1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9050">
                      <a:solidFill>
                        <a:srgbClr val="7E62A0"/>
                      </a:solidFill>
                      <a:prstDash val="solid"/>
                    </a:lnL>
                    <a:lnR w="19050">
                      <a:solidFill>
                        <a:srgbClr val="7E62A0"/>
                      </a:solidFill>
                      <a:prstDash val="solid"/>
                    </a:lnR>
                    <a:lnT w="28575">
                      <a:solidFill>
                        <a:srgbClr val="7E62A0"/>
                      </a:solidFill>
                      <a:prstDash val="solid"/>
                    </a:lnT>
                    <a:lnB w="19050">
                      <a:solidFill>
                        <a:srgbClr val="7E62A0"/>
                      </a:solidFill>
                      <a:prstDash val="solid"/>
                    </a:lnB>
                    <a:solidFill>
                      <a:srgbClr val="DFD7E8"/>
                    </a:solidFill>
                  </a:tcPr>
                </a:tc>
                <a:tc>
                  <a:txBody>
                    <a:bodyPr/>
                    <a:lstStyle/>
                    <a:p>
                      <a:pPr marR="38481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11.03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9050">
                      <a:solidFill>
                        <a:srgbClr val="7E62A0"/>
                      </a:solidFill>
                      <a:prstDash val="solid"/>
                    </a:lnL>
                    <a:lnR w="19050">
                      <a:solidFill>
                        <a:srgbClr val="7E62A0"/>
                      </a:solidFill>
                      <a:prstDash val="solid"/>
                    </a:lnR>
                    <a:lnT w="28575">
                      <a:solidFill>
                        <a:srgbClr val="7E62A0"/>
                      </a:solidFill>
                      <a:prstDash val="solid"/>
                    </a:lnT>
                    <a:lnB w="19050">
                      <a:solidFill>
                        <a:srgbClr val="7E62A0"/>
                      </a:solidFill>
                      <a:prstDash val="solid"/>
                    </a:lnB>
                    <a:solidFill>
                      <a:srgbClr val="DF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E62A0"/>
                      </a:solidFill>
                      <a:prstDash val="solid"/>
                    </a:lnL>
                    <a:lnR w="19050">
                      <a:solidFill>
                        <a:srgbClr val="7E62A0"/>
                      </a:solidFill>
                      <a:prstDash val="solid"/>
                    </a:lnR>
                    <a:lnT w="28575">
                      <a:solidFill>
                        <a:srgbClr val="7E62A0"/>
                      </a:solidFill>
                      <a:prstDash val="solid"/>
                    </a:lnT>
                    <a:lnB w="19050">
                      <a:solidFill>
                        <a:srgbClr val="7E62A0"/>
                      </a:solidFill>
                      <a:prstDash val="solid"/>
                    </a:lnB>
                    <a:solidFill>
                      <a:srgbClr val="DF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Creek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Q2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9050">
                      <a:solidFill>
                        <a:srgbClr val="7E62A0"/>
                      </a:solidFill>
                      <a:prstDash val="solid"/>
                    </a:lnL>
                    <a:lnR w="19050">
                      <a:solidFill>
                        <a:srgbClr val="7E62A0"/>
                      </a:solidFill>
                      <a:prstDash val="solid"/>
                    </a:lnR>
                    <a:lnT w="19050">
                      <a:solidFill>
                        <a:srgbClr val="7E62A0"/>
                      </a:solidFill>
                      <a:prstDash val="solid"/>
                    </a:lnT>
                    <a:lnB w="12700">
                      <a:solidFill>
                        <a:srgbClr val="7E62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989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9.35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9050">
                      <a:solidFill>
                        <a:srgbClr val="7E62A0"/>
                      </a:solidFill>
                      <a:prstDash val="solid"/>
                    </a:lnL>
                    <a:lnR w="19050">
                      <a:solidFill>
                        <a:srgbClr val="7E62A0"/>
                      </a:solidFill>
                      <a:prstDash val="solid"/>
                    </a:lnR>
                    <a:lnT w="19050">
                      <a:solidFill>
                        <a:srgbClr val="7E62A0"/>
                      </a:solidFill>
                      <a:prstDash val="solid"/>
                    </a:lnT>
                    <a:lnB w="12700">
                      <a:solidFill>
                        <a:srgbClr val="7E62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E62A0"/>
                      </a:solidFill>
                      <a:prstDash val="solid"/>
                    </a:lnL>
                    <a:lnR w="19050">
                      <a:solidFill>
                        <a:srgbClr val="7E62A0"/>
                      </a:solidFill>
                      <a:prstDash val="solid"/>
                    </a:lnR>
                    <a:lnT w="19050">
                      <a:solidFill>
                        <a:srgbClr val="7E62A0"/>
                      </a:solidFill>
                      <a:prstDash val="solid"/>
                    </a:lnT>
                    <a:lnB w="12700">
                      <a:solidFill>
                        <a:srgbClr val="7E62A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Creek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Q3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7E62A0"/>
                      </a:solidFill>
                      <a:prstDash val="solid"/>
                    </a:lnL>
                    <a:lnR w="19050">
                      <a:solidFill>
                        <a:srgbClr val="7E62A0"/>
                      </a:solidFill>
                      <a:prstDash val="solid"/>
                    </a:lnR>
                    <a:lnT w="12700">
                      <a:solidFill>
                        <a:srgbClr val="7E62A0"/>
                      </a:solidFill>
                      <a:prstDash val="solid"/>
                    </a:lnT>
                    <a:lnB w="12700">
                      <a:solidFill>
                        <a:srgbClr val="7E62A0"/>
                      </a:solidFill>
                      <a:prstDash val="solid"/>
                    </a:lnB>
                    <a:solidFill>
                      <a:srgbClr val="DFD7E8"/>
                    </a:solidFill>
                  </a:tcPr>
                </a:tc>
                <a:tc>
                  <a:txBody>
                    <a:bodyPr/>
                    <a:lstStyle/>
                    <a:p>
                      <a:pPr marR="429895" algn="r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7.84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7E62A0"/>
                      </a:solidFill>
                      <a:prstDash val="solid"/>
                    </a:lnL>
                    <a:lnR w="19050">
                      <a:solidFill>
                        <a:srgbClr val="7E62A0"/>
                      </a:solidFill>
                      <a:prstDash val="solid"/>
                    </a:lnR>
                    <a:lnT w="12700">
                      <a:solidFill>
                        <a:srgbClr val="7E62A0"/>
                      </a:solidFill>
                      <a:prstDash val="solid"/>
                    </a:lnT>
                    <a:lnB w="12700">
                      <a:solidFill>
                        <a:srgbClr val="7E62A0"/>
                      </a:solidFill>
                      <a:prstDash val="solid"/>
                    </a:lnB>
                    <a:solidFill>
                      <a:srgbClr val="DF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E62A0"/>
                      </a:solidFill>
                      <a:prstDash val="solid"/>
                    </a:lnL>
                    <a:lnR w="19050">
                      <a:solidFill>
                        <a:srgbClr val="7E62A0"/>
                      </a:solidFill>
                      <a:prstDash val="solid"/>
                    </a:lnR>
                    <a:lnT w="12700">
                      <a:solidFill>
                        <a:srgbClr val="7E62A0"/>
                      </a:solidFill>
                      <a:prstDash val="solid"/>
                    </a:lnT>
                    <a:lnB w="12700">
                      <a:solidFill>
                        <a:srgbClr val="7E62A0"/>
                      </a:solidFill>
                      <a:prstDash val="solid"/>
                    </a:lnB>
                    <a:solidFill>
                      <a:srgbClr val="DF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Creek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Q4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7E62A0"/>
                      </a:solidFill>
                      <a:prstDash val="solid"/>
                    </a:lnL>
                    <a:lnR w="19050">
                      <a:solidFill>
                        <a:srgbClr val="7E62A0"/>
                      </a:solidFill>
                      <a:prstDash val="solid"/>
                    </a:lnR>
                    <a:lnT w="12700">
                      <a:solidFill>
                        <a:srgbClr val="7E62A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2989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7.04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7E62A0"/>
                      </a:solidFill>
                      <a:prstDash val="solid"/>
                    </a:lnL>
                    <a:lnR w="19050">
                      <a:solidFill>
                        <a:srgbClr val="7E62A0"/>
                      </a:solidFill>
                      <a:prstDash val="solid"/>
                    </a:lnR>
                    <a:lnT w="12700">
                      <a:solidFill>
                        <a:srgbClr val="7E62A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E62A0"/>
                      </a:solidFill>
                      <a:prstDash val="solid"/>
                    </a:lnL>
                    <a:lnR w="19050">
                      <a:solidFill>
                        <a:srgbClr val="7E62A0"/>
                      </a:solidFill>
                      <a:prstDash val="solid"/>
                    </a:lnR>
                    <a:lnT w="12700">
                      <a:solidFill>
                        <a:srgbClr val="7E62A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Average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(Creeks)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7E62A0"/>
                      </a:solidFill>
                      <a:prstDash val="solid"/>
                    </a:lnL>
                    <a:lnR w="19050">
                      <a:solidFill>
                        <a:srgbClr val="7E62A0"/>
                      </a:solidFill>
                      <a:prstDash val="solid"/>
                    </a:lnR>
                    <a:lnB w="12700">
                      <a:solidFill>
                        <a:srgbClr val="7E62A0"/>
                      </a:solidFill>
                      <a:prstDash val="solid"/>
                    </a:lnB>
                    <a:solidFill>
                      <a:srgbClr val="DFD7E8"/>
                    </a:solidFill>
                  </a:tcPr>
                </a:tc>
                <a:tc>
                  <a:txBody>
                    <a:bodyPr/>
                    <a:lstStyle/>
                    <a:p>
                      <a:pPr marR="429895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8.81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7E62A0"/>
                      </a:solidFill>
                      <a:prstDash val="solid"/>
                    </a:lnL>
                    <a:lnR w="19050">
                      <a:solidFill>
                        <a:srgbClr val="7E62A0"/>
                      </a:solidFill>
                      <a:prstDash val="solid"/>
                    </a:lnR>
                    <a:lnB w="12700">
                      <a:solidFill>
                        <a:srgbClr val="7E62A0"/>
                      </a:solidFill>
                      <a:prstDash val="solid"/>
                    </a:lnB>
                    <a:solidFill>
                      <a:srgbClr val="DF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31474958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7E62A0"/>
                      </a:solidFill>
                      <a:prstDash val="solid"/>
                    </a:lnL>
                    <a:lnR w="19050">
                      <a:solidFill>
                        <a:srgbClr val="7E62A0"/>
                      </a:solidFill>
                      <a:prstDash val="solid"/>
                    </a:lnR>
                    <a:lnB w="12700">
                      <a:solidFill>
                        <a:srgbClr val="7E62A0"/>
                      </a:solidFill>
                      <a:prstDash val="solid"/>
                    </a:lnB>
                    <a:solidFill>
                      <a:srgbClr val="DF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Sub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Creek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Q1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7E62A0"/>
                      </a:solidFill>
                      <a:prstDash val="solid"/>
                    </a:lnL>
                    <a:lnR w="19050">
                      <a:solidFill>
                        <a:srgbClr val="7E62A0"/>
                      </a:solidFill>
                      <a:prstDash val="solid"/>
                    </a:lnR>
                    <a:lnT w="12700">
                      <a:solidFill>
                        <a:srgbClr val="7E62A0"/>
                      </a:solidFill>
                      <a:prstDash val="solid"/>
                    </a:lnT>
                    <a:lnB w="19050">
                      <a:solidFill>
                        <a:srgbClr val="7E62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989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10.5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7E62A0"/>
                      </a:solidFill>
                      <a:prstDash val="solid"/>
                    </a:lnL>
                    <a:lnR w="19050">
                      <a:solidFill>
                        <a:srgbClr val="7E62A0"/>
                      </a:solidFill>
                      <a:prstDash val="solid"/>
                    </a:lnR>
                    <a:lnT w="12700">
                      <a:solidFill>
                        <a:srgbClr val="7E62A0"/>
                      </a:solidFill>
                      <a:prstDash val="solid"/>
                    </a:lnT>
                    <a:lnB w="19050">
                      <a:solidFill>
                        <a:srgbClr val="7E62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E62A0"/>
                      </a:solidFill>
                      <a:prstDash val="solid"/>
                    </a:lnL>
                    <a:lnR w="19050">
                      <a:solidFill>
                        <a:srgbClr val="7E62A0"/>
                      </a:solidFill>
                      <a:prstDash val="solid"/>
                    </a:lnR>
                    <a:lnT w="12700">
                      <a:solidFill>
                        <a:srgbClr val="7E62A0"/>
                      </a:solidFill>
                      <a:prstDash val="solid"/>
                    </a:lnT>
                    <a:lnB w="19050">
                      <a:solidFill>
                        <a:srgbClr val="7E62A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Sub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Creek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Q2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9050">
                      <a:solidFill>
                        <a:srgbClr val="7E62A0"/>
                      </a:solidFill>
                      <a:prstDash val="solid"/>
                    </a:lnL>
                    <a:lnR w="19050">
                      <a:solidFill>
                        <a:srgbClr val="7E62A0"/>
                      </a:solidFill>
                      <a:prstDash val="solid"/>
                    </a:lnR>
                    <a:lnT w="19050">
                      <a:solidFill>
                        <a:srgbClr val="7E62A0"/>
                      </a:solidFill>
                      <a:prstDash val="solid"/>
                    </a:lnT>
                    <a:lnB w="12700">
                      <a:solidFill>
                        <a:srgbClr val="7E62A0"/>
                      </a:solidFill>
                      <a:prstDash val="solid"/>
                    </a:lnB>
                    <a:solidFill>
                      <a:srgbClr val="DFD7E8"/>
                    </a:solidFill>
                  </a:tcPr>
                </a:tc>
                <a:tc>
                  <a:txBody>
                    <a:bodyPr/>
                    <a:lstStyle/>
                    <a:p>
                      <a:pPr marR="42989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5.87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9050">
                      <a:solidFill>
                        <a:srgbClr val="7E62A0"/>
                      </a:solidFill>
                      <a:prstDash val="solid"/>
                    </a:lnL>
                    <a:lnR w="19050">
                      <a:solidFill>
                        <a:srgbClr val="7E62A0"/>
                      </a:solidFill>
                      <a:prstDash val="solid"/>
                    </a:lnR>
                    <a:lnT w="19050">
                      <a:solidFill>
                        <a:srgbClr val="7E62A0"/>
                      </a:solidFill>
                      <a:prstDash val="solid"/>
                    </a:lnT>
                    <a:lnB w="12700">
                      <a:solidFill>
                        <a:srgbClr val="7E62A0"/>
                      </a:solidFill>
                      <a:prstDash val="solid"/>
                    </a:lnB>
                    <a:solidFill>
                      <a:srgbClr val="DF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E62A0"/>
                      </a:solidFill>
                      <a:prstDash val="solid"/>
                    </a:lnL>
                    <a:lnR w="19050">
                      <a:solidFill>
                        <a:srgbClr val="7E62A0"/>
                      </a:solidFill>
                      <a:prstDash val="solid"/>
                    </a:lnR>
                    <a:lnT w="19050">
                      <a:solidFill>
                        <a:srgbClr val="7E62A0"/>
                      </a:solidFill>
                      <a:prstDash val="solid"/>
                    </a:lnT>
                    <a:lnB w="12700">
                      <a:solidFill>
                        <a:srgbClr val="7E62A0"/>
                      </a:solidFill>
                      <a:prstDash val="solid"/>
                    </a:lnB>
                    <a:solidFill>
                      <a:srgbClr val="DF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Sub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Creek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Q3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7E62A0"/>
                      </a:solidFill>
                      <a:prstDash val="solid"/>
                    </a:lnL>
                    <a:lnR w="19050">
                      <a:solidFill>
                        <a:srgbClr val="7E62A0"/>
                      </a:solidFill>
                      <a:prstDash val="solid"/>
                    </a:lnR>
                    <a:lnT w="12700">
                      <a:solidFill>
                        <a:srgbClr val="7E62A0"/>
                      </a:solidFill>
                      <a:prstDash val="solid"/>
                    </a:lnT>
                    <a:lnB w="12700">
                      <a:solidFill>
                        <a:srgbClr val="7E62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989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4.73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7E62A0"/>
                      </a:solidFill>
                      <a:prstDash val="solid"/>
                    </a:lnL>
                    <a:lnR w="19050">
                      <a:solidFill>
                        <a:srgbClr val="7E62A0"/>
                      </a:solidFill>
                      <a:prstDash val="solid"/>
                    </a:lnR>
                    <a:lnT w="12700">
                      <a:solidFill>
                        <a:srgbClr val="7E62A0"/>
                      </a:solidFill>
                      <a:prstDash val="solid"/>
                    </a:lnT>
                    <a:lnB w="12700">
                      <a:solidFill>
                        <a:srgbClr val="7E62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E62A0"/>
                      </a:solidFill>
                      <a:prstDash val="solid"/>
                    </a:lnL>
                    <a:lnR w="19050">
                      <a:solidFill>
                        <a:srgbClr val="7E62A0"/>
                      </a:solidFill>
                      <a:prstDash val="solid"/>
                    </a:lnR>
                    <a:lnT w="12700">
                      <a:solidFill>
                        <a:srgbClr val="7E62A0"/>
                      </a:solidFill>
                      <a:prstDash val="solid"/>
                    </a:lnT>
                    <a:lnB w="12700">
                      <a:solidFill>
                        <a:srgbClr val="7E62A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Sub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Creek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Q4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7E62A0"/>
                      </a:solidFill>
                      <a:prstDash val="solid"/>
                    </a:lnL>
                    <a:lnR w="19050">
                      <a:solidFill>
                        <a:srgbClr val="7E62A0"/>
                      </a:solidFill>
                      <a:prstDash val="solid"/>
                    </a:lnR>
                    <a:lnT w="12700">
                      <a:solidFill>
                        <a:srgbClr val="7E62A0"/>
                      </a:solidFill>
                      <a:prstDash val="solid"/>
                    </a:lnT>
                    <a:lnB w="19050">
                      <a:solidFill>
                        <a:srgbClr val="7E62A0"/>
                      </a:solidFill>
                      <a:prstDash val="solid"/>
                    </a:lnB>
                    <a:solidFill>
                      <a:srgbClr val="DFD7E8"/>
                    </a:solidFill>
                  </a:tcPr>
                </a:tc>
                <a:tc>
                  <a:txBody>
                    <a:bodyPr/>
                    <a:lstStyle/>
                    <a:p>
                      <a:pPr marR="429895" algn="r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4.42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7E62A0"/>
                      </a:solidFill>
                      <a:prstDash val="solid"/>
                    </a:lnL>
                    <a:lnR w="19050">
                      <a:solidFill>
                        <a:srgbClr val="7E62A0"/>
                      </a:solidFill>
                      <a:prstDash val="solid"/>
                    </a:lnR>
                    <a:lnT w="12700">
                      <a:solidFill>
                        <a:srgbClr val="7E62A0"/>
                      </a:solidFill>
                      <a:prstDash val="solid"/>
                    </a:lnT>
                    <a:lnB w="19050">
                      <a:solidFill>
                        <a:srgbClr val="7E62A0"/>
                      </a:solidFill>
                      <a:prstDash val="solid"/>
                    </a:lnB>
                    <a:solidFill>
                      <a:srgbClr val="DF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E62A0"/>
                      </a:solidFill>
                      <a:prstDash val="solid"/>
                    </a:lnL>
                    <a:lnR w="19050">
                      <a:solidFill>
                        <a:srgbClr val="7E62A0"/>
                      </a:solidFill>
                      <a:prstDash val="solid"/>
                    </a:lnR>
                    <a:lnT w="12700">
                      <a:solidFill>
                        <a:srgbClr val="7E62A0"/>
                      </a:solidFill>
                      <a:prstDash val="solid"/>
                    </a:lnT>
                    <a:lnB w="19050">
                      <a:solidFill>
                        <a:srgbClr val="7E62A0"/>
                      </a:solidFill>
                      <a:prstDash val="solid"/>
                    </a:lnB>
                    <a:solidFill>
                      <a:srgbClr val="DF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Average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(Sub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creeks)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9050">
                      <a:solidFill>
                        <a:srgbClr val="7E62A0"/>
                      </a:solidFill>
                      <a:prstDash val="solid"/>
                    </a:lnL>
                    <a:lnR w="19050">
                      <a:solidFill>
                        <a:srgbClr val="7E62A0"/>
                      </a:solidFill>
                      <a:prstDash val="solid"/>
                    </a:lnR>
                    <a:lnT w="19050">
                      <a:solidFill>
                        <a:srgbClr val="7E62A0"/>
                      </a:solidFill>
                      <a:prstDash val="solid"/>
                    </a:lnT>
                    <a:lnB w="12700">
                      <a:solidFill>
                        <a:srgbClr val="7E62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989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6.38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9050">
                      <a:solidFill>
                        <a:srgbClr val="7E62A0"/>
                      </a:solidFill>
                      <a:prstDash val="solid"/>
                    </a:lnL>
                    <a:lnR w="19050">
                      <a:solidFill>
                        <a:srgbClr val="7E62A0"/>
                      </a:solidFill>
                      <a:prstDash val="solid"/>
                    </a:lnR>
                    <a:lnT w="19050">
                      <a:solidFill>
                        <a:srgbClr val="7E62A0"/>
                      </a:solidFill>
                      <a:prstDash val="solid"/>
                    </a:lnT>
                    <a:lnB w="12700">
                      <a:solidFill>
                        <a:srgbClr val="7E62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22324896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9050">
                      <a:solidFill>
                        <a:srgbClr val="7E62A0"/>
                      </a:solidFill>
                      <a:prstDash val="solid"/>
                    </a:lnL>
                    <a:lnR w="19050">
                      <a:solidFill>
                        <a:srgbClr val="7E62A0"/>
                      </a:solidFill>
                      <a:prstDash val="solid"/>
                    </a:lnR>
                    <a:lnT w="19050">
                      <a:solidFill>
                        <a:srgbClr val="7E62A0"/>
                      </a:solidFill>
                      <a:prstDash val="solid"/>
                    </a:lnT>
                    <a:lnB w="12700">
                      <a:solidFill>
                        <a:srgbClr val="7E62A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Total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7E62A0"/>
                      </a:solidFill>
                      <a:prstDash val="solid"/>
                    </a:lnL>
                    <a:lnR w="19050">
                      <a:solidFill>
                        <a:srgbClr val="7E62A0"/>
                      </a:solidFill>
                      <a:prstDash val="solid"/>
                    </a:lnR>
                    <a:lnT w="12700">
                      <a:solidFill>
                        <a:srgbClr val="7E62A0"/>
                      </a:solidFill>
                      <a:prstDash val="solid"/>
                    </a:lnT>
                    <a:lnB w="19050">
                      <a:solidFill>
                        <a:srgbClr val="7E62A0"/>
                      </a:solidFill>
                      <a:prstDash val="solid"/>
                    </a:lnB>
                    <a:solidFill>
                      <a:srgbClr val="DF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E62A0"/>
                      </a:solidFill>
                      <a:prstDash val="solid"/>
                    </a:lnL>
                    <a:lnR w="19050">
                      <a:solidFill>
                        <a:srgbClr val="7E62A0"/>
                      </a:solidFill>
                      <a:prstDash val="solid"/>
                    </a:lnR>
                    <a:lnT w="12700">
                      <a:solidFill>
                        <a:srgbClr val="7E62A0"/>
                      </a:solidFill>
                      <a:prstDash val="solid"/>
                    </a:lnT>
                    <a:lnB w="19050">
                      <a:solidFill>
                        <a:srgbClr val="7E62A0"/>
                      </a:solidFill>
                      <a:prstDash val="solid"/>
                    </a:lnB>
                    <a:solidFill>
                      <a:srgbClr val="DF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53799854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7E62A0"/>
                      </a:solidFill>
                      <a:prstDash val="solid"/>
                    </a:lnL>
                    <a:lnR w="19050">
                      <a:solidFill>
                        <a:srgbClr val="7E62A0"/>
                      </a:solidFill>
                      <a:prstDash val="solid"/>
                    </a:lnR>
                    <a:lnT w="12700">
                      <a:solidFill>
                        <a:srgbClr val="7E62A0"/>
                      </a:solidFill>
                      <a:prstDash val="solid"/>
                    </a:lnT>
                    <a:lnB w="19050">
                      <a:solidFill>
                        <a:srgbClr val="7E62A0"/>
                      </a:solidFill>
                      <a:prstDash val="solid"/>
                    </a:lnB>
                    <a:solidFill>
                      <a:srgbClr val="DF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4888991" y="3777995"/>
            <a:ext cx="4876800" cy="3352800"/>
            <a:chOff x="4888991" y="3777995"/>
            <a:chExt cx="4876800" cy="33528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88991" y="3777995"/>
              <a:ext cx="4876800" cy="4571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88991" y="4387595"/>
              <a:ext cx="4876800" cy="2743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7959" rIns="0" bIns="0" rtlCol="0">
            <a:spAutoFit/>
          </a:bodyPr>
          <a:lstStyle/>
          <a:p>
            <a:pPr marL="3693160" marR="5080" indent="-3059430">
              <a:lnSpc>
                <a:spcPct val="100000"/>
              </a:lnSpc>
              <a:spcBef>
                <a:spcPts val="100"/>
              </a:spcBef>
            </a:pPr>
            <a:r>
              <a:rPr dirty="0"/>
              <a:t>Factors</a:t>
            </a:r>
            <a:r>
              <a:rPr spc="-75" dirty="0"/>
              <a:t> </a:t>
            </a:r>
            <a:r>
              <a:rPr dirty="0"/>
              <a:t>determining</a:t>
            </a:r>
            <a:r>
              <a:rPr spc="-70" dirty="0"/>
              <a:t> </a:t>
            </a:r>
            <a:r>
              <a:rPr dirty="0"/>
              <a:t>curve</a:t>
            </a:r>
            <a:r>
              <a:rPr spc="-45" dirty="0"/>
              <a:t> </a:t>
            </a:r>
            <a:r>
              <a:rPr spc="-10" dirty="0"/>
              <a:t>number values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191" y="3656075"/>
            <a:ext cx="9145524" cy="57058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09877" y="2194965"/>
            <a:ext cx="807656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354965" algn="l"/>
                <a:tab pos="1810385" algn="l"/>
                <a:tab pos="2914015" algn="l"/>
                <a:tab pos="4584700" algn="l"/>
                <a:tab pos="7069455" algn="l"/>
                <a:tab pos="7570470" algn="l"/>
              </a:tabLst>
            </a:pPr>
            <a:r>
              <a:rPr sz="2800" spc="-10" dirty="0">
                <a:latin typeface="Arial"/>
                <a:cs typeface="Arial"/>
              </a:rPr>
              <a:t>Indicate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0" dirty="0">
                <a:latin typeface="Arial"/>
                <a:cs typeface="Arial"/>
              </a:rPr>
              <a:t>runoff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0" dirty="0">
                <a:latin typeface="Arial"/>
                <a:cs typeface="Arial"/>
              </a:rPr>
              <a:t>response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0" dirty="0">
                <a:latin typeface="Arial"/>
                <a:cs typeface="Arial"/>
              </a:rPr>
              <a:t>characteristics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25" dirty="0">
                <a:latin typeface="Arial"/>
                <a:cs typeface="Arial"/>
              </a:rPr>
              <a:t>of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2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drainage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basin.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95034" y="7270521"/>
            <a:ext cx="289623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5735">
              <a:lnSpc>
                <a:spcPct val="150000"/>
              </a:lnSpc>
              <a:spcBef>
                <a:spcPts val="100"/>
              </a:spcBef>
              <a:tabLst>
                <a:tab pos="556260" algn="l"/>
                <a:tab pos="1675130" algn="l"/>
                <a:tab pos="1859914" algn="l"/>
                <a:tab pos="2390140" algn="l"/>
              </a:tabLst>
            </a:pPr>
            <a:r>
              <a:rPr sz="2800" spc="-10" dirty="0">
                <a:latin typeface="Arial"/>
                <a:cs typeface="Arial"/>
              </a:rPr>
              <a:t>condition</a:t>
            </a:r>
            <a:r>
              <a:rPr sz="2800" dirty="0">
                <a:latin typeface="Arial"/>
                <a:cs typeface="Arial"/>
              </a:rPr>
              <a:t>		</a:t>
            </a:r>
            <a:r>
              <a:rPr sz="2800" spc="-25" dirty="0">
                <a:latin typeface="Arial"/>
                <a:cs typeface="Arial"/>
              </a:rPr>
              <a:t>in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25" dirty="0">
                <a:latin typeface="Arial"/>
                <a:cs typeface="Arial"/>
              </a:rPr>
              <a:t>the to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0" dirty="0">
                <a:latin typeface="Arial"/>
                <a:cs typeface="Arial"/>
              </a:rPr>
              <a:t>curve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0" dirty="0">
                <a:latin typeface="Arial"/>
                <a:cs typeface="Arial"/>
              </a:rPr>
              <a:t>number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9877" y="4069232"/>
            <a:ext cx="5121910" cy="522605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780"/>
              </a:spcBef>
              <a:buFont typeface="Wingdings"/>
              <a:buChar char=""/>
              <a:tabLst>
                <a:tab pos="354965" algn="l"/>
              </a:tabLst>
            </a:pPr>
            <a:r>
              <a:rPr sz="2800" dirty="0">
                <a:latin typeface="Arial"/>
                <a:cs typeface="Arial"/>
              </a:rPr>
              <a:t>Parameters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like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685"/>
              </a:spcBef>
              <a:buFont typeface="Wingdings"/>
              <a:buChar char=""/>
              <a:tabLst>
                <a:tab pos="354965" algn="l"/>
              </a:tabLst>
            </a:pPr>
            <a:r>
              <a:rPr sz="2800" dirty="0">
                <a:latin typeface="Arial"/>
                <a:cs typeface="Arial"/>
              </a:rPr>
              <a:t>1.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Land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use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680"/>
              </a:spcBef>
              <a:buFont typeface="Wingdings"/>
              <a:buChar char=""/>
              <a:tabLst>
                <a:tab pos="354965" algn="l"/>
              </a:tabLst>
            </a:pPr>
            <a:r>
              <a:rPr sz="2800" dirty="0">
                <a:latin typeface="Arial"/>
                <a:cs typeface="Arial"/>
              </a:rPr>
              <a:t>2.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Land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treatment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680"/>
              </a:spcBef>
              <a:buFont typeface="Wingdings"/>
              <a:buChar char=""/>
              <a:tabLst>
                <a:tab pos="354965" algn="l"/>
              </a:tabLst>
            </a:pPr>
            <a:r>
              <a:rPr sz="2800" dirty="0">
                <a:latin typeface="Arial"/>
                <a:cs typeface="Arial"/>
              </a:rPr>
              <a:t>3.Hydrological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condition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680"/>
              </a:spcBef>
              <a:buFont typeface="Wingdings"/>
              <a:buChar char=""/>
              <a:tabLst>
                <a:tab pos="354965" algn="l"/>
              </a:tabLst>
            </a:pPr>
            <a:r>
              <a:rPr sz="2800" dirty="0">
                <a:latin typeface="Arial"/>
                <a:cs typeface="Arial"/>
              </a:rPr>
              <a:t>4.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Hydrological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soil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group</a:t>
            </a:r>
            <a:endParaRPr sz="2800">
              <a:latin typeface="Arial"/>
              <a:cs typeface="Arial"/>
            </a:endParaRPr>
          </a:p>
          <a:p>
            <a:pPr marL="354965" marR="5080" indent="-342900">
              <a:lnSpc>
                <a:spcPct val="150000"/>
              </a:lnSpc>
              <a:buFont typeface="Wingdings"/>
              <a:buChar char=""/>
              <a:tabLst>
                <a:tab pos="354965" algn="l"/>
                <a:tab pos="906780" algn="l"/>
                <a:tab pos="1993264" algn="l"/>
                <a:tab pos="2961640" algn="l"/>
                <a:tab pos="3095625" algn="l"/>
                <a:tab pos="3749675" algn="l"/>
                <a:tab pos="3856354" algn="l"/>
              </a:tabLst>
            </a:pPr>
            <a:r>
              <a:rPr sz="2800" spc="-25" dirty="0">
                <a:latin typeface="Arial"/>
                <a:cs typeface="Arial"/>
              </a:rPr>
              <a:t>5.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0" dirty="0">
                <a:latin typeface="Arial"/>
                <a:cs typeface="Arial"/>
              </a:rPr>
              <a:t>Antecedent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20" dirty="0">
                <a:latin typeface="Arial"/>
                <a:cs typeface="Arial"/>
              </a:rPr>
              <a:t>soil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20" dirty="0">
                <a:latin typeface="Arial"/>
                <a:cs typeface="Arial"/>
              </a:rPr>
              <a:t>moisture </a:t>
            </a:r>
            <a:r>
              <a:rPr sz="2800" spc="-10" dirty="0">
                <a:latin typeface="Arial"/>
                <a:cs typeface="Arial"/>
              </a:rPr>
              <a:t>drainage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20" dirty="0">
                <a:latin typeface="Arial"/>
                <a:cs typeface="Arial"/>
              </a:rPr>
              <a:t>basin</a:t>
            </a:r>
            <a:r>
              <a:rPr sz="2800" dirty="0">
                <a:latin typeface="Arial"/>
                <a:cs typeface="Arial"/>
              </a:rPr>
              <a:t>		</a:t>
            </a:r>
            <a:r>
              <a:rPr sz="2800" spc="-25" dirty="0">
                <a:latin typeface="Arial"/>
                <a:cs typeface="Arial"/>
              </a:rPr>
              <a:t>are</a:t>
            </a:r>
            <a:r>
              <a:rPr sz="2800" dirty="0">
                <a:latin typeface="Arial"/>
                <a:cs typeface="Arial"/>
              </a:rPr>
              <a:t>		</a:t>
            </a:r>
            <a:r>
              <a:rPr sz="2800" spc="-10" dirty="0">
                <a:latin typeface="Arial"/>
                <a:cs typeface="Arial"/>
              </a:rPr>
              <a:t>related</a:t>
            </a:r>
            <a:endParaRPr sz="28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1820"/>
              </a:spcBef>
            </a:pPr>
            <a:r>
              <a:rPr sz="2800" spc="-10" dirty="0">
                <a:latin typeface="Arial"/>
                <a:cs typeface="Arial"/>
              </a:rPr>
              <a:t>values</a:t>
            </a:r>
            <a:r>
              <a:rPr sz="3200" spc="-10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193791" y="3974591"/>
            <a:ext cx="4344035" cy="1828800"/>
            <a:chOff x="5193791" y="3974591"/>
            <a:chExt cx="4344035" cy="18288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6555" y="3974591"/>
              <a:ext cx="1563624" cy="5593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3075" y="4786883"/>
              <a:ext cx="521207" cy="518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93791" y="4634483"/>
              <a:ext cx="955548" cy="50901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018019" y="4914899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19806" y="0"/>
                  </a:lnTo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3075" y="4939283"/>
              <a:ext cx="521207" cy="518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18019" y="5143499"/>
              <a:ext cx="1303020" cy="6080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02851" y="5193791"/>
              <a:ext cx="432816" cy="5577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94776" y="5193791"/>
              <a:ext cx="521207" cy="609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4829" y="630681"/>
            <a:ext cx="742695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900" marR="5080" indent="-1854835">
              <a:lnSpc>
                <a:spcPct val="100000"/>
              </a:lnSpc>
              <a:spcBef>
                <a:spcPts val="100"/>
              </a:spcBef>
              <a:tabLst>
                <a:tab pos="3792220" algn="l"/>
              </a:tabLst>
            </a:pPr>
            <a:r>
              <a:rPr dirty="0"/>
              <a:t>3.</a:t>
            </a:r>
            <a:r>
              <a:rPr spc="-60" dirty="0"/>
              <a:t> </a:t>
            </a:r>
            <a:r>
              <a:rPr dirty="0"/>
              <a:t>Estimation</a:t>
            </a:r>
            <a:r>
              <a:rPr spc="-80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Runoff</a:t>
            </a:r>
            <a:r>
              <a:rPr spc="-70" dirty="0"/>
              <a:t> </a:t>
            </a:r>
            <a:r>
              <a:rPr dirty="0"/>
              <a:t>by</a:t>
            </a:r>
            <a:r>
              <a:rPr spc="-60" dirty="0"/>
              <a:t> </a:t>
            </a:r>
            <a:r>
              <a:rPr spc="-10" dirty="0"/>
              <a:t>Using Remote</a:t>
            </a:r>
            <a:r>
              <a:rPr dirty="0"/>
              <a:t>	Sensing</a:t>
            </a:r>
            <a:r>
              <a:rPr spc="-55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spc="-25" dirty="0"/>
              <a:t>GIS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72668" y="1872995"/>
            <a:ext cx="9145905" cy="5334000"/>
            <a:chOff x="772668" y="1872995"/>
            <a:chExt cx="9145905" cy="5334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3727" y="1872995"/>
              <a:ext cx="4407408" cy="1905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668" y="3777995"/>
              <a:ext cx="9145524" cy="3428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3727" y="3777995"/>
              <a:ext cx="4407408" cy="23621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1213" y="608786"/>
            <a:ext cx="75806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</a:t>
            </a:r>
            <a:r>
              <a:rPr spc="-35" dirty="0"/>
              <a:t> </a:t>
            </a:r>
            <a:r>
              <a:rPr dirty="0"/>
              <a:t>Estimation</a:t>
            </a:r>
            <a:r>
              <a:rPr spc="-60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runoff</a:t>
            </a:r>
            <a:r>
              <a:rPr spc="-50" dirty="0"/>
              <a:t> </a:t>
            </a:r>
            <a:r>
              <a:rPr dirty="0"/>
              <a:t>by</a:t>
            </a:r>
            <a:r>
              <a:rPr spc="-30" dirty="0"/>
              <a:t> </a:t>
            </a:r>
            <a:r>
              <a:rPr spc="-10" dirty="0"/>
              <a:t>using</a:t>
            </a:r>
          </a:p>
          <a:p>
            <a:pPr marL="2223770">
              <a:lnSpc>
                <a:spcPct val="100000"/>
              </a:lnSpc>
              <a:spcBef>
                <a:spcPts val="5"/>
              </a:spcBef>
              <a:tabLst>
                <a:tab pos="3997325" algn="l"/>
              </a:tabLst>
            </a:pPr>
            <a:r>
              <a:rPr spc="-10" dirty="0"/>
              <a:t>remote</a:t>
            </a:r>
            <a:r>
              <a:rPr dirty="0"/>
              <a:t>	sensing</a:t>
            </a:r>
            <a:r>
              <a:rPr spc="-45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spc="-25" dirty="0"/>
              <a:t>GIS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668" y="3777995"/>
            <a:ext cx="9145524" cy="51495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54481" y="2384551"/>
            <a:ext cx="2565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u="sng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Processes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4481" y="4097760"/>
            <a:ext cx="9154160" cy="4736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5780" marR="5080" indent="-513715">
              <a:lnSpc>
                <a:spcPct val="150100"/>
              </a:lnSpc>
              <a:spcBef>
                <a:spcPts val="100"/>
              </a:spcBef>
              <a:buAutoNum type="arabicPeriod"/>
              <a:tabLst>
                <a:tab pos="525780" algn="l"/>
                <a:tab pos="3155315" algn="l"/>
              </a:tabLst>
            </a:pPr>
            <a:r>
              <a:rPr sz="2800" dirty="0">
                <a:latin typeface="Arial"/>
                <a:cs typeface="Arial"/>
              </a:rPr>
              <a:t>Preparation</a:t>
            </a:r>
            <a:r>
              <a:rPr sz="2800" spc="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Land</a:t>
            </a:r>
            <a:r>
              <a:rPr sz="2800" spc="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use/Land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cover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map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by</a:t>
            </a:r>
            <a:r>
              <a:rPr sz="2800" spc="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using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remote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sensing</a:t>
            </a:r>
            <a:r>
              <a:rPr sz="2800" dirty="0">
                <a:latin typeface="Arial"/>
                <a:cs typeface="Arial"/>
              </a:rPr>
              <a:t>	and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GIS.</a:t>
            </a:r>
            <a:endParaRPr sz="2800">
              <a:latin typeface="Arial"/>
              <a:cs typeface="Arial"/>
            </a:endParaRPr>
          </a:p>
          <a:p>
            <a:pPr marL="525780" marR="6350" indent="-513715">
              <a:lnSpc>
                <a:spcPct val="150000"/>
              </a:lnSpc>
              <a:spcBef>
                <a:spcPts val="600"/>
              </a:spcBef>
              <a:buAutoNum type="arabicPeriod"/>
              <a:tabLst>
                <a:tab pos="525780" algn="l"/>
                <a:tab pos="2530475" algn="l"/>
                <a:tab pos="2992120" algn="l"/>
                <a:tab pos="4778375" algn="l"/>
                <a:tab pos="5146040" algn="l"/>
                <a:tab pos="5480050" algn="l"/>
                <a:tab pos="6555740" algn="l"/>
                <a:tab pos="7410450" algn="l"/>
                <a:tab pos="7994650" algn="l"/>
              </a:tabLst>
            </a:pPr>
            <a:r>
              <a:rPr sz="2800" spc="-10" dirty="0">
                <a:latin typeface="Arial"/>
                <a:cs typeface="Arial"/>
              </a:rPr>
              <a:t>Preparation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25" dirty="0">
                <a:latin typeface="Arial"/>
                <a:cs typeface="Arial"/>
              </a:rPr>
              <a:t>of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0" dirty="0">
                <a:latin typeface="Arial"/>
                <a:cs typeface="Arial"/>
              </a:rPr>
              <a:t>hydrologic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20" dirty="0">
                <a:latin typeface="Arial"/>
                <a:cs typeface="Arial"/>
              </a:rPr>
              <a:t>soil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0" dirty="0">
                <a:latin typeface="Arial"/>
                <a:cs typeface="Arial"/>
              </a:rPr>
              <a:t>group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25" dirty="0">
                <a:latin typeface="Arial"/>
                <a:cs typeface="Arial"/>
              </a:rPr>
              <a:t>map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25" dirty="0">
                <a:latin typeface="Arial"/>
                <a:cs typeface="Arial"/>
              </a:rPr>
              <a:t>for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20" dirty="0">
                <a:latin typeface="Arial"/>
                <a:cs typeface="Arial"/>
              </a:rPr>
              <a:t>making </a:t>
            </a:r>
            <a:r>
              <a:rPr sz="2800" dirty="0">
                <a:latin typeface="Arial"/>
                <a:cs typeface="Arial"/>
              </a:rPr>
              <a:t>appropriate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hydrological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soil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20" dirty="0">
                <a:latin typeface="Arial"/>
                <a:cs typeface="Arial"/>
              </a:rPr>
              <a:t>classification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&amp;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 marL="525780" marR="8255" indent="-513715">
              <a:lnSpc>
                <a:spcPct val="150000"/>
              </a:lnSpc>
              <a:spcBef>
                <a:spcPts val="605"/>
              </a:spcBef>
              <a:buAutoNum type="arabicPeriod"/>
              <a:tabLst>
                <a:tab pos="525780" algn="l"/>
              </a:tabLst>
            </a:pPr>
            <a:r>
              <a:rPr sz="2800" dirty="0">
                <a:latin typeface="Arial"/>
                <a:cs typeface="Arial"/>
              </a:rPr>
              <a:t>Decide</a:t>
            </a:r>
            <a:r>
              <a:rPr sz="2800" spc="2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2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curve</a:t>
            </a:r>
            <a:r>
              <a:rPr sz="2800" spc="2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number</a:t>
            </a:r>
            <a:r>
              <a:rPr sz="2800" spc="2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(CN)</a:t>
            </a:r>
            <a:r>
              <a:rPr sz="2800" spc="2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values</a:t>
            </a:r>
            <a:r>
              <a:rPr sz="2800" spc="2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based</a:t>
            </a:r>
            <a:r>
              <a:rPr sz="2800" spc="2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on</a:t>
            </a:r>
            <a:r>
              <a:rPr sz="2800" spc="2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field condition.</a:t>
            </a:r>
            <a:endParaRPr sz="2800">
              <a:latin typeface="Arial"/>
              <a:cs typeface="Arial"/>
            </a:endParaRPr>
          </a:p>
          <a:p>
            <a:pPr marL="525780" indent="-513080">
              <a:lnSpc>
                <a:spcPct val="100000"/>
              </a:lnSpc>
              <a:spcBef>
                <a:spcPts val="2280"/>
              </a:spcBef>
              <a:buAutoNum type="arabicPeriod"/>
              <a:tabLst>
                <a:tab pos="525780" algn="l"/>
              </a:tabLst>
            </a:pPr>
            <a:r>
              <a:rPr sz="2800" dirty="0">
                <a:latin typeface="Arial"/>
                <a:cs typeface="Arial"/>
              </a:rPr>
              <a:t>Calculate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value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then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estimate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runoff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Q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2838" rIns="0" bIns="0" rtlCol="0">
            <a:spAutoFit/>
          </a:bodyPr>
          <a:lstStyle/>
          <a:p>
            <a:pPr marL="506730">
              <a:lnSpc>
                <a:spcPct val="100000"/>
              </a:lnSpc>
              <a:spcBef>
                <a:spcPts val="100"/>
              </a:spcBef>
            </a:pPr>
            <a:r>
              <a:rPr dirty="0"/>
              <a:t>Estimation</a:t>
            </a:r>
            <a:r>
              <a:rPr spc="-125" dirty="0"/>
              <a:t> </a:t>
            </a:r>
            <a:r>
              <a:rPr dirty="0"/>
              <a:t>of</a:t>
            </a:r>
            <a:r>
              <a:rPr spc="-80" dirty="0"/>
              <a:t> </a:t>
            </a:r>
            <a:r>
              <a:rPr dirty="0"/>
              <a:t>runoff</a:t>
            </a:r>
            <a:r>
              <a:rPr spc="-105" dirty="0"/>
              <a:t> </a:t>
            </a:r>
            <a:r>
              <a:rPr dirty="0"/>
              <a:t>depth</a:t>
            </a:r>
            <a:r>
              <a:rPr spc="-110" dirty="0"/>
              <a:t> </a:t>
            </a:r>
            <a:r>
              <a:rPr spc="-20" dirty="0"/>
              <a:t>-</a:t>
            </a:r>
            <a:r>
              <a:rPr spc="-10" dirty="0"/>
              <a:t>Example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72668" y="1872995"/>
            <a:ext cx="9145905" cy="5334000"/>
            <a:chOff x="772668" y="1872995"/>
            <a:chExt cx="9145905" cy="5334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7591" y="1949195"/>
              <a:ext cx="2438400" cy="18288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89476" y="1949195"/>
              <a:ext cx="2551176" cy="1828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74991" y="1872995"/>
              <a:ext cx="2482596" cy="1905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2668" y="3777995"/>
              <a:ext cx="9145524" cy="34289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7591" y="3777995"/>
              <a:ext cx="2438400" cy="12390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89476" y="3777995"/>
              <a:ext cx="2551176" cy="11003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74991" y="3777995"/>
              <a:ext cx="2482596" cy="109118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110985" y="5237810"/>
            <a:ext cx="369442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10" dirty="0">
                <a:latin typeface="Arial"/>
                <a:cs typeface="Arial"/>
              </a:rPr>
              <a:t>Preparation</a:t>
            </a:r>
            <a:r>
              <a:rPr sz="1800" b="1" spc="-210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of</a:t>
            </a:r>
            <a:r>
              <a:rPr sz="1800" b="1" spc="-130" dirty="0">
                <a:latin typeface="Arial"/>
                <a:cs typeface="Arial"/>
              </a:rPr>
              <a:t> </a:t>
            </a:r>
            <a:r>
              <a:rPr sz="1800" b="1" spc="-150" dirty="0">
                <a:latin typeface="Arial"/>
                <a:cs typeface="Arial"/>
              </a:rPr>
              <a:t>Various</a:t>
            </a:r>
            <a:r>
              <a:rPr sz="1800" b="1" spc="-245" dirty="0">
                <a:latin typeface="Arial"/>
                <a:cs typeface="Arial"/>
              </a:rPr>
              <a:t> </a:t>
            </a:r>
            <a:r>
              <a:rPr sz="1800" b="1" spc="-114" dirty="0">
                <a:latin typeface="Arial"/>
                <a:cs typeface="Arial"/>
              </a:rPr>
              <a:t>Thematic</a:t>
            </a:r>
            <a:r>
              <a:rPr sz="1800" b="1" spc="-280" dirty="0">
                <a:latin typeface="Arial"/>
                <a:cs typeface="Arial"/>
              </a:rPr>
              <a:t> </a:t>
            </a:r>
            <a:r>
              <a:rPr sz="1800" b="1" spc="-65" dirty="0">
                <a:latin typeface="Arial"/>
                <a:cs typeface="Arial"/>
              </a:rPr>
              <a:t>Maps: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10985" y="5512130"/>
            <a:ext cx="326136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</a:tabLst>
            </a:pPr>
            <a:r>
              <a:rPr sz="1800" spc="-75" dirty="0">
                <a:latin typeface="Arial"/>
                <a:cs typeface="Arial"/>
              </a:rPr>
              <a:t>Contour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map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</a:tabLst>
            </a:pPr>
            <a:r>
              <a:rPr sz="1800" spc="-110" dirty="0">
                <a:latin typeface="Arial"/>
                <a:cs typeface="Arial"/>
              </a:rPr>
              <a:t>Drainage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map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800" spc="-25" dirty="0">
                <a:latin typeface="Arial"/>
                <a:cs typeface="Arial"/>
              </a:rPr>
              <a:t>DEM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800" spc="-110" dirty="0">
                <a:latin typeface="Arial"/>
                <a:cs typeface="Arial"/>
              </a:rPr>
              <a:t>Slope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map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800" spc="-105" dirty="0">
                <a:latin typeface="Arial"/>
                <a:cs typeface="Arial"/>
              </a:rPr>
              <a:t>Land</a:t>
            </a:r>
            <a:r>
              <a:rPr sz="1800" spc="-23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land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use/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land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cover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map.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4722" y="5361254"/>
            <a:ext cx="24015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0" dirty="0">
                <a:latin typeface="Arial"/>
                <a:cs typeface="Arial"/>
              </a:rPr>
              <a:t>Kanhaiya</a:t>
            </a:r>
            <a:r>
              <a:rPr sz="1800" b="1" spc="-250" dirty="0">
                <a:latin typeface="Arial"/>
                <a:cs typeface="Arial"/>
              </a:rPr>
              <a:t> </a:t>
            </a:r>
            <a:r>
              <a:rPr sz="1800" b="1" spc="-90" dirty="0">
                <a:latin typeface="Arial"/>
                <a:cs typeface="Arial"/>
              </a:rPr>
              <a:t>nala</a:t>
            </a:r>
            <a:r>
              <a:rPr sz="1800" b="1" spc="-240" dirty="0">
                <a:latin typeface="Arial"/>
                <a:cs typeface="Arial"/>
              </a:rPr>
              <a:t> </a:t>
            </a:r>
            <a:r>
              <a:rPr sz="1800" b="1" spc="-95" dirty="0">
                <a:latin typeface="Arial"/>
                <a:cs typeface="Arial"/>
              </a:rPr>
              <a:t>watershed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4722" y="5910452"/>
            <a:ext cx="33508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Arial"/>
                <a:cs typeface="Arial"/>
              </a:rPr>
              <a:t>In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200" dirty="0">
                <a:latin typeface="Arial"/>
                <a:cs typeface="Arial"/>
              </a:rPr>
              <a:t>Tons</a:t>
            </a:r>
            <a:r>
              <a:rPr sz="1800" spc="-32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River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catchment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85" dirty="0">
                <a:latin typeface="Arial"/>
                <a:cs typeface="Arial"/>
              </a:rPr>
              <a:t>Elevation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480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620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m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aboveMSL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25" dirty="0">
                <a:latin typeface="Arial"/>
                <a:cs typeface="Arial"/>
              </a:rPr>
              <a:t>Satna</a:t>
            </a:r>
            <a:r>
              <a:rPr sz="1800" b="1" spc="-245" dirty="0">
                <a:latin typeface="Arial"/>
                <a:cs typeface="Arial"/>
              </a:rPr>
              <a:t> </a:t>
            </a:r>
            <a:r>
              <a:rPr sz="1800" b="1" spc="-105" dirty="0">
                <a:latin typeface="Arial"/>
                <a:cs typeface="Arial"/>
              </a:rPr>
              <a:t>District</a:t>
            </a:r>
            <a:r>
              <a:rPr sz="1800" b="1" spc="-17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(M.P.)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2838" rIns="0" bIns="0" rtlCol="0">
            <a:spAutoFit/>
          </a:bodyPr>
          <a:lstStyle/>
          <a:p>
            <a:pPr marL="1280795">
              <a:lnSpc>
                <a:spcPct val="100000"/>
              </a:lnSpc>
              <a:spcBef>
                <a:spcPts val="100"/>
              </a:spcBef>
            </a:pPr>
            <a:r>
              <a:rPr dirty="0"/>
              <a:t>Soil</a:t>
            </a:r>
            <a:r>
              <a:rPr spc="-55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dirty="0"/>
              <a:t>Land</a:t>
            </a:r>
            <a:r>
              <a:rPr spc="-55" dirty="0"/>
              <a:t> </a:t>
            </a:r>
            <a:r>
              <a:rPr dirty="0"/>
              <a:t>use</a:t>
            </a:r>
            <a:r>
              <a:rPr spc="-30" dirty="0"/>
              <a:t> </a:t>
            </a:r>
            <a:r>
              <a:rPr dirty="0"/>
              <a:t>land</a:t>
            </a:r>
            <a:r>
              <a:rPr spc="-75" dirty="0"/>
              <a:t> </a:t>
            </a:r>
            <a:r>
              <a:rPr spc="-10" dirty="0"/>
              <a:t>cover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72668" y="1949195"/>
            <a:ext cx="9145905" cy="5257800"/>
            <a:chOff x="772668" y="1949195"/>
            <a:chExt cx="9145905" cy="5257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30596" y="1949195"/>
              <a:ext cx="3822192" cy="18288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5316" y="1949195"/>
              <a:ext cx="3732276" cy="1828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2668" y="3777995"/>
              <a:ext cx="9145524" cy="34289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30596" y="3777995"/>
              <a:ext cx="3822192" cy="26974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5316" y="3777995"/>
              <a:ext cx="3732276" cy="26974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2838" rIns="0" bIns="0" rtlCol="0">
            <a:spAutoFit/>
          </a:bodyPr>
          <a:lstStyle/>
          <a:p>
            <a:pPr marL="430530">
              <a:lnSpc>
                <a:spcPct val="100000"/>
              </a:lnSpc>
              <a:spcBef>
                <a:spcPts val="100"/>
              </a:spcBef>
            </a:pPr>
            <a:r>
              <a:rPr dirty="0"/>
              <a:t>Generating</a:t>
            </a:r>
            <a:r>
              <a:rPr spc="-100" dirty="0"/>
              <a:t> </a:t>
            </a:r>
            <a:r>
              <a:rPr dirty="0"/>
              <a:t>CN</a:t>
            </a:r>
            <a:r>
              <a:rPr spc="-60" dirty="0"/>
              <a:t> </a:t>
            </a:r>
            <a:r>
              <a:rPr dirty="0"/>
              <a:t>and</a:t>
            </a:r>
            <a:r>
              <a:rPr spc="-75" dirty="0"/>
              <a:t> </a:t>
            </a:r>
            <a:r>
              <a:rPr dirty="0"/>
              <a:t>runoff</a:t>
            </a:r>
            <a:r>
              <a:rPr spc="-85" dirty="0"/>
              <a:t> </a:t>
            </a:r>
            <a:r>
              <a:rPr dirty="0"/>
              <a:t>depth</a:t>
            </a:r>
            <a:r>
              <a:rPr spc="-110" dirty="0"/>
              <a:t> </a:t>
            </a:r>
            <a:r>
              <a:rPr spc="-25" dirty="0"/>
              <a:t>map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72668" y="1872995"/>
            <a:ext cx="9145905" cy="5334000"/>
            <a:chOff x="772668" y="1872995"/>
            <a:chExt cx="9145905" cy="5334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992" y="1949195"/>
              <a:ext cx="3777996" cy="18288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46191" y="1872995"/>
              <a:ext cx="3799332" cy="1905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2668" y="3777995"/>
              <a:ext cx="9145524" cy="34289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8992" y="3777995"/>
              <a:ext cx="3777996" cy="26974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46191" y="3777995"/>
              <a:ext cx="3799332" cy="26212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2838" rIns="0" bIns="0" rtlCol="0">
            <a:spAutoFit/>
          </a:bodyPr>
          <a:lstStyle/>
          <a:p>
            <a:pPr marL="1585595">
              <a:lnSpc>
                <a:spcPct val="100000"/>
              </a:lnSpc>
              <a:spcBef>
                <a:spcPts val="100"/>
              </a:spcBef>
            </a:pPr>
            <a:r>
              <a:rPr dirty="0"/>
              <a:t>Runoff</a:t>
            </a:r>
            <a:r>
              <a:rPr spc="-130" dirty="0"/>
              <a:t> </a:t>
            </a:r>
            <a:r>
              <a:rPr dirty="0"/>
              <a:t>measuring</a:t>
            </a:r>
            <a:r>
              <a:rPr spc="-170" dirty="0"/>
              <a:t> </a:t>
            </a:r>
            <a:r>
              <a:rPr spc="-10" dirty="0"/>
              <a:t>devices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668" y="3777995"/>
            <a:ext cx="9145524" cy="3428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09877" y="1956053"/>
            <a:ext cx="4402455" cy="404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329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Direct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Discharge</a:t>
            </a:r>
            <a:r>
              <a:rPr sz="2800" b="1" spc="-12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Methods</a:t>
            </a:r>
            <a:endParaRPr sz="2800">
              <a:latin typeface="Arial"/>
              <a:cs typeface="Arial"/>
            </a:endParaRPr>
          </a:p>
          <a:p>
            <a:pPr marL="755650" indent="-286385">
              <a:lnSpc>
                <a:spcPts val="3329"/>
              </a:lnSpc>
              <a:buSzPct val="96428"/>
              <a:buFont typeface="Wingdings"/>
              <a:buChar char=""/>
              <a:tabLst>
                <a:tab pos="755650" algn="l"/>
              </a:tabLst>
            </a:pPr>
            <a:r>
              <a:rPr sz="2800" spc="-10" dirty="0">
                <a:latin typeface="Arial"/>
                <a:cs typeface="Arial"/>
              </a:rPr>
              <a:t>Weirs</a:t>
            </a:r>
            <a:endParaRPr sz="2800">
              <a:latin typeface="Arial"/>
              <a:cs typeface="Arial"/>
            </a:endParaRPr>
          </a:p>
          <a:p>
            <a:pPr marL="755650" indent="-286385">
              <a:lnSpc>
                <a:spcPct val="100000"/>
              </a:lnSpc>
              <a:buSzPct val="96428"/>
              <a:buFont typeface="Wingdings"/>
              <a:buChar char=""/>
              <a:tabLst>
                <a:tab pos="755650" algn="l"/>
              </a:tabLst>
            </a:pPr>
            <a:r>
              <a:rPr sz="2800" spc="-10" dirty="0">
                <a:latin typeface="Arial"/>
                <a:cs typeface="Arial"/>
              </a:rPr>
              <a:t>Orifices</a:t>
            </a:r>
            <a:endParaRPr sz="2800">
              <a:latin typeface="Arial"/>
              <a:cs typeface="Arial"/>
            </a:endParaRPr>
          </a:p>
          <a:p>
            <a:pPr marL="755015" indent="-285750">
              <a:lnSpc>
                <a:spcPct val="100000"/>
              </a:lnSpc>
              <a:buSzPct val="96428"/>
              <a:buFont typeface="Wingdings"/>
              <a:buChar char=""/>
              <a:tabLst>
                <a:tab pos="755015" algn="l"/>
              </a:tabLst>
            </a:pPr>
            <a:r>
              <a:rPr sz="2800" spc="-10" dirty="0">
                <a:latin typeface="Arial"/>
                <a:cs typeface="Arial"/>
              </a:rPr>
              <a:t>Flumes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0"/>
              </a:spcBef>
              <a:buFont typeface="Wingdings"/>
              <a:buChar char=""/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ts val="3329"/>
              </a:lnSpc>
            </a:pPr>
            <a:r>
              <a:rPr sz="2800" b="1" spc="-40" dirty="0">
                <a:latin typeface="Arial"/>
                <a:cs typeface="Arial"/>
              </a:rPr>
              <a:t>Velocity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-</a:t>
            </a:r>
            <a:r>
              <a:rPr sz="2800" b="1" spc="-1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Area</a:t>
            </a:r>
            <a:r>
              <a:rPr sz="2800" b="1" spc="-14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Methods</a:t>
            </a:r>
            <a:endParaRPr sz="2800">
              <a:latin typeface="Arial"/>
              <a:cs typeface="Arial"/>
            </a:endParaRPr>
          </a:p>
          <a:p>
            <a:pPr marL="755650" indent="-286385">
              <a:lnSpc>
                <a:spcPts val="3329"/>
              </a:lnSpc>
              <a:buSzPct val="96428"/>
              <a:buFont typeface="Wingdings"/>
              <a:buChar char=""/>
              <a:tabLst>
                <a:tab pos="755650" algn="l"/>
              </a:tabLst>
            </a:pPr>
            <a:r>
              <a:rPr sz="2800" spc="-114" dirty="0">
                <a:latin typeface="Arial"/>
                <a:cs typeface="Arial"/>
              </a:rPr>
              <a:t>Float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method</a:t>
            </a:r>
            <a:endParaRPr sz="2800">
              <a:latin typeface="Arial"/>
              <a:cs typeface="Arial"/>
            </a:endParaRPr>
          </a:p>
          <a:p>
            <a:pPr marL="755650" indent="-286385">
              <a:lnSpc>
                <a:spcPct val="100000"/>
              </a:lnSpc>
              <a:buSzPct val="96428"/>
              <a:buFont typeface="Wingdings"/>
              <a:buChar char=""/>
              <a:tabLst>
                <a:tab pos="755650" algn="l"/>
              </a:tabLst>
            </a:pPr>
            <a:r>
              <a:rPr sz="2800" spc="-110" dirty="0">
                <a:latin typeface="Arial"/>
                <a:cs typeface="Arial"/>
              </a:rPr>
              <a:t>Current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meter</a:t>
            </a:r>
            <a:endParaRPr sz="2800">
              <a:latin typeface="Arial"/>
              <a:cs typeface="Arial"/>
            </a:endParaRPr>
          </a:p>
          <a:p>
            <a:pPr marL="755015" indent="-285750">
              <a:lnSpc>
                <a:spcPct val="100000"/>
              </a:lnSpc>
              <a:buSzPct val="96428"/>
              <a:buFont typeface="Wingdings"/>
              <a:buChar char=""/>
              <a:tabLst>
                <a:tab pos="755015" algn="l"/>
              </a:tabLst>
            </a:pPr>
            <a:r>
              <a:rPr sz="2800" spc="-190" dirty="0">
                <a:latin typeface="Arial"/>
                <a:cs typeface="Arial"/>
              </a:rPr>
              <a:t>Tracer</a:t>
            </a:r>
            <a:r>
              <a:rPr sz="2800" spc="-3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method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1398</Words>
  <Application>Microsoft Office PowerPoint</Application>
  <PresentationFormat>Custom</PresentationFormat>
  <Paragraphs>580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Office Theme</vt:lpstr>
      <vt:lpstr>Methods and Estimation of Excess Runoff</vt:lpstr>
      <vt:lpstr>2. Curve number method</vt:lpstr>
      <vt:lpstr>Factors determining curve number values</vt:lpstr>
      <vt:lpstr>3. Estimation of Runoff by Using Remote Sensing and GIS</vt:lpstr>
      <vt:lpstr>3. Estimation of runoff by using remote sensing and GIS</vt:lpstr>
      <vt:lpstr>Estimation of runoff depth -Example</vt:lpstr>
      <vt:lpstr>Soil and Land use land cover</vt:lpstr>
      <vt:lpstr>Generating CN and runoff depth map</vt:lpstr>
      <vt:lpstr>Runoff measuring devices</vt:lpstr>
      <vt:lpstr>Weir</vt:lpstr>
      <vt:lpstr>Orifice</vt:lpstr>
      <vt:lpstr>Orifice</vt:lpstr>
      <vt:lpstr>Flumes Parshal Flumes</vt:lpstr>
      <vt:lpstr>Flumes</vt:lpstr>
      <vt:lpstr>Standard design dimensions (from USDA-SCS 1965)</vt:lpstr>
      <vt:lpstr>Cut Throat Flume</vt:lpstr>
      <vt:lpstr>Stream flow monitoring methods</vt:lpstr>
      <vt:lpstr>Measurement of stream flow discharge</vt:lpstr>
      <vt:lpstr>Velocity-area method</vt:lpstr>
      <vt:lpstr>Velocity-area method</vt:lpstr>
      <vt:lpstr>Float Method</vt:lpstr>
      <vt:lpstr>Current meter</vt:lpstr>
      <vt:lpstr>Stage level recorder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of runoff estimation and its measurement</dc:title>
  <dc:creator>HP</dc:creator>
  <cp:lastModifiedBy>Kamyar KMM</cp:lastModifiedBy>
  <cp:revision>2</cp:revision>
  <dcterms:created xsi:type="dcterms:W3CDTF">2024-03-22T13:24:34Z</dcterms:created>
  <dcterms:modified xsi:type="dcterms:W3CDTF">2024-03-22T13:32:49Z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2024-03-22T00:00:00Z</vt:filetime>
  </property>
  <property fmtid="{D5CDD505-2E9C-101B-9397-08002B2CF9AE}" pid="5" name="Producer">
    <vt:lpwstr>3-Heights(TM) PDF Security Shell 4.8.25.2 (http://www.pdf-tools.com)</vt:lpwstr>
  </property>
</Properties>
</file>