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393" r:id="rId2"/>
    <p:sldId id="334" r:id="rId3"/>
    <p:sldId id="345" r:id="rId4"/>
    <p:sldId id="472" r:id="rId5"/>
    <p:sldId id="463" r:id="rId6"/>
    <p:sldId id="474" r:id="rId7"/>
    <p:sldId id="344" r:id="rId8"/>
    <p:sldId id="459" r:id="rId9"/>
    <p:sldId id="460" r:id="rId10"/>
    <p:sldId id="346" r:id="rId11"/>
    <p:sldId id="464" r:id="rId12"/>
    <p:sldId id="475" r:id="rId13"/>
    <p:sldId id="343" r:id="rId14"/>
    <p:sldId id="467" r:id="rId15"/>
    <p:sldId id="458" r:id="rId16"/>
    <p:sldId id="476" r:id="rId17"/>
    <p:sldId id="347" r:id="rId18"/>
    <p:sldId id="477" r:id="rId19"/>
    <p:sldId id="470" r:id="rId20"/>
    <p:sldId id="465" r:id="rId21"/>
    <p:sldId id="478" r:id="rId22"/>
    <p:sldId id="479" r:id="rId23"/>
    <p:sldId id="499" r:id="rId24"/>
    <p:sldId id="480" r:id="rId25"/>
    <p:sldId id="500" r:id="rId26"/>
    <p:sldId id="50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69" autoAdjust="0"/>
    <p:restoredTop sz="94660"/>
  </p:normalViewPr>
  <p:slideViewPr>
    <p:cSldViewPr>
      <p:cViewPr varScale="1">
        <p:scale>
          <a:sx n="64" d="100"/>
          <a:sy n="64" d="100"/>
        </p:scale>
        <p:origin x="171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7E9EA6-BC76-44A5-83A9-7919FA5D2DCC}" type="datetimeFigureOut">
              <a:rPr lang="en-US" smtClean="0"/>
              <a:t>1/26/2024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65E296-9B43-4303-BED5-9DD5C597A765}" type="slidenum">
              <a:rPr lang="en-US" smtClean="0"/>
              <a:t>‹#›</a:t>
            </a:fld>
            <a:endParaRPr lang="en-US"/>
          </a:p>
        </p:txBody>
      </p:sp>
    </p:spTree>
    <p:extLst>
      <p:ext uri="{BB962C8B-B14F-4D97-AF65-F5344CB8AC3E}">
        <p14:creationId xmlns:p14="http://schemas.microsoft.com/office/powerpoint/2010/main" val="1470936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42CBA75-778C-4970-BD05-5B897FB403D4}" type="datetimeFigureOut">
              <a:rPr lang="en-GB" smtClean="0"/>
              <a:pPr/>
              <a:t>26/01/2024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118020-4FE2-4A2C-9D83-A582DD0A2853}"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42CBA75-778C-4970-BD05-5B897FB403D4}" type="datetimeFigureOut">
              <a:rPr lang="en-GB" smtClean="0"/>
              <a:pPr/>
              <a:t>26/01/2024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118020-4FE2-4A2C-9D83-A582DD0A285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42CBA75-778C-4970-BD05-5B897FB403D4}" type="datetimeFigureOut">
              <a:rPr lang="en-GB" smtClean="0"/>
              <a:pPr/>
              <a:t>26/01/2024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118020-4FE2-4A2C-9D83-A582DD0A285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42CBA75-778C-4970-BD05-5B897FB403D4}" type="datetimeFigureOut">
              <a:rPr lang="en-GB" smtClean="0"/>
              <a:pPr/>
              <a:t>26/01/2024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118020-4FE2-4A2C-9D83-A582DD0A285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2CBA75-778C-4970-BD05-5B897FB403D4}" type="datetimeFigureOut">
              <a:rPr lang="en-GB" smtClean="0"/>
              <a:pPr/>
              <a:t>26/01/2024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118020-4FE2-4A2C-9D83-A582DD0A285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42CBA75-778C-4970-BD05-5B897FB403D4}" type="datetimeFigureOut">
              <a:rPr lang="en-GB" smtClean="0"/>
              <a:pPr/>
              <a:t>26/01/2024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2118020-4FE2-4A2C-9D83-A582DD0A285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42CBA75-778C-4970-BD05-5B897FB403D4}" type="datetimeFigureOut">
              <a:rPr lang="en-GB" smtClean="0"/>
              <a:pPr/>
              <a:t>26/01/2024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2118020-4FE2-4A2C-9D83-A582DD0A285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42CBA75-778C-4970-BD05-5B897FB403D4}" type="datetimeFigureOut">
              <a:rPr lang="en-GB" smtClean="0"/>
              <a:pPr/>
              <a:t>26/01/2024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2118020-4FE2-4A2C-9D83-A582DD0A285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2CBA75-778C-4970-BD05-5B897FB403D4}" type="datetimeFigureOut">
              <a:rPr lang="en-GB" smtClean="0"/>
              <a:pPr/>
              <a:t>26/01/2024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2118020-4FE2-4A2C-9D83-A582DD0A285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42CBA75-778C-4970-BD05-5B897FB403D4}" type="datetimeFigureOut">
              <a:rPr lang="en-GB" smtClean="0"/>
              <a:pPr/>
              <a:t>26/01/2024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2118020-4FE2-4A2C-9D83-A582DD0A285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42CBA75-778C-4970-BD05-5B897FB403D4}" type="datetimeFigureOut">
              <a:rPr lang="en-GB" smtClean="0"/>
              <a:pPr/>
              <a:t>26/01/2024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2118020-4FE2-4A2C-9D83-A582DD0A285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2CBA75-778C-4970-BD05-5B897FB403D4}" type="datetimeFigureOut">
              <a:rPr lang="en-GB" smtClean="0"/>
              <a:pPr/>
              <a:t>26/01/2024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118020-4FE2-4A2C-9D83-A582DD0A2853}"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458200" cy="6400800"/>
          </a:xfrm>
          <a:solidFill>
            <a:schemeClr val="tx2">
              <a:lumMod val="20000"/>
              <a:lumOff val="80000"/>
            </a:schemeClr>
          </a:solidFill>
        </p:spPr>
        <p:txBody>
          <a:bodyPr>
            <a:noAutofit/>
          </a:bodyPr>
          <a:lstStyle/>
          <a:p>
            <a:br>
              <a:rPr lang="en-US" sz="1600" b="1"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Ministry of Higher Education and Scientific Research</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Salahaddin University</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College of Agricultural Engineering Sciences</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First Stage</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Surveying</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Lecture – 1–</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By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Kamyar M. Mohammed</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2023-2024</a:t>
            </a: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30666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srcRect l="20470" t="21300" r="27556" b="21300"/>
          <a:stretch/>
        </p:blipFill>
        <p:spPr>
          <a:xfrm>
            <a:off x="0" y="332656"/>
            <a:ext cx="9144000" cy="6264696"/>
          </a:xfrm>
          <a:prstGeom prst="rect">
            <a:avLst/>
          </a:prstGeom>
        </p:spPr>
      </p:pic>
    </p:spTree>
    <p:extLst>
      <p:ext uri="{BB962C8B-B14F-4D97-AF65-F5344CB8AC3E}">
        <p14:creationId xmlns:p14="http://schemas.microsoft.com/office/powerpoint/2010/main" val="12945666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rotWithShape="1">
          <a:blip r:embed="rId2"/>
          <a:srcRect l="19995" t="24068" r="31206" b="19044"/>
          <a:stretch/>
        </p:blipFill>
        <p:spPr>
          <a:xfrm>
            <a:off x="52512" y="595412"/>
            <a:ext cx="9009384" cy="5760640"/>
          </a:xfrm>
          <a:prstGeom prst="rect">
            <a:avLst/>
          </a:prstGeom>
        </p:spPr>
      </p:pic>
    </p:spTree>
    <p:extLst>
      <p:ext uri="{BB962C8B-B14F-4D97-AF65-F5344CB8AC3E}">
        <p14:creationId xmlns:p14="http://schemas.microsoft.com/office/powerpoint/2010/main" val="429622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412776"/>
            <a:ext cx="8496944" cy="5328592"/>
          </a:xfrm>
          <a:solidFill>
            <a:schemeClr val="accent5">
              <a:lumMod val="20000"/>
              <a:lumOff val="80000"/>
            </a:schemeClr>
          </a:solidFill>
        </p:spPr>
        <p:txBody>
          <a:bodyPr>
            <a:normAutofit/>
          </a:bodyPr>
          <a:lstStyle/>
          <a:p>
            <a:pPr marL="514350" lvl="0" indent="-514350" algn="just">
              <a:lnSpc>
                <a:spcPct val="170000"/>
              </a:lnSpc>
              <a:buAutoNum type="arabicPeriod"/>
            </a:pPr>
            <a:r>
              <a:rPr lang="en-US" sz="2400" dirty="0">
                <a:latin typeface="Times" panose="02020603050405020304" pitchFamily="18" charset="0"/>
                <a:cs typeface="Times" panose="02020603050405020304" pitchFamily="18" charset="0"/>
              </a:rPr>
              <a:t>Determination of the size and shape of the earth and measurement of all data needed to define the size, position, shape, and contour of any part of the earth.</a:t>
            </a:r>
          </a:p>
          <a:p>
            <a:pPr marL="514350" lvl="0" indent="-514350" algn="just">
              <a:lnSpc>
                <a:spcPct val="170000"/>
              </a:lnSpc>
              <a:buAutoNum type="arabicPeriod"/>
            </a:pPr>
            <a:endParaRPr lang="en-US" sz="2400" dirty="0">
              <a:latin typeface="Times" panose="02020603050405020304" pitchFamily="18" charset="0"/>
              <a:cs typeface="Times" panose="02020603050405020304" pitchFamily="18" charset="0"/>
            </a:endParaRPr>
          </a:p>
          <a:p>
            <a:pPr marL="514350" lvl="0" indent="-514350" algn="just">
              <a:lnSpc>
                <a:spcPct val="170000"/>
              </a:lnSpc>
              <a:buAutoNum type="arabicPeriod"/>
            </a:pPr>
            <a:r>
              <a:rPr lang="en-US" sz="2400" dirty="0">
                <a:latin typeface="Times" panose="02020603050405020304" pitchFamily="18" charset="0"/>
                <a:cs typeface="Times" panose="02020603050405020304" pitchFamily="18" charset="0"/>
              </a:rPr>
              <a:t>Positioning of objects in space, and positioning and monitoring of physical features, structures, and engineering works on, above, or below the surface of the earth.</a:t>
            </a:r>
          </a:p>
          <a:p>
            <a:pPr marL="514350" lvl="0" indent="-514350">
              <a:lnSpc>
                <a:spcPct val="170000"/>
              </a:lnSpc>
              <a:buAutoNum type="arabicPeriod"/>
            </a:pPr>
            <a:endParaRPr lang="en-US" sz="2800" dirty="0">
              <a:latin typeface="Times" panose="02020603050405020304" pitchFamily="18" charset="0"/>
              <a:cs typeface="Times" panose="02020603050405020304" pitchFamily="18" charset="0"/>
            </a:endParaRPr>
          </a:p>
          <a:p>
            <a:pPr marL="0" indent="0">
              <a:buNone/>
            </a:pPr>
            <a:endParaRPr lang="en-US" sz="2800" b="1" dirty="0">
              <a:latin typeface="Times" panose="02020603050405020304" pitchFamily="18" charset="0"/>
              <a:cs typeface="Times" panose="02020603050405020304" pitchFamily="18" charset="0"/>
            </a:endParaRPr>
          </a:p>
        </p:txBody>
      </p:sp>
      <p:sp>
        <p:nvSpPr>
          <p:cNvPr id="12" name="Title 1"/>
          <p:cNvSpPr>
            <a:spLocks noGrp="1"/>
          </p:cNvSpPr>
          <p:nvPr>
            <p:ph type="title"/>
          </p:nvPr>
        </p:nvSpPr>
        <p:spPr>
          <a:xfrm>
            <a:off x="457200" y="44624"/>
            <a:ext cx="8229600" cy="1296144"/>
          </a:xfrm>
          <a:solidFill>
            <a:schemeClr val="tx2">
              <a:lumMod val="40000"/>
              <a:lumOff val="60000"/>
            </a:schemeClr>
          </a:solidFill>
        </p:spPr>
        <p:txBody>
          <a:bodyPr>
            <a:noAutofit/>
          </a:bodyPr>
          <a:lstStyle/>
          <a:p>
            <a:br>
              <a:rPr lang="en-US" sz="2800" b="1" dirty="0">
                <a:latin typeface="Times" panose="02020603050405020304" pitchFamily="18" charset="0"/>
                <a:cs typeface="Times" panose="02020603050405020304" pitchFamily="18" charset="0"/>
              </a:rPr>
            </a:br>
            <a:br>
              <a:rPr lang="en-US" sz="2800" b="1" dirty="0">
                <a:latin typeface="Times" panose="02020603050405020304" pitchFamily="18" charset="0"/>
                <a:cs typeface="Times" panose="02020603050405020304" pitchFamily="18" charset="0"/>
              </a:rPr>
            </a:br>
            <a:r>
              <a:rPr lang="en-US" sz="2800" b="1" dirty="0">
                <a:latin typeface="Times" panose="02020603050405020304" pitchFamily="18" charset="0"/>
                <a:cs typeface="Times" panose="02020603050405020304" pitchFamily="18" charset="0"/>
              </a:rPr>
              <a:t>International Federation of Surveyors made following definition for surveying:</a:t>
            </a:r>
            <a:br>
              <a:rPr lang="en-US" sz="2800" dirty="0">
                <a:latin typeface="Times" panose="02020603050405020304" pitchFamily="18" charset="0"/>
                <a:cs typeface="Times" panose="02020603050405020304" pitchFamily="18" charset="0"/>
              </a:rPr>
            </a:br>
            <a:endParaRPr lang="en-US" b="1" dirty="0">
              <a:latin typeface="Times" panose="02020603050405020304" pitchFamily="18" charset="0"/>
              <a:cs typeface="Times" panose="02020603050405020304" pitchFamily="18" charset="0"/>
            </a:endParaRPr>
          </a:p>
        </p:txBody>
      </p:sp>
    </p:spTree>
    <p:extLst>
      <p:ext uri="{BB962C8B-B14F-4D97-AF65-F5344CB8AC3E}">
        <p14:creationId xmlns:p14="http://schemas.microsoft.com/office/powerpoint/2010/main" val="1378749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712968" cy="6552728"/>
          </a:xfrm>
          <a:solidFill>
            <a:schemeClr val="accent5">
              <a:lumMod val="20000"/>
              <a:lumOff val="80000"/>
            </a:schemeClr>
          </a:solidFill>
        </p:spPr>
        <p:txBody>
          <a:bodyPr>
            <a:normAutofit/>
          </a:bodyPr>
          <a:lstStyle/>
          <a:p>
            <a:pPr marL="0" lvl="0" indent="0" algn="just">
              <a:lnSpc>
                <a:spcPct val="150000"/>
              </a:lnSpc>
              <a:buNone/>
            </a:pPr>
            <a:endParaRPr lang="en-US" sz="100" dirty="0">
              <a:latin typeface="Times" panose="02020603050405020304" pitchFamily="18" charset="0"/>
              <a:cs typeface="Times" panose="02020603050405020304" pitchFamily="18" charset="0"/>
            </a:endParaRPr>
          </a:p>
          <a:p>
            <a:pPr marL="355600" lvl="0" indent="-355600" algn="just">
              <a:lnSpc>
                <a:spcPct val="150000"/>
              </a:lnSpc>
              <a:buNone/>
            </a:pPr>
            <a:r>
              <a:rPr lang="en-US" sz="2400" dirty="0">
                <a:latin typeface="Times" panose="02020603050405020304" pitchFamily="18" charset="0"/>
                <a:cs typeface="Times" panose="02020603050405020304" pitchFamily="18" charset="0"/>
              </a:rPr>
              <a:t>3. Determination of the positions of boundaries of public or private land, including national and international boundaries, and registration of those lands with appropriate authorities.</a:t>
            </a:r>
          </a:p>
          <a:p>
            <a:pPr marL="355600" lvl="0" indent="-355600" algn="just">
              <a:lnSpc>
                <a:spcPct val="150000"/>
              </a:lnSpc>
              <a:buNone/>
            </a:pPr>
            <a:endParaRPr lang="en-US" sz="1800" dirty="0">
              <a:latin typeface="Times" panose="02020603050405020304" pitchFamily="18" charset="0"/>
              <a:cs typeface="Times" panose="02020603050405020304" pitchFamily="18" charset="0"/>
            </a:endParaRPr>
          </a:p>
          <a:p>
            <a:pPr marL="355600" lvl="0" indent="-355600" algn="just">
              <a:lnSpc>
                <a:spcPct val="150000"/>
              </a:lnSpc>
              <a:buNone/>
            </a:pPr>
            <a:r>
              <a:rPr lang="en-US" sz="2400" dirty="0">
                <a:latin typeface="Times" panose="02020603050405020304" pitchFamily="18" charset="0"/>
                <a:cs typeface="Times" panose="02020603050405020304" pitchFamily="18" charset="0"/>
              </a:rPr>
              <a:t>4. Design, establishment, and administration of land and geographic information systems, and the collection, storage, analysis and management of data within those systems.</a:t>
            </a:r>
          </a:p>
          <a:p>
            <a:pPr marL="355600" lvl="0" indent="-355600" algn="just">
              <a:lnSpc>
                <a:spcPct val="150000"/>
              </a:lnSpc>
              <a:buNone/>
            </a:pPr>
            <a:endParaRPr lang="en-US" sz="1800" dirty="0">
              <a:latin typeface="Times" panose="02020603050405020304" pitchFamily="18" charset="0"/>
              <a:cs typeface="Times" panose="02020603050405020304" pitchFamily="18" charset="0"/>
            </a:endParaRPr>
          </a:p>
          <a:p>
            <a:pPr marL="355600" lvl="0" indent="-355600" algn="just">
              <a:lnSpc>
                <a:spcPct val="150000"/>
              </a:lnSpc>
              <a:buNone/>
            </a:pPr>
            <a:r>
              <a:rPr lang="en-US" sz="2400" dirty="0">
                <a:latin typeface="Times" panose="02020603050405020304" pitchFamily="18" charset="0"/>
                <a:cs typeface="Times" panose="02020603050405020304" pitchFamily="18" charset="0"/>
              </a:rPr>
              <a:t>5. Study of the natural and social environment, measurement of land and marine resources, and the use of the data in planning of development in urban, rural, and regional areas.</a:t>
            </a:r>
          </a:p>
          <a:p>
            <a:pPr marL="0" indent="0">
              <a:buNone/>
            </a:pPr>
            <a:endParaRPr lang="en-US" sz="2800" b="1" dirty="0">
              <a:latin typeface="Times" panose="02020603050405020304" pitchFamily="18" charset="0"/>
              <a:cs typeface="Times" panose="02020603050405020304" pitchFamily="18" charset="0"/>
            </a:endParaRPr>
          </a:p>
        </p:txBody>
      </p:sp>
    </p:spTree>
    <p:extLst>
      <p:ext uri="{BB962C8B-B14F-4D97-AF65-F5344CB8AC3E}">
        <p14:creationId xmlns:p14="http://schemas.microsoft.com/office/powerpoint/2010/main" val="31671875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908720"/>
            <a:ext cx="8712968" cy="5904656"/>
          </a:xfrm>
          <a:solidFill>
            <a:schemeClr val="accent5">
              <a:lumMod val="20000"/>
              <a:lumOff val="80000"/>
            </a:schemeClr>
          </a:solidFill>
        </p:spPr>
        <p:txBody>
          <a:bodyPr>
            <a:normAutofit/>
          </a:bodyPr>
          <a:lstStyle/>
          <a:p>
            <a:pPr marL="355600" lvl="1" indent="-355600" algn="just">
              <a:lnSpc>
                <a:spcPct val="150000"/>
              </a:lnSpc>
              <a:buAutoNum type="arabicPeriod"/>
            </a:pPr>
            <a:r>
              <a:rPr lang="en-US" sz="2400" dirty="0">
                <a:latin typeface="Times" panose="02020603050405020304" pitchFamily="18" charset="0"/>
                <a:cs typeface="Times" panose="02020603050405020304" pitchFamily="18" charset="0"/>
              </a:rPr>
              <a:t>To plan, construct and maintain highways, railroads, rapid-transit systems, buildings, bridges, missile ranges, launching sites, tracking stations, tunnels, canals, irrigation, ditches, dams, drainage works, urban land subdivisions, water supply and sewage systems, pipelines and mine shafts.</a:t>
            </a:r>
          </a:p>
          <a:p>
            <a:pPr marL="971550" lvl="1" indent="-514350" algn="just">
              <a:lnSpc>
                <a:spcPct val="150000"/>
              </a:lnSpc>
              <a:buAutoNum type="arabicPeriod"/>
            </a:pPr>
            <a:endParaRPr lang="en-US" sz="1800" dirty="0">
              <a:latin typeface="Times" panose="02020603050405020304" pitchFamily="18" charset="0"/>
              <a:cs typeface="Times" panose="02020603050405020304" pitchFamily="18" charset="0"/>
            </a:endParaRPr>
          </a:p>
          <a:p>
            <a:pPr marL="355600" lvl="1" indent="-355600" algn="just">
              <a:lnSpc>
                <a:spcPct val="150000"/>
              </a:lnSpc>
              <a:buAutoNum type="arabicPeriod"/>
            </a:pPr>
            <a:r>
              <a:rPr lang="en-US" sz="2400" dirty="0">
                <a:latin typeface="Times" panose="02020603050405020304" pitchFamily="18" charset="0"/>
                <a:cs typeface="Times" panose="02020603050405020304" pitchFamily="18" charset="0"/>
              </a:rPr>
              <a:t>Laying out industrial assembly lines</a:t>
            </a:r>
          </a:p>
          <a:p>
            <a:pPr marL="971550" lvl="1" indent="-514350" algn="just">
              <a:lnSpc>
                <a:spcPct val="150000"/>
              </a:lnSpc>
              <a:buAutoNum type="arabicPeriod"/>
            </a:pPr>
            <a:endParaRPr lang="en-US" sz="2400" dirty="0">
              <a:latin typeface="Times" panose="02020603050405020304" pitchFamily="18" charset="0"/>
              <a:cs typeface="Times" panose="02020603050405020304" pitchFamily="18" charset="0"/>
            </a:endParaRPr>
          </a:p>
          <a:p>
            <a:pPr marL="355600" lvl="1" indent="-355600" algn="just">
              <a:lnSpc>
                <a:spcPct val="150000"/>
              </a:lnSpc>
              <a:buAutoNum type="arabicPeriod"/>
            </a:pPr>
            <a:r>
              <a:rPr lang="en-US" sz="2400" dirty="0">
                <a:latin typeface="Times" panose="02020603050405020304" pitchFamily="18" charset="0"/>
                <a:cs typeface="Times" panose="02020603050405020304" pitchFamily="18" charset="0"/>
              </a:rPr>
              <a:t>Guiding the fabrication of large equipment such as airplanes and ships.</a:t>
            </a:r>
            <a:endParaRPr lang="en-US" sz="1800" dirty="0">
              <a:latin typeface="Times" panose="02020603050405020304" pitchFamily="18" charset="0"/>
              <a:cs typeface="Times" panose="02020603050405020304" pitchFamily="18" charset="0"/>
            </a:endParaRPr>
          </a:p>
          <a:p>
            <a:pPr marL="457200" indent="-457200">
              <a:buAutoNum type="arabicPeriod"/>
            </a:pPr>
            <a:endParaRPr lang="en-US" sz="2400" dirty="0">
              <a:latin typeface="Times New Roman" panose="02020603050405020304" pitchFamily="18" charset="0"/>
              <a:cs typeface="Times New Roman" panose="02020603050405020304" pitchFamily="18" charset="0"/>
            </a:endParaRPr>
          </a:p>
        </p:txBody>
      </p:sp>
      <p:sp>
        <p:nvSpPr>
          <p:cNvPr id="12" name="Title 1"/>
          <p:cNvSpPr>
            <a:spLocks noGrp="1"/>
          </p:cNvSpPr>
          <p:nvPr>
            <p:ph type="title"/>
          </p:nvPr>
        </p:nvSpPr>
        <p:spPr>
          <a:xfrm>
            <a:off x="457200" y="44624"/>
            <a:ext cx="8229600" cy="864096"/>
          </a:xfrm>
          <a:solidFill>
            <a:schemeClr val="tx2">
              <a:lumMod val="40000"/>
              <a:lumOff val="60000"/>
            </a:schemeClr>
          </a:solidFill>
        </p:spPr>
        <p:txBody>
          <a:bodyPr>
            <a:normAutofit fontScale="90000"/>
          </a:bodyPr>
          <a:lstStyle/>
          <a:p>
            <a:br>
              <a:rPr lang="en-US" sz="3600" b="1" dirty="0"/>
            </a:br>
            <a:r>
              <a:rPr lang="en-US" b="1" dirty="0">
                <a:latin typeface="Times" panose="02020603050405020304" pitchFamily="18" charset="0"/>
                <a:cs typeface="Times" panose="02020603050405020304" pitchFamily="18" charset="0"/>
              </a:rPr>
              <a:t>Surveying required</a:t>
            </a:r>
            <a:br>
              <a:rPr lang="en-US" sz="3600" b="1" dirty="0"/>
            </a:br>
            <a:endParaRPr lang="en-US" sz="3600" b="1" dirty="0">
              <a:latin typeface="Times New Roman" pitchFamily="18" charset="0"/>
              <a:cs typeface="Times New Roman" pitchFamily="18" charset="0"/>
            </a:endParaRPr>
          </a:p>
        </p:txBody>
      </p:sp>
    </p:spTree>
    <p:extLst>
      <p:ext uri="{BB962C8B-B14F-4D97-AF65-F5344CB8AC3E}">
        <p14:creationId xmlns:p14="http://schemas.microsoft.com/office/powerpoint/2010/main" val="15789432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4624"/>
            <a:ext cx="8856984" cy="1143000"/>
          </a:xfrm>
          <a:solidFill>
            <a:schemeClr val="accent3">
              <a:lumMod val="20000"/>
              <a:lumOff val="80000"/>
            </a:schemeClr>
          </a:solidFill>
        </p:spPr>
        <p:txBody>
          <a:bodyPr>
            <a:normAutofit fontScale="90000"/>
          </a:bodyPr>
          <a:lstStyle/>
          <a:p>
            <a:r>
              <a:rPr lang="en-US" b="1" dirty="0">
                <a:latin typeface="Times New Roman" pitchFamily="18" charset="0"/>
                <a:cs typeface="Times New Roman" pitchFamily="18" charset="0"/>
              </a:rPr>
              <a:t> </a:t>
            </a: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r>
              <a:rPr lang="en-US" sz="3600" b="1" dirty="0">
                <a:latin typeface="Times" panose="02020603050405020304" pitchFamily="18" charset="0"/>
                <a:cs typeface="Times" panose="02020603050405020304" pitchFamily="18" charset="0"/>
              </a:rPr>
              <a:t>Surveying is used in the following sciences</a:t>
            </a:r>
            <a:br>
              <a:rPr lang="en-US" sz="3600" b="1" dirty="0">
                <a:latin typeface="Times" panose="02020603050405020304" pitchFamily="18" charset="0"/>
                <a:cs typeface="Times" panose="02020603050405020304" pitchFamily="18" charset="0"/>
              </a:rPr>
            </a:b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251520" y="1219200"/>
            <a:ext cx="8712968" cy="5522168"/>
          </a:xfrm>
          <a:solidFill>
            <a:schemeClr val="accent2">
              <a:lumMod val="20000"/>
              <a:lumOff val="80000"/>
            </a:schemeClr>
          </a:solidFill>
        </p:spPr>
        <p:txBody>
          <a:bodyPr>
            <a:normAutofit/>
          </a:bodyPr>
          <a:lstStyle/>
          <a:p>
            <a:pPr marL="0" indent="0">
              <a:buNone/>
            </a:pPr>
            <a:r>
              <a:rPr lang="en-US" sz="1200" b="1" dirty="0"/>
              <a:t> </a:t>
            </a:r>
            <a:endParaRPr lang="en-US" sz="1200" dirty="0"/>
          </a:p>
        </p:txBody>
      </p:sp>
      <p:pic>
        <p:nvPicPr>
          <p:cNvPr id="6" name="Picture 5"/>
          <p:cNvPicPr>
            <a:picLocks noChangeAspect="1"/>
          </p:cNvPicPr>
          <p:nvPr/>
        </p:nvPicPr>
        <p:blipFill rotWithShape="1">
          <a:blip r:embed="rId2"/>
          <a:srcRect l="22438" t="33200" r="36613" b="44400"/>
          <a:stretch/>
        </p:blipFill>
        <p:spPr>
          <a:xfrm>
            <a:off x="251520" y="1916832"/>
            <a:ext cx="8712968" cy="3240360"/>
          </a:xfrm>
          <a:prstGeom prst="rect">
            <a:avLst/>
          </a:prstGeom>
        </p:spPr>
      </p:pic>
    </p:spTree>
    <p:extLst>
      <p:ext uri="{BB962C8B-B14F-4D97-AF65-F5344CB8AC3E}">
        <p14:creationId xmlns:p14="http://schemas.microsoft.com/office/powerpoint/2010/main" val="2838321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4624"/>
            <a:ext cx="8856984" cy="1143000"/>
          </a:xfrm>
          <a:solidFill>
            <a:schemeClr val="accent3">
              <a:lumMod val="20000"/>
              <a:lumOff val="80000"/>
            </a:schemeClr>
          </a:solidFill>
        </p:spPr>
        <p:txBody>
          <a:bodyPr>
            <a:normAutofit fontScale="90000"/>
          </a:bodyPr>
          <a:lstStyle/>
          <a:p>
            <a:r>
              <a:rPr lang="en-US" b="1" dirty="0">
                <a:latin typeface="Times New Roman" pitchFamily="18" charset="0"/>
                <a:cs typeface="Times New Roman" pitchFamily="18" charset="0"/>
              </a:rPr>
              <a:t> </a:t>
            </a: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r>
              <a:rPr lang="en-US" sz="4900" b="1" dirty="0">
                <a:latin typeface="Times" panose="02020603050405020304" pitchFamily="18" charset="0"/>
                <a:cs typeface="Times" panose="02020603050405020304" pitchFamily="18" charset="0"/>
              </a:rPr>
              <a:t>Specialized types of surveys</a:t>
            </a:r>
            <a:br>
              <a:rPr lang="en-US" sz="4900" dirty="0">
                <a:latin typeface="Times" panose="02020603050405020304" pitchFamily="18" charset="0"/>
                <a:cs typeface="Times" panose="02020603050405020304" pitchFamily="18" charset="0"/>
              </a:rPr>
            </a:br>
            <a:br>
              <a:rPr lang="en-US" sz="5300" b="1" dirty="0">
                <a:latin typeface="Times" panose="02020603050405020304" pitchFamily="18" charset="0"/>
                <a:cs typeface="Times" panose="02020603050405020304" pitchFamily="18" charset="0"/>
              </a:rPr>
            </a:b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251520" y="1219200"/>
            <a:ext cx="8712968" cy="5522168"/>
          </a:xfrm>
          <a:solidFill>
            <a:schemeClr val="accent2">
              <a:lumMod val="20000"/>
              <a:lumOff val="80000"/>
            </a:schemeClr>
          </a:solidFill>
        </p:spPr>
        <p:txBody>
          <a:bodyPr>
            <a:normAutofit/>
          </a:bodyPr>
          <a:lstStyle/>
          <a:p>
            <a:pPr marL="0" indent="0">
              <a:buNone/>
            </a:pPr>
            <a:r>
              <a:rPr lang="en-US" sz="1200" b="1" dirty="0"/>
              <a:t> </a:t>
            </a:r>
            <a:endParaRPr lang="en-US" sz="1200" dirty="0"/>
          </a:p>
        </p:txBody>
      </p:sp>
      <p:pic>
        <p:nvPicPr>
          <p:cNvPr id="6" name="Picture 5"/>
          <p:cNvPicPr>
            <a:picLocks noChangeAspect="1"/>
          </p:cNvPicPr>
          <p:nvPr/>
        </p:nvPicPr>
        <p:blipFill rotWithShape="1">
          <a:blip r:embed="rId2"/>
          <a:srcRect l="20469" t="66800" r="27556" b="11501"/>
          <a:stretch/>
        </p:blipFill>
        <p:spPr>
          <a:xfrm>
            <a:off x="179512" y="2864160"/>
            <a:ext cx="8955712" cy="2232248"/>
          </a:xfrm>
          <a:prstGeom prst="rect">
            <a:avLst/>
          </a:prstGeom>
        </p:spPr>
      </p:pic>
    </p:spTree>
    <p:extLst>
      <p:ext uri="{BB962C8B-B14F-4D97-AF65-F5344CB8AC3E}">
        <p14:creationId xmlns:p14="http://schemas.microsoft.com/office/powerpoint/2010/main" val="33906447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4624"/>
            <a:ext cx="8229600" cy="914404"/>
          </a:xfrm>
          <a:solidFill>
            <a:srgbClr val="FFFF00"/>
          </a:solidFill>
        </p:spPr>
        <p:txBody>
          <a:bodyPr>
            <a:normAutofit fontScale="90000"/>
          </a:bodyPr>
          <a:lstStyle/>
          <a:p>
            <a:br>
              <a:rPr lang="en-US" b="1" dirty="0">
                <a:latin typeface="Times New Roman" panose="02020603050405020304" pitchFamily="18" charset="0"/>
                <a:cs typeface="Times New Roman" panose="02020603050405020304" pitchFamily="18" charset="0"/>
              </a:rPr>
            </a:br>
            <a:br>
              <a:rPr lang="en-US" b="1" dirty="0">
                <a:latin typeface="Times New Roman" panose="02020603050405020304" pitchFamily="18" charset="0"/>
                <a:cs typeface="Times New Roman" panose="02020603050405020304" pitchFamily="18" charset="0"/>
              </a:rPr>
            </a:br>
            <a:r>
              <a:rPr lang="en-US" b="1" dirty="0">
                <a:latin typeface="Times" panose="02020603050405020304" pitchFamily="18" charset="0"/>
                <a:cs typeface="Times" panose="02020603050405020304" pitchFamily="18" charset="0"/>
              </a:rPr>
              <a:t>Principles of Surveying</a:t>
            </a:r>
            <a:br>
              <a:rPr lang="en-US" sz="3200" dirty="0"/>
            </a:br>
            <a:br>
              <a:rPr lang="en-US" b="1" dirty="0">
                <a:latin typeface="Times New Roman" panose="02020603050405020304" pitchFamily="18" charset="0"/>
                <a:cs typeface="Times New Roman" panose="02020603050405020304"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23528" y="1031036"/>
            <a:ext cx="8640960" cy="5494308"/>
          </a:xfrm>
          <a:solidFill>
            <a:schemeClr val="accent2">
              <a:lumMod val="20000"/>
              <a:lumOff val="80000"/>
            </a:schemeClr>
          </a:solidFill>
        </p:spPr>
        <p:txBody>
          <a:bodyPr>
            <a:noAutofit/>
          </a:bodyPr>
          <a:lstStyle/>
          <a:p>
            <a:pPr marL="0" indent="0">
              <a:lnSpc>
                <a:spcPct val="150000"/>
              </a:lnSpc>
              <a:buNone/>
            </a:pPr>
            <a:r>
              <a:rPr lang="en-US" sz="2400" dirty="0">
                <a:latin typeface="Times" panose="02020603050405020304" pitchFamily="18" charset="0"/>
                <a:cs typeface="Times" panose="02020603050405020304" pitchFamily="18" charset="0"/>
              </a:rPr>
              <a:t>The fundamental principles upon which the surveying is being carried out are</a:t>
            </a:r>
          </a:p>
          <a:p>
            <a:pPr>
              <a:lnSpc>
                <a:spcPct val="150000"/>
              </a:lnSpc>
            </a:pPr>
            <a:r>
              <a:rPr lang="en-US" sz="2400" b="1" dirty="0">
                <a:latin typeface="Times" panose="02020603050405020304" pitchFamily="18" charset="0"/>
                <a:cs typeface="Times" panose="02020603050405020304" pitchFamily="18" charset="0"/>
              </a:rPr>
              <a:t>Working from whole to part;</a:t>
            </a:r>
          </a:p>
          <a:p>
            <a:pPr marL="0" indent="0">
              <a:lnSpc>
                <a:spcPct val="150000"/>
              </a:lnSpc>
              <a:buNone/>
            </a:pPr>
            <a:r>
              <a:rPr lang="en-US" sz="2400" dirty="0">
                <a:latin typeface="Times" panose="02020603050405020304" pitchFamily="18" charset="0"/>
                <a:cs typeface="Times" panose="02020603050405020304" pitchFamily="18" charset="0"/>
              </a:rPr>
              <a:t>After deciding the position of any point, its reference must be kept from at least two permanent objects or stations whose positions have already been well defined.</a:t>
            </a:r>
          </a:p>
          <a:p>
            <a:pPr>
              <a:lnSpc>
                <a:spcPct val="150000"/>
              </a:lnSpc>
            </a:pPr>
            <a:r>
              <a:rPr lang="en-US" sz="2400" b="1" dirty="0">
                <a:latin typeface="Times" panose="02020603050405020304" pitchFamily="18" charset="0"/>
                <a:cs typeface="Times" panose="02020603050405020304" pitchFamily="18" charset="0"/>
              </a:rPr>
              <a:t>The purpose of working from whole to part is</a:t>
            </a:r>
          </a:p>
          <a:p>
            <a:pPr marL="914400" lvl="2" indent="0">
              <a:lnSpc>
                <a:spcPct val="150000"/>
              </a:lnSpc>
              <a:buNone/>
            </a:pPr>
            <a:r>
              <a:rPr lang="en-US" dirty="0">
                <a:latin typeface="Times" panose="02020603050405020304" pitchFamily="18" charset="0"/>
                <a:cs typeface="Times" panose="02020603050405020304" pitchFamily="18" charset="0"/>
              </a:rPr>
              <a:t>1. To localize the errors </a:t>
            </a:r>
          </a:p>
          <a:p>
            <a:pPr marL="914400" lvl="2" indent="0">
              <a:lnSpc>
                <a:spcPct val="150000"/>
              </a:lnSpc>
              <a:buNone/>
            </a:pPr>
            <a:r>
              <a:rPr lang="en-US" dirty="0">
                <a:latin typeface="Times" panose="02020603050405020304" pitchFamily="18" charset="0"/>
                <a:cs typeface="Times" panose="02020603050405020304" pitchFamily="18" charset="0"/>
              </a:rPr>
              <a:t>2. To control the accumulation of errors</a:t>
            </a:r>
          </a:p>
          <a:p>
            <a:pPr marL="0" indent="0">
              <a:lnSpc>
                <a:spcPct val="150000"/>
              </a:lnSpc>
              <a:buNone/>
            </a:pPr>
            <a:endParaRPr lang="en-US" sz="1800" dirty="0">
              <a:latin typeface="Times" panose="02020603050405020304" pitchFamily="18" charset="0"/>
              <a:cs typeface="Times" panose="02020603050405020304" pitchFamily="18" charset="0"/>
            </a:endParaRPr>
          </a:p>
          <a:p>
            <a:pPr marL="0" indent="0" algn="just">
              <a:lnSpc>
                <a:spcPct val="150000"/>
              </a:lnSpc>
              <a:spcBef>
                <a:spcPts val="0"/>
              </a:spcBef>
              <a:buNone/>
            </a:pPr>
            <a:endParaRPr lang="en-US" sz="1800" dirty="0">
              <a:latin typeface="Times" panose="02020603050405020304" pitchFamily="18" charset="0"/>
              <a:cs typeface="Times" panose="02020603050405020304" pitchFamily="18" charset="0"/>
            </a:endParaRPr>
          </a:p>
        </p:txBody>
      </p:sp>
    </p:spTree>
    <p:extLst>
      <p:ext uri="{BB962C8B-B14F-4D97-AF65-F5344CB8AC3E}">
        <p14:creationId xmlns:p14="http://schemas.microsoft.com/office/powerpoint/2010/main" val="38830106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4624"/>
            <a:ext cx="8229600" cy="720080"/>
          </a:xfrm>
          <a:solidFill>
            <a:srgbClr val="FFFF00"/>
          </a:solidFill>
        </p:spPr>
        <p:txBody>
          <a:bodyPr>
            <a:normAutofit fontScale="90000"/>
          </a:bodyPr>
          <a:lstStyle/>
          <a:p>
            <a:br>
              <a:rPr lang="en-US" b="1" dirty="0">
                <a:latin typeface="Times New Roman" panose="02020603050405020304" pitchFamily="18" charset="0"/>
                <a:cs typeface="Times New Roman" panose="02020603050405020304" pitchFamily="18" charset="0"/>
              </a:rPr>
            </a:br>
            <a:br>
              <a:rPr lang="en-US" b="1" dirty="0">
                <a:latin typeface="Times New Roman" panose="02020603050405020304" pitchFamily="18" charset="0"/>
                <a:cs typeface="Times New Roman" panose="02020603050405020304" pitchFamily="18" charset="0"/>
              </a:rPr>
            </a:br>
            <a:r>
              <a:rPr lang="en-US" sz="3600" b="1" dirty="0">
                <a:latin typeface="Times" panose="02020603050405020304" pitchFamily="18" charset="0"/>
                <a:cs typeface="Times" panose="02020603050405020304" pitchFamily="18" charset="0"/>
              </a:rPr>
              <a:t>Classifications of Surveying</a:t>
            </a:r>
            <a:br>
              <a:rPr lang="en-US" b="1" dirty="0"/>
            </a:br>
            <a:br>
              <a:rPr lang="en-US" b="1" dirty="0">
                <a:latin typeface="Times New Roman" panose="02020603050405020304" pitchFamily="18" charset="0"/>
                <a:cs typeface="Times New Roman" panose="02020603050405020304"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79512" y="764704"/>
            <a:ext cx="8856984" cy="5976664"/>
          </a:xfrm>
          <a:solidFill>
            <a:schemeClr val="accent2">
              <a:lumMod val="20000"/>
              <a:lumOff val="80000"/>
            </a:schemeClr>
          </a:solidFill>
        </p:spPr>
        <p:txBody>
          <a:bodyPr>
            <a:noAutofit/>
          </a:bodyPr>
          <a:lstStyle/>
          <a:p>
            <a:pPr marL="0" indent="0">
              <a:buNone/>
            </a:pPr>
            <a:r>
              <a:rPr lang="en-US" sz="2000" b="1" dirty="0">
                <a:latin typeface="Times" panose="02020603050405020304" pitchFamily="18" charset="0"/>
                <a:cs typeface="Times" panose="02020603050405020304" pitchFamily="18" charset="0"/>
              </a:rPr>
              <a:t>Based on nature of field </a:t>
            </a:r>
            <a:r>
              <a:rPr lang="en-US" sz="2000" dirty="0">
                <a:latin typeface="Times" panose="02020603050405020304" pitchFamily="18" charset="0"/>
                <a:cs typeface="Times" panose="02020603050405020304" pitchFamily="18" charset="0"/>
              </a:rPr>
              <a:t>(Classification based on the surface and the area surveyed)</a:t>
            </a:r>
          </a:p>
          <a:p>
            <a:pPr marL="0" indent="0">
              <a:buNone/>
            </a:pPr>
            <a:endParaRPr lang="en-US" sz="1050" dirty="0">
              <a:latin typeface="Times" panose="02020603050405020304" pitchFamily="18" charset="0"/>
              <a:cs typeface="Times" panose="02020603050405020304" pitchFamily="18" charset="0"/>
            </a:endParaRPr>
          </a:p>
          <a:p>
            <a:pPr marL="0" indent="0">
              <a:buNone/>
            </a:pPr>
            <a:r>
              <a:rPr lang="en-US" sz="2400" b="1" dirty="0">
                <a:latin typeface="Times" panose="02020603050405020304" pitchFamily="18" charset="0"/>
                <a:cs typeface="Times" panose="02020603050405020304" pitchFamily="18" charset="0"/>
              </a:rPr>
              <a:t>1. Land survey</a:t>
            </a:r>
          </a:p>
          <a:p>
            <a:pPr marL="0" indent="0">
              <a:buNone/>
            </a:pPr>
            <a:r>
              <a:rPr lang="en-US" sz="2000" dirty="0">
                <a:latin typeface="Times" panose="02020603050405020304" pitchFamily="18" charset="0"/>
                <a:cs typeface="Times" panose="02020603050405020304" pitchFamily="18" charset="0"/>
              </a:rPr>
              <a:t>Land surveys are done for objects on the surface of the earth. It can be subdivided into:</a:t>
            </a:r>
          </a:p>
          <a:p>
            <a:pPr lvl="0">
              <a:buAutoNum type="alphaLcPeriod"/>
            </a:pPr>
            <a:r>
              <a:rPr lang="en-US" sz="2000" b="1" dirty="0">
                <a:latin typeface="Times" panose="02020603050405020304" pitchFamily="18" charset="0"/>
                <a:cs typeface="Times" panose="02020603050405020304" pitchFamily="18" charset="0"/>
              </a:rPr>
              <a:t>Topographic survey</a:t>
            </a:r>
            <a:r>
              <a:rPr lang="en-US" sz="2000" dirty="0">
                <a:latin typeface="Times" panose="02020603050405020304" pitchFamily="18" charset="0"/>
                <a:cs typeface="Times" panose="02020603050405020304" pitchFamily="18" charset="0"/>
              </a:rPr>
              <a:t>: This is for depicting the (hills, valleys, mountains, rivers, etc.) and manmade features (roads, houses, settlements…) on the surface of the earth.</a:t>
            </a:r>
          </a:p>
          <a:p>
            <a:pPr lvl="0">
              <a:buAutoNum type="alphaLcPeriod"/>
            </a:pPr>
            <a:endParaRPr lang="en-US" sz="1000" dirty="0">
              <a:latin typeface="Times" panose="02020603050405020304" pitchFamily="18" charset="0"/>
              <a:cs typeface="Times" panose="02020603050405020304" pitchFamily="18" charset="0"/>
            </a:endParaRPr>
          </a:p>
          <a:p>
            <a:pPr lvl="0">
              <a:buAutoNum type="alphaLcPeriod"/>
            </a:pPr>
            <a:r>
              <a:rPr lang="en-US" sz="2000" b="1" dirty="0">
                <a:latin typeface="Times" panose="02020603050405020304" pitchFamily="18" charset="0"/>
                <a:cs typeface="Times" panose="02020603050405020304" pitchFamily="18" charset="0"/>
              </a:rPr>
              <a:t>Cadastral survey </a:t>
            </a:r>
            <a:r>
              <a:rPr lang="en-US" sz="2000" dirty="0">
                <a:latin typeface="Times" panose="02020603050405020304" pitchFamily="18" charset="0"/>
                <a:cs typeface="Times" panose="02020603050405020304" pitchFamily="18" charset="0"/>
              </a:rPr>
              <a:t>is used to determining property boundaries including those of fields, houses, plots of land, etc.</a:t>
            </a:r>
          </a:p>
          <a:p>
            <a:pPr lvl="0">
              <a:buAutoNum type="alphaLcPeriod"/>
            </a:pPr>
            <a:endParaRPr lang="en-US" sz="1000" dirty="0">
              <a:latin typeface="Times" panose="02020603050405020304" pitchFamily="18" charset="0"/>
              <a:cs typeface="Times" panose="02020603050405020304" pitchFamily="18" charset="0"/>
            </a:endParaRPr>
          </a:p>
          <a:p>
            <a:pPr lvl="0">
              <a:buAutoNum type="alphaLcPeriod"/>
            </a:pPr>
            <a:r>
              <a:rPr lang="en-US" sz="2000" b="1" dirty="0">
                <a:latin typeface="Times" panose="02020603050405020304" pitchFamily="18" charset="0"/>
                <a:cs typeface="Times" panose="02020603050405020304" pitchFamily="18" charset="0"/>
              </a:rPr>
              <a:t>Engineering survey </a:t>
            </a:r>
            <a:r>
              <a:rPr lang="en-US" sz="2000" dirty="0">
                <a:latin typeface="Times" panose="02020603050405020304" pitchFamily="18" charset="0"/>
                <a:cs typeface="Times" panose="02020603050405020304" pitchFamily="18" charset="0"/>
              </a:rPr>
              <a:t>is used to acquire the required data for the planning, design and execution of engineering projects like roads, bridges, canals, dams, railways, buildings,</a:t>
            </a:r>
          </a:p>
          <a:p>
            <a:pPr lvl="0">
              <a:buAutoNum type="alphaLcPeriod"/>
            </a:pPr>
            <a:endParaRPr lang="en-US" sz="1000" dirty="0">
              <a:latin typeface="Times" panose="02020603050405020304" pitchFamily="18" charset="0"/>
              <a:cs typeface="Times" panose="02020603050405020304" pitchFamily="18" charset="0"/>
            </a:endParaRPr>
          </a:p>
          <a:p>
            <a:pPr lvl="0">
              <a:buAutoNum type="alphaLcPeriod"/>
            </a:pPr>
            <a:r>
              <a:rPr lang="en-US" sz="2000" b="1" dirty="0">
                <a:latin typeface="Times" panose="02020603050405020304" pitchFamily="18" charset="0"/>
                <a:cs typeface="Times" panose="02020603050405020304" pitchFamily="18" charset="0"/>
              </a:rPr>
              <a:t>City surveys</a:t>
            </a:r>
            <a:r>
              <a:rPr lang="en-US" sz="2000" dirty="0">
                <a:latin typeface="Times" panose="02020603050405020304" pitchFamily="18" charset="0"/>
                <a:cs typeface="Times" panose="02020603050405020304" pitchFamily="18" charset="0"/>
              </a:rPr>
              <a:t>: The surveys involving the construction and development of towns including roads, drainage, water supply, sewage street network, </a:t>
            </a:r>
            <a:r>
              <a:rPr lang="en-US" sz="2000" dirty="0" err="1">
                <a:latin typeface="Times" panose="02020603050405020304" pitchFamily="18" charset="0"/>
                <a:cs typeface="Times" panose="02020603050405020304" pitchFamily="18" charset="0"/>
              </a:rPr>
              <a:t>etc</a:t>
            </a:r>
            <a:r>
              <a:rPr lang="en-US" sz="2000" dirty="0">
                <a:latin typeface="Times" panose="02020603050405020304" pitchFamily="18" charset="0"/>
                <a:cs typeface="Times" panose="02020603050405020304" pitchFamily="18" charset="0"/>
              </a:rPr>
              <a:t>, are generally referred to as city survey.</a:t>
            </a:r>
          </a:p>
          <a:p>
            <a:pPr marL="0" indent="0" algn="just">
              <a:lnSpc>
                <a:spcPct val="150000"/>
              </a:lnSpc>
              <a:spcBef>
                <a:spcPts val="0"/>
              </a:spcBef>
              <a:buNone/>
            </a:pPr>
            <a:endParaRPr lang="en-US" sz="2000" dirty="0">
              <a:latin typeface="Times" panose="02020603050405020304" pitchFamily="18" charset="0"/>
              <a:cs typeface="Times" panose="02020603050405020304" pitchFamily="18" charset="0"/>
            </a:endParaRPr>
          </a:p>
        </p:txBody>
      </p:sp>
    </p:spTree>
    <p:extLst>
      <p:ext uri="{BB962C8B-B14F-4D97-AF65-F5344CB8AC3E}">
        <p14:creationId xmlns:p14="http://schemas.microsoft.com/office/powerpoint/2010/main" val="16329541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712968" cy="6480720"/>
          </a:xfrm>
          <a:solidFill>
            <a:schemeClr val="accent2">
              <a:lumMod val="20000"/>
              <a:lumOff val="80000"/>
            </a:schemeClr>
          </a:solidFill>
        </p:spPr>
        <p:txBody>
          <a:bodyPr>
            <a:normAutofit/>
          </a:bodyPr>
          <a:lstStyle/>
          <a:p>
            <a:pPr marL="0" lvl="0" indent="0" algn="just">
              <a:lnSpc>
                <a:spcPct val="150000"/>
              </a:lnSpc>
              <a:buNone/>
            </a:pPr>
            <a:endParaRPr lang="en-US" sz="1400" b="1" dirty="0">
              <a:latin typeface="Times" panose="02020603050405020304" pitchFamily="18" charset="0"/>
              <a:cs typeface="Times" panose="02020603050405020304" pitchFamily="18" charset="0"/>
            </a:endParaRPr>
          </a:p>
          <a:p>
            <a:pPr marL="0" lvl="0" indent="0" algn="just">
              <a:lnSpc>
                <a:spcPct val="150000"/>
              </a:lnSpc>
              <a:buNone/>
            </a:pPr>
            <a:r>
              <a:rPr lang="en-US" sz="2800" b="1" dirty="0">
                <a:latin typeface="Times" panose="02020603050405020304" pitchFamily="18" charset="0"/>
                <a:cs typeface="Times" panose="02020603050405020304" pitchFamily="18" charset="0"/>
              </a:rPr>
              <a:t>2. Marine or Hydrographic Survey</a:t>
            </a:r>
            <a:r>
              <a:rPr lang="en-US" sz="2800" dirty="0">
                <a:latin typeface="Times" panose="02020603050405020304" pitchFamily="18" charset="0"/>
                <a:cs typeface="Times" panose="02020603050405020304" pitchFamily="18" charset="0"/>
              </a:rPr>
              <a:t>:</a:t>
            </a:r>
            <a:endParaRPr lang="en-US" sz="2800" b="1" dirty="0">
              <a:latin typeface="Times" panose="02020603050405020304" pitchFamily="18" charset="0"/>
              <a:cs typeface="Times" panose="02020603050405020304" pitchFamily="18" charset="0"/>
            </a:endParaRPr>
          </a:p>
          <a:p>
            <a:pPr marL="0" indent="0" algn="just">
              <a:lnSpc>
                <a:spcPct val="150000"/>
              </a:lnSpc>
              <a:buNone/>
            </a:pPr>
            <a:r>
              <a:rPr lang="en-US" sz="2800" dirty="0">
                <a:latin typeface="Times" panose="02020603050405020304" pitchFamily="18" charset="0"/>
                <a:cs typeface="Times" panose="02020603050405020304" pitchFamily="18" charset="0"/>
              </a:rPr>
              <a:t>Those are surveys of large water bodies for navigation, tidal monitoring, the construction of harbors etc.</a:t>
            </a:r>
          </a:p>
          <a:p>
            <a:pPr marL="0" indent="0" algn="just">
              <a:lnSpc>
                <a:spcPct val="150000"/>
              </a:lnSpc>
              <a:buNone/>
            </a:pPr>
            <a:endParaRPr lang="en-US" sz="2800" dirty="0">
              <a:latin typeface="Times" panose="02020603050405020304" pitchFamily="18" charset="0"/>
              <a:cs typeface="Times" panose="02020603050405020304" pitchFamily="18" charset="0"/>
            </a:endParaRPr>
          </a:p>
          <a:p>
            <a:pPr marL="0" lvl="0" indent="0" algn="just">
              <a:lnSpc>
                <a:spcPct val="150000"/>
              </a:lnSpc>
              <a:buNone/>
            </a:pPr>
            <a:r>
              <a:rPr lang="en-US" sz="2800" b="1" dirty="0">
                <a:latin typeface="Times" panose="02020603050405020304" pitchFamily="18" charset="0"/>
                <a:cs typeface="Times" panose="02020603050405020304" pitchFamily="18" charset="0"/>
              </a:rPr>
              <a:t>3. Astronomical Survey</a:t>
            </a:r>
            <a:r>
              <a:rPr lang="en-US" sz="2800" dirty="0">
                <a:latin typeface="Times" panose="02020603050405020304" pitchFamily="18" charset="0"/>
                <a:cs typeface="Times" panose="02020603050405020304" pitchFamily="18" charset="0"/>
              </a:rPr>
              <a:t>:</a:t>
            </a:r>
            <a:endParaRPr lang="en-US" sz="2800" b="1" dirty="0">
              <a:latin typeface="Times" panose="02020603050405020304" pitchFamily="18" charset="0"/>
              <a:cs typeface="Times" panose="02020603050405020304" pitchFamily="18" charset="0"/>
            </a:endParaRPr>
          </a:p>
          <a:p>
            <a:pPr marL="0" indent="0" algn="just">
              <a:lnSpc>
                <a:spcPct val="150000"/>
              </a:lnSpc>
              <a:buNone/>
            </a:pPr>
            <a:r>
              <a:rPr lang="en-US" sz="2800" dirty="0">
                <a:latin typeface="Times" panose="02020603050405020304" pitchFamily="18" charset="0"/>
                <a:cs typeface="Times" panose="02020603050405020304" pitchFamily="18" charset="0"/>
              </a:rPr>
              <a:t>Astronomical survey uses the observations of the heavenly bodies (sun, moon, stars etc.) to fix the absolute locations of places on the surface of the earth.</a:t>
            </a:r>
          </a:p>
          <a:p>
            <a:pPr marL="0" indent="0">
              <a:buNone/>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3645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124744"/>
            <a:ext cx="8229600" cy="4525963"/>
          </a:xfrm>
          <a:solidFill>
            <a:schemeClr val="accent2">
              <a:lumMod val="75000"/>
            </a:schemeClr>
          </a:solidFill>
        </p:spPr>
        <p:txBody>
          <a:bodyPr>
            <a:normAutofit/>
          </a:bodyPr>
          <a:lstStyle/>
          <a:p>
            <a:pPr marL="0" indent="0" algn="ctr">
              <a:buNone/>
            </a:pPr>
            <a:endParaRPr lang="en-US" sz="8800" b="1" dirty="0">
              <a:solidFill>
                <a:schemeClr val="bg1"/>
              </a:solidFill>
              <a:latin typeface="Times" panose="02020603050405020304" pitchFamily="18" charset="0"/>
              <a:cs typeface="Times" panose="02020603050405020304" pitchFamily="18" charset="0"/>
            </a:endParaRPr>
          </a:p>
          <a:p>
            <a:pPr marL="0" indent="0" algn="ctr">
              <a:buNone/>
            </a:pPr>
            <a:r>
              <a:rPr lang="en-US" sz="5400" b="1" dirty="0">
                <a:solidFill>
                  <a:schemeClr val="bg1"/>
                </a:solidFill>
                <a:latin typeface="Times" panose="02020603050405020304" pitchFamily="18" charset="0"/>
                <a:cs typeface="Times" panose="02020603050405020304" pitchFamily="18" charset="0"/>
              </a:rPr>
              <a:t>Introduction to Surveying</a:t>
            </a:r>
          </a:p>
        </p:txBody>
      </p:sp>
    </p:spTree>
    <p:extLst>
      <p:ext uri="{BB962C8B-B14F-4D97-AF65-F5344CB8AC3E}">
        <p14:creationId xmlns:p14="http://schemas.microsoft.com/office/powerpoint/2010/main" val="27844485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846" y="119746"/>
            <a:ext cx="9001000" cy="6669360"/>
          </a:xfrm>
          <a:solidFill>
            <a:schemeClr val="accent5">
              <a:lumMod val="20000"/>
              <a:lumOff val="80000"/>
            </a:schemeClr>
          </a:solidFill>
        </p:spPr>
        <p:txBody>
          <a:bodyPr>
            <a:noAutofit/>
          </a:bodyPr>
          <a:lstStyle/>
          <a:p>
            <a:pPr marL="0" indent="0" algn="ctr">
              <a:lnSpc>
                <a:spcPct val="150000"/>
              </a:lnSpc>
              <a:buNone/>
            </a:pPr>
            <a:r>
              <a:rPr lang="en-US" sz="2800" b="1" dirty="0">
                <a:latin typeface="Times" panose="02020603050405020304" pitchFamily="18" charset="0"/>
                <a:cs typeface="Times" panose="02020603050405020304" pitchFamily="18" charset="0"/>
              </a:rPr>
              <a:t>Classification on the Basis of Purpose (Based on Objects)</a:t>
            </a:r>
          </a:p>
          <a:p>
            <a:pPr marL="514350" lvl="0" indent="-514350">
              <a:lnSpc>
                <a:spcPct val="150000"/>
              </a:lnSpc>
              <a:buAutoNum type="arabicPeriod"/>
            </a:pPr>
            <a:r>
              <a:rPr lang="en-US" sz="2400" b="1" dirty="0">
                <a:latin typeface="Times" panose="02020603050405020304" pitchFamily="18" charset="0"/>
                <a:cs typeface="Times" panose="02020603050405020304" pitchFamily="18" charset="0"/>
              </a:rPr>
              <a:t>Engineering Survey</a:t>
            </a:r>
          </a:p>
          <a:p>
            <a:pPr marL="514350" lvl="0" indent="-514350">
              <a:lnSpc>
                <a:spcPct val="150000"/>
              </a:lnSpc>
              <a:buAutoNum type="arabicPeriod"/>
            </a:pPr>
            <a:r>
              <a:rPr lang="en-US" sz="2400" b="1" dirty="0">
                <a:latin typeface="Times" panose="02020603050405020304" pitchFamily="18" charset="0"/>
                <a:cs typeface="Times" panose="02020603050405020304" pitchFamily="18" charset="0"/>
              </a:rPr>
              <a:t>Control Survey: </a:t>
            </a:r>
            <a:r>
              <a:rPr lang="en-US" sz="2400" dirty="0">
                <a:latin typeface="Times" panose="02020603050405020304" pitchFamily="18" charset="0"/>
                <a:cs typeface="Times" panose="02020603050405020304" pitchFamily="18" charset="0"/>
              </a:rPr>
              <a:t>Control survey uses geodetic methods to establish widely spaced vertical and horizontal control points.</a:t>
            </a:r>
          </a:p>
          <a:p>
            <a:pPr marL="514350" lvl="0" indent="-514350">
              <a:lnSpc>
                <a:spcPct val="150000"/>
              </a:lnSpc>
              <a:buAutoNum type="arabicPeriod"/>
            </a:pPr>
            <a:r>
              <a:rPr lang="en-US" sz="2400" b="1" dirty="0">
                <a:latin typeface="Times" panose="02020603050405020304" pitchFamily="18" charset="0"/>
                <a:cs typeface="Times" panose="02020603050405020304" pitchFamily="18" charset="0"/>
              </a:rPr>
              <a:t>Geological Survey: </a:t>
            </a:r>
            <a:r>
              <a:rPr lang="en-US" sz="2400" dirty="0">
                <a:latin typeface="Times" panose="02020603050405020304" pitchFamily="18" charset="0"/>
                <a:cs typeface="Times" panose="02020603050405020304" pitchFamily="18" charset="0"/>
              </a:rPr>
              <a:t>Geological survey is used to determine the structure and arrangement of rock strata. Generally, it enables to know the composition of the earth.</a:t>
            </a:r>
          </a:p>
          <a:p>
            <a:pPr marL="514350" lvl="0" indent="-514350">
              <a:lnSpc>
                <a:spcPct val="150000"/>
              </a:lnSpc>
              <a:buAutoNum type="arabicPeriod"/>
            </a:pPr>
            <a:r>
              <a:rPr lang="en-US" sz="2400" b="1" dirty="0">
                <a:latin typeface="Times" panose="02020603050405020304" pitchFamily="18" charset="0"/>
                <a:cs typeface="Times" panose="02020603050405020304" pitchFamily="18" charset="0"/>
              </a:rPr>
              <a:t>Military or Defense Survey :</a:t>
            </a:r>
            <a:r>
              <a:rPr lang="en-US" sz="2400" dirty="0">
                <a:latin typeface="Times" panose="02020603050405020304" pitchFamily="18" charset="0"/>
                <a:cs typeface="Times" panose="02020603050405020304" pitchFamily="18" charset="0"/>
              </a:rPr>
              <a:t>is carried out to map places of military and strategic importance</a:t>
            </a:r>
          </a:p>
          <a:p>
            <a:pPr marL="514350" lvl="0" indent="-514350">
              <a:lnSpc>
                <a:spcPct val="150000"/>
              </a:lnSpc>
              <a:buAutoNum type="arabicPeriod"/>
            </a:pPr>
            <a:r>
              <a:rPr lang="en-US" sz="2400" b="1" dirty="0">
                <a:latin typeface="Times" panose="02020603050405020304" pitchFamily="18" charset="0"/>
                <a:cs typeface="Times" panose="02020603050405020304" pitchFamily="18" charset="0"/>
              </a:rPr>
              <a:t>Archeological Surveying: </a:t>
            </a:r>
            <a:r>
              <a:rPr lang="en-US" sz="2400" dirty="0">
                <a:latin typeface="Times" panose="02020603050405020304" pitchFamily="18" charset="0"/>
                <a:cs typeface="Times" panose="02020603050405020304" pitchFamily="18" charset="0"/>
              </a:rPr>
              <a:t>survey is carried out to discover and map ancient/relies of antiquity.</a:t>
            </a:r>
          </a:p>
          <a:p>
            <a:pPr marL="0" indent="0">
              <a:buNone/>
            </a:pPr>
            <a:endParaRPr lang="en-US" sz="2400" dirty="0">
              <a:latin typeface="Times" panose="02020603050405020304" pitchFamily="18" charset="0"/>
              <a:cs typeface="Times" panose="02020603050405020304" pitchFamily="18" charset="0"/>
            </a:endParaRPr>
          </a:p>
        </p:txBody>
      </p:sp>
    </p:spTree>
    <p:extLst>
      <p:ext uri="{BB962C8B-B14F-4D97-AF65-F5344CB8AC3E}">
        <p14:creationId xmlns:p14="http://schemas.microsoft.com/office/powerpoint/2010/main" val="994439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2464"/>
            <a:ext cx="8856984" cy="792088"/>
          </a:xfrm>
          <a:solidFill>
            <a:schemeClr val="accent3">
              <a:lumMod val="20000"/>
              <a:lumOff val="80000"/>
            </a:schemeClr>
          </a:solidFill>
        </p:spPr>
        <p:txBody>
          <a:bodyPr>
            <a:noAutofit/>
          </a:bodyPr>
          <a:lstStyle/>
          <a:p>
            <a:r>
              <a:rPr lang="en-US" sz="3200" b="1" dirty="0">
                <a:latin typeface="Times" panose="02020603050405020304" pitchFamily="18" charset="0"/>
                <a:cs typeface="Times" panose="02020603050405020304" pitchFamily="18" charset="0"/>
              </a:rPr>
              <a:t> </a:t>
            </a:r>
            <a:br>
              <a:rPr lang="en-US" sz="3200" dirty="0">
                <a:latin typeface="Times" panose="02020603050405020304" pitchFamily="18" charset="0"/>
                <a:cs typeface="Times" panose="02020603050405020304" pitchFamily="18" charset="0"/>
              </a:rPr>
            </a:br>
            <a:br>
              <a:rPr lang="en-US" sz="3200" dirty="0">
                <a:latin typeface="Times" panose="02020603050405020304" pitchFamily="18" charset="0"/>
                <a:cs typeface="Times" panose="02020603050405020304" pitchFamily="18" charset="0"/>
              </a:rPr>
            </a:br>
            <a:br>
              <a:rPr lang="en-US" sz="3200" dirty="0">
                <a:latin typeface="Times" panose="02020603050405020304" pitchFamily="18" charset="0"/>
                <a:cs typeface="Times" panose="02020603050405020304" pitchFamily="18" charset="0"/>
              </a:rPr>
            </a:br>
            <a:r>
              <a:rPr lang="en-US" sz="2800" b="1" dirty="0">
                <a:latin typeface="Times" panose="02020603050405020304" pitchFamily="18" charset="0"/>
                <a:cs typeface="Times" panose="02020603050405020304" pitchFamily="18" charset="0"/>
              </a:rPr>
              <a:t>Classification Based on Instrument Used</a:t>
            </a:r>
            <a:br>
              <a:rPr lang="en-US" sz="2800" b="1" dirty="0">
                <a:latin typeface="Times" panose="02020603050405020304" pitchFamily="18" charset="0"/>
                <a:cs typeface="Times" panose="02020603050405020304" pitchFamily="18" charset="0"/>
              </a:rPr>
            </a:br>
            <a:br>
              <a:rPr lang="en-US" sz="3200" dirty="0">
                <a:latin typeface="Times" panose="02020603050405020304" pitchFamily="18" charset="0"/>
                <a:cs typeface="Times" panose="02020603050405020304" pitchFamily="18" charset="0"/>
              </a:rPr>
            </a:br>
            <a:br>
              <a:rPr lang="en-US" sz="3200" dirty="0">
                <a:latin typeface="Times" panose="02020603050405020304" pitchFamily="18" charset="0"/>
                <a:cs typeface="Times" panose="02020603050405020304" pitchFamily="18" charset="0"/>
              </a:rPr>
            </a:br>
            <a:endParaRPr lang="en-US" sz="3200" dirty="0">
              <a:latin typeface="Times" panose="02020603050405020304" pitchFamily="18" charset="0"/>
              <a:cs typeface="Times" panose="02020603050405020304" pitchFamily="18" charset="0"/>
            </a:endParaRPr>
          </a:p>
        </p:txBody>
      </p:sp>
      <p:sp>
        <p:nvSpPr>
          <p:cNvPr id="3" name="Content Placeholder 2"/>
          <p:cNvSpPr>
            <a:spLocks noGrp="1"/>
          </p:cNvSpPr>
          <p:nvPr>
            <p:ph idx="1"/>
          </p:nvPr>
        </p:nvSpPr>
        <p:spPr>
          <a:xfrm>
            <a:off x="100472" y="649152"/>
            <a:ext cx="8964488" cy="6165304"/>
          </a:xfrm>
          <a:solidFill>
            <a:schemeClr val="accent2">
              <a:lumMod val="20000"/>
              <a:lumOff val="80000"/>
            </a:schemeClr>
          </a:solidFill>
        </p:spPr>
        <p:txBody>
          <a:bodyPr>
            <a:normAutofit fontScale="70000" lnSpcReduction="20000"/>
          </a:bodyPr>
          <a:lstStyle/>
          <a:p>
            <a:pPr algn="just">
              <a:lnSpc>
                <a:spcPct val="150000"/>
              </a:lnSpc>
              <a:buAutoNum type="arabicPeriod"/>
            </a:pPr>
            <a:r>
              <a:rPr lang="en-US" sz="3100" b="1" dirty="0">
                <a:latin typeface="Times" panose="02020603050405020304" pitchFamily="18" charset="0"/>
                <a:cs typeface="Times" panose="02020603050405020304" pitchFamily="18" charset="0"/>
              </a:rPr>
              <a:t> Chain/Tape Survey: </a:t>
            </a:r>
            <a:r>
              <a:rPr lang="en-US" sz="3100" dirty="0">
                <a:latin typeface="Times" panose="02020603050405020304" pitchFamily="18" charset="0"/>
                <a:cs typeface="Times" panose="02020603050405020304" pitchFamily="18" charset="0"/>
              </a:rPr>
              <a:t>This is the simple method of taking the linear measurement using a chain or tape with no angular measurements made.</a:t>
            </a:r>
          </a:p>
          <a:p>
            <a:pPr algn="just">
              <a:lnSpc>
                <a:spcPct val="150000"/>
              </a:lnSpc>
              <a:buAutoNum type="arabicPeriod"/>
            </a:pPr>
            <a:endParaRPr lang="en-US" sz="900" dirty="0">
              <a:latin typeface="Times" panose="02020603050405020304" pitchFamily="18" charset="0"/>
              <a:cs typeface="Times" panose="02020603050405020304" pitchFamily="18" charset="0"/>
            </a:endParaRPr>
          </a:p>
          <a:p>
            <a:pPr algn="just">
              <a:lnSpc>
                <a:spcPct val="150000"/>
              </a:lnSpc>
              <a:buAutoNum type="arabicPeriod"/>
            </a:pPr>
            <a:r>
              <a:rPr lang="en-US" sz="3100" b="1" dirty="0">
                <a:latin typeface="Times" panose="02020603050405020304" pitchFamily="18" charset="0"/>
                <a:cs typeface="Times" panose="02020603050405020304" pitchFamily="18" charset="0"/>
              </a:rPr>
              <a:t>Compass Survey: </a:t>
            </a:r>
            <a:r>
              <a:rPr lang="en-US" sz="3100" dirty="0">
                <a:latin typeface="Times" panose="02020603050405020304" pitchFamily="18" charset="0"/>
                <a:cs typeface="Times" panose="02020603050405020304" pitchFamily="18" charset="0"/>
              </a:rPr>
              <a:t>Here horizontal angular measurements are made using magnetic compass with the linear measurements made using the chain or tape.</a:t>
            </a:r>
          </a:p>
          <a:p>
            <a:pPr algn="just">
              <a:lnSpc>
                <a:spcPct val="150000"/>
              </a:lnSpc>
              <a:buAutoNum type="arabicPeriod"/>
            </a:pPr>
            <a:endParaRPr lang="en-US" sz="900" dirty="0">
              <a:latin typeface="Times" panose="02020603050405020304" pitchFamily="18" charset="0"/>
              <a:cs typeface="Times" panose="02020603050405020304" pitchFamily="18" charset="0"/>
            </a:endParaRPr>
          </a:p>
          <a:p>
            <a:pPr algn="just">
              <a:lnSpc>
                <a:spcPct val="150000"/>
              </a:lnSpc>
              <a:buAutoNum type="arabicPeriod"/>
            </a:pPr>
            <a:r>
              <a:rPr lang="en-US" sz="3100" b="1" dirty="0">
                <a:latin typeface="Times" panose="02020603050405020304" pitchFamily="18" charset="0"/>
                <a:cs typeface="Times" panose="02020603050405020304" pitchFamily="18" charset="0"/>
              </a:rPr>
              <a:t>Plane Table Survey: </a:t>
            </a:r>
            <a:r>
              <a:rPr lang="en-US" sz="3100" dirty="0">
                <a:latin typeface="Times" panose="02020603050405020304" pitchFamily="18" charset="0"/>
                <a:cs typeface="Times" panose="02020603050405020304" pitchFamily="18" charset="0"/>
              </a:rPr>
              <a:t>This is a quick survey carried out in the field with the measurements and drawings made at the same time using a plane table.</a:t>
            </a:r>
          </a:p>
          <a:p>
            <a:pPr algn="just">
              <a:lnSpc>
                <a:spcPct val="150000"/>
              </a:lnSpc>
              <a:buAutoNum type="arabicPeriod"/>
            </a:pPr>
            <a:endParaRPr lang="en-US" sz="900" dirty="0">
              <a:latin typeface="Times" panose="02020603050405020304" pitchFamily="18" charset="0"/>
              <a:cs typeface="Times" panose="02020603050405020304" pitchFamily="18" charset="0"/>
            </a:endParaRPr>
          </a:p>
          <a:p>
            <a:pPr algn="just">
              <a:lnSpc>
                <a:spcPct val="150000"/>
              </a:lnSpc>
              <a:buAutoNum type="arabicPeriod"/>
            </a:pPr>
            <a:r>
              <a:rPr lang="en-US" sz="3100" b="1" dirty="0">
                <a:latin typeface="Times" panose="02020603050405020304" pitchFamily="18" charset="0"/>
                <a:cs typeface="Times" panose="02020603050405020304" pitchFamily="18" charset="0"/>
              </a:rPr>
              <a:t>Leveling: </a:t>
            </a:r>
            <a:r>
              <a:rPr lang="en-US" sz="3100" dirty="0">
                <a:latin typeface="Times" panose="02020603050405020304" pitchFamily="18" charset="0"/>
                <a:cs typeface="Times" panose="02020603050405020304" pitchFamily="18" charset="0"/>
              </a:rPr>
              <a:t>This is the measurement and mapping of the relative heights of points on the earth’s surface showing them in maps, plane and charts as vertical sections or with conventional symbols.</a:t>
            </a:r>
          </a:p>
          <a:p>
            <a:pPr algn="just">
              <a:lnSpc>
                <a:spcPct val="150000"/>
              </a:lnSpc>
              <a:buAutoNum type="arabicPeriod"/>
            </a:pPr>
            <a:endParaRPr lang="en-US" sz="900" dirty="0">
              <a:latin typeface="Times" panose="02020603050405020304" pitchFamily="18" charset="0"/>
              <a:cs typeface="Times" panose="02020603050405020304" pitchFamily="18" charset="0"/>
            </a:endParaRPr>
          </a:p>
          <a:p>
            <a:pPr algn="just">
              <a:lnSpc>
                <a:spcPct val="150000"/>
              </a:lnSpc>
              <a:buAutoNum type="arabicPeriod"/>
            </a:pPr>
            <a:r>
              <a:rPr lang="en-US" sz="3100" b="1" dirty="0">
                <a:latin typeface="Times" panose="02020603050405020304" pitchFamily="18" charset="0"/>
                <a:cs typeface="Times" panose="02020603050405020304" pitchFamily="18" charset="0"/>
              </a:rPr>
              <a:t>Theodolite Survey: </a:t>
            </a:r>
            <a:r>
              <a:rPr lang="en-US" sz="3100" dirty="0">
                <a:latin typeface="Times" panose="02020603050405020304" pitchFamily="18" charset="0"/>
                <a:cs typeface="Times" panose="02020603050405020304" pitchFamily="18" charset="0"/>
              </a:rPr>
              <a:t>Theodolite survey takes vertical and horizontal angles in order to establish controls.</a:t>
            </a:r>
          </a:p>
          <a:p>
            <a:pPr marL="0" indent="0">
              <a:buNone/>
            </a:pPr>
            <a:endParaRPr lang="en-US" sz="1200" dirty="0"/>
          </a:p>
        </p:txBody>
      </p:sp>
    </p:spTree>
    <p:extLst>
      <p:ext uri="{BB962C8B-B14F-4D97-AF65-F5344CB8AC3E}">
        <p14:creationId xmlns:p14="http://schemas.microsoft.com/office/powerpoint/2010/main" val="11217054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856984" cy="936104"/>
          </a:xfrm>
          <a:solidFill>
            <a:schemeClr val="accent3">
              <a:lumMod val="20000"/>
              <a:lumOff val="80000"/>
            </a:schemeClr>
          </a:solidFill>
        </p:spPr>
        <p:txBody>
          <a:bodyPr>
            <a:noAutofit/>
          </a:bodyPr>
          <a:lstStyle/>
          <a:p>
            <a:r>
              <a:rPr lang="en-US" sz="2800" b="1" dirty="0">
                <a:latin typeface="Times" panose="02020603050405020304" pitchFamily="18" charset="0"/>
                <a:cs typeface="Times" panose="02020603050405020304" pitchFamily="18" charset="0"/>
              </a:rPr>
              <a:t> </a:t>
            </a:r>
            <a:br>
              <a:rPr lang="en-US" sz="2800" dirty="0">
                <a:latin typeface="Times" panose="02020603050405020304" pitchFamily="18" charset="0"/>
                <a:cs typeface="Times" panose="02020603050405020304" pitchFamily="18" charset="0"/>
              </a:rPr>
            </a:br>
            <a:br>
              <a:rPr lang="en-US" sz="2800" dirty="0">
                <a:latin typeface="Times" panose="02020603050405020304" pitchFamily="18" charset="0"/>
                <a:cs typeface="Times" panose="02020603050405020304" pitchFamily="18" charset="0"/>
              </a:rPr>
            </a:br>
            <a:br>
              <a:rPr lang="en-US" sz="2800" dirty="0">
                <a:latin typeface="Times" panose="02020603050405020304" pitchFamily="18" charset="0"/>
                <a:cs typeface="Times" panose="02020603050405020304" pitchFamily="18" charset="0"/>
              </a:rPr>
            </a:br>
            <a:r>
              <a:rPr lang="en-US" sz="3200" b="1" dirty="0">
                <a:latin typeface="Times" panose="02020603050405020304" pitchFamily="18" charset="0"/>
                <a:cs typeface="Times" panose="02020603050405020304" pitchFamily="18" charset="0"/>
              </a:rPr>
              <a:t>Classification Based on the Method Used</a:t>
            </a:r>
            <a:br>
              <a:rPr lang="en-US" sz="2800" b="1" dirty="0">
                <a:latin typeface="Times" panose="02020603050405020304" pitchFamily="18" charset="0"/>
                <a:cs typeface="Times" panose="02020603050405020304" pitchFamily="18" charset="0"/>
              </a:rPr>
            </a:br>
            <a:br>
              <a:rPr lang="en-US" sz="2800" dirty="0">
                <a:latin typeface="Times" panose="02020603050405020304" pitchFamily="18" charset="0"/>
                <a:cs typeface="Times" panose="02020603050405020304" pitchFamily="18" charset="0"/>
              </a:rPr>
            </a:br>
            <a:br>
              <a:rPr lang="en-US" sz="2800" dirty="0">
                <a:latin typeface="Times" panose="02020603050405020304" pitchFamily="18" charset="0"/>
                <a:cs typeface="Times" panose="02020603050405020304" pitchFamily="18" charset="0"/>
              </a:rPr>
            </a:br>
            <a:endParaRPr lang="en-US" sz="2800" dirty="0">
              <a:latin typeface="Times" panose="02020603050405020304" pitchFamily="18" charset="0"/>
              <a:cs typeface="Times" panose="02020603050405020304" pitchFamily="18" charset="0"/>
            </a:endParaRPr>
          </a:p>
        </p:txBody>
      </p:sp>
      <p:sp>
        <p:nvSpPr>
          <p:cNvPr id="3" name="Content Placeholder 2"/>
          <p:cNvSpPr>
            <a:spLocks noGrp="1"/>
          </p:cNvSpPr>
          <p:nvPr>
            <p:ph idx="1"/>
          </p:nvPr>
        </p:nvSpPr>
        <p:spPr>
          <a:xfrm>
            <a:off x="251520" y="1052736"/>
            <a:ext cx="8568952" cy="5472608"/>
          </a:xfrm>
          <a:solidFill>
            <a:schemeClr val="accent2">
              <a:lumMod val="20000"/>
              <a:lumOff val="80000"/>
            </a:schemeClr>
          </a:solidFill>
        </p:spPr>
        <p:txBody>
          <a:bodyPr>
            <a:normAutofit/>
          </a:bodyPr>
          <a:lstStyle/>
          <a:p>
            <a:pPr marL="0" lvl="1" indent="0" algn="just">
              <a:lnSpc>
                <a:spcPct val="150000"/>
              </a:lnSpc>
              <a:buNone/>
              <a:tabLst>
                <a:tab pos="0" algn="l"/>
              </a:tabLst>
            </a:pPr>
            <a:r>
              <a:rPr lang="en-US" sz="2400" b="1" dirty="0">
                <a:latin typeface="Times" panose="02020603050405020304" pitchFamily="18" charset="0"/>
                <a:cs typeface="Times" panose="02020603050405020304" pitchFamily="18" charset="0"/>
              </a:rPr>
              <a:t>1</a:t>
            </a:r>
            <a:r>
              <a:rPr lang="en-US" sz="3200" b="1" dirty="0">
                <a:latin typeface="Times" panose="02020603050405020304" pitchFamily="18" charset="0"/>
                <a:cs typeface="Times" panose="02020603050405020304" pitchFamily="18" charset="0"/>
              </a:rPr>
              <a:t>. Triangulation Survey</a:t>
            </a:r>
          </a:p>
          <a:p>
            <a:pPr marL="0" indent="0" algn="just">
              <a:lnSpc>
                <a:spcPct val="150000"/>
              </a:lnSpc>
              <a:buNone/>
            </a:pPr>
            <a:r>
              <a:rPr lang="en-US" sz="2800" dirty="0">
                <a:latin typeface="Times" panose="02020603050405020304" pitchFamily="18" charset="0"/>
                <a:cs typeface="Times" panose="02020603050405020304" pitchFamily="18" charset="0"/>
              </a:rPr>
              <a:t>In order to make the survey, manageable, the area to be surveyed is first covered with series of triangles. Lines are first run round the perimeter of the plot, then the details fixed in relation to the established lines. This process is called triangulation. The triangle is preferred as it is the only shape that can completely over an irregularly shaped area with minimum space left.</a:t>
            </a:r>
          </a:p>
          <a:p>
            <a:pPr marL="0" indent="0" algn="just">
              <a:lnSpc>
                <a:spcPct val="150000"/>
              </a:lnSpc>
              <a:buNone/>
            </a:pPr>
            <a:endParaRPr lang="en-US" sz="900" dirty="0">
              <a:latin typeface="Times" panose="02020603050405020304" pitchFamily="18" charset="0"/>
              <a:cs typeface="Times" panose="02020603050405020304" pitchFamily="18" charset="0"/>
            </a:endParaRPr>
          </a:p>
        </p:txBody>
      </p:sp>
    </p:spTree>
    <p:extLst>
      <p:ext uri="{BB962C8B-B14F-4D97-AF65-F5344CB8AC3E}">
        <p14:creationId xmlns:p14="http://schemas.microsoft.com/office/powerpoint/2010/main" val="30705722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BRACKISHWATER AQUACULTURE DEVELOPMENT AND TRAINING PROJECT FISHERIES  EXTENSION OFFICERS TRAINING MANUAL"/>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9511" y="274638"/>
            <a:ext cx="8786927" cy="5746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93205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6024" y="260648"/>
            <a:ext cx="8820472" cy="6408712"/>
          </a:xfrm>
          <a:solidFill>
            <a:schemeClr val="accent2">
              <a:lumMod val="20000"/>
              <a:lumOff val="80000"/>
            </a:schemeClr>
          </a:solidFill>
        </p:spPr>
        <p:txBody>
          <a:bodyPr>
            <a:normAutofit/>
          </a:bodyPr>
          <a:lstStyle/>
          <a:p>
            <a:pPr marL="0" indent="0" algn="just">
              <a:lnSpc>
                <a:spcPct val="150000"/>
              </a:lnSpc>
              <a:buNone/>
            </a:pPr>
            <a:r>
              <a:rPr lang="en-US" sz="2400" b="1" dirty="0">
                <a:latin typeface="Times" panose="02020603050405020304" pitchFamily="18" charset="0"/>
                <a:cs typeface="Times" panose="02020603050405020304" pitchFamily="18" charset="0"/>
              </a:rPr>
              <a:t>2. </a:t>
            </a:r>
            <a:r>
              <a:rPr lang="en-US" sz="2800" b="1" dirty="0">
                <a:latin typeface="Times" panose="02020603050405020304" pitchFamily="18" charset="0"/>
                <a:cs typeface="Times" panose="02020603050405020304" pitchFamily="18" charset="0"/>
              </a:rPr>
              <a:t>Traverse survey:</a:t>
            </a:r>
          </a:p>
          <a:p>
            <a:pPr marL="0" indent="0" algn="just">
              <a:lnSpc>
                <a:spcPct val="150000"/>
              </a:lnSpc>
              <a:buNone/>
            </a:pPr>
            <a:r>
              <a:rPr lang="en-US" sz="2400" dirty="0">
                <a:latin typeface="Times" panose="02020603050405020304" pitchFamily="18" charset="0"/>
                <a:cs typeface="Times" panose="02020603050405020304" pitchFamily="18" charset="0"/>
              </a:rPr>
              <a:t>If the bearing and distance of a place of a known point is known: it is possible to establish the position of that point on the ground. From this point, the bearing and distances of other surrounding points may be established. In the process, positions of points linked with lines linking them emerge. The traversing is the process of establishing these lines, is called traversing, while the connecting lines joining two points on the ground. Joining two while bearing and distance is known as traverse. A traverse station is each of the points of the traverse, while the traverse leg is the straight line between consecutive stations. Traverses may either be open or closed.</a:t>
            </a:r>
          </a:p>
          <a:p>
            <a:pPr marL="0" indent="0">
              <a:buNone/>
            </a:pPr>
            <a:endParaRPr lang="en-US" sz="1400" dirty="0"/>
          </a:p>
        </p:txBody>
      </p:sp>
    </p:spTree>
    <p:extLst>
      <p:ext uri="{BB962C8B-B14F-4D97-AF65-F5344CB8AC3E}">
        <p14:creationId xmlns:p14="http://schemas.microsoft.com/office/powerpoint/2010/main" val="22103112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4" name="Picture 6" descr="Traversing In Survey | Types, Purpose, Procedure, Errors - Construction How"/>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57714" y="1777467"/>
            <a:ext cx="8028571" cy="41714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75600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descr="Traversing in Surveying - Types and Method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67702" y="1600200"/>
            <a:ext cx="7208596"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2541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16632"/>
            <a:ext cx="8928992" cy="6624736"/>
          </a:xfrm>
          <a:solidFill>
            <a:schemeClr val="accent2">
              <a:lumMod val="20000"/>
              <a:lumOff val="80000"/>
            </a:schemeClr>
          </a:solidFill>
        </p:spPr>
        <p:txBody>
          <a:bodyPr>
            <a:normAutofit/>
          </a:bodyPr>
          <a:lstStyle/>
          <a:p>
            <a:pPr marL="0" indent="0" algn="just">
              <a:buNone/>
            </a:pPr>
            <a:r>
              <a:rPr lang="en-US" b="1" dirty="0">
                <a:latin typeface="Times" panose="02020603050405020304" pitchFamily="18" charset="0"/>
                <a:cs typeface="Times" panose="02020603050405020304" pitchFamily="18" charset="0"/>
              </a:rPr>
              <a:t>Definition</a:t>
            </a:r>
            <a:endParaRPr lang="en-US" dirty="0">
              <a:latin typeface="Times" panose="02020603050405020304" pitchFamily="18" charset="0"/>
              <a:cs typeface="Times" panose="02020603050405020304" pitchFamily="18" charset="0"/>
            </a:endParaRPr>
          </a:p>
          <a:p>
            <a:pPr marL="0" indent="0" algn="just">
              <a:buNone/>
            </a:pPr>
            <a:r>
              <a:rPr lang="en-US" b="1" dirty="0">
                <a:solidFill>
                  <a:srgbClr val="FF0000"/>
                </a:solidFill>
                <a:latin typeface="Times" panose="02020603050405020304" pitchFamily="18" charset="0"/>
                <a:cs typeface="Times" panose="02020603050405020304" pitchFamily="18" charset="0"/>
              </a:rPr>
              <a:t>Surveying is the art of determining the relative position of different object on the surface of the earth by measuring the horizontal distance between them, and preparing a map to any suitable scale</a:t>
            </a:r>
            <a:r>
              <a:rPr lang="en-US" dirty="0">
                <a:latin typeface="Times" panose="02020603050405020304" pitchFamily="18" charset="0"/>
                <a:cs typeface="Times" panose="02020603050405020304" pitchFamily="18" charset="0"/>
              </a:rPr>
              <a:t>. Thus, in this discipline the measurements are taken only in the horizontal plane.</a:t>
            </a:r>
          </a:p>
          <a:p>
            <a:pPr marL="0" indent="0" algn="just">
              <a:buNone/>
            </a:pPr>
            <a:r>
              <a:rPr lang="en-US" dirty="0">
                <a:latin typeface="Times" panose="02020603050405020304" pitchFamily="18" charset="0"/>
                <a:cs typeface="Times" panose="02020603050405020304" pitchFamily="18" charset="0"/>
              </a:rPr>
              <a:t>Another school of thought define surveying “</a:t>
            </a:r>
            <a:r>
              <a:rPr lang="en-US" b="1" dirty="0">
                <a:solidFill>
                  <a:srgbClr val="0070C0"/>
                </a:solidFill>
                <a:latin typeface="Times" panose="02020603050405020304" pitchFamily="18" charset="0"/>
                <a:cs typeface="Times" panose="02020603050405020304" pitchFamily="18" charset="0"/>
              </a:rPr>
              <a:t>as the act of making measurement of the relative position of natural and manmade features on earth’s surface and the presentation of this information either graphically or numerically.</a:t>
            </a:r>
          </a:p>
          <a:p>
            <a:pPr marL="0" indent="0" algn="just">
              <a:buNone/>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627853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6632"/>
            <a:ext cx="8712968" cy="6741368"/>
          </a:xfrm>
          <a:solidFill>
            <a:schemeClr val="accent2">
              <a:lumMod val="20000"/>
              <a:lumOff val="80000"/>
            </a:schemeClr>
          </a:solidFill>
        </p:spPr>
        <p:txBody>
          <a:bodyPr>
            <a:normAutofit/>
          </a:bodyPr>
          <a:lstStyle/>
          <a:p>
            <a:pPr marL="0" indent="0">
              <a:buNone/>
            </a:pPr>
            <a:r>
              <a:rPr lang="en-US" sz="2800" b="1" dirty="0"/>
              <a:t>Surveying</a:t>
            </a:r>
          </a:p>
          <a:p>
            <a:pPr marL="0" indent="0">
              <a:buNone/>
            </a:pPr>
            <a:r>
              <a:rPr lang="en-US" sz="2800" dirty="0"/>
              <a:t>The practice of measuring angles and distances on the ground so that they can be accurately plotted on a map</a:t>
            </a:r>
          </a:p>
        </p:txBody>
      </p:sp>
      <p:grpSp>
        <p:nvGrpSpPr>
          <p:cNvPr id="4" name="Group 3"/>
          <p:cNvGrpSpPr>
            <a:grpSpLocks/>
          </p:cNvGrpSpPr>
          <p:nvPr/>
        </p:nvGrpSpPr>
        <p:grpSpPr bwMode="auto">
          <a:xfrm>
            <a:off x="323528" y="1556792"/>
            <a:ext cx="8496943" cy="5472608"/>
            <a:chOff x="1584" y="225"/>
            <a:chExt cx="8549" cy="3795"/>
          </a:xfrm>
        </p:grpSpPr>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1" y="375"/>
              <a:ext cx="8154" cy="3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a:spLocks noChangeArrowheads="1"/>
            </p:cNvSpPr>
            <p:nvPr/>
          </p:nvSpPr>
          <p:spPr bwMode="auto">
            <a:xfrm>
              <a:off x="1584" y="225"/>
              <a:ext cx="8549" cy="3795"/>
            </a:xfrm>
            <a:prstGeom prst="rect">
              <a:avLst/>
            </a:prstGeom>
            <a:noFill/>
            <a:ln w="9144">
              <a:solidFill>
                <a:srgbClr val="1F487C"/>
              </a:solidFill>
              <a:prstDash val="solid"/>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grpSp>
    </p:spTree>
    <p:extLst>
      <p:ext uri="{BB962C8B-B14F-4D97-AF65-F5344CB8AC3E}">
        <p14:creationId xmlns:p14="http://schemas.microsoft.com/office/powerpoint/2010/main" val="1606468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8"/>
          <p:cNvSpPr txBox="1">
            <a:spLocks noGrp="1" noChangeArrowheads="1"/>
          </p:cNvSpPr>
          <p:nvPr>
            <p:ph idx="1"/>
          </p:nvPr>
        </p:nvSpPr>
        <p:spPr bwMode="auto">
          <a:xfrm>
            <a:off x="251520" y="260649"/>
            <a:ext cx="8712968" cy="6337002"/>
          </a:xfrm>
          <a:prstGeom prst="rect">
            <a:avLst/>
          </a:prstGeom>
          <a:solidFill>
            <a:srgbClr val="F5F5F5"/>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24130" lvl="0" indent="0" rtl="0">
              <a:lnSpc>
                <a:spcPct val="115000"/>
              </a:lnSpc>
              <a:spcAft>
                <a:spcPts val="0"/>
              </a:spcAft>
              <a:buSzPts val="1400"/>
              <a:buNone/>
              <a:tabLst>
                <a:tab pos="247015" algn="l"/>
              </a:tabLst>
            </a:pPr>
            <a:endParaRPr lang="en-US" sz="1100" spc="0" dirty="0">
              <a:effectLst/>
              <a:latin typeface="Times New Roman" panose="02020603050405020304" pitchFamily="18" charset="0"/>
              <a:ea typeface="Times New Roman" panose="02020603050405020304" pitchFamily="18" charset="0"/>
            </a:endParaRPr>
          </a:p>
          <a:p>
            <a:pPr marL="0" marR="24130" indent="0" algn="ctr">
              <a:lnSpc>
                <a:spcPct val="115000"/>
              </a:lnSpc>
              <a:buSzPts val="1400"/>
              <a:buNone/>
              <a:tabLst>
                <a:tab pos="247015" algn="l"/>
              </a:tabLst>
            </a:pPr>
            <a:r>
              <a:rPr lang="en-US" b="1" dirty="0">
                <a:latin typeface="Times" panose="02020603050405020304" pitchFamily="18" charset="0"/>
                <a:cs typeface="Times" panose="02020603050405020304" pitchFamily="18" charset="0"/>
              </a:rPr>
              <a:t>Uses of Surveying</a:t>
            </a:r>
            <a:endParaRPr lang="en-US" dirty="0">
              <a:latin typeface="Times" panose="02020603050405020304" pitchFamily="18" charset="0"/>
              <a:cs typeface="Times" panose="02020603050405020304" pitchFamily="18" charset="0"/>
            </a:endParaRPr>
          </a:p>
          <a:p>
            <a:pPr marL="0" marR="24130" lvl="0" indent="0" rtl="0">
              <a:lnSpc>
                <a:spcPct val="115000"/>
              </a:lnSpc>
              <a:spcAft>
                <a:spcPts val="0"/>
              </a:spcAft>
              <a:buSzPts val="1400"/>
              <a:buNone/>
              <a:tabLst>
                <a:tab pos="247015" algn="l"/>
              </a:tabLst>
            </a:pPr>
            <a:endParaRPr lang="en-US" sz="1000" spc="0" dirty="0">
              <a:effectLst/>
              <a:latin typeface="Times New Roman" panose="02020603050405020304" pitchFamily="18" charset="0"/>
              <a:ea typeface="Times New Roman" panose="02020603050405020304" pitchFamily="18" charset="0"/>
            </a:endParaRPr>
          </a:p>
          <a:p>
            <a:pPr marL="354013" marR="24130" lvl="0" indent="-354013" rtl="0">
              <a:lnSpc>
                <a:spcPct val="115000"/>
              </a:lnSpc>
              <a:spcAft>
                <a:spcPts val="0"/>
              </a:spcAft>
              <a:buSzPts val="1400"/>
              <a:buNone/>
              <a:tabLst>
                <a:tab pos="247015" algn="l"/>
              </a:tabLst>
            </a:pPr>
            <a:r>
              <a:rPr lang="en-US" sz="2800" spc="0" dirty="0">
                <a:effectLst/>
                <a:latin typeface="Times New Roman" panose="02020603050405020304" pitchFamily="18" charset="0"/>
                <a:ea typeface="Times New Roman" panose="02020603050405020304" pitchFamily="18" charset="0"/>
              </a:rPr>
              <a:t>1. To prepare a topographical map which shows the hills, valleys, rivers, villages towns, forest, landscaping, etc. of a</a:t>
            </a:r>
            <a:r>
              <a:rPr lang="en-US" sz="2800" spc="-55" dirty="0">
                <a:effectLst/>
                <a:latin typeface="Times New Roman" panose="02020603050405020304" pitchFamily="18" charset="0"/>
                <a:ea typeface="Times New Roman" panose="02020603050405020304" pitchFamily="18" charset="0"/>
              </a:rPr>
              <a:t> </a:t>
            </a:r>
            <a:r>
              <a:rPr lang="en-US" sz="2800" spc="0" dirty="0">
                <a:effectLst/>
                <a:latin typeface="Times New Roman" panose="02020603050405020304" pitchFamily="18" charset="0"/>
                <a:ea typeface="Times New Roman" panose="02020603050405020304" pitchFamily="18" charset="0"/>
              </a:rPr>
              <a:t>country.</a:t>
            </a:r>
          </a:p>
          <a:p>
            <a:pPr marL="354013" marR="24130" lvl="0" indent="-354013" rtl="0">
              <a:lnSpc>
                <a:spcPct val="115000"/>
              </a:lnSpc>
              <a:spcAft>
                <a:spcPts val="0"/>
              </a:spcAft>
              <a:buSzPts val="1400"/>
              <a:buNone/>
              <a:tabLst>
                <a:tab pos="247015" algn="l"/>
              </a:tabLst>
            </a:pPr>
            <a:r>
              <a:rPr lang="en-US" sz="2800" spc="0" dirty="0">
                <a:effectLst/>
                <a:latin typeface="Times New Roman" panose="02020603050405020304" pitchFamily="18" charset="0"/>
                <a:ea typeface="Times New Roman" panose="02020603050405020304" pitchFamily="18" charset="0"/>
              </a:rPr>
              <a:t>2. To prepare a cadastral map showing the boundaries of fields, houses and other properties.</a:t>
            </a:r>
          </a:p>
          <a:p>
            <a:pPr marL="342900" marR="24130" lvl="0" indent="-342900" rtl="0">
              <a:lnSpc>
                <a:spcPct val="115000"/>
              </a:lnSpc>
              <a:spcAft>
                <a:spcPts val="0"/>
              </a:spcAft>
              <a:buSzPts val="1400"/>
              <a:buFont typeface="Times New Roman" panose="02020603050405020304" pitchFamily="18" charset="0"/>
              <a:buAutoNum type="arabicPeriod"/>
              <a:tabLst>
                <a:tab pos="247015" algn="l"/>
              </a:tabLst>
            </a:pPr>
            <a:endParaRPr lang="en-US" sz="1400" dirty="0">
              <a:latin typeface="Times New Roman" panose="02020603050405020304" pitchFamily="18" charset="0"/>
              <a:ea typeface="Times New Roman" panose="02020603050405020304" pitchFamily="18" charset="0"/>
            </a:endParaRPr>
          </a:p>
          <a:p>
            <a:pPr marL="358775" marR="24130" lvl="0" indent="-358775" rtl="0">
              <a:lnSpc>
                <a:spcPct val="115000"/>
              </a:lnSpc>
              <a:spcAft>
                <a:spcPts val="0"/>
              </a:spcAft>
              <a:buSzPts val="1400"/>
              <a:buNone/>
              <a:tabLst>
                <a:tab pos="247015" algn="l"/>
              </a:tabLst>
            </a:pPr>
            <a:r>
              <a:rPr lang="en-US" sz="2800" spc="0" dirty="0">
                <a:effectLst/>
                <a:latin typeface="Times New Roman" panose="02020603050405020304" pitchFamily="18" charset="0"/>
                <a:ea typeface="Times New Roman" panose="02020603050405020304" pitchFamily="18" charset="0"/>
              </a:rPr>
              <a:t>3. To prepare an engineering map which shows the details of engineering works such as roads, railways, reservoirs, irrigation canals,</a:t>
            </a:r>
            <a:r>
              <a:rPr lang="en-US" sz="2800" spc="-25" dirty="0">
                <a:effectLst/>
                <a:latin typeface="Times New Roman" panose="02020603050405020304" pitchFamily="18" charset="0"/>
                <a:ea typeface="Times New Roman" panose="02020603050405020304" pitchFamily="18" charset="0"/>
              </a:rPr>
              <a:t> </a:t>
            </a:r>
            <a:r>
              <a:rPr lang="en-US" sz="2800" spc="0" dirty="0">
                <a:effectLst/>
                <a:latin typeface="Times New Roman" panose="02020603050405020304" pitchFamily="18" charset="0"/>
                <a:ea typeface="Times New Roman" panose="02020603050405020304" pitchFamily="18" charset="0"/>
              </a:rPr>
              <a:t>etc.</a:t>
            </a:r>
          </a:p>
        </p:txBody>
      </p:sp>
    </p:spTree>
    <p:extLst>
      <p:ext uri="{BB962C8B-B14F-4D97-AF65-F5344CB8AC3E}">
        <p14:creationId xmlns:p14="http://schemas.microsoft.com/office/powerpoint/2010/main" val="2432754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8"/>
          <p:cNvSpPr txBox="1">
            <a:spLocks noGrp="1" noChangeArrowheads="1"/>
          </p:cNvSpPr>
          <p:nvPr>
            <p:ph idx="1"/>
          </p:nvPr>
        </p:nvSpPr>
        <p:spPr bwMode="auto">
          <a:xfrm>
            <a:off x="207778" y="116633"/>
            <a:ext cx="8612694" cy="6481018"/>
          </a:xfrm>
          <a:prstGeom prst="rect">
            <a:avLst/>
          </a:prstGeom>
          <a:solidFill>
            <a:srgbClr val="F5F5F5"/>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452438" indent="-452438">
              <a:lnSpc>
                <a:spcPct val="150000"/>
              </a:lnSpc>
              <a:buNone/>
            </a:pPr>
            <a:r>
              <a:rPr lang="en-US" sz="2400" dirty="0">
                <a:latin typeface="Times New Roman" panose="02020603050405020304" pitchFamily="18" charset="0"/>
                <a:ea typeface="Times New Roman" panose="02020603050405020304" pitchFamily="18" charset="0"/>
              </a:rPr>
              <a:t>4. To prepare a contour map to determine the capacity of a reservoir and to find the best possible routes for roads, railways,</a:t>
            </a:r>
            <a:r>
              <a:rPr lang="en-US" sz="2400" spc="-50" dirty="0">
                <a:latin typeface="Times New Roman" panose="02020603050405020304" pitchFamily="18" charset="0"/>
                <a:ea typeface="Times New Roman" panose="02020603050405020304" pitchFamily="18" charset="0"/>
              </a:rPr>
              <a:t> </a:t>
            </a:r>
            <a:r>
              <a:rPr lang="en-US" sz="2400" dirty="0">
                <a:latin typeface="Times New Roman" panose="02020603050405020304" pitchFamily="18" charset="0"/>
                <a:ea typeface="Times New Roman" panose="02020603050405020304" pitchFamily="18" charset="0"/>
              </a:rPr>
              <a:t>etc.</a:t>
            </a:r>
          </a:p>
          <a:p>
            <a:pPr marL="452438" indent="-452438">
              <a:lnSpc>
                <a:spcPct val="150000"/>
              </a:lnSpc>
              <a:buNone/>
            </a:pPr>
            <a:endParaRPr lang="en-US" sz="1000" dirty="0"/>
          </a:p>
          <a:p>
            <a:pPr marL="452438" indent="-452438">
              <a:lnSpc>
                <a:spcPct val="150000"/>
              </a:lnSpc>
              <a:buNone/>
            </a:pPr>
            <a:r>
              <a:rPr lang="en-US" sz="2400" dirty="0">
                <a:latin typeface="Times" panose="02020603050405020304" pitchFamily="18" charset="0"/>
                <a:cs typeface="Times" panose="02020603050405020304" pitchFamily="18" charset="0"/>
              </a:rPr>
              <a:t>5</a:t>
            </a:r>
            <a:r>
              <a:rPr lang="en-US" sz="2400" dirty="0">
                <a:latin typeface="Times" panose="02020603050405020304" pitchFamily="18" charset="0"/>
                <a:ea typeface="Times New Roman" panose="02020603050405020304" pitchFamily="18" charset="0"/>
                <a:cs typeface="Times" panose="02020603050405020304" pitchFamily="18" charset="0"/>
              </a:rPr>
              <a:t>. </a:t>
            </a:r>
            <a:r>
              <a:rPr lang="en-US" sz="2400" dirty="0">
                <a:latin typeface="Times New Roman" panose="02020603050405020304" pitchFamily="18" charset="0"/>
                <a:ea typeface="Times New Roman" panose="02020603050405020304" pitchFamily="18" charset="0"/>
              </a:rPr>
              <a:t>To prepare a military map showing the road and railway communications with different parts of a country. Such a map also shows the different strategic points important for the defense of a country.</a:t>
            </a:r>
          </a:p>
          <a:p>
            <a:pPr marL="452438" indent="-452438">
              <a:lnSpc>
                <a:spcPct val="150000"/>
              </a:lnSpc>
              <a:buNone/>
            </a:pPr>
            <a:endParaRPr lang="en-US" sz="1050" dirty="0">
              <a:latin typeface="Times New Roman" panose="02020603050405020304" pitchFamily="18" charset="0"/>
              <a:ea typeface="Times New Roman" panose="02020603050405020304" pitchFamily="18" charset="0"/>
            </a:endParaRPr>
          </a:p>
          <a:p>
            <a:pPr marL="452438" indent="-452438">
              <a:lnSpc>
                <a:spcPct val="150000"/>
              </a:lnSpc>
              <a:buNone/>
            </a:pPr>
            <a:r>
              <a:rPr lang="en-US" sz="2400" dirty="0">
                <a:latin typeface="Times New Roman" panose="02020603050405020304" pitchFamily="18" charset="0"/>
                <a:ea typeface="Times New Roman" panose="02020603050405020304" pitchFamily="18" charset="0"/>
              </a:rPr>
              <a:t>6. To prepare a geological map showing areas including underground resources.</a:t>
            </a:r>
          </a:p>
          <a:p>
            <a:pPr marL="452438" indent="-452438">
              <a:lnSpc>
                <a:spcPct val="150000"/>
              </a:lnSpc>
              <a:buNone/>
            </a:pPr>
            <a:endParaRPr lang="en-US" sz="900" dirty="0">
              <a:latin typeface="Times New Roman" panose="02020603050405020304" pitchFamily="18" charset="0"/>
              <a:ea typeface="Times New Roman" panose="02020603050405020304" pitchFamily="18" charset="0"/>
            </a:endParaRPr>
          </a:p>
          <a:p>
            <a:pPr marL="452438" indent="-452438">
              <a:lnSpc>
                <a:spcPct val="150000"/>
              </a:lnSpc>
              <a:buNone/>
            </a:pPr>
            <a:r>
              <a:rPr lang="en-US" sz="2400" dirty="0">
                <a:latin typeface="Times New Roman" panose="02020603050405020304" pitchFamily="18" charset="0"/>
                <a:ea typeface="Times New Roman" panose="02020603050405020304" pitchFamily="18" charset="0"/>
              </a:rPr>
              <a:t>7. To prepare an archaeological map including places where ancient relics exist.</a:t>
            </a:r>
          </a:p>
          <a:p>
            <a:pPr marL="0" marR="24130" lvl="0" indent="0" algn="just" rtl="0">
              <a:lnSpc>
                <a:spcPct val="115000"/>
              </a:lnSpc>
              <a:spcAft>
                <a:spcPts val="0"/>
              </a:spcAft>
              <a:buSzPts val="1400"/>
              <a:buNone/>
              <a:tabLst>
                <a:tab pos="247015" algn="l"/>
              </a:tabLst>
            </a:pPr>
            <a:endParaRPr lang="en-US" sz="2400" spc="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94579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363272" cy="1426170"/>
          </a:xfrm>
          <a:solidFill>
            <a:schemeClr val="accent3">
              <a:lumMod val="20000"/>
              <a:lumOff val="80000"/>
            </a:schemeClr>
          </a:solidFill>
        </p:spPr>
        <p:txBody>
          <a:bodyPr>
            <a:normAutofit/>
          </a:bodyPr>
          <a:lstStyle/>
          <a:p>
            <a:r>
              <a:rPr lang="en-US" sz="3600" b="1">
                <a:latin typeface="Times" panose="02020603050405020304" pitchFamily="18" charset="0"/>
                <a:cs typeface="Times" panose="02020603050405020304" pitchFamily="18" charset="0"/>
              </a:rPr>
              <a:t>MAIN DIVISIONS OF SURVEYING</a:t>
            </a:r>
          </a:p>
        </p:txBody>
      </p:sp>
      <p:pic>
        <p:nvPicPr>
          <p:cNvPr id="4" name="image3.png"/>
          <p:cNvPicPr>
            <a:picLocks noGrp="1"/>
          </p:cNvPicPr>
          <p:nvPr>
            <p:ph idx="1"/>
          </p:nvPr>
        </p:nvPicPr>
        <p:blipFill>
          <a:blip r:embed="rId2" cstate="print"/>
          <a:stretch>
            <a:fillRect/>
          </a:stretch>
        </p:blipFill>
        <p:spPr>
          <a:xfrm>
            <a:off x="251520" y="2492896"/>
            <a:ext cx="8640960" cy="3816424"/>
          </a:xfrm>
          <a:prstGeom prst="rect">
            <a:avLst/>
          </a:prstGeom>
        </p:spPr>
      </p:pic>
    </p:spTree>
    <p:extLst>
      <p:ext uri="{BB962C8B-B14F-4D97-AF65-F5344CB8AC3E}">
        <p14:creationId xmlns:p14="http://schemas.microsoft.com/office/powerpoint/2010/main" val="2462513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68976"/>
            <a:ext cx="8928992" cy="6552728"/>
          </a:xfrm>
          <a:solidFill>
            <a:schemeClr val="accent2">
              <a:lumMod val="20000"/>
              <a:lumOff val="80000"/>
            </a:schemeClr>
          </a:solidFill>
        </p:spPr>
        <p:txBody>
          <a:bodyPr>
            <a:normAutofit/>
          </a:bodyPr>
          <a:lstStyle/>
          <a:p>
            <a:pPr lvl="0" algn="just"/>
            <a:endParaRPr lang="en-US" sz="2600" dirty="0">
              <a:latin typeface="Times" panose="02020603050405020304" pitchFamily="18" charset="0"/>
              <a:cs typeface="Times" panose="02020603050405020304" pitchFamily="18" charset="0"/>
            </a:endParaRPr>
          </a:p>
          <a:p>
            <a:pPr lvl="0" algn="just"/>
            <a:r>
              <a:rPr lang="en-US" sz="2600" dirty="0">
                <a:latin typeface="Times" panose="02020603050405020304" pitchFamily="18" charset="0"/>
                <a:cs typeface="Times" panose="02020603050405020304" pitchFamily="18" charset="0"/>
              </a:rPr>
              <a:t>Field measurements for geodetic surveys are usually performed to a higher order of </a:t>
            </a:r>
            <a:r>
              <a:rPr lang="en-US" sz="2600" b="1" i="1" dirty="0">
                <a:latin typeface="Times" panose="02020603050405020304" pitchFamily="18" charset="0"/>
                <a:cs typeface="Times" panose="02020603050405020304" pitchFamily="18" charset="0"/>
              </a:rPr>
              <a:t>accuracy </a:t>
            </a:r>
            <a:r>
              <a:rPr lang="en-US" sz="2600" dirty="0">
                <a:latin typeface="Times" panose="02020603050405020304" pitchFamily="18" charset="0"/>
                <a:cs typeface="Times" panose="02020603050405020304" pitchFamily="18" charset="0"/>
              </a:rPr>
              <a:t>than those of plane surveys.</a:t>
            </a:r>
          </a:p>
          <a:p>
            <a:pPr marL="0" lvl="0" indent="0" algn="just">
              <a:buNone/>
            </a:pPr>
            <a:endParaRPr lang="en-US" sz="1600" dirty="0">
              <a:latin typeface="Times" panose="02020603050405020304" pitchFamily="18" charset="0"/>
              <a:cs typeface="Times" panose="02020603050405020304" pitchFamily="18" charset="0"/>
            </a:endParaRPr>
          </a:p>
          <a:p>
            <a:pPr lvl="0" algn="just"/>
            <a:r>
              <a:rPr lang="en-US" sz="2600" dirty="0">
                <a:latin typeface="Times" panose="02020603050405020304" pitchFamily="18" charset="0"/>
                <a:cs typeface="Times" panose="02020603050405020304" pitchFamily="18" charset="0"/>
              </a:rPr>
              <a:t>Geodetic surveying, the </a:t>
            </a:r>
            <a:r>
              <a:rPr lang="en-US" sz="2600" b="1" i="1" dirty="0">
                <a:latin typeface="Times" panose="02020603050405020304" pitchFamily="18" charset="0"/>
                <a:cs typeface="Times" panose="02020603050405020304" pitchFamily="18" charset="0"/>
              </a:rPr>
              <a:t>curved surface </a:t>
            </a:r>
            <a:r>
              <a:rPr lang="en-US" sz="2600" dirty="0">
                <a:latin typeface="Times" panose="02020603050405020304" pitchFamily="18" charset="0"/>
                <a:cs typeface="Times" panose="02020603050405020304" pitchFamily="18" charset="0"/>
              </a:rPr>
              <a:t>of the earth is considered by performing the computations on an ellipsoid.</a:t>
            </a:r>
          </a:p>
          <a:p>
            <a:pPr marL="0" lvl="0" indent="0" algn="just">
              <a:buNone/>
            </a:pPr>
            <a:endParaRPr lang="en-US" sz="1400" dirty="0">
              <a:latin typeface="Times" panose="02020603050405020304" pitchFamily="18" charset="0"/>
              <a:cs typeface="Times" panose="02020603050405020304" pitchFamily="18" charset="0"/>
            </a:endParaRPr>
          </a:p>
          <a:p>
            <a:pPr lvl="0" algn="just"/>
            <a:r>
              <a:rPr lang="en-US" sz="2600" dirty="0">
                <a:latin typeface="Times" panose="02020603050405020304" pitchFamily="18" charset="0"/>
                <a:cs typeface="Times" panose="02020603050405020304" pitchFamily="18" charset="0"/>
              </a:rPr>
              <a:t>It is now becoming common to do geodetic computations in </a:t>
            </a:r>
            <a:r>
              <a:rPr lang="en-US" sz="2600" b="1" i="1" dirty="0">
                <a:latin typeface="Times" panose="02020603050405020304" pitchFamily="18" charset="0"/>
                <a:cs typeface="Times" panose="02020603050405020304" pitchFamily="18" charset="0"/>
              </a:rPr>
              <a:t>three-dimensional</a:t>
            </a:r>
            <a:r>
              <a:rPr lang="en-US" sz="2600" dirty="0">
                <a:latin typeface="Times" panose="02020603050405020304" pitchFamily="18" charset="0"/>
                <a:cs typeface="Times" panose="02020603050405020304" pitchFamily="18" charset="0"/>
              </a:rPr>
              <a:t>, earth-centered Cartesian coordinate systems.</a:t>
            </a:r>
          </a:p>
          <a:p>
            <a:pPr marL="0" lvl="0" indent="0" algn="just">
              <a:buNone/>
            </a:pPr>
            <a:endParaRPr lang="en-US" sz="1200" dirty="0">
              <a:latin typeface="Times" panose="02020603050405020304" pitchFamily="18" charset="0"/>
              <a:cs typeface="Times" panose="02020603050405020304" pitchFamily="18" charset="0"/>
            </a:endParaRPr>
          </a:p>
          <a:p>
            <a:pPr lvl="0" algn="just"/>
            <a:r>
              <a:rPr lang="en-US" sz="2600" dirty="0">
                <a:latin typeface="Times" panose="02020603050405020304" pitchFamily="18" charset="0"/>
                <a:cs typeface="Times" panose="02020603050405020304" pitchFamily="18" charset="0"/>
              </a:rPr>
              <a:t>Geodetic methods: to determine relative positions of widely spaced </a:t>
            </a:r>
            <a:r>
              <a:rPr lang="en-US" sz="2600" b="1" i="1" dirty="0">
                <a:latin typeface="Times" panose="02020603050405020304" pitchFamily="18" charset="0"/>
                <a:cs typeface="Times" panose="02020603050405020304" pitchFamily="18" charset="0"/>
              </a:rPr>
              <a:t>monuments </a:t>
            </a:r>
            <a:r>
              <a:rPr lang="en-US" sz="2600" dirty="0">
                <a:latin typeface="Times" panose="02020603050405020304" pitchFamily="18" charset="0"/>
                <a:cs typeface="Times" panose="02020603050405020304" pitchFamily="18" charset="0"/>
              </a:rPr>
              <a:t>and to compute lengths and directions of the long lines between them.</a:t>
            </a:r>
          </a:p>
        </p:txBody>
      </p:sp>
    </p:spTree>
    <p:extLst>
      <p:ext uri="{BB962C8B-B14F-4D97-AF65-F5344CB8AC3E}">
        <p14:creationId xmlns:p14="http://schemas.microsoft.com/office/powerpoint/2010/main" val="1490607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856984" cy="6480720"/>
          </a:xfrm>
          <a:solidFill>
            <a:schemeClr val="accent2">
              <a:lumMod val="20000"/>
              <a:lumOff val="80000"/>
            </a:schemeClr>
          </a:solidFill>
        </p:spPr>
        <p:txBody>
          <a:bodyPr>
            <a:normAutofit/>
          </a:bodyPr>
          <a:lstStyle/>
          <a:p>
            <a:pPr lvl="0" algn="just"/>
            <a:endParaRPr lang="en-US" b="1" dirty="0">
              <a:latin typeface="Times" panose="02020603050405020304" pitchFamily="18" charset="0"/>
              <a:cs typeface="Times" panose="02020603050405020304" pitchFamily="18" charset="0"/>
            </a:endParaRPr>
          </a:p>
          <a:p>
            <a:pPr marL="0" lvl="0" indent="0" algn="just">
              <a:buNone/>
            </a:pPr>
            <a:r>
              <a:rPr lang="en-US" b="1" u="sng" dirty="0">
                <a:latin typeface="Times" panose="02020603050405020304" pitchFamily="18" charset="0"/>
                <a:cs typeface="Times" panose="02020603050405020304" pitchFamily="18" charset="0"/>
              </a:rPr>
              <a:t>Plane surveying: </a:t>
            </a:r>
            <a:r>
              <a:rPr lang="en-US" dirty="0">
                <a:latin typeface="Times" panose="02020603050405020304" pitchFamily="18" charset="0"/>
                <a:cs typeface="Times" panose="02020603050405020304" pitchFamily="18" charset="0"/>
              </a:rPr>
              <a:t>The surveys in which the curvature of earth is not taken into consideration are known as plane surveys. These surveys extend or small areas less 250km².</a:t>
            </a:r>
          </a:p>
          <a:p>
            <a:pPr lvl="0" algn="just"/>
            <a:endParaRPr lang="en-US" dirty="0">
              <a:latin typeface="Times" panose="02020603050405020304" pitchFamily="18" charset="0"/>
              <a:cs typeface="Times" panose="02020603050405020304" pitchFamily="18" charset="0"/>
            </a:endParaRPr>
          </a:p>
          <a:p>
            <a:pPr marL="0" lvl="0" indent="0" algn="just">
              <a:buNone/>
            </a:pPr>
            <a:endParaRPr lang="en-US" sz="1050" dirty="0">
              <a:latin typeface="Times" panose="02020603050405020304" pitchFamily="18" charset="0"/>
              <a:cs typeface="Times" panose="02020603050405020304" pitchFamily="18" charset="0"/>
            </a:endParaRPr>
          </a:p>
          <a:p>
            <a:pPr marL="0" lvl="0" indent="0" algn="just">
              <a:buNone/>
            </a:pPr>
            <a:r>
              <a:rPr lang="en-US" b="1" u="sng" dirty="0">
                <a:latin typeface="Times" panose="02020603050405020304" pitchFamily="18" charset="0"/>
                <a:cs typeface="Times" panose="02020603050405020304" pitchFamily="18" charset="0"/>
              </a:rPr>
              <a:t>Geodetic surveying:</a:t>
            </a:r>
            <a:r>
              <a:rPr lang="en-US" b="1" dirty="0">
                <a:latin typeface="Times" panose="02020603050405020304" pitchFamily="18" charset="0"/>
                <a:cs typeface="Times" panose="02020603050405020304" pitchFamily="18" charset="0"/>
              </a:rPr>
              <a:t> </a:t>
            </a:r>
            <a:r>
              <a:rPr lang="en-US" dirty="0">
                <a:latin typeface="Times" panose="02020603050405020304" pitchFamily="18" charset="0"/>
                <a:cs typeface="Times" panose="02020603050405020304" pitchFamily="18" charset="0"/>
              </a:rPr>
              <a:t>The surveys in which the curvature of earth is taken into consideration are known as geodetic surveys. These surveys extend or large areas more 250km².</a:t>
            </a:r>
          </a:p>
        </p:txBody>
      </p:sp>
    </p:spTree>
    <p:extLst>
      <p:ext uri="{BB962C8B-B14F-4D97-AF65-F5344CB8AC3E}">
        <p14:creationId xmlns:p14="http://schemas.microsoft.com/office/powerpoint/2010/main" val="3796733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2544</TotalTime>
  <Words>1503</Words>
  <Application>Microsoft Office PowerPoint</Application>
  <PresentationFormat>On-screen Show (4:3)</PresentationFormat>
  <Paragraphs>102</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Times</vt:lpstr>
      <vt:lpstr>Times New Roman</vt:lpstr>
      <vt:lpstr>Office Theme</vt:lpstr>
      <vt:lpstr> Ministry of Higher Education and Scientific Research Salahaddin University College of Agricultural Engineering Sciences  First Stage  Surveying  Lecture – 1–  By  Kamyar M. Mohammed  2023-2024 </vt:lpstr>
      <vt:lpstr>PowerPoint Presentation</vt:lpstr>
      <vt:lpstr>PowerPoint Presentation</vt:lpstr>
      <vt:lpstr>PowerPoint Presentation</vt:lpstr>
      <vt:lpstr>PowerPoint Presentation</vt:lpstr>
      <vt:lpstr>PowerPoint Presentation</vt:lpstr>
      <vt:lpstr>MAIN DIVISIONS OF SURVEYING</vt:lpstr>
      <vt:lpstr>PowerPoint Presentation</vt:lpstr>
      <vt:lpstr>PowerPoint Presentation</vt:lpstr>
      <vt:lpstr>PowerPoint Presentation</vt:lpstr>
      <vt:lpstr>PowerPoint Presentation</vt:lpstr>
      <vt:lpstr>  International Federation of Surveyors made following definition for surveying: </vt:lpstr>
      <vt:lpstr>PowerPoint Presentation</vt:lpstr>
      <vt:lpstr> Surveying required </vt:lpstr>
      <vt:lpstr>   Surveying is used in the following sciences  </vt:lpstr>
      <vt:lpstr>    Specialized types of surveys   </vt:lpstr>
      <vt:lpstr>  Principles of Surveying  </vt:lpstr>
      <vt:lpstr>  Classifications of Surveying  </vt:lpstr>
      <vt:lpstr>PowerPoint Presentation</vt:lpstr>
      <vt:lpstr>PowerPoint Presentation</vt:lpstr>
      <vt:lpstr>    Classification Based on Instrument Used   </vt:lpstr>
      <vt:lpstr>    Classification Based on the Method Used   </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Soil erosion</dc:title>
  <dc:creator>kamyar</dc:creator>
  <cp:lastModifiedBy>hp</cp:lastModifiedBy>
  <cp:revision>588</cp:revision>
  <dcterms:created xsi:type="dcterms:W3CDTF">2013-10-05T12:36:50Z</dcterms:created>
  <dcterms:modified xsi:type="dcterms:W3CDTF">2024-01-26T20:03:50Z</dcterms:modified>
</cp:coreProperties>
</file>