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A620F-492C-4E91-84ED-568E8616E51C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4E57A-539D-4F80-B947-998BC35A5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9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4F27B-865F-437C-814E-2D81AB606E33}" type="datetimeFigureOut">
              <a:rPr lang="en-GB" smtClean="0"/>
              <a:pPr/>
              <a:t>19/02/2024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046F3-3F3D-4FC2-8B5C-DC320B40BD0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0382AEA0-2E98-FA8B-6594-37EB31332DC3}"/>
              </a:ext>
            </a:extLst>
          </p:cNvPr>
          <p:cNvSpPr txBox="1"/>
          <p:nvPr/>
        </p:nvSpPr>
        <p:spPr>
          <a:xfrm>
            <a:off x="-108520" y="483692"/>
            <a:ext cx="9361040" cy="61856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3090" marR="585470" algn="ctr">
              <a:spcBef>
                <a:spcPts val="95"/>
              </a:spcBef>
            </a:pPr>
            <a:r>
              <a:rPr lang="en-US" sz="3200" b="1" spc="-20" dirty="0">
                <a:latin typeface="Times New Roman"/>
                <a:cs typeface="Times New Roman"/>
              </a:rPr>
              <a:t>Salahaddin University-Erbil</a:t>
            </a:r>
            <a:r>
              <a:rPr sz="3200" b="1" spc="-20" dirty="0">
                <a:latin typeface="Times New Roman"/>
                <a:cs typeface="Times New Roman"/>
              </a:rPr>
              <a:t> </a:t>
            </a:r>
            <a:endParaRPr lang="en-US" sz="3200" b="1" spc="-20" dirty="0">
              <a:latin typeface="Times New Roman"/>
              <a:cs typeface="Times New Roman"/>
            </a:endParaRPr>
          </a:p>
          <a:p>
            <a:pPr marL="593090" marR="585470" algn="ctr">
              <a:spcBef>
                <a:spcPts val="95"/>
              </a:spcBef>
            </a:pPr>
            <a:r>
              <a:rPr lang="en-GB" sz="3200" b="1" spc="-20" dirty="0">
                <a:latin typeface="Times New Roman"/>
                <a:cs typeface="Times New Roman"/>
              </a:rPr>
              <a:t>College of Agricultural Engineering Sciences</a:t>
            </a:r>
          </a:p>
          <a:p>
            <a:pPr marL="593090" marR="585470" algn="ctr">
              <a:spcBef>
                <a:spcPts val="95"/>
              </a:spcBef>
            </a:pPr>
            <a:r>
              <a:rPr lang="en-GB" sz="3200" b="1" spc="-20" dirty="0">
                <a:latin typeface="Times New Roman"/>
                <a:cs typeface="Times New Roman"/>
              </a:rPr>
              <a:t>Soil and Water Department</a:t>
            </a:r>
          </a:p>
          <a:p>
            <a:pPr marL="593090" marR="585470" algn="ctr">
              <a:spcBef>
                <a:spcPts val="95"/>
              </a:spcBef>
            </a:pPr>
            <a:endParaRPr lang="en-US" sz="3200" b="1" spc="-20" dirty="0">
              <a:latin typeface="Times New Roman"/>
              <a:cs typeface="Times New Roman"/>
            </a:endParaRPr>
          </a:p>
          <a:p>
            <a:pPr marL="593090" marR="585470" algn="ctr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/>
                <a:cs typeface="Times New Roman"/>
              </a:rPr>
              <a:t>Lecture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–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lang="en-US" sz="3200" b="1" spc="-50" dirty="0">
                <a:latin typeface="Times New Roman"/>
                <a:cs typeface="Times New Roman"/>
              </a:rPr>
              <a:t>4</a:t>
            </a:r>
            <a:r>
              <a:rPr sz="3200" b="1" spc="-50" dirty="0">
                <a:latin typeface="Times New Roman"/>
                <a:cs typeface="Times New Roman"/>
              </a:rPr>
              <a:t> -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5400" b="1" dirty="0">
                <a:latin typeface="Times New Roman"/>
                <a:cs typeface="Times New Roman"/>
              </a:rPr>
              <a:t>Watershed Management</a:t>
            </a:r>
          </a:p>
          <a:p>
            <a:pPr algn="ctr">
              <a:lnSpc>
                <a:spcPct val="100000"/>
              </a:lnSpc>
            </a:pPr>
            <a:endParaRPr sz="4800" dirty="0">
              <a:latin typeface="Times New Roman"/>
              <a:cs typeface="Times New Roman"/>
            </a:endParaRPr>
          </a:p>
          <a:p>
            <a:pPr marL="1270" algn="ctr">
              <a:spcBef>
                <a:spcPts val="1540"/>
              </a:spcBef>
            </a:pPr>
            <a:r>
              <a:rPr sz="2400" b="1" spc="-25" dirty="0">
                <a:latin typeface="Times New Roman"/>
                <a:cs typeface="Times New Roman"/>
              </a:rPr>
              <a:t>By</a:t>
            </a:r>
            <a:endParaRPr sz="2400" dirty="0">
              <a:latin typeface="Times New Roman"/>
              <a:cs typeface="Times New Roman"/>
            </a:endParaRPr>
          </a:p>
          <a:p>
            <a:pPr marL="12065" marR="5080" algn="ctr"/>
            <a:r>
              <a:rPr sz="2400" b="1" dirty="0">
                <a:latin typeface="Times New Roman"/>
                <a:cs typeface="Times New Roman"/>
              </a:rPr>
              <a:t>Kamyar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M.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Mohammed </a:t>
            </a:r>
            <a:endParaRPr lang="en-US" sz="2400" b="1" spc="-10" dirty="0">
              <a:latin typeface="Times New Roman"/>
              <a:cs typeface="Times New Roman"/>
            </a:endParaRPr>
          </a:p>
          <a:p>
            <a:pPr marL="12065" marR="5080" algn="ctr"/>
            <a:r>
              <a:rPr sz="2400" b="1" spc="-10" dirty="0">
                <a:latin typeface="Times New Roman"/>
                <a:cs typeface="Times New Roman"/>
              </a:rPr>
              <a:t>202</a:t>
            </a:r>
            <a:r>
              <a:rPr lang="en-US" sz="2400" b="1" spc="-10" dirty="0">
                <a:latin typeface="Times New Roman"/>
                <a:cs typeface="Times New Roman"/>
              </a:rPr>
              <a:t>3</a:t>
            </a:r>
            <a:r>
              <a:rPr sz="2400" b="1" spc="-10" dirty="0">
                <a:latin typeface="Times New Roman"/>
                <a:cs typeface="Times New Roman"/>
              </a:rPr>
              <a:t>-</a:t>
            </a:r>
            <a:r>
              <a:rPr sz="2400" b="1" spc="-20" dirty="0">
                <a:latin typeface="Times New Roman"/>
                <a:cs typeface="Times New Roman"/>
              </a:rPr>
              <a:t>202</a:t>
            </a:r>
            <a:r>
              <a:rPr lang="en-US" sz="2400" b="1" spc="-20" dirty="0">
                <a:latin typeface="Times New Roman"/>
                <a:cs typeface="Times New Roman"/>
              </a:rPr>
              <a:t>4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7966C-39ED-EE91-CCFA-40E78C310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6772-4DCB-B35C-8CBA-0E39F8D5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7E5E7D-026F-3553-7058-2D979D666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516" y="1142833"/>
            <a:ext cx="8712968" cy="7042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B8E553-B681-A1D4-E767-B20E64494A9F}"/>
              </a:ext>
            </a:extLst>
          </p:cNvPr>
          <p:cNvSpPr txBox="1"/>
          <p:nvPr/>
        </p:nvSpPr>
        <p:spPr>
          <a:xfrm>
            <a:off x="457200" y="2293581"/>
            <a:ext cx="7427168" cy="3892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</a:t>
            </a:r>
          </a:p>
          <a:p>
            <a:pPr>
              <a:lnSpc>
                <a:spcPct val="15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length of overland flow (slope length) in km </a:t>
            </a:r>
          </a:p>
          <a:p>
            <a:pPr>
              <a:lnSpc>
                <a:spcPct val="15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 = perimeter in km</a:t>
            </a:r>
          </a:p>
          <a:p>
            <a:pPr>
              <a:lnSpc>
                <a:spcPct val="150000"/>
              </a:lnSpc>
            </a:pPr>
            <a:r>
              <a:rPr lang="en-US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basin length in km</a:t>
            </a:r>
          </a:p>
          <a:p>
            <a:pPr>
              <a:lnSpc>
                <a:spcPct val="15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 = average slope basin in percent (%)</a:t>
            </a:r>
          </a:p>
          <a:p>
            <a:pPr>
              <a:lnSpc>
                <a:spcPct val="150000"/>
              </a:lnSpc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mean bifurcation ratio (unitless).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37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5BC86E-0F54-1C0B-BF5D-A4FCC41D2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C363E-672A-4603-DFAE-512C928DB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8995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7. Drainage Texture (Dt)</a:t>
            </a:r>
            <a:r>
              <a:rPr lang="el-G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l-GR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=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l-GR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(Σ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US" sz="44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u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)/P 	</a:t>
            </a:r>
            <a:b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b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EE7D-F474-6D64-4484-F9C83C94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4" y="692696"/>
            <a:ext cx="8820472" cy="568863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drainage texture, which is expressed in (km</a:t>
            </a:r>
            <a:r>
              <a:rPr lang="en-US" sz="24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-1</a:t>
            </a:r>
            <a:r>
              <a:rPr lang="en-US" sz="24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), is the ratio of the sum of stream portions belonging to all of the orders to the region's perimeter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The D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 is determined by the </a:t>
            </a:r>
            <a:r>
              <a:rPr lang="en-US" sz="24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terrain's lithology, infiltration capability, and relief parameters.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Dt further explained that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unconsolidated rocks with no vegetation cover cause fine texture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while </a:t>
            </a:r>
            <a:r>
              <a:rPr lang="en-US" sz="24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huge and consolidated rocks lead to coarse texture.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Finer drainage textures form on dry environment rocks than on humid environment rocks due to the sparse flora</a:t>
            </a:r>
            <a:r>
              <a:rPr lang="en-US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. Divided drainage texture into five types: </a:t>
            </a:r>
            <a:r>
              <a:rPr lang="en-US" sz="2400" b="1" i="0" u="none" strike="noStrike" baseline="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) extremely coarse (less than 2), ii) coarse (2 to 4 ), iii) moderate (4 to 6), iv) fine (6 to 8), and v) very fine (more than 8).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2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EAD04-6A57-194F-6925-D15DD1BD8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D333-41A6-3D97-A61F-5200D80D0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497" y="33265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8. Basin length (</a:t>
            </a:r>
            <a:r>
              <a:rPr 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</a:t>
            </a:r>
            <a:r>
              <a:rPr lang="en-US" sz="4000" b="1" baseline="-25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 </a:t>
            </a: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8A6D8-5AC6-25E2-22F9-1BD7203B4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6144"/>
            <a:ext cx="8579296" cy="43891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basin length (</a:t>
            </a:r>
            <a:r>
              <a:rPr lang="en-US" sz="2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en-US" sz="2800" b="0" i="0" u="none" strike="noStrike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of a drainage basin, which is expressed</a:t>
            </a:r>
            <a:r>
              <a:rPr lang="en-US" sz="2800" i="0" u="none" strike="noStrike" baseline="0" dirty="0">
                <a:latin typeface="Times New Roman" panose="02020603050405020304" pitchFamily="18" charset="0"/>
              </a:rPr>
              <a:t> in </a:t>
            </a:r>
            <a:r>
              <a:rPr lang="en-US" sz="28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km,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a geometric measurement of its shape and extent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It is a basin's largest length within the greatest circle encircling the basin's boundaries and along the major river length.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Using the ArcGIS program, the maximum basin length.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811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028DE-E240-DA26-C242-B182085EF7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E0994-036D-00A6-0780-C30D1D57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48" y="917848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9. Infiltration number (If) = F</a:t>
            </a:r>
            <a:r>
              <a:rPr lang="en-US" sz="40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s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× D</a:t>
            </a:r>
            <a:r>
              <a:rPr lang="en-US" sz="40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d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	</a:t>
            </a:r>
            <a:b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B576-B05D-CCCD-7827-1EBB4DEF1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Infiltration number (If), expressed in (km</a:t>
            </a:r>
            <a:r>
              <a:rPr lang="en-US" sz="2800" b="0" i="0" u="none" strike="noStrike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-3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defined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as t</a:t>
            </a:r>
            <a:r>
              <a:rPr lang="en-US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 value obtained by multiplying Dd and Fs.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If values specify a basin’s infiltration potential. </a:t>
            </a:r>
            <a:r>
              <a:rPr lang="en-US" sz="28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Values equal to or less than 6 indicate lower infiltration numbers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values </a:t>
            </a:r>
            <a:r>
              <a:rPr lang="en-US" sz="2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greater than 10 indicate higher infiltration numbers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those lying </a:t>
            </a:r>
            <a:r>
              <a:rPr lang="en-US" sz="28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between 7 and 10 are moderate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A lower infiltration number means the basin has a high infiltration rate and a low runoff rate 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07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54440-454C-DEF5-30A0-1954457E1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23A4D-97E7-7D1D-093E-2EC73940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704088"/>
            <a:ext cx="8507288" cy="1143000"/>
          </a:xfrm>
        </p:spPr>
        <p:txBody>
          <a:bodyPr>
            <a:noAutofit/>
          </a:bodyPr>
          <a:lstStyle/>
          <a:p>
            <a:r>
              <a:rPr lang="en-US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Constant of channel maintenance (</a:t>
            </a:r>
            <a:r>
              <a:rPr lang="en-US" sz="29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900" b="1" baseline="-25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en-US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1/ D</a:t>
            </a:r>
            <a:r>
              <a:rPr lang="en-US" sz="2900" b="1" baseline="-25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9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9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5B1B-72EE-15A1-7FBD-471FFF1FC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9838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inverse of drainage density is the constant of channel maintenance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3200" b="1" i="0" u="none" strike="noStrike" baseline="0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</a:t>
            </a:r>
            <a:r>
              <a:rPr lang="en-US" sz="3200" b="1" i="0" u="none" strike="noStrike" baseline="-25000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cm</a:t>
            </a:r>
            <a:r>
              <a:rPr lang="en-US" sz="32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 is expressed in kilometers.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It is </a:t>
            </a:r>
            <a:r>
              <a:rPr lang="en-US" sz="32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determined not only by the permeability of the rock, the climatic regime, the flora, and the relief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but also by the 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soil erosion duration 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the </a:t>
            </a:r>
            <a:r>
              <a:rPr lang="en-US" sz="32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climatic profile</a:t>
            </a:r>
            <a:r>
              <a:rPr lang="en-US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4929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A6A4C-6AA2-7F67-8378-69C3CB0121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A3F8-B896-3C72-A99D-9F47338AD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143000"/>
          </a:xfrm>
        </p:spPr>
        <p:txBody>
          <a:bodyPr>
            <a:noAutofit/>
          </a:bodyPr>
          <a:lstStyle/>
          <a:p>
            <a:r>
              <a:rPr lang="en-US" sz="31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11. Compactness coefficient (Cc) = 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0.2821 P/A</a:t>
            </a:r>
            <a:r>
              <a:rPr lang="en-US" sz="31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0.5</a:t>
            </a:r>
            <a:r>
              <a:rPr lang="en-US" sz="31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	</a:t>
            </a:r>
            <a:br>
              <a:rPr lang="en-US" sz="3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1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endParaRPr lang="en-US" sz="31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70417-8E6B-A74C-7B8A-8D953705D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166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sz="25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he compactness coefficient (Cc) of a catchment is the ratio of the catchment's diameter to the radius of the circle, which is relative to the basin's area.</a:t>
            </a:r>
            <a:r>
              <a:rPr lang="en-US" sz="2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shortest period of concentration prior to the occurrence of peak flow is caused in a circular basin. </a:t>
            </a:r>
            <a:r>
              <a:rPr lang="en-US" sz="25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When the Cc value is </a:t>
            </a:r>
            <a:r>
              <a:rPr lang="en-US" sz="2500" b="1" i="0" u="none" strike="noStrike" baseline="0" dirty="0">
                <a:latin typeface="Times New Roman" panose="02020603050405020304" pitchFamily="18" charset="0"/>
              </a:rPr>
              <a:t>equal to one</a:t>
            </a:r>
            <a:r>
              <a:rPr lang="en-US" sz="25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, it is an indication that the watershed under study behaves completely as a circular basin.</a:t>
            </a:r>
            <a:r>
              <a:rPr lang="en-US" sz="2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If </a:t>
            </a:r>
            <a:r>
              <a:rPr lang="en-US" sz="25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the Cc is </a:t>
            </a:r>
            <a:r>
              <a:rPr lang="en-US" sz="2500" b="1" i="0" u="none" strike="noStrike" baseline="0" dirty="0">
                <a:latin typeface="Times New Roman" panose="02020603050405020304" pitchFamily="18" charset="0"/>
              </a:rPr>
              <a:t>above one</a:t>
            </a:r>
            <a:r>
              <a:rPr lang="en-US" sz="25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, some deviation away from the circular nature is noticed in the basin</a:t>
            </a:r>
            <a:r>
              <a:rPr lang="en-US" sz="25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However, </a:t>
            </a:r>
            <a:r>
              <a:rPr lang="en-US" sz="25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if the Cc </a:t>
            </a:r>
            <a:r>
              <a:rPr lang="en-US" sz="2500" b="1" i="0" u="none" strike="noStrike" baseline="0" dirty="0">
                <a:latin typeface="Times New Roman" panose="02020603050405020304" pitchFamily="18" charset="0"/>
              </a:rPr>
              <a:t>exceeds three</a:t>
            </a:r>
            <a:r>
              <a:rPr lang="en-US" sz="25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, the basin can have a very elongated shape </a:t>
            </a:r>
            <a:endParaRPr lang="en-US" sz="2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4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7295-99F2-D72D-6B54-D35EFF9A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843528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Areal Morphometric Parameters</a:t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48D97-DE63-CAEF-64EA-4A50B14B3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" y="1196752"/>
            <a:ext cx="8435280" cy="532859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Areal aspects deal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with two-dimensional parameters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like </a:t>
            </a:r>
            <a:r>
              <a:rPr lang="en-US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basin shape</a:t>
            </a:r>
            <a:r>
              <a:rPr lang="en-US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 and </a:t>
            </a:r>
            <a:r>
              <a:rPr lang="en-US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area, drainage density, drainage texture, stream frequency, elongation ratio, circularity ratio, </a:t>
            </a:r>
            <a:r>
              <a:rPr lang="en-US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and </a:t>
            </a:r>
            <a:r>
              <a:rPr lang="en-US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form factor.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The area of the basin is defined as the total area flowing to a given outlet, or pour point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upon a horizontal plane contributing to cumulate of all orders of a basin which are delineated by ridgelines which are called water divides. </a:t>
            </a:r>
            <a:r>
              <a:rPr lang="en-US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Perimeter is the length of the outline of a basin that can be plot and calculate in the GIS software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4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F4BBE-95D1-9CF7-22C2-F7B4E476FC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C24D-3128-09DB-4F39-AC4F4C4EB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052941-52E2-2FAD-1813-9FF34D988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228" r="18336"/>
          <a:stretch/>
        </p:blipFill>
        <p:spPr>
          <a:xfrm>
            <a:off x="86816" y="0"/>
            <a:ext cx="8877672" cy="6858000"/>
          </a:xfrm>
        </p:spPr>
      </p:pic>
    </p:spTree>
    <p:extLst>
      <p:ext uri="{BB962C8B-B14F-4D97-AF65-F5344CB8AC3E}">
        <p14:creationId xmlns:p14="http://schemas.microsoft.com/office/powerpoint/2010/main" val="211614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A4F7E-1961-570D-9E10-CA04FAD5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1. Drainage density (D</a:t>
            </a:r>
            <a:r>
              <a:rPr lang="en-US" sz="36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 = 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L/A </a:t>
            </a:r>
            <a:r>
              <a:rPr lang="en-US" sz="18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	</a:t>
            </a:r>
            <a:br>
              <a:rPr lang="en-US" sz="18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81784-AD58-6E5A-D85F-194A11EE2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3093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It is the ratio of total channel segment length cumulated for all orders within a basin to the basin area.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It is expressed in terms of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Km/Km²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drainage density is an expression of the closeness of spacing of channels.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Dd is suggested that the low drainage density indicates the basin is a highly permeable subsoil and thick vegetative cover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High drainage density is the result of weak or impermeable subsurface material, sparse vegetation, and mountainous relief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Low drainage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density leads to 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coarse</a:t>
            </a:r>
            <a:r>
              <a:rPr lang="en-US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drainage texture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while </a:t>
            </a:r>
            <a:r>
              <a:rPr lang="en-US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high drainage density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leads </a:t>
            </a:r>
            <a:r>
              <a:rPr lang="en-US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to fine drainage texture. 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5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761FA8-5878-8481-41D9-5760B9A5D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77B98-AF96-B5EA-0382-9882625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43" y="70182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2. Stream frequency (Fs) = </a:t>
            </a:r>
            <a:r>
              <a:rPr lang="el-GR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(Σ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US" sz="40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)/A </a:t>
            </a:r>
            <a:r>
              <a:rPr lang="en-US" sz="18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	</a:t>
            </a:r>
            <a:br>
              <a:rPr lang="en-US" sz="1800" b="0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E7DA6-6614-1C32-A67B-A9EA2F62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843" y="576064"/>
            <a:ext cx="8636637" cy="64533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stream frequency (Fs) of a basin may be defined as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total number of stream segments within the basin per unit area.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Stream frequency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exhibits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a positive correlation with drainage density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 the watershed indicating an increment in stream population with respect to increase in drainage density.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Climatic character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</a:rPr>
              <a:t>vegetation coverage, rock and soil types, rainfall intensity, infiltration capacity, relief, run-off intensity, permeability terrain, slope has played vital role in controlling the drainage frequency and density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Greater the drainage density and stream frequency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in a basin, the </a:t>
            </a:r>
            <a:r>
              <a:rPr lang="en-US" sz="24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runoff is faster, and therefore, flooding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is more likely in basins with a high drainage and stream frequency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9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58B87-BE34-8C1F-25D1-87DB2E23B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76FBF-A488-BBF4-93B8-EB2D764A4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3. Form factor (R</a:t>
            </a:r>
            <a:r>
              <a:rPr lang="en-US" sz="40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f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)= A/Lb</a:t>
            </a:r>
            <a:r>
              <a:rPr lang="en-US" sz="40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	</a:t>
            </a:r>
            <a:b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291AD-082C-E3D5-35BD-A2119680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40" y="836713"/>
            <a:ext cx="8538320" cy="581704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Form factor (Rf) is defined as the dimensionless ratio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basin area to the square of the basin length.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This factor indicates the flow intensity of a basin of a defined area. </a:t>
            </a:r>
            <a:r>
              <a:rPr lang="en-US" sz="24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The value of form factor would always be less than 0.754 (the value indicating to a perfectly circular watershed). </a:t>
            </a:r>
            <a:r>
              <a:rPr lang="en-US" sz="24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The smaller the value of the form factor, the more elongated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will be the basin whereas </a:t>
            </a:r>
            <a:r>
              <a:rPr lang="en-US" sz="24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the higher values corresponding to the circular basin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Basins with high form factors experience larger peak flows of shorter duration,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whereas </a:t>
            </a:r>
            <a:r>
              <a:rPr lang="en-US" sz="24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elongated watersheds with low form factors experience flatter peak flows of longer duration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For the purpose of reducing the impact of peak runoff rate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there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are two methods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to be used: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mechanical measures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agronomic measures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The agronomic measures include contour farming, strip cropping, and crop rotation 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7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0A02C-3B09-FBEC-0914-90D1FF20DA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8F72-B38E-9051-7F08-6F330B1C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108012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4. Elongation ratio (R</a:t>
            </a:r>
            <a:r>
              <a:rPr lang="en-US" sz="40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= (2 √A/</a:t>
            </a:r>
            <a:r>
              <a:rPr lang="el-GR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π)/</a:t>
            </a:r>
            <a:r>
              <a:rPr 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</a:t>
            </a:r>
            <a:r>
              <a:rPr lang="en-US" sz="4000" b="1" baseline="-25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	</a:t>
            </a:r>
            <a:b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E794D-20FB-2D67-EC57-CB73591EC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93440"/>
            <a:ext cx="8784976" cy="548788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Elongation ratio (Re) is defined as </a:t>
            </a:r>
            <a:r>
              <a:rPr lang="en-US" sz="230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the ratio of the diameter of a circle of the same area as the drainage basin and the maximum length of the basin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The maximum length of the basin is plotted in GIS. Schumm’s ratio shows values between 0.6 and 1.0 over a wide variety of climatic and geologic types. The varying index of </a:t>
            </a:r>
            <a:r>
              <a:rPr lang="en-US" sz="230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elongation ratio </a:t>
            </a:r>
            <a:r>
              <a:rPr lang="en-US" sz="23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can </a:t>
            </a:r>
            <a:r>
              <a:rPr lang="en-US" sz="2300" b="1" i="0" u="none" strike="noStrike" baseline="0" dirty="0">
                <a:latin typeface="Times New Roman" panose="02020603050405020304" pitchFamily="18" charset="0"/>
              </a:rPr>
              <a:t>be classified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as</a:t>
            </a:r>
            <a:r>
              <a:rPr lang="en-US" sz="23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; 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3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i</a:t>
            </a:r>
            <a:r>
              <a:rPr lang="en-US" sz="23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) circular (more than 0.9), ii) oval (0.9 to 0.8), and iii) elongated (less than 0.7). </a:t>
            </a:r>
            <a:r>
              <a:rPr lang="en-US" sz="2300" b="1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A circular basin is more efficient in the discharge of runoff than an elongated basin</a:t>
            </a:r>
            <a:r>
              <a:rPr lang="en-US" sz="23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3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The value ranges from 0.6 to 0.8 for regions of high relief and the values close to 1.0 have very low relief with circular shape </a:t>
            </a:r>
            <a:endParaRPr lang="en-US" sz="2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6C9C0-A0D8-6C4E-4821-E208B01A0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3B1F-036C-6BC5-504A-672946848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5. Circulatory ratio (</a:t>
            </a:r>
            <a:r>
              <a:rPr 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Rc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r>
              <a:rPr lang="el-GR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= 4π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A/P</a:t>
            </a:r>
            <a:r>
              <a:rPr lang="en-US" sz="4000" b="1" baseline="30000" dirty="0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0" i="0" u="none" strike="noStrike" baseline="0" dirty="0">
                <a:solidFill>
                  <a:srgbClr val="000000"/>
                </a:solidFill>
              </a:rPr>
              <a:t>	</a:t>
            </a:r>
            <a:br>
              <a:rPr lang="en-US" sz="1800" b="0" i="0" u="none" strike="noStrike" baseline="0" dirty="0">
                <a:solidFill>
                  <a:srgbClr val="000000"/>
                </a:solidFill>
              </a:rPr>
            </a:br>
            <a:b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3C755-454E-F429-BAD8-2CA2A2CB3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90465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Circulatory ratio is defined </a:t>
            </a:r>
            <a:r>
              <a:rPr lang="en-US" sz="24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as the ratio of the area of a basin to the area of the circle having the same circumference as the perimeter of the basin. 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value of the ratio is equal to unity when the basin shape is a perfect circle and </a:t>
            </a:r>
            <a:r>
              <a:rPr lang="en-US" sz="245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is range 0.4 – 0.5 when the basin shape is strongly elongated and highly permeable homogeneous geologic materials.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450" b="1" i="0" u="none" strike="noStrike" baseline="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Rc</a:t>
            </a:r>
            <a:r>
              <a:rPr lang="en-US" sz="2450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</a:rPr>
              <a:t> is influenced 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by the </a:t>
            </a:r>
            <a:r>
              <a:rPr lang="en-US" sz="245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frequency of stream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45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slope, relief geologic structure, climate 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450" b="1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land use/landcover 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basin. </a:t>
            </a:r>
            <a:r>
              <a:rPr lang="en-US" sz="245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dimensionless number. </a:t>
            </a:r>
            <a:r>
              <a:rPr lang="en-US" sz="245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Its low, medium, and high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values are indicative of </a:t>
            </a:r>
            <a:r>
              <a:rPr lang="en-US" sz="245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the youth, mature, and old stages </a:t>
            </a:r>
            <a:r>
              <a:rPr lang="en-US" sz="24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of the life cycle of the tributary basins. </a:t>
            </a:r>
            <a:endParaRPr lang="en-US" sz="2450" dirty="0"/>
          </a:p>
        </p:txBody>
      </p:sp>
    </p:spTree>
    <p:extLst>
      <p:ext uri="{BB962C8B-B14F-4D97-AF65-F5344CB8AC3E}">
        <p14:creationId xmlns:p14="http://schemas.microsoft.com/office/powerpoint/2010/main" val="50466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A97DC-1B4D-4CD6-73E5-83564A331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D6F8-91DA-BFB1-23C3-AE8137F7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6. Length of overland flow (L</a:t>
            </a:r>
            <a:r>
              <a:rPr lang="en-US" sz="4400" b="1" baseline="-25000" dirty="0">
                <a:solidFill>
                  <a:srgbClr val="7030A0"/>
                </a:solidFill>
                <a:latin typeface="Times New Roman" panose="02020603050405020304" pitchFamily="18" charset="0"/>
              </a:rPr>
              <a:t>g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) </a:t>
            </a:r>
            <a:b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1A64-0EB6-6798-8532-76798092E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08720"/>
            <a:ext cx="8507288" cy="58052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The Length of Overland Flow (Lg) is defined </a:t>
            </a:r>
            <a:r>
              <a:rPr lang="en-US" sz="28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as the length of water over the ground before it gets concentrated into mainstream which affect hydrologic and physiographic development of the drainage basin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Lg is significantly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affected by </a:t>
            </a:r>
            <a:r>
              <a:rPr lang="en-US" sz="2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infiltration</a:t>
            </a:r>
            <a:r>
              <a:rPr lang="en-US" sz="28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(exfiltration) and </a:t>
            </a:r>
            <a:r>
              <a:rPr lang="en-US" sz="2800" b="1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percolation 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the soil, both varying in time and space. </a:t>
            </a:r>
            <a:r>
              <a:rPr lang="en-US" sz="2800" b="1" i="0" u="none" strike="noStrike" baseline="0" dirty="0">
                <a:solidFill>
                  <a:srgbClr val="7030A0"/>
                </a:solidFill>
                <a:latin typeface="Times New Roman" panose="02020603050405020304" pitchFamily="18" charset="0"/>
              </a:rPr>
              <a:t>The high Lg value indicates that the rainwater had to travel a relatively longer distance before getting concentrated into stream channels.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28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2676</TotalTime>
  <Words>1486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Flow</vt:lpstr>
      <vt:lpstr>PowerPoint Presentation</vt:lpstr>
      <vt:lpstr>B. Areal Morphometric Parameters </vt:lpstr>
      <vt:lpstr>PowerPoint Presentation</vt:lpstr>
      <vt:lpstr>1. Drainage density (Dd) = ƩL/A   </vt:lpstr>
      <vt:lpstr>2. Stream frequency (Fs) = (ΣNu)/A     </vt:lpstr>
      <vt:lpstr>3. Form factor (Rf)= A/Lb2     </vt:lpstr>
      <vt:lpstr>4. Elongation ratio (Re) = (2 √A/π)/Lb    </vt:lpstr>
      <vt:lpstr>5. Circulatory ratio (Rc) = 4πA/P2    </vt:lpstr>
      <vt:lpstr>6. Length of overland flow (Lg)  </vt:lpstr>
      <vt:lpstr>PowerPoint Presentation</vt:lpstr>
      <vt:lpstr>7. Drainage Texture (Dt) = (ΣNu)/P     </vt:lpstr>
      <vt:lpstr>8. Basin length (Lb)  </vt:lpstr>
      <vt:lpstr>9. Infiltration number (If) = Fs × Dd     </vt:lpstr>
      <vt:lpstr>10. Constant of channel maintenance (Ccm) = 1/ Dd     </vt:lpstr>
      <vt:lpstr>11. Compactness coefficient (Cc) = 0.2821 P/A0.5 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Watershed Management</dc:title>
  <dc:creator>kamyar</dc:creator>
  <cp:lastModifiedBy>hp</cp:lastModifiedBy>
  <cp:revision>339</cp:revision>
  <dcterms:created xsi:type="dcterms:W3CDTF">2013-02-16T07:58:14Z</dcterms:created>
  <dcterms:modified xsi:type="dcterms:W3CDTF">2024-02-19T21:55:44Z</dcterms:modified>
</cp:coreProperties>
</file>