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7"/>
  </p:notesMasterIdLst>
  <p:sldIdLst>
    <p:sldId id="272" r:id="rId2"/>
    <p:sldId id="271" r:id="rId3"/>
    <p:sldId id="256" r:id="rId4"/>
    <p:sldId id="258" r:id="rId5"/>
    <p:sldId id="260" r:id="rId6"/>
    <p:sldId id="261" r:id="rId7"/>
    <p:sldId id="269" r:id="rId8"/>
    <p:sldId id="270" r:id="rId9"/>
    <p:sldId id="262" r:id="rId10"/>
    <p:sldId id="263" r:id="rId11"/>
    <p:sldId id="264" r:id="rId12"/>
    <p:sldId id="266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6271" autoAdjust="0"/>
  </p:normalViewPr>
  <p:slideViewPr>
    <p:cSldViewPr>
      <p:cViewPr varScale="1">
        <p:scale>
          <a:sx n="55" d="100"/>
          <a:sy n="55" d="100"/>
        </p:scale>
        <p:origin x="-94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ACDEBB-EE0F-48EB-B200-ED3FB452CF52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BF0CF16-BD40-4872-A582-CC8674D3FA4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4EA36-C1FD-4918-BD6B-75C9FC9B7D57}" type="datetimeFigureOut">
              <a:rPr lang="ar-SA" smtClean="0"/>
              <a:pPr/>
              <a:t>5/14/1437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B044-F767-4961-9D98-5694E482D76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41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 descr="نتيجة بحث الصور عن ‪animal breeding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28868"/>
            <a:ext cx="4572000" cy="4429132"/>
          </a:xfrm>
          <a:prstGeom prst="rect">
            <a:avLst/>
          </a:prstGeom>
          <a:noFill/>
        </p:spPr>
      </p:pic>
      <p:sp>
        <p:nvSpPr>
          <p:cNvPr id="21511" name="AutoShape 7" descr="http://images.clipartpanda.com/lecture-clipart-can-stock-photo_csp9334110.jp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1513" name="Picture 9" descr="http://images.clipartpanda.com/lecture-clipart-can-stock-photo_csp93341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00306"/>
            <a:ext cx="4105275" cy="435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accent2"/>
                </a:solidFill>
              </a:rPr>
              <a:t>Correlation(r)</a:t>
            </a:r>
          </a:p>
          <a:p>
            <a:pPr algn="l" rtl="0"/>
            <a:endParaRPr lang="en-US" dirty="0" smtClean="0">
              <a:solidFill>
                <a:schemeClr val="accent2"/>
              </a:solidFill>
            </a:endParaRPr>
          </a:p>
          <a:p>
            <a:pPr algn="l" rtl="0"/>
            <a:endParaRPr lang="en-US" dirty="0" smtClean="0">
              <a:solidFill>
                <a:schemeClr val="accent2"/>
              </a:solidFill>
            </a:endParaRPr>
          </a:p>
          <a:p>
            <a:pPr algn="l" rtl="0"/>
            <a:endParaRPr lang="en-US" dirty="0" smtClean="0">
              <a:solidFill>
                <a:schemeClr val="accent2"/>
              </a:solidFill>
            </a:endParaRPr>
          </a:p>
          <a:p>
            <a:pPr algn="l" rtl="0"/>
            <a:r>
              <a:rPr lang="en-US" sz="4000" dirty="0" smtClean="0">
                <a:solidFill>
                  <a:schemeClr val="accent2"/>
                </a:solidFill>
              </a:rPr>
              <a:t>Or</a:t>
            </a: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142984"/>
            <a:ext cx="3643338" cy="1571636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214686"/>
            <a:ext cx="592935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5715040"/>
          </a:xfrm>
        </p:spPr>
        <p:txBody>
          <a:bodyPr/>
          <a:lstStyle/>
          <a:p>
            <a:pPr algn="l" rtl="0"/>
            <a:r>
              <a:rPr lang="en-US" sz="3600" dirty="0" smtClean="0">
                <a:solidFill>
                  <a:srgbClr val="C00000"/>
                </a:solidFill>
              </a:rPr>
              <a:t>Regression (b)</a:t>
            </a:r>
          </a:p>
          <a:p>
            <a:pPr algn="l" rtl="0">
              <a:buNone/>
            </a:pPr>
            <a:r>
              <a:rPr lang="en-US" dirty="0" smtClean="0"/>
              <a:t>    The are two type of variable </a:t>
            </a:r>
          </a:p>
          <a:p>
            <a:pPr algn="l" rtl="0">
              <a:buNone/>
            </a:pPr>
            <a:r>
              <a:rPr lang="en-US" dirty="0" smtClean="0"/>
              <a:t>Independent variable (X)like dam weight.</a:t>
            </a:r>
          </a:p>
          <a:p>
            <a:pPr algn="l" rtl="0">
              <a:buNone/>
            </a:pPr>
            <a:r>
              <a:rPr lang="en-US" dirty="0" smtClean="0"/>
              <a:t>Dependent variable (y)like birth weight.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786190"/>
            <a:ext cx="5072098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5483245"/>
          </a:xfrm>
        </p:spPr>
        <p:txBody>
          <a:bodyPr/>
          <a:lstStyle/>
          <a:p>
            <a:pPr algn="l" rtl="0"/>
            <a:r>
              <a:rPr lang="en-US" sz="4400" dirty="0" smtClean="0">
                <a:solidFill>
                  <a:srgbClr val="FF0000"/>
                </a:solidFill>
              </a:rPr>
              <a:t>Example </a:t>
            </a:r>
          </a:p>
          <a:p>
            <a:pPr algn="just" rtl="0"/>
            <a:r>
              <a:rPr lang="en-US" sz="4400" dirty="0" smtClean="0"/>
              <a:t>    </a:t>
            </a:r>
            <a:r>
              <a:rPr lang="en-US" sz="4000" dirty="0" smtClean="0"/>
              <a:t>Calculate correlation and regression from initial animal body weight with final body weight of lambs in the experiment. </a:t>
            </a:r>
            <a:endParaRPr lang="ar-SA" sz="4000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9" y="500041"/>
          <a:ext cx="8429683" cy="58622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0571"/>
                <a:gridCol w="1627880"/>
                <a:gridCol w="1809970"/>
                <a:gridCol w="1629473"/>
                <a:gridCol w="1911789"/>
              </a:tblGrid>
              <a:tr h="660082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XY</a:t>
                      </a:r>
                      <a:endParaRPr lang="ar-SA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ar-SA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 smtClean="0"/>
                    </a:p>
                    <a:p>
                      <a:pPr rtl="1"/>
                      <a:r>
                        <a:rPr lang="en-US" sz="2400" dirty="0" smtClean="0"/>
                        <a:t>X</a:t>
                      </a:r>
                      <a:endParaRPr lang="ar-SA" sz="2400" dirty="0"/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1259.0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1528.8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1 036.8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39.1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32.2</a:t>
                      </a:r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1354.1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1814.7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1011.2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42.6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31.8</a:t>
                      </a:r>
                      <a:endParaRPr lang="ar-SA" dirty="0"/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2465.1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2798.4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2079.3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52.9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45.6</a:t>
                      </a:r>
                      <a:endParaRPr lang="ar-SA" dirty="0"/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1765.4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2070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1505.4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45.5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38.8</a:t>
                      </a:r>
                      <a:endParaRPr lang="ar-SA" dirty="0"/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1567.7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1892.2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1332.2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43.5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36.5</a:t>
                      </a:r>
                      <a:endParaRPr lang="ar-SA" dirty="0"/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1451.1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1738.8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1211.0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41.7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34.8</a:t>
                      </a:r>
                      <a:endParaRPr lang="ar-SA" dirty="0"/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1560.4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2034.0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1197.6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45.1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34.6</a:t>
                      </a:r>
                      <a:endParaRPr lang="ar-SA" dirty="0"/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1710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2079.3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1406.2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45.6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37.5</a:t>
                      </a:r>
                      <a:endParaRPr lang="ar-SA" dirty="0"/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1138.3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1459.2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888.0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38.2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29.8</a:t>
                      </a:r>
                      <a:endParaRPr lang="ar-SA" dirty="0"/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1163.3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1346.8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1004.8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36.7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31.7</a:t>
                      </a:r>
                      <a:endParaRPr lang="ar-SA" dirty="0"/>
                    </a:p>
                  </a:txBody>
                  <a:tcPr/>
                </a:tc>
              </a:tr>
              <a:tr h="39992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1587.9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2070.2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1218.0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45.5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34.9</a:t>
                      </a:r>
                      <a:endParaRPr lang="ar-SA" dirty="0"/>
                    </a:p>
                  </a:txBody>
                  <a:tcPr/>
                </a:tc>
              </a:tr>
              <a:tr h="690283">
                <a:tc>
                  <a:txBody>
                    <a:bodyPr/>
                    <a:lstStyle/>
                    <a:p>
                      <a:pPr rtl="1"/>
                      <a:r>
                        <a:rPr lang="en-US" baseline="0" dirty="0" smtClean="0"/>
                        <a:t>∑</a:t>
                      </a:r>
                      <a:r>
                        <a:rPr lang="en-US" baseline="0" dirty="0" err="1" smtClean="0"/>
                        <a:t>xy</a:t>
                      </a:r>
                      <a:r>
                        <a:rPr lang="en-US" baseline="0" dirty="0" smtClean="0"/>
                        <a:t>= </a:t>
                      </a:r>
                      <a:r>
                        <a:rPr lang="en-US" sz="2400" baseline="0" dirty="0" smtClean="0"/>
                        <a:t>16990.4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=   ∑</a:t>
                      </a:r>
                      <a:r>
                        <a:rPr lang="en-US" dirty="0" smtClean="0"/>
                        <a:t>    </a:t>
                      </a:r>
                      <a:r>
                        <a:rPr lang="en-US" sz="2400" dirty="0" smtClean="0"/>
                        <a:t>20833.12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</a:t>
                      </a:r>
                      <a:r>
                        <a:rPr lang="en-US" dirty="0" smtClean="0"/>
                        <a:t>=</a:t>
                      </a:r>
                      <a:r>
                        <a:rPr lang="ar-SA" dirty="0" smtClean="0"/>
                        <a:t>       ∑  </a:t>
                      </a:r>
                      <a:endParaRPr lang="en-US" dirty="0" smtClean="0"/>
                    </a:p>
                    <a:p>
                      <a:pPr rtl="1"/>
                      <a:r>
                        <a:rPr lang="en-US" sz="2400" dirty="0" smtClean="0"/>
                        <a:t>13890.52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Y=</a:t>
                      </a:r>
                      <a:r>
                        <a:rPr lang="en-US" sz="3200" dirty="0" smtClean="0"/>
                        <a:t>476.4</a:t>
                      </a:r>
                      <a:r>
                        <a:rPr lang="ar-SA" dirty="0" smtClean="0"/>
                        <a:t>∑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X=</a:t>
                      </a:r>
                      <a:r>
                        <a:rPr lang="en-US" sz="2800" dirty="0" smtClean="0"/>
                        <a:t>388.2</a:t>
                      </a:r>
                      <a:r>
                        <a:rPr lang="ar-SA" dirty="0" smtClean="0"/>
                        <a:t>∑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642918"/>
            <a:ext cx="414339" cy="572182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00042"/>
            <a:ext cx="485777" cy="670835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715016"/>
            <a:ext cx="200025" cy="276225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5643578"/>
            <a:ext cx="200025" cy="27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chemeClr val="accent2"/>
                </a:solidFill>
              </a:rPr>
              <a:t>Correlation(r)</a:t>
            </a:r>
          </a:p>
          <a:p>
            <a:pPr algn="l" rtl="0"/>
            <a:endParaRPr lang="ar-SA" dirty="0" smtClean="0"/>
          </a:p>
          <a:p>
            <a:pPr algn="l" rtl="0"/>
            <a:endParaRPr lang="ar-SA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>
                <a:solidFill>
                  <a:srgbClr val="00B0F0"/>
                </a:solidFill>
              </a:rPr>
              <a:t>rxy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0.91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714356"/>
            <a:ext cx="5929354" cy="1785950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928934"/>
            <a:ext cx="6572296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78647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rgbClr val="C00000"/>
                </a:solidFill>
              </a:rPr>
              <a:t>Regression (b)</a:t>
            </a:r>
          </a:p>
          <a:p>
            <a:pPr algn="l" rtl="0"/>
            <a:endParaRPr lang="en-US" dirty="0" smtClean="0">
              <a:solidFill>
                <a:srgbClr val="C00000"/>
              </a:solidFill>
            </a:endParaRPr>
          </a:p>
          <a:p>
            <a:pPr algn="l" rtl="0"/>
            <a:endParaRPr lang="en-US" dirty="0" smtClean="0">
              <a:solidFill>
                <a:srgbClr val="C00000"/>
              </a:solidFill>
            </a:endParaRPr>
          </a:p>
          <a:p>
            <a:pPr algn="l" rtl="0"/>
            <a:endParaRPr lang="en-US" dirty="0" smtClean="0">
              <a:solidFill>
                <a:srgbClr val="C00000"/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>
                <a:solidFill>
                  <a:srgbClr val="C00000"/>
                </a:solidFill>
              </a:rPr>
              <a:t>bxy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0.93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357562"/>
            <a:ext cx="4572032" cy="178595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428736"/>
            <a:ext cx="4357718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214291"/>
            <a:ext cx="792961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 smtClean="0"/>
          </a:p>
          <a:p>
            <a:r>
              <a:rPr lang="en-US" sz="11500" b="1" dirty="0" smtClean="0"/>
              <a:t>PLEASE</a:t>
            </a:r>
            <a:r>
              <a:rPr lang="en-US" b="1" dirty="0" smtClean="0"/>
              <a:t> </a:t>
            </a:r>
            <a:endParaRPr lang="ar-SA" dirty="0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8286808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6" cy="4357718"/>
          </a:xfrm>
        </p:spPr>
        <p:txBody>
          <a:bodyPr>
            <a:noAutofit/>
          </a:bodyPr>
          <a:lstStyle/>
          <a:p>
            <a:r>
              <a:rPr lang="en-US" sz="8000" dirty="0" smtClean="0"/>
              <a:t>statistics and their application in </a:t>
            </a:r>
            <a:r>
              <a:rPr lang="en-US" sz="8000" dirty="0" smtClean="0">
                <a:solidFill>
                  <a:srgbClr val="00B050"/>
                </a:solidFill>
              </a:rPr>
              <a:t>Animal breeding</a:t>
            </a:r>
            <a:r>
              <a:rPr lang="en-US" sz="7200" dirty="0" smtClean="0"/>
              <a:t/>
            </a:r>
            <a:br>
              <a:rPr lang="en-US" sz="7200" dirty="0" smtClean="0"/>
            </a:br>
            <a:endParaRPr lang="ar-SA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52"/>
            <a:ext cx="9144000" cy="6500858"/>
          </a:xfrm>
        </p:spPr>
        <p:txBody>
          <a:bodyPr>
            <a:normAutofit fontScale="47500" lnSpcReduction="20000"/>
          </a:bodyPr>
          <a:lstStyle/>
          <a:p>
            <a:r>
              <a:rPr lang="en-US" sz="16600" dirty="0" smtClean="0">
                <a:solidFill>
                  <a:srgbClr val="C00000"/>
                </a:solidFill>
              </a:rPr>
              <a:t>Probability</a:t>
            </a:r>
          </a:p>
          <a:p>
            <a:pPr algn="just" rtl="0"/>
            <a:r>
              <a:rPr lang="en-US" dirty="0" smtClean="0"/>
              <a:t>                   </a:t>
            </a:r>
            <a:r>
              <a:rPr lang="en-US" sz="12800" dirty="0" smtClean="0"/>
              <a:t>The probability of event (A) is the number of way event (A) can occur divided by the total number of possible outcomes.</a:t>
            </a:r>
          </a:p>
          <a:p>
            <a:pPr algn="l"/>
            <a:r>
              <a:rPr lang="ar-SA" sz="12800" dirty="0" smtClean="0">
                <a:solidFill>
                  <a:srgbClr val="00B0F0"/>
                </a:solidFill>
              </a:rPr>
              <a:t>                       </a:t>
            </a:r>
            <a:r>
              <a:rPr lang="en-US" sz="12800" dirty="0" smtClean="0">
                <a:solidFill>
                  <a:srgbClr val="00B0F0"/>
                </a:solidFill>
              </a:rPr>
              <a:t>  </a:t>
            </a: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572560" cy="6500858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dirty="0" smtClean="0"/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Example (1</a:t>
            </a:r>
            <a:r>
              <a:rPr lang="en-US" sz="3600" dirty="0" smtClean="0"/>
              <a:t>)</a:t>
            </a:r>
          </a:p>
          <a:p>
            <a:pPr algn="l"/>
            <a:r>
              <a:rPr lang="ar-SA" sz="3600" dirty="0" smtClean="0"/>
              <a:t> ِ </a:t>
            </a:r>
            <a:r>
              <a:rPr lang="en-US" sz="3600" dirty="0" smtClean="0"/>
              <a:t>From these  mating   </a:t>
            </a:r>
            <a:r>
              <a:rPr lang="en-US" sz="3600" dirty="0" err="1" smtClean="0"/>
              <a:t>Aa</a:t>
            </a:r>
            <a:r>
              <a:rPr lang="en-US" sz="3600" dirty="0" smtClean="0"/>
              <a:t> x </a:t>
            </a:r>
            <a:r>
              <a:rPr lang="en-US" sz="3600" dirty="0" err="1" smtClean="0"/>
              <a:t>Aa</a:t>
            </a:r>
            <a:r>
              <a:rPr lang="en-US" sz="3600" dirty="0" smtClean="0"/>
              <a:t> </a:t>
            </a:r>
          </a:p>
          <a:p>
            <a:pPr algn="l"/>
            <a:r>
              <a:rPr lang="en-US" sz="3600" dirty="0" smtClean="0"/>
              <a:t>What's the probability to get (AA)</a:t>
            </a:r>
            <a:br>
              <a:rPr lang="en-US" sz="3600" dirty="0" smtClean="0"/>
            </a:br>
            <a:r>
              <a:rPr lang="en-US" sz="3600" dirty="0" smtClean="0"/>
              <a:t>  probability events (AA)=½ x ½=</a:t>
            </a:r>
            <a:r>
              <a:rPr lang="en-US" sz="3600" dirty="0" smtClean="0">
                <a:solidFill>
                  <a:srgbClr val="00B0F0"/>
                </a:solidFill>
              </a:rPr>
              <a:t>¼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SA" sz="3600" dirty="0" smtClean="0"/>
              <a:t>              </a:t>
            </a:r>
            <a:r>
              <a:rPr lang="en-US" sz="3600" dirty="0" smtClean="0"/>
              <a:t> </a:t>
            </a:r>
            <a:r>
              <a:rPr lang="en-US" sz="3600" dirty="0" err="1" smtClean="0"/>
              <a:t>Aa</a:t>
            </a:r>
            <a:r>
              <a:rPr lang="en-US" sz="3600" dirty="0" smtClean="0"/>
              <a:t> x </a:t>
            </a:r>
            <a:r>
              <a:rPr lang="en-US" sz="3600" dirty="0" err="1" smtClean="0"/>
              <a:t>Aa</a:t>
            </a:r>
            <a:r>
              <a:rPr lang="en-US" sz="3600" dirty="0" smtClean="0"/>
              <a:t>            </a:t>
            </a:r>
            <a:r>
              <a:rPr lang="en-US" sz="3600" dirty="0" err="1" smtClean="0">
                <a:solidFill>
                  <a:srgbClr val="00B0F0"/>
                </a:solidFill>
              </a:rPr>
              <a:t>AA</a:t>
            </a:r>
            <a:r>
              <a:rPr lang="en-US" sz="3600" dirty="0" err="1" smtClean="0"/>
              <a:t>,</a:t>
            </a:r>
            <a:r>
              <a:rPr lang="en-US" sz="3600" dirty="0" err="1" smtClean="0">
                <a:solidFill>
                  <a:srgbClr val="00B050"/>
                </a:solidFill>
              </a:rPr>
              <a:t>Aa,Aa</a:t>
            </a:r>
            <a:r>
              <a:rPr lang="en-US" sz="3600" dirty="0" err="1" smtClean="0"/>
              <a:t>,</a:t>
            </a:r>
            <a:r>
              <a:rPr lang="en-US" sz="3600" dirty="0" err="1" smtClean="0">
                <a:solidFill>
                  <a:srgbClr val="C00000"/>
                </a:solidFill>
              </a:rPr>
              <a:t>aa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Example(2) </a:t>
            </a:r>
          </a:p>
          <a:p>
            <a:pPr algn="l"/>
            <a:r>
              <a:rPr lang="ar-SA" sz="3600" dirty="0" smtClean="0"/>
              <a:t>  </a:t>
            </a:r>
            <a:r>
              <a:rPr lang="en-US" sz="3600" dirty="0" smtClean="0"/>
              <a:t>From the mating Bb x Bb</a:t>
            </a:r>
          </a:p>
          <a:p>
            <a:pPr algn="l"/>
            <a:r>
              <a:rPr lang="ar-SA" sz="3600" dirty="0" smtClean="0"/>
              <a:t>  </a:t>
            </a:r>
            <a:r>
              <a:rPr lang="en-US" sz="3600" dirty="0" smtClean="0"/>
              <a:t>What's the probability to get </a:t>
            </a:r>
            <a:r>
              <a:rPr lang="en-US" sz="3600" dirty="0" smtClean="0">
                <a:solidFill>
                  <a:srgbClr val="C00000"/>
                </a:solidFill>
              </a:rPr>
              <a:t>Bb</a:t>
            </a:r>
            <a:r>
              <a:rPr lang="en-US" sz="3600" dirty="0" smtClean="0"/>
              <a:t> or </a:t>
            </a:r>
            <a:r>
              <a:rPr lang="en-US" sz="3600" dirty="0" smtClean="0">
                <a:solidFill>
                  <a:srgbClr val="C00000"/>
                </a:solidFill>
              </a:rPr>
              <a:t>BB</a:t>
            </a:r>
          </a:p>
          <a:p>
            <a:pPr algn="l"/>
            <a:r>
              <a:rPr lang="ar-SA" sz="4300" b="1" dirty="0" smtClean="0">
                <a:solidFill>
                  <a:srgbClr val="00B0F0"/>
                </a:solidFill>
              </a:rPr>
              <a:t>½</a:t>
            </a:r>
            <a:r>
              <a:rPr lang="ar-SA" sz="3600" dirty="0" smtClean="0"/>
              <a:t>=¼+¼=</a:t>
            </a:r>
            <a:r>
              <a:rPr lang="en-US" sz="3600" dirty="0" smtClean="0"/>
              <a:t>P. Event Bb =½ x ½ +½×½</a:t>
            </a:r>
          </a:p>
          <a:p>
            <a:pPr algn="l"/>
            <a:r>
              <a:rPr lang="en-US" dirty="0" smtClean="0"/>
              <a:t>P. Event BB= ½ x ½=</a:t>
            </a:r>
            <a:r>
              <a:rPr lang="en-US" sz="3900" b="1" dirty="0" smtClean="0">
                <a:solidFill>
                  <a:srgbClr val="00B0F0"/>
                </a:solidFill>
              </a:rPr>
              <a:t>¼</a:t>
            </a:r>
          </a:p>
          <a:p>
            <a:pPr algn="l"/>
            <a:r>
              <a:rPr lang="en-US" sz="3600" b="1" dirty="0" smtClean="0">
                <a:solidFill>
                  <a:srgbClr val="00B0F0"/>
                </a:solidFill>
              </a:rPr>
              <a:t>¼=¾</a:t>
            </a:r>
            <a:r>
              <a:rPr lang="ar-SA" sz="3600" b="1" dirty="0" smtClean="0">
                <a:solidFill>
                  <a:srgbClr val="00B0F0"/>
                </a:solidFill>
              </a:rPr>
              <a:t>+½</a:t>
            </a:r>
            <a:r>
              <a:rPr lang="ar-SA" sz="3500" dirty="0" smtClean="0">
                <a:solidFill>
                  <a:srgbClr val="00B0F0"/>
                </a:solidFill>
              </a:rPr>
              <a:t> </a:t>
            </a:r>
            <a:r>
              <a:rPr lang="en-US" sz="3500" dirty="0" smtClean="0">
                <a:solidFill>
                  <a:srgbClr val="00B0F0"/>
                </a:solidFill>
              </a:rPr>
              <a:t>p. Event (</a:t>
            </a:r>
            <a:r>
              <a:rPr lang="en-US" sz="3600" dirty="0" smtClean="0">
                <a:solidFill>
                  <a:srgbClr val="C00000"/>
                </a:solidFill>
              </a:rPr>
              <a:t>Bb</a:t>
            </a:r>
            <a:r>
              <a:rPr lang="en-US" sz="3600" dirty="0" smtClean="0"/>
              <a:t> or </a:t>
            </a:r>
            <a:r>
              <a:rPr lang="en-US" sz="3600" dirty="0" smtClean="0">
                <a:solidFill>
                  <a:srgbClr val="C00000"/>
                </a:solidFill>
              </a:rPr>
              <a:t>BB)=</a:t>
            </a:r>
            <a:endParaRPr lang="ar-SA" sz="3500" dirty="0"/>
          </a:p>
        </p:txBody>
      </p:sp>
      <p:sp>
        <p:nvSpPr>
          <p:cNvPr id="4" name="Right Arrow 3"/>
          <p:cNvSpPr/>
          <p:nvPr/>
        </p:nvSpPr>
        <p:spPr>
          <a:xfrm>
            <a:off x="2143108" y="2428868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715436" cy="628654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Example(3) </a:t>
            </a:r>
          </a:p>
          <a:p>
            <a:pPr algn="l"/>
            <a:r>
              <a:rPr lang="ar-SA" dirty="0" smtClean="0"/>
              <a:t>  </a:t>
            </a:r>
            <a:r>
              <a:rPr lang="en-US" dirty="0" smtClean="0"/>
              <a:t>From the mating </a:t>
            </a:r>
            <a:r>
              <a:rPr lang="en-US" dirty="0" err="1" smtClean="0"/>
              <a:t>AaBb</a:t>
            </a:r>
            <a:r>
              <a:rPr lang="en-US" dirty="0" smtClean="0"/>
              <a:t> </a:t>
            </a:r>
            <a:r>
              <a:rPr lang="en-US" dirty="0" err="1" smtClean="0"/>
              <a:t>xAaBb</a:t>
            </a:r>
            <a:endParaRPr lang="en-US" dirty="0" smtClean="0"/>
          </a:p>
          <a:p>
            <a:pPr algn="l"/>
            <a:r>
              <a:rPr lang="en-US" dirty="0" smtClean="0"/>
              <a:t>What's the probability to get</a:t>
            </a:r>
          </a:p>
          <a:p>
            <a:pPr algn="l"/>
            <a:r>
              <a:rPr lang="en-US" dirty="0" smtClean="0"/>
              <a:t>AABB=½x½×½×½=</a:t>
            </a:r>
            <a:r>
              <a:rPr lang="en-US" sz="2800" dirty="0" smtClean="0">
                <a:solidFill>
                  <a:srgbClr val="00B0F0"/>
                </a:solidFill>
              </a:rPr>
              <a:t>1/16</a:t>
            </a:r>
            <a:endParaRPr lang="en-US" dirty="0" smtClean="0">
              <a:solidFill>
                <a:srgbClr val="00B0F0"/>
              </a:solidFill>
            </a:endParaRPr>
          </a:p>
          <a:p>
            <a:pPr algn="l"/>
            <a:r>
              <a:rPr lang="en-US" sz="2800" dirty="0" err="1" smtClean="0"/>
              <a:t>AaBB</a:t>
            </a:r>
            <a:r>
              <a:rPr lang="en-US" sz="2800" dirty="0" smtClean="0"/>
              <a:t>=(1/2x1/2+ 1/2x1/2)x 1/2x1/2=</a:t>
            </a:r>
            <a:r>
              <a:rPr lang="en-US" sz="2800" dirty="0" smtClean="0">
                <a:solidFill>
                  <a:srgbClr val="00B0F0"/>
                </a:solidFill>
              </a:rPr>
              <a:t>1/8</a:t>
            </a:r>
          </a:p>
          <a:p>
            <a:pPr algn="l"/>
            <a:r>
              <a:rPr lang="en-US" sz="2800" dirty="0" smtClean="0"/>
              <a:t>1/2x1/2+ 1/2x1/2)=1/4x1/2=</a:t>
            </a:r>
            <a:r>
              <a:rPr lang="en-US" sz="2800" dirty="0" smtClean="0">
                <a:solidFill>
                  <a:srgbClr val="00B0F0"/>
                </a:solidFill>
              </a:rPr>
              <a:t>1/8</a:t>
            </a:r>
            <a:r>
              <a:rPr lang="ar-SA" sz="2800" dirty="0" smtClean="0"/>
              <a:t> </a:t>
            </a:r>
            <a:r>
              <a:rPr lang="en-US" sz="2800" dirty="0" err="1" smtClean="0"/>
              <a:t>AABb</a:t>
            </a:r>
            <a:r>
              <a:rPr lang="en-US" sz="2800" dirty="0" smtClean="0"/>
              <a:t>=1/2x1/2x (</a:t>
            </a:r>
          </a:p>
          <a:p>
            <a:pPr algn="l"/>
            <a:r>
              <a:rPr lang="en-US" sz="2800" dirty="0" err="1" smtClean="0"/>
              <a:t>AaBb</a:t>
            </a:r>
            <a:r>
              <a:rPr lang="en-US" sz="2800" dirty="0" smtClean="0"/>
              <a:t>==(1/2x1/2+ 1/2x1/2)x (1/2x1/2+ 1/2x1/2)=</a:t>
            </a:r>
          </a:p>
          <a:p>
            <a:pPr algn="l"/>
            <a:r>
              <a:rPr lang="en-US" sz="2800" dirty="0" smtClean="0"/>
              <a:t>1/2x1/2=</a:t>
            </a:r>
            <a:r>
              <a:rPr lang="en-US" sz="2800" dirty="0" smtClean="0">
                <a:solidFill>
                  <a:srgbClr val="00B0F0"/>
                </a:solidFill>
              </a:rPr>
              <a:t>1/4</a:t>
            </a:r>
          </a:p>
          <a:p>
            <a:pPr algn="l"/>
            <a:r>
              <a:rPr lang="en-US" sz="2800" dirty="0" smtClean="0">
                <a:solidFill>
                  <a:srgbClr val="00B0F0"/>
                </a:solidFill>
              </a:rPr>
              <a:t>1/16</a:t>
            </a:r>
            <a:r>
              <a:rPr lang="ar-SA" sz="2800" dirty="0" smtClean="0"/>
              <a:t>=</a:t>
            </a:r>
            <a:r>
              <a:rPr lang="en-US" sz="2800" dirty="0" err="1" smtClean="0"/>
              <a:t>AAbb</a:t>
            </a:r>
            <a:r>
              <a:rPr lang="en-US" sz="2800" dirty="0" smtClean="0"/>
              <a:t>==(1/2x1/2x 1/2x1/2) </a:t>
            </a:r>
          </a:p>
          <a:p>
            <a:pPr algn="l"/>
            <a:endParaRPr lang="ar-SA" dirty="0"/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Bitmap Image" r:id="rId3" imgW="0" imgH="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85000" lnSpcReduction="20000"/>
          </a:bodyPr>
          <a:lstStyle/>
          <a:p>
            <a:pPr marL="144000" indent="-180000" algn="l" rtl="0"/>
            <a:r>
              <a:rPr lang="en-US" sz="5200" dirty="0" smtClean="0">
                <a:solidFill>
                  <a:srgbClr val="C00000"/>
                </a:solidFill>
              </a:rPr>
              <a:t>Combination</a:t>
            </a:r>
            <a:r>
              <a:rPr lang="en-US" sz="2800" dirty="0" smtClean="0"/>
              <a:t>  </a:t>
            </a:r>
          </a:p>
          <a:p>
            <a:pPr marL="144000" indent="-180000" algn="l" rtl="0"/>
            <a:r>
              <a:rPr lang="en-US" sz="2800" dirty="0" smtClean="0"/>
              <a:t> n        </a:t>
            </a:r>
            <a:r>
              <a:rPr lang="en-US" sz="2800" dirty="0" err="1" smtClean="0"/>
              <a:t>n</a:t>
            </a:r>
            <a:r>
              <a:rPr lang="en-US" sz="2800" dirty="0" smtClean="0"/>
              <a:t>!                  r      n-r</a:t>
            </a:r>
          </a:p>
          <a:p>
            <a:pPr marL="144000" indent="-180000" algn="l" rtl="0"/>
            <a:r>
              <a:rPr lang="en-US" sz="2800" dirty="0" smtClean="0"/>
              <a:t>C = --------------  ( P)   ( q)</a:t>
            </a:r>
          </a:p>
          <a:p>
            <a:pPr marL="144000" indent="-180000" algn="l" rtl="0">
              <a:buNone/>
            </a:pPr>
            <a:r>
              <a:rPr lang="en-US" sz="3600" dirty="0" smtClean="0"/>
              <a:t>  </a:t>
            </a:r>
            <a:r>
              <a:rPr lang="en-US" dirty="0" smtClean="0"/>
              <a:t>r</a:t>
            </a:r>
            <a:r>
              <a:rPr lang="en-US" sz="3600" dirty="0" smtClean="0"/>
              <a:t>     </a:t>
            </a:r>
            <a:r>
              <a:rPr lang="en-US" sz="3600" dirty="0" err="1" smtClean="0"/>
              <a:t>r</a:t>
            </a:r>
            <a:r>
              <a:rPr lang="en-US" sz="3600" dirty="0" smtClean="0"/>
              <a:t>! (n-r)!             </a:t>
            </a:r>
          </a:p>
          <a:p>
            <a:pPr marL="144000" indent="-180000" algn="l" rtl="0">
              <a:buNone/>
            </a:pPr>
            <a:r>
              <a:rPr lang="en-US" sz="3600" dirty="0" smtClean="0"/>
              <a:t>  Example </a:t>
            </a:r>
          </a:p>
          <a:p>
            <a:pPr marL="144000" indent="-180000" algn="l" rtl="0">
              <a:buNone/>
            </a:pPr>
            <a:r>
              <a:rPr lang="en-US" sz="3600" dirty="0" smtClean="0"/>
              <a:t>What  the probability  to get 6male and </a:t>
            </a:r>
          </a:p>
          <a:p>
            <a:pPr marL="144000" indent="-180000" algn="l" rtl="0">
              <a:buNone/>
            </a:pPr>
            <a:r>
              <a:rPr lang="en-US" sz="3600" dirty="0" smtClean="0"/>
              <a:t>4female</a:t>
            </a:r>
          </a:p>
          <a:p>
            <a:pPr marL="144000" indent="-180000" algn="l" rtl="0">
              <a:buNone/>
            </a:pPr>
            <a:r>
              <a:rPr lang="en-US" sz="3600" dirty="0" smtClean="0"/>
              <a:t>   10      10!                  4       10-4</a:t>
            </a:r>
          </a:p>
          <a:p>
            <a:pPr marL="144000" indent="-180000" algn="l" rtl="0">
              <a:buNone/>
            </a:pPr>
            <a:r>
              <a:rPr lang="en-US" sz="3600" dirty="0" smtClean="0"/>
              <a:t>C  =  ---------------  (1/2)   (1/2)   =210(1/16)(1/64)</a:t>
            </a:r>
          </a:p>
          <a:p>
            <a:pPr marL="144000" indent="-180000" algn="l" rtl="0">
              <a:buNone/>
            </a:pPr>
            <a:r>
              <a:rPr lang="en-US" sz="3600" dirty="0" smtClean="0"/>
              <a:t>   4        4!(10-4)!</a:t>
            </a:r>
          </a:p>
          <a:p>
            <a:pPr marL="144000" indent="-180000" algn="l" rtl="0">
              <a:buNone/>
            </a:pPr>
            <a:endParaRPr lang="en-US" sz="3600" dirty="0" smtClean="0"/>
          </a:p>
          <a:p>
            <a:pPr marL="144000" indent="-180000" algn="l" rtl="0">
              <a:buNone/>
            </a:pPr>
            <a:r>
              <a:rPr lang="en-US" sz="3600" dirty="0" smtClean="0"/>
              <a:t>210/1024=</a:t>
            </a:r>
            <a:r>
              <a:rPr lang="en-US" sz="3600" dirty="0" smtClean="0">
                <a:solidFill>
                  <a:srgbClr val="00B0F0"/>
                </a:solidFill>
              </a:rPr>
              <a:t>0.2           20%</a:t>
            </a:r>
          </a:p>
          <a:p>
            <a:pPr marL="144000" indent="-180000" algn="l" rtl="0">
              <a:buNone/>
            </a:pPr>
            <a:endParaRPr lang="en-US" sz="3600" dirty="0" smtClean="0"/>
          </a:p>
          <a:p>
            <a:pPr marL="144000" indent="-180000" algn="l" rtl="0">
              <a:buNone/>
            </a:pPr>
            <a:r>
              <a:rPr lang="en-US" sz="3600" dirty="0" smtClean="0"/>
              <a:t>      </a:t>
            </a:r>
            <a:endParaRPr lang="ar-SA" sz="3600" dirty="0"/>
          </a:p>
        </p:txBody>
      </p:sp>
      <p:sp>
        <p:nvSpPr>
          <p:cNvPr id="4" name="Right Arrow 3"/>
          <p:cNvSpPr/>
          <p:nvPr/>
        </p:nvSpPr>
        <p:spPr>
          <a:xfrm>
            <a:off x="3000364" y="5429264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Example </a:t>
            </a:r>
          </a:p>
          <a:p>
            <a:pPr algn="l" rtl="0"/>
            <a:r>
              <a:rPr lang="en-US" dirty="0" smtClean="0"/>
              <a:t>If black color (</a:t>
            </a:r>
            <a:r>
              <a:rPr lang="en-US" dirty="0" err="1" smtClean="0"/>
              <a:t>BB,Bb</a:t>
            </a:r>
            <a:r>
              <a:rPr lang="en-US" dirty="0" smtClean="0"/>
              <a:t>)is dominated on (bb) red color from this mating Bb*Bb </a:t>
            </a:r>
          </a:p>
          <a:p>
            <a:pPr algn="l" rtl="0"/>
            <a:r>
              <a:rPr lang="en-US" dirty="0" smtClean="0"/>
              <a:t>What the probability to get 4 black on 10 birth </a:t>
            </a:r>
          </a:p>
          <a:p>
            <a:pPr algn="l" rtl="0"/>
            <a:r>
              <a:rPr lang="en-US" dirty="0" smtClean="0"/>
              <a:t>P=3/4      q=1/4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 10    10!                4       10-4</a:t>
            </a:r>
          </a:p>
          <a:p>
            <a:pPr algn="l" rtl="0"/>
            <a:r>
              <a:rPr lang="en-US" dirty="0" smtClean="0"/>
              <a:t>C = ------------ (3/4) (1/4)=210 (81/256)(1/409</a:t>
            </a:r>
          </a:p>
          <a:p>
            <a:pPr algn="l" rtl="0"/>
            <a:r>
              <a:rPr lang="en-US" dirty="0" smtClean="0"/>
              <a:t> 4      4!(10-4)!</a:t>
            </a:r>
          </a:p>
          <a:p>
            <a:pPr algn="l" rtl="0"/>
            <a:r>
              <a:rPr lang="en-US" dirty="0" smtClean="0"/>
              <a:t>17010/104704=</a:t>
            </a:r>
            <a:r>
              <a:rPr lang="en-US" dirty="0" smtClean="0">
                <a:solidFill>
                  <a:srgbClr val="00B0F0"/>
                </a:solidFill>
              </a:rPr>
              <a:t>0. 16            16%</a:t>
            </a:r>
          </a:p>
          <a:p>
            <a:pPr algn="l" rtl="0"/>
            <a:endParaRPr lang="ar-SA" dirty="0"/>
          </a:p>
        </p:txBody>
      </p:sp>
      <p:sp>
        <p:nvSpPr>
          <p:cNvPr id="4" name="Right Arrow 3"/>
          <p:cNvSpPr/>
          <p:nvPr/>
        </p:nvSpPr>
        <p:spPr>
          <a:xfrm>
            <a:off x="4786314" y="5500702"/>
            <a:ext cx="57150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4800" dirty="0" smtClean="0">
                <a:solidFill>
                  <a:schemeClr val="accent2"/>
                </a:solidFill>
              </a:rPr>
              <a:t>Correlation(r)</a:t>
            </a:r>
          </a:p>
          <a:p>
            <a:pPr algn="l" rtl="0"/>
            <a:r>
              <a:rPr lang="en-US" dirty="0" smtClean="0"/>
              <a:t>The correlation coefficient is a measure of the strength of the relation ship between tow variables, it is denoted by </a:t>
            </a:r>
            <a:r>
              <a:rPr lang="en-US" sz="4000" dirty="0" err="1" smtClean="0">
                <a:solidFill>
                  <a:srgbClr val="FF0000"/>
                </a:solidFill>
              </a:rPr>
              <a:t>rxy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l" rtl="0"/>
            <a:r>
              <a:rPr lang="en-US" dirty="0" smtClean="0">
                <a:solidFill>
                  <a:schemeClr val="accent2"/>
                </a:solidFill>
              </a:rPr>
              <a:t>the are two type of correlation </a:t>
            </a:r>
          </a:p>
          <a:p>
            <a:pPr algn="l" rtl="0"/>
            <a:r>
              <a:rPr lang="en-US" dirty="0" smtClean="0"/>
              <a:t>The range correlation between (1-   _  1+)</a:t>
            </a:r>
          </a:p>
          <a:p>
            <a:pPr algn="l" rtl="0"/>
            <a:r>
              <a:rPr lang="en-US" dirty="0" smtClean="0">
                <a:solidFill>
                  <a:schemeClr val="accent2"/>
                </a:solidFill>
              </a:rPr>
              <a:t>1-positive correlation </a:t>
            </a:r>
            <a:r>
              <a:rPr lang="en-US" dirty="0" smtClean="0"/>
              <a:t>increase character lead to increase other character</a:t>
            </a:r>
          </a:p>
          <a:p>
            <a:pPr algn="l" rtl="0"/>
            <a:r>
              <a:rPr lang="en-US" dirty="0" smtClean="0"/>
              <a:t>Increase Breast weight      increase carcass weight in poultry </a:t>
            </a:r>
          </a:p>
          <a:p>
            <a:pPr algn="l" rtl="0"/>
            <a:r>
              <a:rPr lang="en-US" dirty="0" smtClean="0">
                <a:solidFill>
                  <a:schemeClr val="accent2"/>
                </a:solidFill>
              </a:rPr>
              <a:t>2-Negative correlation </a:t>
            </a:r>
            <a:r>
              <a:rPr lang="en-US" dirty="0" smtClean="0"/>
              <a:t>increase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character lead to decrease other character                                Increase Milk production        decrease  fat percentage in milk of sheep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7" name="Right Arrow 6"/>
          <p:cNvSpPr/>
          <p:nvPr/>
        </p:nvSpPr>
        <p:spPr>
          <a:xfrm>
            <a:off x="4929190" y="5643578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Right Arrow 5"/>
          <p:cNvSpPr/>
          <p:nvPr/>
        </p:nvSpPr>
        <p:spPr>
          <a:xfrm>
            <a:off x="4500562" y="4071942"/>
            <a:ext cx="285752" cy="117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440</Words>
  <Application>Microsoft Office PowerPoint</Application>
  <PresentationFormat>On-screen Show (4:3)</PresentationFormat>
  <Paragraphs>154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Bitmap Image</vt:lpstr>
      <vt:lpstr>Slide 1</vt:lpstr>
      <vt:lpstr>Slide 2</vt:lpstr>
      <vt:lpstr>statistics and their application in Animal breeding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statistics measures</dc:title>
  <dc:creator>MY Center</dc:creator>
  <cp:lastModifiedBy>MY Center</cp:lastModifiedBy>
  <cp:revision>66</cp:revision>
  <dcterms:created xsi:type="dcterms:W3CDTF">2015-02-14T19:19:23Z</dcterms:created>
  <dcterms:modified xsi:type="dcterms:W3CDTF">2016-02-22T18:21:56Z</dcterms:modified>
</cp:coreProperties>
</file>