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85219" autoAdjust="0"/>
  </p:normalViewPr>
  <p:slideViewPr>
    <p:cSldViewPr>
      <p:cViewPr varScale="1">
        <p:scale>
          <a:sx n="45" d="100"/>
          <a:sy n="45" d="100"/>
        </p:scale>
        <p:origin x="-70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C27116-24F5-4D97-8F25-E586470CBFA7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BCFEEE-C8DA-408F-8367-68BEF26C9C9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Mutagenic</a:t>
            </a:r>
            <a:r>
              <a:rPr lang="ar-SA" dirty="0" smtClean="0"/>
              <a:t>عوامل مطفرة</a:t>
            </a:r>
          </a:p>
          <a:p>
            <a:r>
              <a:rPr lang="en-US" dirty="0" smtClean="0"/>
              <a:t>Heritable ,</a:t>
            </a:r>
            <a:r>
              <a:rPr lang="ar-SA" dirty="0" smtClean="0"/>
              <a:t>وراثة</a:t>
            </a:r>
          </a:p>
          <a:p>
            <a:r>
              <a:rPr lang="en-US" dirty="0" smtClean="0"/>
              <a:t>Genotype </a:t>
            </a:r>
            <a:r>
              <a:rPr lang="ar-SA" dirty="0" smtClean="0"/>
              <a:t>تركيب</a:t>
            </a:r>
            <a:r>
              <a:rPr lang="ar-SA" baseline="0" dirty="0" smtClean="0"/>
              <a:t> الوراثي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FEEE-C8DA-408F-8367-68BEF26C9C95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FEEE-C8DA-408F-8367-68BEF26C9C95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      </a:t>
            </a:r>
            <a:r>
              <a:rPr lang="en-US" dirty="0" smtClean="0"/>
              <a:t>major</a:t>
            </a:r>
            <a:r>
              <a:rPr lang="ar-SA" dirty="0" smtClean="0"/>
              <a:t>رئيسي</a:t>
            </a:r>
          </a:p>
          <a:p>
            <a:r>
              <a:rPr lang="ar-SA" dirty="0" smtClean="0"/>
              <a:t>        </a:t>
            </a:r>
            <a:r>
              <a:rPr lang="en-US" dirty="0" smtClean="0"/>
              <a:t>force</a:t>
            </a:r>
            <a:r>
              <a:rPr lang="ar-SA" dirty="0" smtClean="0"/>
              <a:t>  القوة</a:t>
            </a:r>
            <a:r>
              <a:rPr lang="ar-SA" baseline="0" dirty="0" smtClean="0"/>
              <a:t>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FEEE-C8DA-408F-8367-68BEF26C9C95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Intensity</a:t>
            </a:r>
            <a:r>
              <a:rPr lang="ar-SA" dirty="0" smtClean="0"/>
              <a:t> شدة</a:t>
            </a:r>
          </a:p>
          <a:p>
            <a:r>
              <a:rPr lang="en-US" dirty="0" smtClean="0"/>
              <a:t>Against</a:t>
            </a:r>
            <a:r>
              <a:rPr lang="ar-SA" dirty="0" smtClean="0"/>
              <a:t> ضد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FEEE-C8DA-408F-8367-68BEF26C9C95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s=</a:t>
            </a:r>
            <a:r>
              <a:rPr lang="ar-SA" dirty="0" smtClean="0"/>
              <a:t>هةلبزاردني</a:t>
            </a:r>
            <a:r>
              <a:rPr lang="ar-SA" baseline="0" dirty="0" smtClean="0"/>
              <a:t> ئةب كةبيتةل دزي ئةي سمول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FEEE-C8DA-408F-8367-68BEF26C9C95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9DD5-EAB4-45AB-BD85-D42B4520FC29}" type="datetimeFigureOut">
              <a:rPr lang="ar-SA" smtClean="0"/>
              <a:pPr/>
              <a:t>7/6/1437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31579-3889-4870-A85D-E4B90C44BB2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285728"/>
            <a:ext cx="392905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b="1" i="1" dirty="0" smtClean="0"/>
              <a:t>Please</a:t>
            </a:r>
            <a:r>
              <a:rPr lang="en-US" sz="8800" b="1" dirty="0" smtClean="0"/>
              <a:t> </a:t>
            </a: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err="1" smtClean="0"/>
              <a:t>i</a:t>
            </a:r>
            <a:r>
              <a:rPr lang="en-US" dirty="0" smtClean="0"/>
              <a:t>= portion of the migrated animals</a:t>
            </a:r>
          </a:p>
          <a:p>
            <a:pPr algn="l" rtl="0"/>
            <a:r>
              <a:rPr lang="en-US" dirty="0" smtClean="0"/>
              <a:t>1-i=is the portion of the native animal.</a:t>
            </a:r>
          </a:p>
          <a:p>
            <a:pPr algn="l" rtl="0"/>
            <a:r>
              <a:rPr lang="en-US" dirty="0" smtClean="0"/>
              <a:t>     500        5</a:t>
            </a:r>
          </a:p>
          <a:p>
            <a:pPr algn="l" rtl="0"/>
            <a:r>
              <a:rPr lang="en-US" dirty="0" err="1" smtClean="0"/>
              <a:t>i</a:t>
            </a:r>
            <a:r>
              <a:rPr lang="en-US" dirty="0" smtClean="0"/>
              <a:t>= ------- = --------=0.84      1-i=  1-0.84=0.16</a:t>
            </a:r>
          </a:p>
          <a:p>
            <a:pPr algn="l" rtl="0"/>
            <a:r>
              <a:rPr lang="en-US" dirty="0" smtClean="0"/>
              <a:t>     600          6</a:t>
            </a:r>
          </a:p>
          <a:p>
            <a:pPr algn="l" rtl="0"/>
            <a:r>
              <a:rPr lang="en-US" dirty="0" smtClean="0"/>
              <a:t>G.F after migration  q=</a:t>
            </a:r>
            <a:r>
              <a:rPr lang="en-US" dirty="0" err="1" smtClean="0"/>
              <a:t>iqi</a:t>
            </a:r>
            <a:r>
              <a:rPr lang="en-US" dirty="0" smtClean="0"/>
              <a:t>+(1-i)q</a:t>
            </a:r>
          </a:p>
          <a:p>
            <a:pPr algn="l" rtl="0"/>
            <a:r>
              <a:rPr lang="en-US" dirty="0" smtClean="0"/>
              <a:t>                                        0.84*0.4+(0.16)0.6=0.4</a:t>
            </a:r>
          </a:p>
          <a:p>
            <a:pPr algn="l" rtl="0"/>
            <a:r>
              <a:rPr lang="en-US" dirty="0" smtClean="0"/>
              <a:t>change in </a:t>
            </a:r>
            <a:r>
              <a:rPr lang="en-US" dirty="0" smtClean="0">
                <a:solidFill>
                  <a:srgbClr val="0070C0"/>
                </a:solidFill>
              </a:rPr>
              <a:t>G.F </a:t>
            </a:r>
            <a:r>
              <a:rPr lang="en-US" dirty="0" smtClean="0"/>
              <a:t>rate     q=</a:t>
            </a:r>
            <a:r>
              <a:rPr lang="en-US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qi</a:t>
            </a:r>
            <a:r>
              <a:rPr lang="en-US" dirty="0" smtClean="0"/>
              <a:t>-q)</a:t>
            </a:r>
          </a:p>
          <a:p>
            <a:pPr algn="l" rtl="0"/>
            <a:r>
              <a:rPr lang="en-US" dirty="0" smtClean="0"/>
              <a:t>                                          0.84(0.4-0.6)</a:t>
            </a:r>
          </a:p>
          <a:p>
            <a:pPr algn="l" rtl="0"/>
            <a:r>
              <a:rPr lang="en-US" dirty="0" smtClean="0"/>
              <a:t>                                         = - 0.16</a:t>
            </a:r>
          </a:p>
          <a:p>
            <a:pPr algn="l" rtl="0"/>
            <a:r>
              <a:rPr lang="en-US" dirty="0" smtClean="0"/>
              <a:t>G.F for the new population =-0.16+0.6=0.44</a:t>
            </a:r>
          </a:p>
          <a:p>
            <a:pPr algn="l" rtl="0"/>
            <a:endParaRPr lang="ar-SA" dirty="0"/>
          </a:p>
        </p:txBody>
      </p:sp>
      <p:sp>
        <p:nvSpPr>
          <p:cNvPr id="4" name="Isosceles Triangle 3"/>
          <p:cNvSpPr/>
          <p:nvPr/>
        </p:nvSpPr>
        <p:spPr>
          <a:xfrm>
            <a:off x="3714744" y="4071942"/>
            <a:ext cx="214314" cy="35719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3786182" y="3000372"/>
            <a:ext cx="142876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Example </a:t>
            </a:r>
          </a:p>
          <a:p>
            <a:pPr algn="l" rtl="0">
              <a:buNone/>
            </a:pPr>
            <a:r>
              <a:rPr lang="en-US" dirty="0" smtClean="0"/>
              <a:t>A group of breeding animal were imported(</a:t>
            </a:r>
            <a:r>
              <a:rPr lang="ar-SA" dirty="0" smtClean="0"/>
              <a:t>(مستورد</a:t>
            </a:r>
            <a:r>
              <a:rPr lang="en-US" dirty="0" smtClean="0"/>
              <a:t>  from </a:t>
            </a:r>
            <a:r>
              <a:rPr lang="en-US" dirty="0" err="1" smtClean="0"/>
              <a:t>u.k</a:t>
            </a:r>
            <a:r>
              <a:rPr lang="en-US" dirty="0" smtClean="0"/>
              <a:t> Which was ¼ of the flock by random mating with our native(</a:t>
            </a:r>
            <a:r>
              <a:rPr lang="en-US" dirty="0" err="1" smtClean="0"/>
              <a:t>local,orignal</a:t>
            </a:r>
            <a:r>
              <a:rPr lang="en-US" dirty="0" smtClean="0"/>
              <a:t>)  animal what was the G.F of the migration animals if you know that G.F before immigration was 0.4 and was 0.5 after it </a:t>
            </a:r>
          </a:p>
          <a:p>
            <a:pPr algn="l" rtl="0">
              <a:buNone/>
            </a:pPr>
            <a:r>
              <a:rPr lang="en-US" dirty="0" smtClean="0"/>
              <a:t>q =</a:t>
            </a:r>
            <a:r>
              <a:rPr lang="en-US" dirty="0" err="1" smtClean="0"/>
              <a:t>iqi</a:t>
            </a:r>
            <a:r>
              <a:rPr lang="en-US" dirty="0" smtClean="0"/>
              <a:t>+(1-i)q</a:t>
            </a:r>
          </a:p>
          <a:p>
            <a:pPr algn="l" rtl="0">
              <a:buNone/>
            </a:pPr>
            <a:r>
              <a:rPr lang="en-US" dirty="0" smtClean="0"/>
              <a:t>0.5=1/4 </a:t>
            </a:r>
            <a:r>
              <a:rPr lang="en-US" dirty="0" err="1" smtClean="0"/>
              <a:t>qi</a:t>
            </a:r>
            <a:r>
              <a:rPr lang="en-US" dirty="0" smtClean="0"/>
              <a:t>+(3/4)0.4</a:t>
            </a:r>
          </a:p>
          <a:p>
            <a:pPr algn="l" rtl="0">
              <a:buNone/>
            </a:pPr>
            <a:r>
              <a:rPr lang="en-US" dirty="0" smtClean="0"/>
              <a:t>1/4qi=0.5-0.3=0.2</a:t>
            </a:r>
          </a:p>
          <a:p>
            <a:pPr algn="l" rtl="0">
              <a:buNone/>
            </a:pPr>
            <a:r>
              <a:rPr lang="en-US" dirty="0" err="1" smtClean="0"/>
              <a:t>qi</a:t>
            </a:r>
            <a:r>
              <a:rPr lang="en-US" dirty="0" smtClean="0"/>
              <a:t>=0.2*4=0.8  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14282" y="3786190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858048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 q=</a:t>
            </a:r>
            <a:r>
              <a:rPr lang="en-US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qi</a:t>
            </a:r>
            <a:r>
              <a:rPr lang="en-US" dirty="0" smtClean="0"/>
              <a:t>-q)</a:t>
            </a:r>
          </a:p>
          <a:p>
            <a:pPr algn="l" rtl="0"/>
            <a:r>
              <a:rPr lang="en-US" dirty="0" smtClean="0"/>
              <a:t>    = ¼(0.8-0.4)</a:t>
            </a:r>
          </a:p>
          <a:p>
            <a:pPr algn="l" rtl="0"/>
            <a:r>
              <a:rPr lang="en-US" dirty="0" smtClean="0"/>
              <a:t>     = ¼*0.4=0.1</a:t>
            </a:r>
          </a:p>
          <a:p>
            <a:pPr algn="l" rtl="0"/>
            <a:r>
              <a:rPr lang="en-US" dirty="0" smtClean="0"/>
              <a:t>Example </a:t>
            </a:r>
          </a:p>
          <a:p>
            <a:pPr algn="l" rtl="0"/>
            <a:r>
              <a:rPr lang="en-US" dirty="0" smtClean="0"/>
              <a:t>Suppose we have 10 animals from a population in the random mating with </a:t>
            </a:r>
            <a:r>
              <a:rPr lang="en-US" dirty="0" err="1" smtClean="0"/>
              <a:t>qi</a:t>
            </a:r>
            <a:r>
              <a:rPr lang="en-US" dirty="0" smtClean="0"/>
              <a:t>=0.8 and then they added to another group containing 90 animal with q=0.6</a:t>
            </a:r>
          </a:p>
          <a:p>
            <a:pPr algn="l" rtl="0"/>
            <a:r>
              <a:rPr lang="en-US" dirty="0" smtClean="0"/>
              <a:t>q =</a:t>
            </a:r>
            <a:r>
              <a:rPr lang="en-US" dirty="0" err="1" smtClean="0"/>
              <a:t>iqi</a:t>
            </a:r>
            <a:r>
              <a:rPr lang="en-US" dirty="0" smtClean="0"/>
              <a:t>+(1-i)q</a:t>
            </a:r>
          </a:p>
          <a:p>
            <a:pPr algn="l" rtl="0"/>
            <a:r>
              <a:rPr lang="en-US" dirty="0" smtClean="0"/>
              <a:t>   =0.1*0.8+0.9*0.6</a:t>
            </a:r>
          </a:p>
          <a:p>
            <a:pPr algn="l" rtl="0"/>
            <a:r>
              <a:rPr lang="en-US" dirty="0" smtClean="0"/>
              <a:t>   = 0.62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q=</a:t>
            </a:r>
            <a:r>
              <a:rPr lang="en-US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qi</a:t>
            </a:r>
            <a:r>
              <a:rPr lang="en-US" dirty="0" smtClean="0"/>
              <a:t>-q)</a:t>
            </a:r>
          </a:p>
          <a:p>
            <a:pPr algn="l" rtl="0"/>
            <a:r>
              <a:rPr lang="en-US" dirty="0" smtClean="0"/>
              <a:t>       0.1*(0.8-0.6)=0.02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</a:t>
            </a:r>
            <a:endParaRPr lang="ar-SA" dirty="0"/>
          </a:p>
        </p:txBody>
      </p:sp>
      <p:sp>
        <p:nvSpPr>
          <p:cNvPr id="5" name="Isosceles Triangle 4"/>
          <p:cNvSpPr/>
          <p:nvPr/>
        </p:nvSpPr>
        <p:spPr>
          <a:xfrm>
            <a:off x="500034" y="285728"/>
            <a:ext cx="214314" cy="35719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Isosceles Triangle 5"/>
          <p:cNvSpPr/>
          <p:nvPr/>
        </p:nvSpPr>
        <p:spPr>
          <a:xfrm>
            <a:off x="500034" y="4643446"/>
            <a:ext cx="214314" cy="35719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571472" y="2928934"/>
            <a:ext cx="142876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86634" cy="868346"/>
          </a:xfrm>
        </p:spPr>
        <p:txBody>
          <a:bodyPr/>
          <a:lstStyle/>
          <a:p>
            <a:pPr algn="l"/>
            <a:r>
              <a:rPr lang="en-US" dirty="0" smtClean="0"/>
              <a:t>3-selection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71504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It is the most effect in changing GF due to the fact that animals differ in viability and fertility ,if we have a flock of cows with genotype </a:t>
            </a:r>
          </a:p>
          <a:p>
            <a:pPr algn="l" rtl="0">
              <a:buNone/>
            </a:pPr>
            <a:r>
              <a:rPr lang="en-US" dirty="0" smtClean="0"/>
              <a:t>     AA       </a:t>
            </a:r>
            <a:r>
              <a:rPr lang="en-US" dirty="0" err="1" smtClean="0"/>
              <a:t>Aa</a:t>
            </a:r>
            <a:r>
              <a:rPr lang="en-US" dirty="0" smtClean="0"/>
              <a:t>      </a:t>
            </a:r>
            <a:r>
              <a:rPr lang="en-US" dirty="0" err="1" smtClean="0"/>
              <a:t>aa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0.25   0.5    0.25</a:t>
            </a:r>
          </a:p>
          <a:p>
            <a:pPr algn="l" rtl="0">
              <a:buNone/>
            </a:pPr>
            <a:r>
              <a:rPr lang="en-US" dirty="0" smtClean="0"/>
              <a:t>       1          2       1</a:t>
            </a:r>
          </a:p>
          <a:p>
            <a:pPr algn="l" rtl="0">
              <a:buNone/>
            </a:pPr>
            <a:r>
              <a:rPr lang="en-US" dirty="0" smtClean="0"/>
              <a:t>When we selection parent in ratio of 3:2:1 for </a:t>
            </a:r>
            <a:r>
              <a:rPr lang="en-US" dirty="0" err="1" smtClean="0"/>
              <a:t>AA,Aa</a:t>
            </a:r>
            <a:r>
              <a:rPr lang="en-US" dirty="0" smtClean="0"/>
              <a:t>  and </a:t>
            </a:r>
            <a:r>
              <a:rPr lang="en-US" dirty="0" err="1" smtClean="0"/>
              <a:t>aa</a:t>
            </a:r>
            <a:r>
              <a:rPr lang="en-US" dirty="0" smtClean="0"/>
              <a:t> respectively, that mean we select the individuals with allele AA against allele </a:t>
            </a:r>
            <a:r>
              <a:rPr lang="en-US" dirty="0" err="1" smtClean="0"/>
              <a:t>aa</a:t>
            </a:r>
            <a:r>
              <a:rPr lang="en-US" dirty="0" smtClean="0"/>
              <a:t> this called selection intensity or coefficient of selection.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357982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Types of selection according to the degree of dominance</a:t>
            </a:r>
          </a:p>
          <a:p>
            <a:pPr algn="l" rtl="0">
              <a:buNone/>
            </a:pPr>
            <a:r>
              <a:rPr lang="en-US" dirty="0" smtClean="0"/>
              <a:t>1-no dominance             </a:t>
            </a:r>
            <a:r>
              <a:rPr lang="en-US" dirty="0" err="1" smtClean="0"/>
              <a:t>aa</a:t>
            </a:r>
            <a:r>
              <a:rPr lang="en-US" dirty="0" smtClean="0"/>
              <a:t>------------</a:t>
            </a:r>
            <a:r>
              <a:rPr lang="en-US" dirty="0" err="1" smtClean="0"/>
              <a:t>Aa</a:t>
            </a:r>
            <a:r>
              <a:rPr lang="en-US" dirty="0" smtClean="0"/>
              <a:t>-------------AA</a:t>
            </a:r>
          </a:p>
          <a:p>
            <a:pPr algn="l" rtl="0">
              <a:buNone/>
            </a:pPr>
            <a:r>
              <a:rPr lang="en-US" dirty="0" smtClean="0"/>
              <a:t>                                          1-s               1-1/2S             1</a:t>
            </a:r>
          </a:p>
          <a:p>
            <a:pPr algn="l" rtl="0">
              <a:buNone/>
            </a:pPr>
            <a:r>
              <a:rPr lang="en-US" dirty="0" smtClean="0"/>
              <a:t>2-portal dominance      </a:t>
            </a:r>
            <a:r>
              <a:rPr lang="en-US" dirty="0" err="1" smtClean="0"/>
              <a:t>aa</a:t>
            </a:r>
            <a:r>
              <a:rPr lang="en-US" dirty="0" smtClean="0"/>
              <a:t>------------------</a:t>
            </a:r>
            <a:r>
              <a:rPr lang="en-US" dirty="0" err="1" smtClean="0"/>
              <a:t>Aa</a:t>
            </a:r>
            <a:r>
              <a:rPr lang="en-US" dirty="0" smtClean="0"/>
              <a:t>------AA</a:t>
            </a:r>
          </a:p>
          <a:p>
            <a:pPr algn="l" rtl="0">
              <a:buNone/>
            </a:pPr>
            <a:r>
              <a:rPr lang="en-US" dirty="0" smtClean="0"/>
              <a:t>                                          1-s                          1-hs      1</a:t>
            </a:r>
          </a:p>
          <a:p>
            <a:pPr algn="l" rtl="0">
              <a:buNone/>
            </a:pPr>
            <a:r>
              <a:rPr lang="en-US" dirty="0" smtClean="0"/>
              <a:t>3-complet dominance   </a:t>
            </a:r>
            <a:r>
              <a:rPr lang="en-US" dirty="0" err="1" smtClean="0"/>
              <a:t>aa</a:t>
            </a:r>
            <a:r>
              <a:rPr lang="en-US" dirty="0" smtClean="0"/>
              <a:t>--------------------------</a:t>
            </a:r>
            <a:r>
              <a:rPr lang="en-US" dirty="0" err="1" smtClean="0"/>
              <a:t>Aa,AA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       1-s                                       1</a:t>
            </a:r>
          </a:p>
          <a:p>
            <a:pPr algn="l" rtl="0">
              <a:buNone/>
            </a:pPr>
            <a:r>
              <a:rPr lang="en-US" dirty="0" smtClean="0"/>
              <a:t>4-over dominance       </a:t>
            </a:r>
            <a:r>
              <a:rPr lang="en-US" dirty="0" err="1" smtClean="0"/>
              <a:t>aa</a:t>
            </a:r>
            <a:r>
              <a:rPr lang="en-US" dirty="0" smtClean="0"/>
              <a:t>--------------AA----------</a:t>
            </a:r>
            <a:r>
              <a:rPr lang="en-US" dirty="0" err="1" smtClean="0"/>
              <a:t>Aa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     1-s                   </a:t>
            </a:r>
            <a:r>
              <a:rPr lang="en-US" dirty="0" err="1" smtClean="0"/>
              <a:t>1-s</a:t>
            </a:r>
            <a:r>
              <a:rPr lang="en-US" dirty="0" smtClean="0"/>
              <a:t>             1</a:t>
            </a:r>
          </a:p>
          <a:p>
            <a:pPr algn="l" rtl="0">
              <a:buNone/>
            </a:pPr>
            <a:r>
              <a:rPr lang="en-US" dirty="0" smtClean="0"/>
              <a:t>S:slection intensity</a:t>
            </a:r>
          </a:p>
          <a:p>
            <a:pPr algn="l" rtl="0">
              <a:buNone/>
            </a:pPr>
            <a:r>
              <a:rPr lang="en-US" dirty="0" smtClean="0"/>
              <a:t>h:degree of dominant                      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4-chance of random drift: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buNone/>
            </a:pPr>
            <a:r>
              <a:rPr lang="en-US" dirty="0" smtClean="0"/>
              <a:t>The random change by a chance of GF are called random drift depends on the size of population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rgbClr val="0070C0"/>
                </a:solidFill>
              </a:rPr>
              <a:t>Factor effecting gene frequency</a:t>
            </a:r>
            <a:endParaRPr lang="ar-SA" sz="48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511494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1-mutation</a:t>
            </a:r>
            <a:r>
              <a:rPr lang="en-US" sz="5400" dirty="0" smtClean="0"/>
              <a:t> </a:t>
            </a:r>
          </a:p>
          <a:p>
            <a:pPr algn="l" rtl="0">
              <a:buNone/>
            </a:pPr>
            <a:r>
              <a:rPr lang="en-US" sz="5400" dirty="0" smtClean="0">
                <a:solidFill>
                  <a:schemeClr val="accent4"/>
                </a:solidFill>
              </a:rPr>
              <a:t>2-migration</a:t>
            </a:r>
          </a:p>
          <a:p>
            <a:pPr algn="l" rtl="0">
              <a:buNone/>
            </a:pPr>
            <a:r>
              <a:rPr lang="en-US" sz="5400" dirty="0" smtClean="0">
                <a:solidFill>
                  <a:srgbClr val="FFC000"/>
                </a:solidFill>
              </a:rPr>
              <a:t>3- selection</a:t>
            </a:r>
          </a:p>
          <a:p>
            <a:pPr algn="l" rtl="0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4-chance or(random drift)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70C0"/>
                </a:solidFill>
              </a:rPr>
              <a:t>Factor effecting gene frequency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50070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1- mutation :</a:t>
            </a:r>
          </a:p>
          <a:p>
            <a:pPr algn="just">
              <a:buNone/>
            </a:pPr>
            <a:r>
              <a:rPr lang="ar-SA" dirty="0" smtClean="0"/>
              <a:t>  </a:t>
            </a:r>
            <a:r>
              <a:rPr lang="en-US" dirty="0" smtClean="0"/>
              <a:t>It is any heritable change caused by mutagenic- agencies  ,or it is any change in the genotype causes heritable changes from generation to other.                                                                               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     Its  value is very low for the breeder because of its rarity it is only about 0.000001                                  </a:t>
            </a:r>
          </a:p>
          <a:p>
            <a:pPr algn="l">
              <a:buNone/>
            </a:pPr>
            <a:r>
              <a:rPr lang="en-US" dirty="0" smtClean="0"/>
              <a:t>   Most the mutation are lethal or bad the cause is     the animal under biological equilibrium and   any random change will badly affect the animal .      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Some  of the mutation are good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/>
              <a:t>- ancon strain sheep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2</a:t>
            </a:r>
            <a:r>
              <a:rPr lang="en-US" dirty="0" smtClean="0"/>
              <a:t>- polled strain cattle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B0F0"/>
                </a:solidFill>
              </a:rPr>
              <a:t>3</a:t>
            </a:r>
            <a:r>
              <a:rPr lang="en-US" dirty="0" smtClean="0"/>
              <a:t>-the </a:t>
            </a:r>
            <a:r>
              <a:rPr lang="en-US" smtClean="0"/>
              <a:t>white </a:t>
            </a:r>
            <a:r>
              <a:rPr lang="en-US" smtClean="0"/>
              <a:t>Guinea </a:t>
            </a:r>
            <a:r>
              <a:rPr lang="en-US" dirty="0" smtClean="0"/>
              <a:t>chicken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-- Suppose gene A</a:t>
            </a:r>
          </a:p>
          <a:p>
            <a:pPr algn="l" rtl="0">
              <a:buNone/>
            </a:pPr>
            <a:r>
              <a:rPr lang="en-US" dirty="0" smtClean="0"/>
              <a:t>      u</a:t>
            </a:r>
          </a:p>
          <a:p>
            <a:pPr algn="l" rtl="0">
              <a:buNone/>
            </a:pPr>
            <a:r>
              <a:rPr lang="en-US" dirty="0" smtClean="0"/>
              <a:t>A          </a:t>
            </a:r>
            <a:r>
              <a:rPr lang="en-US" dirty="0" err="1" smtClean="0"/>
              <a:t>A</a:t>
            </a:r>
            <a:r>
              <a:rPr lang="en-US" dirty="0" smtClean="0"/>
              <a:t>              </a:t>
            </a:r>
            <a:r>
              <a:rPr lang="en-US" dirty="0" err="1" smtClean="0"/>
              <a:t>A</a:t>
            </a:r>
            <a:r>
              <a:rPr lang="en-US" dirty="0" smtClean="0"/>
              <a:t> mutated to A by u rate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v                     A mutated to A by v rate </a:t>
            </a:r>
          </a:p>
          <a:p>
            <a:pPr algn="l" rtl="0">
              <a:buNone/>
            </a:pPr>
            <a:r>
              <a:rPr lang="en-US" dirty="0" err="1" smtClean="0"/>
              <a:t>Pu</a:t>
            </a:r>
            <a:r>
              <a:rPr lang="en-US" dirty="0" smtClean="0"/>
              <a:t>=</a:t>
            </a:r>
            <a:r>
              <a:rPr lang="en-US" dirty="0" err="1" smtClean="0"/>
              <a:t>qv</a:t>
            </a:r>
            <a:r>
              <a:rPr lang="en-US" dirty="0" smtClean="0"/>
              <a:t>                  (equilibrium state )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472" y="42148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71472" y="435769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7290" y="4000504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3504" y="4071942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57488" y="4572008"/>
            <a:ext cx="284958" cy="2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64371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p+q</a:t>
            </a:r>
            <a:r>
              <a:rPr lang="en-US" dirty="0" smtClean="0"/>
              <a:t>=1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(1-q)u=</a:t>
            </a:r>
            <a:r>
              <a:rPr lang="en-US" dirty="0" err="1" smtClean="0"/>
              <a:t>qv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u-</a:t>
            </a:r>
            <a:r>
              <a:rPr lang="en-US" dirty="0" err="1" smtClean="0"/>
              <a:t>uq</a:t>
            </a:r>
            <a:r>
              <a:rPr lang="en-US" dirty="0" smtClean="0"/>
              <a:t>=</a:t>
            </a:r>
            <a:r>
              <a:rPr lang="en-US" dirty="0" err="1" smtClean="0"/>
              <a:t>qv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u=</a:t>
            </a:r>
            <a:r>
              <a:rPr lang="en-US" dirty="0" err="1" smtClean="0"/>
              <a:t>qv+uq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u=q(</a:t>
            </a:r>
            <a:r>
              <a:rPr lang="en-US" dirty="0" err="1" smtClean="0"/>
              <a:t>v+u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            u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q=   ----------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v+u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 smtClean="0"/>
              <a:t>Example </a:t>
            </a:r>
          </a:p>
          <a:p>
            <a:pPr algn="l" rtl="0">
              <a:buNone/>
            </a:pPr>
            <a:r>
              <a:rPr lang="en-US" dirty="0" smtClean="0"/>
              <a:t>calculate </a:t>
            </a:r>
            <a:r>
              <a:rPr lang="en-US" dirty="0" err="1" smtClean="0"/>
              <a:t>qA</a:t>
            </a:r>
            <a:r>
              <a:rPr lang="en-US" dirty="0" smtClean="0"/>
              <a:t> in </a:t>
            </a:r>
            <a:r>
              <a:rPr lang="en-US" dirty="0" err="1" smtClean="0"/>
              <a:t>H.w</a:t>
            </a:r>
            <a:r>
              <a:rPr lang="en-US" dirty="0" smtClean="0"/>
              <a:t> equilibrium in case of</a:t>
            </a:r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algn="l" rtl="0">
              <a:buNone/>
            </a:pPr>
            <a:r>
              <a:rPr lang="en-US" dirty="0" smtClean="0"/>
              <a:t>The solution </a:t>
            </a:r>
          </a:p>
          <a:p>
            <a:pPr algn="l" rtl="0">
              <a:buNone/>
            </a:pPr>
            <a:r>
              <a:rPr lang="en-US" dirty="0" smtClean="0"/>
              <a:t>        u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q= ---------  =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v+u</a:t>
            </a:r>
            <a:r>
              <a:rPr lang="en-US" dirty="0" smtClean="0"/>
              <a:t> 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0.00001</a:t>
            </a:r>
          </a:p>
          <a:p>
            <a:pPr algn="l" rtl="0">
              <a:buNone/>
            </a:pPr>
            <a:r>
              <a:rPr lang="en-US" dirty="0" smtClean="0"/>
              <a:t>= -------------------------- = 0.9</a:t>
            </a:r>
          </a:p>
          <a:p>
            <a:pPr algn="l" rtl="0">
              <a:buNone/>
            </a:pPr>
            <a:r>
              <a:rPr lang="en-US" dirty="0" smtClean="0"/>
              <a:t>  0.000001+ 0.00001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285860"/>
            <a:ext cx="5357850" cy="78581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500438"/>
            <a:ext cx="3571900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l"/>
            <a:r>
              <a:rPr lang="en-US" dirty="0" smtClean="0"/>
              <a:t> two types of mutation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42928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   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1-Non-recurrent mutation </a:t>
            </a:r>
          </a:p>
          <a:p>
            <a:pPr algn="l" rtl="0">
              <a:buNone/>
            </a:pPr>
            <a:r>
              <a:rPr lang="en-US" dirty="0" smtClean="0"/>
              <a:t>It is occurs very little and it doesn't transport to other gene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C00000"/>
                </a:solidFill>
              </a:rPr>
              <a:t>2- Recurrent mutation</a:t>
            </a:r>
          </a:p>
          <a:p>
            <a:pPr algn="just" rtl="0">
              <a:buNone/>
            </a:pPr>
            <a:r>
              <a:rPr lang="en-US" dirty="0" smtClean="0"/>
              <a:t>It is the cause of changing in gene frequency and transported to next generation </a:t>
            </a:r>
          </a:p>
          <a:p>
            <a:pPr algn="just" rtl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Factor effecting gene frequency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 rtl="0">
              <a:buNone/>
            </a:pPr>
            <a:r>
              <a:rPr lang="en-US" sz="4400" dirty="0" smtClean="0"/>
              <a:t>2-migration </a:t>
            </a:r>
          </a:p>
          <a:p>
            <a:pPr algn="l" rtl="0">
              <a:buNone/>
            </a:pPr>
            <a:r>
              <a:rPr lang="en-US" dirty="0" smtClean="0"/>
              <a:t>It is considered to be a major force in changing </a:t>
            </a:r>
            <a:r>
              <a:rPr lang="en-US" dirty="0" smtClean="0">
                <a:solidFill>
                  <a:srgbClr val="0070C0"/>
                </a:solidFill>
              </a:rPr>
              <a:t>gene frequency </a:t>
            </a:r>
            <a:r>
              <a:rPr lang="en-US" dirty="0" smtClean="0"/>
              <a:t>of population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q=</a:t>
            </a:r>
            <a:r>
              <a:rPr lang="en-US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qi</a:t>
            </a:r>
            <a:r>
              <a:rPr lang="en-US" dirty="0" smtClean="0"/>
              <a:t>-q)      change in </a:t>
            </a:r>
            <a:r>
              <a:rPr lang="en-US" dirty="0" smtClean="0">
                <a:solidFill>
                  <a:srgbClr val="0070C0"/>
                </a:solidFill>
              </a:rPr>
              <a:t>gene frequency </a:t>
            </a:r>
            <a:r>
              <a:rPr lang="en-US" dirty="0" smtClean="0"/>
              <a:t>rate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q=</a:t>
            </a:r>
            <a:r>
              <a:rPr lang="en-US" dirty="0" err="1" smtClean="0"/>
              <a:t>iqi</a:t>
            </a:r>
            <a:r>
              <a:rPr lang="en-US" dirty="0" smtClean="0"/>
              <a:t>+(1-i)q     </a:t>
            </a:r>
            <a:r>
              <a:rPr lang="en-US" dirty="0" smtClean="0">
                <a:solidFill>
                  <a:srgbClr val="0070C0"/>
                </a:solidFill>
              </a:rPr>
              <a:t>gene frequency </a:t>
            </a:r>
            <a:r>
              <a:rPr lang="en-US" dirty="0" smtClean="0"/>
              <a:t>in the population after migration </a:t>
            </a:r>
          </a:p>
          <a:p>
            <a:pPr algn="l" rtl="0">
              <a:buNone/>
            </a:pPr>
            <a:r>
              <a:rPr lang="en-US" dirty="0" smtClean="0"/>
              <a:t>   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Isosceles Triangle 3"/>
          <p:cNvSpPr/>
          <p:nvPr/>
        </p:nvSpPr>
        <p:spPr>
          <a:xfrm>
            <a:off x="428596" y="4143380"/>
            <a:ext cx="214314" cy="35719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Right Arrow 4"/>
          <p:cNvSpPr/>
          <p:nvPr/>
        </p:nvSpPr>
        <p:spPr>
          <a:xfrm>
            <a:off x="2285984" y="435769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Right Arrow 5"/>
          <p:cNvSpPr/>
          <p:nvPr/>
        </p:nvSpPr>
        <p:spPr>
          <a:xfrm>
            <a:off x="2500298" y="485776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 rot="10800000" flipV="1">
            <a:off x="357158" y="4786322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 algn="l" rtl="0">
              <a:buNone/>
            </a:pPr>
            <a:r>
              <a:rPr lang="en-US" dirty="0" err="1" smtClean="0"/>
              <a:t>qi</a:t>
            </a:r>
            <a:r>
              <a:rPr lang="en-US" dirty="0" smtClean="0"/>
              <a:t>=is (GF)of the immigration population.</a:t>
            </a:r>
          </a:p>
          <a:p>
            <a:pPr algn="l" rtl="0">
              <a:buNone/>
            </a:pPr>
            <a:r>
              <a:rPr lang="en-US" dirty="0" smtClean="0"/>
              <a:t>q=is (GF)of the native population. </a:t>
            </a:r>
          </a:p>
          <a:p>
            <a:pPr algn="l" rtl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=is the portion of the migrated animals. </a:t>
            </a:r>
          </a:p>
          <a:p>
            <a:pPr algn="l" rtl="0">
              <a:buNone/>
            </a:pPr>
            <a:r>
              <a:rPr lang="en-US" dirty="0" smtClean="0"/>
              <a:t>1-i=is the portion of the native animal.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Example </a:t>
            </a:r>
          </a:p>
          <a:p>
            <a:pPr algn="l" rtl="0">
              <a:buNone/>
            </a:pPr>
            <a:r>
              <a:rPr lang="en-US" dirty="0" smtClean="0"/>
              <a:t>Suppose we have </a:t>
            </a:r>
            <a:r>
              <a:rPr lang="en-US" dirty="0" smtClean="0">
                <a:solidFill>
                  <a:srgbClr val="FF0000"/>
                </a:solidFill>
              </a:rPr>
              <a:t>500</a:t>
            </a:r>
            <a:r>
              <a:rPr lang="en-US" dirty="0" smtClean="0"/>
              <a:t> animals from population in the random mating with </a:t>
            </a:r>
            <a:r>
              <a:rPr lang="en-US" dirty="0" err="1" smtClean="0">
                <a:solidFill>
                  <a:srgbClr val="FF0000"/>
                </a:solidFill>
              </a:rPr>
              <a:t>qi</a:t>
            </a:r>
            <a:r>
              <a:rPr lang="en-US" dirty="0" smtClean="0">
                <a:solidFill>
                  <a:srgbClr val="FF0000"/>
                </a:solidFill>
              </a:rPr>
              <a:t>(0.4)</a:t>
            </a:r>
            <a:r>
              <a:rPr lang="en-US" dirty="0" smtClean="0"/>
              <a:t>and they added to next population </a:t>
            </a:r>
            <a:r>
              <a:rPr lang="en-US" dirty="0" smtClean="0">
                <a:solidFill>
                  <a:srgbClr val="FF0000"/>
                </a:solidFill>
              </a:rPr>
              <a:t>100 </a:t>
            </a:r>
            <a:r>
              <a:rPr lang="en-US" dirty="0" smtClean="0"/>
              <a:t>animal with </a:t>
            </a:r>
            <a:r>
              <a:rPr lang="en-US" dirty="0" smtClean="0">
                <a:solidFill>
                  <a:srgbClr val="FF0000"/>
                </a:solidFill>
              </a:rPr>
              <a:t>q (0.6</a:t>
            </a:r>
            <a:r>
              <a:rPr lang="en-US" dirty="0" smtClean="0"/>
              <a:t>) calculate (G .F) after migration and change of (G.F)?  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698</Words>
  <Application>Microsoft Office PowerPoint</Application>
  <PresentationFormat>On-screen Show (4:3)</PresentationFormat>
  <Paragraphs>128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Factor effecting gene frequency</vt:lpstr>
      <vt:lpstr>Factor effecting gene frequency</vt:lpstr>
      <vt:lpstr>Slide 4</vt:lpstr>
      <vt:lpstr>Slide 5</vt:lpstr>
      <vt:lpstr>Slide 6</vt:lpstr>
      <vt:lpstr> two types of mutation</vt:lpstr>
      <vt:lpstr>Factor effecting gene frequency</vt:lpstr>
      <vt:lpstr>Slide 9</vt:lpstr>
      <vt:lpstr>Slide 10</vt:lpstr>
      <vt:lpstr>Slide 11</vt:lpstr>
      <vt:lpstr>Slide 12</vt:lpstr>
      <vt:lpstr>3-selection </vt:lpstr>
      <vt:lpstr>Slide 14</vt:lpstr>
      <vt:lpstr>4-chance of random drift: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Center</dc:creator>
  <cp:lastModifiedBy>MY Center</cp:lastModifiedBy>
  <cp:revision>41</cp:revision>
  <dcterms:created xsi:type="dcterms:W3CDTF">2015-03-26T10:22:49Z</dcterms:created>
  <dcterms:modified xsi:type="dcterms:W3CDTF">2016-04-13T09:30:38Z</dcterms:modified>
</cp:coreProperties>
</file>