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58" r:id="rId4"/>
    <p:sldId id="259" r:id="rId5"/>
    <p:sldId id="260" r:id="rId6"/>
    <p:sldId id="262" r:id="rId7"/>
    <p:sldId id="263" r:id="rId8"/>
    <p:sldId id="264" r:id="rId9"/>
    <p:sldId id="261" r:id="rId10"/>
    <p:sldId id="265" r:id="rId11"/>
    <p:sldId id="266" r:id="rId12"/>
    <p:sldId id="267" r:id="rId13"/>
    <p:sldId id="268" r:id="rId14"/>
    <p:sldId id="269" r:id="rId15"/>
    <p:sldId id="270"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58" autoAdjust="0"/>
  </p:normalViewPr>
  <p:slideViewPr>
    <p:cSldViewPr>
      <p:cViewPr varScale="1">
        <p:scale>
          <a:sx n="69" d="100"/>
          <a:sy n="69" d="100"/>
        </p:scale>
        <p:origin x="-138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BB5E0A-F166-4453-BA42-24F89F3E449F}" type="datetimeFigureOut">
              <a:rPr lang="en-US" smtClean="0"/>
              <a:pPr/>
              <a:t>10/30/2016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76D818-658B-445A-8793-0082A853D959}"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676D818-658B-445A-8793-0082A853D959}"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76D818-658B-445A-8793-0082A853D959}" type="slidenum">
              <a:rPr lang="en-US" smtClean="0"/>
              <a:pPr/>
              <a:t>13</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76D818-658B-445A-8793-0082A853D959}" type="slidenum">
              <a:rPr lang="en-US" smtClean="0"/>
              <a:pPr/>
              <a:t>14</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76D818-658B-445A-8793-0082A853D959}" type="slidenum">
              <a:rPr lang="en-US" smtClean="0"/>
              <a:pPr/>
              <a:t>16</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76D818-658B-445A-8793-0082A853D959}" type="slidenum">
              <a:rPr lang="en-US" smtClean="0"/>
              <a:pPr/>
              <a:t>17</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76D818-658B-445A-8793-0082A853D959}"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676D818-658B-445A-8793-0082A853D959}"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676D818-658B-445A-8793-0082A853D959}"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676D818-658B-445A-8793-0082A853D959}"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76D818-658B-445A-8793-0082A853D959}"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76D818-658B-445A-8793-0082A853D959}"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76D818-658B-445A-8793-0082A853D959}" type="slidenum">
              <a:rPr lang="en-US" smtClean="0"/>
              <a:pPr/>
              <a:t>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76D818-658B-445A-8793-0082A853D959}" type="slidenum">
              <a:rPr lang="en-US" smtClean="0"/>
              <a:pPr/>
              <a:t>11</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676D818-658B-445A-8793-0082A853D959}" type="slidenum">
              <a:rPr lang="en-US" smtClean="0"/>
              <a:pPr/>
              <a:t>12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F08F6D3-8E12-424F-A683-83E20C53596E}" type="datetimeFigureOut">
              <a:rPr lang="en-US" smtClean="0"/>
              <a:pPr/>
              <a:t>10/30/2016</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90691DC-4B50-4C52-8537-A7E8A3B1575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F08F6D3-8E12-424F-A683-83E20C53596E}" type="datetimeFigureOut">
              <a:rPr lang="en-US" smtClean="0"/>
              <a:pPr/>
              <a:t>10/30/2016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90691DC-4B50-4C52-8537-A7E8A3B1575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F08F6D3-8E12-424F-A683-83E20C53596E}" type="datetimeFigureOut">
              <a:rPr lang="en-US" smtClean="0"/>
              <a:pPr/>
              <a:t>10/30/2016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90691DC-4B50-4C52-8537-A7E8A3B1575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F08F6D3-8E12-424F-A683-83E20C53596E}" type="datetimeFigureOut">
              <a:rPr lang="en-US" smtClean="0"/>
              <a:pPr/>
              <a:t>10/30/2016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90691DC-4B50-4C52-8537-A7E8A3B1575A}"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F08F6D3-8E12-424F-A683-83E20C53596E}" type="datetimeFigureOut">
              <a:rPr lang="en-US" smtClean="0"/>
              <a:pPr/>
              <a:t>10/30/2016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90691DC-4B50-4C52-8537-A7E8A3B1575A}"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F08F6D3-8E12-424F-A683-83E20C53596E}" type="datetimeFigureOut">
              <a:rPr lang="en-US" smtClean="0"/>
              <a:pPr/>
              <a:t>10/30/2016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290691DC-4B50-4C52-8537-A7E8A3B1575A}"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F08F6D3-8E12-424F-A683-83E20C53596E}" type="datetimeFigureOut">
              <a:rPr lang="en-US" smtClean="0"/>
              <a:pPr/>
              <a:t>10/30/2016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290691DC-4B50-4C52-8537-A7E8A3B1575A}"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F08F6D3-8E12-424F-A683-83E20C53596E}" type="datetimeFigureOut">
              <a:rPr lang="en-US" smtClean="0"/>
              <a:pPr/>
              <a:t>10/30/2016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290691DC-4B50-4C52-8537-A7E8A3B1575A}"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F08F6D3-8E12-424F-A683-83E20C53596E}" type="datetimeFigureOut">
              <a:rPr lang="en-US" smtClean="0"/>
              <a:pPr/>
              <a:t>10/30/2016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290691DC-4B50-4C52-8537-A7E8A3B1575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F08F6D3-8E12-424F-A683-83E20C53596E}" type="datetimeFigureOut">
              <a:rPr lang="en-US" smtClean="0"/>
              <a:pPr/>
              <a:t>10/30/2016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290691DC-4B50-4C52-8537-A7E8A3B1575A}"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F08F6D3-8E12-424F-A683-83E20C53596E}" type="datetimeFigureOut">
              <a:rPr lang="en-US" smtClean="0"/>
              <a:pPr/>
              <a:t>10/30/2016</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90691DC-4B50-4C52-8537-A7E8A3B1575A}"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F08F6D3-8E12-424F-A683-83E20C53596E}" type="datetimeFigureOut">
              <a:rPr lang="en-US" smtClean="0"/>
              <a:pPr/>
              <a:t>10/30/2016</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90691DC-4B50-4C52-8537-A7E8A3B1575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533400" y="1981200"/>
            <a:ext cx="7772400" cy="1470025"/>
          </a:xfrm>
        </p:spPr>
        <p:txBody>
          <a:bodyPr>
            <a:normAutofit fontScale="90000"/>
            <a:scene3d>
              <a:camera prst="orthographicFront"/>
              <a:lightRig rig="glow" dir="tl">
                <a:rot lat="0" lon="0" rev="5400000"/>
              </a:lightRig>
            </a:scene3d>
            <a:sp3d contourW="12700">
              <a:bevelT w="25400" h="25400"/>
              <a:contourClr>
                <a:schemeClr val="accent6">
                  <a:shade val="73000"/>
                </a:schemeClr>
              </a:contourClr>
            </a:sp3d>
          </a:bodyPr>
          <a:lstStyle/>
          <a:p>
            <a:r>
              <a:rPr lang="en-US"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Completely  Randomized Design </a:t>
            </a:r>
            <a:r>
              <a:rPr lang="en-US" sz="5400" u="sng" dirty="0" smtClean="0">
                <a:ln w="11430">
                  <a:solidFill>
                    <a:srgbClr val="FFFF00"/>
                  </a:solidFill>
                </a:ln>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un equal Replicate</a:t>
            </a:r>
            <a:endParaRPr lang="en-US" u="sng" dirty="0">
              <a:ln w="11430">
                <a:solidFill>
                  <a:srgbClr val="FFFF00"/>
                </a:solidFill>
              </a:ln>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Subtitle 2"/>
          <p:cNvSpPr>
            <a:spLocks noGrp="1"/>
          </p:cNvSpPr>
          <p:nvPr>
            <p:ph type="subTitle" idx="4294967295"/>
          </p:nvPr>
        </p:nvSpPr>
        <p:spPr>
          <a:xfrm>
            <a:off x="0" y="762000"/>
            <a:ext cx="2819400" cy="838200"/>
          </a:xfrm>
        </p:spPr>
        <p:txBody>
          <a:bodyPr>
            <a:normAutofit/>
          </a:bodyPr>
          <a:lstStyle/>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Lecture </a:t>
            </a:r>
            <a:r>
              <a:rPr lang="en-US" sz="43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From ANOVA table ,it was show that calculated  F (3.4) less than tabulated F(5.99) of </a:t>
            </a:r>
            <a:r>
              <a:rPr lang="el-GR" dirty="0" smtClean="0"/>
              <a:t>α</a:t>
            </a:r>
            <a:r>
              <a:rPr lang="en-US" dirty="0" smtClean="0"/>
              <a:t>0.01 .so the null hypothesis (Ho) will accepted and the alternative hypothesis(Ha) will reject . it means  the different method  storage does not affect the rate of feed moisture  </a:t>
            </a:r>
            <a:endParaRPr lang="en-US" dirty="0"/>
          </a:p>
        </p:txBody>
      </p:sp>
      <p:sp>
        <p:nvSpPr>
          <p:cNvPr id="3" name="Title 2"/>
          <p:cNvSpPr>
            <a:spLocks noGrp="1"/>
          </p:cNvSpPr>
          <p:nvPr>
            <p:ph type="title"/>
          </p:nvPr>
        </p:nvSpPr>
        <p:spPr/>
        <p:txBody>
          <a:bodyPr>
            <a:normAutofit fontScale="90000"/>
          </a:bodyPr>
          <a:lstStyle/>
          <a:p>
            <a:r>
              <a:rPr lang="en-US"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4-Discus and result</a:t>
            </a:r>
            <a:r>
              <a:rPr lang="en-US" dirty="0" smtClean="0"/>
              <a:t/>
            </a:r>
            <a:br>
              <a:rPr lang="en-US" dirty="0" smtClean="0"/>
            </a:br>
            <a:endParaRPr lang="en-US" dirty="0"/>
          </a:p>
        </p:txBody>
      </p:sp>
    </p:spTree>
  </p:cSld>
  <p:clrMapOvr>
    <a:masterClrMapping/>
  </p:clrMapOvr>
  <p:transition>
    <p:wipe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An experiment was conducted using design   ( CRD) to study the effect of age in cow (2,3,4,5) years on daily milk yield (kg) in local cows .were seen as follows </a:t>
            </a:r>
            <a:endParaRPr lang="en-US" dirty="0"/>
          </a:p>
        </p:txBody>
      </p:sp>
      <p:sp>
        <p:nvSpPr>
          <p:cNvPr id="3" name="Title 2"/>
          <p:cNvSpPr>
            <a:spLocks noGrp="1"/>
          </p:cNvSpPr>
          <p:nvPr>
            <p:ph type="title"/>
          </p:nvPr>
        </p:nvSpPr>
        <p:spPr/>
        <p:txBody>
          <a:bodyPr/>
          <a:lstStyle/>
          <a:p>
            <a:r>
              <a:rPr lang="en-US" dirty="0" smtClean="0"/>
              <a:t>Example (2)</a:t>
            </a:r>
            <a:endParaRPr lang="en-US" dirty="0"/>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599" cy="3302000"/>
        </p:xfrm>
        <a:graphic>
          <a:graphicData uri="http://schemas.openxmlformats.org/drawingml/2006/table">
            <a:tbl>
              <a:tblPr firstRow="1" bandRow="1">
                <a:tableStyleId>{5C22544A-7EE6-4342-B048-85BDC9FD1C3A}</a:tableStyleId>
              </a:tblPr>
              <a:tblGrid>
                <a:gridCol w="1175657"/>
                <a:gridCol w="1175657"/>
                <a:gridCol w="1175657"/>
                <a:gridCol w="1175657"/>
                <a:gridCol w="1175657"/>
                <a:gridCol w="1175657"/>
                <a:gridCol w="1175657"/>
              </a:tblGrid>
              <a:tr h="370840">
                <a:tc>
                  <a:txBody>
                    <a:bodyPr/>
                    <a:lstStyle/>
                    <a:p>
                      <a:pPr algn="ctr"/>
                      <a:r>
                        <a:rPr lang="en-US" dirty="0" smtClean="0">
                          <a:solidFill>
                            <a:schemeClr val="accent3"/>
                          </a:solidFill>
                        </a:rPr>
                        <a:t>treat</a:t>
                      </a:r>
                      <a:endParaRPr lang="en-US" dirty="0">
                        <a:solidFill>
                          <a:schemeClr val="accent3"/>
                        </a:solidFill>
                      </a:endParaRPr>
                    </a:p>
                  </a:txBody>
                  <a:tcPr/>
                </a:tc>
                <a:tc>
                  <a:txBody>
                    <a:bodyPr/>
                    <a:lstStyle/>
                    <a:p>
                      <a:r>
                        <a:rPr lang="en-US" dirty="0" smtClean="0"/>
                        <a:t>r1</a:t>
                      </a:r>
                      <a:endParaRPr lang="en-US" dirty="0"/>
                    </a:p>
                  </a:txBody>
                  <a:tcPr/>
                </a:tc>
                <a:tc>
                  <a:txBody>
                    <a:bodyPr/>
                    <a:lstStyle/>
                    <a:p>
                      <a:r>
                        <a:rPr lang="en-US" dirty="0" smtClean="0"/>
                        <a:t>r2</a:t>
                      </a:r>
                      <a:endParaRPr lang="en-US" dirty="0"/>
                    </a:p>
                  </a:txBody>
                  <a:tcPr/>
                </a:tc>
                <a:tc>
                  <a:txBody>
                    <a:bodyPr/>
                    <a:lstStyle/>
                    <a:p>
                      <a:r>
                        <a:rPr lang="en-US" dirty="0" smtClean="0"/>
                        <a:t>r3</a:t>
                      </a:r>
                      <a:endParaRPr lang="en-US" dirty="0"/>
                    </a:p>
                  </a:txBody>
                  <a:tcPr/>
                </a:tc>
                <a:tc>
                  <a:txBody>
                    <a:bodyPr/>
                    <a:lstStyle/>
                    <a:p>
                      <a:r>
                        <a:rPr lang="en-US" dirty="0" smtClean="0"/>
                        <a:t>r4</a:t>
                      </a:r>
                      <a:endParaRPr lang="en-US" dirty="0"/>
                    </a:p>
                  </a:txBody>
                  <a:tcPr/>
                </a:tc>
                <a:tc>
                  <a:txBody>
                    <a:bodyPr/>
                    <a:lstStyle/>
                    <a:p>
                      <a:r>
                        <a:rPr lang="en-US" dirty="0" smtClean="0"/>
                        <a:t>Yi.</a:t>
                      </a:r>
                      <a:endParaRPr lang="en-US" dirty="0"/>
                    </a:p>
                  </a:txBody>
                  <a:tcPr/>
                </a:tc>
                <a:tc>
                  <a:txBody>
                    <a:bodyPr/>
                    <a:lstStyle/>
                    <a:p>
                      <a:r>
                        <a:rPr lang="en-US" dirty="0" err="1" smtClean="0"/>
                        <a:t>ri</a:t>
                      </a:r>
                      <a:endParaRPr lang="en-US" dirty="0"/>
                    </a:p>
                  </a:txBody>
                  <a:tcPr/>
                </a:tc>
              </a:tr>
              <a:tr h="370840">
                <a:tc>
                  <a:txBody>
                    <a:bodyPr/>
                    <a:lstStyle/>
                    <a:p>
                      <a:r>
                        <a:rPr lang="en-US" dirty="0" smtClean="0"/>
                        <a:t>T1=2 year</a:t>
                      </a:r>
                      <a:endParaRPr lang="en-US" dirty="0"/>
                    </a:p>
                  </a:txBody>
                  <a:tcPr/>
                </a:tc>
                <a:tc>
                  <a:txBody>
                    <a:bodyPr/>
                    <a:lstStyle/>
                    <a:p>
                      <a:r>
                        <a:rPr lang="en-US" dirty="0" smtClean="0"/>
                        <a:t>4</a:t>
                      </a:r>
                      <a:endParaRPr lang="en-US" dirty="0"/>
                    </a:p>
                  </a:txBody>
                  <a:tcPr/>
                </a:tc>
                <a:tc>
                  <a:txBody>
                    <a:bodyPr/>
                    <a:lstStyle/>
                    <a:p>
                      <a:r>
                        <a:rPr lang="en-US" dirty="0" smtClean="0"/>
                        <a:t>6</a:t>
                      </a:r>
                      <a:endParaRPr lang="en-US" dirty="0"/>
                    </a:p>
                  </a:txBody>
                  <a:tcPr/>
                </a:tc>
                <a:tc>
                  <a:txBody>
                    <a:bodyPr/>
                    <a:lstStyle/>
                    <a:p>
                      <a:endParaRPr lang="en-US"/>
                    </a:p>
                  </a:txBody>
                  <a:tcPr/>
                </a:tc>
                <a:tc>
                  <a:txBody>
                    <a:bodyPr/>
                    <a:lstStyle/>
                    <a:p>
                      <a:endParaRPr lang="en-US"/>
                    </a:p>
                  </a:txBody>
                  <a:tcPr/>
                </a:tc>
                <a:tc>
                  <a:txBody>
                    <a:bodyPr/>
                    <a:lstStyle/>
                    <a:p>
                      <a:r>
                        <a:rPr lang="en-US" dirty="0" smtClean="0"/>
                        <a:t>10</a:t>
                      </a:r>
                      <a:endParaRPr lang="en-US" dirty="0"/>
                    </a:p>
                  </a:txBody>
                  <a:tcPr/>
                </a:tc>
                <a:tc>
                  <a:txBody>
                    <a:bodyPr/>
                    <a:lstStyle/>
                    <a:p>
                      <a:r>
                        <a:rPr lang="en-US" dirty="0" smtClean="0"/>
                        <a:t>2</a:t>
                      </a:r>
                      <a:endParaRPr lang="en-US" dirty="0"/>
                    </a:p>
                  </a:txBody>
                  <a:tcPr/>
                </a:tc>
              </a:tr>
              <a:tr h="370840">
                <a:tc>
                  <a:txBody>
                    <a:bodyPr/>
                    <a:lstStyle/>
                    <a:p>
                      <a:r>
                        <a:rPr lang="en-US" dirty="0" smtClean="0"/>
                        <a:t>T2=3</a:t>
                      </a:r>
                    </a:p>
                    <a:p>
                      <a:r>
                        <a:rPr lang="en-US" dirty="0" smtClean="0"/>
                        <a:t>year</a:t>
                      </a:r>
                      <a:endParaRPr lang="en-US" dirty="0"/>
                    </a:p>
                  </a:txBody>
                  <a:tcPr/>
                </a:tc>
                <a:tc>
                  <a:txBody>
                    <a:bodyPr/>
                    <a:lstStyle/>
                    <a:p>
                      <a:r>
                        <a:rPr lang="en-US" dirty="0" smtClean="0"/>
                        <a:t>6</a:t>
                      </a:r>
                      <a:endParaRPr lang="en-US" dirty="0"/>
                    </a:p>
                  </a:txBody>
                  <a:tcPr/>
                </a:tc>
                <a:tc>
                  <a:txBody>
                    <a:bodyPr/>
                    <a:lstStyle/>
                    <a:p>
                      <a:r>
                        <a:rPr lang="en-US" dirty="0" smtClean="0"/>
                        <a:t>8</a:t>
                      </a:r>
                      <a:endParaRPr lang="en-US" dirty="0"/>
                    </a:p>
                  </a:txBody>
                  <a:tcPr/>
                </a:tc>
                <a:tc>
                  <a:txBody>
                    <a:bodyPr/>
                    <a:lstStyle/>
                    <a:p>
                      <a:r>
                        <a:rPr lang="en-US" dirty="0" smtClean="0"/>
                        <a:t>10</a:t>
                      </a:r>
                      <a:endParaRPr lang="en-US" dirty="0"/>
                    </a:p>
                  </a:txBody>
                  <a:tcPr/>
                </a:tc>
                <a:tc>
                  <a:txBody>
                    <a:bodyPr/>
                    <a:lstStyle/>
                    <a:p>
                      <a:endParaRPr lang="en-US"/>
                    </a:p>
                  </a:txBody>
                  <a:tcPr/>
                </a:tc>
                <a:tc>
                  <a:txBody>
                    <a:bodyPr/>
                    <a:lstStyle/>
                    <a:p>
                      <a:r>
                        <a:rPr lang="en-US" dirty="0" smtClean="0"/>
                        <a:t>24</a:t>
                      </a:r>
                      <a:endParaRPr lang="en-US" dirty="0"/>
                    </a:p>
                  </a:txBody>
                  <a:tcPr/>
                </a:tc>
                <a:tc>
                  <a:txBody>
                    <a:bodyPr/>
                    <a:lstStyle/>
                    <a:p>
                      <a:r>
                        <a:rPr lang="en-US" dirty="0" smtClean="0"/>
                        <a:t>3</a:t>
                      </a:r>
                      <a:endParaRPr lang="en-US" dirty="0"/>
                    </a:p>
                  </a:txBody>
                  <a:tcPr/>
                </a:tc>
              </a:tr>
              <a:tr h="370840">
                <a:tc>
                  <a:txBody>
                    <a:bodyPr/>
                    <a:lstStyle/>
                    <a:p>
                      <a:r>
                        <a:rPr lang="en-US" dirty="0" smtClean="0"/>
                        <a:t>T3=4 year</a:t>
                      </a:r>
                      <a:endParaRPr lang="en-US" dirty="0"/>
                    </a:p>
                  </a:txBody>
                  <a:tcPr/>
                </a:tc>
                <a:tc>
                  <a:txBody>
                    <a:bodyPr/>
                    <a:lstStyle/>
                    <a:p>
                      <a:r>
                        <a:rPr lang="en-US" dirty="0" smtClean="0"/>
                        <a:t>8</a:t>
                      </a:r>
                      <a:endParaRPr lang="en-US" dirty="0"/>
                    </a:p>
                  </a:txBody>
                  <a:tcPr/>
                </a:tc>
                <a:tc>
                  <a:txBody>
                    <a:bodyPr/>
                    <a:lstStyle/>
                    <a:p>
                      <a:r>
                        <a:rPr lang="en-US" dirty="0" smtClean="0"/>
                        <a:t>12</a:t>
                      </a:r>
                      <a:endParaRPr lang="en-US" dirty="0"/>
                    </a:p>
                  </a:txBody>
                  <a:tcPr/>
                </a:tc>
                <a:tc>
                  <a:txBody>
                    <a:bodyPr/>
                    <a:lstStyle/>
                    <a:p>
                      <a:r>
                        <a:rPr lang="en-US" dirty="0" smtClean="0"/>
                        <a:t>8</a:t>
                      </a:r>
                      <a:endParaRPr lang="en-US" dirty="0"/>
                    </a:p>
                  </a:txBody>
                  <a:tcPr/>
                </a:tc>
                <a:tc>
                  <a:txBody>
                    <a:bodyPr/>
                    <a:lstStyle/>
                    <a:p>
                      <a:r>
                        <a:rPr lang="en-US" dirty="0" smtClean="0"/>
                        <a:t>10</a:t>
                      </a:r>
                      <a:endParaRPr lang="en-US" dirty="0"/>
                    </a:p>
                  </a:txBody>
                  <a:tcPr/>
                </a:tc>
                <a:tc>
                  <a:txBody>
                    <a:bodyPr/>
                    <a:lstStyle/>
                    <a:p>
                      <a:r>
                        <a:rPr lang="en-US" dirty="0" smtClean="0"/>
                        <a:t>38</a:t>
                      </a:r>
                      <a:endParaRPr lang="en-US" dirty="0"/>
                    </a:p>
                  </a:txBody>
                  <a:tcPr/>
                </a:tc>
                <a:tc>
                  <a:txBody>
                    <a:bodyPr/>
                    <a:lstStyle/>
                    <a:p>
                      <a:r>
                        <a:rPr lang="en-US" dirty="0" smtClean="0"/>
                        <a:t>4</a:t>
                      </a:r>
                      <a:endParaRPr lang="en-US" dirty="0"/>
                    </a:p>
                  </a:txBody>
                  <a:tcPr/>
                </a:tc>
              </a:tr>
              <a:tr h="370840">
                <a:tc>
                  <a:txBody>
                    <a:bodyPr/>
                    <a:lstStyle/>
                    <a:p>
                      <a:r>
                        <a:rPr lang="en-US" dirty="0" smtClean="0"/>
                        <a:t>T4=5 year</a:t>
                      </a:r>
                      <a:endParaRPr lang="en-US" dirty="0"/>
                    </a:p>
                  </a:txBody>
                  <a:tcPr/>
                </a:tc>
                <a:tc>
                  <a:txBody>
                    <a:bodyPr/>
                    <a:lstStyle/>
                    <a:p>
                      <a:r>
                        <a:rPr lang="en-US" dirty="0" smtClean="0"/>
                        <a:t>8</a:t>
                      </a:r>
                      <a:endParaRPr lang="en-US" dirty="0"/>
                    </a:p>
                  </a:txBody>
                  <a:tcPr/>
                </a:tc>
                <a:tc>
                  <a:txBody>
                    <a:bodyPr/>
                    <a:lstStyle/>
                    <a:p>
                      <a:r>
                        <a:rPr lang="en-US" dirty="0" smtClean="0"/>
                        <a:t>10</a:t>
                      </a:r>
                      <a:endParaRPr lang="en-US" dirty="0"/>
                    </a:p>
                  </a:txBody>
                  <a:tcPr/>
                </a:tc>
                <a:tc>
                  <a:txBody>
                    <a:bodyPr/>
                    <a:lstStyle/>
                    <a:p>
                      <a:r>
                        <a:rPr lang="en-US" dirty="0" smtClean="0"/>
                        <a:t>12</a:t>
                      </a:r>
                      <a:endParaRPr lang="en-US" dirty="0"/>
                    </a:p>
                  </a:txBody>
                  <a:tcPr/>
                </a:tc>
                <a:tc>
                  <a:txBody>
                    <a:bodyPr/>
                    <a:lstStyle/>
                    <a:p>
                      <a:r>
                        <a:rPr lang="en-US" dirty="0" smtClean="0"/>
                        <a:t>14</a:t>
                      </a:r>
                      <a:endParaRPr lang="en-US" dirty="0"/>
                    </a:p>
                  </a:txBody>
                  <a:tcPr/>
                </a:tc>
                <a:tc>
                  <a:txBody>
                    <a:bodyPr/>
                    <a:lstStyle/>
                    <a:p>
                      <a:r>
                        <a:rPr lang="en-US" dirty="0" smtClean="0"/>
                        <a:t>44</a:t>
                      </a:r>
                      <a:endParaRPr lang="en-US" dirty="0"/>
                    </a:p>
                  </a:txBody>
                  <a:tcPr/>
                </a:tc>
                <a:tc>
                  <a:txBody>
                    <a:bodyPr/>
                    <a:lstStyle/>
                    <a:p>
                      <a:r>
                        <a:rPr lang="en-US" dirty="0" smtClean="0"/>
                        <a:t>4</a:t>
                      </a:r>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r>
                        <a:rPr lang="en-US" dirty="0" smtClean="0"/>
                        <a:t>y..=116</a:t>
                      </a:r>
                      <a:endParaRPr lang="en-US" dirty="0"/>
                    </a:p>
                  </a:txBody>
                  <a:tcPr/>
                </a:tc>
                <a:tc>
                  <a:txBody>
                    <a:bodyPr/>
                    <a:lstStyle/>
                    <a:p>
                      <a:r>
                        <a:rPr lang="en-US" sz="1800" dirty="0" smtClean="0"/>
                        <a:t>∑</a:t>
                      </a:r>
                      <a:r>
                        <a:rPr lang="en-US" sz="1800" dirty="0" err="1" smtClean="0"/>
                        <a:t>ri</a:t>
                      </a:r>
                      <a:r>
                        <a:rPr lang="en-US" sz="1800" dirty="0" smtClean="0"/>
                        <a:t> =13</a:t>
                      </a:r>
                      <a:endParaRPr lang="en-US" dirty="0"/>
                    </a:p>
                  </a:txBody>
                  <a:tcPr/>
                </a:tc>
              </a:tr>
            </a:tbl>
          </a:graphicData>
        </a:graphic>
      </p:graphicFrame>
    </p:spTree>
  </p:cSld>
  <p:clrMapOvr>
    <a:masterClrMapping/>
  </p:clrMapOvr>
  <p:transition>
    <p:push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4400" dirty="0" smtClean="0"/>
              <a:t>1- Linear model</a:t>
            </a:r>
          </a:p>
          <a:p>
            <a:r>
              <a:rPr lang="en-US" sz="4400" dirty="0" smtClean="0"/>
              <a:t>2-Hypothesis test </a:t>
            </a:r>
          </a:p>
          <a:p>
            <a:r>
              <a:rPr lang="en-US" sz="4400" dirty="0" smtClean="0"/>
              <a:t>3-Complet ANOVA table</a:t>
            </a:r>
          </a:p>
          <a:p>
            <a:r>
              <a:rPr lang="en-US" sz="4400" dirty="0" smtClean="0"/>
              <a:t>4-Discus and result</a:t>
            </a:r>
          </a:p>
          <a:p>
            <a:endParaRPr lang="en-US" dirty="0"/>
          </a:p>
        </p:txBody>
      </p:sp>
      <p:sp>
        <p:nvSpPr>
          <p:cNvPr id="3" name="Title 2"/>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r>
              <a:rPr lang="en-US" sz="66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Find</a:t>
            </a:r>
            <a:endParaRPr lang="en-US" sz="66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p:plu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14400"/>
            <a:ext cx="8229600" cy="4525963"/>
          </a:xfrm>
        </p:spPr>
        <p:style>
          <a:lnRef idx="2">
            <a:schemeClr val="accent2"/>
          </a:lnRef>
          <a:fillRef idx="1">
            <a:schemeClr val="lt1"/>
          </a:fillRef>
          <a:effectRef idx="0">
            <a:schemeClr val="accent2"/>
          </a:effectRef>
          <a:fontRef idx="minor">
            <a:schemeClr val="dk1"/>
          </a:fontRef>
        </p:style>
        <p:txBody>
          <a:bodyPr/>
          <a:lstStyle/>
          <a:p>
            <a:r>
              <a:rPr lang="en-US" sz="3200" b="1" dirty="0" smtClean="0"/>
              <a:t>1- Linear model</a:t>
            </a:r>
            <a:r>
              <a:rPr lang="en-US" dirty="0" smtClean="0"/>
              <a:t/>
            </a:r>
            <a:br>
              <a:rPr lang="en-US" dirty="0" smtClean="0"/>
            </a:br>
            <a:r>
              <a:rPr lang="en-US" dirty="0" smtClean="0"/>
              <a:t>      </a:t>
            </a:r>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Yij</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=M+Ti+eij</a:t>
            </a:r>
            <a:endParaRPr lang="en-US" dirty="0" smtClean="0"/>
          </a:p>
          <a:p>
            <a:r>
              <a:rPr lang="en-US" b="1" dirty="0" smtClean="0"/>
              <a:t>2-Hypothesis test </a:t>
            </a:r>
          </a:p>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Ho :M = 0</a:t>
            </a:r>
          </a:p>
          <a:p>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Ha: M  ≠ 0</a:t>
            </a:r>
          </a:p>
          <a:p>
            <a:r>
              <a:rPr lang="en-US" dirty="0" smtClean="0"/>
              <a:t>3-Complet ANOVA table </a:t>
            </a:r>
          </a:p>
          <a:p>
            <a:r>
              <a:rPr lang="en-US" dirty="0" smtClean="0"/>
              <a:t>      </a:t>
            </a:r>
            <a:r>
              <a:rPr lang="en-US" b="1" dirty="0" smtClean="0"/>
              <a:t>Find </a:t>
            </a:r>
          </a:p>
          <a:p>
            <a:r>
              <a:rPr lang="en-US" dirty="0" smtClean="0"/>
              <a:t>      correction factor  </a:t>
            </a:r>
            <a:r>
              <a:rPr lang="en-US"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C.F</a:t>
            </a:r>
            <a:endParaRPr lang="en-US" dirty="0" smtClean="0"/>
          </a:p>
          <a:p>
            <a:endParaRPr lang="en-US" dirty="0"/>
          </a:p>
        </p:txBody>
      </p:sp>
    </p:spTree>
  </p:cSld>
  <p:clrMapOvr>
    <a:masterClrMapping/>
  </p:clrMapOvr>
  <p:transition>
    <p:split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838200"/>
            <a:ext cx="8229600" cy="4525963"/>
          </a:xfrm>
        </p:spPr>
        <p:txBody>
          <a:bodyPr/>
          <a:lstStyle/>
          <a:p>
            <a:r>
              <a:rPr lang="en-US" sz="2800" dirty="0" smtClean="0"/>
              <a:t>         (y..)</a:t>
            </a:r>
            <a:r>
              <a:rPr lang="en-US" sz="2800" baseline="30000" dirty="0" smtClean="0"/>
              <a:t>2                   </a:t>
            </a:r>
            <a:r>
              <a:rPr lang="en-US" sz="2800" dirty="0" smtClean="0"/>
              <a:t>(116)</a:t>
            </a:r>
            <a:r>
              <a:rPr lang="en-US" sz="2800" baseline="30000" dirty="0" smtClean="0"/>
              <a:t> 2 </a:t>
            </a:r>
            <a:r>
              <a:rPr lang="en-US" sz="2800" dirty="0" smtClean="0"/>
              <a:t/>
            </a:r>
            <a:br>
              <a:rPr lang="en-US" sz="2800" dirty="0" smtClean="0"/>
            </a:br>
            <a:r>
              <a:rPr lang="en-US"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C.F</a:t>
            </a:r>
            <a:r>
              <a:rPr lang="en-US" sz="2800" dirty="0" smtClean="0"/>
              <a:t>=-------=-------------</a:t>
            </a:r>
            <a:br>
              <a:rPr lang="en-US" sz="2800" dirty="0" smtClean="0"/>
            </a:br>
            <a:r>
              <a:rPr lang="en-US" sz="2800" dirty="0" smtClean="0"/>
              <a:t>         ∑</a:t>
            </a:r>
            <a:r>
              <a:rPr lang="en-US" sz="2800" dirty="0" err="1" smtClean="0"/>
              <a:t>ri</a:t>
            </a:r>
            <a:r>
              <a:rPr lang="en-US" sz="2800" dirty="0" smtClean="0"/>
              <a:t>           2+3+4+4</a:t>
            </a:r>
            <a:br>
              <a:rPr lang="en-US" sz="2800" dirty="0" smtClean="0"/>
            </a:br>
            <a:r>
              <a:rPr lang="en-US" sz="2800" dirty="0" smtClean="0"/>
              <a:t/>
            </a:r>
            <a:br>
              <a:rPr lang="en-US" sz="2800" dirty="0" smtClean="0"/>
            </a:br>
            <a:r>
              <a:rPr lang="en-US" sz="2800" dirty="0" smtClean="0"/>
              <a:t>        (116)</a:t>
            </a:r>
            <a:r>
              <a:rPr lang="en-US" sz="2800" baseline="30000" dirty="0" smtClean="0"/>
              <a:t>2</a:t>
            </a:r>
            <a:r>
              <a:rPr lang="en-US" sz="2800" dirty="0" smtClean="0"/>
              <a:t/>
            </a:r>
            <a:br>
              <a:rPr lang="en-US" sz="2800" dirty="0" smtClean="0"/>
            </a:br>
            <a:r>
              <a:rPr lang="en-US"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C.F</a:t>
            </a:r>
            <a:r>
              <a:rPr lang="en-US" sz="2800" dirty="0" smtClean="0"/>
              <a:t>=---------</a:t>
            </a:r>
            <a:br>
              <a:rPr lang="en-US" sz="2800" dirty="0" smtClean="0"/>
            </a:br>
            <a:r>
              <a:rPr lang="en-US" sz="2800" dirty="0" smtClean="0"/>
              <a:t>              13</a:t>
            </a:r>
            <a:br>
              <a:rPr lang="en-US" sz="2800" dirty="0" smtClean="0"/>
            </a:br>
            <a:r>
              <a:rPr lang="en-US" sz="2800" dirty="0" smtClean="0"/>
              <a:t>          </a:t>
            </a:r>
            <a:br>
              <a:rPr lang="en-US" sz="2800" dirty="0" smtClean="0"/>
            </a:br>
            <a:r>
              <a:rPr lang="en-US" sz="2800" dirty="0" smtClean="0"/>
              <a:t> </a:t>
            </a:r>
            <a:r>
              <a:rPr lang="en-US"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C.F</a:t>
            </a:r>
            <a:r>
              <a:rPr lang="en-US" sz="2800" dirty="0" smtClean="0"/>
              <a:t>=</a:t>
            </a:r>
            <a:r>
              <a:rPr lang="en-US" sz="48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1035.07</a:t>
            </a:r>
            <a:endParaRPr lang="en-US" dirty="0"/>
          </a:p>
        </p:txBody>
      </p:sp>
    </p:spTree>
  </p:cSld>
  <p:clrMapOvr>
    <a:masterClrMapping/>
  </p:clrMapOvr>
  <p:transition>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14400"/>
            <a:ext cx="8991600" cy="4525963"/>
          </a:xfrm>
        </p:spPr>
        <p:txBody>
          <a:bodyPr/>
          <a:lstStyle/>
          <a:p>
            <a:r>
              <a:rPr lang="en-US"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Find the sum of squares total=SST</a:t>
            </a:r>
          </a:p>
          <a:p>
            <a:endParaRPr lang="en-US" sz="4800" dirty="0" smtClean="0"/>
          </a:p>
          <a:p>
            <a:r>
              <a:rPr lang="en-US" sz="2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SST</a:t>
            </a:r>
            <a:r>
              <a:rPr lang="en-US" sz="2400" dirty="0" smtClean="0"/>
              <a:t>= </a:t>
            </a:r>
            <a:r>
              <a:rPr lang="en-US" sz="2400" dirty="0" smtClean="0">
                <a:ln w="10160">
                  <a:solidFill>
                    <a:schemeClr val="accent1"/>
                  </a:solidFill>
                  <a:prstDash val="solid"/>
                </a:ln>
                <a:solidFill>
                  <a:srgbClr val="FFFFFF"/>
                </a:solidFill>
                <a:effectLst>
                  <a:outerShdw blurRad="38100" dist="32000" dir="5400000" algn="tl">
                    <a:srgbClr val="000000">
                      <a:alpha val="30000"/>
                    </a:srgbClr>
                  </a:outerShdw>
                </a:effectLst>
              </a:rPr>
              <a:t>∑yij</a:t>
            </a:r>
            <a:r>
              <a:rPr lang="en-US" sz="2400" baseline="30000" dirty="0" smtClean="0">
                <a:ln w="10160">
                  <a:solidFill>
                    <a:schemeClr val="accent1"/>
                  </a:solidFill>
                  <a:prstDash val="solid"/>
                </a:ln>
                <a:solidFill>
                  <a:srgbClr val="FFFFFF"/>
                </a:solidFill>
                <a:effectLst>
                  <a:outerShdw blurRad="38100" dist="32000" dir="5400000" algn="tl">
                    <a:srgbClr val="000000">
                      <a:alpha val="30000"/>
                    </a:srgbClr>
                  </a:outerShdw>
                </a:effectLst>
              </a:rPr>
              <a:t>2</a:t>
            </a:r>
            <a:r>
              <a:rPr lang="en-US" sz="2400" dirty="0" smtClean="0">
                <a:ln w="10160">
                  <a:solidFill>
                    <a:schemeClr val="accent1"/>
                  </a:solidFill>
                  <a:prstDash val="solid"/>
                </a:ln>
                <a:solidFill>
                  <a:srgbClr val="FFFFFF"/>
                </a:solidFill>
                <a:effectLst>
                  <a:outerShdw blurRad="38100" dist="32000" dir="5400000" algn="tl">
                    <a:srgbClr val="000000">
                      <a:alpha val="30000"/>
                    </a:srgbClr>
                  </a:outerShdw>
                </a:effectLst>
              </a:rPr>
              <a:t> </a:t>
            </a:r>
            <a:r>
              <a:rPr lang="en-US" sz="2400" dirty="0" smtClean="0"/>
              <a:t>_ </a:t>
            </a:r>
            <a:r>
              <a:rPr lang="en-US" sz="2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C.F</a:t>
            </a:r>
            <a:endParaRPr lang="en-US" sz="2400" dirty="0" smtClean="0"/>
          </a:p>
          <a:p>
            <a:r>
              <a:rPr lang="en-US" sz="2400" dirty="0" smtClean="0"/>
              <a:t>          (4)</a:t>
            </a:r>
            <a:r>
              <a:rPr lang="en-US" sz="2400" baseline="30000" dirty="0" smtClean="0"/>
              <a:t>2 +</a:t>
            </a:r>
            <a:r>
              <a:rPr lang="en-US" sz="2400" dirty="0" smtClean="0"/>
              <a:t> (6)</a:t>
            </a:r>
            <a:r>
              <a:rPr lang="en-US" sz="2400" baseline="30000" dirty="0" smtClean="0"/>
              <a:t>2 +………+</a:t>
            </a:r>
            <a:r>
              <a:rPr lang="en-US" sz="2400" dirty="0" smtClean="0"/>
              <a:t>(14)</a:t>
            </a:r>
            <a:r>
              <a:rPr lang="en-US" sz="2400" baseline="30000" dirty="0" smtClean="0"/>
              <a:t>2  </a:t>
            </a:r>
            <a:r>
              <a:rPr lang="en-US" sz="2400" dirty="0" smtClean="0"/>
              <a:t>_</a:t>
            </a:r>
            <a:r>
              <a:rPr lang="en-US" sz="2400" baseline="30000" dirty="0" smtClean="0"/>
              <a:t> </a:t>
            </a:r>
            <a:r>
              <a:rPr lang="en-US" sz="2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1035.07</a:t>
            </a:r>
            <a:endParaRPr lang="en-US" sz="2400" dirty="0" smtClean="0"/>
          </a:p>
          <a:p>
            <a:r>
              <a:rPr lang="en-US" sz="2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SST</a:t>
            </a:r>
            <a:r>
              <a:rPr lang="en-US" sz="2400" dirty="0" smtClean="0"/>
              <a:t>=</a:t>
            </a:r>
            <a:r>
              <a:rPr lang="en-US" sz="3600" dirty="0" smtClean="0"/>
              <a:t>92.92</a:t>
            </a:r>
            <a:endParaRPr lang="en-US" sz="2400" dirty="0" smtClean="0"/>
          </a:p>
          <a:p>
            <a:endParaRPr lang="en-US" dirty="0"/>
          </a:p>
        </p:txBody>
      </p:sp>
    </p:spTree>
  </p:cSld>
  <p:clrMapOvr>
    <a:masterClrMapping/>
  </p:clrMapOvr>
  <p:transition>
    <p:pull dir="l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457200"/>
            <a:ext cx="9144000" cy="5550091"/>
          </a:xfrm>
        </p:spPr>
        <p:txBody>
          <a:bodyPr/>
          <a:lstStyle/>
          <a:p>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Find the sum of squares treatment=</a:t>
            </a:r>
            <a:r>
              <a:rPr lang="en-US" sz="44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SSt</a:t>
            </a:r>
            <a:endPar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endParaRPr lang="en-US" sz="2800" dirty="0" smtClean="0"/>
          </a:p>
          <a:p>
            <a:pPr marL="91440" indent="-91440">
              <a:spcBef>
                <a:spcPts val="0"/>
              </a:spcBef>
            </a:pPr>
            <a:r>
              <a:rPr lang="en-US" sz="2000" dirty="0" smtClean="0"/>
              <a:t>             </a:t>
            </a:r>
            <a:r>
              <a:rPr lang="en-US" sz="2400" dirty="0" smtClean="0"/>
              <a:t>(</a:t>
            </a:r>
            <a:r>
              <a:rPr lang="en-US" sz="2400" dirty="0" err="1" smtClean="0"/>
              <a:t>yi</a:t>
            </a:r>
            <a:r>
              <a:rPr lang="en-US" sz="2400" dirty="0" smtClean="0"/>
              <a:t>.</a:t>
            </a:r>
            <a:r>
              <a:rPr lang="en-US" sz="2000" dirty="0" smtClean="0"/>
              <a:t>)</a:t>
            </a:r>
            <a:r>
              <a:rPr lang="en-US" sz="2000" baseline="30000" dirty="0" smtClean="0"/>
              <a:t>2                   </a:t>
            </a:r>
            <a:r>
              <a:rPr lang="en-US" sz="2000" dirty="0" smtClean="0"/>
              <a:t>(10)</a:t>
            </a:r>
            <a:r>
              <a:rPr lang="en-US" sz="2000" baseline="30000" dirty="0" smtClean="0"/>
              <a:t>2       </a:t>
            </a:r>
            <a:r>
              <a:rPr lang="en-US" sz="2000" dirty="0" smtClean="0"/>
              <a:t>(24)</a:t>
            </a:r>
            <a:r>
              <a:rPr lang="en-US" sz="2000" baseline="30000" dirty="0" smtClean="0"/>
              <a:t>2     </a:t>
            </a:r>
            <a:r>
              <a:rPr lang="en-US" sz="2000" dirty="0" smtClean="0"/>
              <a:t>(38)</a:t>
            </a:r>
            <a:r>
              <a:rPr lang="en-US" sz="2000" baseline="30000" dirty="0" smtClean="0"/>
              <a:t>2         </a:t>
            </a:r>
            <a:r>
              <a:rPr lang="en-US" sz="2000" dirty="0" smtClean="0"/>
              <a:t>(44)</a:t>
            </a:r>
            <a:r>
              <a:rPr lang="en-US" sz="2000" baseline="30000" dirty="0" smtClean="0"/>
              <a:t>2      </a:t>
            </a:r>
            <a:r>
              <a:rPr lang="en-US" sz="2800" dirty="0" smtClean="0"/>
              <a:t/>
            </a:r>
            <a:br>
              <a:rPr lang="en-US" sz="2800" dirty="0" smtClean="0"/>
            </a:br>
            <a:r>
              <a:rPr lang="en-US" sz="2400" b="1" dirty="0" err="1" smtClean="0">
                <a:solidFill>
                  <a:schemeClr val="accent4">
                    <a:lumMod val="60000"/>
                    <a:lumOff val="40000"/>
                  </a:schemeClr>
                </a:solidFill>
              </a:rPr>
              <a:t>SSt</a:t>
            </a:r>
            <a:r>
              <a:rPr lang="en-US" sz="1800" dirty="0" smtClean="0"/>
              <a:t>= </a:t>
            </a:r>
            <a:r>
              <a:rPr lang="en-US" sz="2800" dirty="0" smtClean="0"/>
              <a:t>∑</a:t>
            </a:r>
            <a:r>
              <a:rPr lang="en-US" sz="1800" dirty="0" smtClean="0"/>
              <a:t> ------ _ C.F = ----- + ------+-------+------ - </a:t>
            </a:r>
            <a:r>
              <a:rPr lang="en-US" sz="18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1035.07</a:t>
            </a:r>
            <a:endParaRPr lang="en-US" sz="1800" dirty="0" smtClean="0"/>
          </a:p>
          <a:p>
            <a:pPr marL="91440" indent="-91440">
              <a:spcBef>
                <a:spcPts val="0"/>
              </a:spcBef>
            </a:pPr>
            <a:r>
              <a:rPr lang="en-US" sz="1800" dirty="0" smtClean="0"/>
              <a:t>                 </a:t>
            </a:r>
            <a:r>
              <a:rPr lang="en-US" sz="1800" dirty="0" err="1" smtClean="0"/>
              <a:t>ri</a:t>
            </a:r>
            <a:r>
              <a:rPr lang="en-US" sz="1800" dirty="0" smtClean="0"/>
              <a:t>                      2            3         4              4</a:t>
            </a:r>
          </a:p>
          <a:p>
            <a:r>
              <a:rPr lang="en-US" sz="1800" dirty="0" smtClean="0"/>
              <a:t>       = </a:t>
            </a:r>
            <a:r>
              <a:rPr lang="en-US" sz="3600" b="1" dirty="0" smtClean="0"/>
              <a:t>51.92</a:t>
            </a:r>
          </a:p>
          <a:p>
            <a:r>
              <a:rPr lang="en-US" sz="36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Find the sum of squares error </a:t>
            </a:r>
          </a:p>
          <a:p>
            <a:r>
              <a:rPr lang="en-US" sz="3200"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SSe</a:t>
            </a:r>
            <a:r>
              <a:rPr lang="en-US" sz="3200" dirty="0" smtClean="0"/>
              <a:t>=SST-</a:t>
            </a:r>
            <a:r>
              <a:rPr lang="en-US" sz="3200" dirty="0" err="1" smtClean="0"/>
              <a:t>SSt</a:t>
            </a:r>
            <a:r>
              <a:rPr lang="en-US" sz="1800" dirty="0" smtClean="0"/>
              <a:t>= </a:t>
            </a:r>
            <a:r>
              <a:rPr lang="en-US" sz="2800" dirty="0" smtClean="0"/>
              <a:t>92.92-51.92=</a:t>
            </a:r>
            <a:r>
              <a:rPr lang="en-US" sz="4000" b="1" dirty="0" smtClean="0"/>
              <a:t>41 </a:t>
            </a:r>
            <a:r>
              <a:rPr lang="en-US" sz="2800" b="1" dirty="0" smtClean="0"/>
              <a:t> </a:t>
            </a:r>
            <a:endParaRPr lang="en-US" sz="1800" b="1" baseline="30000" dirty="0" smtClean="0"/>
          </a:p>
          <a:p>
            <a:endParaRPr lang="en-US" sz="1800" dirty="0"/>
          </a:p>
        </p:txBody>
      </p:sp>
    </p:spTree>
  </p:cSld>
  <p:clrMapOvr>
    <a:masterClrMapping/>
  </p:clrMapOvr>
  <p:transition>
    <p:zoom dir="in"/>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2565400"/>
        </p:xfrm>
        <a:graphic>
          <a:graphicData uri="http://schemas.openxmlformats.org/drawingml/2006/table">
            <a:tbl>
              <a:tblPr firstRow="1" bandRow="1">
                <a:tableStyleId>{93296810-A885-4BE3-A3E7-6D5BEEA58F35}</a:tableStyleId>
              </a:tblPr>
              <a:tblGrid>
                <a:gridCol w="1371600"/>
                <a:gridCol w="1371600"/>
                <a:gridCol w="1371600"/>
                <a:gridCol w="1371600"/>
                <a:gridCol w="1371600"/>
                <a:gridCol w="1371600"/>
              </a:tblGrid>
              <a:tr h="370840">
                <a:tc>
                  <a:txBody>
                    <a:bodyPr/>
                    <a:lstStyle/>
                    <a:p>
                      <a:r>
                        <a:rPr lang="en-US" dirty="0" err="1" smtClean="0"/>
                        <a:t>S.o.v</a:t>
                      </a:r>
                      <a:endParaRPr lang="en-US" dirty="0"/>
                    </a:p>
                  </a:txBody>
                  <a:tcPr/>
                </a:tc>
                <a:tc>
                  <a:txBody>
                    <a:bodyPr/>
                    <a:lstStyle/>
                    <a:p>
                      <a:r>
                        <a:rPr lang="en-US" dirty="0" err="1" smtClean="0"/>
                        <a:t>df</a:t>
                      </a:r>
                      <a:endParaRPr lang="en-US" dirty="0"/>
                    </a:p>
                  </a:txBody>
                  <a:tcPr/>
                </a:tc>
                <a:tc>
                  <a:txBody>
                    <a:bodyPr/>
                    <a:lstStyle/>
                    <a:p>
                      <a:r>
                        <a:rPr lang="en-US" dirty="0" err="1" smtClean="0"/>
                        <a:t>ss</a:t>
                      </a:r>
                      <a:endParaRPr lang="en-US" dirty="0"/>
                    </a:p>
                  </a:txBody>
                  <a:tcPr/>
                </a:tc>
                <a:tc>
                  <a:txBody>
                    <a:bodyPr/>
                    <a:lstStyle/>
                    <a:p>
                      <a:r>
                        <a:rPr lang="en-US" dirty="0" smtClean="0"/>
                        <a:t>Ms</a:t>
                      </a:r>
                      <a:r>
                        <a:rPr lang="en-US" baseline="0" dirty="0" smtClean="0"/>
                        <a:t> </a:t>
                      </a:r>
                      <a:endParaRPr lang="en-US" dirty="0"/>
                    </a:p>
                  </a:txBody>
                  <a:tcPr/>
                </a:tc>
                <a:tc>
                  <a:txBody>
                    <a:bodyPr/>
                    <a:lstStyle/>
                    <a:p>
                      <a:r>
                        <a:rPr lang="en-US" dirty="0" smtClean="0"/>
                        <a:t>F.cal</a:t>
                      </a:r>
                      <a:endParaRPr lang="en-US" dirty="0"/>
                    </a:p>
                  </a:txBody>
                  <a:tcPr/>
                </a:tc>
                <a:tc>
                  <a:txBody>
                    <a:bodyPr/>
                    <a:lstStyle/>
                    <a:p>
                      <a:r>
                        <a:rPr lang="en-US" dirty="0" smtClean="0"/>
                        <a:t>f.tab</a:t>
                      </a:r>
                      <a:endParaRPr lang="en-US" dirty="0"/>
                    </a:p>
                  </a:txBody>
                  <a:tcPr/>
                </a:tc>
              </a:tr>
              <a:tr h="370840">
                <a:tc>
                  <a:txBody>
                    <a:bodyPr/>
                    <a:lstStyle/>
                    <a:p>
                      <a:r>
                        <a:rPr lang="en-US" dirty="0" smtClean="0"/>
                        <a:t>treat</a:t>
                      </a:r>
                      <a:endParaRPr lang="en-US" dirty="0"/>
                    </a:p>
                  </a:txBody>
                  <a:tcPr/>
                </a:tc>
                <a:tc>
                  <a:txBody>
                    <a:bodyPr/>
                    <a:lstStyle/>
                    <a:p>
                      <a:r>
                        <a:rPr lang="en-US" dirty="0" smtClean="0"/>
                        <a:t>t-1 =</a:t>
                      </a:r>
                    </a:p>
                    <a:p>
                      <a:r>
                        <a:rPr lang="en-US" dirty="0" smtClean="0"/>
                        <a:t>4-1=3</a:t>
                      </a:r>
                      <a:endParaRPr lang="en-US" dirty="0"/>
                    </a:p>
                  </a:txBody>
                  <a:tcPr/>
                </a:tc>
                <a:tc>
                  <a:txBody>
                    <a:bodyPr/>
                    <a:lstStyle/>
                    <a:p>
                      <a:r>
                        <a:rPr lang="en-US" dirty="0" smtClean="0"/>
                        <a:t>51.92</a:t>
                      </a:r>
                      <a:endParaRPr lang="en-US" dirty="0"/>
                    </a:p>
                  </a:txBody>
                  <a:tcPr/>
                </a:tc>
                <a:tc>
                  <a:txBody>
                    <a:bodyPr/>
                    <a:lstStyle/>
                    <a:p>
                      <a:r>
                        <a:rPr lang="en-US" dirty="0" smtClean="0"/>
                        <a:t>17.3</a:t>
                      </a:r>
                      <a:endParaRPr lang="en-US" dirty="0"/>
                    </a:p>
                  </a:txBody>
                  <a:tcPr/>
                </a:tc>
                <a:tc>
                  <a:txBody>
                    <a:bodyPr/>
                    <a:lstStyle/>
                    <a:p>
                      <a:r>
                        <a:rPr lang="en-US" dirty="0" smtClean="0"/>
                        <a:t>3.79</a:t>
                      </a:r>
                      <a:r>
                        <a:rPr lang="en-US" baseline="30000" dirty="0" smtClean="0"/>
                        <a:t>ns</a:t>
                      </a:r>
                      <a:endParaRPr lang="en-US" baseline="30000" dirty="0"/>
                    </a:p>
                  </a:txBody>
                  <a:tcPr/>
                </a:tc>
                <a:tc>
                  <a:txBody>
                    <a:bodyPr/>
                    <a:lstStyle/>
                    <a:p>
                      <a:r>
                        <a:rPr lang="en-US" dirty="0" smtClean="0"/>
                        <a:t>3.86</a:t>
                      </a:r>
                      <a:endParaRPr lang="en-US" dirty="0"/>
                    </a:p>
                  </a:txBody>
                  <a:tcPr/>
                </a:tc>
              </a:tr>
              <a:tr h="370840">
                <a:tc>
                  <a:txBody>
                    <a:bodyPr/>
                    <a:lstStyle/>
                    <a:p>
                      <a:r>
                        <a:rPr lang="en-US" dirty="0" smtClean="0"/>
                        <a:t>error</a:t>
                      </a:r>
                      <a:endParaRPr lang="en-US" dirty="0"/>
                    </a:p>
                  </a:txBody>
                  <a:tcPr/>
                </a:tc>
                <a:tc>
                  <a:txBody>
                    <a:bodyPr/>
                    <a:lstStyle/>
                    <a:p>
                      <a:r>
                        <a:rPr lang="en-US" sz="1800" dirty="0" smtClean="0"/>
                        <a:t>∑</a:t>
                      </a:r>
                      <a:r>
                        <a:rPr lang="en-US" sz="1800" dirty="0" err="1" smtClean="0"/>
                        <a:t>ri</a:t>
                      </a:r>
                      <a:r>
                        <a:rPr lang="en-US" sz="1800" dirty="0" smtClean="0"/>
                        <a:t> –t=</a:t>
                      </a:r>
                    </a:p>
                    <a:p>
                      <a:r>
                        <a:rPr lang="en-US" dirty="0" smtClean="0"/>
                        <a:t>13-4=9</a:t>
                      </a:r>
                      <a:endParaRPr lang="en-US" dirty="0"/>
                    </a:p>
                  </a:txBody>
                  <a:tcPr/>
                </a:tc>
                <a:tc>
                  <a:txBody>
                    <a:bodyPr/>
                    <a:lstStyle/>
                    <a:p>
                      <a:r>
                        <a:rPr lang="en-US" dirty="0" smtClean="0"/>
                        <a:t>41</a:t>
                      </a:r>
                      <a:endParaRPr lang="en-US" dirty="0"/>
                    </a:p>
                  </a:txBody>
                  <a:tcPr/>
                </a:tc>
                <a:tc>
                  <a:txBody>
                    <a:bodyPr/>
                    <a:lstStyle/>
                    <a:p>
                      <a:r>
                        <a:rPr lang="en-US" dirty="0" smtClean="0"/>
                        <a:t>4.55</a:t>
                      </a:r>
                      <a:endParaRPr lang="en-US" dirty="0"/>
                    </a:p>
                  </a:txBody>
                  <a:tcPr/>
                </a:tc>
                <a:tc>
                  <a:txBody>
                    <a:bodyPr/>
                    <a:lstStyle/>
                    <a:p>
                      <a:endParaRPr lang="en-US" dirty="0"/>
                    </a:p>
                  </a:txBody>
                  <a:tcPr/>
                </a:tc>
                <a:tc>
                  <a:txBody>
                    <a:bodyPr/>
                    <a:lstStyle/>
                    <a:p>
                      <a:endParaRPr lang="en-US"/>
                    </a:p>
                  </a:txBody>
                  <a:tcPr/>
                </a:tc>
              </a:tr>
              <a:tr h="370840">
                <a:tc>
                  <a:txBody>
                    <a:bodyPr/>
                    <a:lstStyle/>
                    <a:p>
                      <a:r>
                        <a:rPr lang="en-US" dirty="0" smtClean="0"/>
                        <a:t>Total</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a:t>
                      </a:r>
                      <a:r>
                        <a:rPr lang="en-US" sz="1800" dirty="0" err="1" smtClean="0"/>
                        <a:t>ri</a:t>
                      </a:r>
                      <a:r>
                        <a:rPr lang="en-US" sz="1800" dirty="0" smtClean="0"/>
                        <a:t> –1=</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13-1=12</a:t>
                      </a:r>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3" name="Title 2"/>
          <p:cNvSpPr>
            <a:spLocks noGrp="1"/>
          </p:cNvSpPr>
          <p:nvPr>
            <p:ph type="title"/>
          </p:nvPr>
        </p:nvSpPr>
        <p:spPr/>
        <p:txBody>
          <a:bodyPr/>
          <a:lstStyle/>
          <a:p>
            <a:r>
              <a:rPr lang="en-US" dirty="0" smtClean="0"/>
              <a:t>ANOVA-table</a:t>
            </a:r>
            <a:endParaRPr lang="en-US" dirty="0"/>
          </a:p>
        </p:txBody>
      </p:sp>
    </p:spTree>
  </p:cSld>
  <p:clrMapOvr>
    <a:masterClrMapping/>
  </p:clrMapOvr>
  <p:transition>
    <p:strips dir="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533400"/>
            <a:ext cx="8534400" cy="5473891"/>
          </a:xfrm>
        </p:spPr>
        <p:txBody>
          <a:bodyPr/>
          <a:lstStyle/>
          <a:p>
            <a:r>
              <a:rPr lang="en-US" sz="3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4-Discus and result</a:t>
            </a:r>
          </a:p>
          <a:p>
            <a:endParaRPr lang="en-US" sz="3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a:p>
            <a:r>
              <a:rPr lang="en-US" dirty="0" smtClean="0"/>
              <a:t>From ANOVA table, it was shown the calculated  F (3.79) less than tabulated F (3.86) of </a:t>
            </a:r>
            <a:r>
              <a:rPr lang="el-GR" dirty="0" smtClean="0"/>
              <a:t>α </a:t>
            </a:r>
            <a:r>
              <a:rPr lang="en-US" dirty="0" smtClean="0"/>
              <a:t>0.05 so the null hypotheses(Ho) will accepted and the alternative hypotheses(Ha) will rejected   </a:t>
            </a:r>
            <a:br>
              <a:rPr lang="en-US" dirty="0" smtClean="0"/>
            </a:br>
            <a:endParaRPr lang="en-US" dirty="0"/>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04801"/>
            <a:ext cx="3352800" cy="1143000"/>
          </a:xfrm>
        </p:spPr>
        <p:txBody>
          <a:bodyPr>
            <a:normAutofit fontScale="90000"/>
          </a:bodyPr>
          <a:lstStyle/>
          <a:p>
            <a:r>
              <a:rPr lang="en-US" dirty="0" smtClean="0"/>
              <a:t>Example(1) </a:t>
            </a:r>
            <a:endParaRPr lang="en-US" dirty="0"/>
          </a:p>
        </p:txBody>
      </p:sp>
      <p:sp>
        <p:nvSpPr>
          <p:cNvPr id="3" name="Subtitle 2"/>
          <p:cNvSpPr>
            <a:spLocks noGrp="1"/>
          </p:cNvSpPr>
          <p:nvPr>
            <p:ph type="subTitle" idx="1"/>
          </p:nvPr>
        </p:nvSpPr>
        <p:spPr>
          <a:xfrm>
            <a:off x="609600" y="1371600"/>
            <a:ext cx="7162800" cy="4267200"/>
          </a:xfrm>
        </p:spPr>
        <p:txBody>
          <a:bodyPr/>
          <a:lstStyle/>
          <a:p>
            <a:pPr algn="just"/>
            <a:r>
              <a:rPr lang="en-US" dirty="0" smtClean="0"/>
              <a:t>An Experiment  conducted to study some the storage  condition on the percentage of  moisture in the feed, where we used five storage method, and the result of estimating  the rate of moisture seen in the feed as follows</a:t>
            </a:r>
          </a:p>
          <a:p>
            <a:pPr algn="just"/>
            <a:r>
              <a:rPr lang="en-US" dirty="0" smtClean="0"/>
              <a:t>   </a:t>
            </a:r>
            <a:endParaRPr lang="en-US"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1- Linear model</a:t>
            </a:r>
          </a:p>
          <a:p>
            <a:r>
              <a:rPr lang="en-US"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2-Hypothesis test </a:t>
            </a:r>
          </a:p>
          <a:p>
            <a:r>
              <a:rPr lang="en-US" b="1" spc="200" dirty="0" smtClean="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rPr>
              <a:t>3-Complet ANOVA table</a:t>
            </a:r>
            <a:endParaRPr lang="en-US" dirty="0" smtClean="0"/>
          </a:p>
          <a:p>
            <a:r>
              <a:rPr lang="en-US"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4-Discus and result</a:t>
            </a:r>
            <a:endPar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2" name="Title 1"/>
          <p:cNvSpPr>
            <a:spLocks noGrp="1"/>
          </p:cNvSpPr>
          <p:nvPr>
            <p:ph type="title"/>
          </p:nvPr>
        </p:nvSpPr>
        <p:spPr>
          <a:xfrm>
            <a:off x="457200" y="274638"/>
            <a:ext cx="1676400" cy="1143000"/>
          </a:xfrm>
        </p:spPr>
        <p:txBody>
          <a:bodyPr/>
          <a:lstStyle/>
          <a:p>
            <a:r>
              <a:rPr lang="en-US" sz="4800" u="sng"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Find</a:t>
            </a:r>
            <a:r>
              <a:rPr lang="en-US"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endParaRPr lang="en-US"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p:check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481138"/>
          <a:ext cx="8229600" cy="3156902"/>
        </p:xfrm>
        <a:graphic>
          <a:graphicData uri="http://schemas.openxmlformats.org/drawingml/2006/table">
            <a:tbl>
              <a:tblPr firstRow="1" firstCol="1">
                <a:tableStyleId>{00A15C55-8517-42AA-B614-E9B94910E393}</a:tableStyleId>
              </a:tblPr>
              <a:tblGrid>
                <a:gridCol w="1028700"/>
                <a:gridCol w="1028700"/>
                <a:gridCol w="1028700"/>
                <a:gridCol w="1028700"/>
                <a:gridCol w="1028700"/>
                <a:gridCol w="1028700"/>
                <a:gridCol w="1295400"/>
                <a:gridCol w="762000"/>
              </a:tblGrid>
              <a:tr h="370840">
                <a:tc>
                  <a:txBody>
                    <a:bodyPr/>
                    <a:lstStyle/>
                    <a:p>
                      <a:r>
                        <a:rPr lang="en-US" dirty="0" smtClean="0"/>
                        <a:t>treatment</a:t>
                      </a:r>
                      <a:endParaRPr lang="en-US" dirty="0"/>
                    </a:p>
                  </a:txBody>
                  <a:tcPr/>
                </a:tc>
                <a:tc>
                  <a:txBody>
                    <a:bodyPr/>
                    <a:lstStyle/>
                    <a:p>
                      <a:r>
                        <a:rPr lang="en-US" dirty="0" smtClean="0"/>
                        <a:t>R1</a:t>
                      </a:r>
                      <a:endParaRPr lang="en-US" dirty="0"/>
                    </a:p>
                  </a:txBody>
                  <a:tcPr/>
                </a:tc>
                <a:tc>
                  <a:txBody>
                    <a:bodyPr/>
                    <a:lstStyle/>
                    <a:p>
                      <a:r>
                        <a:rPr lang="en-US" dirty="0" smtClean="0"/>
                        <a:t>R2</a:t>
                      </a:r>
                      <a:endParaRPr lang="en-US" dirty="0"/>
                    </a:p>
                  </a:txBody>
                  <a:tcPr/>
                </a:tc>
                <a:tc>
                  <a:txBody>
                    <a:bodyPr/>
                    <a:lstStyle/>
                    <a:p>
                      <a:r>
                        <a:rPr lang="en-US" dirty="0" smtClean="0"/>
                        <a:t>R3</a:t>
                      </a:r>
                      <a:endParaRPr lang="en-US" dirty="0"/>
                    </a:p>
                  </a:txBody>
                  <a:tcPr/>
                </a:tc>
                <a:tc>
                  <a:txBody>
                    <a:bodyPr/>
                    <a:lstStyle/>
                    <a:p>
                      <a:r>
                        <a:rPr lang="en-US" dirty="0" smtClean="0"/>
                        <a:t>R4</a:t>
                      </a:r>
                      <a:endParaRPr lang="en-US" dirty="0"/>
                    </a:p>
                  </a:txBody>
                  <a:tcPr/>
                </a:tc>
                <a:tc>
                  <a:txBody>
                    <a:bodyPr/>
                    <a:lstStyle/>
                    <a:p>
                      <a:r>
                        <a:rPr lang="en-US" dirty="0" smtClean="0"/>
                        <a:t>R5</a:t>
                      </a:r>
                      <a:endParaRPr lang="en-US" dirty="0"/>
                    </a:p>
                  </a:txBody>
                  <a:tcPr/>
                </a:tc>
                <a:tc>
                  <a:txBody>
                    <a:bodyPr/>
                    <a:lstStyle/>
                    <a:p>
                      <a:r>
                        <a:rPr lang="en-US" dirty="0" smtClean="0"/>
                        <a:t>Yi.</a:t>
                      </a:r>
                      <a:endParaRPr lang="en-US" dirty="0"/>
                    </a:p>
                  </a:txBody>
                  <a:tcPr/>
                </a:tc>
                <a:tc>
                  <a:txBody>
                    <a:bodyPr/>
                    <a:lstStyle/>
                    <a:p>
                      <a:r>
                        <a:rPr lang="en-US" dirty="0" err="1" smtClean="0"/>
                        <a:t>ri</a:t>
                      </a:r>
                      <a:r>
                        <a:rPr lang="en-US" baseline="0" dirty="0" smtClean="0"/>
                        <a:t> </a:t>
                      </a:r>
                      <a:endParaRPr lang="en-US" dirty="0"/>
                    </a:p>
                  </a:txBody>
                  <a:tcPr/>
                </a:tc>
              </a:tr>
              <a:tr h="393382">
                <a:tc>
                  <a:txBody>
                    <a:bodyPr/>
                    <a:lstStyle/>
                    <a:p>
                      <a:r>
                        <a:rPr lang="en-US" dirty="0" smtClean="0"/>
                        <a:t>hall</a:t>
                      </a:r>
                      <a:endParaRPr lang="en-US" dirty="0"/>
                    </a:p>
                  </a:txBody>
                  <a:tcPr/>
                </a:tc>
                <a:tc>
                  <a:txBody>
                    <a:bodyPr/>
                    <a:lstStyle/>
                    <a:p>
                      <a:r>
                        <a:rPr lang="en-US" dirty="0" smtClean="0"/>
                        <a:t>8.5</a:t>
                      </a:r>
                      <a:endParaRPr lang="en-US" dirty="0"/>
                    </a:p>
                  </a:txBody>
                  <a:tcPr/>
                </a:tc>
                <a:tc>
                  <a:txBody>
                    <a:bodyPr/>
                    <a:lstStyle/>
                    <a:p>
                      <a:r>
                        <a:rPr lang="en-US" dirty="0" smtClean="0"/>
                        <a:t>8.8</a:t>
                      </a:r>
                      <a:endParaRPr lang="en-US" dirty="0"/>
                    </a:p>
                  </a:txBody>
                  <a:tcPr/>
                </a:tc>
                <a:tc>
                  <a:txBody>
                    <a:bodyPr/>
                    <a:lstStyle/>
                    <a:p>
                      <a:r>
                        <a:rPr lang="en-US" dirty="0" smtClean="0"/>
                        <a:t>9.5</a:t>
                      </a:r>
                      <a:endParaRPr lang="en-US" dirty="0"/>
                    </a:p>
                  </a:txBody>
                  <a:tcPr/>
                </a:tc>
                <a:tc>
                  <a:txBody>
                    <a:bodyPr/>
                    <a:lstStyle/>
                    <a:p>
                      <a:r>
                        <a:rPr lang="en-US" dirty="0" smtClean="0"/>
                        <a:t>9.6</a:t>
                      </a:r>
                      <a:endParaRPr lang="en-US" dirty="0"/>
                    </a:p>
                  </a:txBody>
                  <a:tcPr/>
                </a:tc>
                <a:tc>
                  <a:txBody>
                    <a:bodyPr/>
                    <a:lstStyle/>
                    <a:p>
                      <a:r>
                        <a:rPr lang="en-US" dirty="0" smtClean="0"/>
                        <a:t>9.5</a:t>
                      </a:r>
                      <a:endParaRPr lang="en-US" dirty="0"/>
                    </a:p>
                  </a:txBody>
                  <a:tcPr/>
                </a:tc>
                <a:tc>
                  <a:txBody>
                    <a:bodyPr/>
                    <a:lstStyle/>
                    <a:p>
                      <a:r>
                        <a:rPr lang="en-US" dirty="0" smtClean="0"/>
                        <a:t>45.9</a:t>
                      </a:r>
                      <a:endParaRPr lang="en-US" dirty="0"/>
                    </a:p>
                  </a:txBody>
                  <a:tcPr/>
                </a:tc>
                <a:tc>
                  <a:txBody>
                    <a:bodyPr/>
                    <a:lstStyle/>
                    <a:p>
                      <a:r>
                        <a:rPr lang="en-US" dirty="0" smtClean="0"/>
                        <a:t>5</a:t>
                      </a:r>
                      <a:endParaRPr lang="en-US" dirty="0"/>
                    </a:p>
                  </a:txBody>
                  <a:tcPr/>
                </a:tc>
              </a:tr>
              <a:tr h="370840">
                <a:tc>
                  <a:txBody>
                    <a:bodyPr/>
                    <a:lstStyle/>
                    <a:p>
                      <a:r>
                        <a:rPr lang="en-US" dirty="0" smtClean="0"/>
                        <a:t>field</a:t>
                      </a:r>
                      <a:endParaRPr lang="en-US" dirty="0"/>
                    </a:p>
                  </a:txBody>
                  <a:tcPr/>
                </a:tc>
                <a:tc>
                  <a:txBody>
                    <a:bodyPr/>
                    <a:lstStyle/>
                    <a:p>
                      <a:r>
                        <a:rPr lang="en-US" dirty="0" smtClean="0"/>
                        <a:t>8.3</a:t>
                      </a:r>
                      <a:endParaRPr lang="en-US" dirty="0"/>
                    </a:p>
                  </a:txBody>
                  <a:tcPr/>
                </a:tc>
                <a:tc>
                  <a:txBody>
                    <a:bodyPr/>
                    <a:lstStyle/>
                    <a:p>
                      <a:r>
                        <a:rPr lang="en-US" dirty="0" smtClean="0"/>
                        <a:t>6.6</a:t>
                      </a:r>
                      <a:endParaRPr lang="en-US" dirty="0"/>
                    </a:p>
                  </a:txBody>
                  <a:tcPr/>
                </a:tc>
                <a:tc>
                  <a:txBody>
                    <a:bodyPr/>
                    <a:lstStyle/>
                    <a:p>
                      <a:r>
                        <a:rPr lang="en-US" dirty="0" smtClean="0"/>
                        <a:t>8.6</a:t>
                      </a:r>
                      <a:endParaRPr lang="en-US" dirty="0"/>
                    </a:p>
                  </a:txBody>
                  <a:tcPr/>
                </a:tc>
                <a:tc>
                  <a:txBody>
                    <a:bodyPr/>
                    <a:lstStyle/>
                    <a:p>
                      <a:endParaRPr lang="en-US" dirty="0"/>
                    </a:p>
                  </a:txBody>
                  <a:tcPr/>
                </a:tc>
                <a:tc>
                  <a:txBody>
                    <a:bodyPr/>
                    <a:lstStyle/>
                    <a:p>
                      <a:endParaRPr lang="en-US"/>
                    </a:p>
                  </a:txBody>
                  <a:tcPr/>
                </a:tc>
                <a:tc>
                  <a:txBody>
                    <a:bodyPr/>
                    <a:lstStyle/>
                    <a:p>
                      <a:r>
                        <a:rPr lang="en-US" dirty="0" smtClean="0"/>
                        <a:t>23.5</a:t>
                      </a:r>
                      <a:endParaRPr lang="en-US" dirty="0"/>
                    </a:p>
                  </a:txBody>
                  <a:tcPr/>
                </a:tc>
                <a:tc>
                  <a:txBody>
                    <a:bodyPr/>
                    <a:lstStyle/>
                    <a:p>
                      <a:r>
                        <a:rPr lang="en-US" dirty="0" smtClean="0"/>
                        <a:t>3</a:t>
                      </a:r>
                      <a:endParaRPr lang="en-US" dirty="0"/>
                    </a:p>
                  </a:txBody>
                  <a:tcPr/>
                </a:tc>
              </a:tr>
              <a:tr h="370840">
                <a:tc>
                  <a:txBody>
                    <a:bodyPr/>
                    <a:lstStyle/>
                    <a:p>
                      <a:r>
                        <a:rPr lang="en-US" dirty="0" smtClean="0"/>
                        <a:t>room</a:t>
                      </a:r>
                      <a:endParaRPr lang="en-US" dirty="0"/>
                    </a:p>
                  </a:txBody>
                  <a:tcPr/>
                </a:tc>
                <a:tc>
                  <a:txBody>
                    <a:bodyPr/>
                    <a:lstStyle/>
                    <a:p>
                      <a:r>
                        <a:rPr lang="en-US" dirty="0" smtClean="0"/>
                        <a:t>7.6</a:t>
                      </a:r>
                      <a:endParaRPr lang="en-US" dirty="0"/>
                    </a:p>
                  </a:txBody>
                  <a:tcPr/>
                </a:tc>
                <a:tc>
                  <a:txBody>
                    <a:bodyPr/>
                    <a:lstStyle/>
                    <a:p>
                      <a:r>
                        <a:rPr lang="en-US" dirty="0" smtClean="0"/>
                        <a:t>9.3</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r>
                        <a:rPr lang="en-US" dirty="0" smtClean="0"/>
                        <a:t>16.9</a:t>
                      </a:r>
                      <a:endParaRPr lang="en-US" dirty="0"/>
                    </a:p>
                  </a:txBody>
                  <a:tcPr/>
                </a:tc>
                <a:tc>
                  <a:txBody>
                    <a:bodyPr/>
                    <a:lstStyle/>
                    <a:p>
                      <a:r>
                        <a:rPr lang="en-US" dirty="0" smtClean="0"/>
                        <a:t>2</a:t>
                      </a:r>
                      <a:endParaRPr lang="en-US" dirty="0"/>
                    </a:p>
                  </a:txBody>
                  <a:tcPr/>
                </a:tc>
              </a:tr>
              <a:tr h="370840">
                <a:tc>
                  <a:txBody>
                    <a:bodyPr/>
                    <a:lstStyle/>
                    <a:p>
                      <a:r>
                        <a:rPr lang="en-US" dirty="0" smtClean="0"/>
                        <a:t>refrigerator</a:t>
                      </a:r>
                    </a:p>
                  </a:txBody>
                  <a:tcPr/>
                </a:tc>
                <a:tc>
                  <a:txBody>
                    <a:bodyPr/>
                    <a:lstStyle/>
                    <a:p>
                      <a:r>
                        <a:rPr lang="en-US" dirty="0" smtClean="0"/>
                        <a:t>10.7</a:t>
                      </a:r>
                      <a:endParaRPr lang="en-US" dirty="0"/>
                    </a:p>
                  </a:txBody>
                  <a:tcPr/>
                </a:tc>
                <a:tc>
                  <a:txBody>
                    <a:bodyPr/>
                    <a:lstStyle/>
                    <a:p>
                      <a:r>
                        <a:rPr lang="en-US" dirty="0" smtClean="0"/>
                        <a:t>9.1</a:t>
                      </a:r>
                      <a:endParaRPr lang="en-US" dirty="0"/>
                    </a:p>
                  </a:txBody>
                  <a:tcPr/>
                </a:tc>
                <a:tc>
                  <a:txBody>
                    <a:bodyPr/>
                    <a:lstStyle/>
                    <a:p>
                      <a:r>
                        <a:rPr lang="en-US" dirty="0" smtClean="0"/>
                        <a:t>11.2</a:t>
                      </a:r>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31</a:t>
                      </a:r>
                      <a:endParaRPr lang="en-US" dirty="0"/>
                    </a:p>
                  </a:txBody>
                  <a:tcPr/>
                </a:tc>
                <a:tc>
                  <a:txBody>
                    <a:bodyPr/>
                    <a:lstStyle/>
                    <a:p>
                      <a:r>
                        <a:rPr lang="en-US" dirty="0" smtClean="0"/>
                        <a:t>3</a:t>
                      </a:r>
                      <a:endParaRPr lang="en-US" dirty="0"/>
                    </a:p>
                  </a:txBody>
                  <a:tcPr/>
                </a:tc>
              </a:tr>
              <a:tr h="370840">
                <a:tc>
                  <a:txBody>
                    <a:bodyPr/>
                    <a:lstStyle/>
                    <a:p>
                      <a:r>
                        <a:rPr lang="en-US" dirty="0" smtClean="0"/>
                        <a:t>aired</a:t>
                      </a:r>
                    </a:p>
                  </a:txBody>
                  <a:tcPr/>
                </a:tc>
                <a:tc>
                  <a:txBody>
                    <a:bodyPr/>
                    <a:lstStyle/>
                    <a:p>
                      <a:r>
                        <a:rPr lang="en-US" dirty="0" smtClean="0"/>
                        <a:t>9.2</a:t>
                      </a:r>
                      <a:endParaRPr lang="en-US" dirty="0"/>
                    </a:p>
                  </a:txBody>
                  <a:tcPr/>
                </a:tc>
                <a:tc>
                  <a:txBody>
                    <a:bodyPr/>
                    <a:lstStyle/>
                    <a:p>
                      <a:r>
                        <a:rPr lang="en-US" dirty="0" smtClean="0"/>
                        <a:t>8.3</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17.5</a:t>
                      </a:r>
                      <a:endParaRPr lang="en-US" dirty="0"/>
                    </a:p>
                  </a:txBody>
                  <a:tcPr/>
                </a:tc>
                <a:tc>
                  <a:txBody>
                    <a:bodyPr/>
                    <a:lstStyle/>
                    <a:p>
                      <a:r>
                        <a:rPr lang="en-US" dirty="0" smtClean="0"/>
                        <a:t>2</a:t>
                      </a:r>
                      <a:endParaRPr lang="en-US" dirty="0"/>
                    </a:p>
                  </a:txBody>
                  <a:tcPr/>
                </a:tc>
              </a:tr>
              <a:tr h="370840">
                <a:tc gridSpan="6">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r>
                        <a:rPr lang="en-US" dirty="0" smtClean="0"/>
                        <a:t>y..=134.8</a:t>
                      </a:r>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533400"/>
            <a:ext cx="8534400" cy="5473891"/>
          </a:xfrm>
        </p:spPr>
        <p:txBody>
          <a:bodyPr/>
          <a:lstStyle/>
          <a:p>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 Linear model</a:t>
            </a:r>
            <a:r>
              <a:rPr lang="en-US" dirty="0" smtClean="0">
                <a:ln/>
                <a:solidFill>
                  <a:schemeClr val="accent5">
                    <a:tint val="50000"/>
                    <a:satMod val="180000"/>
                  </a:schemeClr>
                </a:solidFill>
              </a:rPr>
              <a:t/>
            </a:r>
            <a:br>
              <a:rPr lang="en-US" dirty="0" smtClean="0">
                <a:ln/>
                <a:solidFill>
                  <a:schemeClr val="accent5">
                    <a:tint val="50000"/>
                    <a:satMod val="180000"/>
                  </a:schemeClr>
                </a:solidFill>
              </a:rPr>
            </a:br>
            <a:r>
              <a:rPr lang="en-US" dirty="0" smtClean="0">
                <a:ln/>
                <a:solidFill>
                  <a:schemeClr val="accent5">
                    <a:tint val="50000"/>
                    <a:satMod val="180000"/>
                  </a:schemeClr>
                </a:solidFill>
              </a:rPr>
              <a:t>      </a:t>
            </a:r>
            <a:r>
              <a:rPr lang="en-US" b="1"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Yij</a:t>
            </a:r>
            <a:r>
              <a:rPr lang="en-US"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=M+Ti+eij</a:t>
            </a:r>
            <a:endParaRPr lang="en-US" b="1" dirty="0" smtClean="0"/>
          </a:p>
          <a:p>
            <a:r>
              <a:rPr lang="en-US" b="1" dirty="0" smtClean="0"/>
              <a:t>2-Hypothesis test </a:t>
            </a:r>
          </a:p>
          <a:p>
            <a:r>
              <a:rPr lang="en-US" dirty="0" smtClean="0"/>
              <a:t>      </a:t>
            </a:r>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Ho :M = 0</a:t>
            </a:r>
          </a:p>
          <a:p>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Ha: M  ≠ 0</a:t>
            </a:r>
          </a:p>
          <a:p>
            <a:r>
              <a:rPr lang="en-US" dirty="0" smtClean="0"/>
              <a:t>3-Complet ANOVA table </a:t>
            </a:r>
          </a:p>
          <a:p>
            <a:r>
              <a:rPr lang="en-US" dirty="0" smtClean="0"/>
              <a:t>    Find    </a:t>
            </a:r>
          </a:p>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correction factor  C.F</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457200" y="274638"/>
            <a:ext cx="8229600" cy="4525962"/>
          </a:xfrm>
        </p:spPr>
        <p:txBody>
          <a:bodyPr>
            <a:normAutofit/>
          </a:bodyPr>
          <a:lstStyle/>
          <a:p>
            <a:r>
              <a:rPr lang="en-US" sz="2400" dirty="0" smtClean="0"/>
              <a:t>        (y..)</a:t>
            </a:r>
            <a:r>
              <a:rPr lang="en-US" sz="2400" baseline="30000" dirty="0" smtClean="0"/>
              <a:t>2                   </a:t>
            </a:r>
            <a:r>
              <a:rPr lang="en-US" sz="2400" dirty="0" smtClean="0"/>
              <a:t>(134.8)</a:t>
            </a:r>
            <a:r>
              <a:rPr lang="en-US" sz="2400" baseline="30000" dirty="0" smtClean="0"/>
              <a:t> 2 </a:t>
            </a:r>
            <a:r>
              <a:rPr lang="en-US" sz="2400" dirty="0" smtClean="0"/>
              <a:t/>
            </a:r>
            <a:br>
              <a:rPr lang="en-US" sz="2400" dirty="0" smtClean="0"/>
            </a:br>
            <a:r>
              <a:rPr lang="en-US" sz="2400" dirty="0" smtClean="0"/>
              <a:t>C.F=-------=-------------</a:t>
            </a:r>
            <a:br>
              <a:rPr lang="en-US" sz="2400" dirty="0" smtClean="0"/>
            </a:br>
            <a:r>
              <a:rPr lang="en-US" sz="2400" dirty="0" smtClean="0"/>
              <a:t>         ∑</a:t>
            </a:r>
            <a:r>
              <a:rPr lang="en-US" sz="2400" dirty="0" err="1" smtClean="0"/>
              <a:t>ri</a:t>
            </a:r>
            <a:r>
              <a:rPr lang="en-US" sz="2400" dirty="0" smtClean="0"/>
              <a:t>           5+3+2+3+2</a:t>
            </a:r>
            <a:br>
              <a:rPr lang="en-US" sz="2400" dirty="0" smtClean="0"/>
            </a:br>
            <a:r>
              <a:rPr lang="en-US" sz="2400" dirty="0" smtClean="0"/>
              <a:t/>
            </a:r>
            <a:br>
              <a:rPr lang="en-US" sz="2400" dirty="0" smtClean="0"/>
            </a:br>
            <a:r>
              <a:rPr lang="en-US" sz="2400" dirty="0" smtClean="0"/>
              <a:t>        (134.8)</a:t>
            </a:r>
            <a:r>
              <a:rPr lang="en-US" sz="2400" baseline="30000" dirty="0" smtClean="0"/>
              <a:t>2</a:t>
            </a:r>
            <a:r>
              <a:rPr lang="en-US" sz="2400" dirty="0" smtClean="0"/>
              <a:t/>
            </a:r>
            <a:br>
              <a:rPr lang="en-US" sz="2400" dirty="0" smtClean="0"/>
            </a:br>
            <a:r>
              <a:rPr lang="en-US" sz="2400" dirty="0" smtClean="0"/>
              <a:t>C.F=---------</a:t>
            </a:r>
            <a:br>
              <a:rPr lang="en-US" sz="2400" dirty="0" smtClean="0"/>
            </a:br>
            <a:r>
              <a:rPr lang="en-US" sz="2400" dirty="0" smtClean="0"/>
              <a:t>              15 </a:t>
            </a:r>
            <a:br>
              <a:rPr lang="en-US" sz="2400" dirty="0" smtClean="0"/>
            </a:br>
            <a:r>
              <a:rPr lang="en-US" sz="2400" dirty="0" smtClean="0"/>
              <a:t>          </a:t>
            </a:r>
            <a:br>
              <a:rPr lang="en-US" sz="2400" dirty="0" smtClean="0"/>
            </a:br>
            <a:r>
              <a:rPr lang="en-US" sz="2400" dirty="0" smtClean="0"/>
              <a:t> C.F=1211.40</a:t>
            </a:r>
            <a:endParaRPr lang="en-US" sz="2400" dirty="0"/>
          </a:p>
        </p:txBody>
      </p:sp>
    </p:spTree>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533400"/>
            <a:ext cx="8610600" cy="5410200"/>
          </a:xfrm>
        </p:spPr>
        <p:txBody>
          <a:bodyPr>
            <a:noAutofit/>
          </a:bodyPr>
          <a:lstStyle/>
          <a:p>
            <a:r>
              <a:rPr lang="en-US" sz="36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Find the sum of squares total=SST</a:t>
            </a:r>
          </a:p>
          <a:p>
            <a:r>
              <a:rPr lang="en-US" sz="2800" dirty="0" smtClean="0"/>
              <a:t>SST= ∑yij</a:t>
            </a:r>
            <a:r>
              <a:rPr lang="en-US" sz="2800" baseline="30000" dirty="0" smtClean="0"/>
              <a:t>2</a:t>
            </a:r>
            <a:r>
              <a:rPr lang="en-US" sz="2800" dirty="0" smtClean="0"/>
              <a:t> _ </a:t>
            </a:r>
            <a:r>
              <a:rPr lang="en-US" sz="28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C.F</a:t>
            </a:r>
            <a:endParaRPr lang="en-US" sz="2800" dirty="0" smtClean="0"/>
          </a:p>
          <a:p>
            <a:r>
              <a:rPr lang="en-US" sz="2800" dirty="0" smtClean="0"/>
              <a:t>          (8.5)</a:t>
            </a:r>
            <a:r>
              <a:rPr lang="en-US" sz="2800" baseline="30000" dirty="0" smtClean="0"/>
              <a:t>2 +</a:t>
            </a:r>
            <a:r>
              <a:rPr lang="en-US" sz="2800" dirty="0" smtClean="0"/>
              <a:t> (8.8)</a:t>
            </a:r>
            <a:r>
              <a:rPr lang="en-US" sz="2800" baseline="30000" dirty="0" smtClean="0"/>
              <a:t>2 +………+</a:t>
            </a:r>
            <a:r>
              <a:rPr lang="en-US" sz="2800" dirty="0" smtClean="0"/>
              <a:t>(8.3)</a:t>
            </a:r>
            <a:r>
              <a:rPr lang="en-US" sz="2800" baseline="30000" dirty="0" smtClean="0"/>
              <a:t>2  </a:t>
            </a:r>
            <a:r>
              <a:rPr lang="en-US" sz="2800" dirty="0" smtClean="0"/>
              <a:t>_</a:t>
            </a:r>
            <a:r>
              <a:rPr lang="en-US" sz="2800" baseline="30000" dirty="0" smtClean="0"/>
              <a:t> </a:t>
            </a:r>
            <a:r>
              <a:rPr lang="en-US" sz="28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1211.40</a:t>
            </a:r>
            <a:endParaRPr lang="en-US" sz="2800" dirty="0" smtClean="0"/>
          </a:p>
          <a:p>
            <a:r>
              <a:rPr lang="en-US" sz="2800" dirty="0" smtClean="0"/>
              <a:t>SST=</a:t>
            </a:r>
            <a:r>
              <a:rPr lang="en-US" sz="3600" b="1" dirty="0" smtClean="0"/>
              <a:t>17.878</a:t>
            </a:r>
            <a:endParaRPr lang="en-US" sz="2800" b="1"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r>
              <a:rPr lang="en-US" sz="2800" dirty="0" smtClean="0"/>
              <a:t/>
            </a:r>
            <a:br>
              <a:rPr lang="en-US" sz="2800" dirty="0" smtClean="0"/>
            </a:br>
            <a:r>
              <a:rPr lang="en-US" sz="2800" dirty="0" smtClean="0"/>
              <a:t>              </a:t>
            </a:r>
            <a:br>
              <a:rPr lang="en-US" sz="2800" dirty="0" smtClean="0"/>
            </a:br>
            <a:endParaRPr lang="en-US" sz="1600" dirty="0" smtClean="0"/>
          </a:p>
          <a:p>
            <a:endParaRPr lang="en-US" sz="1600" dirty="0" smtClean="0"/>
          </a:p>
          <a:p>
            <a:r>
              <a:rPr lang="en-US" sz="2800" dirty="0" smtClean="0"/>
              <a:t/>
            </a:r>
            <a:br>
              <a:rPr lang="en-US" sz="2800" dirty="0" smtClean="0"/>
            </a:br>
            <a:endParaRPr lang="en-US" sz="2800" dirty="0" smtClean="0"/>
          </a:p>
          <a:p>
            <a:endParaRPr lang="en-US" sz="2800" dirty="0" smtClean="0"/>
          </a:p>
          <a:p>
            <a:endParaRPr lang="en-US" sz="2800" dirty="0" smtClean="0"/>
          </a:p>
          <a:p>
            <a:endParaRPr lang="en-US" sz="2800" dirty="0" smtClean="0"/>
          </a:p>
          <a:p>
            <a:endParaRPr lang="en-US" sz="2800" dirty="0" smtClean="0"/>
          </a:p>
          <a:p>
            <a:pPr marL="438912" lvl="1" indent="-91440" algn="just"/>
            <a:r>
              <a:rPr lang="en-US" sz="2000" dirty="0" smtClean="0"/>
              <a:t>           (</a:t>
            </a:r>
            <a:r>
              <a:rPr lang="en-US" sz="2000" dirty="0" err="1" smtClean="0"/>
              <a:t>yi</a:t>
            </a:r>
            <a:r>
              <a:rPr lang="en-US" sz="2000" dirty="0" smtClean="0"/>
              <a:t>.)</a:t>
            </a:r>
            <a:r>
              <a:rPr lang="en-US" sz="2000" baseline="30000" dirty="0" smtClean="0"/>
              <a:t>2</a:t>
            </a:r>
          </a:p>
          <a:p>
            <a:pPr marL="438912" lvl="1" indent="-91440" algn="just"/>
            <a:endParaRPr lang="en-US" sz="2000" baseline="30000" dirty="0" smtClean="0"/>
          </a:p>
          <a:p>
            <a:pPr marL="438912" lvl="1" indent="-91440" algn="just"/>
            <a:r>
              <a:rPr lang="en-US" sz="2000" dirty="0" err="1" smtClean="0"/>
              <a:t>SSt</a:t>
            </a:r>
            <a:r>
              <a:rPr lang="en-US" sz="2000" dirty="0" smtClean="0"/>
              <a:t>=∑-----  _  C.F </a:t>
            </a:r>
            <a:endParaRPr lang="en-US" sz="2000" baseline="30000" dirty="0" smtClean="0"/>
          </a:p>
          <a:p>
            <a:pPr marL="438912" lvl="1" indent="-91440"/>
            <a:r>
              <a:rPr lang="en-US" sz="2000" dirty="0" smtClean="0"/>
              <a:t>            </a:t>
            </a:r>
            <a:r>
              <a:rPr lang="en-US" sz="2000" dirty="0" err="1" smtClean="0"/>
              <a:t>ri</a:t>
            </a:r>
            <a:endParaRPr lang="en-US" sz="2000"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3505200"/>
            <a:ext cx="8534400" cy="1828800"/>
          </a:xfrm>
        </p:spPr>
        <p:txBody>
          <a:bodyPr/>
          <a:lstStyle/>
          <a:p>
            <a:r>
              <a:rPr lang="en-US" dirty="0" smtClean="0"/>
              <a:t>Find the sum of squares error </a:t>
            </a:r>
          </a:p>
          <a:p>
            <a:r>
              <a:rPr lang="en-US" sz="32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SSe</a:t>
            </a:r>
            <a:r>
              <a:rPr lang="en-US" dirty="0" smtClean="0"/>
              <a:t>=SST-</a:t>
            </a:r>
            <a:r>
              <a:rPr lang="en-US" dirty="0" err="1" smtClean="0"/>
              <a:t>SSt</a:t>
            </a:r>
            <a:r>
              <a:rPr lang="en-US" dirty="0" smtClean="0"/>
              <a:t>= 17.878-10.306=</a:t>
            </a:r>
            <a:r>
              <a:rPr lang="en-US" sz="3600" b="1" dirty="0" smtClean="0"/>
              <a:t>7.572</a:t>
            </a:r>
            <a:r>
              <a:rPr lang="en-US" dirty="0" smtClean="0"/>
              <a:t>  </a:t>
            </a:r>
            <a:endParaRPr lang="en-US" baseline="30000" dirty="0" smtClean="0"/>
          </a:p>
          <a:p>
            <a:endParaRPr lang="en-US" dirty="0"/>
          </a:p>
        </p:txBody>
      </p:sp>
      <p:sp>
        <p:nvSpPr>
          <p:cNvPr id="4" name="Rectangle 3"/>
          <p:cNvSpPr/>
          <p:nvPr/>
        </p:nvSpPr>
        <p:spPr>
          <a:xfrm>
            <a:off x="304800" y="1752600"/>
            <a:ext cx="8839200" cy="1631216"/>
          </a:xfrm>
          <a:prstGeom prst="rect">
            <a:avLst/>
          </a:prstGeom>
        </p:spPr>
        <p:txBody>
          <a:bodyPr wrap="square">
            <a:spAutoFit/>
          </a:bodyPr>
          <a:lstStyle/>
          <a:p>
            <a:r>
              <a:rPr lang="en-US" dirty="0" smtClean="0"/>
              <a:t>               (</a:t>
            </a:r>
            <a:r>
              <a:rPr lang="en-US" dirty="0" err="1" smtClean="0"/>
              <a:t>yi</a:t>
            </a:r>
            <a:r>
              <a:rPr lang="en-US" dirty="0" smtClean="0"/>
              <a:t>.)</a:t>
            </a:r>
            <a:r>
              <a:rPr lang="en-US" baseline="30000" dirty="0" smtClean="0"/>
              <a:t>2                   </a:t>
            </a:r>
            <a:r>
              <a:rPr lang="en-US" dirty="0" smtClean="0"/>
              <a:t>(45.9)</a:t>
            </a:r>
            <a:r>
              <a:rPr lang="en-US" baseline="30000" dirty="0" smtClean="0"/>
              <a:t>2       </a:t>
            </a:r>
            <a:r>
              <a:rPr lang="en-US" dirty="0" smtClean="0"/>
              <a:t>(23.5)</a:t>
            </a:r>
            <a:r>
              <a:rPr lang="en-US" baseline="30000" dirty="0" smtClean="0"/>
              <a:t>2     </a:t>
            </a:r>
            <a:r>
              <a:rPr lang="en-US" dirty="0" smtClean="0"/>
              <a:t>(16.9)</a:t>
            </a:r>
            <a:r>
              <a:rPr lang="en-US" baseline="30000" dirty="0" smtClean="0"/>
              <a:t>2         </a:t>
            </a:r>
            <a:r>
              <a:rPr lang="en-US" dirty="0" smtClean="0"/>
              <a:t>(31)</a:t>
            </a:r>
            <a:r>
              <a:rPr lang="en-US" baseline="30000" dirty="0" smtClean="0"/>
              <a:t>2       </a:t>
            </a:r>
            <a:r>
              <a:rPr lang="en-US" dirty="0" smtClean="0"/>
              <a:t>(17.5) </a:t>
            </a:r>
            <a:r>
              <a:rPr lang="en-US" baseline="30000" dirty="0" smtClean="0"/>
              <a:t>2 </a:t>
            </a:r>
            <a:r>
              <a:rPr lang="en-US" dirty="0" smtClean="0"/>
              <a:t/>
            </a:r>
            <a:br>
              <a:rPr lang="en-US" dirty="0" smtClean="0"/>
            </a:br>
            <a:r>
              <a:rPr lang="en-US" sz="2000"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SSt</a:t>
            </a:r>
            <a:r>
              <a:rPr lang="en-US" dirty="0" smtClean="0"/>
              <a:t>= </a:t>
            </a:r>
            <a:r>
              <a:rPr lang="en-US" sz="2800" dirty="0" smtClean="0"/>
              <a:t>∑</a:t>
            </a:r>
            <a:r>
              <a:rPr lang="en-US" dirty="0" smtClean="0"/>
              <a:t> ------ _ C.F = ----- + ------+-------+------+------ - 1211.4</a:t>
            </a:r>
          </a:p>
          <a:p>
            <a:r>
              <a:rPr lang="en-US" dirty="0" smtClean="0"/>
              <a:t>                 </a:t>
            </a:r>
            <a:r>
              <a:rPr lang="en-US" dirty="0" err="1" smtClean="0"/>
              <a:t>ri</a:t>
            </a:r>
            <a:r>
              <a:rPr lang="en-US" dirty="0" smtClean="0"/>
              <a:t>                      5            3         2              3         2  </a:t>
            </a:r>
          </a:p>
          <a:p>
            <a:r>
              <a:rPr lang="en-US" dirty="0" smtClean="0"/>
              <a:t>       = </a:t>
            </a:r>
            <a:r>
              <a:rPr lang="en-US" sz="3600" b="1" dirty="0" smtClean="0"/>
              <a:t>10.3</a:t>
            </a:r>
            <a:r>
              <a:rPr lang="en-US" dirty="0" smtClean="0"/>
              <a:t>          </a:t>
            </a:r>
            <a:endParaRPr lang="en-US" dirty="0"/>
          </a:p>
        </p:txBody>
      </p:sp>
      <p:sp>
        <p:nvSpPr>
          <p:cNvPr id="6" name="Rectangle 5"/>
          <p:cNvSpPr/>
          <p:nvPr/>
        </p:nvSpPr>
        <p:spPr>
          <a:xfrm>
            <a:off x="304800" y="533400"/>
            <a:ext cx="8839200" cy="584775"/>
          </a:xfrm>
          <a:prstGeom prst="rect">
            <a:avLst/>
          </a:prstGeom>
        </p:spPr>
        <p:txBody>
          <a:bodyPr wrap="square">
            <a:spAutoFit/>
          </a:bodyPr>
          <a:lstStyle/>
          <a:p>
            <a:r>
              <a:rPr lang="en-US" sz="32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Find the sum of squares treatment=</a:t>
            </a:r>
            <a:r>
              <a:rPr lang="en-US" sz="3200" b="1" spc="50" dirty="0" err="1"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SSt</a:t>
            </a:r>
            <a:endParaRPr lang="en-US" sz="32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cSld>
  <p:clrMapOvr>
    <a:masterClrMapping/>
  </p:clrMapOvr>
  <p:transition>
    <p:push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47798"/>
          <a:ext cx="8229600" cy="279686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5314">
                <a:tc>
                  <a:txBody>
                    <a:bodyPr/>
                    <a:lstStyle/>
                    <a:p>
                      <a:r>
                        <a:rPr lang="en-US" dirty="0" smtClean="0"/>
                        <a:t>S </a:t>
                      </a:r>
                      <a:r>
                        <a:rPr lang="en-US" baseline="0" dirty="0" smtClean="0"/>
                        <a:t> O  V</a:t>
                      </a:r>
                      <a:endParaRPr lang="en-US" dirty="0"/>
                    </a:p>
                  </a:txBody>
                  <a:tcPr/>
                </a:tc>
                <a:tc>
                  <a:txBody>
                    <a:bodyPr/>
                    <a:lstStyle/>
                    <a:p>
                      <a:r>
                        <a:rPr lang="en-US" dirty="0" err="1" smtClean="0"/>
                        <a:t>df</a:t>
                      </a:r>
                      <a:endParaRPr lang="en-US" dirty="0"/>
                    </a:p>
                  </a:txBody>
                  <a:tcPr/>
                </a:tc>
                <a:tc>
                  <a:txBody>
                    <a:bodyPr/>
                    <a:lstStyle/>
                    <a:p>
                      <a:r>
                        <a:rPr lang="en-US" dirty="0" smtClean="0"/>
                        <a:t>SS</a:t>
                      </a:r>
                      <a:endParaRPr lang="en-US" dirty="0"/>
                    </a:p>
                  </a:txBody>
                  <a:tcPr/>
                </a:tc>
                <a:tc>
                  <a:txBody>
                    <a:bodyPr/>
                    <a:lstStyle/>
                    <a:p>
                      <a:r>
                        <a:rPr lang="en-US" dirty="0" smtClean="0"/>
                        <a:t>MS</a:t>
                      </a:r>
                      <a:endParaRPr lang="en-US" dirty="0"/>
                    </a:p>
                  </a:txBody>
                  <a:tcPr/>
                </a:tc>
                <a:tc>
                  <a:txBody>
                    <a:bodyPr/>
                    <a:lstStyle/>
                    <a:p>
                      <a:r>
                        <a:rPr lang="en-US" dirty="0" err="1" smtClean="0"/>
                        <a:t>Cal.F</a:t>
                      </a:r>
                      <a:endParaRPr lang="en-US" dirty="0"/>
                    </a:p>
                  </a:txBody>
                  <a:tcPr/>
                </a:tc>
                <a:tc>
                  <a:txBody>
                    <a:bodyPr/>
                    <a:lstStyle/>
                    <a:p>
                      <a:r>
                        <a:rPr lang="en-US" dirty="0" err="1" smtClean="0"/>
                        <a:t>Tab.F</a:t>
                      </a:r>
                      <a:endParaRPr lang="en-US" dirty="0"/>
                    </a:p>
                  </a:txBody>
                  <a:tcPr/>
                </a:tc>
              </a:tr>
              <a:tr h="375314">
                <a:tc>
                  <a:txBody>
                    <a:bodyPr/>
                    <a:lstStyle/>
                    <a:p>
                      <a:r>
                        <a:rPr lang="en-US" dirty="0" smtClean="0"/>
                        <a:t>treatment</a:t>
                      </a:r>
                      <a:endParaRPr lang="en-US" dirty="0"/>
                    </a:p>
                  </a:txBody>
                  <a:tcPr/>
                </a:tc>
                <a:tc>
                  <a:txBody>
                    <a:bodyPr/>
                    <a:lstStyle/>
                    <a:p>
                      <a:r>
                        <a:rPr lang="en-US" dirty="0" smtClean="0"/>
                        <a:t>t-1=4</a:t>
                      </a:r>
                      <a:endParaRPr lang="en-US" dirty="0"/>
                    </a:p>
                  </a:txBody>
                  <a:tcPr/>
                </a:tc>
                <a:tc>
                  <a:txBody>
                    <a:bodyPr/>
                    <a:lstStyle/>
                    <a:p>
                      <a:r>
                        <a:rPr lang="en-US" dirty="0" smtClean="0"/>
                        <a:t>10.3</a:t>
                      </a:r>
                      <a:endParaRPr lang="en-US" dirty="0"/>
                    </a:p>
                  </a:txBody>
                  <a:tcPr/>
                </a:tc>
                <a:tc>
                  <a:txBody>
                    <a:bodyPr/>
                    <a:lstStyle/>
                    <a:p>
                      <a:r>
                        <a:rPr lang="en-US" dirty="0" smtClean="0"/>
                        <a:t>2.5</a:t>
                      </a:r>
                      <a:endParaRPr lang="en-US" dirty="0"/>
                    </a:p>
                  </a:txBody>
                  <a:tcPr/>
                </a:tc>
                <a:tc>
                  <a:txBody>
                    <a:bodyPr/>
                    <a:lstStyle/>
                    <a:p>
                      <a:r>
                        <a:rPr lang="en-US" dirty="0" smtClean="0"/>
                        <a:t>3.4</a:t>
                      </a:r>
                      <a:r>
                        <a:rPr lang="en-US" baseline="30000" dirty="0" smtClean="0"/>
                        <a:t>ns</a:t>
                      </a:r>
                      <a:endParaRPr lang="en-US" baseline="30000" dirty="0"/>
                    </a:p>
                  </a:txBody>
                  <a:tcPr/>
                </a:tc>
                <a:tc>
                  <a:txBody>
                    <a:bodyPr/>
                    <a:lstStyle/>
                    <a:p>
                      <a:r>
                        <a:rPr lang="en-US" dirty="0" smtClean="0"/>
                        <a:t>5.99</a:t>
                      </a:r>
                      <a:endParaRPr lang="en-US" dirty="0"/>
                    </a:p>
                  </a:txBody>
                  <a:tcPr/>
                </a:tc>
              </a:tr>
              <a:tr h="647802">
                <a:tc>
                  <a:txBody>
                    <a:bodyPr/>
                    <a:lstStyle/>
                    <a:p>
                      <a:r>
                        <a:rPr lang="en-US" dirty="0" smtClean="0"/>
                        <a:t>Error</a:t>
                      </a:r>
                      <a:endParaRPr lang="en-US" dirty="0"/>
                    </a:p>
                  </a:txBody>
                  <a:tcPr/>
                </a:tc>
                <a:tc>
                  <a:txBody>
                    <a:bodyPr/>
                    <a:lstStyle/>
                    <a:p>
                      <a:r>
                        <a:rPr lang="en-US" dirty="0" smtClean="0"/>
                        <a:t>∑</a:t>
                      </a:r>
                      <a:r>
                        <a:rPr lang="en-US" dirty="0" err="1" smtClean="0"/>
                        <a:t>ri</a:t>
                      </a:r>
                      <a:r>
                        <a:rPr lang="en-US" dirty="0" smtClean="0"/>
                        <a:t>-t</a:t>
                      </a:r>
                    </a:p>
                    <a:p>
                      <a:r>
                        <a:rPr lang="en-US" dirty="0" smtClean="0"/>
                        <a:t>15-5=10</a:t>
                      </a:r>
                      <a:endParaRPr lang="en-US" dirty="0"/>
                    </a:p>
                  </a:txBody>
                  <a:tcPr/>
                </a:tc>
                <a:tc>
                  <a:txBody>
                    <a:bodyPr/>
                    <a:lstStyle/>
                    <a:p>
                      <a:r>
                        <a:rPr lang="en-US" dirty="0" smtClean="0"/>
                        <a:t>7.5</a:t>
                      </a:r>
                      <a:endParaRPr lang="en-US" dirty="0"/>
                    </a:p>
                  </a:txBody>
                  <a:tcPr/>
                </a:tc>
                <a:tc>
                  <a:txBody>
                    <a:bodyPr/>
                    <a:lstStyle/>
                    <a:p>
                      <a:r>
                        <a:rPr lang="en-US" dirty="0" smtClean="0"/>
                        <a:t>0.75</a:t>
                      </a:r>
                      <a:endParaRPr lang="en-US" dirty="0"/>
                    </a:p>
                  </a:txBody>
                  <a:tcPr/>
                </a:tc>
                <a:tc>
                  <a:txBody>
                    <a:bodyPr/>
                    <a:lstStyle/>
                    <a:p>
                      <a:endParaRPr lang="en-US"/>
                    </a:p>
                  </a:txBody>
                  <a:tcPr/>
                </a:tc>
                <a:tc>
                  <a:txBody>
                    <a:bodyPr/>
                    <a:lstStyle/>
                    <a:p>
                      <a:endParaRPr lang="en-US"/>
                    </a:p>
                  </a:txBody>
                  <a:tcPr/>
                </a:tc>
              </a:tr>
              <a:tr h="647802">
                <a:tc>
                  <a:txBody>
                    <a:bodyPr/>
                    <a:lstStyle/>
                    <a:p>
                      <a:r>
                        <a:rPr lang="en-US" dirty="0" smtClean="0"/>
                        <a:t>total</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∑ri-1=14</a:t>
                      </a:r>
                    </a:p>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5314">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375314">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r>
            </a:tbl>
          </a:graphicData>
        </a:graphic>
      </p:graphicFrame>
      <p:sp>
        <p:nvSpPr>
          <p:cNvPr id="3" name="Title 2"/>
          <p:cNvSpPr>
            <a:spLocks noGrp="1"/>
          </p:cNvSpPr>
          <p:nvPr>
            <p:ph type="title"/>
          </p:nvPr>
        </p:nvSpPr>
        <p:spPr/>
        <p:txBody>
          <a:bodyPr/>
          <a:lstStyle/>
          <a:p>
            <a:r>
              <a:rPr lang="en-US" dirty="0" smtClean="0"/>
              <a:t>ANOVA-table</a:t>
            </a:r>
            <a:endParaRPr lang="en-US" dirty="0"/>
          </a:p>
        </p:txBody>
      </p:sp>
    </p:spTree>
  </p:cSld>
  <p:clrMapOvr>
    <a:masterClrMapping/>
  </p:clrMapOvr>
  <p:transition>
    <p:split orient="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464</TotalTime>
  <Words>489</Words>
  <Application>Microsoft Office PowerPoint</Application>
  <PresentationFormat>On-screen Show (4:3)</PresentationFormat>
  <Paragraphs>206</Paragraphs>
  <Slides>19</Slides>
  <Notes>14</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Completely  Randomized Design un equal Replicate</vt:lpstr>
      <vt:lpstr>Example(1) </vt:lpstr>
      <vt:lpstr>Find </vt:lpstr>
      <vt:lpstr>Slide 4</vt:lpstr>
      <vt:lpstr>Slide 5</vt:lpstr>
      <vt:lpstr>        (y..)2                   (134.8) 2  C.F=-------=-------------          ∑ri           5+3+2+3+2          (134.8)2 C.F=---------               15              C.F=1211.40</vt:lpstr>
      <vt:lpstr>Slide 7</vt:lpstr>
      <vt:lpstr>Slide 8</vt:lpstr>
      <vt:lpstr>ANOVA-table</vt:lpstr>
      <vt:lpstr>4-Discus and result </vt:lpstr>
      <vt:lpstr>Example (2)</vt:lpstr>
      <vt:lpstr>Slide 12</vt:lpstr>
      <vt:lpstr>Find</vt:lpstr>
      <vt:lpstr>Slide 14</vt:lpstr>
      <vt:lpstr>Slide 15</vt:lpstr>
      <vt:lpstr>Slide 16</vt:lpstr>
      <vt:lpstr>Slide 17</vt:lpstr>
      <vt:lpstr>ANOVA-table</vt:lpstr>
      <vt:lpstr>Slide 19</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Completely  Randomized Design un equal Replicate</dc:title>
  <dc:creator>Msc. Haval</dc:creator>
  <cp:lastModifiedBy>IB_1</cp:lastModifiedBy>
  <cp:revision>47</cp:revision>
  <dcterms:created xsi:type="dcterms:W3CDTF">2014-11-10T17:31:04Z</dcterms:created>
  <dcterms:modified xsi:type="dcterms:W3CDTF">2016-10-30T11:45:14Z</dcterms:modified>
</cp:coreProperties>
</file>