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83FE-51D5-412D-9D13-082A99E42968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0FF0-4F10-417E-B66D-131701E4F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786874" cy="664371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Randomized complete Block Design(RCBD)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  <a:p>
            <a:pPr algn="just"/>
            <a:r>
              <a:rPr lang="en-US" dirty="0" smtClean="0"/>
              <a:t>   </a:t>
            </a:r>
            <a:r>
              <a:rPr lang="en-US" sz="3600" dirty="0" smtClean="0"/>
              <a:t>An experiment was contacted to study the effect of four herds to increase the weight of the Calve and used 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Randomized complete Block Design(RCBD) </a:t>
            </a:r>
            <a:r>
              <a:rPr lang="en-US" sz="3600" dirty="0" smtClean="0"/>
              <a:t>with four of data were as follows 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5- compare between mean</a:t>
            </a:r>
          </a:p>
          <a:p>
            <a:r>
              <a:rPr lang="en-US" sz="5400" dirty="0" smtClean="0"/>
              <a:t>L.S.D test</a:t>
            </a:r>
          </a:p>
          <a:p>
            <a:r>
              <a:rPr lang="en-US" dirty="0" err="1" smtClean="0"/>
              <a:t>L.S.d</a:t>
            </a:r>
            <a:r>
              <a:rPr lang="en-US" dirty="0" smtClean="0"/>
              <a:t>=t(</a:t>
            </a:r>
            <a:r>
              <a:rPr lang="el-GR" dirty="0" smtClean="0"/>
              <a:t>α </a:t>
            </a:r>
            <a:r>
              <a:rPr lang="en-US" sz="3600" u="sng" dirty="0" smtClean="0"/>
              <a:t>0.05</a:t>
            </a:r>
            <a:r>
              <a:rPr lang="en-US" u="sng" dirty="0" smtClean="0"/>
              <a:t> </a:t>
            </a:r>
            <a:r>
              <a:rPr lang="en-US" dirty="0" smtClean="0"/>
              <a:t>, </a:t>
            </a:r>
            <a:r>
              <a:rPr lang="en-US" sz="4400" dirty="0" err="1" smtClean="0"/>
              <a:t>dfe</a:t>
            </a:r>
            <a:r>
              <a:rPr lang="en-US" dirty="0" smtClean="0"/>
              <a:t>)*</a:t>
            </a:r>
            <a:r>
              <a:rPr lang="en-US" sz="6600" dirty="0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l-GR" sz="6600" dirty="0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Ῡ</a:t>
            </a:r>
            <a:r>
              <a:rPr lang="en-US" sz="6600" dirty="0" err="1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6600" dirty="0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dirty="0" smtClean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 smtClean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 smtClean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l-GR" dirty="0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Ῡ</a:t>
            </a:r>
            <a:r>
              <a:rPr lang="en-US" dirty="0" err="1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dirty="0" smtClean="0">
                <a:ln w="12700">
                  <a:solidFill>
                    <a:srgbClr val="00B05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= </a:t>
            </a:r>
          </a:p>
          <a:p>
            <a:endParaRPr lang="en-US" dirty="0" smtClean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smtClean="0"/>
              <a:t>t(</a:t>
            </a:r>
            <a:r>
              <a:rPr lang="el-GR" dirty="0" smtClean="0"/>
              <a:t>α </a:t>
            </a:r>
            <a:r>
              <a:rPr lang="en-US" sz="3600" u="sng" dirty="0" smtClean="0"/>
              <a:t>0.05</a:t>
            </a:r>
            <a:r>
              <a:rPr lang="en-US" u="sng" dirty="0" smtClean="0"/>
              <a:t> </a:t>
            </a:r>
            <a:r>
              <a:rPr lang="en-US" dirty="0" smtClean="0"/>
              <a:t>, </a:t>
            </a:r>
            <a:r>
              <a:rPr lang="en-US" sz="4400" dirty="0" err="1" smtClean="0"/>
              <a:t>dfe</a:t>
            </a:r>
            <a:r>
              <a:rPr lang="en-US" dirty="0" smtClean="0"/>
              <a:t>)= 2.26</a:t>
            </a:r>
            <a:endParaRPr lang="en-US" dirty="0" smtClean="0">
              <a:ln w="12700">
                <a:solidFill>
                  <a:srgbClr val="00B05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500438"/>
            <a:ext cx="3929090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215106"/>
          </a:xfrm>
        </p:spPr>
        <p:txBody>
          <a:bodyPr/>
          <a:lstStyle/>
          <a:p>
            <a:r>
              <a:rPr lang="en-US" dirty="0" smtClean="0"/>
              <a:t>L.S.D=2.26*1.97= </a:t>
            </a:r>
            <a:r>
              <a:rPr lang="en-US" sz="4800" dirty="0" smtClean="0"/>
              <a:t>4.45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t4       t3        t2        t1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63        59        57       53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           </a:t>
            </a:r>
            <a:r>
              <a:rPr lang="en-US" dirty="0" err="1" smtClean="0"/>
              <a:t>ab</a:t>
            </a:r>
            <a:r>
              <a:rPr lang="en-US" dirty="0" smtClean="0"/>
              <a:t>          </a:t>
            </a:r>
            <a:r>
              <a:rPr lang="en-US" dirty="0" err="1" smtClean="0"/>
              <a:t>bc</a:t>
            </a:r>
            <a:r>
              <a:rPr lang="en-US" dirty="0" smtClean="0"/>
              <a:t>      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Example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     </a:t>
            </a:r>
            <a:r>
              <a:rPr lang="en-US" sz="4400" dirty="0" smtClean="0"/>
              <a:t>An experiment  was conducted using the design (RCBD) to study the effect level nitrogen ( zero, 10, 20 ,30) kg of acres. in the character the production amount in the soy and the data is as follows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0" y="1071546"/>
          <a:ext cx="8715440" cy="541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</a:tblGrid>
              <a:tr h="82153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treat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Yi.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dirty="0" smtClean="0"/>
                        <a:t>Ῡ</a:t>
                      </a:r>
                      <a:r>
                        <a:rPr lang="en-US" sz="3600" dirty="0" err="1" smtClean="0"/>
                        <a:t>i</a:t>
                      </a:r>
                      <a:r>
                        <a:rPr lang="en-US" sz="3600" dirty="0" smtClean="0"/>
                        <a:t>.</a:t>
                      </a:r>
                    </a:p>
                    <a:p>
                      <a:endParaRPr lang="en-US" sz="36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t1=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zero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46.8</a:t>
                      </a:r>
                      <a:endParaRPr lang="en-US" sz="20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t2=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10kg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74</a:t>
                      </a:r>
                      <a:endParaRPr lang="en-US" sz="20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t3=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20kg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84.4</a:t>
                      </a:r>
                      <a:endParaRPr lang="en-US" sz="20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t4=30kg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145.8</a:t>
                      </a:r>
                      <a:endParaRPr lang="en-US" sz="20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/>
                        <a:t>Y.j</a:t>
                      </a:r>
                      <a:endParaRPr lang="en-US" sz="36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y..(1755)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/>
          <a:lstStyle/>
          <a:p>
            <a:r>
              <a:rPr lang="en-US" sz="6000" dirty="0" smtClean="0"/>
              <a:t>Find</a:t>
            </a:r>
            <a:r>
              <a:rPr lang="en-US" sz="5400" dirty="0" smtClean="0"/>
              <a:t> </a:t>
            </a:r>
          </a:p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1- Linear model</a:t>
            </a:r>
          </a:p>
          <a:p>
            <a:r>
              <a:rPr lang="en-US" sz="4400" dirty="0" smtClean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2-Hypothesis test </a:t>
            </a:r>
          </a:p>
          <a:p>
            <a:r>
              <a:rPr lang="en-US" sz="4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3-Complet ANOVA table</a:t>
            </a:r>
            <a:endParaRPr lang="en-US" sz="4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4400" b="1" dirty="0" smtClean="0">
                <a:ln w="10541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4-Discus and result</a:t>
            </a:r>
          </a:p>
          <a:p>
            <a:r>
              <a:rPr lang="en-US" sz="6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en-US" sz="6600" dirty="0" smtClean="0"/>
              <a:t> – </a:t>
            </a:r>
            <a:r>
              <a:rPr lang="en-US" sz="6000" dirty="0" smtClean="0"/>
              <a:t>comprising  between  mean </a:t>
            </a:r>
            <a:endParaRPr lang="en-US" sz="6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2" y="142852"/>
          <a:ext cx="8786876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200"/>
                <a:gridCol w="1214446"/>
                <a:gridCol w="1143008"/>
                <a:gridCol w="1285884"/>
                <a:gridCol w="1132802"/>
                <a:gridCol w="1255268"/>
                <a:gridCol w="1255268"/>
              </a:tblGrid>
              <a:tr h="9665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treat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Yi.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Ῡ</a:t>
                      </a:r>
                      <a:r>
                        <a:rPr lang="en-US" sz="2800" dirty="0" err="1" smtClean="0"/>
                        <a:t>i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</a:tr>
              <a:tr h="966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t1=</a:t>
                      </a:r>
                      <a:r>
                        <a:rPr lang="en-US" sz="2400" dirty="0" err="1" smtClean="0"/>
                        <a:t>grdarash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/>
                </a:tc>
              </a:tr>
              <a:tr h="966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t2=</a:t>
                      </a:r>
                      <a:r>
                        <a:rPr lang="en-US" sz="2400" dirty="0" err="1" smtClean="0"/>
                        <a:t>swreza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</a:tr>
              <a:tr h="9665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t3=</a:t>
                      </a:r>
                      <a:r>
                        <a:rPr lang="en-US" sz="2400" dirty="0" err="1" smtClean="0"/>
                        <a:t>qushtapa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59</a:t>
                      </a:r>
                      <a:endParaRPr lang="en-US" sz="2800" dirty="0"/>
                    </a:p>
                  </a:txBody>
                  <a:tcPr/>
                </a:tc>
              </a:tr>
              <a:tr h="9665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t4=</a:t>
                      </a:r>
                      <a:r>
                        <a:rPr lang="en-US" sz="2800" dirty="0" err="1" smtClean="0"/>
                        <a:t>prde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63</a:t>
                      </a:r>
                      <a:endParaRPr lang="en-US" sz="2800" dirty="0"/>
                    </a:p>
                  </a:txBody>
                  <a:tcPr/>
                </a:tc>
              </a:tr>
              <a:tr h="1668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Y.j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272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</a:t>
                      </a:r>
                      <a:r>
                        <a:rPr lang="en-US" sz="2400" dirty="0" smtClean="0"/>
                        <a:t>..(928)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64371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Find</a:t>
            </a:r>
            <a:r>
              <a:rPr lang="en-US" sz="5400" dirty="0" smtClean="0"/>
              <a:t> </a:t>
            </a:r>
          </a:p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1- Linear model</a:t>
            </a:r>
          </a:p>
          <a:p>
            <a:r>
              <a:rPr lang="en-US" sz="4400" dirty="0" smtClean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2-Hypothesis test </a:t>
            </a:r>
          </a:p>
          <a:p>
            <a:r>
              <a:rPr lang="en-US" sz="4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3-Complet ANOVA table</a:t>
            </a:r>
            <a:endParaRPr lang="en-US" sz="4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4400" b="1" dirty="0" smtClean="0">
                <a:ln w="10541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4-Discus and result</a:t>
            </a:r>
          </a:p>
          <a:p>
            <a:r>
              <a:rPr lang="en-US" sz="6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en-US" sz="6600" dirty="0" smtClean="0"/>
              <a:t> – </a:t>
            </a:r>
            <a:r>
              <a:rPr lang="en-US" sz="6000" dirty="0" smtClean="0"/>
              <a:t>comprising  between  mean </a:t>
            </a:r>
            <a:endParaRPr lang="en-US" sz="6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/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Linear model</a:t>
            </a:r>
            <a:r>
              <a:rPr lang="en-US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en-US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en-US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 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Yij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=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M+ti+bj+eij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/>
              <a:t>Yij</a:t>
            </a:r>
            <a:r>
              <a:rPr lang="en-US" dirty="0" smtClean="0"/>
              <a:t>=the observation value in (</a:t>
            </a:r>
            <a:r>
              <a:rPr lang="en-US" dirty="0" err="1" smtClean="0"/>
              <a:t>i</a:t>
            </a:r>
            <a:r>
              <a:rPr lang="en-US" dirty="0" smtClean="0"/>
              <a:t>) treatment and (j) block</a:t>
            </a:r>
          </a:p>
          <a:p>
            <a:r>
              <a:rPr lang="en-US" dirty="0" smtClean="0"/>
              <a:t>M=overall mean </a:t>
            </a:r>
          </a:p>
          <a:p>
            <a:r>
              <a:rPr lang="en-US" dirty="0" err="1" smtClean="0"/>
              <a:t>ti</a:t>
            </a:r>
            <a:r>
              <a:rPr lang="en-US" dirty="0" smtClean="0"/>
              <a:t> =effect of (</a:t>
            </a:r>
            <a:r>
              <a:rPr lang="en-US" dirty="0" err="1" smtClean="0"/>
              <a:t>i</a:t>
            </a:r>
            <a:r>
              <a:rPr lang="en-US" dirty="0" smtClean="0"/>
              <a:t>)treatment (</a:t>
            </a:r>
            <a:r>
              <a:rPr lang="en-US" dirty="0" err="1" smtClean="0"/>
              <a:t>i</a:t>
            </a:r>
            <a:r>
              <a:rPr lang="en-US" dirty="0" smtClean="0"/>
              <a:t>=t1,t2,t3,t4)</a:t>
            </a:r>
          </a:p>
          <a:p>
            <a:r>
              <a:rPr lang="en-US" dirty="0" err="1" smtClean="0"/>
              <a:t>Bj</a:t>
            </a:r>
            <a:r>
              <a:rPr lang="en-US" dirty="0" smtClean="0"/>
              <a:t>=effect of (j)block(j=b1,b2,b3,b4)</a:t>
            </a:r>
          </a:p>
          <a:p>
            <a:r>
              <a:rPr lang="en-US" dirty="0" err="1" smtClean="0"/>
              <a:t>eij</a:t>
            </a:r>
            <a:r>
              <a:rPr lang="en-US" dirty="0" smtClean="0"/>
              <a:t>=experimental error assumed to be normal      in dependent distribution (NID) with zero mean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/>
          <a:lstStyle/>
          <a:p>
            <a:r>
              <a:rPr lang="en-US" sz="5400" b="1" dirty="0" smtClean="0"/>
              <a:t>2-Hypothesis test </a:t>
            </a:r>
          </a:p>
          <a:p>
            <a:r>
              <a:rPr lang="en-US" sz="4800" b="1" dirty="0" smtClean="0"/>
              <a:t>A-treatment</a:t>
            </a:r>
          </a:p>
          <a:p>
            <a:r>
              <a:rPr lang="en-US" b="1" dirty="0" smtClean="0"/>
              <a:t>         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 :M = 0</a:t>
            </a:r>
          </a:p>
          <a:p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Ha: M  ≠ 0</a:t>
            </a:r>
          </a:p>
          <a:p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B- block</a:t>
            </a:r>
          </a:p>
          <a:p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Ho :M = 0</a:t>
            </a:r>
          </a:p>
          <a:p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Ha: M  ≠ 0</a:t>
            </a:r>
          </a:p>
          <a:p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64371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3-Complet ANOVA table </a:t>
            </a:r>
          </a:p>
          <a:p>
            <a:r>
              <a:rPr lang="en-US" dirty="0" smtClean="0"/>
              <a:t> </a:t>
            </a:r>
            <a:r>
              <a:rPr lang="en-US" sz="6000" u="sng" dirty="0" smtClean="0"/>
              <a:t>Find</a:t>
            </a:r>
            <a:r>
              <a:rPr lang="en-US" sz="4800" u="sng" dirty="0" smtClean="0"/>
              <a:t>   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correction factor  C.F</a:t>
            </a:r>
          </a:p>
          <a:p>
            <a:r>
              <a:rPr lang="en-US" dirty="0" smtClean="0"/>
              <a:t>         (y..)</a:t>
            </a:r>
            <a:r>
              <a:rPr lang="en-US" baseline="30000" dirty="0" smtClean="0"/>
              <a:t>2                   </a:t>
            </a:r>
            <a:r>
              <a:rPr lang="en-US" dirty="0" smtClean="0"/>
              <a:t>(928)</a:t>
            </a:r>
            <a:r>
              <a:rPr lang="en-US" baseline="30000" dirty="0" smtClean="0"/>
              <a:t>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C.F=-------=       -------------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tb</a:t>
            </a:r>
            <a:r>
              <a:rPr lang="en-US" dirty="0" smtClean="0"/>
              <a:t>                  4*4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(928)</a:t>
            </a:r>
            <a:r>
              <a:rPr lang="en-US" baseline="30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C.F=  ---------</a:t>
            </a:r>
            <a:br>
              <a:rPr lang="en-US" dirty="0" smtClean="0"/>
            </a:br>
            <a:r>
              <a:rPr lang="en-US" dirty="0" smtClean="0"/>
              <a:t>              16</a:t>
            </a:r>
            <a:br>
              <a:rPr lang="en-US" dirty="0" smtClean="0"/>
            </a:br>
            <a:r>
              <a:rPr lang="en-US" dirty="0" smtClean="0"/>
              <a:t>          </a:t>
            </a:r>
            <a:br>
              <a:rPr lang="en-US" dirty="0" smtClean="0"/>
            </a:br>
            <a:r>
              <a:rPr lang="en-US" dirty="0" smtClean="0"/>
              <a:t> C.F=53824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/>
          </a:bodyPr>
          <a:lstStyle/>
          <a:p>
            <a:r>
              <a:rPr lang="en-US" dirty="0" smtClean="0"/>
              <a:t>SST= ∑yij</a:t>
            </a:r>
            <a:r>
              <a:rPr lang="en-US" baseline="30000" dirty="0" smtClean="0"/>
              <a:t>2</a:t>
            </a:r>
            <a:r>
              <a:rPr lang="en-US" dirty="0" smtClean="0"/>
              <a:t> _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C.F</a:t>
            </a:r>
            <a:endParaRPr lang="en-US" dirty="0" smtClean="0"/>
          </a:p>
          <a:p>
            <a:r>
              <a:rPr lang="en-US" dirty="0" smtClean="0"/>
              <a:t>          (62)</a:t>
            </a:r>
            <a:r>
              <a:rPr lang="en-US" baseline="30000" dirty="0" smtClean="0"/>
              <a:t>2 +</a:t>
            </a:r>
            <a:r>
              <a:rPr lang="en-US" dirty="0" smtClean="0"/>
              <a:t> (47)</a:t>
            </a:r>
            <a:r>
              <a:rPr lang="en-US" baseline="30000" dirty="0" smtClean="0"/>
              <a:t>2 +………+</a:t>
            </a:r>
            <a:r>
              <a:rPr lang="en-US" dirty="0" smtClean="0"/>
              <a:t>(59)</a:t>
            </a:r>
            <a:r>
              <a:rPr lang="en-US" baseline="30000" dirty="0" smtClean="0"/>
              <a:t>2  </a:t>
            </a:r>
            <a:r>
              <a:rPr lang="en-US" dirty="0" smtClean="0"/>
              <a:t>_</a:t>
            </a:r>
            <a:r>
              <a:rPr lang="en-US" baseline="30000" dirty="0" smtClean="0"/>
              <a:t>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53824  = 854</a:t>
            </a:r>
            <a:endParaRPr lang="en-US" dirty="0" smtClean="0"/>
          </a:p>
          <a:p>
            <a:endParaRPr lang="en-US" sz="4000" b="1" dirty="0"/>
          </a:p>
          <a:p>
            <a:r>
              <a:rPr lang="en-US" sz="5400" dirty="0" smtClean="0"/>
              <a:t>     </a:t>
            </a:r>
            <a:r>
              <a:rPr lang="en-US" sz="2000" dirty="0" smtClean="0"/>
              <a:t>∑</a:t>
            </a:r>
            <a:r>
              <a:rPr lang="en-US" sz="1800" dirty="0" smtClean="0"/>
              <a:t>(</a:t>
            </a:r>
            <a:r>
              <a:rPr lang="en-US" sz="1800" dirty="0" err="1" smtClean="0"/>
              <a:t>yi</a:t>
            </a:r>
            <a:r>
              <a:rPr lang="en-US" sz="1800" dirty="0" smtClean="0"/>
              <a:t>.)</a:t>
            </a:r>
            <a:r>
              <a:rPr lang="en-US" sz="2800" baseline="30000" dirty="0" smtClean="0"/>
              <a:t>2            </a:t>
            </a:r>
            <a:r>
              <a:rPr lang="en-US" sz="1800" dirty="0" smtClean="0"/>
              <a:t>(212)</a:t>
            </a:r>
            <a:r>
              <a:rPr lang="en-US" sz="1800" baseline="30000" dirty="0" smtClean="0"/>
              <a:t>2  +      </a:t>
            </a:r>
            <a:r>
              <a:rPr lang="en-US" sz="1800" dirty="0" smtClean="0"/>
              <a:t>(228)</a:t>
            </a:r>
            <a:r>
              <a:rPr lang="en-US" sz="1800" baseline="30000" dirty="0" smtClean="0"/>
              <a:t>2  +     </a:t>
            </a:r>
            <a:r>
              <a:rPr lang="en-US" sz="1800" dirty="0" smtClean="0"/>
              <a:t>(236)</a:t>
            </a:r>
            <a:r>
              <a:rPr lang="en-US" sz="1800" baseline="30000" dirty="0" smtClean="0"/>
              <a:t>2   +     </a:t>
            </a:r>
            <a:r>
              <a:rPr lang="en-US" sz="1800" dirty="0" smtClean="0"/>
              <a:t>(252)</a:t>
            </a:r>
            <a:r>
              <a:rPr lang="en-US" sz="1800" baseline="30000" dirty="0" smtClean="0"/>
              <a:t>2     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SSt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600" dirty="0" smtClean="0"/>
              <a:t>=  ----------   _   </a:t>
            </a:r>
            <a:r>
              <a:rPr lang="en-US" sz="2400" dirty="0" smtClean="0"/>
              <a:t>C.F</a:t>
            </a:r>
            <a:r>
              <a:rPr lang="en-US" sz="1600" dirty="0" smtClean="0"/>
              <a:t> = ----- ------------------------------------------ _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53824=  208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600" dirty="0" smtClean="0"/>
              <a:t>                     </a:t>
            </a:r>
            <a:r>
              <a:rPr lang="en-US" sz="2800" dirty="0" smtClean="0"/>
              <a:t>b</a:t>
            </a:r>
            <a:r>
              <a:rPr lang="en-US" sz="1600" dirty="0" smtClean="0"/>
              <a:t>                                             </a:t>
            </a:r>
            <a:r>
              <a:rPr lang="en-US" sz="2800" dirty="0" smtClean="0"/>
              <a:t>4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sz="5400" dirty="0" smtClean="0"/>
              <a:t>    </a:t>
            </a:r>
            <a:r>
              <a:rPr lang="en-US" sz="2800" dirty="0" smtClean="0"/>
              <a:t>∑</a:t>
            </a:r>
            <a:r>
              <a:rPr lang="en-US" sz="2400" dirty="0" smtClean="0"/>
              <a:t>(y.j</a:t>
            </a:r>
            <a:r>
              <a:rPr lang="en-US" sz="2800" baseline="30000" dirty="0" smtClean="0"/>
              <a:t>2                </a:t>
            </a:r>
            <a:r>
              <a:rPr lang="en-US" sz="1800" dirty="0" smtClean="0"/>
              <a:t>(272)</a:t>
            </a:r>
            <a:r>
              <a:rPr lang="en-US" sz="1800" baseline="30000" dirty="0" smtClean="0"/>
              <a:t>2  +      </a:t>
            </a:r>
            <a:r>
              <a:rPr lang="en-US" sz="1800" dirty="0" smtClean="0"/>
              <a:t>(208)</a:t>
            </a:r>
            <a:r>
              <a:rPr lang="en-US" sz="1800" baseline="30000" dirty="0" smtClean="0"/>
              <a:t>2  +     </a:t>
            </a:r>
            <a:r>
              <a:rPr lang="en-US" sz="1800" dirty="0" smtClean="0"/>
              <a:t>(224)</a:t>
            </a:r>
            <a:r>
              <a:rPr lang="en-US" sz="1800" baseline="30000" dirty="0" smtClean="0"/>
              <a:t>2   +     </a:t>
            </a:r>
            <a:r>
              <a:rPr lang="en-US" sz="1800" dirty="0" smtClean="0"/>
              <a:t>(224)</a:t>
            </a:r>
            <a:r>
              <a:rPr lang="en-US" sz="1800" baseline="30000" dirty="0" smtClean="0"/>
              <a:t>2     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SSb</a:t>
            </a:r>
            <a:r>
              <a:rPr lang="en-US" sz="1600" dirty="0" smtClean="0"/>
              <a:t>=  ----------   _   </a:t>
            </a:r>
            <a:r>
              <a:rPr lang="en-US" sz="2400" dirty="0" smtClean="0"/>
              <a:t>C.F</a:t>
            </a:r>
            <a:r>
              <a:rPr lang="en-US" sz="1600" dirty="0" smtClean="0"/>
              <a:t> = ----- ------------------------------------------ _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53824=  576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/>
              <a:t>                     t                                            </a:t>
            </a:r>
            <a:r>
              <a:rPr lang="en-US" sz="2400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/>
          <a:lstStyle/>
          <a:p>
            <a:r>
              <a:rPr lang="en-US" dirty="0" err="1" smtClean="0"/>
              <a:t>Sse</a:t>
            </a:r>
            <a:r>
              <a:rPr lang="en-US" dirty="0" smtClean="0"/>
              <a:t>=</a:t>
            </a:r>
            <a:r>
              <a:rPr lang="en-US" dirty="0" err="1" smtClean="0"/>
              <a:t>ssT-sst-ssb</a:t>
            </a:r>
            <a:r>
              <a:rPr lang="en-US" dirty="0" smtClean="0"/>
              <a:t>=</a:t>
            </a:r>
          </a:p>
          <a:p>
            <a:r>
              <a:rPr lang="en-US" dirty="0"/>
              <a:t> </a:t>
            </a:r>
            <a:r>
              <a:rPr lang="en-US" dirty="0" smtClean="0"/>
              <a:t>       854-208-576=70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071678"/>
          <a:ext cx="8215368" cy="460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28"/>
                <a:gridCol w="1369228"/>
                <a:gridCol w="1369228"/>
                <a:gridCol w="1369228"/>
                <a:gridCol w="1369228"/>
                <a:gridCol w="1369228"/>
              </a:tblGrid>
              <a:tr h="900119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s.o.v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ss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F-cal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F-tab</a:t>
                      </a:r>
                      <a:endParaRPr lang="en-US" sz="2800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t-</a:t>
                      </a:r>
                      <a:r>
                        <a:rPr lang="en-US" sz="2000" baseline="0" dirty="0" smtClean="0"/>
                        <a:t> 1</a:t>
                      </a:r>
                    </a:p>
                    <a:p>
                      <a:r>
                        <a:rPr lang="en-US" sz="2000" baseline="0" dirty="0" smtClean="0"/>
                        <a:t>4-1=3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69.3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8.91*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 smtClean="0"/>
                        <a:t>α </a:t>
                      </a:r>
                      <a:r>
                        <a:rPr lang="en-US" sz="2000" u="sng" dirty="0" smtClean="0"/>
                        <a:t>0.05 </a:t>
                      </a:r>
                    </a:p>
                    <a:p>
                      <a:r>
                        <a:rPr lang="en-US" sz="2000" dirty="0" smtClean="0"/>
                        <a:t>3.86</a:t>
                      </a:r>
                      <a:endParaRPr lang="en-US" sz="2000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Block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B-1=</a:t>
                      </a:r>
                    </a:p>
                    <a:p>
                      <a:r>
                        <a:rPr lang="en-US" sz="2000" dirty="0" smtClean="0"/>
                        <a:t>4-1=3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24.67*b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sng" dirty="0" smtClean="0"/>
                        <a:t>α </a:t>
                      </a:r>
                      <a:r>
                        <a:rPr lang="en-US" sz="2000" u="sng" dirty="0" smtClean="0"/>
                        <a:t>0.05 </a:t>
                      </a:r>
                    </a:p>
                    <a:p>
                      <a:r>
                        <a:rPr lang="en-US" sz="2000" dirty="0" smtClean="0"/>
                        <a:t>3.86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Error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(t-1)(b-1)</a:t>
                      </a:r>
                    </a:p>
                    <a:p>
                      <a:r>
                        <a:rPr lang="en-US" sz="2000" dirty="0" smtClean="0"/>
                        <a:t>4-1)(4-1)=9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tb-1</a:t>
                      </a:r>
                    </a:p>
                    <a:p>
                      <a:r>
                        <a:rPr lang="en-US" sz="2000" dirty="0" smtClean="0"/>
                        <a:t>4*4-1=15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/>
          </a:bodyPr>
          <a:lstStyle/>
          <a:p>
            <a:r>
              <a:rPr lang="en-US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4-Discus and result</a:t>
            </a:r>
          </a:p>
          <a:p>
            <a:pPr algn="just"/>
            <a:r>
              <a:rPr lang="en-US" dirty="0" smtClean="0"/>
              <a:t>      </a:t>
            </a:r>
            <a:r>
              <a:rPr lang="en-US" sz="4400" dirty="0" smtClean="0"/>
              <a:t>Because the calculated value of F-cal(8.9) greater than the tabular value of F-tab(3.86) accept the alternative hypothesis and we reject the null hypothesis .the existence of significant difference between the treatment at the level of </a:t>
            </a:r>
            <a:r>
              <a:rPr lang="el-GR" sz="4400" u="sng" dirty="0" smtClean="0"/>
              <a:t>α </a:t>
            </a:r>
            <a:r>
              <a:rPr lang="en-US" sz="4400" u="sng" dirty="0" smtClean="0"/>
              <a:t>0.05 </a:t>
            </a:r>
            <a:endParaRPr lang="en-US" u="sng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448</Words>
  <Application>Microsoft Office PowerPoint</Application>
  <PresentationFormat>On-screen Show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M.HAVAL</dc:creator>
  <cp:lastModifiedBy>MY Center</cp:lastModifiedBy>
  <cp:revision>30</cp:revision>
  <dcterms:created xsi:type="dcterms:W3CDTF">2014-11-24T00:57:17Z</dcterms:created>
  <dcterms:modified xsi:type="dcterms:W3CDTF">2015-11-09T10:09:30Z</dcterms:modified>
</cp:coreProperties>
</file>