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88"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09A892-4DF0-4135-8E71-C5626F8E5684}" type="datetimeFigureOut">
              <a:rPr lang="en-US" smtClean="0"/>
              <a:t>1/30/2024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9827B-8FB2-4778-B2A0-B9AF1542382A}" type="slidenum">
              <a:rPr lang="en-US" smtClean="0"/>
              <a:t>‹#›</a:t>
            </a:fld>
            <a:endParaRPr lang="en-US"/>
          </a:p>
        </p:txBody>
      </p:sp>
    </p:spTree>
    <p:extLst>
      <p:ext uri="{BB962C8B-B14F-4D97-AF65-F5344CB8AC3E}">
        <p14:creationId xmlns:p14="http://schemas.microsoft.com/office/powerpoint/2010/main" val="2924531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9827B-8FB2-4778-B2A0-B9AF1542382A}" type="slidenum">
              <a:rPr lang="en-US" smtClean="0"/>
              <a:t>1</a:t>
            </a:fld>
            <a:endParaRPr lang="en-US"/>
          </a:p>
        </p:txBody>
      </p:sp>
    </p:spTree>
    <p:extLst>
      <p:ext uri="{BB962C8B-B14F-4D97-AF65-F5344CB8AC3E}">
        <p14:creationId xmlns:p14="http://schemas.microsoft.com/office/powerpoint/2010/main" val="3498701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37262C-E5D4-4C47-ABEF-938BC5D972C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172191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37262C-E5D4-4C47-ABEF-938BC5D972C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50333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37262C-E5D4-4C47-ABEF-938BC5D972C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367638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37262C-E5D4-4C47-ABEF-938BC5D972C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71352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37262C-E5D4-4C47-ABEF-938BC5D972C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283457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37262C-E5D4-4C47-ABEF-938BC5D972C5}"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38036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37262C-E5D4-4C47-ABEF-938BC5D972C5}"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365323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37262C-E5D4-4C47-ABEF-938BC5D972C5}"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184697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7262C-E5D4-4C47-ABEF-938BC5D972C5}"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23067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37262C-E5D4-4C47-ABEF-938BC5D972C5}"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40401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37262C-E5D4-4C47-ABEF-938BC5D972C5}"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A05D0-6403-43AA-8611-DA1D6E82F5C9}" type="slidenum">
              <a:rPr lang="en-US" smtClean="0"/>
              <a:t>‹#›</a:t>
            </a:fld>
            <a:endParaRPr lang="en-US"/>
          </a:p>
        </p:txBody>
      </p:sp>
    </p:spTree>
    <p:extLst>
      <p:ext uri="{BB962C8B-B14F-4D97-AF65-F5344CB8AC3E}">
        <p14:creationId xmlns:p14="http://schemas.microsoft.com/office/powerpoint/2010/main" val="231084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37262C-E5D4-4C47-ABEF-938BC5D972C5}" type="datetimeFigureOut">
              <a:rPr lang="en-US" smtClean="0"/>
              <a:t>1/30/2024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A05D0-6403-43AA-8611-DA1D6E82F5C9}" type="slidenum">
              <a:rPr lang="en-US" smtClean="0"/>
              <a:t>‹#›</a:t>
            </a:fld>
            <a:endParaRPr lang="en-US"/>
          </a:p>
        </p:txBody>
      </p:sp>
    </p:spTree>
    <p:extLst>
      <p:ext uri="{BB962C8B-B14F-4D97-AF65-F5344CB8AC3E}">
        <p14:creationId xmlns:p14="http://schemas.microsoft.com/office/powerpoint/2010/main" val="2627973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08175"/>
          </a:xfrm>
        </p:spPr>
        <p:txBody>
          <a:bodyPr/>
          <a:lstStyle/>
          <a:p>
            <a:r>
              <a:rPr lang="en-US" dirty="0" smtClean="0"/>
              <a:t>Ruminant Nutrition </a:t>
            </a:r>
            <a:br>
              <a:rPr lang="en-US" dirty="0" smtClean="0"/>
            </a:br>
            <a:r>
              <a:rPr lang="en-GB" b="1" dirty="0"/>
              <a:t>Practical </a:t>
            </a:r>
            <a:endParaRPr lang="en-US" dirty="0"/>
          </a:p>
        </p:txBody>
      </p:sp>
      <p:sp>
        <p:nvSpPr>
          <p:cNvPr id="3" name="Subtitle 2"/>
          <p:cNvSpPr>
            <a:spLocks noGrp="1"/>
          </p:cNvSpPr>
          <p:nvPr>
            <p:ph type="subTitle" idx="1"/>
          </p:nvPr>
        </p:nvSpPr>
        <p:spPr>
          <a:xfrm>
            <a:off x="1371600" y="4419600"/>
            <a:ext cx="6400800" cy="1752600"/>
          </a:xfrm>
        </p:spPr>
        <p:txBody>
          <a:bodyPr/>
          <a:lstStyle/>
          <a:p>
            <a:r>
              <a:rPr lang="en-US" dirty="0" smtClean="0"/>
              <a:t>Lecture 1</a:t>
            </a:r>
            <a:endParaRPr lang="en-US" dirty="0"/>
          </a:p>
        </p:txBody>
      </p:sp>
    </p:spTree>
    <p:extLst>
      <p:ext uri="{BB962C8B-B14F-4D97-AF65-F5344CB8AC3E}">
        <p14:creationId xmlns:p14="http://schemas.microsoft.com/office/powerpoint/2010/main" val="228206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marR="0" algn="just">
              <a:lnSpc>
                <a:spcPct val="115000"/>
              </a:lnSpc>
              <a:spcBef>
                <a:spcPts val="0"/>
              </a:spcBef>
              <a:spcAft>
                <a:spcPts val="1000"/>
              </a:spcAft>
            </a:pPr>
            <a:r>
              <a:rPr lang="en-US" dirty="0">
                <a:ea typeface="Times New Roman"/>
                <a:cs typeface="Arial"/>
              </a:rPr>
              <a:t>The outcome of the experimental error must </a:t>
            </a:r>
            <a:r>
              <a:rPr lang="en-US" b="1" dirty="0">
                <a:solidFill>
                  <a:schemeClr val="accent6">
                    <a:lumMod val="75000"/>
                  </a:schemeClr>
                </a:solidFill>
                <a:ea typeface="Times New Roman"/>
                <a:cs typeface="Arial"/>
              </a:rPr>
              <a:t>not be more than 3%. </a:t>
            </a:r>
            <a:endParaRPr lang="en-US" sz="2000" b="1" dirty="0">
              <a:solidFill>
                <a:schemeClr val="accent6">
                  <a:lumMod val="75000"/>
                </a:schemeClr>
              </a:solidFill>
              <a:ea typeface="Calibri"/>
              <a:cs typeface="Arial"/>
            </a:endParaRPr>
          </a:p>
          <a:p>
            <a:pPr marL="0" marR="0" algn="just">
              <a:lnSpc>
                <a:spcPct val="115000"/>
              </a:lnSpc>
              <a:spcBef>
                <a:spcPts val="0"/>
              </a:spcBef>
              <a:spcAft>
                <a:spcPts val="1000"/>
              </a:spcAft>
            </a:pPr>
            <a:r>
              <a:rPr lang="en-US" dirty="0">
                <a:ea typeface="Times New Roman"/>
                <a:cs typeface="Arial"/>
              </a:rPr>
              <a:t>In case using </a:t>
            </a:r>
            <a:r>
              <a:rPr lang="en-US" b="1" dirty="0">
                <a:solidFill>
                  <a:schemeClr val="accent6">
                    <a:lumMod val="75000"/>
                  </a:schemeClr>
                </a:solidFill>
                <a:ea typeface="Times New Roman"/>
                <a:cs typeface="Arial"/>
              </a:rPr>
              <a:t>triplicate of one sample </a:t>
            </a:r>
            <a:r>
              <a:rPr lang="en-US" dirty="0">
                <a:ea typeface="Times New Roman"/>
                <a:cs typeface="Arial"/>
              </a:rPr>
              <a:t>we will discard the result which is not near to results to other results. </a:t>
            </a:r>
            <a:endParaRPr lang="en-US" sz="2000" dirty="0">
              <a:ea typeface="Calibri"/>
              <a:cs typeface="Arial"/>
            </a:endParaRPr>
          </a:p>
          <a:p>
            <a:pPr marL="0" indent="0">
              <a:buNone/>
            </a:pPr>
            <a:endParaRPr lang="en-US" dirty="0"/>
          </a:p>
        </p:txBody>
      </p:sp>
    </p:spTree>
    <p:extLst>
      <p:ext uri="{BB962C8B-B14F-4D97-AF65-F5344CB8AC3E}">
        <p14:creationId xmlns:p14="http://schemas.microsoft.com/office/powerpoint/2010/main" val="1745305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4525963"/>
          </a:xfrm>
        </p:spPr>
        <p:txBody>
          <a:bodyPr>
            <a:normAutofit lnSpcReduction="10000"/>
          </a:bodyPr>
          <a:lstStyle/>
          <a:p>
            <a:pPr marL="0" marR="0" algn="just">
              <a:lnSpc>
                <a:spcPct val="115000"/>
              </a:lnSpc>
              <a:spcBef>
                <a:spcPts val="0"/>
              </a:spcBef>
              <a:spcAft>
                <a:spcPts val="1000"/>
              </a:spcAft>
            </a:pPr>
            <a:r>
              <a:rPr lang="en-US" b="1" dirty="0">
                <a:solidFill>
                  <a:schemeClr val="accent2">
                    <a:lumMod val="75000"/>
                  </a:schemeClr>
                </a:solidFill>
                <a:ea typeface="Times New Roman"/>
                <a:cs typeface="Arial"/>
              </a:rPr>
              <a:t>Lab. device and glassware used in lab. Feeding</a:t>
            </a:r>
            <a:r>
              <a:rPr lang="en-US" dirty="0">
                <a:ea typeface="Times New Roman"/>
                <a:cs typeface="Arial"/>
              </a:rPr>
              <a:t>:</a:t>
            </a:r>
            <a:endParaRPr lang="en-US" sz="2000" dirty="0">
              <a:ea typeface="Calibri"/>
              <a:cs typeface="Arial"/>
            </a:endParaRPr>
          </a:p>
          <a:p>
            <a:pPr lvl="0" algn="just">
              <a:lnSpc>
                <a:spcPct val="115000"/>
              </a:lnSpc>
              <a:spcBef>
                <a:spcPts val="0"/>
              </a:spcBef>
              <a:buFont typeface="+mj-lt"/>
              <a:buAutoNum type="arabicPeriod"/>
            </a:pPr>
            <a:r>
              <a:rPr lang="en-US" dirty="0">
                <a:ea typeface="Times New Roman"/>
                <a:cs typeface="Arial"/>
              </a:rPr>
              <a:t>Electrical balance.</a:t>
            </a:r>
            <a:endParaRPr lang="en-US" sz="2000" dirty="0">
              <a:ea typeface="Calibri"/>
              <a:cs typeface="Arial"/>
            </a:endParaRPr>
          </a:p>
          <a:p>
            <a:pPr lvl="0" algn="just">
              <a:lnSpc>
                <a:spcPct val="115000"/>
              </a:lnSpc>
              <a:spcBef>
                <a:spcPts val="0"/>
              </a:spcBef>
              <a:buFont typeface="+mj-lt"/>
              <a:buAutoNum type="arabicPeriod"/>
            </a:pPr>
            <a:r>
              <a:rPr lang="en-US" dirty="0">
                <a:ea typeface="Times New Roman"/>
                <a:cs typeface="Arial"/>
              </a:rPr>
              <a:t>Desiccators.</a:t>
            </a:r>
            <a:endParaRPr lang="en-US" sz="2000" dirty="0">
              <a:ea typeface="Calibri"/>
              <a:cs typeface="Arial"/>
            </a:endParaRPr>
          </a:p>
          <a:p>
            <a:pPr lvl="0" algn="just">
              <a:lnSpc>
                <a:spcPct val="115000"/>
              </a:lnSpc>
              <a:spcBef>
                <a:spcPts val="0"/>
              </a:spcBef>
              <a:buFont typeface="+mj-lt"/>
              <a:buAutoNum type="arabicPeriod"/>
            </a:pPr>
            <a:r>
              <a:rPr lang="en-US" b="1" dirty="0">
                <a:solidFill>
                  <a:schemeClr val="accent6">
                    <a:lumMod val="75000"/>
                  </a:schemeClr>
                </a:solidFill>
                <a:ea typeface="Times New Roman"/>
                <a:cs typeface="Arial"/>
              </a:rPr>
              <a:t>Burette</a:t>
            </a:r>
            <a:r>
              <a:rPr lang="en-US" dirty="0">
                <a:ea typeface="Times New Roman"/>
                <a:cs typeface="Arial"/>
              </a:rPr>
              <a:t>.</a:t>
            </a:r>
            <a:endParaRPr lang="en-US" sz="2000" dirty="0">
              <a:ea typeface="Calibri"/>
              <a:cs typeface="Arial"/>
            </a:endParaRPr>
          </a:p>
          <a:p>
            <a:pPr lvl="0" algn="just">
              <a:lnSpc>
                <a:spcPct val="115000"/>
              </a:lnSpc>
              <a:spcBef>
                <a:spcPts val="0"/>
              </a:spcBef>
              <a:buFont typeface="+mj-lt"/>
              <a:buAutoNum type="arabicPeriod"/>
            </a:pPr>
            <a:r>
              <a:rPr lang="en-US" b="1" dirty="0">
                <a:solidFill>
                  <a:schemeClr val="tx2">
                    <a:lumMod val="60000"/>
                    <a:lumOff val="40000"/>
                  </a:schemeClr>
                </a:solidFill>
                <a:ea typeface="Times New Roman"/>
                <a:cs typeface="Arial"/>
              </a:rPr>
              <a:t>Pipette</a:t>
            </a:r>
            <a:r>
              <a:rPr lang="en-US" dirty="0">
                <a:ea typeface="Times New Roman"/>
                <a:cs typeface="Arial"/>
              </a:rPr>
              <a:t>.</a:t>
            </a:r>
            <a:endParaRPr lang="en-US" sz="2000" dirty="0">
              <a:ea typeface="Calibri"/>
              <a:cs typeface="Arial"/>
            </a:endParaRPr>
          </a:p>
          <a:p>
            <a:pPr lvl="0" algn="just">
              <a:lnSpc>
                <a:spcPct val="115000"/>
              </a:lnSpc>
              <a:spcBef>
                <a:spcPts val="0"/>
              </a:spcBef>
              <a:buFont typeface="+mj-lt"/>
              <a:buAutoNum type="arabicPeriod"/>
            </a:pPr>
            <a:r>
              <a:rPr lang="en-US" dirty="0">
                <a:ea typeface="Times New Roman"/>
                <a:cs typeface="Arial"/>
              </a:rPr>
              <a:t>Measuring flasks.</a:t>
            </a:r>
            <a:endParaRPr lang="en-US" sz="2000" dirty="0">
              <a:ea typeface="Calibri"/>
              <a:cs typeface="Arial"/>
            </a:endParaRPr>
          </a:p>
          <a:p>
            <a:pPr lvl="0" algn="just">
              <a:lnSpc>
                <a:spcPct val="115000"/>
              </a:lnSpc>
              <a:spcBef>
                <a:spcPts val="0"/>
              </a:spcBef>
              <a:spcAft>
                <a:spcPts val="1000"/>
              </a:spcAft>
              <a:buFont typeface="+mj-lt"/>
              <a:buAutoNum type="arabicPeriod"/>
            </a:pPr>
            <a:r>
              <a:rPr lang="en-US" dirty="0">
                <a:ea typeface="Times New Roman"/>
                <a:cs typeface="Arial"/>
              </a:rPr>
              <a:t>Graduated cylinders.</a:t>
            </a:r>
            <a:endParaRPr lang="en-US" sz="2000" dirty="0">
              <a:ea typeface="Calibri"/>
              <a:cs typeface="Arial"/>
            </a:endParaRP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841" y="1125442"/>
            <a:ext cx="2857500" cy="1600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2541" y="2934542"/>
            <a:ext cx="2133600" cy="21336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0487" y="2895600"/>
            <a:ext cx="1704975" cy="238144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3401" y="4714875"/>
            <a:ext cx="2143125" cy="214312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5000" y="5343525"/>
            <a:ext cx="2667209" cy="1514475"/>
          </a:xfrm>
          <a:prstGeom prst="rect">
            <a:avLst/>
          </a:prstGeom>
        </p:spPr>
      </p:pic>
    </p:spTree>
    <p:extLst>
      <p:ext uri="{BB962C8B-B14F-4D97-AF65-F5344CB8AC3E}">
        <p14:creationId xmlns:p14="http://schemas.microsoft.com/office/powerpoint/2010/main" val="1961922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20000"/>
          </a:bodyPr>
          <a:lstStyle/>
          <a:p>
            <a:pPr marL="0" marR="0" algn="just">
              <a:lnSpc>
                <a:spcPct val="115000"/>
              </a:lnSpc>
              <a:spcBef>
                <a:spcPts val="0"/>
              </a:spcBef>
              <a:spcAft>
                <a:spcPts val="1000"/>
              </a:spcAft>
            </a:pPr>
            <a:r>
              <a:rPr lang="en-US" b="1" dirty="0">
                <a:solidFill>
                  <a:schemeClr val="accent6">
                    <a:lumMod val="75000"/>
                  </a:schemeClr>
                </a:solidFill>
                <a:latin typeface="Times New Roman" panose="02020603050405020304" pitchFamily="18" charset="0"/>
                <a:ea typeface="Times New Roman"/>
                <a:cs typeface="Times New Roman" panose="02020603050405020304" pitchFamily="18" charset="0"/>
              </a:rPr>
              <a:t>Desiccators: the moisture in the air is not constant, for this reason the amount of moisture which is added to the sample will be different. For this reason the sample will be kept inside the desiccation to prevent these cases</a:t>
            </a:r>
            <a:r>
              <a:rPr lang="en-US" dirty="0">
                <a:latin typeface="Times New Roman" panose="02020603050405020304" pitchFamily="18" charset="0"/>
                <a:ea typeface="Times New Roman"/>
                <a:cs typeface="Times New Roman" panose="02020603050405020304" pitchFamily="18" charset="0"/>
              </a:rPr>
              <a:t>. </a:t>
            </a:r>
            <a:endParaRPr lang="en-US" sz="2000" dirty="0">
              <a:latin typeface="Times New Roman" panose="02020603050405020304" pitchFamily="18" charset="0"/>
              <a:ea typeface="Calibri"/>
              <a:cs typeface="Times New Roman" panose="02020603050405020304" pitchFamily="18" charset="0"/>
            </a:endParaRPr>
          </a:p>
          <a:p>
            <a:pPr marL="0" marR="0" algn="just">
              <a:lnSpc>
                <a:spcPct val="115000"/>
              </a:lnSpc>
              <a:spcBef>
                <a:spcPts val="0"/>
              </a:spcBef>
              <a:spcAft>
                <a:spcPts val="1000"/>
              </a:spcAft>
            </a:pPr>
            <a:r>
              <a:rPr lang="en-US" b="1" dirty="0">
                <a:solidFill>
                  <a:srgbClr val="C00000"/>
                </a:solidFill>
                <a:latin typeface="Times New Roman" panose="02020603050405020304" pitchFamily="18" charset="0"/>
                <a:ea typeface="Times New Roman"/>
                <a:cs typeface="Times New Roman" panose="02020603050405020304" pitchFamily="18" charset="0"/>
              </a:rPr>
              <a:t>The desiccators is a closed space, which contain calcium chloride (</a:t>
            </a:r>
            <a:r>
              <a:rPr lang="en-US" b="1" dirty="0" err="1" smtClean="0">
                <a:solidFill>
                  <a:srgbClr val="C00000"/>
                </a:solidFill>
                <a:latin typeface="Times New Roman" panose="02020603050405020304" pitchFamily="18" charset="0"/>
                <a:ea typeface="Times New Roman"/>
                <a:cs typeface="Times New Roman" panose="02020603050405020304" pitchFamily="18" charset="0"/>
              </a:rPr>
              <a:t>CaCl</a:t>
            </a:r>
            <a:r>
              <a:rPr lang="en-US" b="1" dirty="0">
                <a:solidFill>
                  <a:srgbClr val="C00000"/>
                </a:solidFill>
                <a:latin typeface="Times New Roman" panose="02020603050405020304" pitchFamily="18" charset="0"/>
                <a:ea typeface="Times New Roman"/>
                <a:cs typeface="Times New Roman" panose="02020603050405020304" pitchFamily="18" charset="0"/>
              </a:rPr>
              <a:t>₂), which absorb the moisture from the space. The desiccator used in the nutrition lab for cooling the sample</a:t>
            </a:r>
            <a:r>
              <a:rPr lang="en-US" dirty="0">
                <a:latin typeface="Times New Roman" panose="02020603050405020304" pitchFamily="18" charset="0"/>
                <a:ea typeface="Times New Roman"/>
                <a:cs typeface="Times New Roman" panose="02020603050405020304" pitchFamily="18" charset="0"/>
              </a:rPr>
              <a:t>. </a:t>
            </a:r>
            <a:endParaRPr lang="en-US" sz="2000" dirty="0">
              <a:latin typeface="Times New Roman" panose="02020603050405020304" pitchFamily="18" charset="0"/>
              <a:ea typeface="Calibri"/>
              <a:cs typeface="Times New Roman" panose="02020603050405020304" pitchFamily="18" charset="0"/>
            </a:endParaRPr>
          </a:p>
          <a:p>
            <a:pPr marL="0" marR="0" algn="just">
              <a:lnSpc>
                <a:spcPct val="115000"/>
              </a:lnSpc>
              <a:spcBef>
                <a:spcPts val="0"/>
              </a:spcBef>
              <a:spcAft>
                <a:spcPts val="1000"/>
              </a:spcAft>
            </a:pPr>
            <a:r>
              <a:rPr lang="en-US" b="1" dirty="0">
                <a:solidFill>
                  <a:schemeClr val="bg2">
                    <a:lumMod val="25000"/>
                  </a:schemeClr>
                </a:solidFill>
                <a:latin typeface="Times New Roman" panose="02020603050405020304" pitchFamily="18" charset="0"/>
                <a:ea typeface="Times New Roman"/>
                <a:cs typeface="Times New Roman" panose="02020603050405020304" pitchFamily="18" charset="0"/>
              </a:rPr>
              <a:t>When using the desiccators, we must not close the cover, when the sample </a:t>
            </a:r>
            <a:r>
              <a:rPr lang="en-US" b="1" dirty="0" smtClean="0">
                <a:solidFill>
                  <a:schemeClr val="bg2">
                    <a:lumMod val="25000"/>
                  </a:schemeClr>
                </a:solidFill>
                <a:latin typeface="Times New Roman" panose="02020603050405020304" pitchFamily="18" charset="0"/>
                <a:ea typeface="Times New Roman"/>
                <a:cs typeface="Times New Roman" panose="02020603050405020304" pitchFamily="18" charset="0"/>
              </a:rPr>
              <a:t>is hot</a:t>
            </a:r>
            <a:endParaRPr lang="en-US" sz="2000" b="1" dirty="0">
              <a:solidFill>
                <a:schemeClr val="bg2">
                  <a:lumMod val="25000"/>
                </a:schemeClr>
              </a:solidFill>
              <a:latin typeface="Times New Roman" panose="02020603050405020304" pitchFamily="18" charset="0"/>
              <a:ea typeface="Calibri"/>
              <a:cs typeface="Times New Roman" panose="02020603050405020304" pitchFamily="18" charset="0"/>
            </a:endParaRPr>
          </a:p>
          <a:p>
            <a:pPr marL="0" marR="0" algn="just">
              <a:lnSpc>
                <a:spcPct val="115000"/>
              </a:lnSpc>
              <a:spcBef>
                <a:spcPts val="0"/>
              </a:spcBef>
              <a:spcAft>
                <a:spcPts val="1000"/>
              </a:spcAft>
            </a:pPr>
            <a:r>
              <a:rPr lang="en-US" b="1" dirty="0">
                <a:solidFill>
                  <a:schemeClr val="bg2">
                    <a:lumMod val="25000"/>
                  </a:schemeClr>
                </a:solidFill>
                <a:latin typeface="Times New Roman" panose="02020603050405020304" pitchFamily="18" charset="0"/>
                <a:ea typeface="Times New Roman"/>
                <a:cs typeface="Times New Roman" panose="02020603050405020304" pitchFamily="18" charset="0"/>
              </a:rPr>
              <a:t>We wait unit the sample become cool then we close the cover.     </a:t>
            </a:r>
            <a:endParaRPr lang="en-US" sz="2000" b="1" dirty="0">
              <a:solidFill>
                <a:schemeClr val="bg2">
                  <a:lumMod val="25000"/>
                </a:schemeClr>
              </a:solidFill>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12748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Thanks for your attention</a:t>
            </a:r>
            <a:endParaRPr lang="en-US" dirty="0"/>
          </a:p>
        </p:txBody>
      </p:sp>
      <p:sp>
        <p:nvSpPr>
          <p:cNvPr id="3" name="Subtitle 2"/>
          <p:cNvSpPr>
            <a:spLocks noGrp="1"/>
          </p:cNvSpPr>
          <p:nvPr>
            <p:ph type="subTitle" idx="1"/>
          </p:nvPr>
        </p:nvSpPr>
        <p:spPr/>
        <p:txBody>
          <a:bodyPr/>
          <a:lstStyle/>
          <a:p>
            <a:r>
              <a:rPr lang="en-US" dirty="0" smtClean="0"/>
              <a:t>Dr.Kanyaw i.mahmud </a:t>
            </a:r>
            <a:endParaRPr lang="en-US" dirty="0"/>
          </a:p>
        </p:txBody>
      </p:sp>
    </p:spTree>
    <p:extLst>
      <p:ext uri="{BB962C8B-B14F-4D97-AF65-F5344CB8AC3E}">
        <p14:creationId xmlns:p14="http://schemas.microsoft.com/office/powerpoint/2010/main" val="9317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Feed Analysis</a:t>
            </a:r>
            <a:r>
              <a:rPr lang="en-US" u="sng" dirty="0" smtClean="0"/>
              <a:t>:</a:t>
            </a:r>
            <a:endParaRPr lang="en-US" dirty="0"/>
          </a:p>
        </p:txBody>
      </p:sp>
      <p:sp>
        <p:nvSpPr>
          <p:cNvPr id="3" name="Content Placeholder 2"/>
          <p:cNvSpPr>
            <a:spLocks noGrp="1"/>
          </p:cNvSpPr>
          <p:nvPr>
            <p:ph idx="1"/>
          </p:nvPr>
        </p:nvSpPr>
        <p:spPr>
          <a:xfrm>
            <a:off x="228600" y="1295400"/>
            <a:ext cx="8686800" cy="4830763"/>
          </a:xfrm>
        </p:spPr>
        <p:txBody>
          <a:bodyPr>
            <a:normAutofit lnSpcReduction="10000"/>
          </a:bodyPr>
          <a:lstStyle/>
          <a:p>
            <a:pPr marL="0" marR="0">
              <a:lnSpc>
                <a:spcPct val="115000"/>
              </a:lnSpc>
              <a:spcBef>
                <a:spcPts val="0"/>
              </a:spcBef>
              <a:spcAft>
                <a:spcPts val="1000"/>
              </a:spcAft>
            </a:pPr>
            <a:r>
              <a:rPr lang="en-US" dirty="0">
                <a:ea typeface="Calibri"/>
                <a:cs typeface="Arial"/>
              </a:rPr>
              <a:t>It’s a chemical analysis on the feedstuff which is on the result of the analysis the amount of feed will be offered to the </a:t>
            </a:r>
            <a:r>
              <a:rPr lang="en-US" dirty="0" smtClean="0">
                <a:ea typeface="Calibri"/>
                <a:cs typeface="Arial"/>
              </a:rPr>
              <a:t>animals.</a:t>
            </a:r>
          </a:p>
          <a:p>
            <a:pPr marL="0" marR="0">
              <a:lnSpc>
                <a:spcPct val="115000"/>
              </a:lnSpc>
              <a:spcBef>
                <a:spcPts val="0"/>
              </a:spcBef>
              <a:spcAft>
                <a:spcPts val="1000"/>
              </a:spcAft>
            </a:pPr>
            <a:r>
              <a:rPr lang="en-US" dirty="0" smtClean="0">
                <a:ea typeface="Calibri"/>
                <a:cs typeface="Arial"/>
              </a:rPr>
              <a:t> If </a:t>
            </a:r>
            <a:r>
              <a:rPr lang="en-US" dirty="0">
                <a:ea typeface="Calibri"/>
                <a:cs typeface="Arial"/>
              </a:rPr>
              <a:t>the result was not correct or imprecise will </a:t>
            </a:r>
            <a:r>
              <a:rPr lang="en-US" dirty="0" smtClean="0">
                <a:ea typeface="Calibri"/>
                <a:cs typeface="Arial"/>
              </a:rPr>
              <a:t>  effect </a:t>
            </a:r>
            <a:r>
              <a:rPr lang="en-US" dirty="0">
                <a:ea typeface="Calibri"/>
                <a:cs typeface="Arial"/>
              </a:rPr>
              <a:t>on the animal </a:t>
            </a:r>
            <a:r>
              <a:rPr lang="en-US" dirty="0" smtClean="0">
                <a:ea typeface="Calibri"/>
                <a:cs typeface="Arial"/>
              </a:rPr>
              <a:t>production. </a:t>
            </a:r>
          </a:p>
          <a:p>
            <a:pPr marL="0" marR="0">
              <a:lnSpc>
                <a:spcPct val="115000"/>
              </a:lnSpc>
              <a:spcBef>
                <a:spcPts val="0"/>
              </a:spcBef>
              <a:spcAft>
                <a:spcPts val="1000"/>
              </a:spcAft>
            </a:pPr>
            <a:r>
              <a:rPr lang="en-US" dirty="0" smtClean="0">
                <a:ea typeface="Calibri"/>
                <a:cs typeface="Arial"/>
              </a:rPr>
              <a:t>Also </a:t>
            </a:r>
            <a:r>
              <a:rPr lang="en-US" dirty="0">
                <a:ea typeface="Calibri"/>
                <a:cs typeface="Arial"/>
              </a:rPr>
              <a:t>selling and </a:t>
            </a:r>
            <a:r>
              <a:rPr lang="en-US" dirty="0" smtClean="0">
                <a:ea typeface="Calibri"/>
                <a:cs typeface="Arial"/>
              </a:rPr>
              <a:t>buying </a:t>
            </a:r>
            <a:r>
              <a:rPr lang="en-US" dirty="0">
                <a:ea typeface="Calibri"/>
                <a:cs typeface="Arial"/>
              </a:rPr>
              <a:t>feedstuff depend on the chemical analysis of the feedstuff especially protein.</a:t>
            </a:r>
            <a:endParaRPr lang="en-US" sz="2000" dirty="0">
              <a:ea typeface="Calibri"/>
              <a:cs typeface="Arial"/>
            </a:endParaRPr>
          </a:p>
          <a:p>
            <a:endParaRPr lang="en-US" dirty="0"/>
          </a:p>
        </p:txBody>
      </p:sp>
    </p:spTree>
    <p:extLst>
      <p:ext uri="{BB962C8B-B14F-4D97-AF65-F5344CB8AC3E}">
        <p14:creationId xmlns:p14="http://schemas.microsoft.com/office/powerpoint/2010/main" val="50120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a typeface="Calibri"/>
                <a:cs typeface="Arial"/>
              </a:rPr>
              <a:t>Proximate analysis of feedstuff:</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It’s </a:t>
            </a:r>
            <a:r>
              <a:rPr lang="en-US" dirty="0"/>
              <a:t>a chain of chemical analysis of the feedstuff to determine the percentage of </a:t>
            </a:r>
            <a:r>
              <a:rPr lang="en-US" dirty="0" smtClean="0"/>
              <a:t>nutrients.</a:t>
            </a:r>
          </a:p>
          <a:p>
            <a:pPr marL="0" indent="0" algn="just">
              <a:buNone/>
            </a:pPr>
            <a:endParaRPr lang="en-US" b="1" dirty="0" smtClean="0"/>
          </a:p>
          <a:p>
            <a:pPr marL="0" indent="0" algn="just">
              <a:buNone/>
            </a:pPr>
            <a:r>
              <a:rPr lang="en-US" b="1" dirty="0" smtClean="0"/>
              <a:t>The </a:t>
            </a:r>
            <a:r>
              <a:rPr lang="en-US" b="1" dirty="0"/>
              <a:t>objective of feed </a:t>
            </a:r>
            <a:r>
              <a:rPr lang="en-US" b="1" dirty="0" smtClean="0"/>
              <a:t>analysis:</a:t>
            </a:r>
          </a:p>
          <a:p>
            <a:pPr algn="just"/>
            <a:r>
              <a:rPr lang="en-US" sz="2800" dirty="0"/>
              <a:t>Determine nutritive value of </a:t>
            </a:r>
            <a:r>
              <a:rPr lang="en-US" sz="2800" dirty="0" smtClean="0">
                <a:solidFill>
                  <a:prstClr val="black"/>
                </a:solidFill>
                <a:ea typeface="Calibri"/>
                <a:cs typeface="Arial"/>
              </a:rPr>
              <a:t>feedstuff.</a:t>
            </a:r>
            <a:endParaRPr lang="en-US" sz="2800" dirty="0" smtClean="0">
              <a:solidFill>
                <a:prstClr val="black"/>
              </a:solidFill>
            </a:endParaRPr>
          </a:p>
          <a:p>
            <a:pPr algn="just"/>
            <a:r>
              <a:rPr lang="en-US" sz="2800" dirty="0" smtClean="0">
                <a:solidFill>
                  <a:prstClr val="black"/>
                </a:solidFill>
              </a:rPr>
              <a:t>Determine </a:t>
            </a:r>
            <a:r>
              <a:rPr lang="en-US" sz="2800" dirty="0">
                <a:solidFill>
                  <a:prstClr val="black"/>
                </a:solidFill>
              </a:rPr>
              <a:t>the price of the </a:t>
            </a:r>
            <a:r>
              <a:rPr lang="en-US" sz="2800" dirty="0" smtClean="0">
                <a:solidFill>
                  <a:prstClr val="black"/>
                </a:solidFill>
                <a:ea typeface="Calibri"/>
                <a:cs typeface="Arial"/>
              </a:rPr>
              <a:t>feedstuff.</a:t>
            </a:r>
            <a:endParaRPr lang="en-US" sz="2800" dirty="0" smtClean="0">
              <a:solidFill>
                <a:prstClr val="black"/>
              </a:solidFill>
            </a:endParaRPr>
          </a:p>
          <a:p>
            <a:pPr algn="just"/>
            <a:r>
              <a:rPr lang="en-US" sz="2800" dirty="0" smtClean="0">
                <a:solidFill>
                  <a:prstClr val="black"/>
                </a:solidFill>
              </a:rPr>
              <a:t>Detect </a:t>
            </a:r>
            <a:r>
              <a:rPr lang="en-US" sz="2800" dirty="0">
                <a:solidFill>
                  <a:prstClr val="black"/>
                </a:solidFill>
              </a:rPr>
              <a:t>alteration in the </a:t>
            </a:r>
            <a:r>
              <a:rPr lang="en-US" sz="2800" dirty="0" smtClean="0">
                <a:solidFill>
                  <a:prstClr val="black"/>
                </a:solidFill>
                <a:ea typeface="Calibri"/>
                <a:cs typeface="Arial"/>
              </a:rPr>
              <a:t>feedstuff</a:t>
            </a:r>
            <a:r>
              <a:rPr lang="en-US" sz="2700" dirty="0" smtClean="0">
                <a:solidFill>
                  <a:prstClr val="black"/>
                </a:solidFill>
                <a:ea typeface="Calibri"/>
                <a:cs typeface="Arial"/>
              </a:rPr>
              <a:t>.</a:t>
            </a:r>
            <a:endParaRPr lang="en-US" dirty="0"/>
          </a:p>
          <a:p>
            <a:endParaRPr lang="en-US" dirty="0"/>
          </a:p>
        </p:txBody>
      </p:sp>
    </p:spTree>
    <p:extLst>
      <p:ext uri="{BB962C8B-B14F-4D97-AF65-F5344CB8AC3E}">
        <p14:creationId xmlns:p14="http://schemas.microsoft.com/office/powerpoint/2010/main" val="3629953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lumMod val="75000"/>
                  </a:schemeClr>
                </a:solidFill>
                <a:ea typeface="+mn-ea"/>
                <a:cs typeface="+mn-cs"/>
              </a:rPr>
              <a:t>General rules in Nutrition lab</a:t>
            </a:r>
            <a:endParaRPr lang="en-US" b="1" dirty="0">
              <a:solidFill>
                <a:schemeClr val="accent2">
                  <a:lumMod val="75000"/>
                </a:schemeClr>
              </a:solidFill>
            </a:endParaRPr>
          </a:p>
        </p:txBody>
      </p:sp>
      <p:sp>
        <p:nvSpPr>
          <p:cNvPr id="3" name="Content Placeholder 2"/>
          <p:cNvSpPr>
            <a:spLocks noGrp="1"/>
          </p:cNvSpPr>
          <p:nvPr>
            <p:ph idx="1"/>
          </p:nvPr>
        </p:nvSpPr>
        <p:spPr>
          <a:xfrm>
            <a:off x="228600" y="1417638"/>
            <a:ext cx="8229600" cy="4525963"/>
          </a:xfrm>
        </p:spPr>
        <p:txBody>
          <a:bodyPr>
            <a:normAutofit lnSpcReduction="10000"/>
          </a:bodyPr>
          <a:lstStyle/>
          <a:p>
            <a:pPr marL="514350" indent="-514350">
              <a:lnSpc>
                <a:spcPct val="150000"/>
              </a:lnSpc>
              <a:buFont typeface="+mj-lt"/>
              <a:buAutoNum type="arabicPeriod"/>
            </a:pPr>
            <a:r>
              <a:rPr lang="en-US" sz="2800" dirty="0" smtClean="0">
                <a:solidFill>
                  <a:prstClr val="black"/>
                </a:solidFill>
                <a:ea typeface="Calibri"/>
                <a:cs typeface="Arial"/>
              </a:rPr>
              <a:t>Student </a:t>
            </a:r>
            <a:r>
              <a:rPr lang="en-US" sz="2800" dirty="0">
                <a:solidFill>
                  <a:prstClr val="black"/>
                </a:solidFill>
                <a:ea typeface="Calibri"/>
                <a:cs typeface="Arial"/>
              </a:rPr>
              <a:t>must wear special cloth </a:t>
            </a:r>
            <a:r>
              <a:rPr lang="en-US" sz="2800" dirty="0" smtClean="0">
                <a:solidFill>
                  <a:prstClr val="black"/>
                </a:solidFill>
                <a:ea typeface="Calibri"/>
                <a:cs typeface="Arial"/>
              </a:rPr>
              <a:t>when working </a:t>
            </a:r>
            <a:r>
              <a:rPr lang="en-US" sz="2800" dirty="0">
                <a:solidFill>
                  <a:prstClr val="black"/>
                </a:solidFill>
                <a:ea typeface="Calibri"/>
                <a:cs typeface="Arial"/>
              </a:rPr>
              <a:t>in the lab. To protect him from </a:t>
            </a:r>
            <a:r>
              <a:rPr lang="en-US" sz="2800" dirty="0" smtClean="0">
                <a:solidFill>
                  <a:prstClr val="black"/>
                </a:solidFill>
                <a:ea typeface="Calibri"/>
                <a:cs typeface="Arial"/>
              </a:rPr>
              <a:t>chemicals.</a:t>
            </a:r>
            <a:endParaRPr lang="en-US" sz="1800" dirty="0">
              <a:solidFill>
                <a:prstClr val="black"/>
              </a:solidFill>
              <a:ea typeface="Calibri"/>
              <a:cs typeface="Arial"/>
            </a:endParaRPr>
          </a:p>
          <a:p>
            <a:pPr marL="514350" lvl="0" indent="-514350" algn="just">
              <a:lnSpc>
                <a:spcPct val="150000"/>
              </a:lnSpc>
              <a:spcBef>
                <a:spcPts val="0"/>
              </a:spcBef>
              <a:buFont typeface="+mj-lt"/>
              <a:buAutoNum type="arabicPeriod"/>
            </a:pPr>
            <a:r>
              <a:rPr lang="en-US" sz="2800" dirty="0" smtClean="0">
                <a:solidFill>
                  <a:prstClr val="black"/>
                </a:solidFill>
                <a:ea typeface="Calibri"/>
                <a:cs typeface="Arial"/>
              </a:rPr>
              <a:t>Using </a:t>
            </a:r>
            <a:r>
              <a:rPr lang="en-US" sz="2800" dirty="0">
                <a:solidFill>
                  <a:prstClr val="black"/>
                </a:solidFill>
                <a:ea typeface="Calibri"/>
                <a:cs typeface="Arial"/>
              </a:rPr>
              <a:t>chemicals carefully</a:t>
            </a:r>
            <a:r>
              <a:rPr lang="en-US" sz="2800" dirty="0" smtClean="0">
                <a:solidFill>
                  <a:prstClr val="black"/>
                </a:solidFill>
                <a:ea typeface="Calibri"/>
                <a:cs typeface="Arial"/>
              </a:rPr>
              <a:t>.</a:t>
            </a:r>
          </a:p>
          <a:p>
            <a:pPr marL="457200" indent="-457200" algn="just">
              <a:lnSpc>
                <a:spcPct val="150000"/>
              </a:lnSpc>
              <a:spcBef>
                <a:spcPts val="0"/>
              </a:spcBef>
              <a:buFont typeface="+mj-lt"/>
              <a:buAutoNum type="arabicPeriod"/>
            </a:pPr>
            <a:r>
              <a:rPr lang="en-US" sz="2800" dirty="0">
                <a:solidFill>
                  <a:prstClr val="black"/>
                </a:solidFill>
                <a:ea typeface="Calibri"/>
                <a:cs typeface="Arial"/>
              </a:rPr>
              <a:t>Washing all glasses after using, first wash by using tap water with detergent and </a:t>
            </a:r>
            <a:r>
              <a:rPr lang="en-US" sz="2800" dirty="0" smtClean="0">
                <a:solidFill>
                  <a:prstClr val="black"/>
                </a:solidFill>
                <a:ea typeface="Calibri"/>
                <a:cs typeface="Arial"/>
              </a:rPr>
              <a:t>then </a:t>
            </a:r>
            <a:r>
              <a:rPr lang="en-US" sz="2800" dirty="0">
                <a:solidFill>
                  <a:prstClr val="black"/>
                </a:solidFill>
                <a:ea typeface="Calibri"/>
                <a:cs typeface="Arial"/>
              </a:rPr>
              <a:t>wash with distil water after that dried in the oven before using it again</a:t>
            </a:r>
            <a:r>
              <a:rPr lang="en-US" sz="2800" dirty="0" smtClean="0">
                <a:solidFill>
                  <a:prstClr val="black"/>
                </a:solidFill>
                <a:ea typeface="Calibri"/>
                <a:cs typeface="Arial"/>
              </a:rPr>
              <a:t>.</a:t>
            </a:r>
            <a:endParaRPr lang="en-US" sz="2800" dirty="0">
              <a:solidFill>
                <a:prstClr val="black"/>
              </a:solidFill>
              <a:ea typeface="Calibri"/>
              <a:cs typeface="Aria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029200"/>
            <a:ext cx="1447800" cy="1600200"/>
          </a:xfrm>
          <a:prstGeom prst="rect">
            <a:avLst/>
          </a:prstGeom>
        </p:spPr>
      </p:pic>
    </p:spTree>
    <p:extLst>
      <p:ext uri="{BB962C8B-B14F-4D97-AF65-F5344CB8AC3E}">
        <p14:creationId xmlns:p14="http://schemas.microsoft.com/office/powerpoint/2010/main" val="3942795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4906963"/>
          </a:xfrm>
        </p:spPr>
        <p:txBody>
          <a:bodyPr>
            <a:normAutofit/>
          </a:bodyPr>
          <a:lstStyle/>
          <a:p>
            <a:pPr marL="514350" lvl="0" indent="-514350" algn="just">
              <a:lnSpc>
                <a:spcPct val="115000"/>
              </a:lnSpc>
              <a:spcBef>
                <a:spcPts val="0"/>
              </a:spcBef>
              <a:buFont typeface="+mj-lt"/>
              <a:buAutoNum type="arabicPeriod" startAt="3"/>
            </a:pPr>
            <a:endParaRPr lang="en-US" sz="2000" dirty="0">
              <a:ea typeface="Calibri"/>
              <a:cs typeface="Arial"/>
            </a:endParaRPr>
          </a:p>
          <a:p>
            <a:pPr marL="457200" lvl="0" indent="-457200" algn="just">
              <a:lnSpc>
                <a:spcPct val="115000"/>
              </a:lnSpc>
              <a:spcBef>
                <a:spcPts val="0"/>
              </a:spcBef>
              <a:buNone/>
            </a:pPr>
            <a:r>
              <a:rPr lang="en-US" dirty="0" smtClean="0">
                <a:ea typeface="Calibri"/>
                <a:cs typeface="Arial"/>
              </a:rPr>
              <a:t>4. Using </a:t>
            </a:r>
            <a:r>
              <a:rPr lang="en-US" dirty="0">
                <a:ea typeface="Calibri"/>
                <a:cs typeface="Arial"/>
              </a:rPr>
              <a:t>chemicals </a:t>
            </a:r>
            <a:r>
              <a:rPr lang="en-US" dirty="0" smtClean="0">
                <a:ea typeface="Calibri"/>
                <a:cs typeface="Arial"/>
              </a:rPr>
              <a:t>and distil </a:t>
            </a:r>
            <a:r>
              <a:rPr lang="en-US" dirty="0">
                <a:ea typeface="Calibri"/>
                <a:cs typeface="Arial"/>
              </a:rPr>
              <a:t>water economically to reduce the cost of determination</a:t>
            </a:r>
            <a:r>
              <a:rPr lang="en-US" dirty="0" smtClean="0">
                <a:ea typeface="Calibri"/>
                <a:cs typeface="Arial"/>
              </a:rPr>
              <a:t>.</a:t>
            </a:r>
          </a:p>
          <a:p>
            <a:pPr marL="457200" lvl="0" indent="-457200" algn="just">
              <a:lnSpc>
                <a:spcPct val="115000"/>
              </a:lnSpc>
              <a:spcBef>
                <a:spcPts val="0"/>
              </a:spcBef>
              <a:buFont typeface="+mj-lt"/>
              <a:buAutoNum type="arabicPeriod"/>
            </a:pPr>
            <a:endParaRPr lang="en-US" sz="2000" dirty="0">
              <a:ea typeface="Calibri"/>
              <a:cs typeface="Arial"/>
            </a:endParaRPr>
          </a:p>
          <a:p>
            <a:pPr marL="457200" lvl="0" indent="-457200" algn="just">
              <a:lnSpc>
                <a:spcPct val="115000"/>
              </a:lnSpc>
              <a:spcBef>
                <a:spcPts val="0"/>
              </a:spcBef>
              <a:spcAft>
                <a:spcPts val="1000"/>
              </a:spcAft>
              <a:buNone/>
            </a:pPr>
            <a:r>
              <a:rPr lang="en-US" dirty="0" smtClean="0">
                <a:ea typeface="Calibri"/>
                <a:cs typeface="Arial"/>
              </a:rPr>
              <a:t>5. For </a:t>
            </a:r>
            <a:r>
              <a:rPr lang="en-US" dirty="0">
                <a:ea typeface="Calibri"/>
                <a:cs typeface="Arial"/>
              </a:rPr>
              <a:t>each student in the lab. There will be a special place. The student must read procedure before starting the experiment.</a:t>
            </a:r>
            <a:endParaRPr lang="en-US" sz="2000" dirty="0">
              <a:ea typeface="Calibri"/>
              <a:cs typeface="Arial"/>
            </a:endParaRP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4114800"/>
            <a:ext cx="3505200" cy="1828800"/>
          </a:xfrm>
          <a:prstGeom prst="rect">
            <a:avLst/>
          </a:prstGeom>
        </p:spPr>
      </p:pic>
      <p:sp>
        <p:nvSpPr>
          <p:cNvPr id="4" name="Rectangle 3"/>
          <p:cNvSpPr/>
          <p:nvPr/>
        </p:nvSpPr>
        <p:spPr>
          <a:xfrm>
            <a:off x="3200400" y="6248400"/>
            <a:ext cx="19050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Feedstuff</a:t>
            </a:r>
            <a:endParaRPr lang="en-US" dirty="0"/>
          </a:p>
        </p:txBody>
      </p:sp>
    </p:spTree>
    <p:extLst>
      <p:ext uri="{BB962C8B-B14F-4D97-AF65-F5344CB8AC3E}">
        <p14:creationId xmlns:p14="http://schemas.microsoft.com/office/powerpoint/2010/main" val="156150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440363"/>
          </a:xfrm>
        </p:spPr>
        <p:txBody>
          <a:bodyPr>
            <a:noAutofit/>
          </a:bodyPr>
          <a:lstStyle/>
          <a:p>
            <a:pPr marL="0" marR="0" algn="just">
              <a:lnSpc>
                <a:spcPct val="115000"/>
              </a:lnSpc>
              <a:spcBef>
                <a:spcPts val="0"/>
              </a:spcBef>
              <a:spcAft>
                <a:spcPts val="1000"/>
              </a:spcAft>
            </a:pPr>
            <a:r>
              <a:rPr lang="en-US" sz="2400" b="1" dirty="0">
                <a:solidFill>
                  <a:schemeClr val="accent2">
                    <a:lumMod val="75000"/>
                  </a:schemeClr>
                </a:solidFill>
                <a:latin typeface="Times New Roman" panose="02020603050405020304" pitchFamily="18" charset="0"/>
                <a:ea typeface="Calibri"/>
                <a:cs typeface="Times New Roman" panose="02020603050405020304" pitchFamily="18" charset="0"/>
              </a:rPr>
              <a:t>Not on the feed analysis:</a:t>
            </a:r>
            <a:endParaRPr lang="en-US" sz="1600" b="1" dirty="0">
              <a:solidFill>
                <a:schemeClr val="accent2">
                  <a:lumMod val="75000"/>
                </a:schemeClr>
              </a:solidFill>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Font typeface="+mj-lt"/>
              <a:buAutoNum type="alphaUcPeriod"/>
            </a:pPr>
            <a:r>
              <a:rPr lang="en-US" sz="2400" dirty="0">
                <a:latin typeface="Times New Roman" panose="02020603050405020304" pitchFamily="18" charset="0"/>
                <a:ea typeface="Calibri"/>
                <a:cs typeface="Times New Roman" panose="02020603050405020304" pitchFamily="18" charset="0"/>
              </a:rPr>
              <a:t> Cleanness of the equipment after washing with tap water and soap if still there is dirty we wash by chromic acid solution with is prepared by adding 10gm of </a:t>
            </a:r>
            <a:r>
              <a:rPr lang="en-US" sz="2400" b="1" dirty="0">
                <a:solidFill>
                  <a:srgbClr val="7030A0"/>
                </a:solidFill>
                <a:latin typeface="Times New Roman" panose="02020603050405020304" pitchFamily="18" charset="0"/>
                <a:ea typeface="Calibri"/>
                <a:cs typeface="Times New Roman" panose="02020603050405020304" pitchFamily="18" charset="0"/>
              </a:rPr>
              <a:t>dipotassium chromate </a:t>
            </a:r>
            <a:r>
              <a:rPr lang="en-US" sz="2400" dirty="0">
                <a:latin typeface="Times New Roman" panose="02020603050405020304" pitchFamily="18" charset="0"/>
                <a:ea typeface="Calibri"/>
                <a:cs typeface="Times New Roman" panose="02020603050405020304" pitchFamily="18" charset="0"/>
              </a:rPr>
              <a:t>to 100ml of </a:t>
            </a:r>
            <a:r>
              <a:rPr lang="en-US" sz="2400" b="1" dirty="0">
                <a:solidFill>
                  <a:srgbClr val="7030A0"/>
                </a:solidFill>
                <a:latin typeface="Times New Roman" panose="02020603050405020304" pitchFamily="18" charset="0"/>
                <a:ea typeface="Calibri"/>
                <a:cs typeface="Times New Roman" panose="02020603050405020304" pitchFamily="18" charset="0"/>
              </a:rPr>
              <a:t>sulfuric acid H₂SO₄ </a:t>
            </a:r>
            <a:r>
              <a:rPr lang="en-US" sz="2400" dirty="0">
                <a:latin typeface="Times New Roman" panose="02020603050405020304" pitchFamily="18" charset="0"/>
                <a:ea typeface="Calibri"/>
                <a:cs typeface="Times New Roman" panose="02020603050405020304" pitchFamily="18" charset="0"/>
              </a:rPr>
              <a:t>after using the acid solution will be washed with distill water to remove the acid</a:t>
            </a:r>
            <a:r>
              <a:rPr lang="en-US" sz="2400" dirty="0" smtClean="0">
                <a:latin typeface="Times New Roman" panose="02020603050405020304" pitchFamily="18" charset="0"/>
                <a:ea typeface="Calibri"/>
                <a:cs typeface="Times New Roman" panose="02020603050405020304" pitchFamily="18" charset="0"/>
              </a:rPr>
              <a:t>.</a:t>
            </a:r>
          </a:p>
          <a:p>
            <a:pPr lvl="0" algn="just">
              <a:lnSpc>
                <a:spcPct val="115000"/>
              </a:lnSpc>
              <a:spcBef>
                <a:spcPts val="0"/>
              </a:spcBef>
              <a:buFont typeface="+mj-lt"/>
              <a:buAutoNum type="alphaUcPeriod"/>
            </a:pPr>
            <a:endParaRPr lang="en-US" sz="16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spcAft>
                <a:spcPts val="1000"/>
              </a:spcAft>
              <a:buFont typeface="+mj-lt"/>
              <a:buAutoNum type="alphaUcPeriod"/>
            </a:pPr>
            <a:r>
              <a:rPr lang="en-US" sz="2400" b="1" dirty="0">
                <a:solidFill>
                  <a:srgbClr val="7030A0"/>
                </a:solidFill>
                <a:latin typeface="Times New Roman" panose="02020603050405020304" pitchFamily="18" charset="0"/>
                <a:ea typeface="Calibri"/>
                <a:cs typeface="Times New Roman" panose="02020603050405020304" pitchFamily="18" charset="0"/>
              </a:rPr>
              <a:t>Electrical balance</a:t>
            </a:r>
            <a:r>
              <a:rPr lang="en-US" sz="2400" dirty="0">
                <a:latin typeface="Times New Roman" panose="02020603050405020304" pitchFamily="18" charset="0"/>
                <a:ea typeface="Calibri"/>
                <a:cs typeface="Times New Roman" panose="02020603050405020304" pitchFamily="18" charset="0"/>
              </a:rPr>
              <a:t>: the correct using of electrical balance necessary to obtain the correct weight of the sample we must follow:</a:t>
            </a:r>
            <a:endParaRPr lang="en-US" sz="1600" dirty="0">
              <a:latin typeface="Times New Roman" panose="02020603050405020304" pitchFamily="18" charset="0"/>
              <a:ea typeface="Calibri"/>
              <a:cs typeface="Times New Roman" panose="02020603050405020304" pitchFamily="18" charset="0"/>
            </a:endParaRPr>
          </a:p>
          <a:p>
            <a:r>
              <a:rPr lang="en-US" sz="2400" dirty="0" smtClean="0">
                <a:solidFill>
                  <a:schemeClr val="accent2">
                    <a:lumMod val="75000"/>
                  </a:schemeClr>
                </a:solidFill>
              </a:rPr>
              <a:t>Electrical balance</a:t>
            </a:r>
            <a:endParaRPr lang="en-US" sz="2400" dirty="0">
              <a:solidFill>
                <a:schemeClr val="accent2">
                  <a:lumMod val="75000"/>
                </a:schemeClr>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4572000"/>
            <a:ext cx="2143125" cy="2143125"/>
          </a:xfrm>
          <a:prstGeom prst="rect">
            <a:avLst/>
          </a:prstGeom>
        </p:spPr>
      </p:pic>
    </p:spTree>
    <p:extLst>
      <p:ext uri="{BB962C8B-B14F-4D97-AF65-F5344CB8AC3E}">
        <p14:creationId xmlns:p14="http://schemas.microsoft.com/office/powerpoint/2010/main" val="1043336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lvl="0" algn="just"/>
            <a:r>
              <a:rPr lang="en-US" dirty="0">
                <a:latin typeface="Times New Roman" panose="02020603050405020304" pitchFamily="18" charset="0"/>
                <a:cs typeface="Times New Roman" panose="02020603050405020304" pitchFamily="18" charset="0"/>
              </a:rPr>
              <a:t>Placing the </a:t>
            </a:r>
            <a:r>
              <a:rPr lang="en-US" b="1" dirty="0">
                <a:solidFill>
                  <a:srgbClr val="7030A0"/>
                </a:solidFill>
                <a:latin typeface="Times New Roman" panose="02020603050405020304" pitchFamily="18" charset="0"/>
                <a:cs typeface="Times New Roman" panose="02020603050405020304" pitchFamily="18" charset="0"/>
              </a:rPr>
              <a:t>balance on the </a:t>
            </a:r>
            <a:r>
              <a:rPr lang="en-US" b="1" dirty="0" smtClean="0">
                <a:solidFill>
                  <a:srgbClr val="7030A0"/>
                </a:solidFill>
                <a:latin typeface="Times New Roman" panose="02020603050405020304" pitchFamily="18" charset="0"/>
                <a:cs typeface="Times New Roman" panose="02020603050405020304" pitchFamily="18" charset="0"/>
              </a:rPr>
              <a:t>stable </a:t>
            </a:r>
            <a:r>
              <a:rPr lang="en-US" b="1" dirty="0">
                <a:solidFill>
                  <a:srgbClr val="7030A0"/>
                </a:solidFill>
                <a:latin typeface="Times New Roman" panose="02020603050405020304" pitchFamily="18" charset="0"/>
                <a:cs typeface="Times New Roman" panose="02020603050405020304" pitchFamily="18" charset="0"/>
              </a:rPr>
              <a:t>table </a:t>
            </a:r>
            <a:r>
              <a:rPr lang="en-US" dirty="0">
                <a:latin typeface="Times New Roman" panose="02020603050405020304" pitchFamily="18" charset="0"/>
                <a:cs typeface="Times New Roman" panose="02020603050405020304" pitchFamily="18" charset="0"/>
              </a:rPr>
              <a:t>to avoid any movement of balance.</a:t>
            </a:r>
          </a:p>
          <a:p>
            <a:pPr lvl="0" algn="just"/>
            <a:r>
              <a:rPr lang="en-US" dirty="0">
                <a:latin typeface="Times New Roman" panose="02020603050405020304" pitchFamily="18" charset="0"/>
                <a:cs typeface="Times New Roman" panose="02020603050405020304" pitchFamily="18" charset="0"/>
              </a:rPr>
              <a:t> Clean the balance before using by special brush.</a:t>
            </a:r>
          </a:p>
          <a:p>
            <a:pPr lvl="0" algn="just"/>
            <a:r>
              <a:rPr lang="en-US" dirty="0">
                <a:latin typeface="Times New Roman" panose="02020603050405020304" pitchFamily="18" charset="0"/>
                <a:cs typeface="Times New Roman" panose="02020603050405020304" pitchFamily="18" charset="0"/>
              </a:rPr>
              <a:t> Adjust the </a:t>
            </a:r>
            <a:r>
              <a:rPr lang="en-US" b="1" dirty="0">
                <a:solidFill>
                  <a:srgbClr val="7030A0"/>
                </a:solidFill>
                <a:latin typeface="Times New Roman" panose="02020603050405020304" pitchFamily="18" charset="0"/>
                <a:cs typeface="Times New Roman" panose="02020603050405020304" pitchFamily="18" charset="0"/>
              </a:rPr>
              <a:t>zero point </a:t>
            </a:r>
            <a:r>
              <a:rPr lang="en-US" dirty="0">
                <a:latin typeface="Times New Roman" panose="02020603050405020304" pitchFamily="18" charset="0"/>
                <a:cs typeface="Times New Roman" panose="02020603050405020304" pitchFamily="18" charset="0"/>
              </a:rPr>
              <a:t>of the balance.</a:t>
            </a:r>
          </a:p>
          <a:p>
            <a:pPr lvl="0" algn="just"/>
            <a:r>
              <a:rPr lang="en-US" dirty="0">
                <a:latin typeface="Times New Roman" panose="02020603050405020304" pitchFamily="18" charset="0"/>
                <a:cs typeface="Times New Roman" panose="02020603050405020304" pitchFamily="18" charset="0"/>
              </a:rPr>
              <a:t>Close all the door of the balance when weighing to avoid the </a:t>
            </a:r>
            <a:r>
              <a:rPr lang="en-US" b="1" dirty="0">
                <a:solidFill>
                  <a:srgbClr val="7030A0"/>
                </a:solidFill>
                <a:latin typeface="Times New Roman" panose="02020603050405020304" pitchFamily="18" charset="0"/>
                <a:cs typeface="Times New Roman" panose="02020603050405020304" pitchFamily="18" charset="0"/>
              </a:rPr>
              <a:t>air effect</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040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229600" cy="4525963"/>
          </a:xfrm>
        </p:spPr>
        <p:txBody>
          <a:bodyPr>
            <a:normAutofit fontScale="92500" lnSpcReduction="10000"/>
          </a:bodyPr>
          <a:lstStyle/>
          <a:p>
            <a:pPr marL="0" lvl="0" indent="0" algn="just">
              <a:buNone/>
            </a:pPr>
            <a:r>
              <a:rPr lang="en-US" dirty="0" smtClean="0">
                <a:latin typeface="Times New Roman" panose="02020603050405020304" pitchFamily="18" charset="0"/>
                <a:cs typeface="Times New Roman" panose="02020603050405020304" pitchFamily="18" charset="0"/>
              </a:rPr>
              <a:t>C</a:t>
            </a:r>
            <a:r>
              <a:rPr lang="en-US" b="1" dirty="0">
                <a:solidFill>
                  <a:schemeClr val="accent5">
                    <a:lumMod val="75000"/>
                  </a:schemeClr>
                </a:solidFill>
                <a:latin typeface="Times New Roman" panose="02020603050405020304" pitchFamily="18" charset="0"/>
                <a:cs typeface="Times New Roman" panose="02020603050405020304" pitchFamily="18" charset="0"/>
              </a:rPr>
              <a:t>. Don’t weigh any hot samples with balance we must wait until the temperature of the sample equal the temperature in the lab</a:t>
            </a:r>
            <a:r>
              <a:rPr lang="en-US" dirty="0">
                <a:latin typeface="Times New Roman" panose="02020603050405020304" pitchFamily="18" charset="0"/>
                <a:cs typeface="Times New Roman" panose="02020603050405020304" pitchFamily="18" charset="0"/>
              </a:rPr>
              <a:t>.</a:t>
            </a:r>
          </a:p>
          <a:p>
            <a:pPr marL="0" lvl="0" indent="0" algn="just">
              <a:buNone/>
            </a:pPr>
            <a:endParaRPr lang="en-US" dirty="0" smtClean="0">
              <a:latin typeface="Times New Roman" panose="02020603050405020304" pitchFamily="18" charset="0"/>
              <a:cs typeface="Times New Roman" panose="02020603050405020304" pitchFamily="18" charset="0"/>
            </a:endParaRPr>
          </a:p>
          <a:p>
            <a:pPr marL="0" lvl="0" indent="0" algn="just">
              <a:buNone/>
            </a:pPr>
            <a:r>
              <a:rPr lang="en-US" dirty="0" smtClean="0">
                <a:latin typeface="Times New Roman" panose="02020603050405020304" pitchFamily="18" charset="0"/>
                <a:cs typeface="Times New Roman" panose="02020603050405020304" pitchFamily="18" charset="0"/>
              </a:rPr>
              <a:t>D</a:t>
            </a:r>
            <a:r>
              <a:rPr lang="en-US" b="1" dirty="0">
                <a:solidFill>
                  <a:schemeClr val="accent6">
                    <a:lumMod val="75000"/>
                  </a:schemeClr>
                </a:solidFill>
                <a:latin typeface="Times New Roman" panose="02020603050405020304" pitchFamily="18" charset="0"/>
                <a:cs typeface="Times New Roman" panose="02020603050405020304" pitchFamily="18" charset="0"/>
              </a:rPr>
              <a:t>.  </a:t>
            </a:r>
            <a:r>
              <a:rPr lang="en-US" b="1" dirty="0" smtClean="0">
                <a:solidFill>
                  <a:schemeClr val="accent6">
                    <a:lumMod val="75000"/>
                  </a:schemeClr>
                </a:solidFill>
                <a:latin typeface="Times New Roman" panose="02020603050405020304" pitchFamily="18" charset="0"/>
                <a:cs typeface="Times New Roman" panose="02020603050405020304" pitchFamily="18" charset="0"/>
              </a:rPr>
              <a:t>All </a:t>
            </a:r>
            <a:r>
              <a:rPr lang="en-US" b="1" dirty="0">
                <a:solidFill>
                  <a:schemeClr val="accent6">
                    <a:lumMod val="75000"/>
                  </a:schemeClr>
                </a:solidFill>
                <a:latin typeface="Times New Roman" panose="02020603050405020304" pitchFamily="18" charset="0"/>
                <a:cs typeface="Times New Roman" panose="02020603050405020304" pitchFamily="18" charset="0"/>
              </a:rPr>
              <a:t>chemical analyses will be done on two samples or more at the same time and condition</a:t>
            </a:r>
            <a:r>
              <a:rPr lang="en-US" dirty="0">
                <a:latin typeface="Times New Roman" panose="02020603050405020304" pitchFamily="18" charset="0"/>
                <a:cs typeface="Times New Roman" panose="02020603050405020304" pitchFamily="18" charset="0"/>
              </a:rPr>
              <a:t>.</a:t>
            </a:r>
          </a:p>
          <a:p>
            <a:pPr marL="0" lvl="0" indent="0" algn="just">
              <a:buNone/>
            </a:pPr>
            <a:endParaRPr lang="en-US" dirty="0" smtClean="0">
              <a:latin typeface="Times New Roman" panose="02020603050405020304" pitchFamily="18" charset="0"/>
              <a:cs typeface="Times New Roman" panose="02020603050405020304" pitchFamily="18" charset="0"/>
            </a:endParaRPr>
          </a:p>
          <a:p>
            <a:pPr marL="0" lvl="0" indent="0" algn="just">
              <a:buNone/>
            </a:pPr>
            <a:r>
              <a:rPr lang="en-US"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a:t>
            </a:r>
            <a:r>
              <a:rPr lang="en-US" b="1" dirty="0" smtClean="0">
                <a:solidFill>
                  <a:srgbClr val="7030A0"/>
                </a:solidFill>
                <a:latin typeface="Times New Roman" panose="02020603050405020304" pitchFamily="18" charset="0"/>
                <a:cs typeface="Times New Roman" panose="02020603050405020304" pitchFamily="18" charset="0"/>
              </a:rPr>
              <a:t>During </a:t>
            </a:r>
            <a:r>
              <a:rPr lang="en-US" b="1" dirty="0">
                <a:solidFill>
                  <a:srgbClr val="7030A0"/>
                </a:solidFill>
                <a:latin typeface="Times New Roman" panose="02020603050405020304" pitchFamily="18" charset="0"/>
                <a:cs typeface="Times New Roman" panose="02020603050405020304" pitchFamily="18" charset="0"/>
              </a:rPr>
              <a:t>conducting the experiment we must apply the pointed duration</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598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pPr marL="0" marR="0">
              <a:lnSpc>
                <a:spcPct val="115000"/>
              </a:lnSpc>
              <a:spcBef>
                <a:spcPts val="0"/>
              </a:spcBef>
              <a:spcAft>
                <a:spcPts val="1000"/>
              </a:spcAft>
            </a:pPr>
            <a:r>
              <a:rPr lang="en-US" b="1" dirty="0">
                <a:solidFill>
                  <a:schemeClr val="accent5">
                    <a:lumMod val="75000"/>
                  </a:schemeClr>
                </a:solidFill>
                <a:latin typeface="Times New Roman" panose="02020603050405020304" pitchFamily="18" charset="0"/>
                <a:ea typeface="Calibri"/>
                <a:cs typeface="Times New Roman" panose="02020603050405020304" pitchFamily="18" charset="0"/>
              </a:rPr>
              <a:t>Determination of experimental error</a:t>
            </a:r>
            <a:r>
              <a:rPr lang="en-US" dirty="0" smtClean="0">
                <a:ea typeface="Calibri"/>
                <a:cs typeface="Arial"/>
              </a:rPr>
              <a:t>:</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417638"/>
            <a:ext cx="8230659" cy="487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23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7270</TotalTime>
  <Words>585</Words>
  <Application>Microsoft Office PowerPoint</Application>
  <PresentationFormat>On-screen Show (4:3)</PresentationFormat>
  <Paragraphs>53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Ruminant Nutrition  Practical </vt:lpstr>
      <vt:lpstr>Feed Analysis:</vt:lpstr>
      <vt:lpstr>Proximate analysis of feedstuff:</vt:lpstr>
      <vt:lpstr>General rules in Nutrition lab</vt:lpstr>
      <vt:lpstr>PowerPoint Presentation</vt:lpstr>
      <vt:lpstr>PowerPoint Presentation</vt:lpstr>
      <vt:lpstr>PowerPoint Presentation</vt:lpstr>
      <vt:lpstr>PowerPoint Presentation</vt:lpstr>
      <vt:lpstr>Determination of experimental error:</vt:lpstr>
      <vt:lpstr>PowerPoint Presentation</vt:lpstr>
      <vt:lpstr>PowerPoint Presentation</vt:lpstr>
      <vt:lpstr>PowerPoint Presentation</vt:lpstr>
      <vt:lpstr>Thanks for your attention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Ruminant Nutrition </dc:title>
  <dc:creator>DR.Ahmed Saker 2o1O</dc:creator>
  <cp:lastModifiedBy>HP</cp:lastModifiedBy>
  <cp:revision>25</cp:revision>
  <dcterms:created xsi:type="dcterms:W3CDTF">2019-02-04T14:47:29Z</dcterms:created>
  <dcterms:modified xsi:type="dcterms:W3CDTF">2024-02-02T19:40:51Z</dcterms:modified>
</cp:coreProperties>
</file>