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88"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13603-5C52-4586-8174-40B79B3F144F}" type="datetimeFigureOut">
              <a:rPr lang="en-US" smtClean="0"/>
              <a:t>1/30/2024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B4550-BA6C-4BD0-A291-80B33C414C53}" type="slidenum">
              <a:rPr lang="en-US" smtClean="0"/>
              <a:t>‹#›</a:t>
            </a:fld>
            <a:endParaRPr lang="en-US"/>
          </a:p>
        </p:txBody>
      </p:sp>
    </p:spTree>
    <p:extLst>
      <p:ext uri="{BB962C8B-B14F-4D97-AF65-F5344CB8AC3E}">
        <p14:creationId xmlns:p14="http://schemas.microsoft.com/office/powerpoint/2010/main" val="322263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EB4550-BA6C-4BD0-A291-80B33C414C53}" type="slidenum">
              <a:rPr lang="en-US" smtClean="0"/>
              <a:t>10</a:t>
            </a:fld>
            <a:endParaRPr lang="en-US"/>
          </a:p>
        </p:txBody>
      </p:sp>
    </p:spTree>
    <p:extLst>
      <p:ext uri="{BB962C8B-B14F-4D97-AF65-F5344CB8AC3E}">
        <p14:creationId xmlns:p14="http://schemas.microsoft.com/office/powerpoint/2010/main" val="342845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E60795-15C5-4DAC-AE85-3D7F5BAE92EF}"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199323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0795-15C5-4DAC-AE85-3D7F5BAE92EF}"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84016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0795-15C5-4DAC-AE85-3D7F5BAE92EF}"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118311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0795-15C5-4DAC-AE85-3D7F5BAE92EF}"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359642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E60795-15C5-4DAC-AE85-3D7F5BAE92EF}"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306686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E60795-15C5-4DAC-AE85-3D7F5BAE92EF}"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404920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E60795-15C5-4DAC-AE85-3D7F5BAE92EF}"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394438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E60795-15C5-4DAC-AE85-3D7F5BAE92EF}"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349914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60795-15C5-4DAC-AE85-3D7F5BAE92EF}"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48508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0795-15C5-4DAC-AE85-3D7F5BAE92EF}"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25889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0795-15C5-4DAC-AE85-3D7F5BAE92EF}"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98F96-A04D-4C3F-BE87-7CCF4F19A68E}" type="slidenum">
              <a:rPr lang="en-US" smtClean="0"/>
              <a:t>‹#›</a:t>
            </a:fld>
            <a:endParaRPr lang="en-US"/>
          </a:p>
        </p:txBody>
      </p:sp>
    </p:spTree>
    <p:extLst>
      <p:ext uri="{BB962C8B-B14F-4D97-AF65-F5344CB8AC3E}">
        <p14:creationId xmlns:p14="http://schemas.microsoft.com/office/powerpoint/2010/main" val="132177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60795-15C5-4DAC-AE85-3D7F5BAE92EF}" type="datetimeFigureOut">
              <a:rPr lang="en-US" smtClean="0"/>
              <a:t>1/30/2024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98F96-A04D-4C3F-BE87-7CCF4F19A68E}" type="slidenum">
              <a:rPr lang="en-US" smtClean="0"/>
              <a:t>‹#›</a:t>
            </a:fld>
            <a:endParaRPr lang="en-US"/>
          </a:p>
        </p:txBody>
      </p:sp>
    </p:spTree>
    <p:extLst>
      <p:ext uri="{BB962C8B-B14F-4D97-AF65-F5344CB8AC3E}">
        <p14:creationId xmlns:p14="http://schemas.microsoft.com/office/powerpoint/2010/main" val="1379883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lnSpc>
                <a:spcPct val="115000"/>
              </a:lnSpc>
              <a:spcBef>
                <a:spcPts val="0"/>
              </a:spcBef>
              <a:spcAft>
                <a:spcPts val="1000"/>
              </a:spcAft>
            </a:pPr>
            <a:r>
              <a:rPr lang="en-US" dirty="0" smtClean="0">
                <a:effectLst/>
                <a:latin typeface="Times New Roman"/>
                <a:ea typeface="Calibri"/>
                <a:cs typeface="Arial"/>
              </a:rPr>
              <a:t>Feed sampling for chemical analysis: </a:t>
            </a:r>
            <a:r>
              <a:rPr lang="en-US" sz="3600" dirty="0">
                <a:ea typeface="Calibri"/>
                <a:cs typeface="Arial"/>
              </a:rPr>
              <a:t/>
            </a:r>
            <a:br>
              <a:rPr lang="en-US" sz="3600" dirty="0">
                <a:ea typeface="Calibri"/>
                <a:cs typeface="Arial"/>
              </a:rPr>
            </a:br>
            <a:endParaRPr lang="en-US" dirty="0"/>
          </a:p>
        </p:txBody>
      </p:sp>
      <p:sp>
        <p:nvSpPr>
          <p:cNvPr id="3" name="Subtitle 2"/>
          <p:cNvSpPr>
            <a:spLocks noGrp="1"/>
          </p:cNvSpPr>
          <p:nvPr>
            <p:ph type="subTitle" idx="1"/>
          </p:nvPr>
        </p:nvSpPr>
        <p:spPr/>
        <p:txBody>
          <a:bodyPr/>
          <a:lstStyle/>
          <a:p>
            <a:r>
              <a:rPr lang="en-US" dirty="0" smtClean="0"/>
              <a:t>L2</a:t>
            </a:r>
            <a:endParaRPr lang="en-US" dirty="0"/>
          </a:p>
        </p:txBody>
      </p:sp>
      <p:pic>
        <p:nvPicPr>
          <p:cNvPr id="1026" name="Picture 2" descr="C:\Users\High Spec\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257800"/>
            <a:ext cx="430530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igh Spec\Desktop\0004589_sampling-probes_230.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810000"/>
            <a:ext cx="16668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99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3600" b="1" dirty="0">
                <a:solidFill>
                  <a:srgbClr val="0070C0"/>
                </a:solidFill>
              </a:rPr>
              <a:t>Sampling liquid material</a:t>
            </a:r>
            <a:r>
              <a:rPr lang="en-US" dirty="0" smtClean="0"/>
              <a:t>:</a:t>
            </a:r>
          </a:p>
          <a:p>
            <a:pPr lvl="0" algn="just"/>
            <a:r>
              <a:rPr lang="en-US" dirty="0" smtClean="0"/>
              <a:t> </a:t>
            </a:r>
            <a:r>
              <a:rPr lang="en-US" dirty="0"/>
              <a:t>the size of primary sample of liquid material it depend on the </a:t>
            </a:r>
            <a:r>
              <a:rPr lang="en-US" b="1" dirty="0">
                <a:solidFill>
                  <a:srgbClr val="0070C0"/>
                </a:solidFill>
              </a:rPr>
              <a:t>purpose </a:t>
            </a:r>
            <a:r>
              <a:rPr lang="en-US" b="1" dirty="0" smtClean="0">
                <a:solidFill>
                  <a:srgbClr val="0070C0"/>
                </a:solidFill>
              </a:rPr>
              <a:t>analysis</a:t>
            </a:r>
            <a:r>
              <a:rPr lang="en-US" dirty="0"/>
              <a:t>, if the purpose to carry out complete analyses, the amount of dry matter must not be less than </a:t>
            </a:r>
            <a:r>
              <a:rPr lang="en-US" b="1" dirty="0">
                <a:solidFill>
                  <a:srgbClr val="0070C0"/>
                </a:solidFill>
              </a:rPr>
              <a:t>150gm</a:t>
            </a:r>
            <a:r>
              <a:rPr lang="en-US" dirty="0"/>
              <a:t>. the sample taken after mixing the liquid by using sampling tools.</a:t>
            </a:r>
          </a:p>
          <a:p>
            <a:pPr algn="just"/>
            <a:endParaRPr lang="en-US" dirty="0"/>
          </a:p>
        </p:txBody>
      </p:sp>
    </p:spTree>
    <p:extLst>
      <p:ext uri="{BB962C8B-B14F-4D97-AF65-F5344CB8AC3E}">
        <p14:creationId xmlns:p14="http://schemas.microsoft.com/office/powerpoint/2010/main" val="137649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sample prepared for chemical </a:t>
            </a:r>
            <a:r>
              <a:rPr lang="en-US" sz="4000" dirty="0"/>
              <a:t>analysis</a:t>
            </a:r>
            <a:r>
              <a:rPr lang="en-US" dirty="0"/>
              <a:t> as follows</a:t>
            </a:r>
            <a:r>
              <a:rPr lang="en-US" dirty="0" smtClean="0"/>
              <a:t>;</a:t>
            </a:r>
            <a:endParaRPr lang="en-US" dirty="0"/>
          </a:p>
        </p:txBody>
      </p:sp>
      <p:sp>
        <p:nvSpPr>
          <p:cNvPr id="3" name="Content Placeholder 2"/>
          <p:cNvSpPr>
            <a:spLocks noGrp="1"/>
          </p:cNvSpPr>
          <p:nvPr>
            <p:ph idx="1"/>
          </p:nvPr>
        </p:nvSpPr>
        <p:spPr>
          <a:xfrm>
            <a:off x="457200" y="1440247"/>
            <a:ext cx="8229600" cy="4525963"/>
          </a:xfrm>
        </p:spPr>
        <p:txBody>
          <a:bodyPr>
            <a:normAutofit fontScale="77500" lnSpcReduction="20000"/>
          </a:bodyPr>
          <a:lstStyle/>
          <a:p>
            <a:pPr lvl="0"/>
            <a:r>
              <a:rPr lang="en-US" b="1" dirty="0">
                <a:solidFill>
                  <a:srgbClr val="0070C0"/>
                </a:solidFill>
              </a:rPr>
              <a:t>Exclude foreign materials like stones an sand from the sample if the sample is cereal</a:t>
            </a:r>
            <a:r>
              <a:rPr lang="en-US" dirty="0"/>
              <a:t>.</a:t>
            </a:r>
          </a:p>
          <a:p>
            <a:pPr lvl="0"/>
            <a:endParaRPr lang="en-US" dirty="0" smtClean="0"/>
          </a:p>
          <a:p>
            <a:pPr lvl="0"/>
            <a:r>
              <a:rPr lang="en-US" b="1" dirty="0" smtClean="0">
                <a:solidFill>
                  <a:schemeClr val="accent2">
                    <a:lumMod val="60000"/>
                    <a:lumOff val="40000"/>
                  </a:schemeClr>
                </a:solidFill>
              </a:rPr>
              <a:t>Grind </a:t>
            </a:r>
            <a:r>
              <a:rPr lang="en-US" b="1" dirty="0">
                <a:solidFill>
                  <a:schemeClr val="accent2">
                    <a:lumMod val="60000"/>
                    <a:lumOff val="40000"/>
                  </a:schemeClr>
                </a:solidFill>
              </a:rPr>
              <a:t>the sample by using special mill, which called (cereal mill or ball mill</a:t>
            </a:r>
            <a:r>
              <a:rPr lang="en-US" dirty="0"/>
              <a:t>).</a:t>
            </a:r>
          </a:p>
          <a:p>
            <a:pPr lvl="0"/>
            <a:r>
              <a:rPr lang="en-US" b="1" dirty="0">
                <a:solidFill>
                  <a:schemeClr val="accent4">
                    <a:lumMod val="75000"/>
                  </a:schemeClr>
                </a:solidFill>
              </a:rPr>
              <a:t>Green forage material samples: dried to remove primary moisture by drying it by using 60-70C° for 16 hours, then the sample will be grinded and stored in glass bottles for chemical analyses.</a:t>
            </a:r>
          </a:p>
          <a:p>
            <a:pPr lvl="0"/>
            <a:endParaRPr lang="en-US" dirty="0" smtClean="0"/>
          </a:p>
          <a:p>
            <a:pPr lvl="0"/>
            <a:r>
              <a:rPr lang="en-US" dirty="0" smtClean="0"/>
              <a:t>Meat </a:t>
            </a:r>
            <a:r>
              <a:rPr lang="en-US" dirty="0"/>
              <a:t>or animal part sample: after removing the meat from the bone, then crushed and minced by using special mortar or using the mixers.</a:t>
            </a:r>
          </a:p>
          <a:p>
            <a:endParaRPr lang="en-US" dirty="0"/>
          </a:p>
        </p:txBody>
      </p:sp>
    </p:spTree>
    <p:extLst>
      <p:ext uri="{BB962C8B-B14F-4D97-AF65-F5344CB8AC3E}">
        <p14:creationId xmlns:p14="http://schemas.microsoft.com/office/powerpoint/2010/main" val="6512674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4">
                    <a:lumMod val="75000"/>
                  </a:schemeClr>
                </a:solidFill>
              </a:rPr>
              <a:t>Storing the samples until the chemical analysis</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solidFill>
                  <a:schemeClr val="accent2">
                    <a:lumMod val="75000"/>
                  </a:schemeClr>
                </a:solidFill>
              </a:rPr>
              <a:t>Some feed material decompose quickly, this will lead to change nutrient content of the feed. Therefore there are ways to stop these enzymatic or microbial activities or changing in moisture content</a:t>
            </a:r>
            <a:r>
              <a:rPr lang="en-US" dirty="0"/>
              <a:t>.</a:t>
            </a:r>
          </a:p>
          <a:p>
            <a:r>
              <a:rPr lang="en-US" b="1" dirty="0">
                <a:solidFill>
                  <a:schemeClr val="accent1">
                    <a:lumMod val="75000"/>
                  </a:schemeClr>
                </a:solidFill>
              </a:rPr>
              <a:t>The green forage can be preserved by drying it then grinding and storing it in glass bottles</a:t>
            </a:r>
            <a:r>
              <a:rPr lang="en-US" dirty="0"/>
              <a:t>. </a:t>
            </a:r>
          </a:p>
          <a:p>
            <a:r>
              <a:rPr lang="en-US" dirty="0"/>
              <a:t>To stop the activity of enzyme, when feed sample stored after grinding by adding hot alcohol 95% concentrate. </a:t>
            </a:r>
          </a:p>
          <a:p>
            <a:endParaRPr lang="en-US" dirty="0"/>
          </a:p>
        </p:txBody>
      </p:sp>
    </p:spTree>
    <p:extLst>
      <p:ext uri="{BB962C8B-B14F-4D97-AF65-F5344CB8AC3E}">
        <p14:creationId xmlns:p14="http://schemas.microsoft.com/office/powerpoint/2010/main" val="358070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a:t>The sample is defined as a part of the total amount, represent the total correctly</a:t>
            </a:r>
            <a:r>
              <a:rPr lang="en-US" dirty="0" smtClean="0"/>
              <a:t>.</a:t>
            </a:r>
          </a:p>
          <a:p>
            <a:r>
              <a:rPr lang="en-US" dirty="0" smtClean="0"/>
              <a:t> </a:t>
            </a:r>
            <a:r>
              <a:rPr lang="en-US" dirty="0"/>
              <a:t>When we take a feed sample, it must be free of </a:t>
            </a:r>
            <a:r>
              <a:rPr lang="en-US" b="1" dirty="0">
                <a:solidFill>
                  <a:srgbClr val="7030A0"/>
                </a:solidFill>
              </a:rPr>
              <a:t>adulteration</a:t>
            </a:r>
            <a:r>
              <a:rPr lang="en-US" dirty="0"/>
              <a:t> in order to determine their nutritive value correctly. </a:t>
            </a:r>
            <a:endParaRPr lang="en-US" dirty="0" smtClean="0"/>
          </a:p>
          <a:p>
            <a:r>
              <a:rPr lang="en-US" dirty="0" smtClean="0"/>
              <a:t>On </a:t>
            </a:r>
            <a:r>
              <a:rPr lang="en-US" dirty="0"/>
              <a:t>the feed packages </a:t>
            </a:r>
            <a:r>
              <a:rPr lang="en-US" b="1" dirty="0">
                <a:solidFill>
                  <a:srgbClr val="7030A0"/>
                </a:solidFill>
              </a:rPr>
              <a:t>(bags</a:t>
            </a:r>
            <a:r>
              <a:rPr lang="en-US" dirty="0"/>
              <a:t>) their chemical composition is written. </a:t>
            </a:r>
            <a:endParaRPr lang="en-US" dirty="0" smtClean="0"/>
          </a:p>
          <a:p>
            <a:r>
              <a:rPr lang="en-US" dirty="0" smtClean="0"/>
              <a:t>The </a:t>
            </a:r>
            <a:r>
              <a:rPr lang="en-US" dirty="0"/>
              <a:t>feed is stored in the </a:t>
            </a:r>
            <a:r>
              <a:rPr lang="en-US" dirty="0">
                <a:solidFill>
                  <a:srgbClr val="7030A0"/>
                </a:solidFill>
              </a:rPr>
              <a:t>fields</a:t>
            </a:r>
            <a:r>
              <a:rPr lang="en-US" dirty="0"/>
              <a:t> or in the local markets are displayed in the forms of bags or in the form of </a:t>
            </a:r>
            <a:r>
              <a:rPr lang="en-US" b="1" dirty="0">
                <a:solidFill>
                  <a:srgbClr val="7030A0"/>
                </a:solidFill>
              </a:rPr>
              <a:t>pellets</a:t>
            </a:r>
            <a:r>
              <a:rPr lang="en-US" dirty="0"/>
              <a:t> or it may be in the form of plants in the field, for each of these forms of feedstuffs </a:t>
            </a:r>
            <a:r>
              <a:rPr lang="en-US" dirty="0">
                <a:solidFill>
                  <a:srgbClr val="7030A0"/>
                </a:solidFill>
              </a:rPr>
              <a:t>special method </a:t>
            </a:r>
            <a:r>
              <a:rPr lang="en-US" dirty="0"/>
              <a:t>for sampling.</a:t>
            </a:r>
          </a:p>
          <a:p>
            <a:endParaRPr lang="en-US" dirty="0"/>
          </a:p>
        </p:txBody>
      </p:sp>
    </p:spTree>
    <p:extLst>
      <p:ext uri="{BB962C8B-B14F-4D97-AF65-F5344CB8AC3E}">
        <p14:creationId xmlns:p14="http://schemas.microsoft.com/office/powerpoint/2010/main" val="2415678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2062940"/>
            <a:ext cx="2667000" cy="2567781"/>
          </a:xfrm>
        </p:spPr>
      </p:pic>
      <p:sp>
        <p:nvSpPr>
          <p:cNvPr id="6" name="Rectangle 5"/>
          <p:cNvSpPr/>
          <p:nvPr/>
        </p:nvSpPr>
        <p:spPr>
          <a:xfrm>
            <a:off x="990600" y="49530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pellets</a:t>
            </a:r>
            <a:endParaRPr lang="en-US" dirty="0">
              <a:ln w="0"/>
              <a:solidFill>
                <a:schemeClr val="tx1"/>
              </a:solidFill>
              <a:effectLst>
                <a:outerShdw blurRad="38100" dist="19050" dir="2700000" algn="tl" rotWithShape="0">
                  <a:schemeClr val="dk1">
                    <a:alpha val="40000"/>
                  </a:schemeClr>
                </a:outerShdw>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685132"/>
            <a:ext cx="2362200" cy="246697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2094707"/>
            <a:ext cx="3429000" cy="2057400"/>
          </a:xfrm>
          <a:prstGeom prst="rect">
            <a:avLst/>
          </a:prstGeom>
        </p:spPr>
      </p:pic>
      <p:sp>
        <p:nvSpPr>
          <p:cNvPr id="10" name="Rectangle 9"/>
          <p:cNvSpPr/>
          <p:nvPr/>
        </p:nvSpPr>
        <p:spPr>
          <a:xfrm>
            <a:off x="4605495" y="4600576"/>
            <a:ext cx="20955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Feed </a:t>
            </a:r>
            <a:r>
              <a:rPr lang="en-US" dirty="0" err="1" smtClean="0">
                <a:ln w="0"/>
                <a:solidFill>
                  <a:schemeClr val="tx1"/>
                </a:solidFill>
                <a:effectLst>
                  <a:outerShdw blurRad="38100" dist="19050" dir="2700000" algn="tl" rotWithShape="0">
                    <a:schemeClr val="dk1">
                      <a:alpha val="40000"/>
                    </a:schemeClr>
                  </a:outerShdw>
                </a:effectLst>
              </a:rPr>
              <a:t>bages</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9405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Conditions for feedstuff </a:t>
            </a:r>
            <a:r>
              <a:rPr lang="en-US" smtClean="0"/>
              <a:t>sampling:</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smtClean="0"/>
              <a:t>Sample </a:t>
            </a:r>
            <a:r>
              <a:rPr lang="en-US" dirty="0"/>
              <a:t>of feedstuff must be carried out when there is enough light available, to distinguish feedstuff compounds. One person must take the feed samples to get accurate samples. </a:t>
            </a:r>
          </a:p>
          <a:p>
            <a:pPr marL="514350" lvl="0" indent="-514350">
              <a:buFont typeface="+mj-lt"/>
              <a:buAutoNum type="arabicPeriod"/>
            </a:pPr>
            <a:r>
              <a:rPr lang="en-US" dirty="0"/>
              <a:t>Prepare the sampling tools for starting the sampling.</a:t>
            </a:r>
          </a:p>
          <a:p>
            <a:pPr marL="514350" lvl="0" indent="-514350">
              <a:buFont typeface="+mj-lt"/>
              <a:buAutoNum type="arabicPeriod"/>
            </a:pPr>
            <a:r>
              <a:rPr lang="en-US" dirty="0"/>
              <a:t>Designation of the places to take the samples.</a:t>
            </a:r>
          </a:p>
          <a:p>
            <a:endParaRPr lang="en-US" dirty="0"/>
          </a:p>
        </p:txBody>
      </p:sp>
    </p:spTree>
    <p:extLst>
      <p:ext uri="{BB962C8B-B14F-4D97-AF65-F5344CB8AC3E}">
        <p14:creationId xmlns:p14="http://schemas.microsoft.com/office/powerpoint/2010/main" val="1911934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Feedstuff sampling methods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b="1" dirty="0">
                <a:solidFill>
                  <a:schemeClr val="accent2"/>
                </a:solidFill>
                <a:latin typeface="Times New Roman" panose="02020603050405020304" pitchFamily="18" charset="0"/>
                <a:cs typeface="Times New Roman" panose="02020603050405020304" pitchFamily="18" charset="0"/>
              </a:rPr>
              <a:t>Sampling from the cereal bags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carried out by taking 10% of total bags present. By using special </a:t>
            </a:r>
            <a:r>
              <a:rPr lang="en-US" b="1" dirty="0">
                <a:solidFill>
                  <a:schemeClr val="accent2"/>
                </a:solidFill>
                <a:latin typeface="Times New Roman" panose="02020603050405020304" pitchFamily="18" charset="0"/>
                <a:cs typeface="Times New Roman" panose="02020603050405020304" pitchFamily="18" charset="0"/>
              </a:rPr>
              <a:t>probes</a:t>
            </a:r>
            <a:r>
              <a:rPr lang="en-US" dirty="0">
                <a:latin typeface="Times New Roman" panose="02020603050405020304" pitchFamily="18" charset="0"/>
                <a:cs typeface="Times New Roman" panose="02020603050405020304" pitchFamily="18" charset="0"/>
              </a:rPr>
              <a:t> for taking samples from </a:t>
            </a:r>
            <a:r>
              <a:rPr lang="en-US" b="1" dirty="0">
                <a:solidFill>
                  <a:schemeClr val="accent2"/>
                </a:solidFill>
                <a:latin typeface="Times New Roman" panose="02020603050405020304" pitchFamily="18" charset="0"/>
                <a:cs typeface="Times New Roman" panose="02020603050405020304" pitchFamily="18" charset="0"/>
              </a:rPr>
              <a:t>different positions </a:t>
            </a:r>
            <a:r>
              <a:rPr lang="en-US" dirty="0">
                <a:latin typeface="Times New Roman" panose="02020603050405020304" pitchFamily="18" charset="0"/>
                <a:cs typeface="Times New Roman" panose="02020603050405020304" pitchFamily="18" charset="0"/>
              </a:rPr>
              <a:t>on the feed bags,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preliminary sample will be mixed thoroughly and spread on clean and smooth surface in form of big square after that divided into small square and then we obtain the sample</a:t>
            </a:r>
          </a:p>
        </p:txBody>
      </p:sp>
    </p:spTree>
    <p:extLst>
      <p:ext uri="{BB962C8B-B14F-4D97-AF65-F5344CB8AC3E}">
        <p14:creationId xmlns:p14="http://schemas.microsoft.com/office/powerpoint/2010/main" val="33671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solidFill>
                  <a:schemeClr val="accent2"/>
                </a:solidFill>
              </a:rPr>
              <a:t>Pellet sampling</a:t>
            </a:r>
            <a:r>
              <a:rPr lang="en-US" dirty="0" smtClean="0"/>
              <a:t>:</a:t>
            </a:r>
          </a:p>
          <a:p>
            <a:pPr lvl="0"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same previous procedure will be conducted by taking number of pellets from each bag from different position then reduced the sample to (1) kg as previous procedure.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251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solidFill>
                  <a:schemeClr val="accent2"/>
                </a:solidFill>
              </a:rPr>
              <a:t>Hay or straw bills sampling</a:t>
            </a:r>
            <a:r>
              <a:rPr lang="en-US" dirty="0" smtClean="0"/>
              <a:t>:</a:t>
            </a:r>
          </a:p>
          <a:p>
            <a:pPr lvl="0"/>
            <a:r>
              <a:rPr lang="en-US" dirty="0" smtClean="0"/>
              <a:t> </a:t>
            </a:r>
            <a:r>
              <a:rPr lang="en-US" dirty="0"/>
              <a:t>from each </a:t>
            </a:r>
            <a:r>
              <a:rPr lang="en-US" b="1" dirty="0">
                <a:solidFill>
                  <a:schemeClr val="accent2"/>
                </a:solidFill>
              </a:rPr>
              <a:t>ten to twenty bills </a:t>
            </a:r>
            <a:r>
              <a:rPr lang="en-US" dirty="0"/>
              <a:t>one bill will be taken for sampling. </a:t>
            </a:r>
            <a:endParaRPr lang="en-US" dirty="0" smtClean="0"/>
          </a:p>
          <a:p>
            <a:pPr lvl="0"/>
            <a:r>
              <a:rPr lang="en-US" dirty="0" smtClean="0"/>
              <a:t>If </a:t>
            </a:r>
            <a:r>
              <a:rPr lang="en-US" dirty="0"/>
              <a:t>number of bills </a:t>
            </a:r>
            <a:r>
              <a:rPr lang="en-US" b="1" dirty="0">
                <a:solidFill>
                  <a:schemeClr val="accent2"/>
                </a:solidFill>
              </a:rPr>
              <a:t>less than ten bills</a:t>
            </a:r>
            <a:r>
              <a:rPr lang="en-US" dirty="0"/>
              <a:t>, in this case we will take sample from most of them, after that the primary sample will be reduced as the same previous procedure.</a:t>
            </a:r>
          </a:p>
          <a:p>
            <a:endParaRPr lang="en-US" dirty="0"/>
          </a:p>
        </p:txBody>
      </p:sp>
      <p:pic>
        <p:nvPicPr>
          <p:cNvPr id="2051" name="Picture 3" descr="C:\Users\High Spec\Desktop\Hay Samp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28600"/>
            <a:ext cx="28956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18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4525963"/>
          </a:xfrm>
        </p:spPr>
        <p:txBody>
          <a:bodyPr/>
          <a:lstStyle/>
          <a:p>
            <a:pPr lvl="0"/>
            <a:r>
              <a:rPr lang="en-US" sz="4000" dirty="0">
                <a:solidFill>
                  <a:schemeClr val="accent2"/>
                </a:solidFill>
              </a:rPr>
              <a:t>Sampling straw or field by-products pills</a:t>
            </a:r>
            <a:r>
              <a:rPr lang="en-US" dirty="0" smtClean="0"/>
              <a:t>:</a:t>
            </a:r>
          </a:p>
          <a:p>
            <a:pPr lvl="0" algn="just"/>
            <a:r>
              <a:rPr lang="en-US" dirty="0" smtClean="0"/>
              <a:t> </a:t>
            </a:r>
            <a:r>
              <a:rPr lang="en-US" dirty="0"/>
              <a:t>some field by products like straw or plant steams and leaf stored in the field in the form of pill. To take primary sample from the pills, ten spots will be set on the pile in different direction to get samples, and then will be reduced in the same previous procedure. </a:t>
            </a:r>
          </a:p>
          <a:p>
            <a:endParaRPr lang="en-US" dirty="0"/>
          </a:p>
        </p:txBody>
      </p:sp>
    </p:spTree>
    <p:extLst>
      <p:ext uri="{BB962C8B-B14F-4D97-AF65-F5344CB8AC3E}">
        <p14:creationId xmlns:p14="http://schemas.microsoft.com/office/powerpoint/2010/main" val="2731337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normAutofit fontScale="92500" lnSpcReduction="20000"/>
          </a:bodyPr>
          <a:lstStyle/>
          <a:p>
            <a:pPr lvl="0"/>
            <a:r>
              <a:rPr lang="en-US" sz="3500" b="1" dirty="0">
                <a:solidFill>
                  <a:schemeClr val="accent2"/>
                </a:solidFill>
              </a:rPr>
              <a:t>Sampling green plants in the field</a:t>
            </a:r>
            <a:r>
              <a:rPr lang="en-US" dirty="0" smtClean="0"/>
              <a:t>:</a:t>
            </a:r>
          </a:p>
          <a:p>
            <a:pPr lvl="0"/>
            <a:r>
              <a:rPr lang="en-US" dirty="0" smtClean="0"/>
              <a:t> </a:t>
            </a:r>
            <a:r>
              <a:rPr lang="en-US" b="1" dirty="0">
                <a:solidFill>
                  <a:schemeClr val="accent2"/>
                </a:solidFill>
              </a:rPr>
              <a:t>30-50 spots </a:t>
            </a:r>
            <a:r>
              <a:rPr lang="en-US" dirty="0"/>
              <a:t>will be identified in the field randomly</a:t>
            </a:r>
            <a:r>
              <a:rPr lang="en-US" dirty="0" smtClean="0"/>
              <a:t>,</a:t>
            </a:r>
          </a:p>
          <a:p>
            <a:pPr lvl="0"/>
            <a:r>
              <a:rPr lang="en-US" dirty="0" smtClean="0"/>
              <a:t> </a:t>
            </a:r>
            <a:r>
              <a:rPr lang="en-US" dirty="0"/>
              <a:t>then </a:t>
            </a:r>
            <a:r>
              <a:rPr lang="en-US" b="1" dirty="0">
                <a:solidFill>
                  <a:schemeClr val="accent2"/>
                </a:solidFill>
              </a:rPr>
              <a:t>3-5 plants will be taken</a:t>
            </a:r>
            <a:r>
              <a:rPr lang="en-US" dirty="0"/>
              <a:t> from each spot by using sharp tool with ground level, all plant parts must be preserved, this will represent the primary sample. </a:t>
            </a:r>
            <a:endParaRPr lang="en-US" dirty="0" smtClean="0"/>
          </a:p>
          <a:p>
            <a:pPr lvl="0"/>
            <a:r>
              <a:rPr lang="en-US" dirty="0" smtClean="0"/>
              <a:t>then </a:t>
            </a:r>
            <a:r>
              <a:rPr lang="en-US" dirty="0"/>
              <a:t>this primary sample will </a:t>
            </a:r>
            <a:r>
              <a:rPr lang="en-US" dirty="0">
                <a:solidFill>
                  <a:schemeClr val="accent2"/>
                </a:solidFill>
              </a:rPr>
              <a:t>be cut to 2-3cm </a:t>
            </a:r>
            <a:r>
              <a:rPr lang="en-US" dirty="0"/>
              <a:t>tall in the laboratory by using sharp scissor to avoid loss of water. Then take 1</a:t>
            </a:r>
            <a:r>
              <a:rPr lang="en-US" dirty="0">
                <a:solidFill>
                  <a:schemeClr val="accent2"/>
                </a:solidFill>
              </a:rPr>
              <a:t>00-200gm</a:t>
            </a:r>
            <a:r>
              <a:rPr lang="en-US" dirty="0"/>
              <a:t> of sample will be used to determination of primary moisture.</a:t>
            </a:r>
          </a:p>
          <a:p>
            <a:endParaRPr lang="en-US" dirty="0"/>
          </a:p>
        </p:txBody>
      </p:sp>
    </p:spTree>
    <p:extLst>
      <p:ext uri="{BB962C8B-B14F-4D97-AF65-F5344CB8AC3E}">
        <p14:creationId xmlns:p14="http://schemas.microsoft.com/office/powerpoint/2010/main" val="232995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717</Words>
  <Application>Microsoft Office PowerPoint</Application>
  <PresentationFormat>On-screen Show (4:3)</PresentationFormat>
  <Paragraphs>41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Feed sampling for chemical analysis:  </vt:lpstr>
      <vt:lpstr>PowerPoint Presentation</vt:lpstr>
      <vt:lpstr>PowerPoint Presentation</vt:lpstr>
      <vt:lpstr>Conditions for feedstuff sampling:</vt:lpstr>
      <vt:lpstr>Feedstuff sampling methods:</vt:lpstr>
      <vt:lpstr>PowerPoint Presentation</vt:lpstr>
      <vt:lpstr>PowerPoint Presentation</vt:lpstr>
      <vt:lpstr>PowerPoint Presentation</vt:lpstr>
      <vt:lpstr>PowerPoint Presentation</vt:lpstr>
      <vt:lpstr>PowerPoint Presentation</vt:lpstr>
      <vt:lpstr>The sample prepared for chemical analysis as follows;</vt:lpstr>
      <vt:lpstr>Storing the samples until the chemical analysis:</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 sampling for chemical analysis:  </dc:title>
  <dc:creator>DR.Ahmed Saker 2o1O</dc:creator>
  <cp:lastModifiedBy>HP</cp:lastModifiedBy>
  <cp:revision>9</cp:revision>
  <dcterms:created xsi:type="dcterms:W3CDTF">2019-02-11T15:22:54Z</dcterms:created>
  <dcterms:modified xsi:type="dcterms:W3CDTF">2024-01-30T08:32:53Z</dcterms:modified>
</cp:coreProperties>
</file>