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sldIdLst>
    <p:sldId id="256" r:id="rId2"/>
    <p:sldId id="265" r:id="rId3"/>
    <p:sldId id="257" r:id="rId4"/>
    <p:sldId id="258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343" autoAdjust="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3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9C78-F9ED-4068-9E2D-F7978AB5D746}" type="datetimeFigureOut">
              <a:rPr lang="en-US" smtClean="0"/>
              <a:t>2022-04-28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BFC9E87-0380-4328-85CC-9B824CF14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52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9C78-F9ED-4068-9E2D-F7978AB5D746}" type="datetimeFigureOut">
              <a:rPr lang="en-US" smtClean="0"/>
              <a:t>2022-04-28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BFC9E87-0380-4328-85CC-9B824CF14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3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9C78-F9ED-4068-9E2D-F7978AB5D746}" type="datetimeFigureOut">
              <a:rPr lang="en-US" smtClean="0"/>
              <a:t>2022-04-28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BFC9E87-0380-4328-85CC-9B824CF14C9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470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9C78-F9ED-4068-9E2D-F7978AB5D746}" type="datetimeFigureOut">
              <a:rPr lang="en-US" smtClean="0"/>
              <a:t>2022-04-28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BFC9E87-0380-4328-85CC-9B824CF14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9C78-F9ED-4068-9E2D-F7978AB5D746}" type="datetimeFigureOut">
              <a:rPr lang="en-US" smtClean="0"/>
              <a:t>2022-04-28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BFC9E87-0380-4328-85CC-9B824CF14C9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8227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9C78-F9ED-4068-9E2D-F7978AB5D746}" type="datetimeFigureOut">
              <a:rPr lang="en-US" smtClean="0"/>
              <a:t>2022-04-28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BFC9E87-0380-4328-85CC-9B824CF14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36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9C78-F9ED-4068-9E2D-F7978AB5D746}" type="datetimeFigureOut">
              <a:rPr lang="en-US" smtClean="0"/>
              <a:t>2022-04-28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9E87-0380-4328-85CC-9B824CF14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3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9C78-F9ED-4068-9E2D-F7978AB5D746}" type="datetimeFigureOut">
              <a:rPr lang="en-US" smtClean="0"/>
              <a:t>2022-04-28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9E87-0380-4328-85CC-9B824CF14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868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9C78-F9ED-4068-9E2D-F7978AB5D746}" type="datetimeFigureOut">
              <a:rPr lang="en-US" smtClean="0"/>
              <a:t>2022-04-28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9E87-0380-4328-85CC-9B824CF14C9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026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9C78-F9ED-4068-9E2D-F7978AB5D746}" type="datetimeFigureOut">
              <a:rPr lang="en-US" smtClean="0"/>
              <a:t>2022-04-28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9E87-0380-4328-85CC-9B824CF14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79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9C78-F9ED-4068-9E2D-F7978AB5D746}" type="datetimeFigureOut">
              <a:rPr lang="en-US" smtClean="0"/>
              <a:t>2022-04-28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BFC9E87-0380-4328-85CC-9B824CF14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81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9C78-F9ED-4068-9E2D-F7978AB5D746}" type="datetimeFigureOut">
              <a:rPr lang="en-US" smtClean="0"/>
              <a:t>2022-04-28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BFC9E87-0380-4328-85CC-9B824CF14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9C78-F9ED-4068-9E2D-F7978AB5D746}" type="datetimeFigureOut">
              <a:rPr lang="en-US" smtClean="0"/>
              <a:t>2022-04-28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BFC9E87-0380-4328-85CC-9B824CF14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5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9C78-F9ED-4068-9E2D-F7978AB5D746}" type="datetimeFigureOut">
              <a:rPr lang="en-US" smtClean="0"/>
              <a:t>2022-04-28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9E87-0380-4328-85CC-9B824CF14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96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9C78-F9ED-4068-9E2D-F7978AB5D746}" type="datetimeFigureOut">
              <a:rPr lang="en-US" smtClean="0"/>
              <a:t>2022-04-28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9E87-0380-4328-85CC-9B824CF14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47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9C78-F9ED-4068-9E2D-F7978AB5D746}" type="datetimeFigureOut">
              <a:rPr lang="en-US" smtClean="0"/>
              <a:t>2022-04-28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C9E87-0380-4328-85CC-9B824CF14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266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9C78-F9ED-4068-9E2D-F7978AB5D746}" type="datetimeFigureOut">
              <a:rPr lang="en-US" smtClean="0"/>
              <a:t>2022-04-28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BFC9E87-0380-4328-85CC-9B824CF14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2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B9C78-F9ED-4068-9E2D-F7978AB5D746}" type="datetimeFigureOut">
              <a:rPr lang="en-US" smtClean="0"/>
              <a:t>2022-04-28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BFC9E87-0380-4328-85CC-9B824CF14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35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  <p:sldLayoutId id="2147483748" r:id="rId14"/>
    <p:sldLayoutId id="2147483749" r:id="rId15"/>
    <p:sldLayoutId id="2147483750" r:id="rId16"/>
    <p:sldLayoutId id="214748375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838200"/>
            <a:ext cx="7010400" cy="2262781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Calibri"/>
                <a:cs typeface="Arial"/>
              </a:rPr>
              <a:t>Determination of </a:t>
            </a:r>
            <a:r>
              <a:rPr lang="en-US" dirty="0" smtClean="0">
                <a:ea typeface="Calibri"/>
                <a:cs typeface="Arial"/>
              </a:rPr>
              <a:t>Nitrogen </a:t>
            </a:r>
            <a:r>
              <a:rPr lang="en-US" dirty="0">
                <a:ea typeface="Calibri"/>
                <a:cs typeface="Arial"/>
              </a:rPr>
              <a:t>and Crude </a:t>
            </a:r>
            <a:r>
              <a:rPr lang="en-US" dirty="0" smtClean="0">
                <a:ea typeface="Calibri"/>
                <a:cs typeface="Arial"/>
              </a:rPr>
              <a:t>Protein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76749" y="4343400"/>
            <a:ext cx="6600451" cy="112628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Lecture 7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1704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924800" cy="960438"/>
          </a:xfrm>
        </p:spPr>
        <p:txBody>
          <a:bodyPr/>
          <a:lstStyle/>
          <a:p>
            <a:r>
              <a:rPr lang="en-US" dirty="0" smtClean="0"/>
              <a:t>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600200"/>
            <a:ext cx="8686800" cy="4114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</a:t>
            </a:r>
            <a:r>
              <a:rPr lang="en-US" sz="2800" dirty="0" err="1"/>
              <a:t>kjeldahl</a:t>
            </a:r>
            <a:r>
              <a:rPr lang="en-US" sz="2800" dirty="0"/>
              <a:t> method is the standard method of nitrogen determination. </a:t>
            </a:r>
            <a:endParaRPr lang="en-US" sz="2800" dirty="0" smtClean="0"/>
          </a:p>
          <a:p>
            <a:r>
              <a:rPr lang="en-US" sz="2800" dirty="0" smtClean="0"/>
              <a:t>This </a:t>
            </a:r>
            <a:r>
              <a:rPr lang="en-US" sz="2800" dirty="0"/>
              <a:t>method is applicable for the determination of nitrogen (N) in all types of forages and feeds. 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707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924800" cy="685800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kjeldahl</a:t>
            </a:r>
            <a:r>
              <a:rPr lang="en-US" sz="2400" b="1" dirty="0" smtClean="0"/>
              <a:t> </a:t>
            </a:r>
            <a:r>
              <a:rPr lang="en-US" sz="2400" b="1" dirty="0"/>
              <a:t>method </a:t>
            </a:r>
            <a:r>
              <a:rPr lang="en-US" sz="2400" b="1" dirty="0"/>
              <a:t>consists of three basic </a:t>
            </a:r>
            <a:r>
              <a:rPr lang="en-US" sz="2400" b="1" dirty="0" smtClean="0"/>
              <a:t>steps: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332271"/>
            <a:ext cx="7924800" cy="4724400"/>
          </a:xfrm>
        </p:spPr>
        <p:txBody>
          <a:bodyPr>
            <a:normAutofit/>
          </a:bodyPr>
          <a:lstStyle/>
          <a:p>
            <a:pPr lvl="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Digestion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sample in concentrated </a:t>
            </a:r>
            <a:r>
              <a:rPr lang="en-US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sulfuric acid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a </a:t>
            </a:r>
            <a:r>
              <a:rPr lang="en-US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catalyst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results in removes all OM and conversion of nitrogen to ammonia sulfate.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en-US" sz="24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then added to convert the </a:t>
            </a:r>
            <a:r>
              <a:rPr lang="en-US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ammonia </a:t>
            </a:r>
            <a:r>
              <a:rPr lang="en-US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which is distillates into a trapping solution (weak acid , boric acid </a:t>
            </a:r>
            <a:r>
              <a:rPr lang="en-US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lang="en-US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Quantification of the ammonia in boric acid by titration with a standard acid solution </a:t>
            </a:r>
            <a:r>
              <a:rPr lang="en-US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amount of acid neutralized by the ammonia is an estimate of the amount of nitrogen in the sample. Crude protein is estimated by multiply the nitrogen with a constant factor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59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3429000" y="2590800"/>
            <a:ext cx="987136" cy="0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925096" y="3962400"/>
            <a:ext cx="838200" cy="0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918460" y="8676640"/>
            <a:ext cx="923925" cy="952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46" name="Title 45"/>
          <p:cNvSpPr>
            <a:spLocks noGrp="1"/>
          </p:cNvSpPr>
          <p:nvPr>
            <p:ph type="title"/>
          </p:nvPr>
        </p:nvSpPr>
        <p:spPr>
          <a:xfrm>
            <a:off x="1066801" y="624110"/>
            <a:ext cx="7467599" cy="899890"/>
          </a:xfrm>
        </p:spPr>
        <p:txBody>
          <a:bodyPr/>
          <a:lstStyle/>
          <a:p>
            <a:r>
              <a:rPr lang="en-US" dirty="0"/>
              <a:t>Crude </a:t>
            </a:r>
            <a:r>
              <a:rPr lang="en-US" dirty="0" smtClean="0"/>
              <a:t>protein estimation steps</a:t>
            </a:r>
            <a:endParaRPr lang="en-US" dirty="0"/>
          </a:p>
        </p:txBody>
      </p:sp>
      <p:pic>
        <p:nvPicPr>
          <p:cNvPr id="59" name="Content Placeholder 5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81200"/>
            <a:ext cx="76962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30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92162"/>
          </a:xfrm>
        </p:spPr>
        <p:txBody>
          <a:bodyPr>
            <a:normAutofit/>
          </a:bodyPr>
          <a:lstStyle/>
          <a:p>
            <a:r>
              <a:rPr lang="en-US" sz="3200" dirty="0"/>
              <a:t>Materials and </a:t>
            </a:r>
            <a:r>
              <a:rPr lang="en-US" sz="3200" dirty="0" smtClean="0"/>
              <a:t>equipment used: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95400"/>
            <a:ext cx="7924800" cy="5029200"/>
          </a:xfrm>
        </p:spPr>
        <p:txBody>
          <a:bodyPr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 smtClean="0">
                <a:latin typeface="Calibri"/>
                <a:ea typeface="Calibri"/>
                <a:cs typeface="Arial"/>
              </a:rPr>
              <a:t>Kjeldahl </a:t>
            </a:r>
            <a:r>
              <a:rPr lang="en-US" sz="2800" dirty="0">
                <a:latin typeface="Calibri"/>
                <a:ea typeface="Calibri"/>
                <a:cs typeface="Arial"/>
              </a:rPr>
              <a:t>devices.(Digestion and distillation)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atin typeface="Calibri"/>
                <a:ea typeface="Calibri"/>
                <a:cs typeface="Arial"/>
              </a:rPr>
              <a:t>Sulfuric acid.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atin typeface="Calibri"/>
                <a:ea typeface="Calibri"/>
                <a:cs typeface="Arial"/>
              </a:rPr>
              <a:t>Catalyst.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atin typeface="Calibri"/>
                <a:ea typeface="Calibri"/>
                <a:cs typeface="Arial"/>
              </a:rPr>
              <a:t>Glass granules.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atin typeface="Calibri"/>
                <a:ea typeface="Calibri"/>
                <a:cs typeface="Arial"/>
              </a:rPr>
              <a:t>Boric acid.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atin typeface="Calibri"/>
                <a:ea typeface="Calibri"/>
                <a:cs typeface="Arial"/>
              </a:rPr>
              <a:t>Sulfuric acid 0.1 normality.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atin typeface="Calibri"/>
                <a:ea typeface="Calibri"/>
                <a:cs typeface="Arial"/>
              </a:rPr>
              <a:t>Sodium Hydroxide.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atin typeface="Calibri"/>
                <a:ea typeface="Calibri"/>
                <a:cs typeface="Arial"/>
              </a:rPr>
              <a:t>Indicator.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atin typeface="Calibri"/>
                <a:ea typeface="Calibri"/>
                <a:cs typeface="Arial"/>
              </a:rPr>
              <a:t>Distilled water.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800" dirty="0">
                <a:latin typeface="Calibri"/>
                <a:ea typeface="Calibri"/>
                <a:cs typeface="Arial"/>
              </a:rPr>
              <a:t>Sensitive balance</a:t>
            </a:r>
            <a:r>
              <a:rPr lang="en-US" sz="2800" dirty="0" smtClean="0">
                <a:latin typeface="Calibri"/>
                <a:ea typeface="Calibri"/>
                <a:cs typeface="Arial"/>
              </a:rPr>
              <a:t>.</a:t>
            </a:r>
            <a:endParaRPr lang="en-US" sz="2800" dirty="0"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270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92162"/>
          </a:xfrm>
        </p:spPr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dirty="0">
                <a:latin typeface="Calibri"/>
                <a:ea typeface="Calibri"/>
                <a:cs typeface="Arial"/>
              </a:rPr>
              <a:t>Procedure</a:t>
            </a:r>
            <a:r>
              <a:rPr lang="en-US" sz="3200" dirty="0" smtClean="0">
                <a:latin typeface="Calibri"/>
                <a:ea typeface="Calibri"/>
                <a:cs typeface="Arial"/>
              </a:rPr>
              <a:t>: Digestion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95400"/>
            <a:ext cx="7924800" cy="4648200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latin typeface="Calibri"/>
                <a:ea typeface="Calibri"/>
                <a:cs typeface="Arial"/>
              </a:rPr>
              <a:t>Add </a:t>
            </a:r>
            <a:r>
              <a:rPr lang="en-US" sz="2400" dirty="0">
                <a:latin typeface="Calibri"/>
                <a:ea typeface="Calibri"/>
                <a:cs typeface="Arial"/>
              </a:rPr>
              <a:t>0.5g of the sample </a:t>
            </a:r>
            <a:r>
              <a:rPr lang="en-US" sz="2400" dirty="0" smtClean="0">
                <a:latin typeface="Calibri"/>
                <a:ea typeface="Calibri"/>
                <a:cs typeface="Arial"/>
              </a:rPr>
              <a:t>to Kjeldahl apparatus tube.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latin typeface="Calibri"/>
                <a:ea typeface="Calibri"/>
                <a:cs typeface="Arial"/>
              </a:rPr>
              <a:t>Add </a:t>
            </a:r>
            <a:r>
              <a:rPr lang="en-US" sz="2400" dirty="0" smtClean="0">
                <a:latin typeface="Calibri"/>
                <a:ea typeface="Calibri"/>
                <a:cs typeface="Arial"/>
              </a:rPr>
              <a:t>25ml of sulfuric </a:t>
            </a:r>
            <a:r>
              <a:rPr lang="en-US" sz="2400" dirty="0">
                <a:latin typeface="Calibri"/>
                <a:ea typeface="Calibri"/>
                <a:cs typeface="Arial"/>
              </a:rPr>
              <a:t>acid </a:t>
            </a:r>
            <a:r>
              <a:rPr lang="en-US" sz="2400" dirty="0" smtClean="0">
                <a:latin typeface="Calibri"/>
                <a:ea typeface="Calibri"/>
                <a:cs typeface="Arial"/>
              </a:rPr>
              <a:t>and </a:t>
            </a:r>
            <a:r>
              <a:rPr lang="en-US" sz="2400" dirty="0" smtClean="0">
                <a:latin typeface="Calibri"/>
                <a:ea typeface="Calibri"/>
                <a:cs typeface="Arial"/>
              </a:rPr>
              <a:t>5gm </a:t>
            </a:r>
            <a:r>
              <a:rPr lang="en-US" sz="2400" dirty="0">
                <a:latin typeface="Calibri"/>
                <a:ea typeface="Calibri"/>
                <a:cs typeface="Arial"/>
              </a:rPr>
              <a:t>catalyst </a:t>
            </a:r>
            <a:r>
              <a:rPr lang="en-US" sz="2400" dirty="0" smtClean="0">
                <a:latin typeface="Calibri"/>
                <a:ea typeface="Calibri"/>
                <a:cs typeface="Arial"/>
              </a:rPr>
              <a:t>for</a:t>
            </a:r>
            <a:r>
              <a:rPr lang="en-US" sz="2400" dirty="0" smtClean="0">
                <a:latin typeface="Calibri"/>
                <a:ea typeface="Calibri"/>
                <a:cs typeface="Arial"/>
              </a:rPr>
              <a:t> </a:t>
            </a:r>
            <a:r>
              <a:rPr lang="en-US" sz="2400" dirty="0" smtClean="0">
                <a:latin typeface="Calibri"/>
                <a:ea typeface="Calibri"/>
                <a:cs typeface="Arial"/>
              </a:rPr>
              <a:t>each sample</a:t>
            </a:r>
            <a:r>
              <a:rPr lang="en-US" sz="2400" dirty="0">
                <a:latin typeface="Calibri"/>
                <a:ea typeface="Calibri"/>
                <a:cs typeface="Arial"/>
              </a:rPr>
              <a:t>. </a:t>
            </a:r>
            <a:endParaRPr lang="en-US" sz="2400" dirty="0" smtClean="0">
              <a:latin typeface="Calibri"/>
              <a:ea typeface="Calibri"/>
              <a:cs typeface="Arial"/>
            </a:endParaRPr>
          </a:p>
          <a:p>
            <a:pPr lvl="0">
              <a:buFont typeface="+mj-lt"/>
              <a:buAutoNum type="arabicPeriod"/>
            </a:pPr>
            <a:r>
              <a:rPr lang="en-US" sz="2400" dirty="0">
                <a:latin typeface="Calibri"/>
                <a:ea typeface="Calibri"/>
                <a:cs typeface="Arial"/>
              </a:rPr>
              <a:t>Place tubes set on bock digester preheated to 420C (Digester must be equipped with an exhaust and /or placed in </a:t>
            </a:r>
            <a:r>
              <a:rPr lang="en-US" sz="2400" dirty="0">
                <a:latin typeface="Calibri"/>
                <a:ea typeface="Calibri"/>
                <a:cs typeface="Arial"/>
              </a:rPr>
              <a:t>a </a:t>
            </a:r>
            <a:r>
              <a:rPr lang="en-US" sz="2400" dirty="0">
                <a:latin typeface="Calibri"/>
                <a:ea typeface="Calibri"/>
                <a:cs typeface="Arial"/>
              </a:rPr>
              <a:t>fume hood), digest about 45min.</a:t>
            </a:r>
          </a:p>
          <a:p>
            <a:pPr lvl="0">
              <a:buFont typeface="+mj-lt"/>
              <a:buAutoNum type="arabicPeriod"/>
            </a:pPr>
            <a:r>
              <a:rPr lang="en-US" sz="2400" dirty="0">
                <a:latin typeface="Calibri"/>
                <a:ea typeface="Calibri"/>
                <a:cs typeface="Arial"/>
              </a:rPr>
              <a:t>Remove tube and let cool about 10 min in a fume hood (time will depend upon airflow around tubes), then add directly about 25-30ml of distilled water to the bottom of each tube to dissolve acid digest completely</a:t>
            </a:r>
            <a:r>
              <a:rPr lang="en-US" sz="2400" dirty="0" smtClean="0">
                <a:latin typeface="Calibri"/>
                <a:ea typeface="Calibri"/>
                <a:cs typeface="Arial"/>
              </a:rPr>
              <a:t>).</a:t>
            </a:r>
            <a:endParaRPr lang="en-US" sz="2400" dirty="0"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207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92162"/>
          </a:xfrm>
        </p:spPr>
        <p:txBody>
          <a:bodyPr/>
          <a:lstStyle/>
          <a:p>
            <a:r>
              <a:rPr lang="en-US" dirty="0">
                <a:latin typeface="Calibri"/>
                <a:ea typeface="Calibri"/>
                <a:cs typeface="Arial"/>
              </a:rPr>
              <a:t>Procedure: </a:t>
            </a:r>
            <a:r>
              <a:rPr lang="en-US" dirty="0"/>
              <a:t>Distillation / titration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066800"/>
            <a:ext cx="7924800" cy="5334000"/>
          </a:xfrm>
        </p:spPr>
        <p:txBody>
          <a:bodyPr>
            <a:noAutofit/>
          </a:bodyPr>
          <a:lstStyle/>
          <a:p>
            <a:pPr lvl="0" algn="just"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Place NaOH in alkali of steam distillation unit. Make sure that sufficient NaOH is dispensed from unit to neutralize all acid in tube and excess (about 50- 55ml) before conducting distillation.</a:t>
            </a:r>
          </a:p>
          <a:p>
            <a:pPr lvl="0" algn="just"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Place 250ml titration flask containing trapping solution 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about 25ml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4% boric acid containing indicator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receiving platform with tube the condenser extending below the surface of the trapping solution.</a:t>
            </a:r>
          </a:p>
          <a:p>
            <a:pPr lvl="0" algn="just"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Attach digestion tube containing diluted, cooled digest to distillation unit.</a:t>
            </a:r>
          </a:p>
          <a:p>
            <a:pPr lvl="0" algn="just"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Dispense appropriate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volume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distilled water (50ml) and the base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(NaOH)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(50ml).</a:t>
            </a:r>
          </a:p>
          <a:p>
            <a:pPr lvl="0" algn="just"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Steam distillation until 100- 125ml distillate collects in titration flask.</a:t>
            </a:r>
          </a:p>
          <a:p>
            <a:pPr lvl="0" algn="just"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Remove titrating flask from unit, rinsing condenser tip with water.</a:t>
            </a:r>
          </a:p>
          <a:p>
            <a:pPr lvl="0" algn="just"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Titrate trapping solution containing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ammonia (N) with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0.1 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0.2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HCl to neutral gray endpoint, record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volume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acid VA required to nearest 0.01ml , and then titrate reagent blank (VB) similarly. Colour change is from pink to green to gray to purple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buFont typeface="+mj-lt"/>
              <a:buAutoNum type="arabicPeriod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82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600" y="609600"/>
            <a:ext cx="6589199" cy="899890"/>
          </a:xfrm>
        </p:spPr>
        <p:txBody>
          <a:bodyPr/>
          <a:lstStyle/>
          <a:p>
            <a:r>
              <a:rPr lang="en-US" dirty="0"/>
              <a:t>Calculation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1509490"/>
            <a:ext cx="7924800" cy="44017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N</a:t>
            </a:r>
            <a:r>
              <a:rPr lang="en-US" sz="2400" dirty="0"/>
              <a:t>% (as fed basis) = (VA-VB1</a:t>
            </a:r>
            <a:r>
              <a:rPr lang="en-US" sz="2400" dirty="0" smtClean="0"/>
              <a:t>)* </a:t>
            </a:r>
            <a:r>
              <a:rPr lang="en-US" sz="2400" dirty="0" err="1" smtClean="0"/>
              <a:t>NHCl</a:t>
            </a:r>
            <a:r>
              <a:rPr lang="en-US" sz="2400" dirty="0" smtClean="0"/>
              <a:t> * 0.014/W </a:t>
            </a:r>
            <a:r>
              <a:rPr lang="en-US" sz="2400" dirty="0"/>
              <a:t>*100</a:t>
            </a:r>
          </a:p>
          <a:p>
            <a:pPr marL="0" indent="0">
              <a:buNone/>
            </a:pPr>
            <a:r>
              <a:rPr lang="en-US" sz="2400" dirty="0"/>
              <a:t>N% (as DM basis) = N % (as fed basis)* 100/DM%</a:t>
            </a:r>
          </a:p>
          <a:p>
            <a:pPr marL="0" lvl="0" indent="0">
              <a:buNone/>
            </a:pPr>
            <a:r>
              <a:rPr lang="en-US" sz="2400" dirty="0"/>
              <a:t>VA= volume, in ml, of standard HCl required for sample</a:t>
            </a:r>
          </a:p>
          <a:p>
            <a:pPr marL="0" lvl="0" indent="0">
              <a:buNone/>
            </a:pPr>
            <a:r>
              <a:rPr lang="en-US" sz="2400" dirty="0"/>
              <a:t>VB1=volume in ml of standard HCl required for blank </a:t>
            </a:r>
          </a:p>
          <a:p>
            <a:pPr marL="0" lvl="0" indent="0">
              <a:buNone/>
            </a:pPr>
            <a:r>
              <a:rPr lang="en-US" sz="2400" dirty="0" err="1"/>
              <a:t>NHCl</a:t>
            </a:r>
            <a:r>
              <a:rPr lang="en-US" sz="2400" dirty="0"/>
              <a:t>= normality of acid standard </a:t>
            </a:r>
          </a:p>
          <a:p>
            <a:pPr marL="0" lvl="0" indent="0">
              <a:buNone/>
            </a:pPr>
            <a:r>
              <a:rPr lang="en-US" sz="2400" dirty="0"/>
              <a:t>0.014= </a:t>
            </a:r>
            <a:r>
              <a:rPr lang="en-US" sz="2400" dirty="0" err="1"/>
              <a:t>milliequivalent</a:t>
            </a:r>
            <a:r>
              <a:rPr lang="en-US" sz="2400" dirty="0"/>
              <a:t> weight of N, in grams</a:t>
            </a:r>
          </a:p>
          <a:p>
            <a:pPr marL="0" indent="0">
              <a:buNone/>
            </a:pPr>
            <a:r>
              <a:rPr lang="en-US" sz="2400" dirty="0"/>
              <a:t>W= weight of sample in grams</a:t>
            </a:r>
          </a:p>
          <a:p>
            <a:pPr marL="0" indent="0">
              <a:buNone/>
            </a:pPr>
            <a:r>
              <a:rPr lang="en-US" sz="2400" b="1" dirty="0"/>
              <a:t>CP% (DM basis)= N%(DM basis)*F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3600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270</TotalTime>
  <Words>555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Wisp</vt:lpstr>
      <vt:lpstr>Determination of Nitrogen and Crude Protein </vt:lpstr>
      <vt:lpstr>Principle</vt:lpstr>
      <vt:lpstr>kjeldahl method consists of three basic steps:</vt:lpstr>
      <vt:lpstr>Crude protein estimation steps</vt:lpstr>
      <vt:lpstr>Materials and equipment used:</vt:lpstr>
      <vt:lpstr>Procedure: Digestion</vt:lpstr>
      <vt:lpstr>Procedure: Distillation / titration</vt:lpstr>
      <vt:lpstr>Calculation</vt:lpstr>
    </vt:vector>
  </TitlesOfParts>
  <Company>Enjoy My Fine Releases.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Determination of nitrogen and Crude protein</dc:title>
  <dc:creator>DR.Ahmed Saker 2o1O</dc:creator>
  <cp:lastModifiedBy>Mahabad Ibrahim</cp:lastModifiedBy>
  <cp:revision>20</cp:revision>
  <dcterms:created xsi:type="dcterms:W3CDTF">2018-04-01T16:14:04Z</dcterms:created>
  <dcterms:modified xsi:type="dcterms:W3CDTF">2022-04-28T02:17:30Z</dcterms:modified>
</cp:coreProperties>
</file>