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1" r:id="rId4"/>
    <p:sldId id="257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der.unu.edu/publication/global-distribution-household-wealth#:~:text=The%20Global%20Distribution%20of%20Household%20Wealth,-by%20James%20B&amp;text=While%20the%20richest%2010%25%20of,person%20in%20the%20bottom%2010%25." TargetMode="External"/><Relationship Id="rId2" Type="http://schemas.openxmlformats.org/officeDocument/2006/relationships/hyperlink" Target="https://www.wider.unu.edu/expert/anthony-shorrock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am.org/en/5-shocking-facts-about-extreme-global-inequality-and-how-even-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equality.org/facts/global-inequality/" TargetMode="External"/><Relationship Id="rId2" Type="http://schemas.openxmlformats.org/officeDocument/2006/relationships/hyperlink" Target="https://oxfamilibrary.openrepository.com/bitstream/handle/10546/620599/bp-public-good-or-private-wealth-210119-summ-en.pdf?utm_source=indept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1371600"/>
            <a:ext cx="8991600" cy="5334000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800" b="1" dirty="0" smtClean="0">
                <a:solidFill>
                  <a:srgbClr val="FF0000"/>
                </a:solidFill>
              </a:rPr>
              <a:t>          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Human Geography                                                                                                                                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800" b="1" dirty="0" smtClean="0">
                <a:solidFill>
                  <a:srgbClr val="FF0000"/>
                </a:solidFill>
              </a:rPr>
              <a:t>                                                                         Wealth </a:t>
            </a:r>
            <a:r>
              <a:rPr lang="en-US" sz="3800" b="1" dirty="0">
                <a:solidFill>
                  <a:srgbClr val="FF0000"/>
                </a:solidFill>
              </a:rPr>
              <a:t>Distribution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What is Wealth?</a:t>
            </a:r>
            <a:br>
              <a:rPr lang="en-US" sz="3000" b="1" dirty="0" smtClean="0"/>
            </a:br>
            <a:r>
              <a:rPr lang="en-US" sz="3000" b="1" dirty="0" smtClean="0"/>
              <a:t>Wealth Distribution &amp; its inequality </a:t>
            </a:r>
            <a:br>
              <a:rPr lang="en-US" sz="3000" b="1" dirty="0" smtClean="0"/>
            </a:br>
            <a:r>
              <a:rPr lang="en-US" sz="3000" b="1" dirty="0" smtClean="0"/>
              <a:t>Ballooners in the World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Inequality in  Wealth Distribution  in the World  by the regions 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                                                                                       </a:t>
            </a:r>
            <a:r>
              <a:rPr lang="en-US" sz="2800" dirty="0" smtClean="0"/>
              <a:t>          </a:t>
            </a:r>
            <a:r>
              <a:rPr lang="en-US" sz="3300" dirty="0" smtClean="0">
                <a:solidFill>
                  <a:srgbClr val="C00000"/>
                </a:solidFill>
              </a:rPr>
              <a:t>By:</a:t>
            </a:r>
            <a:r>
              <a:rPr lang="en-US" sz="3300" dirty="0" smtClean="0">
                <a:solidFill>
                  <a:srgbClr val="FF0000"/>
                </a:solidFill>
              </a:rPr>
              <a:t>  Dr. </a:t>
            </a:r>
            <a:r>
              <a:rPr lang="en-US" sz="3300" dirty="0" err="1" smtClean="0">
                <a:solidFill>
                  <a:srgbClr val="FF0000"/>
                </a:solidFill>
              </a:rPr>
              <a:t>Krawan</a:t>
            </a:r>
            <a:r>
              <a:rPr lang="en-US" sz="3300" dirty="0" smtClean="0">
                <a:solidFill>
                  <a:srgbClr val="FF0000"/>
                </a:solidFill>
              </a:rPr>
              <a:t> Sabah </a:t>
            </a:r>
            <a:r>
              <a:rPr lang="en-US" sz="3300" dirty="0" err="1" smtClean="0">
                <a:solidFill>
                  <a:srgbClr val="FF0000"/>
                </a:solidFill>
              </a:rPr>
              <a:t>Hawrami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274638"/>
            <a:ext cx="8305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Department of Geography                                     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err="1" smtClean="0">
                <a:solidFill>
                  <a:srgbClr val="FF0000"/>
                </a:solidFill>
              </a:rPr>
              <a:t>Salahaddin</a:t>
            </a:r>
            <a:r>
              <a:rPr lang="en-US" sz="2000" b="1" dirty="0" smtClean="0">
                <a:solidFill>
                  <a:srgbClr val="FF0000"/>
                </a:solidFill>
              </a:rPr>
              <a:t> University          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   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171450"/>
            <a:ext cx="18859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09800"/>
            <a:ext cx="4200525" cy="30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7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Thanks for your Attention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Wealth Distribution &amp; Inequality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term ‘wealth’ often signifies little more than ‘money income</a:t>
            </a:r>
            <a:r>
              <a:rPr lang="en-US" sz="2400" dirty="0" smtClean="0"/>
              <a:t>’.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Wealth </a:t>
            </a:r>
            <a:r>
              <a:rPr lang="en-US" sz="2400" dirty="0"/>
              <a:t>to be the value of all household resources, both human and </a:t>
            </a:r>
            <a:r>
              <a:rPr lang="en-US" sz="2400" dirty="0" smtClean="0"/>
              <a:t>non-human</a:t>
            </a:r>
          </a:p>
          <a:p>
            <a:endParaRPr lang="en-US" sz="2400" dirty="0" smtClean="0"/>
          </a:p>
          <a:p>
            <a:r>
              <a:rPr lang="en-US" sz="2400" dirty="0" smtClean="0"/>
              <a:t>Wealth represents </a:t>
            </a:r>
            <a:r>
              <a:rPr lang="en-US" sz="2400" dirty="0"/>
              <a:t>the ownership of </a:t>
            </a:r>
            <a:r>
              <a:rPr lang="en-US" sz="2400" dirty="0" smtClean="0"/>
              <a:t>capital</a:t>
            </a:r>
          </a:p>
          <a:p>
            <a:endParaRPr lang="en-US" sz="2400" dirty="0"/>
          </a:p>
          <a:p>
            <a:r>
              <a:rPr lang="en-US" sz="2400" dirty="0" smtClean="0"/>
              <a:t>Although </a:t>
            </a:r>
            <a:r>
              <a:rPr lang="en-US" sz="2400" dirty="0"/>
              <a:t>capital is only one part of personal resources, it is widely believed to have a disproportionate impact on household wellbeing and economic success, and more broadly on economic development and </a:t>
            </a:r>
            <a:r>
              <a:rPr lang="en-US" sz="2400" dirty="0" smtClean="0"/>
              <a:t>growth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766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Inequality in Wealth </a:t>
            </a:r>
            <a:r>
              <a:rPr lang="en-US" sz="2800" b="1" dirty="0">
                <a:solidFill>
                  <a:srgbClr val="FF0000"/>
                </a:solidFill>
              </a:rPr>
              <a:t>Distribution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Inequality has been on the rise across the globe for several decades.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Economic </a:t>
            </a:r>
            <a:r>
              <a:rPr lang="en-US" sz="2400" dirty="0"/>
              <a:t>gaps have continued to grow as the very richest amass unprecedented levels of wealth.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Among </a:t>
            </a:r>
            <a:r>
              <a:rPr lang="en-US" sz="2400" dirty="0"/>
              <a:t>industrial nations, the United States is by far the most top-heavy, with much greater shares of national wealth and income going to the richest 1 percent than any other country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Geody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Inequality in Wealth Distribution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The richest 10% of adults in the world own 85% of global household wealth</a:t>
            </a:r>
          </a:p>
          <a:p>
            <a:endParaRPr lang="en-US" sz="2400" dirty="0"/>
          </a:p>
          <a:p>
            <a:r>
              <a:rPr lang="en-US" sz="2400" dirty="0"/>
              <a:t>The bottom half collectively owns barely 1%</a:t>
            </a:r>
          </a:p>
          <a:p>
            <a:endParaRPr lang="en-US" sz="2400" dirty="0"/>
          </a:p>
          <a:p>
            <a:r>
              <a:rPr lang="en-US" sz="2400" dirty="0"/>
              <a:t>Even more strikingly, the average person in the top 10% owns nearly 3,000 times the wealth of the average person in the bottom 10</a:t>
            </a:r>
            <a:r>
              <a:rPr lang="en-US" sz="2400" dirty="0" smtClean="0"/>
              <a:t>%  </a:t>
            </a:r>
          </a:p>
          <a:p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dirty="0">
                <a:hlinkClick r:id="rId2"/>
              </a:rPr>
              <a:t>Anthony F. </a:t>
            </a:r>
            <a:r>
              <a:rPr lang="en-US" sz="2400" dirty="0" err="1" smtClean="0">
                <a:hlinkClick r:id="rId2"/>
              </a:rPr>
              <a:t>Shorrocks</a:t>
            </a:r>
            <a:r>
              <a:rPr lang="en-US" sz="2400" dirty="0" smtClean="0"/>
              <a:t>, 2006; </a:t>
            </a:r>
            <a:r>
              <a:rPr lang="en-US" sz="2400" dirty="0">
                <a:hlinkClick r:id="rId3"/>
              </a:rPr>
              <a:t>UNU-WIDER : Blog : The Global Distribution of Household Wealth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8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Inequality in Wealth Distribution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8392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Hundreds </a:t>
            </a:r>
            <a:r>
              <a:rPr lang="en-US" sz="2400" dirty="0"/>
              <a:t>of millions of people are living in extreme poverty while huge rewards go to those at the very </a:t>
            </a:r>
            <a:r>
              <a:rPr lang="en-US" sz="2400" dirty="0" smtClean="0"/>
              <a:t>top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There </a:t>
            </a:r>
            <a:r>
              <a:rPr lang="en-US" sz="2400" dirty="0"/>
              <a:t>are more billionaires than ever </a:t>
            </a:r>
            <a:r>
              <a:rPr lang="en-US" sz="2400" dirty="0" smtClean="0"/>
              <a:t>before</a:t>
            </a:r>
          </a:p>
          <a:p>
            <a:endParaRPr lang="en-US" sz="2400" dirty="0" smtClean="0"/>
          </a:p>
          <a:p>
            <a:r>
              <a:rPr lang="en-US" sz="2400" dirty="0"/>
              <a:t>Many governments are fueling this inequality </a:t>
            </a:r>
            <a:r>
              <a:rPr lang="en-US" sz="2400" dirty="0" smtClean="0"/>
              <a:t>through taxes and public </a:t>
            </a:r>
            <a:r>
              <a:rPr lang="en-US" sz="2400" dirty="0"/>
              <a:t>services like healthcare and </a:t>
            </a:r>
            <a:r>
              <a:rPr lang="en-US" sz="2400" dirty="0" smtClean="0"/>
              <a:t>education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Women </a:t>
            </a:r>
            <a:r>
              <a:rPr lang="en-US" sz="2400" dirty="0"/>
              <a:t>and girls suffering the most. Despite their huge contribution to our </a:t>
            </a:r>
            <a:r>
              <a:rPr lang="en-US" sz="2400" dirty="0" smtClean="0"/>
              <a:t>societies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10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Who are the owners of the wealth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410200"/>
          </a:xfrm>
        </p:spPr>
        <p:txBody>
          <a:bodyPr>
            <a:normAutofit/>
          </a:bodyPr>
          <a:lstStyle/>
          <a:p>
            <a:r>
              <a:rPr lang="en-US" sz="2400" cap="all" dirty="0" smtClean="0"/>
              <a:t>THE WORLD’S RICHEST 1% HAVE MORE THAN TWICE AS MUCH WEALTH AS </a:t>
            </a:r>
            <a:r>
              <a:rPr lang="en-US" sz="2400" b="1" cap="all" dirty="0" smtClean="0"/>
              <a:t>6.9 BILLION PEOPLE</a:t>
            </a:r>
          </a:p>
          <a:p>
            <a:pPr marL="0" indent="0">
              <a:buNone/>
            </a:pPr>
            <a:endParaRPr lang="en-US" sz="2400" b="1" cap="all" dirty="0" smtClean="0"/>
          </a:p>
          <a:p>
            <a:r>
              <a:rPr lang="en-US" sz="2400" cap="all" dirty="0"/>
              <a:t>ALMOST HALF OF HUMANITY IS LIVING ON LESS THAN </a:t>
            </a:r>
            <a:r>
              <a:rPr lang="en-US" sz="2400" b="1" cap="all" dirty="0"/>
              <a:t>$5.50 A </a:t>
            </a:r>
            <a:r>
              <a:rPr lang="en-US" sz="2400" b="1" cap="all" dirty="0" smtClean="0"/>
              <a:t>DAY</a:t>
            </a:r>
          </a:p>
          <a:p>
            <a:endParaRPr lang="en-US" sz="2400" b="1" cap="all" dirty="0" smtClean="0"/>
          </a:p>
          <a:p>
            <a:r>
              <a:rPr lang="en-US" sz="2400" dirty="0">
                <a:hlinkClick r:id="rId2"/>
              </a:rPr>
              <a:t>5 shocking facts about extreme global inequality and how to even it up | Oxfam International</a:t>
            </a:r>
            <a:endParaRPr lang="en-US" sz="2400" b="1" cap="all" dirty="0"/>
          </a:p>
          <a:p>
            <a:endParaRPr lang="en-US" sz="2400" b="1" cap="all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13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7921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Inequality in Wealth </a:t>
            </a:r>
            <a:r>
              <a:rPr lang="en-US" sz="2800" b="1" dirty="0" smtClean="0">
                <a:solidFill>
                  <a:srgbClr val="FF0000"/>
                </a:solidFill>
              </a:rPr>
              <a:t>Distribution in Developed Countries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r>
              <a:rPr lang="en-US" sz="2400" dirty="0"/>
              <a:t>Among industrial nations, the United States is by far the most top-heavy, with much greater shares of national wealth and income going to the richest 1 percent than any other country.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2209800"/>
            <a:ext cx="662940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0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Billioners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of the World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2943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According to </a:t>
            </a:r>
            <a:r>
              <a:rPr lang="en-US" sz="2400" dirty="0">
                <a:hlinkClick r:id="rId2"/>
              </a:rPr>
              <a:t>Oxfam</a:t>
            </a:r>
            <a:r>
              <a:rPr lang="en-US" sz="2400" dirty="0"/>
              <a:t>, the wealth divide between the global billionaires and the bottom half of humanity is steadily growing. </a:t>
            </a:r>
            <a:endParaRPr lang="en-US" sz="2400" dirty="0" smtClean="0"/>
          </a:p>
          <a:p>
            <a:r>
              <a:rPr lang="en-US" sz="2400" dirty="0" smtClean="0"/>
              <a:t>Between </a:t>
            </a:r>
            <a:r>
              <a:rPr lang="en-US" sz="2400" dirty="0"/>
              <a:t>2009 and 2018, the number of billionaires it took to equal the wealth of the world’s poorest 50 percent fell from 380 to 26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Sources</a:t>
            </a:r>
          </a:p>
          <a:p>
            <a:r>
              <a:rPr lang="en-US" sz="2400" dirty="0">
                <a:hlinkClick r:id="rId3"/>
              </a:rPr>
              <a:t>Global Inequality - Inequality.org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5910262" cy="358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5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239000" cy="8382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Inequality in Wealth </a:t>
            </a:r>
            <a:r>
              <a:rPr lang="en-US" sz="2800" b="1" dirty="0" smtClean="0">
                <a:solidFill>
                  <a:srgbClr val="FF0000"/>
                </a:solidFill>
              </a:rPr>
              <a:t>Distribution by regions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2018 countries and regions that did not experience a post-war egalitarian regime, such as the Middle East, sub-Saharan Africa, and Brazil, have had relatively stable, but extremely high levels of inequality.</a:t>
            </a:r>
          </a:p>
          <a:p>
            <a:endParaRPr lang="en-US" sz="24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73" y="2514600"/>
            <a:ext cx="749342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3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400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Wealth Distribution &amp; Inequality</vt:lpstr>
      <vt:lpstr>Inequality in Wealth Distribution</vt:lpstr>
      <vt:lpstr>Inequality in Wealth Distribution</vt:lpstr>
      <vt:lpstr>Inequality in Wealth Distribution</vt:lpstr>
      <vt:lpstr>Who are the owners of the wealth</vt:lpstr>
      <vt:lpstr>Inequality in Wealth Distribution in Developed Countries</vt:lpstr>
      <vt:lpstr>Billioners of the World</vt:lpstr>
      <vt:lpstr>Inequality in Wealth Distribution by regions </vt:lpstr>
      <vt:lpstr>Thanks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Wealth Distribution</dc:title>
  <dc:creator>AD4</dc:creator>
  <cp:lastModifiedBy>DR.Ahmed Saker 2o1O</cp:lastModifiedBy>
  <cp:revision>16</cp:revision>
  <dcterms:created xsi:type="dcterms:W3CDTF">2006-08-16T00:00:00Z</dcterms:created>
  <dcterms:modified xsi:type="dcterms:W3CDTF">2021-03-10T15:46:14Z</dcterms:modified>
</cp:coreProperties>
</file>