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3" d="100"/>
          <a:sy n="63" d="100"/>
        </p:scale>
        <p:origin x="13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DB84FF-BB88-4A2F-81AF-F695785E6C7A}" type="datetimeFigureOut">
              <a:rPr lang="en-US" smtClean="0"/>
              <a:pPr/>
              <a:t>5/31/2024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07B936-E26C-42B0-8FE1-032155ABF25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2C48A5-AA0F-4C19-B0C6-11BE30E1D4CB}" type="datetimeFigureOut">
              <a:rPr lang="en-US" smtClean="0"/>
              <a:pPr/>
              <a:t>5/31/2024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6FA36-CA3F-4ADA-8CF1-1DBF6C30825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7FE3E43-1C28-460F-BE94-8508486406EC}"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FE3E43-1C28-460F-BE94-8508486406EC}"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FE3E43-1C28-460F-BE94-8508486406EC}"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FE3E43-1C28-460F-BE94-8508486406EC}"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FE3E43-1C28-460F-BE94-8508486406EC}"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7FE3E43-1C28-460F-BE94-8508486406EC}" type="datetimeFigureOut">
              <a:rPr lang="en-US" smtClean="0"/>
              <a:pPr/>
              <a:t>5/31/2024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FE3E43-1C28-460F-BE94-8508486406EC}" type="datetimeFigureOut">
              <a:rPr lang="en-US" smtClean="0"/>
              <a:pPr/>
              <a:t>5/31/2024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FE3E43-1C28-460F-BE94-8508486406EC}" type="datetimeFigureOut">
              <a:rPr lang="en-US" smtClean="0"/>
              <a:pPr/>
              <a:t>5/31/2024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E3E43-1C28-460F-BE94-8508486406EC}" type="datetimeFigureOut">
              <a:rPr lang="en-US" smtClean="0"/>
              <a:pPr/>
              <a:t>5/31/2024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FE3E43-1C28-460F-BE94-8508486406EC}" type="datetimeFigureOut">
              <a:rPr lang="en-US" smtClean="0"/>
              <a:pPr/>
              <a:t>5/31/2024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FE3E43-1C28-460F-BE94-8508486406EC}" type="datetimeFigureOut">
              <a:rPr lang="en-US" smtClean="0"/>
              <a:pPr/>
              <a:t>5/31/2024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E3E43-1C28-460F-BE94-8508486406EC}" type="datetimeFigureOut">
              <a:rPr lang="en-US" smtClean="0"/>
              <a:pPr/>
              <a:t>5/31/2024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632B2-6100-48A3-A994-2F1992F13FF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r>
              <a:rPr lang="en-GB" sz="6000" dirty="0"/>
              <a:t>Theme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3.3 Learning new listening skills: Recognizing sentence stress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C. Making notes. P.78</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br>
              <a:rPr lang="en-GB" sz="2000" dirty="0"/>
            </a:br>
            <a:r>
              <a:rPr lang="en-GB" sz="2000" dirty="0"/>
              <a:t>                </a:t>
            </a:r>
            <a:r>
              <a:rPr lang="en-GB" sz="2000" dirty="0">
                <a:latin typeface="Times New Roman" pitchFamily="18" charset="0"/>
                <a:cs typeface="Times New Roman" pitchFamily="18" charset="0"/>
              </a:rPr>
              <a:t>1. You should write down the important words. These are the loud words.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 </a:t>
            </a:r>
            <a:r>
              <a:rPr lang="en-GB" sz="2000" u="sng" dirty="0">
                <a:latin typeface="Times New Roman" pitchFamily="18" charset="0"/>
                <a:cs typeface="Times New Roman" pitchFamily="18" charset="0"/>
              </a:rPr>
              <a:t>How</a:t>
            </a:r>
            <a:r>
              <a:rPr lang="en-GB" sz="2000" dirty="0">
                <a:latin typeface="Times New Roman" pitchFamily="18" charset="0"/>
                <a:cs typeface="Times New Roman" pitchFamily="18" charset="0"/>
              </a:rPr>
              <a:t> do you </a:t>
            </a:r>
            <a:r>
              <a:rPr lang="en-GB" sz="2000" u="sng" dirty="0">
                <a:latin typeface="Times New Roman" pitchFamily="18" charset="0"/>
                <a:cs typeface="Times New Roman" pitchFamily="18" charset="0"/>
              </a:rPr>
              <a:t>keep</a:t>
            </a:r>
            <a:r>
              <a:rPr lang="en-GB" sz="2000" dirty="0">
                <a:latin typeface="Times New Roman" pitchFamily="18" charset="0"/>
                <a:cs typeface="Times New Roman" pitchFamily="18" charset="0"/>
              </a:rPr>
              <a:t> a </a:t>
            </a:r>
            <a:r>
              <a:rPr lang="en-GB" sz="2000" u="sng" dirty="0">
                <a:latin typeface="Times New Roman" pitchFamily="18" charset="0"/>
                <a:cs typeface="Times New Roman" pitchFamily="18" charset="0"/>
              </a:rPr>
              <a:t>good</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job</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b. </a:t>
            </a:r>
            <a:r>
              <a:rPr lang="en-GB" sz="2000" u="sng" dirty="0">
                <a:latin typeface="Times New Roman" pitchFamily="18" charset="0"/>
                <a:cs typeface="Times New Roman" pitchFamily="18" charset="0"/>
              </a:rPr>
              <a:t>How</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old</a:t>
            </a:r>
            <a:r>
              <a:rPr lang="en-GB" sz="2000" dirty="0">
                <a:latin typeface="Times New Roman" pitchFamily="18" charset="0"/>
                <a:cs typeface="Times New Roman" pitchFamily="18" charset="0"/>
              </a:rPr>
              <a:t> do you </a:t>
            </a:r>
            <a:r>
              <a:rPr lang="en-GB" sz="2000" u="sng" dirty="0">
                <a:latin typeface="Times New Roman" pitchFamily="18" charset="0"/>
                <a:cs typeface="Times New Roman" pitchFamily="18" charset="0"/>
              </a:rPr>
              <a:t>need</a:t>
            </a:r>
            <a:r>
              <a:rPr lang="en-GB" sz="2000" dirty="0">
                <a:latin typeface="Times New Roman" pitchFamily="18" charset="0"/>
                <a:cs typeface="Times New Roman" pitchFamily="18" charset="0"/>
              </a:rPr>
              <a:t> to </a:t>
            </a:r>
            <a:r>
              <a:rPr lang="en-GB" sz="2000" u="sng" dirty="0">
                <a:latin typeface="Times New Roman" pitchFamily="18" charset="0"/>
                <a:cs typeface="Times New Roman" pitchFamily="18" charset="0"/>
              </a:rPr>
              <a:t>be</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 You </a:t>
            </a:r>
            <a:r>
              <a:rPr lang="en-GB" sz="2000" u="sng" dirty="0">
                <a:latin typeface="Times New Roman" pitchFamily="18" charset="0"/>
                <a:cs typeface="Times New Roman" pitchFamily="18" charset="0"/>
              </a:rPr>
              <a:t>learn </a:t>
            </a:r>
            <a:r>
              <a:rPr lang="en-GB" sz="2000" dirty="0">
                <a:latin typeface="Times New Roman" pitchFamily="18" charset="0"/>
                <a:cs typeface="Times New Roman" pitchFamily="18" charset="0"/>
              </a:rPr>
              <a:t>new </a:t>
            </a:r>
            <a:r>
              <a:rPr lang="en-GB" sz="2000" u="sng" dirty="0">
                <a:latin typeface="Times New Roman" pitchFamily="18" charset="0"/>
                <a:cs typeface="Times New Roman" pitchFamily="18" charset="0"/>
              </a:rPr>
              <a:t>skills</a:t>
            </a:r>
            <a:r>
              <a:rPr lang="en-GB" sz="2000" dirty="0">
                <a:latin typeface="Times New Roman" pitchFamily="18" charset="0"/>
                <a:cs typeface="Times New Roman" pitchFamily="18" charset="0"/>
              </a:rPr>
              <a:t> from your </a:t>
            </a:r>
            <a:r>
              <a:rPr lang="en-GB" sz="2000" u="sng" dirty="0">
                <a:latin typeface="Times New Roman" pitchFamily="18" charset="0"/>
                <a:cs typeface="Times New Roman" pitchFamily="18" charset="0"/>
              </a:rPr>
              <a:t>colleagues</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d. Your </a:t>
            </a:r>
            <a:r>
              <a:rPr lang="en-GB" sz="2000" u="sng" dirty="0">
                <a:latin typeface="Times New Roman" pitchFamily="18" charset="0"/>
                <a:cs typeface="Times New Roman" pitchFamily="18" charset="0"/>
              </a:rPr>
              <a:t>employer</a:t>
            </a:r>
            <a:r>
              <a:rPr lang="en-GB" sz="2000" dirty="0">
                <a:latin typeface="Times New Roman" pitchFamily="18" charset="0"/>
                <a:cs typeface="Times New Roman" pitchFamily="18" charset="0"/>
              </a:rPr>
              <a:t> will give you </a:t>
            </a:r>
            <a:r>
              <a:rPr lang="en-GB" sz="2000" u="sng" dirty="0">
                <a:latin typeface="Times New Roman" pitchFamily="18" charset="0"/>
                <a:cs typeface="Times New Roman" pitchFamily="18" charset="0"/>
              </a:rPr>
              <a:t>orders</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e. </a:t>
            </a:r>
            <a:r>
              <a:rPr lang="en-GB" sz="2000" u="sng" dirty="0">
                <a:latin typeface="Times New Roman" pitchFamily="18" charset="0"/>
                <a:cs typeface="Times New Roman" pitchFamily="18" charset="0"/>
              </a:rPr>
              <a:t>Practise</a:t>
            </a:r>
            <a:r>
              <a:rPr lang="en-GB" sz="2000" dirty="0">
                <a:latin typeface="Times New Roman" pitchFamily="18" charset="0"/>
                <a:cs typeface="Times New Roman" pitchFamily="18" charset="0"/>
              </a:rPr>
              <a:t> your </a:t>
            </a:r>
            <a:r>
              <a:rPr lang="en-GB" sz="2000" u="sng" dirty="0">
                <a:latin typeface="Times New Roman" pitchFamily="18" charset="0"/>
                <a:cs typeface="Times New Roman" pitchFamily="18" charset="0"/>
              </a:rPr>
              <a:t>skills</a:t>
            </a:r>
            <a:r>
              <a:rPr lang="en-GB" sz="2000" dirty="0">
                <a:latin typeface="Times New Roman" pitchFamily="18" charset="0"/>
                <a:cs typeface="Times New Roman" pitchFamily="18" charset="0"/>
              </a:rPr>
              <a:t> to </a:t>
            </a:r>
            <a:r>
              <a:rPr lang="en-GB" sz="2000" u="sng" dirty="0">
                <a:latin typeface="Times New Roman" pitchFamily="18" charset="0"/>
                <a:cs typeface="Times New Roman" pitchFamily="18" charset="0"/>
              </a:rPr>
              <a:t>make</a:t>
            </a:r>
            <a:r>
              <a:rPr lang="en-GB" sz="2000" dirty="0">
                <a:latin typeface="Times New Roman" pitchFamily="18" charset="0"/>
                <a:cs typeface="Times New Roman" pitchFamily="18" charset="0"/>
              </a:rPr>
              <a:t> them </a:t>
            </a:r>
            <a:r>
              <a:rPr lang="en-GB" sz="2000" u="sng" dirty="0">
                <a:latin typeface="Times New Roman" pitchFamily="18" charset="0"/>
                <a:cs typeface="Times New Roman" pitchFamily="18" charset="0"/>
              </a:rPr>
              <a:t>better</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3.3 Learning new listening skills: Recognizing sentence stress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D. Identifying consonant sounds. P.78</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br>
              <a:rPr lang="en-GB" sz="2000" dirty="0"/>
            </a:br>
            <a:endParaRPr lang="en-GB" sz="2000" u="sng"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285852" y="2643182"/>
          <a:ext cx="6096000" cy="354076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0" kern="1200" baseline="0" dirty="0">
                          <a:solidFill>
                            <a:schemeClr val="tx1"/>
                          </a:solidFill>
                          <a:latin typeface="Times New Roman" pitchFamily="18" charset="0"/>
                          <a:ea typeface="+mn-ea"/>
                          <a:cs typeface="Times New Roman" pitchFamily="18" charset="0"/>
                        </a:rPr>
                        <a:t>/G/</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0" kern="1200" baseline="0" dirty="0">
                          <a:solidFill>
                            <a:schemeClr val="tx1"/>
                          </a:solidFill>
                          <a:latin typeface="Times New Roman" pitchFamily="18" charset="0"/>
                          <a:ea typeface="+mn-ea"/>
                          <a:cs typeface="Times New Roman" pitchFamily="18" charset="0"/>
                        </a:rPr>
                        <a:t>/ʤ/</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0" kern="1200" baseline="0" dirty="0">
                          <a:solidFill>
                            <a:schemeClr val="tx1"/>
                          </a:solidFill>
                          <a:latin typeface="Times New Roman" pitchFamily="18" charset="0"/>
                          <a:ea typeface="+mn-ea"/>
                          <a:cs typeface="Times New Roman" pitchFamily="18" charset="0"/>
                        </a:rPr>
                        <a:t>/J/</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good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manager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you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b="0" dirty="0">
                          <a:solidFill>
                            <a:schemeClr val="tx1"/>
                          </a:solidFill>
                          <a:latin typeface="Times New Roman" pitchFamily="18" charset="0"/>
                          <a:cs typeface="Times New Roman" pitchFamily="18" charset="0"/>
                        </a:rPr>
                        <a:t>Chan</a:t>
                      </a:r>
                      <a:r>
                        <a:rPr lang="en-GB" sz="2000" b="0" u="sng" dirty="0">
                          <a:solidFill>
                            <a:schemeClr val="tx1"/>
                          </a:solidFill>
                          <a:latin typeface="Times New Roman" pitchFamily="18" charset="0"/>
                          <a:cs typeface="Times New Roman" pitchFamily="18" charset="0"/>
                        </a:rPr>
                        <a:t>g</a:t>
                      </a:r>
                      <a:r>
                        <a:rPr lang="en-GB" sz="2000" b="0" dirty="0">
                          <a:solidFill>
                            <a:schemeClr val="tx1"/>
                          </a:solidFill>
                          <a:latin typeface="Times New Roman" pitchFamily="18" charset="0"/>
                          <a:cs typeface="Times New Roman" pitchFamily="18"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dirty="0">
                          <a:latin typeface="Times New Roman" pitchFamily="18" charset="0"/>
                          <a:cs typeface="Times New Roman" pitchFamily="18" charset="0"/>
                        </a:rPr>
                        <a:t>Be</a:t>
                      </a:r>
                      <a:r>
                        <a:rPr lang="en-GB" sz="2000" u="sng" dirty="0">
                          <a:latin typeface="Times New Roman" pitchFamily="18" charset="0"/>
                          <a:cs typeface="Times New Roman" pitchFamily="18" charset="0"/>
                        </a:rPr>
                        <a:t>g</a:t>
                      </a:r>
                      <a:r>
                        <a:rPr lang="en-GB" sz="2000" dirty="0">
                          <a:latin typeface="Times New Roman" pitchFamily="18" charset="0"/>
                          <a:cs typeface="Times New Roman" pitchFamily="18" charset="0"/>
                        </a:rPr>
                        <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u="sng" dirty="0">
                          <a:latin typeface="Times New Roman" pitchFamily="18" charset="0"/>
                          <a:cs typeface="Times New Roman" pitchFamily="18" charset="0"/>
                        </a:rPr>
                        <a:t>G</a:t>
                      </a:r>
                      <a:r>
                        <a:rPr lang="en-GB" sz="2000" dirty="0">
                          <a:latin typeface="Times New Roman" pitchFamily="18" charset="0"/>
                          <a:cs typeface="Times New Roman" pitchFamily="18" charset="0"/>
                        </a:rPr>
                        <a:t>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dirty="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u="sng" dirty="0">
                          <a:latin typeface="Times New Roman" pitchFamily="18" charset="0"/>
                          <a:cs typeface="Times New Roman" pitchFamily="18" charset="0"/>
                        </a:rPr>
                        <a:t>J</a:t>
                      </a:r>
                      <a:r>
                        <a:rPr lang="en-GB" sz="2000" dirty="0">
                          <a:latin typeface="Times New Roman" pitchFamily="18" charset="0"/>
                          <a:cs typeface="Times New Roman" pitchFamily="18" charset="0"/>
                        </a:rPr>
                        <a:t>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u="sng" dirty="0">
                          <a:latin typeface="Times New Roman" pitchFamily="18" charset="0"/>
                          <a:cs typeface="Times New Roman" pitchFamily="18" charset="0"/>
                        </a:rPr>
                        <a:t>U</a:t>
                      </a:r>
                      <a:r>
                        <a:rPr lang="en-GB" sz="2000" dirty="0">
                          <a:latin typeface="Times New Roman" pitchFamily="18" charset="0"/>
                          <a:cs typeface="Times New Roman" pitchFamily="18" charset="0"/>
                        </a:rPr>
                        <a:t>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2000" u="sng" dirty="0">
                          <a:latin typeface="Times New Roman" pitchFamily="18" charset="0"/>
                          <a:cs typeface="Times New Roman" pitchFamily="18" charset="0"/>
                        </a:rPr>
                        <a:t>Y</a:t>
                      </a:r>
                      <a:r>
                        <a:rPr lang="en-GB" sz="2000" dirty="0">
                          <a:latin typeface="Times New Roman" pitchFamily="18" charset="0"/>
                          <a:cs typeface="Times New Roman" pitchFamily="18" charset="0"/>
                        </a:rPr>
                        <a:t>oung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dirty="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2000" dirty="0">
                          <a:latin typeface="Times New Roman" pitchFamily="18" charset="0"/>
                          <a:cs typeface="Times New Roman" pitchFamily="18" charset="0"/>
                        </a:rPr>
                        <a:t>Wa</a:t>
                      </a:r>
                      <a:r>
                        <a:rPr lang="en-GB" sz="2000" u="sng" dirty="0">
                          <a:latin typeface="Times New Roman" pitchFamily="18" charset="0"/>
                          <a:cs typeface="Times New Roman" pitchFamily="18" charset="0"/>
                        </a:rPr>
                        <a:t>g</a:t>
                      </a:r>
                      <a:r>
                        <a:rPr lang="en-GB" sz="2000" dirty="0">
                          <a:latin typeface="Times New Roman" pitchFamily="18" charset="0"/>
                          <a:cs typeface="Times New Roman" pitchFamily="18"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A.1. Recognizing negatives from verb form (1). P.79</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goes             2. don’t tell        3. ’</a:t>
            </a:r>
            <a:r>
              <a:rPr lang="en-GB" sz="2000" dirty="0" err="1"/>
              <a:t>ll</a:t>
            </a:r>
            <a:r>
              <a:rPr lang="en-GB" sz="2000" dirty="0"/>
              <a:t> do               4. see           5. doesn’t like </a:t>
            </a:r>
            <a:br>
              <a:rPr lang="en-GB" sz="2000" dirty="0"/>
            </a:br>
            <a:br>
              <a:rPr lang="en-GB" sz="2000" dirty="0"/>
            </a:br>
            <a:r>
              <a:rPr lang="en-GB" sz="2000" dirty="0"/>
              <a:t>              6. has               7. won’t make    8. didn’t take    9. ’d like     10. wouldn’t go</a:t>
            </a:r>
            <a:br>
              <a:rPr lang="en-GB" sz="2000" dirty="0">
                <a:solidFill>
                  <a:srgbClr val="FF0000"/>
                </a:solidFill>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br>
              <a:rPr lang="en-GB" sz="2000" dirty="0"/>
            </a:b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A.2. Recognizing negatives from verb form (1). P.79</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He works in a bank.</a:t>
            </a:r>
            <a:br>
              <a:rPr lang="en-GB" sz="2000" dirty="0"/>
            </a:br>
            <a:r>
              <a:rPr lang="en-GB" sz="2000" dirty="0"/>
              <a:t>                2. Managers don’t like workers to come late.</a:t>
            </a:r>
            <a:br>
              <a:rPr lang="en-GB" sz="2000" dirty="0"/>
            </a:br>
            <a:r>
              <a:rPr lang="en-GB" sz="2000" dirty="0"/>
              <a:t>                3. I’ll finish the work tomorrow.</a:t>
            </a:r>
            <a:br>
              <a:rPr lang="en-GB" sz="2000" dirty="0"/>
            </a:br>
            <a:r>
              <a:rPr lang="en-GB" sz="2000" dirty="0"/>
              <a:t>                4. The company has a big office.</a:t>
            </a:r>
            <a:br>
              <a:rPr lang="en-GB" sz="2000" dirty="0"/>
            </a:br>
            <a:r>
              <a:rPr lang="en-GB" sz="2000" dirty="0"/>
              <a:t>                5. The woman doesn’t know the way.</a:t>
            </a:r>
            <a:br>
              <a:rPr lang="en-GB" sz="2000" dirty="0"/>
            </a:br>
            <a:r>
              <a:rPr lang="en-GB" sz="2000" dirty="0"/>
              <a:t>                6. The secretary has a lot of experience.</a:t>
            </a:r>
            <a:br>
              <a:rPr lang="en-GB" sz="2000" dirty="0"/>
            </a:br>
            <a:r>
              <a:rPr lang="en-GB" sz="2000" dirty="0"/>
              <a:t>                7. They won’t buy any new machines.</a:t>
            </a:r>
            <a:br>
              <a:rPr lang="en-GB" sz="2000" dirty="0"/>
            </a:br>
            <a:r>
              <a:rPr lang="en-GB" sz="2000" dirty="0"/>
              <a:t>                8. I didn’t make a mistake in the letter.</a:t>
            </a:r>
            <a:br>
              <a:rPr lang="en-GB" sz="2000" dirty="0"/>
            </a:br>
            <a:r>
              <a:rPr lang="en-GB" sz="2000" dirty="0"/>
              <a:t>               9. They‘d like me to work at the weekend.</a:t>
            </a:r>
            <a:br>
              <a:rPr lang="en-GB" sz="2000" dirty="0"/>
            </a:br>
            <a:r>
              <a:rPr lang="en-GB" sz="2000" dirty="0"/>
              <a:t>               10. I wouldn’t do that. It’s dangerous. </a:t>
            </a:r>
            <a:br>
              <a:rPr lang="en-GB" sz="2000" dirty="0"/>
            </a:b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Recognizing negatives from verb form (1). P.79</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Answers: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a:t>
            </a:r>
            <a:br>
              <a:rPr lang="en-GB" sz="2000" dirty="0"/>
            </a:br>
            <a:r>
              <a:rPr lang="en-GB" sz="2000" dirty="0"/>
              <a:t>                    1. +        2. -       3. +      4. +      5. -     6. +    7. -      8. -     9. +     10. -</a:t>
            </a:r>
            <a:br>
              <a:rPr lang="en-GB" sz="2000" dirty="0"/>
            </a:br>
            <a:br>
              <a:rPr lang="en-GB" sz="2000" dirty="0"/>
            </a:br>
            <a:r>
              <a:rPr lang="en-GB" sz="2000" dirty="0"/>
              <a:t>                </a:t>
            </a:r>
            <a:br>
              <a:rPr lang="en-GB" sz="2000" dirty="0"/>
            </a:br>
            <a:r>
              <a:rPr lang="en-GB" sz="2000" dirty="0"/>
              <a:t>                2. </a:t>
            </a:r>
            <a:br>
              <a:rPr lang="en-GB" sz="2000" dirty="0"/>
            </a:br>
            <a:r>
              <a:rPr lang="en-GB" sz="2000" dirty="0"/>
              <a:t>                    1. +        2. -       3. +      4. +      5. -     6. +     7. -     8. -      9. +     10. -</a:t>
            </a:r>
            <a:r>
              <a:rPr lang="en-GB" sz="2000" dirty="0">
                <a:solidFill>
                  <a:srgbClr val="FF0000"/>
                </a:solidFill>
                <a:latin typeface="Times New Roman" pitchFamily="18" charset="0"/>
                <a:cs typeface="Times New Roman" pitchFamily="18" charset="0"/>
              </a:rPr>
              <a:t> </a:t>
            </a:r>
            <a:br>
              <a:rPr lang="en-GB" sz="2000" dirty="0"/>
            </a:b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Recognizing negatives from verb form (2). P.79</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1-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are      2. aren’t      3. can’t wear      4. must go    5. shouldn’t leave                            </a:t>
            </a:r>
            <a:br>
              <a:rPr lang="en-GB" sz="2000" dirty="0"/>
            </a:br>
            <a:r>
              <a:rPr lang="en-GB" sz="2000" dirty="0"/>
              <a:t>                             6. is         7. isn’t         8. were               9. can be       10. mustn’t come</a:t>
            </a:r>
            <a:br>
              <a:rPr lang="en-GB" sz="2000" dirty="0"/>
            </a:br>
            <a:r>
              <a:rPr lang="en-GB" sz="2000" dirty="0"/>
              <a:t>                            11. should have         12. weren’t</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b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3.4 Grammar for listening: Negative sentences; reasons</a:t>
            </a:r>
            <a:br>
              <a:rPr lang="en-GB" sz="18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Recognizing negatives from verb form (2). P.79</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latin typeface="Times New Roman" pitchFamily="18" charset="0"/>
                <a:cs typeface="Times New Roman" pitchFamily="18" charset="0"/>
              </a:rPr>
              <a:t>1. You can’t be rude to customers.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2. They’re important people.</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3. She’s the manager.</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They weren’t late yesterday.</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5. You aren’t responsible for the files.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6. The papers were on your desk.</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7. You must arrive before nine.</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8. Everyone should be in the office now.</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9. I mustn’t leave before six.</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10. You shouldn’t wear those clothes.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11. This isn’t a difficult problem.</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12. You can be in charge this afternoon.</a:t>
            </a:r>
            <a:r>
              <a:rPr lang="en-GB" sz="1800" dirty="0">
                <a:solidFill>
                  <a:srgbClr val="FF0000"/>
                </a:solidFill>
                <a:latin typeface="Times New Roman" pitchFamily="18" charset="0"/>
                <a:cs typeface="Times New Roman" pitchFamily="18" charset="0"/>
              </a:rPr>
              <a:t>  </a:t>
            </a:r>
            <a:endParaRPr lang="en-GB" sz="1800" u="sng" dirty="0">
              <a:latin typeface="Times New Roman" pitchFamily="18" charset="0"/>
              <a:cs typeface="Times New Roman" pitchFamily="18"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1800" dirty="0">
                <a:solidFill>
                  <a:srgbClr val="FF0000"/>
                </a:solidFill>
                <a:latin typeface="Times New Roman" pitchFamily="18" charset="0"/>
                <a:cs typeface="Times New Roman" pitchFamily="18" charset="0"/>
              </a:rPr>
              <a:t>                       3.4 Grammar for listening: Negative sentences; reasons</a:t>
            </a:r>
            <a:br>
              <a:rPr lang="en-GB" sz="18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Recognizing negatives from verb form (2). P.79</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 Answers</a:t>
            </a:r>
            <a:br>
              <a:rPr lang="en-GB" sz="1800" dirty="0"/>
            </a:br>
            <a:r>
              <a:rPr lang="en-GB" sz="1800" dirty="0"/>
              <a:t>                               </a:t>
            </a:r>
            <a:br>
              <a:rPr lang="en-GB" sz="1800" dirty="0"/>
            </a:br>
            <a:r>
              <a:rPr lang="en-GB" sz="1800" dirty="0"/>
              <a:t>                       1.</a:t>
            </a:r>
            <a:br>
              <a:rPr lang="en-GB" sz="1800" dirty="0"/>
            </a:br>
            <a:r>
              <a:rPr lang="en-GB" sz="1800" dirty="0"/>
              <a:t>                          1. +      2. -     3. -     4. +     5. -    6. +   7. -     8 . +    9. +    10. -    11. +    12. -</a:t>
            </a:r>
            <a:br>
              <a:rPr lang="en-GB" sz="1800" dirty="0"/>
            </a:br>
            <a:br>
              <a:rPr lang="en-GB" sz="1800" dirty="0"/>
            </a:br>
            <a:br>
              <a:rPr lang="en-GB" sz="1800" dirty="0"/>
            </a:br>
            <a:r>
              <a:rPr lang="en-GB" sz="1800" dirty="0"/>
              <a:t>                      2. </a:t>
            </a:r>
            <a:br>
              <a:rPr lang="en-GB" sz="1800" dirty="0"/>
            </a:br>
            <a:r>
              <a:rPr lang="en-GB" sz="1800" dirty="0"/>
              <a:t>                          1. -       2. +    3. +    4. -     5. -    6. +    7. +     8. +     9. -    10. -    11. -    12. +</a:t>
            </a:r>
            <a:endParaRPr lang="en-GB" sz="1800" u="sng" dirty="0">
              <a:latin typeface="Times New Roman" pitchFamily="18" charset="0"/>
              <a:cs typeface="Times New Roman" pitchFamily="18" charset="0"/>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Recognizing reasons .P.79</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1-</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You must finish on time. Why? Because other people need that information.</a:t>
            </a:r>
            <a:br>
              <a:rPr lang="en-GB" sz="2000" dirty="0"/>
            </a:br>
            <a:r>
              <a:rPr lang="en-GB" sz="2000" dirty="0"/>
              <a:t>       2. We must arrive before eight o’clock; we have lunch at twelve; we finish at five.</a:t>
            </a:r>
            <a:br>
              <a:rPr lang="en-GB" sz="2000" dirty="0"/>
            </a:br>
            <a:r>
              <a:rPr lang="en-GB" sz="2000" dirty="0"/>
              <a:t>       3. You must be responsible for your work … other people can’t do it for you.</a:t>
            </a:r>
            <a:br>
              <a:rPr lang="en-GB" sz="2000" dirty="0"/>
            </a:br>
            <a:r>
              <a:rPr lang="en-GB" sz="2000" dirty="0"/>
              <a:t>       4. Customers must complete a form with their name, address and telephone      </a:t>
            </a:r>
            <a:br>
              <a:rPr lang="en-GB" sz="2000" dirty="0"/>
            </a:br>
            <a:r>
              <a:rPr lang="en-GB" sz="2000" dirty="0"/>
              <a:t>       number. </a:t>
            </a:r>
            <a:br>
              <a:rPr lang="en-GB" sz="2000" dirty="0"/>
            </a:br>
            <a:r>
              <a:rPr lang="en-GB" sz="2000" dirty="0"/>
              <a:t>       5. Office employees must be polite. Rudeness makes people angry.</a:t>
            </a:r>
            <a:br>
              <a:rPr lang="en-GB" sz="2000" dirty="0"/>
            </a:br>
            <a:r>
              <a:rPr lang="en-GB" sz="2000" dirty="0"/>
              <a:t>       6. I must go because I have a meeting at three o’clock. </a:t>
            </a: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Recognizing reasons .P.79</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2-</a:t>
            </a:r>
            <a:br>
              <a:rPr lang="en-GB" sz="2000" dirty="0">
                <a:solidFill>
                  <a:srgbClr val="FF0000"/>
                </a:solidFill>
                <a:latin typeface="Times New Roman" pitchFamily="18" charset="0"/>
                <a:cs typeface="Times New Roman" pitchFamily="18" charset="0"/>
              </a:rPr>
            </a:br>
            <a:r>
              <a:rPr lang="en-GB" sz="2000" dirty="0"/>
              <a:t>             1. A new employee must work hard. He or she usually has a lot to learn in his or  </a:t>
            </a:r>
            <a:br>
              <a:rPr lang="en-GB" sz="2000" dirty="0"/>
            </a:br>
            <a:r>
              <a:rPr lang="en-GB" sz="2000" dirty="0"/>
              <a:t>             her new job. </a:t>
            </a:r>
            <a:br>
              <a:rPr lang="en-GB" sz="2000" dirty="0"/>
            </a:br>
            <a:r>
              <a:rPr lang="en-GB" sz="2000" dirty="0"/>
              <a:t>             2. So you must always come on time. Now let’s think about wages.</a:t>
            </a:r>
            <a:br>
              <a:rPr lang="en-GB" sz="2000" dirty="0"/>
            </a:br>
            <a:r>
              <a:rPr lang="en-GB" sz="2000" dirty="0"/>
              <a:t>             3. Big companies want diplomas and degrees. They need knowledge.</a:t>
            </a:r>
            <a:br>
              <a:rPr lang="en-GB" sz="2000" dirty="0"/>
            </a:br>
            <a:r>
              <a:rPr lang="en-GB" sz="2000" dirty="0"/>
              <a:t>             4. Employees mustn’t waste time. Time is money!</a:t>
            </a:r>
            <a:br>
              <a:rPr lang="en-GB" sz="2000" dirty="0"/>
            </a:br>
            <a:r>
              <a:rPr lang="en-GB" sz="2000" dirty="0"/>
              <a:t>             5. You mustn’t take things from the office. Another point is critical thinking.</a:t>
            </a: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rPr>
              <a:t>                                        Listening: how to be a good employee</a:t>
            </a:r>
            <a:br>
              <a:rPr lang="en-GB" sz="2000" dirty="0">
                <a:solidFill>
                  <a:srgbClr val="FF0000"/>
                </a:solidFill>
              </a:rPr>
            </a:br>
            <a:r>
              <a:rPr lang="en-GB" sz="2000" dirty="0">
                <a:solidFill>
                  <a:srgbClr val="FF0000"/>
                </a:solidFill>
              </a:rPr>
              <a:t>                      3.1 A. Vocabulary for listening. Responsibilities at work. P. 75</a:t>
            </a:r>
            <a:br>
              <a:rPr lang="en-GB" sz="2000" dirty="0">
                <a:solidFill>
                  <a:srgbClr val="FF0000"/>
                </a:solidFill>
              </a:rPr>
            </a:br>
            <a:br>
              <a:rPr lang="en-GB" sz="2000" dirty="0"/>
            </a:br>
            <a:r>
              <a:rPr lang="en-GB" sz="2000" dirty="0"/>
              <a:t>Presenter: One.</a:t>
            </a:r>
            <a:br>
              <a:rPr lang="en-GB" sz="2000" dirty="0"/>
            </a:br>
            <a:r>
              <a:rPr lang="en-GB" sz="2000" dirty="0"/>
              <a:t>Voice 1: I’m a medical assistant. I work in a hospital.</a:t>
            </a:r>
            <a:br>
              <a:rPr lang="en-GB" sz="2000" dirty="0"/>
            </a:br>
            <a:r>
              <a:rPr lang="en-GB" sz="2000" dirty="0"/>
              <a:t>Presenter: Two.</a:t>
            </a:r>
            <a:br>
              <a:rPr lang="en-GB" sz="2000" dirty="0"/>
            </a:br>
            <a:r>
              <a:rPr lang="en-GB" sz="2000" dirty="0"/>
              <a:t>Voice 2: I’m an engineer. I work on big public projects.</a:t>
            </a:r>
            <a:br>
              <a:rPr lang="en-GB" sz="2000" dirty="0"/>
            </a:br>
            <a:r>
              <a:rPr lang="en-GB" sz="2000" dirty="0"/>
              <a:t>Presenter: Three.</a:t>
            </a:r>
            <a:br>
              <a:rPr lang="en-GB" sz="2000" dirty="0"/>
            </a:br>
            <a:r>
              <a:rPr lang="en-GB" sz="2000" dirty="0"/>
              <a:t>Voice 3: I am a businessperson. I work in a small company.</a:t>
            </a:r>
            <a:br>
              <a:rPr lang="en-GB" sz="2000" dirty="0"/>
            </a:br>
            <a:r>
              <a:rPr lang="en-GB" sz="2000" dirty="0"/>
              <a:t>Presenter: Four.</a:t>
            </a:r>
            <a:br>
              <a:rPr lang="en-GB" sz="2000" dirty="0"/>
            </a:br>
            <a:r>
              <a:rPr lang="en-GB" sz="2000" dirty="0"/>
              <a:t>Voice 4: In my office we make plans for towns and cities. I’m an office worker.</a:t>
            </a:r>
            <a:br>
              <a:rPr lang="en-GB" sz="2000" dirty="0"/>
            </a:br>
            <a:r>
              <a:rPr lang="en-GB" sz="2000" dirty="0"/>
              <a:t>Presenter: Five.</a:t>
            </a:r>
            <a:br>
              <a:rPr lang="en-GB" sz="2000" dirty="0"/>
            </a:br>
            <a:r>
              <a:rPr lang="en-GB" sz="2000" dirty="0"/>
              <a:t>Voice 5: I work as a waiter. A waiter, and sometimes a cook. I also have to wash up sometimes.</a:t>
            </a:r>
            <a:br>
              <a:rPr lang="en-GB" sz="2000" dirty="0"/>
            </a:br>
            <a:r>
              <a:rPr lang="en-GB" sz="2000" dirty="0"/>
              <a:t>Presenter: Six.</a:t>
            </a:r>
            <a:br>
              <a:rPr lang="en-GB" sz="2000" dirty="0"/>
            </a:br>
            <a:r>
              <a:rPr lang="en-GB" sz="2000" dirty="0"/>
              <a:t>Voice 6: I’m a park ranger. I look after the animals and the plants.</a:t>
            </a:r>
            <a:br>
              <a:rPr lang="en-GB" sz="2000" dirty="0"/>
            </a:br>
            <a:r>
              <a:rPr lang="en-GB" sz="2000" dirty="0"/>
              <a:t>...............................................................</a:t>
            </a:r>
            <a:br>
              <a:rPr lang="en-GB" sz="2000" dirty="0"/>
            </a:br>
            <a:r>
              <a:rPr lang="en-GB" sz="2000" dirty="0"/>
              <a:t>Answers: </a:t>
            </a:r>
            <a:br>
              <a:rPr lang="en-GB" sz="2000" dirty="0"/>
            </a:br>
            <a:r>
              <a:rPr lang="en-GB" sz="2000" dirty="0"/>
              <a:t>                  3, 4, 1,2, 5, 6</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Recognizing reasons .P.79</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3-</a:t>
            </a:r>
            <a:br>
              <a:rPr lang="en-GB" sz="2000" dirty="0">
                <a:solidFill>
                  <a:srgbClr val="FF0000"/>
                </a:solidFill>
                <a:latin typeface="Times New Roman" pitchFamily="18" charset="0"/>
                <a:cs typeface="Times New Roman" pitchFamily="18" charset="0"/>
              </a:rPr>
            </a:br>
            <a:r>
              <a:rPr lang="en-GB" sz="2000" dirty="0"/>
              <a:t>             1. You mustn’t play games on the computers at work because the level is too </a:t>
            </a:r>
            <a:br>
              <a:rPr lang="en-GB" sz="2000" dirty="0"/>
            </a:br>
            <a:r>
              <a:rPr lang="en-GB" sz="2000" dirty="0"/>
              <a:t>             difficult for you. </a:t>
            </a:r>
            <a:br>
              <a:rPr lang="en-GB" sz="2000" dirty="0"/>
            </a:br>
            <a:r>
              <a:rPr lang="en-GB" sz="2000" dirty="0"/>
              <a:t>             2. You must be polite to colleagues – they will buy lunch for you every day.</a:t>
            </a:r>
            <a:br>
              <a:rPr lang="en-GB" sz="2000" dirty="0"/>
            </a:br>
            <a:r>
              <a:rPr lang="en-GB" sz="2000" dirty="0"/>
              <a:t>             3. You must respect your manager. Why? Because he is taller than you.</a:t>
            </a:r>
            <a:br>
              <a:rPr lang="en-GB" sz="2000" dirty="0"/>
            </a:br>
            <a:r>
              <a:rPr lang="en-GB" sz="2000" dirty="0"/>
              <a:t>             4. You must go to work because it’s boring at home.</a:t>
            </a:r>
            <a:br>
              <a:rPr lang="en-GB" sz="2000" dirty="0"/>
            </a:br>
            <a:r>
              <a:rPr lang="en-GB" sz="2000" dirty="0"/>
              <a:t>             5. You mustn’t wear shorts to work – you might be cold.</a:t>
            </a:r>
            <a:br>
              <a:rPr lang="en-GB" sz="2000" dirty="0"/>
            </a:br>
            <a:r>
              <a:rPr lang="en-GB" sz="2000" dirty="0"/>
              <a:t>             6. You must be nice to customers. Why? Because they are poor.</a:t>
            </a: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Recognizing reasons .P.79</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t>                Answers</a:t>
            </a:r>
            <a:br>
              <a:rPr lang="en-GB" sz="2000" dirty="0"/>
            </a:br>
            <a:r>
              <a:rPr lang="en-GB" sz="2000" dirty="0"/>
              <a:t>                              1. </a:t>
            </a:r>
            <a:br>
              <a:rPr lang="en-GB" sz="2000" dirty="0"/>
            </a:br>
            <a:r>
              <a:rPr lang="en-GB" sz="2000" dirty="0"/>
              <a:t>                              1. yes    2. no    3. yes    4. no    5. yes    6. yes</a:t>
            </a:r>
            <a:br>
              <a:rPr lang="en-GB" sz="2000" dirty="0"/>
            </a:br>
            <a:br>
              <a:rPr lang="en-GB" sz="2000" dirty="0"/>
            </a:br>
            <a:r>
              <a:rPr lang="en-GB" sz="2000" dirty="0"/>
              <a:t>                             2. </a:t>
            </a:r>
            <a:br>
              <a:rPr lang="en-GB" sz="2000" dirty="0"/>
            </a:br>
            <a:r>
              <a:rPr lang="en-GB" sz="2000" dirty="0"/>
              <a:t>                             1. reason    2. new point    3. reason    4. reason    5. new point</a:t>
            </a:r>
            <a:br>
              <a:rPr lang="en-GB" sz="2000" dirty="0"/>
            </a:br>
            <a:br>
              <a:rPr lang="en-GB" sz="2000" dirty="0"/>
            </a:br>
            <a:r>
              <a:rPr lang="en-GB" sz="2000" dirty="0"/>
              <a:t>                             3. Answers depend on students.</a:t>
            </a: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3.5 Applying new listening skills: Reasons for good behaviour at work </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Reviewing vocabulary. P.80</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u="sng"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428728" y="2357430"/>
          <a:ext cx="6215106" cy="3840480"/>
        </p:xfrm>
        <a:graphic>
          <a:graphicData uri="http://schemas.openxmlformats.org/drawingml/2006/table">
            <a:tbl>
              <a:tblPr firstRow="1" bandRow="1">
                <a:tableStyleId>{5C22544A-7EE6-4342-B048-85BDC9FD1C3A}</a:tableStyleId>
              </a:tblPr>
              <a:tblGrid>
                <a:gridCol w="2286016">
                  <a:extLst>
                    <a:ext uri="{9D8B030D-6E8A-4147-A177-3AD203B41FA5}">
                      <a16:colId xmlns:a16="http://schemas.microsoft.com/office/drawing/2014/main" val="20000"/>
                    </a:ext>
                  </a:extLst>
                </a:gridCol>
                <a:gridCol w="2143140">
                  <a:extLst>
                    <a:ext uri="{9D8B030D-6E8A-4147-A177-3AD203B41FA5}">
                      <a16:colId xmlns:a16="http://schemas.microsoft.com/office/drawing/2014/main" val="20001"/>
                    </a:ext>
                  </a:extLst>
                </a:gridCol>
                <a:gridCol w="1785950">
                  <a:extLst>
                    <a:ext uri="{9D8B030D-6E8A-4147-A177-3AD203B41FA5}">
                      <a16:colId xmlns:a16="http://schemas.microsoft.com/office/drawing/2014/main" val="20002"/>
                    </a:ext>
                  </a:extLst>
                </a:gridCol>
              </a:tblGrid>
              <a:tr h="370840">
                <a:tc>
                  <a:txBody>
                    <a:bodyPr/>
                    <a:lstStyle/>
                    <a:p>
                      <a:r>
                        <a:rPr lang="en-GB" sz="1800" b="0" kern="1200" baseline="0" dirty="0">
                          <a:solidFill>
                            <a:schemeClr val="tx1"/>
                          </a:solidFill>
                          <a:latin typeface="Times New Roman" pitchFamily="18" charset="0"/>
                          <a:ea typeface="+mn-ea"/>
                          <a:cs typeface="Times New Roman" pitchFamily="18" charset="0"/>
                        </a:rPr>
                        <a:t>a. If you are ill and can’t work,</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baseline="0" dirty="0">
                          <a:solidFill>
                            <a:schemeClr val="tx1"/>
                          </a:solidFill>
                          <a:latin typeface="Times New Roman" pitchFamily="18" charset="0"/>
                          <a:ea typeface="+mn-ea"/>
                          <a:cs typeface="Times New Roman" pitchFamily="18" charset="0"/>
                        </a:rPr>
                        <a:t>stay in bed, but phone. </a:t>
                      </a:r>
                      <a:r>
                        <a:rPr lang="en-US" sz="1800" kern="1200" dirty="0">
                          <a:solidFill>
                            <a:schemeClr val="tx1"/>
                          </a:solidFill>
                          <a:latin typeface="Times New Roman" pitchFamily="18" charset="0"/>
                          <a:ea typeface="+mn-ea"/>
                          <a:cs typeface="Times New Roman" pitchFamily="18" charset="0"/>
                        </a:rPr>
                        <a:t>✓</a:t>
                      </a:r>
                      <a:endParaRPr lang="en-GB"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do your work</a:t>
                      </a:r>
                    </a:p>
                    <a:p>
                      <a:r>
                        <a:rPr lang="en-GB" sz="1800" b="0" kern="1200" baseline="0" dirty="0">
                          <a:solidFill>
                            <a:schemeClr val="tx1"/>
                          </a:solidFill>
                          <a:latin typeface="Times New Roman" pitchFamily="18" charset="0"/>
                          <a:ea typeface="+mn-ea"/>
                          <a:cs typeface="Times New Roman" pitchFamily="18" charset="0"/>
                        </a:rPr>
                        <a:t>at home.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b. The company</a:t>
                      </a:r>
                    </a:p>
                    <a:p>
                      <a:r>
                        <a:rPr lang="en-GB" sz="1800" kern="1200" baseline="0" dirty="0">
                          <a:solidFill>
                            <a:schemeClr val="dk1"/>
                          </a:solidFill>
                          <a:latin typeface="Times New Roman" pitchFamily="18" charset="0"/>
                          <a:ea typeface="+mn-ea"/>
                          <a:cs typeface="Times New Roman" pitchFamily="18" charset="0"/>
                        </a:rPr>
                        <a:t>doesn’t want to</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lose money.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waste money.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c. It’s important to respect your</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managers and</a:t>
                      </a:r>
                    </a:p>
                    <a:p>
                      <a:r>
                        <a:rPr lang="en-GB" sz="1800" kern="1200" baseline="0" dirty="0">
                          <a:solidFill>
                            <a:schemeClr val="dk1"/>
                          </a:solidFill>
                          <a:latin typeface="Times New Roman" pitchFamily="18" charset="0"/>
                          <a:ea typeface="+mn-ea"/>
                          <a:cs typeface="Times New Roman" pitchFamily="18" charset="0"/>
                        </a:rPr>
                        <a:t>colleagues.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colleagues and</a:t>
                      </a:r>
                    </a:p>
                    <a:p>
                      <a:r>
                        <a:rPr lang="en-GB" sz="1800" kern="1200" baseline="0" dirty="0">
                          <a:solidFill>
                            <a:schemeClr val="dk1"/>
                          </a:solidFill>
                          <a:latin typeface="Times New Roman" pitchFamily="18" charset="0"/>
                          <a:ea typeface="+mn-ea"/>
                          <a:cs typeface="Times New Roman" pitchFamily="18" charset="0"/>
                        </a:rPr>
                        <a:t>customers.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d. You’re responsible for</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your office equipment.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the quality of</a:t>
                      </a:r>
                    </a:p>
                    <a:p>
                      <a:r>
                        <a:rPr lang="en-GB" sz="1800" kern="1200" baseline="0" dirty="0">
                          <a:solidFill>
                            <a:schemeClr val="dk1"/>
                          </a:solidFill>
                          <a:latin typeface="Times New Roman" pitchFamily="18" charset="0"/>
                          <a:ea typeface="+mn-ea"/>
                          <a:cs typeface="Times New Roman" pitchFamily="18" charset="0"/>
                        </a:rPr>
                        <a:t>your work.</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e. Organize your files in</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Alphabetical order.</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chronological</a:t>
                      </a:r>
                    </a:p>
                    <a:p>
                      <a:r>
                        <a:rPr lang="en-GB" sz="1800" kern="1200" baseline="0" dirty="0">
                          <a:solidFill>
                            <a:schemeClr val="dk1"/>
                          </a:solidFill>
                          <a:latin typeface="Times New Roman" pitchFamily="18" charset="0"/>
                          <a:ea typeface="+mn-ea"/>
                          <a:cs typeface="Times New Roman" pitchFamily="18" charset="0"/>
                        </a:rPr>
                        <a:t>order.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f. Make sure your</a:t>
                      </a:r>
                    </a:p>
                    <a:p>
                      <a:r>
                        <a:rPr lang="en-GB" sz="1800" kern="1200" baseline="0" dirty="0">
                          <a:solidFill>
                            <a:schemeClr val="dk1"/>
                          </a:solidFill>
                          <a:latin typeface="Times New Roman" pitchFamily="18" charset="0"/>
                          <a:ea typeface="+mn-ea"/>
                          <a:cs typeface="Times New Roman" pitchFamily="18" charset="0"/>
                        </a:rPr>
                        <a:t>workspace is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tidy and comfortable.</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latin typeface="Times New Roman" pitchFamily="18" charset="0"/>
                          <a:cs typeface="Times New Roman" pitchFamily="18" charset="0"/>
                        </a:rPr>
                        <a:t>Organized.</a:t>
                      </a:r>
                      <a:r>
                        <a:rPr lang="en-GB" baseline="0" dirty="0">
                          <a:latin typeface="Times New Roman" pitchFamily="18" charset="0"/>
                          <a:cs typeface="Times New Roman" pitchFamily="18" charset="0"/>
                        </a:rPr>
                        <a:t>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3.5 Applying new listening skills: Reasons for good behaviour at work </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Reviewing vocabulary. P.80</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u="sng"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928662" y="1643050"/>
          <a:ext cx="7429552" cy="4958080"/>
        </p:xfrm>
        <a:graphic>
          <a:graphicData uri="http://schemas.openxmlformats.org/drawingml/2006/table">
            <a:tbl>
              <a:tblPr firstRow="1" bandRow="1">
                <a:tableStyleId>{5C22544A-7EE6-4342-B048-85BDC9FD1C3A}</a:tableStyleId>
              </a:tblPr>
              <a:tblGrid>
                <a:gridCol w="4071966">
                  <a:extLst>
                    <a:ext uri="{9D8B030D-6E8A-4147-A177-3AD203B41FA5}">
                      <a16:colId xmlns:a16="http://schemas.microsoft.com/office/drawing/2014/main" val="20000"/>
                    </a:ext>
                  </a:extLst>
                </a:gridCol>
                <a:gridCol w="3357586">
                  <a:extLst>
                    <a:ext uri="{9D8B030D-6E8A-4147-A177-3AD203B41FA5}">
                      <a16:colId xmlns:a16="http://schemas.microsoft.com/office/drawing/2014/main" val="20001"/>
                    </a:ext>
                  </a:extLst>
                </a:gridCol>
              </a:tblGrid>
              <a:tr h="370840">
                <a:tc>
                  <a:txBody>
                    <a:bodyPr/>
                    <a:lstStyle/>
                    <a:p>
                      <a:pPr algn="ctr"/>
                      <a:r>
                        <a:rPr lang="en-GB" sz="1800" b="0" kern="1200" baseline="0" dirty="0">
                          <a:solidFill>
                            <a:schemeClr val="tx1"/>
                          </a:solidFill>
                          <a:latin typeface="+mn-lt"/>
                          <a:ea typeface="+mn-ea"/>
                          <a:cs typeface="+mn-cs"/>
                        </a:rPr>
                        <a:t>You must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dirty="0">
                          <a:solidFill>
                            <a:schemeClr val="tx1"/>
                          </a:solidFill>
                          <a:latin typeface="Times New Roman" pitchFamily="18" charset="0"/>
                          <a:cs typeface="Times New Roman" pitchFamily="18" charset="0"/>
                        </a:rPr>
                        <a:t>Why?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1. go to work every day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people rely on you</a:t>
                      </a:r>
                    </a:p>
                    <a:p>
                      <a:r>
                        <a:rPr lang="en-GB" sz="1800" kern="1200" baseline="0" dirty="0">
                          <a:solidFill>
                            <a:schemeClr val="dk1"/>
                          </a:solidFill>
                          <a:latin typeface="+mn-lt"/>
                          <a:ea typeface="+mn-ea"/>
                          <a:cs typeface="+mn-cs"/>
                        </a:rPr>
                        <a:t>– people need your work</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2. be punctual</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people expect you</a:t>
                      </a:r>
                    </a:p>
                    <a:p>
                      <a:r>
                        <a:rPr lang="en-GB" sz="1800" kern="1200" baseline="0" dirty="0">
                          <a:solidFill>
                            <a:schemeClr val="dk1"/>
                          </a:solidFill>
                          <a:latin typeface="+mn-lt"/>
                          <a:ea typeface="+mn-ea"/>
                          <a:cs typeface="+mn-cs"/>
                        </a:rPr>
                        <a:t>– people get angry</a:t>
                      </a:r>
                    </a:p>
                    <a:p>
                      <a:r>
                        <a:rPr lang="en-GB" sz="1800" kern="1200" baseline="0" dirty="0">
                          <a:solidFill>
                            <a:schemeClr val="dk1"/>
                          </a:solidFill>
                          <a:latin typeface="+mn-lt"/>
                          <a:ea typeface="+mn-ea"/>
                          <a:cs typeface="+mn-cs"/>
                        </a:rPr>
                        <a:t>– company loses money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3. respect colleagues and customers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work together</a:t>
                      </a:r>
                    </a:p>
                    <a:p>
                      <a:r>
                        <a:rPr lang="en-GB" sz="1800" kern="1200" baseline="0" dirty="0">
                          <a:solidFill>
                            <a:schemeClr val="dk1"/>
                          </a:solidFill>
                          <a:latin typeface="+mn-lt"/>
                          <a:ea typeface="+mn-ea"/>
                          <a:cs typeface="+mn-cs"/>
                        </a:rPr>
                        <a:t>– customers pay wages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4. do all tasks on time</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people need information</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mn-lt"/>
                          <a:ea typeface="+mn-ea"/>
                          <a:cs typeface="+mn-cs"/>
                        </a:rPr>
                        <a:t>5. do all tasks well</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customers not satisfied</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mn-lt"/>
                          <a:ea typeface="+mn-ea"/>
                          <a:cs typeface="+mn-cs"/>
                        </a:rPr>
                        <a:t>6. not use computers for personal things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wastes time</a:t>
                      </a:r>
                    </a:p>
                    <a:p>
                      <a:r>
                        <a:rPr lang="en-GB" sz="1800" kern="1200" baseline="0" dirty="0">
                          <a:solidFill>
                            <a:schemeClr val="dk1"/>
                          </a:solidFill>
                          <a:latin typeface="+mn-lt"/>
                          <a:ea typeface="+mn-ea"/>
                          <a:cs typeface="+mn-cs"/>
                        </a:rPr>
                        <a:t>– wastes money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kern="1200" baseline="0" dirty="0">
                          <a:solidFill>
                            <a:schemeClr val="dk1"/>
                          </a:solidFill>
                          <a:latin typeface="+mn-lt"/>
                          <a:ea typeface="+mn-ea"/>
                          <a:cs typeface="+mn-cs"/>
                        </a:rPr>
                        <a:t>7. keep your workspace tidy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mess is rude</a:t>
                      </a:r>
                    </a:p>
                    <a:p>
                      <a:r>
                        <a:rPr lang="en-GB" sz="1800" kern="1200" baseline="0" dirty="0">
                          <a:solidFill>
                            <a:schemeClr val="dk1"/>
                          </a:solidFill>
                          <a:latin typeface="+mn-lt"/>
                          <a:ea typeface="+mn-ea"/>
                          <a:cs typeface="+mn-cs"/>
                        </a:rPr>
                        <a:t>– colleagues need space</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kern="1200" baseline="0" dirty="0">
                          <a:solidFill>
                            <a:schemeClr val="dk1"/>
                          </a:solidFill>
                          <a:latin typeface="+mn-lt"/>
                          <a:ea typeface="+mn-ea"/>
                          <a:cs typeface="+mn-cs"/>
                        </a:rPr>
                        <a:t>8. organize files sensibly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so colleagues can find papers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Extra Activity</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u="sng"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928662" y="1643050"/>
          <a:ext cx="7429550" cy="3708400"/>
        </p:xfrm>
        <a:graphic>
          <a:graphicData uri="http://schemas.openxmlformats.org/drawingml/2006/table">
            <a:tbl>
              <a:tblPr firstRow="1" bandRow="1">
                <a:tableStyleId>{5C22544A-7EE6-4342-B048-85BDC9FD1C3A}</a:tableStyleId>
              </a:tblPr>
              <a:tblGrid>
                <a:gridCol w="1539943">
                  <a:extLst>
                    <a:ext uri="{9D8B030D-6E8A-4147-A177-3AD203B41FA5}">
                      <a16:colId xmlns:a16="http://schemas.microsoft.com/office/drawing/2014/main" val="20000"/>
                    </a:ext>
                  </a:extLst>
                </a:gridCol>
                <a:gridCol w="1539943">
                  <a:extLst>
                    <a:ext uri="{9D8B030D-6E8A-4147-A177-3AD203B41FA5}">
                      <a16:colId xmlns:a16="http://schemas.microsoft.com/office/drawing/2014/main" val="20001"/>
                    </a:ext>
                  </a:extLst>
                </a:gridCol>
                <a:gridCol w="1539943">
                  <a:extLst>
                    <a:ext uri="{9D8B030D-6E8A-4147-A177-3AD203B41FA5}">
                      <a16:colId xmlns:a16="http://schemas.microsoft.com/office/drawing/2014/main" val="20002"/>
                    </a:ext>
                  </a:extLst>
                </a:gridCol>
                <a:gridCol w="1539943">
                  <a:extLst>
                    <a:ext uri="{9D8B030D-6E8A-4147-A177-3AD203B41FA5}">
                      <a16:colId xmlns:a16="http://schemas.microsoft.com/office/drawing/2014/main" val="20003"/>
                    </a:ext>
                  </a:extLst>
                </a:gridCol>
                <a:gridCol w="1269778">
                  <a:extLst>
                    <a:ext uri="{9D8B030D-6E8A-4147-A177-3AD203B41FA5}">
                      <a16:colId xmlns:a16="http://schemas.microsoft.com/office/drawing/2014/main" val="20004"/>
                    </a:ext>
                  </a:extLst>
                </a:gridCol>
              </a:tblGrid>
              <a:tr h="370840">
                <a:tc>
                  <a:txBody>
                    <a:bodyPr/>
                    <a:lstStyle/>
                    <a:p>
                      <a:pPr algn="ct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dirty="0">
                          <a:solidFill>
                            <a:schemeClr val="tx1"/>
                          </a:solidFill>
                          <a:latin typeface="Times New Roman" pitchFamily="18" charset="0"/>
                          <a:cs typeface="Times New Roman" pitchFamily="18"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kern="1200" baseline="0" dirty="0">
                          <a:solidFill>
                            <a:schemeClr val="dk1"/>
                          </a:solidFill>
                          <a:latin typeface="+mn-lt"/>
                          <a:ea typeface="+mn-ea"/>
                          <a:cs typeface="+mn-cs"/>
                        </a:rPr>
                        <a:t>Fill</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feel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kern="1200" baseline="0" dirty="0">
                          <a:solidFill>
                            <a:schemeClr val="dk1"/>
                          </a:solidFill>
                          <a:latin typeface="+mn-lt"/>
                          <a:ea typeface="+mn-ea"/>
                          <a:cs typeface="+mn-cs"/>
                        </a:rPr>
                        <a:t>have</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half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a:t>
                      </a:r>
                      <a:r>
                        <a:rPr lang="en-GB" dirty="0" err="1">
                          <a:latin typeface="Times New Roman" pitchFamily="18" charset="0"/>
                          <a:cs typeface="Times New Roman" pitchFamily="18" charset="0"/>
                        </a:rPr>
                        <a:t>i</a:t>
                      </a:r>
                      <a:r>
                        <a:rPr lang="en-GB" dirty="0">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dirty="0">
                          <a:latin typeface="Times New Roman" pitchFamily="18" charset="0"/>
                          <a:cs typeface="Times New Roman" pitchFamily="18" charset="0"/>
                        </a:rPr>
                        <a:t>B</a:t>
                      </a:r>
                      <a:r>
                        <a:rPr lang="en-GB" u="sng" dirty="0">
                          <a:latin typeface="Times New Roman" pitchFamily="18" charset="0"/>
                          <a:cs typeface="Times New Roman" pitchFamily="18" charset="0"/>
                        </a:rPr>
                        <a:t>a</a:t>
                      </a:r>
                      <a:r>
                        <a:rPr lang="en-GB" dirty="0">
                          <a:latin typeface="Times New Roman" pitchFamily="18" charset="0"/>
                          <a:cs typeface="Times New Roman" pitchFamily="18"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dirty="0">
                          <a:latin typeface="Times New Roman" pitchFamily="18" charset="0"/>
                          <a:cs typeface="Times New Roman" pitchFamily="18" charset="0"/>
                        </a:rPr>
                        <a:t>Coll</a:t>
                      </a:r>
                      <a:r>
                        <a:rPr lang="en-GB" u="sng" dirty="0">
                          <a:latin typeface="Times New Roman" pitchFamily="18" charset="0"/>
                          <a:cs typeface="Times New Roman" pitchFamily="18" charset="0"/>
                        </a:rPr>
                        <a:t>ea</a:t>
                      </a:r>
                      <a:r>
                        <a:rPr lang="en-GB" dirty="0">
                          <a:latin typeface="Times New Roman" pitchFamily="18" charset="0"/>
                          <a:cs typeface="Times New Roman" pitchFamily="18" charset="0"/>
                        </a:rPr>
                        <a:t>gues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dirty="0">
                          <a:latin typeface="Times New Roman" pitchFamily="18" charset="0"/>
                          <a:cs typeface="Times New Roman" pitchFamily="18" charset="0"/>
                        </a:rPr>
                        <a:t>G</a:t>
                      </a:r>
                      <a:r>
                        <a:rPr lang="en-GB" u="sng" dirty="0">
                          <a:latin typeface="Times New Roman" pitchFamily="18" charset="0"/>
                          <a:cs typeface="Times New Roman" pitchFamily="18" charset="0"/>
                        </a:rPr>
                        <a:t>i</a:t>
                      </a:r>
                      <a:r>
                        <a:rPr lang="en-GB" dirty="0">
                          <a:latin typeface="Times New Roman" pitchFamily="18" charset="0"/>
                          <a:cs typeface="Times New Roman" pitchFamily="18" charset="0"/>
                        </a:rPr>
                        <a:t>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dirty="0">
                          <a:latin typeface="Times New Roman" pitchFamily="18" charset="0"/>
                          <a:cs typeface="Times New Roman" pitchFamily="18" charset="0"/>
                        </a:rPr>
                        <a:t>St</a:t>
                      </a:r>
                      <a:r>
                        <a:rPr lang="en-GB" u="sng" dirty="0">
                          <a:latin typeface="Times New Roman" pitchFamily="18" charset="0"/>
                          <a:cs typeface="Times New Roman" pitchFamily="18" charset="0"/>
                        </a:rPr>
                        <a:t>ar</a:t>
                      </a:r>
                      <a:r>
                        <a:rPr lang="en-GB" dirty="0">
                          <a:latin typeface="Times New Roman" pitchFamily="18" charset="0"/>
                          <a:cs typeface="Times New Roman" pitchFamily="18"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dirty="0">
                          <a:latin typeface="Times New Roman" pitchFamily="18" charset="0"/>
                          <a:cs typeface="Times New Roman" pitchFamily="18" charset="0"/>
                        </a:rPr>
                        <a:t>K</a:t>
                      </a:r>
                      <a:r>
                        <a:rPr lang="en-GB" u="sng" dirty="0">
                          <a:latin typeface="Times New Roman" pitchFamily="18" charset="0"/>
                          <a:cs typeface="Times New Roman" pitchFamily="18" charset="0"/>
                        </a:rPr>
                        <a:t>ee</a:t>
                      </a:r>
                      <a:r>
                        <a:rPr lang="en-GB" dirty="0">
                          <a:latin typeface="Times New Roman" pitchFamily="18" charset="0"/>
                          <a:cs typeface="Times New Roman" pitchFamily="18"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dirty="0">
                          <a:latin typeface="Times New Roman" pitchFamily="18" charset="0"/>
                          <a:cs typeface="Times New Roman" pitchFamily="18" charset="0"/>
                        </a:rPr>
                        <a:t>M</a:t>
                      </a:r>
                      <a:r>
                        <a:rPr lang="en-GB" u="sng" dirty="0">
                          <a:latin typeface="Times New Roman" pitchFamily="18" charset="0"/>
                          <a:cs typeface="Times New Roman" pitchFamily="18" charset="0"/>
                        </a:rPr>
                        <a:t>a</a:t>
                      </a:r>
                      <a:r>
                        <a:rPr lang="en-GB" dirty="0">
                          <a:latin typeface="Times New Roman" pitchFamily="18" charset="0"/>
                          <a:cs typeface="Times New Roman" pitchFamily="18" charset="0"/>
                        </a:rPr>
                        <a:t>nager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r>
                        <a:rPr lang="en-GB" dirty="0">
                          <a:latin typeface="Times New Roman" pitchFamily="18" charset="0"/>
                          <a:cs typeface="Times New Roman" pitchFamily="18" charset="0"/>
                        </a:rPr>
                        <a:t>Th</a:t>
                      </a:r>
                      <a:r>
                        <a:rPr lang="en-GB" u="sng" dirty="0">
                          <a:latin typeface="Times New Roman" pitchFamily="18" charset="0"/>
                          <a:cs typeface="Times New Roman" pitchFamily="18" charset="0"/>
                        </a:rPr>
                        <a:t>i</a:t>
                      </a:r>
                      <a:r>
                        <a:rPr lang="en-GB" dirty="0">
                          <a:latin typeface="Times New Roman" pitchFamily="18" charset="0"/>
                          <a:cs typeface="Times New Roman" pitchFamily="18" charset="0"/>
                        </a:rPr>
                        <a:t>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2858"/>
          </a:xfrm>
        </p:spPr>
        <p:txBody>
          <a:bodyPr>
            <a:normAutofit/>
          </a:bodyPr>
          <a:lstStyle/>
          <a:p>
            <a:pPr algn="l"/>
            <a:r>
              <a:rPr lang="en-GB" sz="2800" dirty="0">
                <a:solidFill>
                  <a:srgbClr val="FF0000"/>
                </a:solidFill>
                <a:latin typeface="Times New Roman" pitchFamily="18" charset="0"/>
                <a:cs typeface="Times New Roman" pitchFamily="18" charset="0"/>
              </a:rPr>
              <a:t>Opposites</a:t>
            </a:r>
            <a:br>
              <a:rPr lang="en-GB" sz="2800" dirty="0">
                <a:latin typeface="Times New Roman" pitchFamily="18" charset="0"/>
                <a:cs typeface="Times New Roman" pitchFamily="18" charset="0"/>
              </a:rPr>
            </a:b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        1- friendly.   2- helpful     3- intelligent.  </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        4- kind         5- reliable.    6- sociable                                  </a:t>
            </a:r>
          </a:p>
        </p:txBody>
      </p:sp>
      <p:sp>
        <p:nvSpPr>
          <p:cNvPr id="3" name="Content Placeholder 2"/>
          <p:cNvSpPr>
            <a:spLocks noGrp="1"/>
          </p:cNvSpPr>
          <p:nvPr>
            <p:ph idx="1"/>
          </p:nvPr>
        </p:nvSpPr>
        <p:spPr>
          <a:xfrm>
            <a:off x="1071538" y="4143380"/>
            <a:ext cx="7472386" cy="1982783"/>
          </a:xfrm>
        </p:spPr>
        <p:txBody>
          <a:bodyPr>
            <a:normAutofit/>
          </a:bodyPr>
          <a:lstStyle/>
          <a:p>
            <a:pPr>
              <a:buNone/>
            </a:pPr>
            <a:r>
              <a:rPr lang="en-GB" sz="2400" dirty="0"/>
              <a:t>1- unfriendly            2-unhelpful         3-unintelligent</a:t>
            </a:r>
          </a:p>
          <a:p>
            <a:pPr>
              <a:buNone/>
            </a:pPr>
            <a:r>
              <a:rPr lang="en-GB" sz="2400" dirty="0"/>
              <a:t>4- unkind                 5- unreliable        6- unsociable</a:t>
            </a: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400" dirty="0">
                <a:solidFill>
                  <a:srgbClr val="FF0000"/>
                </a:solidFill>
                <a:latin typeface="Times New Roman" pitchFamily="18" charset="0"/>
                <a:cs typeface="Times New Roman" pitchFamily="18" charset="0"/>
              </a:rPr>
              <a:t>                       3.6 Vocabulary for speaking: Employment</a:t>
            </a:r>
            <a:br>
              <a:rPr lang="en-GB" sz="2400" dirty="0">
                <a:solidFill>
                  <a:srgbClr val="FF0000"/>
                </a:solidFill>
                <a:latin typeface="Times New Roman" pitchFamily="18" charset="0"/>
                <a:cs typeface="Times New Roman" pitchFamily="18" charset="0"/>
              </a:rPr>
            </a:br>
            <a:r>
              <a:rPr lang="en-GB" sz="2400" dirty="0"/>
              <a:t>                                  </a:t>
            </a:r>
            <a:r>
              <a:rPr lang="en-GB" sz="2400" dirty="0">
                <a:solidFill>
                  <a:srgbClr val="FF0000"/>
                </a:solidFill>
                <a:latin typeface="Times New Roman" pitchFamily="18" charset="0"/>
                <a:cs typeface="Times New Roman" pitchFamily="18" charset="0"/>
              </a:rPr>
              <a:t>A. Reviewing vocabulary. P. 81.</a:t>
            </a:r>
            <a:br>
              <a:rPr lang="en-GB" sz="2200" dirty="0">
                <a:latin typeface="Times New Roman" pitchFamily="18" charset="0"/>
                <a:cs typeface="Times New Roman" pitchFamily="18" charset="0"/>
              </a:rPr>
            </a:br>
            <a:r>
              <a:rPr lang="en-GB" sz="2200" dirty="0">
                <a:latin typeface="Times New Roman" pitchFamily="18" charset="0"/>
                <a:cs typeface="Times New Roman" pitchFamily="18" charset="0"/>
              </a:rPr>
              <a:t>aggressive , hard-working, rude, calm, hostile, sensible, cold (= unfriendly), in/efficient ,shy competitive, introvert, trusting, </a:t>
            </a:r>
            <a:r>
              <a:rPr lang="en-GB" sz="2200" dirty="0" err="1">
                <a:latin typeface="Times New Roman" pitchFamily="18" charset="0"/>
                <a:cs typeface="Times New Roman" pitchFamily="18" charset="0"/>
              </a:rPr>
              <a:t>dis</a:t>
            </a:r>
            <a:r>
              <a:rPr lang="en-GB" sz="2200" dirty="0">
                <a:latin typeface="Times New Roman" pitchFamily="18" charset="0"/>
                <a:cs typeface="Times New Roman" pitchFamily="18" charset="0"/>
              </a:rPr>
              <a:t>/honest, </a:t>
            </a:r>
            <a:r>
              <a:rPr lang="en-GB" sz="2200" dirty="0" err="1">
                <a:latin typeface="Times New Roman" pitchFamily="18" charset="0"/>
                <a:cs typeface="Times New Roman" pitchFamily="18" charset="0"/>
              </a:rPr>
              <a:t>ir</a:t>
            </a:r>
            <a:r>
              <a:rPr lang="en-GB" sz="2200" dirty="0">
                <a:latin typeface="Times New Roman" pitchFamily="18" charset="0"/>
                <a:cs typeface="Times New Roman" pitchFamily="18" charset="0"/>
              </a:rPr>
              <a:t>/responsible, un/friendly </a:t>
            </a:r>
            <a:r>
              <a:rPr lang="en-GB" sz="2200" dirty="0" err="1">
                <a:latin typeface="Times New Roman" pitchFamily="18" charset="0"/>
                <a:cs typeface="Times New Roman" pitchFamily="18" charset="0"/>
              </a:rPr>
              <a:t>dis</a:t>
            </a:r>
            <a:r>
              <a:rPr lang="en-GB" sz="2200" dirty="0">
                <a:latin typeface="Times New Roman" pitchFamily="18" charset="0"/>
                <a:cs typeface="Times New Roman" pitchFamily="18" charset="0"/>
              </a:rPr>
              <a:t>/organized, lazy un/helpful, energetic optimistic, un/intelligent excited, pessimistic un/kind, extrovert, polite, punctual, un/reliable, un/sociable, warm (= friendly)</a:t>
            </a:r>
          </a:p>
        </p:txBody>
      </p:sp>
    </p:spTree>
  </p:cSld>
  <p:clrMapOvr>
    <a:masterClrMapping/>
  </p:clrMapOvr>
  <p:transition spd="slow">
    <p:comb/>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3.6 Vocabulary for speaking: Employment </a:t>
            </a:r>
            <a:br>
              <a:rPr lang="en-GB" sz="2000" dirty="0"/>
            </a:br>
            <a:r>
              <a:rPr lang="en-GB" sz="2000" dirty="0"/>
              <a:t>                                               </a:t>
            </a:r>
            <a:r>
              <a:rPr lang="en-GB" sz="2000" dirty="0">
                <a:solidFill>
                  <a:srgbClr val="FF0000"/>
                </a:solidFill>
                <a:latin typeface="Times New Roman" pitchFamily="18" charset="0"/>
                <a:cs typeface="Times New Roman" pitchFamily="18" charset="0"/>
              </a:rPr>
              <a:t>B. Practising new vocabulary. P. 81</a:t>
            </a:r>
            <a:br>
              <a:rPr lang="en-GB" sz="2000" dirty="0"/>
            </a:br>
            <a:br>
              <a:rPr lang="en-GB" sz="2000" dirty="0"/>
            </a:br>
            <a:r>
              <a:rPr lang="en-GB" sz="2000" dirty="0"/>
              <a:t>          </a:t>
            </a:r>
            <a:r>
              <a:rPr lang="en-GB" sz="2000" b="1" dirty="0"/>
              <a:t>Presenter: Conversation 1.</a:t>
            </a:r>
            <a:br>
              <a:rPr lang="en-GB" sz="2000" dirty="0"/>
            </a:br>
            <a:r>
              <a:rPr lang="en-GB" sz="2000" dirty="0"/>
              <a:t>          Voice A: You look smart.</a:t>
            </a:r>
            <a:br>
              <a:rPr lang="en-GB" sz="2000" dirty="0"/>
            </a:br>
            <a:r>
              <a:rPr lang="en-GB" sz="2000" dirty="0"/>
              <a:t>          Voice B: Thanks. I’m on my way to a recruitment agency.</a:t>
            </a:r>
            <a:br>
              <a:rPr lang="en-GB" sz="2000" dirty="0"/>
            </a:br>
            <a:r>
              <a:rPr lang="en-GB" sz="2000" dirty="0"/>
              <a:t>          Voice A: Oh, what for?</a:t>
            </a:r>
            <a:br>
              <a:rPr lang="en-GB" sz="2000" dirty="0"/>
            </a:br>
            <a:r>
              <a:rPr lang="en-GB" sz="2000" dirty="0"/>
              <a:t>          Voice B: I’ve got an interview for a summer job.</a:t>
            </a:r>
            <a:br>
              <a:rPr lang="en-GB" sz="2000" dirty="0"/>
            </a:br>
            <a:r>
              <a:rPr lang="en-GB" sz="2000" dirty="0"/>
              <a:t>          Voice A: Well, good luck!</a:t>
            </a:r>
            <a:br>
              <a:rPr lang="en-GB" sz="2000" dirty="0"/>
            </a:br>
            <a:r>
              <a:rPr lang="en-GB" sz="2000" dirty="0"/>
              <a:t>          </a:t>
            </a:r>
            <a:r>
              <a:rPr lang="en-GB" sz="2000" b="1" dirty="0"/>
              <a:t>Presenter: Conversation 2.</a:t>
            </a:r>
            <a:br>
              <a:rPr lang="en-GB" sz="2000" dirty="0"/>
            </a:br>
            <a:r>
              <a:rPr lang="en-GB" sz="2000" dirty="0"/>
              <a:t>         Voice A: Could you put an advert in the paper for a summer job?</a:t>
            </a:r>
            <a:br>
              <a:rPr lang="en-GB" sz="2000" dirty="0"/>
            </a:br>
            <a:r>
              <a:rPr lang="en-GB" sz="2000" dirty="0"/>
              <a:t>         Voice B: Yes, of course. What’s the exact job title?</a:t>
            </a:r>
            <a:br>
              <a:rPr lang="en-GB" sz="2000" dirty="0"/>
            </a:br>
            <a:r>
              <a:rPr lang="en-GB" sz="2000" dirty="0"/>
              <a:t>         Voice A: Um. Sales assistant, I think.</a:t>
            </a:r>
            <a:br>
              <a:rPr lang="en-GB" sz="2000" dirty="0"/>
            </a:br>
            <a:r>
              <a:rPr lang="en-GB" sz="2000" dirty="0"/>
              <a:t>         Voice B: Full-time or part-time?</a:t>
            </a:r>
            <a:br>
              <a:rPr lang="en-GB" sz="2000" dirty="0"/>
            </a:br>
            <a:r>
              <a:rPr lang="en-GB" sz="2000" dirty="0"/>
              <a:t>         Voice A: Part-time.</a:t>
            </a:r>
            <a:br>
              <a:rPr lang="en-GB" sz="2000" dirty="0"/>
            </a:br>
            <a:r>
              <a:rPr lang="en-GB" sz="2000" dirty="0"/>
              <a:t>         </a:t>
            </a:r>
            <a:r>
              <a:rPr lang="en-GB" sz="2000" b="1" dirty="0"/>
              <a:t>Presenter: Conversation 3.</a:t>
            </a:r>
            <a:br>
              <a:rPr lang="en-GB" sz="2000" dirty="0"/>
            </a:br>
            <a:r>
              <a:rPr lang="en-GB" sz="2000" dirty="0"/>
              <a:t>         Voice A: Did you have a good summer?</a:t>
            </a:r>
            <a:br>
              <a:rPr lang="en-GB" sz="2000" dirty="0"/>
            </a:br>
            <a:r>
              <a:rPr lang="en-GB" sz="2000" dirty="0"/>
              <a:t>         Voice B: Not really. I was working for a building company.</a:t>
            </a:r>
            <a:br>
              <a:rPr lang="en-GB" sz="2000" dirty="0"/>
            </a:br>
            <a:r>
              <a:rPr lang="en-GB" sz="2000" dirty="0"/>
              <a:t>         Voice A: In the office?</a:t>
            </a:r>
            <a:br>
              <a:rPr lang="en-GB" sz="2000" dirty="0"/>
            </a:br>
            <a:r>
              <a:rPr lang="en-GB" sz="2000" dirty="0"/>
              <a:t>         Voice B: No, I wasn’t doing clerical work. I was outside.</a:t>
            </a:r>
            <a:br>
              <a:rPr lang="en-GB" sz="2000" dirty="0"/>
            </a:br>
            <a:r>
              <a:rPr lang="en-GB" sz="2000" dirty="0"/>
              <a:t>         Voice A: So manual work, then.</a:t>
            </a:r>
            <a:br>
              <a:rPr lang="en-GB" sz="2000" dirty="0"/>
            </a:br>
            <a:r>
              <a:rPr lang="en-GB" sz="2000" dirty="0"/>
              <a:t>         Voice B: That’s right. It was hard work, but the pay was good.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3.6. Vocabulary for speaking: Employment </a:t>
            </a:r>
            <a:br>
              <a:rPr lang="en-GB" sz="2000" dirty="0"/>
            </a:br>
            <a:r>
              <a:rPr lang="en-GB" sz="2000" dirty="0"/>
              <a:t>                                               </a:t>
            </a:r>
            <a:r>
              <a:rPr lang="en-GB" sz="2000" dirty="0">
                <a:solidFill>
                  <a:srgbClr val="FF0000"/>
                </a:solidFill>
                <a:latin typeface="Times New Roman" pitchFamily="18" charset="0"/>
                <a:cs typeface="Times New Roman" pitchFamily="18" charset="0"/>
              </a:rPr>
              <a:t>C.</a:t>
            </a:r>
            <a:r>
              <a:rPr lang="en-GB" sz="2000" dirty="0"/>
              <a:t> </a:t>
            </a:r>
            <a:r>
              <a:rPr lang="en-GB" sz="2000" dirty="0">
                <a:solidFill>
                  <a:srgbClr val="FF0000"/>
                </a:solidFill>
                <a:latin typeface="Times New Roman" pitchFamily="18" charset="0"/>
                <a:cs typeface="Times New Roman" pitchFamily="18" charset="0"/>
              </a:rPr>
              <a:t>Extending new vocabulary. P. 81</a:t>
            </a: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endParaRPr lang="en-GB" sz="2000" dirty="0"/>
          </a:p>
        </p:txBody>
      </p:sp>
      <p:graphicFrame>
        <p:nvGraphicFramePr>
          <p:cNvPr id="3" name="Table 2"/>
          <p:cNvGraphicFramePr>
            <a:graphicFrameLocks noGrp="1"/>
          </p:cNvGraphicFramePr>
          <p:nvPr/>
        </p:nvGraphicFramePr>
        <p:xfrm>
          <a:off x="2786050" y="2786056"/>
          <a:ext cx="3643338" cy="3071839"/>
        </p:xfrm>
        <a:graphic>
          <a:graphicData uri="http://schemas.openxmlformats.org/drawingml/2006/table">
            <a:tbl>
              <a:tblPr firstRow="1" bandRow="1">
                <a:tableStyleId>{5C22544A-7EE6-4342-B048-85BDC9FD1C3A}</a:tableStyleId>
              </a:tblPr>
              <a:tblGrid>
                <a:gridCol w="1938356">
                  <a:extLst>
                    <a:ext uri="{9D8B030D-6E8A-4147-A177-3AD203B41FA5}">
                      <a16:colId xmlns:a16="http://schemas.microsoft.com/office/drawing/2014/main" val="20000"/>
                    </a:ext>
                  </a:extLst>
                </a:gridCol>
                <a:gridCol w="1704982">
                  <a:extLst>
                    <a:ext uri="{9D8B030D-6E8A-4147-A177-3AD203B41FA5}">
                      <a16:colId xmlns:a16="http://schemas.microsoft.com/office/drawing/2014/main" val="20001"/>
                    </a:ext>
                  </a:extLst>
                </a:gridCol>
              </a:tblGrid>
              <a:tr h="464347">
                <a:tc>
                  <a:txBody>
                    <a:bodyPr/>
                    <a:lstStyle/>
                    <a:p>
                      <a:pPr algn="l"/>
                      <a:r>
                        <a:rPr lang="en-GB" sz="2000" b="1" kern="1200" baseline="0" dirty="0">
                          <a:solidFill>
                            <a:schemeClr val="tx1"/>
                          </a:solidFill>
                          <a:latin typeface="+mn-lt"/>
                          <a:ea typeface="+mn-ea"/>
                          <a:cs typeface="+mn-cs"/>
                        </a:rPr>
                        <a:t>Nouns</a:t>
                      </a:r>
                      <a:endParaRPr lang="en-GB"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2000" b="1" dirty="0">
                          <a:solidFill>
                            <a:schemeClr val="tx1"/>
                          </a:solidFill>
                        </a:rPr>
                        <a:t>Verbs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34582">
                <a:tc>
                  <a:txBody>
                    <a:bodyPr/>
                    <a:lstStyle/>
                    <a:p>
                      <a:pPr algn="l"/>
                      <a:r>
                        <a:rPr lang="en-GB" sz="1800" b="0" kern="1200" baseline="0" dirty="0" err="1">
                          <a:solidFill>
                            <a:schemeClr val="tx1"/>
                          </a:solidFill>
                          <a:latin typeface="+mn-lt"/>
                          <a:ea typeface="+mn-ea"/>
                          <a:cs typeface="+mn-cs"/>
                        </a:rPr>
                        <a:t>ad'vertisement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a:solidFill>
                            <a:schemeClr val="tx1"/>
                          </a:solidFill>
                          <a:latin typeface="+mn-lt"/>
                          <a:ea typeface="+mn-ea"/>
                          <a:cs typeface="+mn-cs"/>
                        </a:rPr>
                        <a:t>'advertise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34582">
                <a:tc>
                  <a:txBody>
                    <a:bodyPr/>
                    <a:lstStyle/>
                    <a:p>
                      <a:pPr algn="l"/>
                      <a:r>
                        <a:rPr lang="en-GB" sz="1800" b="0" kern="1200" baseline="0" dirty="0" err="1">
                          <a:solidFill>
                            <a:schemeClr val="tx1"/>
                          </a:solidFill>
                          <a:latin typeface="+mn-lt"/>
                          <a:ea typeface="+mn-ea"/>
                          <a:cs typeface="+mn-cs"/>
                        </a:rPr>
                        <a:t>ad'visor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tx1"/>
                          </a:solidFill>
                          <a:latin typeface="+mn-lt"/>
                          <a:ea typeface="+mn-ea"/>
                          <a:cs typeface="+mn-cs"/>
                        </a:rPr>
                        <a:t>ad'vise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4582">
                <a:tc>
                  <a:txBody>
                    <a:bodyPr/>
                    <a:lstStyle/>
                    <a:p>
                      <a:pPr algn="l"/>
                      <a:r>
                        <a:rPr lang="en-GB" sz="1800" b="0" kern="1200" baseline="0" dirty="0" err="1">
                          <a:solidFill>
                            <a:schemeClr val="tx1"/>
                          </a:solidFill>
                          <a:latin typeface="+mn-lt"/>
                          <a:ea typeface="+mn-ea"/>
                          <a:cs typeface="+mn-cs"/>
                        </a:rPr>
                        <a:t>im'pression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tx1"/>
                          </a:solidFill>
                          <a:latin typeface="+mn-lt"/>
                          <a:ea typeface="+mn-ea"/>
                          <a:cs typeface="+mn-cs"/>
                        </a:rPr>
                        <a:t>im'press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4582">
                <a:tc>
                  <a:txBody>
                    <a:bodyPr/>
                    <a:lstStyle/>
                    <a:p>
                      <a:pPr algn="l"/>
                      <a:r>
                        <a:rPr lang="en-GB" sz="1800" b="0" kern="1200" baseline="0" dirty="0" err="1">
                          <a:solidFill>
                            <a:schemeClr val="tx1"/>
                          </a:solidFill>
                          <a:latin typeface="+mn-lt"/>
                          <a:ea typeface="+mn-ea"/>
                          <a:cs typeface="+mn-cs"/>
                        </a:rPr>
                        <a:t>organi'zation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a:solidFill>
                            <a:schemeClr val="tx1"/>
                          </a:solidFill>
                          <a:latin typeface="+mn-lt"/>
                          <a:ea typeface="+mn-ea"/>
                          <a:cs typeface="+mn-cs"/>
                        </a:rPr>
                        <a:t>'organize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4582">
                <a:tc>
                  <a:txBody>
                    <a:bodyPr/>
                    <a:lstStyle/>
                    <a:p>
                      <a:pPr algn="l"/>
                      <a:r>
                        <a:rPr lang="en-GB" sz="1800" b="0" kern="1200" baseline="0" dirty="0" err="1">
                          <a:solidFill>
                            <a:schemeClr val="tx1"/>
                          </a:solidFill>
                          <a:latin typeface="+mn-lt"/>
                          <a:ea typeface="+mn-ea"/>
                          <a:cs typeface="+mn-cs"/>
                        </a:rPr>
                        <a:t>prepa'ration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tx1"/>
                          </a:solidFill>
                          <a:latin typeface="+mn-lt"/>
                          <a:ea typeface="+mn-ea"/>
                          <a:cs typeface="+mn-cs"/>
                        </a:rPr>
                        <a:t>pre'pare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34582">
                <a:tc>
                  <a:txBody>
                    <a:bodyPr/>
                    <a:lstStyle/>
                    <a:p>
                      <a:pPr algn="l"/>
                      <a:r>
                        <a:rPr lang="en-GB" sz="1800" b="0" kern="1200" baseline="0" dirty="0" err="1">
                          <a:solidFill>
                            <a:schemeClr val="tx1"/>
                          </a:solidFill>
                          <a:latin typeface="+mn-lt"/>
                          <a:ea typeface="+mn-ea"/>
                          <a:cs typeface="+mn-cs"/>
                        </a:rPr>
                        <a:t>re'cruitment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tx1"/>
                          </a:solidFill>
                          <a:latin typeface="+mn-lt"/>
                          <a:ea typeface="+mn-ea"/>
                          <a:cs typeface="+mn-cs"/>
                        </a:rPr>
                        <a:t>re'cruit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3.7. Real-time speaking: Talking about summer jobs </a:t>
            </a:r>
            <a:br>
              <a:rPr lang="en-GB" sz="2000" dirty="0"/>
            </a:br>
            <a:r>
              <a:rPr lang="en-GB" sz="2000" dirty="0">
                <a:solidFill>
                  <a:srgbClr val="FF0000"/>
                </a:solidFill>
              </a:rPr>
              <a:t>                              A. </a:t>
            </a:r>
            <a:r>
              <a:rPr lang="en-GB" sz="2000" b="1" dirty="0">
                <a:solidFill>
                  <a:srgbClr val="FF0000"/>
                </a:solidFill>
                <a:latin typeface="Times New Roman" pitchFamily="18" charset="0"/>
                <a:cs typeface="Times New Roman" pitchFamily="18" charset="0"/>
              </a:rPr>
              <a:t>Developing independent learning. P. 82</a:t>
            </a:r>
            <a:br>
              <a:rPr lang="en-GB" sz="2000" dirty="0"/>
            </a:br>
            <a:r>
              <a:rPr lang="en-GB" sz="2000" dirty="0"/>
              <a:t>                        </a:t>
            </a:r>
            <a:br>
              <a:rPr lang="en-GB" sz="2000" dirty="0"/>
            </a:br>
            <a:r>
              <a:rPr lang="en-GB" sz="2000" dirty="0"/>
              <a:t>                             1-</a:t>
            </a:r>
            <a:br>
              <a:rPr lang="en-GB" sz="2000" dirty="0"/>
            </a:br>
            <a:br>
              <a:rPr lang="en-GB" sz="2000" dirty="0"/>
            </a:br>
            <a:r>
              <a:rPr lang="en-GB" sz="2000" dirty="0"/>
              <a:t>                                            Rules for pronunciation of </a:t>
            </a:r>
            <a:r>
              <a:rPr lang="en-GB" sz="2000" i="1" dirty="0"/>
              <a:t>g: </a:t>
            </a: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endParaRPr lang="en-GB" sz="2000" dirty="0"/>
          </a:p>
        </p:txBody>
      </p:sp>
      <p:graphicFrame>
        <p:nvGraphicFramePr>
          <p:cNvPr id="3" name="Table 2"/>
          <p:cNvGraphicFramePr>
            <a:graphicFrameLocks noGrp="1"/>
          </p:cNvGraphicFramePr>
          <p:nvPr/>
        </p:nvGraphicFramePr>
        <p:xfrm>
          <a:off x="1571604" y="2571744"/>
          <a:ext cx="5929355" cy="3328202"/>
        </p:xfrm>
        <a:graphic>
          <a:graphicData uri="http://schemas.openxmlformats.org/drawingml/2006/table">
            <a:tbl>
              <a:tblPr firstRow="1" bandRow="1">
                <a:tableStyleId>{5C22544A-7EE6-4342-B048-85BDC9FD1C3A}</a:tableStyleId>
              </a:tblPr>
              <a:tblGrid>
                <a:gridCol w="1077311">
                  <a:extLst>
                    <a:ext uri="{9D8B030D-6E8A-4147-A177-3AD203B41FA5}">
                      <a16:colId xmlns:a16="http://schemas.microsoft.com/office/drawing/2014/main" val="20000"/>
                    </a:ext>
                  </a:extLst>
                </a:gridCol>
                <a:gridCol w="947605">
                  <a:extLst>
                    <a:ext uri="{9D8B030D-6E8A-4147-A177-3AD203B41FA5}">
                      <a16:colId xmlns:a16="http://schemas.microsoft.com/office/drawing/2014/main" val="20001"/>
                    </a:ext>
                  </a:extLst>
                </a:gridCol>
                <a:gridCol w="947605">
                  <a:extLst>
                    <a:ext uri="{9D8B030D-6E8A-4147-A177-3AD203B41FA5}">
                      <a16:colId xmlns:a16="http://schemas.microsoft.com/office/drawing/2014/main" val="20002"/>
                    </a:ext>
                  </a:extLst>
                </a:gridCol>
                <a:gridCol w="947605">
                  <a:extLst>
                    <a:ext uri="{9D8B030D-6E8A-4147-A177-3AD203B41FA5}">
                      <a16:colId xmlns:a16="http://schemas.microsoft.com/office/drawing/2014/main" val="20003"/>
                    </a:ext>
                  </a:extLst>
                </a:gridCol>
                <a:gridCol w="947605">
                  <a:extLst>
                    <a:ext uri="{9D8B030D-6E8A-4147-A177-3AD203B41FA5}">
                      <a16:colId xmlns:a16="http://schemas.microsoft.com/office/drawing/2014/main" val="20004"/>
                    </a:ext>
                  </a:extLst>
                </a:gridCol>
                <a:gridCol w="1061624">
                  <a:extLst>
                    <a:ext uri="{9D8B030D-6E8A-4147-A177-3AD203B41FA5}">
                      <a16:colId xmlns:a16="http://schemas.microsoft.com/office/drawing/2014/main" val="20005"/>
                    </a:ext>
                  </a:extLst>
                </a:gridCol>
              </a:tblGrid>
              <a:tr h="3328202">
                <a:tc>
                  <a:txBody>
                    <a:bodyPr/>
                    <a:lstStyle/>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r>
                        <a:rPr lang="en-GB" sz="2000" b="0" dirty="0">
                          <a:solidFill>
                            <a:schemeClr val="tx1"/>
                          </a:solidFill>
                        </a:rPr>
                        <a:t>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pPr>
                      <a:r>
                        <a:rPr lang="en-GB" sz="2400" b="0" dirty="0">
                          <a:solidFill>
                            <a:schemeClr val="tx1"/>
                          </a:solidFill>
                        </a:rPr>
                        <a:t>a</a:t>
                      </a:r>
                    </a:p>
                    <a:p>
                      <a:pPr algn="ctr">
                        <a:lnSpc>
                          <a:spcPct val="200000"/>
                        </a:lnSpc>
                      </a:pPr>
                      <a:r>
                        <a:rPr lang="en-GB" sz="2000" b="0" dirty="0">
                          <a:solidFill>
                            <a:schemeClr val="tx1"/>
                          </a:solidFill>
                        </a:rPr>
                        <a:t>o</a:t>
                      </a:r>
                    </a:p>
                    <a:p>
                      <a:pPr algn="ctr">
                        <a:lnSpc>
                          <a:spcPct val="200000"/>
                        </a:lnSpc>
                      </a:pPr>
                      <a:r>
                        <a:rPr lang="en-GB" sz="2000" b="0" dirty="0">
                          <a:solidFill>
                            <a:schemeClr val="tx1"/>
                          </a:solidFill>
                        </a:rPr>
                        <a:t>u</a:t>
                      </a:r>
                    </a:p>
                    <a:p>
                      <a:pPr algn="ctr">
                        <a:lnSpc>
                          <a:spcPct val="200000"/>
                        </a:lnSpc>
                      </a:pPr>
                      <a:r>
                        <a:rPr lang="en-GB" sz="2000" b="0" dirty="0">
                          <a:solidFill>
                            <a:schemeClr val="tx1"/>
                          </a:solidFill>
                        </a:rPr>
                        <a:t>l</a:t>
                      </a:r>
                    </a:p>
                    <a:p>
                      <a:pPr algn="ctr">
                        <a:lnSpc>
                          <a:spcPct val="200000"/>
                        </a:lnSpc>
                      </a:pPr>
                      <a:r>
                        <a:rPr lang="en-GB" sz="2000" b="0" dirty="0">
                          <a:solidFill>
                            <a:schemeClr val="tx1"/>
                          </a:solidFill>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r>
                        <a:rPr lang="en-GB" sz="2000" b="0" dirty="0">
                          <a:solidFill>
                            <a:schemeClr val="tx1"/>
                          </a:solidFill>
                        </a:rPr>
                        <a:t>= /g/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2000" b="0" dirty="0">
                          <a:solidFill>
                            <a:schemeClr val="tx1"/>
                          </a:solidFill>
                        </a:rPr>
                        <a:t>G +</a:t>
                      </a:r>
                    </a:p>
                    <a:p>
                      <a:pPr algn="ct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pPr>
                      <a:endParaRPr lang="en-GB" sz="2000" b="0" dirty="0">
                        <a:solidFill>
                          <a:schemeClr val="tx1"/>
                        </a:solidFill>
                      </a:endParaRPr>
                    </a:p>
                    <a:p>
                      <a:pPr algn="ctr">
                        <a:lnSpc>
                          <a:spcPct val="200000"/>
                        </a:lnSpc>
                      </a:pPr>
                      <a:r>
                        <a:rPr lang="en-GB" sz="2000" b="0" dirty="0">
                          <a:solidFill>
                            <a:schemeClr val="tx1"/>
                          </a:solidFill>
                        </a:rPr>
                        <a:t>e</a:t>
                      </a:r>
                    </a:p>
                    <a:p>
                      <a:pPr algn="ctr">
                        <a:lnSpc>
                          <a:spcPct val="200000"/>
                        </a:lnSpc>
                      </a:pPr>
                      <a:endParaRPr lang="en-GB" sz="2000" b="0" dirty="0">
                        <a:solidFill>
                          <a:schemeClr val="tx1"/>
                        </a:solidFill>
                      </a:endParaRPr>
                    </a:p>
                    <a:p>
                      <a:pPr algn="ctr">
                        <a:lnSpc>
                          <a:spcPct val="200000"/>
                        </a:lnSpc>
                      </a:pPr>
                      <a:r>
                        <a:rPr lang="en-GB" sz="2000" b="0" dirty="0">
                          <a:solidFill>
                            <a:schemeClr val="tx1"/>
                          </a:solidFill>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pPr>
                      <a:endParaRPr lang="en-GB" sz="2000" b="0" dirty="0">
                        <a:solidFill>
                          <a:schemeClr val="tx1"/>
                        </a:solidFill>
                      </a:endParaRPr>
                    </a:p>
                    <a:p>
                      <a:pPr algn="ctr">
                        <a:lnSpc>
                          <a:spcPct val="200000"/>
                        </a:lnSpc>
                      </a:pPr>
                      <a:r>
                        <a:rPr lang="en-GB" sz="2000" b="0" dirty="0">
                          <a:solidFill>
                            <a:schemeClr val="tx1"/>
                          </a:solidFill>
                        </a:rPr>
                        <a:t>/g/</a:t>
                      </a:r>
                    </a:p>
                    <a:p>
                      <a:pPr algn="ctr">
                        <a:lnSpc>
                          <a:spcPct val="200000"/>
                        </a:lnSpc>
                      </a:pPr>
                      <a:r>
                        <a:rPr lang="en-GB" sz="2000" b="0" dirty="0">
                          <a:solidFill>
                            <a:schemeClr val="tx1"/>
                          </a:solidFill>
                        </a:rPr>
                        <a:t>= or</a:t>
                      </a:r>
                    </a:p>
                    <a:p>
                      <a:pPr algn="ctr">
                        <a:lnSpc>
                          <a:spcPct val="200000"/>
                        </a:lnSpc>
                      </a:pPr>
                      <a:r>
                        <a:rPr lang="en-GB" sz="2000" b="0" kern="1200" baseline="0" dirty="0">
                          <a:solidFill>
                            <a:schemeClr val="dk1"/>
                          </a:solidFill>
                          <a:latin typeface="+mn-lt"/>
                          <a:ea typeface="+mn-ea"/>
                          <a:cs typeface="+mn-cs"/>
                        </a:rPr>
                        <a:t>/</a:t>
                      </a:r>
                      <a:r>
                        <a:rPr lang="en-GB" sz="2000" b="0" kern="1200" baseline="0" dirty="0" err="1">
                          <a:solidFill>
                            <a:schemeClr val="dk1"/>
                          </a:solidFill>
                          <a:latin typeface="+mn-lt"/>
                          <a:ea typeface="+mn-ea"/>
                          <a:cs typeface="+mn-cs"/>
                        </a:rPr>
                        <a:t>dȝ</a:t>
                      </a:r>
                      <a:r>
                        <a:rPr lang="en-GB" sz="2000" b="0" kern="1200" baseline="0" dirty="0">
                          <a:solidFill>
                            <a:schemeClr val="dk1"/>
                          </a:solidFill>
                          <a:latin typeface="+mn-lt"/>
                          <a:ea typeface="+mn-ea"/>
                          <a:cs typeface="+mn-cs"/>
                        </a:rPr>
                        <a: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rPr>
              <a:t>                                        Listening: how to be a good employee</a:t>
            </a:r>
            <a:br>
              <a:rPr lang="en-GB" sz="2000" dirty="0">
                <a:solidFill>
                  <a:srgbClr val="FF0000"/>
                </a:solidFill>
              </a:rPr>
            </a:br>
            <a:r>
              <a:rPr lang="en-GB" sz="2000" dirty="0">
                <a:solidFill>
                  <a:srgbClr val="FF0000"/>
                </a:solidFill>
              </a:rPr>
              <a:t>                                  B. Understanding vocabulary in context. P. 75</a:t>
            </a:r>
            <a:br>
              <a:rPr lang="en-GB" sz="2000" dirty="0">
                <a:solidFill>
                  <a:srgbClr val="FF0000"/>
                </a:solidFill>
              </a:rPr>
            </a:br>
            <a:br>
              <a:rPr lang="en-GB" sz="2000" dirty="0">
                <a:solidFill>
                  <a:srgbClr val="FF0000"/>
                </a:solidFill>
              </a:rPr>
            </a:br>
            <a:br>
              <a:rPr lang="en-GB" sz="2000" dirty="0">
                <a:solidFill>
                  <a:srgbClr val="FF0000"/>
                </a:solidFill>
              </a:rPr>
            </a:br>
            <a:br>
              <a:rPr lang="en-GB" sz="2000" dirty="0">
                <a:solidFill>
                  <a:srgbClr val="FF0000"/>
                </a:solidFill>
              </a:rPr>
            </a:br>
            <a:br>
              <a:rPr lang="en-GB" sz="2000" dirty="0">
                <a:solidFill>
                  <a:srgbClr val="FF0000"/>
                </a:solidFill>
              </a:rPr>
            </a:br>
            <a:br>
              <a:rPr lang="en-GB" sz="2000" dirty="0">
                <a:solidFill>
                  <a:srgbClr val="FF0000"/>
                </a:solidFill>
              </a:rPr>
            </a:br>
            <a:br>
              <a:rPr lang="en-GB" sz="2000" dirty="0"/>
            </a:br>
            <a:endParaRPr lang="en-GB" sz="2000" dirty="0"/>
          </a:p>
        </p:txBody>
      </p:sp>
      <p:graphicFrame>
        <p:nvGraphicFramePr>
          <p:cNvPr id="3" name="Table 2"/>
          <p:cNvGraphicFramePr>
            <a:graphicFrameLocks noGrp="1"/>
          </p:cNvGraphicFramePr>
          <p:nvPr/>
        </p:nvGraphicFramePr>
        <p:xfrm>
          <a:off x="1357290" y="3500438"/>
          <a:ext cx="6310316" cy="1112520"/>
        </p:xfrm>
        <a:graphic>
          <a:graphicData uri="http://schemas.openxmlformats.org/drawingml/2006/table">
            <a:tbl>
              <a:tblPr firstRow="1" bandRow="1">
                <a:tableStyleId>{5C22544A-7EE6-4342-B048-85BDC9FD1C3A}</a:tableStyleId>
              </a:tblPr>
              <a:tblGrid>
                <a:gridCol w="1577579">
                  <a:extLst>
                    <a:ext uri="{9D8B030D-6E8A-4147-A177-3AD203B41FA5}">
                      <a16:colId xmlns:a16="http://schemas.microsoft.com/office/drawing/2014/main" val="20000"/>
                    </a:ext>
                  </a:extLst>
                </a:gridCol>
                <a:gridCol w="1577579">
                  <a:extLst>
                    <a:ext uri="{9D8B030D-6E8A-4147-A177-3AD203B41FA5}">
                      <a16:colId xmlns:a16="http://schemas.microsoft.com/office/drawing/2014/main" val="20001"/>
                    </a:ext>
                  </a:extLst>
                </a:gridCol>
                <a:gridCol w="1577579">
                  <a:extLst>
                    <a:ext uri="{9D8B030D-6E8A-4147-A177-3AD203B41FA5}">
                      <a16:colId xmlns:a16="http://schemas.microsoft.com/office/drawing/2014/main" val="20002"/>
                    </a:ext>
                  </a:extLst>
                </a:gridCol>
                <a:gridCol w="1577579">
                  <a:extLst>
                    <a:ext uri="{9D8B030D-6E8A-4147-A177-3AD203B41FA5}">
                      <a16:colId xmlns:a16="http://schemas.microsoft.com/office/drawing/2014/main" val="20003"/>
                    </a:ext>
                  </a:extLst>
                </a:gridCol>
              </a:tblGrid>
              <a:tr h="370840">
                <a:tc>
                  <a:txBody>
                    <a:bodyPr/>
                    <a:lstStyle/>
                    <a:p>
                      <a:r>
                        <a:rPr lang="en-GB" sz="1800" b="0" kern="1200" baseline="0" dirty="0">
                          <a:solidFill>
                            <a:schemeClr val="tx1"/>
                          </a:solidFill>
                          <a:latin typeface="+mn-lt"/>
                          <a:ea typeface="+mn-ea"/>
                          <a:cs typeface="+mn-cs"/>
                        </a:rPr>
                        <a:t>6-'colleagues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3-'finish</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4- 'projects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5-'satisfied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kern="1200" baseline="0" dirty="0">
                          <a:solidFill>
                            <a:schemeClr val="tx1"/>
                          </a:solidFill>
                          <a:latin typeface="+mn-lt"/>
                          <a:ea typeface="+mn-ea"/>
                          <a:cs typeface="+mn-cs"/>
                        </a:rPr>
                        <a:t>2-5 'customers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3- 'money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4- 'punctual</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2-'systems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b="0" kern="1200" baseline="0" dirty="0">
                          <a:solidFill>
                            <a:schemeClr val="tx1"/>
                          </a:solidFill>
                          <a:latin typeface="+mn-lt"/>
                          <a:ea typeface="+mn-ea"/>
                          <a:cs typeface="+mn-cs"/>
                        </a:rPr>
                        <a:t>1- </a:t>
                      </a:r>
                      <a:r>
                        <a:rPr lang="en-GB" sz="1800" b="0" kern="1200" baseline="0" dirty="0" err="1">
                          <a:solidFill>
                            <a:schemeClr val="tx1"/>
                          </a:solidFill>
                          <a:latin typeface="+mn-lt"/>
                          <a:ea typeface="+mn-ea"/>
                          <a:cs typeface="+mn-cs"/>
                        </a:rPr>
                        <a:t>e'quipment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1- in 'order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6-res'pect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5-'workspace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3.7. Real-time speaking: Talking about summer jobs </a:t>
            </a:r>
            <a:br>
              <a:rPr lang="en-GB" sz="2000" dirty="0"/>
            </a:br>
            <a:r>
              <a:rPr lang="en-GB" sz="2000" dirty="0">
                <a:solidFill>
                  <a:srgbClr val="FF0000"/>
                </a:solidFill>
              </a:rPr>
              <a:t>                              A. </a:t>
            </a:r>
            <a:r>
              <a:rPr lang="en-GB" sz="2000" b="1" dirty="0">
                <a:solidFill>
                  <a:srgbClr val="FF0000"/>
                </a:solidFill>
                <a:latin typeface="Times New Roman" pitchFamily="18" charset="0"/>
                <a:cs typeface="Times New Roman" pitchFamily="18" charset="0"/>
              </a:rPr>
              <a:t>Developing independent learning. P. 82</a:t>
            </a:r>
            <a:br>
              <a:rPr lang="en-GB" sz="2000" dirty="0"/>
            </a:br>
            <a:br>
              <a:rPr lang="en-GB" sz="2000" dirty="0"/>
            </a:br>
            <a:r>
              <a:rPr lang="en-GB" sz="2000" dirty="0"/>
              <a:t>                             2-</a:t>
            </a: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endParaRPr lang="en-GB" sz="2000" dirty="0"/>
          </a:p>
        </p:txBody>
      </p:sp>
      <p:graphicFrame>
        <p:nvGraphicFramePr>
          <p:cNvPr id="3" name="Table 2"/>
          <p:cNvGraphicFramePr>
            <a:graphicFrameLocks noGrp="1"/>
          </p:cNvGraphicFramePr>
          <p:nvPr/>
        </p:nvGraphicFramePr>
        <p:xfrm>
          <a:off x="1928794" y="2643182"/>
          <a:ext cx="5667372" cy="1854200"/>
        </p:xfrm>
        <a:graphic>
          <a:graphicData uri="http://schemas.openxmlformats.org/drawingml/2006/table">
            <a:tbl>
              <a:tblPr firstRow="1" bandRow="1">
                <a:tableStyleId>{5C22544A-7EE6-4342-B048-85BDC9FD1C3A}</a:tableStyleId>
              </a:tblPr>
              <a:tblGrid>
                <a:gridCol w="1889124">
                  <a:extLst>
                    <a:ext uri="{9D8B030D-6E8A-4147-A177-3AD203B41FA5}">
                      <a16:colId xmlns:a16="http://schemas.microsoft.com/office/drawing/2014/main" val="20000"/>
                    </a:ext>
                  </a:extLst>
                </a:gridCol>
                <a:gridCol w="1889124">
                  <a:extLst>
                    <a:ext uri="{9D8B030D-6E8A-4147-A177-3AD203B41FA5}">
                      <a16:colId xmlns:a16="http://schemas.microsoft.com/office/drawing/2014/main" val="20001"/>
                    </a:ext>
                  </a:extLst>
                </a:gridCol>
                <a:gridCol w="1889124">
                  <a:extLst>
                    <a:ext uri="{9D8B030D-6E8A-4147-A177-3AD203B41FA5}">
                      <a16:colId xmlns:a16="http://schemas.microsoft.com/office/drawing/2014/main" val="200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kern="1200" baseline="0" dirty="0">
                          <a:solidFill>
                            <a:schemeClr val="dk1"/>
                          </a:solidFill>
                          <a:latin typeface="+mn-lt"/>
                          <a:ea typeface="+mn-ea"/>
                          <a:cs typeface="+mn-cs"/>
                        </a:rPr>
                        <a:t>/</a:t>
                      </a:r>
                      <a:r>
                        <a:rPr lang="en-GB" sz="1800" b="1" kern="1200" baseline="0" dirty="0" err="1">
                          <a:solidFill>
                            <a:schemeClr val="dk1"/>
                          </a:solidFill>
                          <a:latin typeface="+mn-lt"/>
                          <a:ea typeface="+mn-ea"/>
                          <a:cs typeface="+mn-cs"/>
                        </a:rPr>
                        <a:t>dȝ</a:t>
                      </a:r>
                      <a:r>
                        <a:rPr lang="en-GB" sz="1800" b="1" kern="1200" baseline="0" dirty="0">
                          <a:solidFill>
                            <a:schemeClr val="dk1"/>
                          </a:solidFill>
                          <a:latin typeface="+mn-lt"/>
                          <a:ea typeface="+mn-ea"/>
                          <a:cs typeface="+mn-cs"/>
                        </a:rPr>
                        <a:t>/</a:t>
                      </a:r>
                      <a:endParaRPr lang="en-GB"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dirty="0"/>
                        <a:t>agitate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dirty="0"/>
                        <a:t>catalogue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dirty="0"/>
                        <a:t>gesture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dirty="0"/>
                        <a:t>regular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3.7. Real-time speaking: Talking about summer jobs </a:t>
            </a:r>
            <a:br>
              <a:rPr lang="en-GB" sz="2000" dirty="0"/>
            </a:br>
            <a:r>
              <a:rPr lang="en-GB" sz="2000" dirty="0">
                <a:solidFill>
                  <a:srgbClr val="FF0000"/>
                </a:solidFill>
              </a:rPr>
              <a:t>                             </a:t>
            </a:r>
            <a:r>
              <a:rPr lang="en-GB" sz="2000" b="1" dirty="0">
                <a:solidFill>
                  <a:srgbClr val="FF0000"/>
                </a:solidFill>
                <a:latin typeface="Times New Roman" pitchFamily="18" charset="0"/>
                <a:cs typeface="Times New Roman" pitchFamily="18" charset="0"/>
              </a:rPr>
              <a:t> B. Understanding a situation. P. 82</a:t>
            </a:r>
            <a:br>
              <a:rPr lang="en-GB" sz="2000" dirty="0"/>
            </a:br>
            <a:br>
              <a:rPr lang="en-GB" sz="2000" dirty="0"/>
            </a:br>
            <a:r>
              <a:rPr lang="en-GB" sz="2000" dirty="0"/>
              <a:t>                       </a:t>
            </a:r>
            <a:br>
              <a:rPr lang="en-GB" sz="2000" dirty="0"/>
            </a:br>
            <a:br>
              <a:rPr lang="en-GB" sz="2000" dirty="0"/>
            </a:br>
            <a:r>
              <a:rPr lang="en-GB" sz="2000" dirty="0"/>
              <a:t>                              </a:t>
            </a:r>
            <a:r>
              <a:rPr lang="en-GB" sz="2000" dirty="0">
                <a:latin typeface="Times New Roman" pitchFamily="18" charset="0"/>
                <a:cs typeface="Times New Roman" pitchFamily="18" charset="0"/>
              </a:rPr>
              <a:t>1. Julia would like: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a job in her own country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with other people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inside</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a nursery school assistant or a shop assistant</a:t>
            </a:r>
            <a:br>
              <a:rPr lang="en-GB" sz="2000" dirty="0"/>
            </a:br>
            <a:br>
              <a:rPr lang="en-GB" sz="2000" dirty="0"/>
            </a:br>
            <a:br>
              <a:rPr lang="en-GB" sz="2000" dirty="0"/>
            </a:br>
            <a:br>
              <a:rPr lang="en-GB" sz="2000" dirty="0"/>
            </a:br>
            <a:br>
              <a:rPr lang="en-GB" sz="2000" dirty="0"/>
            </a:br>
            <a:endParaRPr lang="en-GB"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1600" dirty="0">
                <a:solidFill>
                  <a:srgbClr val="FF0000"/>
                </a:solidFill>
                <a:latin typeface="Times New Roman" pitchFamily="18" charset="0"/>
                <a:cs typeface="Times New Roman" pitchFamily="18" charset="0"/>
              </a:rPr>
              <a:t>                           </a:t>
            </a:r>
            <a:r>
              <a:rPr lang="en-GB" sz="1600" b="1" dirty="0">
                <a:solidFill>
                  <a:srgbClr val="FF0000"/>
                </a:solidFill>
                <a:latin typeface="Times New Roman" pitchFamily="18" charset="0"/>
                <a:cs typeface="Times New Roman" pitchFamily="18" charset="0"/>
              </a:rPr>
              <a:t>3.7. Real-time speaking: Talking about summer jobs </a:t>
            </a:r>
            <a:br>
              <a:rPr lang="en-GB" sz="1600" dirty="0"/>
            </a:br>
            <a:r>
              <a:rPr lang="en-GB" sz="1600" dirty="0">
                <a:solidFill>
                  <a:srgbClr val="FF0000"/>
                </a:solidFill>
              </a:rPr>
              <a:t>                             </a:t>
            </a:r>
            <a:r>
              <a:rPr lang="en-GB" sz="1600" b="1" dirty="0">
                <a:solidFill>
                  <a:srgbClr val="FF0000"/>
                </a:solidFill>
                <a:latin typeface="Times New Roman" pitchFamily="18" charset="0"/>
                <a:cs typeface="Times New Roman" pitchFamily="18" charset="0"/>
              </a:rPr>
              <a:t>C. Understanding a model. P. 82</a:t>
            </a:r>
            <a:br>
              <a:rPr lang="en-GB" sz="1600" dirty="0"/>
            </a:br>
            <a:br>
              <a:rPr lang="en-GB" sz="1600" dirty="0"/>
            </a:br>
            <a:r>
              <a:rPr lang="en-GB" sz="1600" dirty="0"/>
              <a:t>Carla: Hi, Julia. What are you doing?</a:t>
            </a:r>
            <a:br>
              <a:rPr lang="en-GB" sz="1600" dirty="0"/>
            </a:br>
            <a:r>
              <a:rPr lang="en-GB" sz="1600" dirty="0"/>
              <a:t>Julia: I’m using this webpage to help me find a summer job.</a:t>
            </a:r>
            <a:br>
              <a:rPr lang="en-GB" sz="1600" dirty="0"/>
            </a:br>
            <a:r>
              <a:rPr lang="en-GB" sz="1600" dirty="0"/>
              <a:t>It says a good summer job for me is … nursery school assistant or shop assistant. I think that’s a stupid</a:t>
            </a:r>
            <a:br>
              <a:rPr lang="en-GB" sz="1600" dirty="0"/>
            </a:br>
            <a:r>
              <a:rPr lang="en-GB" sz="1600" dirty="0"/>
              <a:t>suggestion. I don’t like working with children and I don’t like selling things!</a:t>
            </a:r>
            <a:br>
              <a:rPr lang="en-GB" sz="1600" dirty="0"/>
            </a:br>
            <a:r>
              <a:rPr lang="en-GB" sz="1600" dirty="0"/>
              <a:t>Carla: Are you going to get a job in the university holidays?</a:t>
            </a:r>
            <a:br>
              <a:rPr lang="en-GB" sz="1600" dirty="0"/>
            </a:br>
            <a:r>
              <a:rPr lang="en-GB" sz="1600" dirty="0"/>
              <a:t>Julia: I’d like to. What about you?</a:t>
            </a:r>
            <a:br>
              <a:rPr lang="en-GB" sz="1600" dirty="0"/>
            </a:br>
            <a:r>
              <a:rPr lang="en-GB" sz="1600" dirty="0"/>
              <a:t>Carla: Yes, I think so.</a:t>
            </a:r>
            <a:br>
              <a:rPr lang="en-GB" sz="1600" dirty="0"/>
            </a:br>
            <a:r>
              <a:rPr lang="en-GB" sz="1600" dirty="0"/>
              <a:t>Julia: What would you like to do?</a:t>
            </a:r>
            <a:br>
              <a:rPr lang="en-GB" sz="1600" dirty="0"/>
            </a:br>
            <a:r>
              <a:rPr lang="en-GB" sz="1600" dirty="0"/>
              <a:t>Carla: I’m not sure.</a:t>
            </a:r>
            <a:br>
              <a:rPr lang="en-GB" sz="1600" dirty="0"/>
            </a:br>
            <a:r>
              <a:rPr lang="en-GB" sz="1600" dirty="0"/>
              <a:t>Julia: Would you like to work abroad?</a:t>
            </a:r>
            <a:br>
              <a:rPr lang="en-GB" sz="1600" dirty="0"/>
            </a:br>
            <a:r>
              <a:rPr lang="en-GB" sz="1600" dirty="0"/>
              <a:t>Carla: Yes, I would. I’d love to work in another country.</a:t>
            </a:r>
            <a:br>
              <a:rPr lang="en-GB" sz="1600" dirty="0"/>
            </a:br>
            <a:r>
              <a:rPr lang="en-GB" sz="1600" dirty="0"/>
              <a:t>Julia: Do you like working alone or with other people?</a:t>
            </a:r>
            <a:br>
              <a:rPr lang="en-GB" sz="1600" dirty="0"/>
            </a:br>
            <a:r>
              <a:rPr lang="en-GB" sz="1600" dirty="0"/>
              <a:t>Carla: With other people definitely. I don’t enjoy working alone. But I would prefer to do something with adults because I have no experience with children.</a:t>
            </a:r>
            <a:br>
              <a:rPr lang="en-GB" sz="1600" dirty="0"/>
            </a:br>
            <a:r>
              <a:rPr lang="en-GB" sz="1600" dirty="0"/>
              <a:t>Julia: Do you like working inside or outside?</a:t>
            </a:r>
            <a:br>
              <a:rPr lang="en-GB" sz="1600" dirty="0"/>
            </a:br>
            <a:r>
              <a:rPr lang="en-GB" sz="1600" dirty="0"/>
              <a:t>Carla: Mm. Let me think. Inside. No, I’ll change that. Outside.</a:t>
            </a:r>
            <a:br>
              <a:rPr lang="en-GB" sz="1600" dirty="0"/>
            </a:br>
            <a:r>
              <a:rPr lang="en-GB" sz="1600" dirty="0"/>
              <a:t>Julia: OK. So I just click </a:t>
            </a:r>
            <a:r>
              <a:rPr lang="en-GB" sz="1600" i="1" dirty="0"/>
              <a:t>Find </a:t>
            </a:r>
            <a:r>
              <a:rPr lang="en-GB" sz="1600" dirty="0"/>
              <a:t>and …</a:t>
            </a:r>
            <a:br>
              <a:rPr lang="en-GB" sz="1600" dirty="0"/>
            </a:br>
            <a:r>
              <a:rPr lang="en-GB" sz="1600" dirty="0"/>
              <a:t>Carla: Why are you laughing?</a:t>
            </a:r>
            <a:br>
              <a:rPr lang="en-GB" sz="1600" dirty="0"/>
            </a:br>
            <a:r>
              <a:rPr lang="en-GB" sz="1600" dirty="0"/>
              <a:t>Julia: It says … a good job for you is… camp counsellor.</a:t>
            </a:r>
            <a:br>
              <a:rPr lang="en-GB" sz="1600" dirty="0"/>
            </a:br>
            <a:r>
              <a:rPr lang="en-GB" sz="1600" dirty="0"/>
              <a:t>Carla: Well, I agree. I think that’s a good suggestion.</a:t>
            </a:r>
            <a:br>
              <a:rPr lang="en-GB" sz="1600" dirty="0"/>
            </a:br>
            <a:r>
              <a:rPr lang="en-GB" sz="1600" dirty="0"/>
              <a:t>Julia: Oh, look at the time. I must go. I’m late for a lecture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1600" dirty="0">
                <a:solidFill>
                  <a:srgbClr val="FF0000"/>
                </a:solidFill>
                <a:latin typeface="Times New Roman" pitchFamily="18" charset="0"/>
                <a:cs typeface="Times New Roman" pitchFamily="18" charset="0"/>
              </a:rPr>
              <a:t>                           </a:t>
            </a:r>
            <a:r>
              <a:rPr lang="en-GB" sz="1800" b="1" dirty="0">
                <a:solidFill>
                  <a:srgbClr val="FF0000"/>
                </a:solidFill>
                <a:latin typeface="Times New Roman" pitchFamily="18" charset="0"/>
                <a:cs typeface="Times New Roman" pitchFamily="18" charset="0"/>
              </a:rPr>
              <a:t>3.7. Real-time speaking: Talking about summer jobs </a:t>
            </a:r>
            <a:br>
              <a:rPr lang="en-GB" sz="1800" dirty="0"/>
            </a:br>
            <a:r>
              <a:rPr lang="en-GB" sz="1800" dirty="0">
                <a:solidFill>
                  <a:srgbClr val="FF0000"/>
                </a:solidFill>
              </a:rPr>
              <a:t>                             </a:t>
            </a:r>
            <a:r>
              <a:rPr lang="en-GB" sz="1800" b="1" dirty="0">
                <a:solidFill>
                  <a:srgbClr val="FF0000"/>
                </a:solidFill>
                <a:latin typeface="Times New Roman" pitchFamily="18" charset="0"/>
                <a:cs typeface="Times New Roman" pitchFamily="18" charset="0"/>
              </a:rPr>
              <a:t>C. Understanding a model. P. 82</a:t>
            </a:r>
            <a:br>
              <a:rPr lang="en-GB" sz="1600" dirty="0"/>
            </a:br>
            <a:br>
              <a:rPr lang="en-GB" sz="1600" dirty="0"/>
            </a:br>
            <a:br>
              <a:rPr lang="en-GB" sz="1600" dirty="0"/>
            </a:br>
            <a:br>
              <a:rPr lang="en-GB" sz="1600" dirty="0"/>
            </a:br>
            <a:r>
              <a:rPr lang="en-GB" sz="1600" dirty="0"/>
              <a:t>                                    </a:t>
            </a:r>
            <a:r>
              <a:rPr lang="en-GB" sz="2000" dirty="0">
                <a:latin typeface="Times New Roman" pitchFamily="18" charset="0"/>
                <a:cs typeface="Times New Roman" pitchFamily="18" charset="0"/>
              </a:rPr>
              <a:t>in my own country                       abroad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alone                                            with other people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inside                                             outside</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b="1" dirty="0">
                <a:latin typeface="Times New Roman" pitchFamily="18" charset="0"/>
                <a:cs typeface="Times New Roman" pitchFamily="18" charset="0"/>
              </a:rPr>
              <a:t>A good job for you is:</a:t>
            </a:r>
            <a:br>
              <a:rPr lang="en-GB" sz="2000" b="1"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camp counsellor</a:t>
            </a:r>
          </a:p>
        </p:txBody>
      </p:sp>
      <p:sp>
        <p:nvSpPr>
          <p:cNvPr id="10" name="Rectangle 9"/>
          <p:cNvSpPr/>
          <p:nvPr/>
        </p:nvSpPr>
        <p:spPr>
          <a:xfrm>
            <a:off x="4714876" y="3714752"/>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schemeClr val="tx1"/>
                </a:solidFill>
              </a:rPr>
              <a:t>✓</a:t>
            </a:r>
            <a:endParaRPr lang="en-GB" dirty="0">
              <a:solidFill>
                <a:schemeClr val="tx1"/>
              </a:solidFill>
            </a:endParaRPr>
          </a:p>
        </p:txBody>
      </p:sp>
      <p:sp>
        <p:nvSpPr>
          <p:cNvPr id="11" name="Rectangle 10"/>
          <p:cNvSpPr/>
          <p:nvPr/>
        </p:nvSpPr>
        <p:spPr>
          <a:xfrm>
            <a:off x="1428728" y="3071810"/>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1428728" y="3357562"/>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428728" y="3714752"/>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714876" y="3429000"/>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schemeClr val="tx1"/>
                </a:solidFill>
              </a:rPr>
              <a:t>✓</a:t>
            </a:r>
            <a:endParaRPr lang="en-GB" dirty="0">
              <a:solidFill>
                <a:schemeClr val="tx1"/>
              </a:solidFill>
            </a:endParaRPr>
          </a:p>
        </p:txBody>
      </p:sp>
      <p:sp>
        <p:nvSpPr>
          <p:cNvPr id="15" name="Rectangle 14"/>
          <p:cNvSpPr/>
          <p:nvPr/>
        </p:nvSpPr>
        <p:spPr>
          <a:xfrm>
            <a:off x="4714876" y="3071810"/>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schemeClr val="tx1"/>
                </a:solidFill>
              </a:rPr>
              <a:t>✓</a:t>
            </a:r>
            <a:endParaRPr lang="en-GB"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3.7. Real-time speaking: Talking about summer jobs </a:t>
            </a:r>
            <a:br>
              <a:rPr lang="en-GB" sz="2000" dirty="0"/>
            </a:br>
            <a:r>
              <a:rPr lang="en-GB" sz="2000" dirty="0">
                <a:solidFill>
                  <a:srgbClr val="FF0000"/>
                </a:solidFill>
              </a:rPr>
              <a:t>                                          </a:t>
            </a:r>
            <a:r>
              <a:rPr lang="en-GB" sz="2000" b="1" dirty="0">
                <a:solidFill>
                  <a:srgbClr val="FF0000"/>
                </a:solidFill>
                <a:latin typeface="Times New Roman" pitchFamily="18" charset="0"/>
                <a:cs typeface="Times New Roman" pitchFamily="18" charset="0"/>
              </a:rPr>
              <a:t>D. Studying a model. P. 82</a:t>
            </a:r>
            <a:br>
              <a:rPr lang="en-GB" sz="2000" dirty="0"/>
            </a:br>
            <a:r>
              <a:rPr lang="en-GB" sz="2000" dirty="0"/>
              <a:t>               Carla: Are you going to </a:t>
            </a:r>
            <a:r>
              <a:rPr lang="en-GB" sz="2000" dirty="0">
                <a:solidFill>
                  <a:srgbClr val="FF0000"/>
                </a:solidFill>
              </a:rPr>
              <a:t>get</a:t>
            </a:r>
            <a:r>
              <a:rPr lang="en-GB" sz="2000" dirty="0"/>
              <a:t> a job in the university holidays?</a:t>
            </a:r>
            <a:br>
              <a:rPr lang="en-GB" sz="2000" dirty="0"/>
            </a:br>
            <a:r>
              <a:rPr lang="en-GB" sz="2000" dirty="0"/>
              <a:t>               Julia: I’d like to. What about you?</a:t>
            </a:r>
            <a:br>
              <a:rPr lang="en-GB" sz="2000" dirty="0"/>
            </a:br>
            <a:r>
              <a:rPr lang="en-GB" sz="2000" dirty="0"/>
              <a:t>               Carla: Yes, I </a:t>
            </a:r>
            <a:r>
              <a:rPr lang="en-GB" sz="2000" dirty="0">
                <a:solidFill>
                  <a:srgbClr val="FF0000"/>
                </a:solidFill>
              </a:rPr>
              <a:t>think</a:t>
            </a:r>
            <a:r>
              <a:rPr lang="en-GB" sz="2000" dirty="0"/>
              <a:t> so.</a:t>
            </a:r>
            <a:br>
              <a:rPr lang="en-GB" sz="2000" dirty="0"/>
            </a:br>
            <a:r>
              <a:rPr lang="en-GB" sz="2000" dirty="0"/>
              <a:t>               Julia: What would you like </a:t>
            </a:r>
            <a:r>
              <a:rPr lang="en-GB" sz="2000" dirty="0">
                <a:solidFill>
                  <a:srgbClr val="FF0000"/>
                </a:solidFill>
              </a:rPr>
              <a:t>to do</a:t>
            </a:r>
            <a:r>
              <a:rPr lang="en-GB" sz="2000" dirty="0"/>
              <a:t>?</a:t>
            </a:r>
            <a:br>
              <a:rPr lang="en-GB" sz="2000" dirty="0"/>
            </a:br>
            <a:r>
              <a:rPr lang="en-GB" sz="2000" dirty="0"/>
              <a:t>               Carla: I’m not sure.</a:t>
            </a:r>
            <a:br>
              <a:rPr lang="en-GB" sz="2000" dirty="0"/>
            </a:br>
            <a:r>
              <a:rPr lang="en-GB" sz="2000" dirty="0"/>
              <a:t>               Julia: Would you </a:t>
            </a:r>
            <a:r>
              <a:rPr lang="en-GB" sz="2000" dirty="0">
                <a:solidFill>
                  <a:srgbClr val="FF0000"/>
                </a:solidFill>
              </a:rPr>
              <a:t>like</a:t>
            </a:r>
            <a:r>
              <a:rPr lang="en-GB" sz="2000" dirty="0"/>
              <a:t> to work abroad?</a:t>
            </a:r>
            <a:br>
              <a:rPr lang="en-GB" sz="2000" dirty="0"/>
            </a:br>
            <a:r>
              <a:rPr lang="en-GB" sz="2000" dirty="0"/>
              <a:t>               Carla: Yes, I </a:t>
            </a:r>
            <a:r>
              <a:rPr lang="en-GB" sz="2000" dirty="0">
                <a:solidFill>
                  <a:srgbClr val="FF0000"/>
                </a:solidFill>
              </a:rPr>
              <a:t>would</a:t>
            </a:r>
            <a:r>
              <a:rPr lang="en-GB" sz="2000" dirty="0"/>
              <a:t>. I’d love to work in another country.</a:t>
            </a:r>
            <a:br>
              <a:rPr lang="en-GB" sz="2000" dirty="0"/>
            </a:br>
            <a:r>
              <a:rPr lang="en-GB" sz="2000" dirty="0"/>
              <a:t>               Julia: Do you like </a:t>
            </a:r>
            <a:r>
              <a:rPr lang="en-GB" sz="2000" dirty="0">
                <a:solidFill>
                  <a:srgbClr val="FF0000"/>
                </a:solidFill>
              </a:rPr>
              <a:t>working</a:t>
            </a:r>
            <a:r>
              <a:rPr lang="en-GB" sz="2000" dirty="0"/>
              <a:t> alone or with other people?</a:t>
            </a:r>
            <a:br>
              <a:rPr lang="en-GB" sz="2000" dirty="0"/>
            </a:br>
            <a:r>
              <a:rPr lang="en-GB" sz="2000" dirty="0"/>
              <a:t>              Carla: With other people definitely. I don’t </a:t>
            </a:r>
            <a:r>
              <a:rPr lang="en-GB" sz="2000" dirty="0">
                <a:solidFill>
                  <a:srgbClr val="FF0000"/>
                </a:solidFill>
              </a:rPr>
              <a:t>enjoy</a:t>
            </a:r>
            <a:r>
              <a:rPr lang="en-GB" sz="2000" dirty="0"/>
              <a:t> working alone. But I would  </a:t>
            </a:r>
            <a:br>
              <a:rPr lang="en-GB" sz="2000" dirty="0"/>
            </a:br>
            <a:r>
              <a:rPr lang="en-GB" sz="2000" dirty="0"/>
              <a:t>              prefer to do something with adults because I </a:t>
            </a:r>
            <a:r>
              <a:rPr lang="en-GB" sz="2000" dirty="0">
                <a:solidFill>
                  <a:srgbClr val="FF0000"/>
                </a:solidFill>
              </a:rPr>
              <a:t>have</a:t>
            </a:r>
            <a:r>
              <a:rPr lang="en-GB" sz="2000" dirty="0"/>
              <a:t> no experience with children.         </a:t>
            </a:r>
            <a:br>
              <a:rPr lang="en-GB" sz="2000" dirty="0"/>
            </a:br>
            <a:r>
              <a:rPr lang="en-GB" sz="2000" dirty="0"/>
              <a:t>              Julia: </a:t>
            </a:r>
            <a:r>
              <a:rPr lang="en-GB" sz="2000" dirty="0">
                <a:solidFill>
                  <a:srgbClr val="FF0000"/>
                </a:solidFill>
              </a:rPr>
              <a:t>Do</a:t>
            </a:r>
            <a:r>
              <a:rPr lang="en-GB" sz="2000" dirty="0"/>
              <a:t> you like working inside or outside?</a:t>
            </a:r>
            <a:br>
              <a:rPr lang="en-GB" sz="2000" dirty="0"/>
            </a:br>
            <a:r>
              <a:rPr lang="en-GB" sz="2000" dirty="0"/>
              <a:t>              Carla: Mm. Let me think. Inside. No, I’ll change that. Outside.</a:t>
            </a:r>
            <a:endParaRPr lang="en-GB"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Everyday English: Talking about days and times</a:t>
            </a:r>
            <a:br>
              <a:rPr lang="en-GB" sz="2000" b="1" dirty="0">
                <a:solidFill>
                  <a:srgbClr val="FF0000"/>
                </a:solidFill>
                <a:latin typeface="Times New Roman" pitchFamily="18" charset="0"/>
                <a:cs typeface="Times New Roman" pitchFamily="18" charset="0"/>
              </a:rPr>
            </a:br>
            <a:br>
              <a:rPr lang="en-GB" sz="2000" dirty="0"/>
            </a:br>
            <a:r>
              <a:rPr lang="en-GB" sz="2000" dirty="0"/>
              <a:t>     </a:t>
            </a:r>
            <a:r>
              <a:rPr lang="en-GB" sz="2000" u="sng" dirty="0">
                <a:solidFill>
                  <a:srgbClr val="FF0000"/>
                </a:solidFill>
              </a:rPr>
              <a:t>General questions</a:t>
            </a:r>
            <a:br>
              <a:rPr lang="en-GB" sz="2000" dirty="0"/>
            </a:br>
            <a:r>
              <a:rPr lang="en-GB" sz="2000" dirty="0"/>
              <a:t>     What time does the lesson begin / end?</a:t>
            </a:r>
            <a:br>
              <a:rPr lang="en-GB" sz="2000" dirty="0"/>
            </a:br>
            <a:r>
              <a:rPr lang="en-GB" sz="2000" dirty="0"/>
              <a:t>     What time is lunch?</a:t>
            </a:r>
            <a:br>
              <a:rPr lang="en-GB" sz="2000" dirty="0"/>
            </a:br>
            <a:r>
              <a:rPr lang="en-GB" sz="2000" dirty="0"/>
              <a:t>     What time is your favourite TV programme?</a:t>
            </a:r>
            <a:br>
              <a:rPr lang="en-GB" sz="2000" dirty="0"/>
            </a:br>
            <a:r>
              <a:rPr lang="en-GB" sz="2000" dirty="0"/>
              <a:t>     What time is the football match tonight? </a:t>
            </a:r>
            <a:endParaRPr lang="en-GB" sz="2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Everyday English: Talking about days and times</a:t>
            </a:r>
            <a:br>
              <a:rPr lang="en-GB" sz="2000" dirty="0"/>
            </a:br>
            <a:r>
              <a:rPr lang="en-GB" sz="2000" dirty="0"/>
              <a:t>                                          </a:t>
            </a:r>
            <a:r>
              <a:rPr lang="en-GB" sz="2000" b="1" dirty="0">
                <a:solidFill>
                  <a:srgbClr val="FF0000"/>
                </a:solidFill>
                <a:latin typeface="Times New Roman" pitchFamily="18" charset="0"/>
                <a:cs typeface="Times New Roman" pitchFamily="18" charset="0"/>
              </a:rPr>
              <a:t>C. Practicing Conversation. Page. 83</a:t>
            </a:r>
            <a:br>
              <a:rPr lang="en-GB" sz="2000" dirty="0"/>
            </a:br>
            <a:r>
              <a:rPr lang="en-GB" sz="2000" dirty="0"/>
              <a:t> 1. </a:t>
            </a:r>
            <a:br>
              <a:rPr lang="en-GB" sz="2000" dirty="0"/>
            </a:br>
            <a:r>
              <a:rPr lang="en-GB" sz="2000" dirty="0"/>
              <a:t>A: What are the working hours?</a:t>
            </a:r>
            <a:br>
              <a:rPr lang="en-GB" sz="2000" dirty="0"/>
            </a:br>
            <a:r>
              <a:rPr lang="en-GB" sz="2000" dirty="0"/>
              <a:t>B: Seven till nine.</a:t>
            </a:r>
            <a:br>
              <a:rPr lang="en-GB" sz="2000" dirty="0"/>
            </a:br>
            <a:r>
              <a:rPr lang="en-GB" sz="2000" dirty="0"/>
              <a:t>A: Is it the same every day?</a:t>
            </a:r>
            <a:br>
              <a:rPr lang="en-GB" sz="2000" dirty="0"/>
            </a:br>
            <a:r>
              <a:rPr lang="en-GB" sz="2000" dirty="0"/>
              <a:t>B: Every weekday, yes.</a:t>
            </a:r>
            <a:br>
              <a:rPr lang="en-GB" sz="2000" dirty="0"/>
            </a:br>
            <a:r>
              <a:rPr lang="en-GB" sz="2000" dirty="0"/>
              <a:t>2. </a:t>
            </a:r>
            <a:br>
              <a:rPr lang="en-GB" sz="2000" dirty="0"/>
            </a:br>
            <a:r>
              <a:rPr lang="en-GB" sz="2000" dirty="0"/>
              <a:t>A: What time is your interview?</a:t>
            </a:r>
            <a:br>
              <a:rPr lang="en-GB" sz="2000" dirty="0"/>
            </a:br>
            <a:r>
              <a:rPr lang="en-GB" sz="2000" dirty="0"/>
              <a:t>B: Three o’clock.</a:t>
            </a:r>
            <a:br>
              <a:rPr lang="en-GB" sz="2000" dirty="0"/>
            </a:br>
            <a:r>
              <a:rPr lang="en-GB" sz="2000" dirty="0"/>
              <a:t>A: How long will it last?</a:t>
            </a:r>
            <a:br>
              <a:rPr lang="en-GB" sz="2000" dirty="0"/>
            </a:br>
            <a:r>
              <a:rPr lang="en-GB" sz="2000" dirty="0"/>
              <a:t>B: About 15 minutes, I think.</a:t>
            </a:r>
            <a:endParaRPr lang="en-GB" sz="20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3.8 Learning new speaking skills:  How to be a good interviewee</a:t>
            </a:r>
            <a:br>
              <a:rPr lang="en-GB" sz="2000" dirty="0"/>
            </a:br>
            <a:r>
              <a:rPr lang="en-GB" sz="2000" dirty="0"/>
              <a:t>                                         </a:t>
            </a:r>
            <a:r>
              <a:rPr lang="en-GB" sz="2000" b="1" dirty="0">
                <a:solidFill>
                  <a:srgbClr val="FF0000"/>
                </a:solidFill>
                <a:latin typeface="Times New Roman" pitchFamily="18" charset="0"/>
                <a:cs typeface="Times New Roman" pitchFamily="18" charset="0"/>
              </a:rPr>
              <a:t> B. Identifying a new skill. Page. 84</a:t>
            </a:r>
            <a:br>
              <a:rPr lang="en-GB" sz="2000" dirty="0"/>
            </a:br>
            <a:br>
              <a:rPr lang="en-GB" sz="2000" dirty="0"/>
            </a:br>
            <a:r>
              <a:rPr lang="en-GB" sz="2000" dirty="0"/>
              <a:t>1. </a:t>
            </a:r>
            <a:br>
              <a:rPr lang="en-GB" sz="2000" dirty="0"/>
            </a:br>
            <a:r>
              <a:rPr lang="en-GB" sz="2000" dirty="0"/>
              <a:t>The interviewee does not make a good impression because:</a:t>
            </a:r>
            <a:br>
              <a:rPr lang="en-GB" sz="2000" dirty="0"/>
            </a:br>
            <a:r>
              <a:rPr lang="en-GB" sz="2000" dirty="0"/>
              <a:t>• she gives short answers; these make her</a:t>
            </a:r>
            <a:br>
              <a:rPr lang="en-GB" sz="2000" dirty="0"/>
            </a:br>
            <a:r>
              <a:rPr lang="en-GB" sz="2000" dirty="0"/>
              <a:t>sound rude / impolite / uninterested</a:t>
            </a:r>
            <a:br>
              <a:rPr lang="en-GB" sz="2000" dirty="0"/>
            </a:br>
            <a:r>
              <a:rPr lang="en-GB" sz="2000" dirty="0"/>
              <a:t>• her body language is wrong</a:t>
            </a:r>
            <a:br>
              <a:rPr lang="en-GB" sz="2000" dirty="0"/>
            </a:br>
            <a:r>
              <a:rPr lang="en-GB" sz="2000" dirty="0"/>
              <a:t>• she does not make eye contact</a:t>
            </a:r>
            <a:br>
              <a:rPr lang="en-GB" sz="2000" dirty="0"/>
            </a:br>
            <a:r>
              <a:rPr lang="en-GB" sz="2000" dirty="0"/>
              <a:t>• answers are not helpful</a:t>
            </a:r>
            <a:br>
              <a:rPr lang="en-GB" sz="2000" dirty="0"/>
            </a:br>
            <a:br>
              <a:rPr lang="en-GB" sz="2000" dirty="0"/>
            </a:br>
            <a:r>
              <a:rPr lang="en-GB" sz="2000" dirty="0"/>
              <a:t>2/3. </a:t>
            </a:r>
            <a:br>
              <a:rPr lang="en-GB" sz="2000" dirty="0"/>
            </a:br>
            <a:r>
              <a:rPr lang="en-GB" sz="2000" dirty="0"/>
              <a:t>The interviewee gives a good impression because:</a:t>
            </a:r>
            <a:br>
              <a:rPr lang="en-GB" sz="2000" dirty="0"/>
            </a:br>
            <a:r>
              <a:rPr lang="en-GB" sz="2000" dirty="0"/>
              <a:t>• he gives full answers and adds extra</a:t>
            </a:r>
            <a:br>
              <a:rPr lang="en-GB" sz="2000" dirty="0"/>
            </a:br>
            <a:r>
              <a:rPr lang="en-GB" sz="2000" dirty="0"/>
              <a:t>useful, relevant information</a:t>
            </a:r>
            <a:br>
              <a:rPr lang="en-GB" sz="2000" dirty="0"/>
            </a:br>
            <a:r>
              <a:rPr lang="en-GB" sz="2000" dirty="0"/>
              <a:t>• his body language is good</a:t>
            </a:r>
            <a:br>
              <a:rPr lang="en-GB" sz="2000" dirty="0"/>
            </a:br>
            <a:r>
              <a:rPr lang="en-GB" sz="2000" dirty="0"/>
              <a:t>• he makes eye contact</a:t>
            </a:r>
            <a:br>
              <a:rPr lang="en-GB" sz="2000" dirty="0"/>
            </a:br>
            <a:r>
              <a:rPr lang="en-GB" sz="2000" dirty="0"/>
              <a:t>• he smiles</a:t>
            </a:r>
            <a:endParaRPr lang="en-GB" sz="20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3.8 Learning new speaking skills:  How to be a good interviewee</a:t>
            </a:r>
            <a:br>
              <a:rPr lang="en-GB" sz="2000" dirty="0"/>
            </a:br>
            <a:r>
              <a:rPr lang="en-GB" sz="2000" dirty="0"/>
              <a:t>                                         </a:t>
            </a:r>
            <a:r>
              <a:rPr lang="en-GB" sz="2000" b="1" dirty="0">
                <a:solidFill>
                  <a:srgbClr val="FF0000"/>
                </a:solidFill>
                <a:latin typeface="Times New Roman" pitchFamily="18" charset="0"/>
                <a:cs typeface="Times New Roman" pitchFamily="18" charset="0"/>
              </a:rPr>
              <a:t>C. Identifying a key skill (2). Page. 84</a:t>
            </a:r>
            <a:br>
              <a:rPr lang="en-GB" sz="2000" dirty="0"/>
            </a:br>
            <a:br>
              <a:rPr lang="en-GB" sz="2000" dirty="0"/>
            </a:br>
            <a:r>
              <a:rPr lang="en-GB" sz="2000" dirty="0"/>
              <a:t>Possible extended turns:</a:t>
            </a:r>
            <a:br>
              <a:rPr lang="en-GB" sz="2000" dirty="0"/>
            </a:br>
            <a:r>
              <a:rPr lang="en-GB" sz="2000" dirty="0"/>
              <a:t>A: What sort of summer job would you like?</a:t>
            </a:r>
            <a:br>
              <a:rPr lang="en-GB" sz="2000" dirty="0"/>
            </a:br>
            <a:r>
              <a:rPr lang="en-GB" sz="2000" dirty="0"/>
              <a:t>B: I’d really like to work with people. I don’t</a:t>
            </a:r>
            <a:br>
              <a:rPr lang="en-GB" sz="2000" dirty="0"/>
            </a:br>
            <a:r>
              <a:rPr lang="en-GB" sz="2000" dirty="0"/>
              <a:t>like working on my own.</a:t>
            </a:r>
            <a:br>
              <a:rPr lang="en-GB" sz="2000" dirty="0"/>
            </a:br>
            <a:r>
              <a:rPr lang="en-GB" sz="2000" dirty="0"/>
              <a:t>A: Would you like to go abroad?</a:t>
            </a:r>
            <a:br>
              <a:rPr lang="en-GB" sz="2000" dirty="0"/>
            </a:br>
            <a:r>
              <a:rPr lang="en-GB" sz="2000" dirty="0"/>
              <a:t>B: No, not really. I have never been abroad so</a:t>
            </a:r>
            <a:br>
              <a:rPr lang="en-GB" sz="2000" dirty="0"/>
            </a:br>
            <a:r>
              <a:rPr lang="en-GB" sz="2000" dirty="0"/>
              <a:t>I think I would be frightened.</a:t>
            </a:r>
            <a:endParaRPr lang="en-GB" sz="2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3.8 Learning new speaking skills:  How to be a good interviewee</a:t>
            </a:r>
            <a:br>
              <a:rPr lang="en-GB" sz="2000" dirty="0"/>
            </a:br>
            <a:r>
              <a:rPr lang="en-GB" sz="2000" b="1" dirty="0">
                <a:solidFill>
                  <a:srgbClr val="FF0000"/>
                </a:solidFill>
                <a:latin typeface="Times New Roman" pitchFamily="18" charset="0"/>
                <a:cs typeface="Times New Roman" pitchFamily="18" charset="0"/>
              </a:rPr>
              <a:t>                                         D. Practising a key skill. Page. 84</a:t>
            </a:r>
            <a:br>
              <a:rPr lang="en-GB" sz="2000" dirty="0"/>
            </a:br>
            <a:r>
              <a:rPr lang="en-GB" sz="2000" b="1" i="1" dirty="0">
                <a:latin typeface="Bell MT" pitchFamily="18" charset="0"/>
              </a:rPr>
              <a:t>Questions for this Exercise:</a:t>
            </a:r>
            <a:br>
              <a:rPr lang="en-GB" sz="2000" dirty="0"/>
            </a:br>
            <a:r>
              <a:rPr lang="en-GB" sz="2000" dirty="0"/>
              <a:t>• What are you studying?</a:t>
            </a:r>
            <a:br>
              <a:rPr lang="en-GB" sz="2000" dirty="0"/>
            </a:br>
            <a:r>
              <a:rPr lang="en-GB" sz="2000" dirty="0"/>
              <a:t>• What do you want to be?</a:t>
            </a:r>
            <a:br>
              <a:rPr lang="en-GB" sz="2000" dirty="0"/>
            </a:br>
            <a:r>
              <a:rPr lang="en-GB" sz="2000" dirty="0"/>
              <a:t>• Why do you want to do that?</a:t>
            </a:r>
            <a:br>
              <a:rPr lang="en-GB" sz="2000" dirty="0"/>
            </a:br>
            <a:r>
              <a:rPr lang="en-GB" sz="2000" dirty="0"/>
              <a:t>• What sort of summer job would you like?</a:t>
            </a:r>
            <a:br>
              <a:rPr lang="en-GB" sz="2000" dirty="0"/>
            </a:br>
            <a:r>
              <a:rPr lang="en-GB" sz="2000" dirty="0"/>
              <a:t>• What sort of field would you like to work in?</a:t>
            </a:r>
            <a:endParaRPr lang="en-GB"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rPr>
              <a:t>                                        Listening: how to be a good employee</a:t>
            </a:r>
            <a:br>
              <a:rPr lang="en-GB" sz="2000" dirty="0">
                <a:solidFill>
                  <a:srgbClr val="FF0000"/>
                </a:solidFill>
              </a:rPr>
            </a:br>
            <a:r>
              <a:rPr lang="en-GB" sz="2000" dirty="0">
                <a:solidFill>
                  <a:srgbClr val="FF0000"/>
                </a:solidFill>
              </a:rPr>
              <a:t>                                  Real-time listening: Behaviour at work. P. 76</a:t>
            </a:r>
            <a:br>
              <a:rPr lang="en-GB" sz="2000" dirty="0">
                <a:solidFill>
                  <a:srgbClr val="FF0000"/>
                </a:solidFill>
              </a:rPr>
            </a:br>
            <a:r>
              <a:rPr lang="en-GB" sz="2000" dirty="0">
                <a:solidFill>
                  <a:srgbClr val="FF0000"/>
                </a:solidFill>
              </a:rPr>
              <a:t>                                  3.2 . A. Activating ideas</a:t>
            </a:r>
            <a:br>
              <a:rPr lang="en-GB" sz="2000" dirty="0">
                <a:solidFill>
                  <a:srgbClr val="FF0000"/>
                </a:solidFill>
              </a:rPr>
            </a:br>
            <a:br>
              <a:rPr lang="en-GB" sz="2000" dirty="0">
                <a:solidFill>
                  <a:srgbClr val="FF0000"/>
                </a:solidFill>
              </a:rPr>
            </a:br>
            <a:r>
              <a:rPr lang="en-GB" sz="2000" dirty="0">
                <a:solidFill>
                  <a:srgbClr val="FF0000"/>
                </a:solidFill>
              </a:rPr>
              <a:t>Some suggestions: </a:t>
            </a:r>
            <a:br>
              <a:rPr lang="en-GB" sz="2000" dirty="0">
                <a:solidFill>
                  <a:srgbClr val="FF0000"/>
                </a:solidFill>
              </a:rPr>
            </a:br>
            <a:r>
              <a:rPr lang="en-GB" sz="2000" dirty="0">
                <a:latin typeface="Times New Roman" pitchFamily="18" charset="0"/>
                <a:cs typeface="Times New Roman" pitchFamily="18" charset="0"/>
              </a:rPr>
              <a:t>1. At work it’s important to be responsible, punctual, hard-working, well dressed, polite. You should use your wages wisely – perhaps save some money in the bank, or use it to buy important things for yourself or your family. You should try to gain knowledge and skills for the future.</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University is different from work because: it is a place for studying only; you do not have a boss to tell you what to do; you can dress as you please; you are not paid to go there; you are not expected to contribute to the running of the institution.</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2. University and work are similar in that: you have responsibilities; you must organize your time effectively; you must interact and cooperate with others; you use computers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and research information.</a:t>
            </a:r>
            <a:br>
              <a:rPr lang="en-GB" sz="2000" dirty="0">
                <a:solidFill>
                  <a:srgbClr val="FF0000"/>
                </a:solidFill>
              </a:rPr>
            </a:br>
            <a:br>
              <a:rPr lang="en-GB" sz="2000" dirty="0">
                <a:solidFill>
                  <a:srgbClr val="FF0000"/>
                </a:solidFill>
              </a:rPr>
            </a:br>
            <a:br>
              <a:rPr lang="en-GB" sz="2000" dirty="0"/>
            </a:br>
            <a:endParaRPr lang="en-GB" sz="2000"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rPr>
              <a:t>3.9 Grammar for speaking: Closed questions</a:t>
            </a:r>
            <a:br>
              <a:rPr lang="en-GB" sz="2000" b="1" dirty="0">
                <a:solidFill>
                  <a:srgbClr val="FF0000"/>
                </a:solidFill>
              </a:rPr>
            </a:br>
            <a:r>
              <a:rPr lang="en-GB" sz="2000" b="1" dirty="0">
                <a:solidFill>
                  <a:srgbClr val="FF0000"/>
                </a:solidFill>
              </a:rPr>
              <a:t>                                        A. Answering closed questions. Page. 85</a:t>
            </a:r>
            <a:br>
              <a:rPr lang="en-GB" sz="2000" b="1" dirty="0">
                <a:solidFill>
                  <a:srgbClr val="FF0000"/>
                </a:solidFill>
              </a:rPr>
            </a:br>
            <a:br>
              <a:rPr lang="en-GB" sz="2000" dirty="0"/>
            </a:br>
            <a:r>
              <a:rPr lang="en-GB" sz="2000" dirty="0"/>
              <a:t>1. Do you go to university?</a:t>
            </a:r>
            <a:br>
              <a:rPr lang="en-GB" sz="2000" dirty="0"/>
            </a:br>
            <a:r>
              <a:rPr lang="en-GB" sz="2000" dirty="0"/>
              <a:t>2. Have you got a job?</a:t>
            </a:r>
            <a:br>
              <a:rPr lang="en-GB" sz="2000" dirty="0"/>
            </a:br>
            <a:r>
              <a:rPr lang="en-GB" sz="2000" dirty="0"/>
              <a:t>3. Can you drive a car?</a:t>
            </a:r>
            <a:br>
              <a:rPr lang="en-GB" sz="2000" dirty="0"/>
            </a:br>
            <a:r>
              <a:rPr lang="en-GB" sz="2000" dirty="0"/>
              <a:t>4. Would you like to work in a bank?</a:t>
            </a:r>
            <a:br>
              <a:rPr lang="en-GB" sz="2000" dirty="0"/>
            </a:br>
            <a:r>
              <a:rPr lang="en-GB" sz="2000" dirty="0"/>
              <a:t>5. Did you go out last night?</a:t>
            </a:r>
            <a:br>
              <a:rPr lang="en-GB" sz="2000" dirty="0"/>
            </a:br>
            <a:r>
              <a:rPr lang="en-GB" sz="2000" dirty="0"/>
              <a:t>6. Are you a student?</a:t>
            </a:r>
            <a:br>
              <a:rPr lang="en-GB" sz="2000" dirty="0"/>
            </a:br>
            <a:r>
              <a:rPr lang="en-GB" sz="2000" dirty="0"/>
              <a:t>7. Were you late for class today?</a:t>
            </a:r>
            <a:br>
              <a:rPr lang="en-GB" sz="2000" dirty="0"/>
            </a:br>
            <a:r>
              <a:rPr lang="en-GB" sz="2000" dirty="0"/>
              <a:t>8. Have you been to another country?</a:t>
            </a:r>
            <a:br>
              <a:rPr lang="en-GB" sz="2000" dirty="0"/>
            </a:br>
            <a:r>
              <a:rPr lang="en-GB" sz="2000" dirty="0"/>
              <a:t>9. Can you ride a horse?</a:t>
            </a:r>
            <a:br>
              <a:rPr lang="en-GB" sz="2000" dirty="0"/>
            </a:br>
            <a:r>
              <a:rPr lang="en-GB" sz="2000" dirty="0"/>
              <a:t>10. Do you live in a flat?</a:t>
            </a:r>
            <a:endParaRPr lang="en-GB" sz="20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rPr>
              <a:t>3.9 Grammar for speaking: Closed questions</a:t>
            </a:r>
            <a:br>
              <a:rPr lang="en-GB" sz="2000" b="1" dirty="0">
                <a:solidFill>
                  <a:srgbClr val="FF0000"/>
                </a:solidFill>
              </a:rPr>
            </a:br>
            <a:r>
              <a:rPr lang="en-GB" sz="2000" b="1" dirty="0">
                <a:solidFill>
                  <a:srgbClr val="FF0000"/>
                </a:solidFill>
              </a:rPr>
              <a:t>                              B. Answering closed questions with choice. Page. 85</a:t>
            </a:r>
            <a:br>
              <a:rPr lang="en-GB" sz="2000" b="1" dirty="0">
                <a:solidFill>
                  <a:srgbClr val="FF0000"/>
                </a:solidFill>
              </a:rPr>
            </a:br>
            <a:br>
              <a:rPr lang="en-GB" sz="2000" dirty="0"/>
            </a:br>
            <a:r>
              <a:rPr lang="en-GB" sz="2000" dirty="0"/>
              <a:t>1. Would you like to visit Russia or America?</a:t>
            </a:r>
            <a:br>
              <a:rPr lang="en-GB" sz="2000" dirty="0"/>
            </a:br>
            <a:r>
              <a:rPr lang="en-GB" sz="2000" dirty="0"/>
              <a:t>2. Would you like to have a manual job or a clerical job?</a:t>
            </a:r>
            <a:br>
              <a:rPr lang="en-GB" sz="2000" dirty="0"/>
            </a:br>
            <a:r>
              <a:rPr lang="en-GB" sz="2000" dirty="0"/>
              <a:t>3. Would you prefer to live in a city or in a village?</a:t>
            </a:r>
            <a:br>
              <a:rPr lang="en-GB" sz="2000" dirty="0"/>
            </a:br>
            <a:r>
              <a:rPr lang="en-GB" sz="2000" dirty="0"/>
              <a:t>4. Would you prefer to eat Chinese food or Indian food?</a:t>
            </a:r>
            <a:br>
              <a:rPr lang="en-GB" sz="2000" dirty="0"/>
            </a:br>
            <a:r>
              <a:rPr lang="en-GB" sz="2000" dirty="0"/>
              <a:t>5. Would you like to travel in your job or stay in one place?</a:t>
            </a:r>
            <a:br>
              <a:rPr lang="en-GB" sz="2000" dirty="0"/>
            </a:br>
            <a:r>
              <a:rPr lang="en-GB" sz="2000" dirty="0"/>
              <a:t>6. Would you prefer to work with children or adults?</a:t>
            </a:r>
            <a:br>
              <a:rPr lang="en-GB" sz="2000" dirty="0"/>
            </a:br>
            <a:r>
              <a:rPr lang="en-GB" sz="2000" dirty="0"/>
              <a:t>7. Would you like to live in a flat or a house?</a:t>
            </a:r>
            <a:br>
              <a:rPr lang="en-GB" sz="2000" dirty="0"/>
            </a:br>
            <a:r>
              <a:rPr lang="en-GB" sz="2000" dirty="0"/>
              <a:t>8. Would you prefer to work in the daytime or at night?</a:t>
            </a:r>
            <a:br>
              <a:rPr lang="en-GB" sz="2000" dirty="0"/>
            </a:br>
            <a:r>
              <a:rPr lang="en-GB" sz="2000" dirty="0"/>
              <a:t>9. Would you like to be a manager or a worker?</a:t>
            </a:r>
            <a:br>
              <a:rPr lang="en-GB" sz="2000" dirty="0"/>
            </a:br>
            <a:r>
              <a:rPr lang="en-GB" sz="2000" dirty="0"/>
              <a:t>10. Would you like to have your own desk or share a desk?</a:t>
            </a:r>
            <a:endParaRPr lang="en-GB" sz="20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rPr>
              <a:t>3.10. Applying new speaking skills: A job interview.</a:t>
            </a:r>
            <a:br>
              <a:rPr lang="en-GB" sz="2000" b="1" dirty="0">
                <a:solidFill>
                  <a:srgbClr val="FF0000"/>
                </a:solidFill>
              </a:rPr>
            </a:br>
            <a:r>
              <a:rPr lang="en-GB" sz="2000" b="1" dirty="0">
                <a:solidFill>
                  <a:srgbClr val="FF0000"/>
                </a:solidFill>
              </a:rPr>
              <a:t>                                       B. Research information (1). Page. 86</a:t>
            </a:r>
            <a:br>
              <a:rPr lang="en-GB" sz="2000" b="1" dirty="0">
                <a:solidFill>
                  <a:srgbClr val="FF0000"/>
                </a:solidFill>
              </a:rPr>
            </a:br>
            <a:br>
              <a:rPr lang="en-GB" sz="2000" b="1" dirty="0">
                <a:solidFill>
                  <a:srgbClr val="FF0000"/>
                </a:solidFill>
              </a:rPr>
            </a:br>
            <a:r>
              <a:rPr lang="en-GB" sz="2800" b="1" dirty="0">
                <a:latin typeface="Vijaya" pitchFamily="34" charset="0"/>
                <a:cs typeface="Vijaya" pitchFamily="34" charset="0"/>
              </a:rPr>
              <a:t> What must you do before you go for a job interview?</a:t>
            </a:r>
            <a:br>
              <a:rPr lang="en-GB" sz="2000" dirty="0"/>
            </a:br>
            <a:r>
              <a:rPr lang="en-GB" sz="2000" dirty="0"/>
              <a:t>Answer:</a:t>
            </a:r>
            <a:br>
              <a:rPr lang="en-GB" sz="2000" dirty="0"/>
            </a:br>
            <a:r>
              <a:rPr lang="en-GB" sz="2000" dirty="0"/>
              <a:t>1- Read the advert carefully.</a:t>
            </a:r>
            <a:br>
              <a:rPr lang="en-GB" sz="2000" dirty="0"/>
            </a:br>
            <a:r>
              <a:rPr lang="en-GB" sz="2000" dirty="0"/>
              <a:t>2- Research the company.</a:t>
            </a:r>
            <a:br>
              <a:rPr lang="en-GB" sz="2000" dirty="0"/>
            </a:br>
            <a:r>
              <a:rPr lang="en-GB" sz="2000" dirty="0"/>
              <a:t>3- Prepare an answer for the first part of the interview.</a:t>
            </a:r>
            <a:br>
              <a:rPr lang="en-GB" sz="2000" dirty="0"/>
            </a:br>
            <a:r>
              <a:rPr lang="en-GB" sz="2000" dirty="0"/>
              <a:t>4- Prepare an answer for other common questions.</a:t>
            </a:r>
            <a:endParaRPr lang="en-GB" sz="20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rPr>
              <a:t>3.10 Applying new speaking skills: A job interview. </a:t>
            </a:r>
            <a:br>
              <a:rPr lang="en-GB" sz="2000" b="1" dirty="0">
                <a:solidFill>
                  <a:srgbClr val="FF0000"/>
                </a:solidFill>
              </a:rPr>
            </a:br>
            <a:r>
              <a:rPr lang="en-GB" sz="2000" b="1" dirty="0">
                <a:solidFill>
                  <a:srgbClr val="FF0000"/>
                </a:solidFill>
              </a:rPr>
              <a:t>                                            D. Using a new skill. Page. 86</a:t>
            </a:r>
            <a:br>
              <a:rPr lang="en-GB" sz="2000" b="1" dirty="0">
                <a:solidFill>
                  <a:srgbClr val="FF0000"/>
                </a:solidFill>
              </a:rPr>
            </a:br>
            <a:br>
              <a:rPr lang="en-GB" sz="2000" b="1" dirty="0">
                <a:solidFill>
                  <a:srgbClr val="FF0000"/>
                </a:solidFill>
              </a:rPr>
            </a:br>
            <a:r>
              <a:rPr lang="en-GB" sz="2400" b="1" dirty="0">
                <a:latin typeface="Vijaya" pitchFamily="34" charset="0"/>
                <a:cs typeface="Vijaya" pitchFamily="34" charset="0"/>
              </a:rPr>
              <a:t>When you agree to give a job to someone:</a:t>
            </a:r>
            <a:br>
              <a:rPr lang="en-GB" sz="2000" b="1" dirty="0">
                <a:solidFill>
                  <a:srgbClr val="FF0000"/>
                </a:solidFill>
              </a:rPr>
            </a:br>
            <a:r>
              <a:rPr lang="en-GB" sz="2000" b="1" dirty="0">
                <a:latin typeface="Vijaya" pitchFamily="34" charset="0"/>
                <a:cs typeface="Vijaya" pitchFamily="34" charset="0"/>
              </a:rPr>
              <a:t> </a:t>
            </a:r>
            <a:r>
              <a:rPr lang="en-GB" sz="2000" dirty="0"/>
              <a:t>I would give X the job because he/she …</a:t>
            </a:r>
            <a:br>
              <a:rPr lang="en-GB" sz="2000" dirty="0"/>
            </a:br>
            <a:r>
              <a:rPr lang="en-GB" sz="2000" dirty="0"/>
              <a:t>– was polite;</a:t>
            </a:r>
            <a:br>
              <a:rPr lang="en-GB" sz="2000" dirty="0"/>
            </a:br>
            <a:r>
              <a:rPr lang="en-GB" sz="2000" dirty="0"/>
              <a:t>– gave full answers;</a:t>
            </a:r>
            <a:br>
              <a:rPr lang="en-GB" sz="2000" dirty="0"/>
            </a:br>
            <a:r>
              <a:rPr lang="en-GB" sz="2000" dirty="0"/>
              <a:t>– had good body language;</a:t>
            </a:r>
            <a:br>
              <a:rPr lang="en-GB" sz="2000" dirty="0"/>
            </a:br>
            <a:r>
              <a:rPr lang="en-GB" sz="2000" dirty="0"/>
              <a:t>– knew about the company.</a:t>
            </a:r>
            <a:endParaRPr lang="en-GB" sz="20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Other information for speaking</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785786" y="1714488"/>
          <a:ext cx="7572428" cy="4389120"/>
        </p:xfrm>
        <a:graphic>
          <a:graphicData uri="http://schemas.openxmlformats.org/drawingml/2006/table">
            <a:tbl>
              <a:tblPr firstRow="1" bandRow="1">
                <a:tableStyleId>{5C22544A-7EE6-4342-B048-85BDC9FD1C3A}</a:tableStyleId>
              </a:tblPr>
              <a:tblGrid>
                <a:gridCol w="3786214">
                  <a:extLst>
                    <a:ext uri="{9D8B030D-6E8A-4147-A177-3AD203B41FA5}">
                      <a16:colId xmlns:a16="http://schemas.microsoft.com/office/drawing/2014/main" val="20000"/>
                    </a:ext>
                  </a:extLst>
                </a:gridCol>
                <a:gridCol w="3786214">
                  <a:extLst>
                    <a:ext uri="{9D8B030D-6E8A-4147-A177-3AD203B41FA5}">
                      <a16:colId xmlns:a16="http://schemas.microsoft.com/office/drawing/2014/main" val="20001"/>
                    </a:ext>
                  </a:extLst>
                </a:gridCol>
              </a:tblGrid>
              <a:tr h="370840">
                <a:tc>
                  <a:txBody>
                    <a:bodyPr/>
                    <a:lstStyle/>
                    <a:p>
                      <a:pPr algn="ctr"/>
                      <a:r>
                        <a:rPr lang="en-GB" sz="2000" b="1" kern="1200" baseline="0" dirty="0">
                          <a:solidFill>
                            <a:schemeClr val="tx1"/>
                          </a:solidFill>
                          <a:latin typeface="+mn-lt"/>
                          <a:ea typeface="+mn-ea"/>
                          <a:cs typeface="+mn-cs"/>
                        </a:rPr>
                        <a:t>Individual questions</a:t>
                      </a:r>
                      <a:endParaRPr lang="en-GB"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kern="1200" baseline="0" dirty="0">
                          <a:solidFill>
                            <a:schemeClr val="tx1"/>
                          </a:solidFill>
                          <a:latin typeface="+mn-lt"/>
                          <a:ea typeface="+mn-ea"/>
                          <a:cs typeface="+mn-cs"/>
                        </a:rPr>
                        <a:t>Tell me about yourself</a:t>
                      </a:r>
                      <a:endParaRPr lang="en-GB"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What’s your name?</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My name is .......................</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How old are you?</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I’m 18 years old.</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Where are you from?</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was born in London but I live in Winchester now.</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Where are you studying?</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am studying at ........... University.</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What are you studying?</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am doing a BA degree course in Psychology.</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What qualifications do you have?</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have three A levels and ten GCSEs.</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What experience do you have?</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worked in shops when I was in sixth form.</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400" dirty="0">
                <a:solidFill>
                  <a:srgbClr val="FF0000"/>
                </a:solidFill>
                <a:latin typeface="Times New Roman" pitchFamily="18" charset="0"/>
                <a:cs typeface="Times New Roman" pitchFamily="18" charset="0"/>
              </a:rPr>
              <a:t>Other information for speaking</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500034" y="1714488"/>
          <a:ext cx="8429684" cy="3017520"/>
        </p:xfrm>
        <a:graphic>
          <a:graphicData uri="http://schemas.openxmlformats.org/drawingml/2006/table">
            <a:tbl>
              <a:tblPr firstRow="1" bandRow="1">
                <a:tableStyleId>{5C22544A-7EE6-4342-B048-85BDC9FD1C3A}</a:tableStyleId>
              </a:tblPr>
              <a:tblGrid>
                <a:gridCol w="8429684">
                  <a:extLst>
                    <a:ext uri="{9D8B030D-6E8A-4147-A177-3AD203B41FA5}">
                      <a16:colId xmlns:a16="http://schemas.microsoft.com/office/drawing/2014/main" val="20000"/>
                    </a:ext>
                  </a:extLst>
                </a:gridCol>
              </a:tblGrid>
              <a:tr h="370840">
                <a:tc>
                  <a:txBody>
                    <a:bodyPr/>
                    <a:lstStyle/>
                    <a:p>
                      <a:pPr algn="ctr"/>
                      <a:r>
                        <a:rPr lang="en-GB" sz="2400" b="1" kern="1200" baseline="0" dirty="0">
                          <a:solidFill>
                            <a:schemeClr val="tx1"/>
                          </a:solidFill>
                          <a:latin typeface="+mn-lt"/>
                          <a:ea typeface="+mn-ea"/>
                          <a:cs typeface="+mn-cs"/>
                        </a:rPr>
                        <a:t>Why do you want to work here?</a:t>
                      </a:r>
                      <a:endParaRPr lang="en-GB"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400" i="0" kern="1200" baseline="0" dirty="0">
                          <a:solidFill>
                            <a:schemeClr val="dk1"/>
                          </a:solidFill>
                          <a:latin typeface="+mn-lt"/>
                          <a:ea typeface="+mn-ea"/>
                          <a:cs typeface="+mn-cs"/>
                        </a:rPr>
                        <a:t>I understand that the company is quite small and I want to work for a small company when I finish my education.</a:t>
                      </a:r>
                      <a:endParaRPr lang="en-GB" sz="28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400" i="0" kern="1200" baseline="0" dirty="0">
                          <a:solidFill>
                            <a:schemeClr val="dk1"/>
                          </a:solidFill>
                          <a:latin typeface="+mn-lt"/>
                          <a:ea typeface="+mn-ea"/>
                          <a:cs typeface="+mn-cs"/>
                        </a:rPr>
                        <a:t>The company has a good reputation in the city. I use the shop myself and I love the food.</a:t>
                      </a:r>
                      <a:endParaRPr lang="en-GB" sz="28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400" i="0" kern="1200" baseline="0" dirty="0">
                          <a:solidFill>
                            <a:schemeClr val="dk1"/>
                          </a:solidFill>
                          <a:latin typeface="+mn-lt"/>
                          <a:ea typeface="+mn-ea"/>
                          <a:cs typeface="+mn-cs"/>
                        </a:rPr>
                        <a:t>I think people should buy fresh food instead of junk food.</a:t>
                      </a:r>
                      <a:endParaRPr lang="en-GB" sz="28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400" i="0" kern="1200" baseline="0" dirty="0">
                          <a:solidFill>
                            <a:schemeClr val="dk1"/>
                          </a:solidFill>
                          <a:latin typeface="+mn-lt"/>
                          <a:ea typeface="+mn-ea"/>
                          <a:cs typeface="+mn-cs"/>
                        </a:rPr>
                        <a:t>The job looks interesting. I like meeting people.</a:t>
                      </a:r>
                      <a:endParaRPr lang="en-GB" sz="28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400" b="1" dirty="0">
                <a:solidFill>
                  <a:srgbClr val="FF0000"/>
                </a:solidFill>
                <a:latin typeface="Times New Roman" pitchFamily="18" charset="0"/>
                <a:cs typeface="Times New Roman" pitchFamily="18" charset="0"/>
              </a:rPr>
              <a:t>Other information for speaking</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357158" y="2571744"/>
          <a:ext cx="8429684" cy="3644818"/>
        </p:xfrm>
        <a:graphic>
          <a:graphicData uri="http://schemas.openxmlformats.org/drawingml/2006/table">
            <a:tbl>
              <a:tblPr firstRow="1" bandRow="1">
                <a:tableStyleId>{5C22544A-7EE6-4342-B048-85BDC9FD1C3A}</a:tableStyleId>
              </a:tblPr>
              <a:tblGrid>
                <a:gridCol w="8429684">
                  <a:extLst>
                    <a:ext uri="{9D8B030D-6E8A-4147-A177-3AD203B41FA5}">
                      <a16:colId xmlns:a16="http://schemas.microsoft.com/office/drawing/2014/main" val="20000"/>
                    </a:ext>
                  </a:extLst>
                </a:gridCol>
              </a:tblGrid>
              <a:tr h="536469">
                <a:tc>
                  <a:txBody>
                    <a:bodyPr/>
                    <a:lstStyle/>
                    <a:p>
                      <a:pPr algn="ctr"/>
                      <a:r>
                        <a:rPr lang="en-GB" sz="2400" b="1" i="0" kern="1200" baseline="0" dirty="0">
                          <a:solidFill>
                            <a:schemeClr val="tx1"/>
                          </a:solidFill>
                          <a:latin typeface="+mn-lt"/>
                          <a:ea typeface="+mn-ea"/>
                          <a:cs typeface="+mn-cs"/>
                        </a:rPr>
                        <a:t>Why should we hire you?</a:t>
                      </a:r>
                      <a:endParaRPr lang="en-GB" sz="3600" b="1"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925960">
                <a:tc>
                  <a:txBody>
                    <a:bodyPr/>
                    <a:lstStyle/>
                    <a:p>
                      <a:r>
                        <a:rPr lang="en-GB" sz="2400" i="0" kern="1200" baseline="0" dirty="0">
                          <a:solidFill>
                            <a:schemeClr val="dk1"/>
                          </a:solidFill>
                          <a:latin typeface="+mn-lt"/>
                          <a:ea typeface="+mn-ea"/>
                          <a:cs typeface="+mn-cs"/>
                        </a:rPr>
                        <a:t>I have very good maths skills. I didn’t take Maths at A level but I got an A in Maths at GCSE.</a:t>
                      </a:r>
                      <a:endParaRPr lang="en-GB" sz="36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36469">
                <a:tc>
                  <a:txBody>
                    <a:bodyPr/>
                    <a:lstStyle/>
                    <a:p>
                      <a:r>
                        <a:rPr lang="en-GB" sz="2400" i="0" kern="1200" baseline="0" dirty="0">
                          <a:solidFill>
                            <a:schemeClr val="dk1"/>
                          </a:solidFill>
                          <a:latin typeface="+mn-lt"/>
                          <a:ea typeface="+mn-ea"/>
                          <a:cs typeface="+mn-cs"/>
                        </a:rPr>
                        <a:t>I use maths a lot because my Psychology course involves a lot of maths work.</a:t>
                      </a:r>
                      <a:endParaRPr lang="en-GB" sz="36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36469">
                <a:tc>
                  <a:txBody>
                    <a:bodyPr/>
                    <a:lstStyle/>
                    <a:p>
                      <a:r>
                        <a:rPr lang="en-GB" sz="2400" i="0" kern="1200" baseline="0" dirty="0">
                          <a:solidFill>
                            <a:schemeClr val="dk1"/>
                          </a:solidFill>
                          <a:latin typeface="+mn-lt"/>
                          <a:ea typeface="+mn-ea"/>
                          <a:cs typeface="+mn-cs"/>
                        </a:rPr>
                        <a:t>I’m an extrovert person and I have experience of working in a shop.</a:t>
                      </a:r>
                      <a:endParaRPr lang="en-GB" sz="36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36469">
                <a:tc>
                  <a:txBody>
                    <a:bodyPr/>
                    <a:lstStyle/>
                    <a:p>
                      <a:r>
                        <a:rPr lang="en-GB" sz="2400" i="0" kern="1200" baseline="0" dirty="0">
                          <a:solidFill>
                            <a:schemeClr val="dk1"/>
                          </a:solidFill>
                          <a:latin typeface="+mn-lt"/>
                          <a:ea typeface="+mn-ea"/>
                          <a:cs typeface="+mn-cs"/>
                        </a:rPr>
                        <a:t>I like being tidy so I think the shelf-stacking would be interesting.</a:t>
                      </a:r>
                      <a:endParaRPr lang="en-GB" sz="36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b="1" i="1" dirty="0">
                <a:solidFill>
                  <a:srgbClr val="FF0000"/>
                </a:solidFill>
              </a:rPr>
              <a:t>                                             </a:t>
            </a:r>
            <a:r>
              <a:rPr lang="en-GB" sz="2400" b="1" i="1" dirty="0">
                <a:solidFill>
                  <a:srgbClr val="FF0000"/>
                </a:solidFill>
              </a:rPr>
              <a:t>Reading: Choosing a career</a:t>
            </a:r>
            <a:r>
              <a:rPr lang="en-GB" sz="2400" b="1" dirty="0"/>
              <a:t>                                   </a:t>
            </a:r>
            <a:br>
              <a:rPr lang="en-GB" sz="2000" b="1" dirty="0"/>
            </a:br>
            <a:r>
              <a:rPr lang="en-GB" sz="2000" b="1" dirty="0"/>
              <a:t>                                  </a:t>
            </a:r>
            <a:r>
              <a:rPr lang="en-GB" sz="2000" b="1" dirty="0">
                <a:solidFill>
                  <a:srgbClr val="FF0000"/>
                </a:solidFill>
              </a:rPr>
              <a:t>3.11 Vocabulary for reading: Word building</a:t>
            </a:r>
            <a:br>
              <a:rPr lang="en-GB" sz="2000" b="1" dirty="0">
                <a:solidFill>
                  <a:srgbClr val="FF0000"/>
                </a:solidFill>
              </a:rPr>
            </a:br>
            <a:r>
              <a:rPr lang="en-GB" sz="2000" b="1" dirty="0">
                <a:solidFill>
                  <a:srgbClr val="FF0000"/>
                </a:solidFill>
              </a:rPr>
              <a:t>                                             A. Predicting the next word. Page. 87</a:t>
            </a:r>
            <a:br>
              <a:rPr lang="en-GB" sz="2000" b="1" dirty="0">
                <a:solidFill>
                  <a:srgbClr val="FF0000"/>
                </a:solidFill>
              </a:rPr>
            </a:br>
            <a:br>
              <a:rPr lang="en-GB" sz="2000" b="1" dirty="0">
                <a:solidFill>
                  <a:srgbClr val="FF0000"/>
                </a:solidFill>
              </a:rPr>
            </a:br>
            <a:r>
              <a:rPr lang="en-GB" sz="2400" dirty="0"/>
              <a:t>1. A good </a:t>
            </a:r>
            <a:r>
              <a:rPr lang="en-GB" sz="2400" u="sng" dirty="0">
                <a:solidFill>
                  <a:srgbClr val="FF0000"/>
                </a:solidFill>
              </a:rPr>
              <a:t>employer</a:t>
            </a:r>
            <a:r>
              <a:rPr lang="en-GB" sz="2400" dirty="0"/>
              <a:t> looks after all the people in the company. noun</a:t>
            </a:r>
            <a:br>
              <a:rPr lang="en-GB" sz="2400" dirty="0"/>
            </a:br>
            <a:r>
              <a:rPr lang="en-GB" sz="2400" dirty="0"/>
              <a:t>2. The company has 200 </a:t>
            </a:r>
            <a:r>
              <a:rPr lang="en-GB" sz="2400" u="sng" dirty="0">
                <a:solidFill>
                  <a:srgbClr val="FF0000"/>
                </a:solidFill>
              </a:rPr>
              <a:t>employees</a:t>
            </a:r>
            <a:r>
              <a:rPr lang="en-GB" sz="2400" dirty="0"/>
              <a:t> in its main office. noun</a:t>
            </a:r>
            <a:br>
              <a:rPr lang="en-GB" sz="2400" dirty="0"/>
            </a:br>
            <a:r>
              <a:rPr lang="en-GB" sz="2400" dirty="0"/>
              <a:t>3. We would like to </a:t>
            </a:r>
            <a:r>
              <a:rPr lang="en-GB" sz="2400" u="sng" dirty="0">
                <a:solidFill>
                  <a:srgbClr val="FF0000"/>
                </a:solidFill>
              </a:rPr>
              <a:t>employ</a:t>
            </a:r>
            <a:r>
              <a:rPr lang="en-GB" sz="2400" dirty="0"/>
              <a:t> you to work as a teacher. verb</a:t>
            </a:r>
            <a:br>
              <a:rPr lang="en-GB" sz="2400" dirty="0"/>
            </a:br>
            <a:r>
              <a:rPr lang="en-GB" sz="2400" dirty="0"/>
              <a:t>4. What is the length of </a:t>
            </a:r>
            <a:r>
              <a:rPr lang="en-GB" sz="2400" u="sng" dirty="0">
                <a:solidFill>
                  <a:srgbClr val="FF0000"/>
                </a:solidFill>
              </a:rPr>
              <a:t>employment</a:t>
            </a:r>
            <a:r>
              <a:rPr lang="en-GB" sz="2400" dirty="0"/>
              <a:t> in this job? I mean, how long do you want me for? noun</a:t>
            </a:r>
            <a:br>
              <a:rPr lang="en-GB" sz="2400" dirty="0"/>
            </a:br>
            <a:r>
              <a:rPr lang="en-GB" sz="2400" dirty="0"/>
              <a:t>5. If you learn many skills at college, you will be </a:t>
            </a:r>
            <a:r>
              <a:rPr lang="en-GB" sz="2400" u="sng" dirty="0">
                <a:solidFill>
                  <a:srgbClr val="FF0000"/>
                </a:solidFill>
              </a:rPr>
              <a:t>employable</a:t>
            </a:r>
            <a:r>
              <a:rPr lang="en-GB" sz="2400" dirty="0"/>
              <a:t> when you leave. adjective</a:t>
            </a:r>
            <a:endParaRPr lang="en-GB" sz="2000" dirty="0">
              <a:solidFill>
                <a:srgbClr val="FF0000"/>
              </a:solidFill>
              <a:latin typeface="Times New Roman" pitchFamily="18" charset="0"/>
              <a:cs typeface="Times New Roman" pitchFamily="18" charset="0"/>
            </a:endParaRPr>
          </a:p>
        </p:txBody>
      </p:sp>
    </p:spTree>
  </p:cSld>
  <p:clrMapOvr>
    <a:masterClrMapping/>
  </p:clrMapOvr>
  <p:transition spd="slow">
    <p:newsflash/>
    <p:sndAc>
      <p:stSnd>
        <p:snd r:embed="rId2" name="chimes.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642918"/>
            <a:ext cx="7772400" cy="1470025"/>
          </a:xfrm>
        </p:spPr>
        <p:txBody>
          <a:bodyPr>
            <a:noAutofit/>
          </a:bodyPr>
          <a:lstStyle/>
          <a:p>
            <a:pPr algn="l"/>
            <a:r>
              <a:rPr lang="en-GB" sz="2800" b="1" i="1" dirty="0">
                <a:solidFill>
                  <a:srgbClr val="FF0000"/>
                </a:solidFill>
              </a:rPr>
              <a:t>                       Reading: Choosing a career</a:t>
            </a:r>
            <a:r>
              <a:rPr lang="en-GB" sz="2800" b="1" dirty="0"/>
              <a:t>                                   </a:t>
            </a:r>
            <a:br>
              <a:rPr lang="en-GB" sz="2400" b="1" dirty="0"/>
            </a:br>
            <a:r>
              <a:rPr lang="en-GB" sz="2400" b="1" dirty="0"/>
              <a:t>                 </a:t>
            </a:r>
            <a:r>
              <a:rPr lang="en-GB" sz="2400" b="1" dirty="0">
                <a:solidFill>
                  <a:srgbClr val="FF0000"/>
                </a:solidFill>
              </a:rPr>
              <a:t>3.11 Vocabulary for reading: Word building</a:t>
            </a:r>
            <a:br>
              <a:rPr lang="en-GB" sz="2400" b="1" dirty="0">
                <a:solidFill>
                  <a:srgbClr val="FF0000"/>
                </a:solidFill>
              </a:rPr>
            </a:br>
            <a:r>
              <a:rPr lang="en-GB" sz="2400" b="1" dirty="0">
                <a:solidFill>
                  <a:srgbClr val="FF0000"/>
                </a:solidFill>
              </a:rPr>
              <a:t>                          B. Building Vocabulary. Page. 87</a:t>
            </a:r>
            <a:endParaRPr lang="en-GB" sz="2400" dirty="0"/>
          </a:p>
        </p:txBody>
      </p:sp>
      <p:sp>
        <p:nvSpPr>
          <p:cNvPr id="3" name="Subtitle 2"/>
          <p:cNvSpPr>
            <a:spLocks noGrp="1"/>
          </p:cNvSpPr>
          <p:nvPr>
            <p:ph type="subTitle" idx="1"/>
          </p:nvPr>
        </p:nvSpPr>
        <p:spPr>
          <a:xfrm>
            <a:off x="714348" y="2428868"/>
            <a:ext cx="6900866" cy="971560"/>
          </a:xfrm>
        </p:spPr>
        <p:txBody>
          <a:bodyPr>
            <a:normAutofit/>
          </a:bodyPr>
          <a:lstStyle/>
          <a:p>
            <a:pPr algn="l"/>
            <a:r>
              <a:rPr lang="en-GB" sz="2400" dirty="0">
                <a:solidFill>
                  <a:schemeClr val="tx1"/>
                </a:solidFill>
              </a:rPr>
              <a:t>1. All the words are nouns.</a:t>
            </a:r>
          </a:p>
        </p:txBody>
      </p:sp>
      <p:sp>
        <p:nvSpPr>
          <p:cNvPr id="6" name="TextBox 5"/>
          <p:cNvSpPr txBox="1"/>
          <p:nvPr/>
        </p:nvSpPr>
        <p:spPr>
          <a:xfrm>
            <a:off x="785786" y="3214686"/>
            <a:ext cx="7072362" cy="3416320"/>
          </a:xfrm>
          <a:prstGeom prst="rect">
            <a:avLst/>
          </a:prstGeom>
          <a:noFill/>
        </p:spPr>
        <p:txBody>
          <a:bodyPr wrap="square" rtlCol="0">
            <a:spAutoFit/>
          </a:bodyPr>
          <a:lstStyle/>
          <a:p>
            <a:r>
              <a:rPr lang="en-GB" sz="2400" dirty="0"/>
              <a:t>4. </a:t>
            </a:r>
          </a:p>
          <a:p>
            <a:r>
              <a:rPr lang="en-GB" sz="2400" dirty="0"/>
              <a:t>a. advisor – advice</a:t>
            </a:r>
          </a:p>
          <a:p>
            <a:r>
              <a:rPr lang="en-GB" sz="2400" dirty="0"/>
              <a:t>b. manager – manage</a:t>
            </a:r>
          </a:p>
          <a:p>
            <a:r>
              <a:rPr lang="en-GB" sz="2400" dirty="0"/>
              <a:t>c. deletion – delete</a:t>
            </a:r>
          </a:p>
          <a:p>
            <a:r>
              <a:rPr lang="en-GB" sz="2400" dirty="0"/>
              <a:t>d. efficiency – efficient</a:t>
            </a:r>
          </a:p>
          <a:p>
            <a:r>
              <a:rPr lang="en-GB" sz="2400" dirty="0"/>
              <a:t>e. responsibility – responsible</a:t>
            </a:r>
          </a:p>
          <a:p>
            <a:r>
              <a:rPr lang="en-GB" sz="2400" dirty="0"/>
              <a:t>f. payee – pay</a:t>
            </a:r>
          </a:p>
          <a:p>
            <a:r>
              <a:rPr lang="en-GB" sz="2400" dirty="0"/>
              <a:t>g. kindness – kind</a:t>
            </a:r>
          </a:p>
          <a:p>
            <a:r>
              <a:rPr lang="en-GB" sz="2400" dirty="0"/>
              <a:t>h. requirement – require</a:t>
            </a:r>
          </a:p>
        </p:txBody>
      </p:sp>
    </p:spTree>
  </p:cSld>
  <p:clrMapOvr>
    <a:masterClrMapping/>
  </p:clrMapOvr>
  <p:transition spd="slow">
    <p:fade/>
    <p:sndAc>
      <p:stSnd>
        <p:snd r:embed="rId2" name="push.wav"/>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400" b="1" dirty="0">
                <a:solidFill>
                  <a:srgbClr val="FF0000"/>
                </a:solidFill>
              </a:rPr>
              <a:t>3.12 Real-time reading: So you want to be a journalist?</a:t>
            </a:r>
            <a:br>
              <a:rPr lang="en-GB" sz="2400" b="1" dirty="0"/>
            </a:br>
            <a:r>
              <a:rPr lang="en-GB" sz="2400" b="1" dirty="0"/>
              <a:t>            </a:t>
            </a:r>
            <a:r>
              <a:rPr lang="en-GB" sz="2000" dirty="0"/>
              <a:t>                            </a:t>
            </a:r>
            <a:r>
              <a:rPr lang="en-GB" sz="2000" b="1" dirty="0">
                <a:solidFill>
                  <a:srgbClr val="FF0000"/>
                </a:solidFill>
              </a:rPr>
              <a:t>B. Preparing to read. Page. 88.</a:t>
            </a:r>
            <a:br>
              <a:rPr lang="en-GB" sz="2000" b="1" dirty="0">
                <a:solidFill>
                  <a:srgbClr val="FF0000"/>
                </a:solidFill>
              </a:rPr>
            </a:br>
            <a:r>
              <a:rPr lang="en-GB" sz="2000" dirty="0"/>
              <a:t>   1. – any illustration, the title OR the heading, the introduction OR the first paragraph</a:t>
            </a:r>
            <a:br>
              <a:rPr lang="en-GB" sz="2000" dirty="0"/>
            </a:br>
            <a:r>
              <a:rPr lang="en-GB" sz="2000" dirty="0"/>
              <a:t>   2. a. Where does this text come from? </a:t>
            </a:r>
            <a:r>
              <a:rPr lang="en-GB" sz="2000" i="1" dirty="0"/>
              <a:t>a website</a:t>
            </a:r>
            <a:br>
              <a:rPr lang="en-GB" sz="2000" i="1" dirty="0"/>
            </a:br>
            <a:r>
              <a:rPr lang="en-GB" sz="2000" i="1" dirty="0"/>
              <a:t>       </a:t>
            </a:r>
            <a:r>
              <a:rPr lang="en-GB" sz="2000" dirty="0"/>
              <a:t>b. What kind of text is it? </a:t>
            </a:r>
            <a:r>
              <a:rPr lang="en-GB" sz="2000" i="1" dirty="0"/>
              <a:t>information</a:t>
            </a:r>
            <a:br>
              <a:rPr lang="en-GB" sz="2000" i="1" dirty="0"/>
            </a:br>
            <a:r>
              <a:rPr lang="en-GB" sz="2000" i="1" dirty="0"/>
              <a:t>       </a:t>
            </a:r>
            <a:r>
              <a:rPr lang="en-GB" sz="2000" dirty="0"/>
              <a:t>c. What is it about? </a:t>
            </a:r>
            <a:r>
              <a:rPr lang="en-GB" sz="2000" i="1" dirty="0"/>
              <a:t>job of a journalist</a:t>
            </a:r>
            <a:br>
              <a:rPr lang="en-GB" sz="2000" i="1" dirty="0"/>
            </a:br>
            <a:r>
              <a:rPr lang="en-GB" sz="2000" i="1" dirty="0"/>
              <a:t>   </a:t>
            </a:r>
            <a:r>
              <a:rPr lang="en-GB" sz="2000" dirty="0"/>
              <a:t>3-</a:t>
            </a:r>
            <a:br>
              <a:rPr lang="en-GB" sz="2000" i="1" dirty="0"/>
            </a:br>
            <a:br>
              <a:rPr lang="en-GB" sz="2000" i="1" dirty="0"/>
            </a:br>
            <a:br>
              <a:rPr lang="en-GB" sz="2000" i="1" dirty="0"/>
            </a:br>
            <a:br>
              <a:rPr lang="en-GB" sz="2000" i="1" dirty="0"/>
            </a:br>
            <a:br>
              <a:rPr lang="en-GB" sz="2000" i="1" dirty="0"/>
            </a:br>
            <a:br>
              <a:rPr lang="en-GB" sz="2000" i="1" dirty="0"/>
            </a:br>
            <a:br>
              <a:rPr lang="en-GB" sz="2000" i="1" dirty="0"/>
            </a:br>
            <a:br>
              <a:rPr lang="en-GB" sz="2000" i="1" dirty="0"/>
            </a:br>
            <a:endParaRPr lang="en-GB" sz="2000" b="1" dirty="0">
              <a:solidFill>
                <a:srgbClr val="FF0000"/>
              </a:solidFill>
            </a:endParaRPr>
          </a:p>
        </p:txBody>
      </p:sp>
      <p:graphicFrame>
        <p:nvGraphicFramePr>
          <p:cNvPr id="7" name="Table 6"/>
          <p:cNvGraphicFramePr>
            <a:graphicFrameLocks noGrp="1"/>
          </p:cNvGraphicFramePr>
          <p:nvPr/>
        </p:nvGraphicFramePr>
        <p:xfrm>
          <a:off x="428596" y="4000504"/>
          <a:ext cx="8429683" cy="2489200"/>
        </p:xfrm>
        <a:graphic>
          <a:graphicData uri="http://schemas.openxmlformats.org/drawingml/2006/table">
            <a:tbl>
              <a:tblPr firstRow="1" bandRow="1">
                <a:tableStyleId>{5C22544A-7EE6-4342-B048-85BDC9FD1C3A}</a:tableStyleId>
              </a:tblPr>
              <a:tblGrid>
                <a:gridCol w="3214710">
                  <a:extLst>
                    <a:ext uri="{9D8B030D-6E8A-4147-A177-3AD203B41FA5}">
                      <a16:colId xmlns:a16="http://schemas.microsoft.com/office/drawing/2014/main" val="20000"/>
                    </a:ext>
                  </a:extLst>
                </a:gridCol>
                <a:gridCol w="428628">
                  <a:extLst>
                    <a:ext uri="{9D8B030D-6E8A-4147-A177-3AD203B41FA5}">
                      <a16:colId xmlns:a16="http://schemas.microsoft.com/office/drawing/2014/main" val="20001"/>
                    </a:ext>
                  </a:extLst>
                </a:gridCol>
                <a:gridCol w="4786345">
                  <a:extLst>
                    <a:ext uri="{9D8B030D-6E8A-4147-A177-3AD203B41FA5}">
                      <a16:colId xmlns:a16="http://schemas.microsoft.com/office/drawing/2014/main" val="20002"/>
                    </a:ext>
                  </a:extLst>
                </a:gridCol>
              </a:tblGrid>
              <a:tr h="370840">
                <a:tc>
                  <a:txBody>
                    <a:bodyPr/>
                    <a:lstStyle/>
                    <a:p>
                      <a:r>
                        <a:rPr lang="en-GB" sz="1800" b="0" kern="1200" baseline="0" dirty="0">
                          <a:solidFill>
                            <a:schemeClr val="tx1"/>
                          </a:solidFill>
                          <a:latin typeface="+mn-lt"/>
                          <a:ea typeface="+mn-ea"/>
                          <a:cs typeface="+mn-cs"/>
                        </a:rPr>
                        <a:t>a. Personal qualities and abilities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Employers look for people who have contributed to school newspapers or club newsletters.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b. Working hours</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Career-entry jobs are low-paid.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8452">
                <a:tc>
                  <a:txBody>
                    <a:bodyPr/>
                    <a:lstStyle/>
                    <a:p>
                      <a:r>
                        <a:rPr lang="en-GB" sz="1800" kern="1200" baseline="0" dirty="0">
                          <a:solidFill>
                            <a:schemeClr val="dk1"/>
                          </a:solidFill>
                          <a:latin typeface="+mn-lt"/>
                          <a:ea typeface="+mn-ea"/>
                          <a:cs typeface="+mn-cs"/>
                        </a:rPr>
                        <a:t>c. Workplace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Journalists must be articulate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d. Qualifications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You need a degree in journalism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e. Experience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There is a lot of weekend work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mn-lt"/>
                          <a:ea typeface="+mn-ea"/>
                          <a:cs typeface="+mn-cs"/>
                        </a:rPr>
                        <a:t>f. Salary and benefits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Some journalists travel all over the world.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transition spd="slow">
    <p:fade/>
    <p:sndAc>
      <p:stSnd>
        <p:snd r:embed="rId2" name="push.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Listening: how to be a good employee</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Real-time listening: Behaviour at work. P. 76</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3.2 . C</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latin typeface="Times New Roman" pitchFamily="18" charset="0"/>
                <a:cs typeface="Times New Roman" pitchFamily="18" charset="0"/>
              </a:rPr>
              <a:t>1.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1. go every day / phone / sick</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2. on time / people angry / punctual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3. respect / people / colleagues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4. tasks / on time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5. quality / good or bad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6. equipment / computers / work / not personal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7. workspace / tidy / desk / shelves / cupboards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8. organize / in order / by date </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400" b="1" dirty="0">
                <a:solidFill>
                  <a:srgbClr val="FF0000"/>
                </a:solidFill>
              </a:rPr>
              <a:t>3.12 Real-time reading: So you want to be a journalist?</a:t>
            </a:r>
            <a:br>
              <a:rPr lang="en-GB" sz="2400" b="1" dirty="0"/>
            </a:br>
            <a:r>
              <a:rPr lang="en-GB" sz="2400" b="1" dirty="0"/>
              <a:t>            </a:t>
            </a:r>
            <a:r>
              <a:rPr lang="en-GB" sz="2000" dirty="0"/>
              <a:t>                            </a:t>
            </a:r>
            <a:r>
              <a:rPr lang="en-GB" sz="2000" b="1" dirty="0">
                <a:solidFill>
                  <a:srgbClr val="FF0000"/>
                </a:solidFill>
              </a:rPr>
              <a:t>C. selecting the correct meaning. Page. 88.</a:t>
            </a:r>
            <a:br>
              <a:rPr lang="en-GB" sz="2000" b="1" dirty="0">
                <a:solidFill>
                  <a:srgbClr val="FF0000"/>
                </a:solidFill>
              </a:rPr>
            </a:br>
            <a:br>
              <a:rPr lang="en-GB" sz="2000" b="1" dirty="0">
                <a:solidFill>
                  <a:srgbClr val="FF0000"/>
                </a:solidFill>
              </a:rPr>
            </a:br>
            <a:br>
              <a:rPr lang="en-GB" sz="2000" b="1" dirty="0">
                <a:solidFill>
                  <a:srgbClr val="FF0000"/>
                </a:solidFill>
              </a:rPr>
            </a:br>
            <a:br>
              <a:rPr lang="en-GB" sz="2000" b="1" dirty="0">
                <a:solidFill>
                  <a:srgbClr val="FF0000"/>
                </a:solidFill>
              </a:rPr>
            </a:br>
            <a:r>
              <a:rPr lang="en-GB" sz="2000" dirty="0"/>
              <a:t>   </a:t>
            </a:r>
            <a:br>
              <a:rPr lang="en-GB" sz="2000" i="1" dirty="0"/>
            </a:br>
            <a:br>
              <a:rPr lang="en-GB" sz="2000" i="1" dirty="0"/>
            </a:br>
            <a:br>
              <a:rPr lang="en-GB" sz="2000" i="1" dirty="0"/>
            </a:br>
            <a:br>
              <a:rPr lang="en-GB" sz="2000" i="1" dirty="0"/>
            </a:br>
            <a:br>
              <a:rPr lang="en-GB" sz="2000" i="1" dirty="0"/>
            </a:br>
            <a:br>
              <a:rPr lang="en-GB" sz="2000" i="1" dirty="0"/>
            </a:br>
            <a:br>
              <a:rPr lang="en-GB" sz="2000" i="1" dirty="0"/>
            </a:br>
            <a:br>
              <a:rPr lang="en-GB" sz="2000" i="1" dirty="0"/>
            </a:br>
            <a:endParaRPr lang="en-GB" sz="2000" b="1" dirty="0">
              <a:solidFill>
                <a:srgbClr val="FF0000"/>
              </a:solidFill>
            </a:endParaRPr>
          </a:p>
        </p:txBody>
      </p:sp>
      <p:graphicFrame>
        <p:nvGraphicFramePr>
          <p:cNvPr id="4" name="Table 3"/>
          <p:cNvGraphicFramePr>
            <a:graphicFrameLocks noGrp="1"/>
          </p:cNvGraphicFramePr>
          <p:nvPr/>
        </p:nvGraphicFramePr>
        <p:xfrm>
          <a:off x="285720" y="2071678"/>
          <a:ext cx="8572559" cy="4246880"/>
        </p:xfrm>
        <a:graphic>
          <a:graphicData uri="http://schemas.openxmlformats.org/drawingml/2006/table">
            <a:tbl>
              <a:tblPr firstRow="1" bandRow="1">
                <a:tableStyleId>{5C22544A-7EE6-4342-B048-85BDC9FD1C3A}</a:tableStyleId>
              </a:tblPr>
              <a:tblGrid>
                <a:gridCol w="1503956">
                  <a:extLst>
                    <a:ext uri="{9D8B030D-6E8A-4147-A177-3AD203B41FA5}">
                      <a16:colId xmlns:a16="http://schemas.microsoft.com/office/drawing/2014/main" val="20000"/>
                    </a:ext>
                  </a:extLst>
                </a:gridCol>
                <a:gridCol w="526385">
                  <a:extLst>
                    <a:ext uri="{9D8B030D-6E8A-4147-A177-3AD203B41FA5}">
                      <a16:colId xmlns:a16="http://schemas.microsoft.com/office/drawing/2014/main" val="20001"/>
                    </a:ext>
                  </a:extLst>
                </a:gridCol>
                <a:gridCol w="2613129">
                  <a:extLst>
                    <a:ext uri="{9D8B030D-6E8A-4147-A177-3AD203B41FA5}">
                      <a16:colId xmlns:a16="http://schemas.microsoft.com/office/drawing/2014/main" val="20002"/>
                    </a:ext>
                  </a:extLst>
                </a:gridCol>
                <a:gridCol w="500066">
                  <a:extLst>
                    <a:ext uri="{9D8B030D-6E8A-4147-A177-3AD203B41FA5}">
                      <a16:colId xmlns:a16="http://schemas.microsoft.com/office/drawing/2014/main" val="20003"/>
                    </a:ext>
                  </a:extLst>
                </a:gridCol>
                <a:gridCol w="3429023">
                  <a:extLst>
                    <a:ext uri="{9D8B030D-6E8A-4147-A177-3AD203B41FA5}">
                      <a16:colId xmlns:a16="http://schemas.microsoft.com/office/drawing/2014/main" val="20004"/>
                    </a:ext>
                  </a:extLst>
                </a:gridCol>
              </a:tblGrid>
              <a:tr h="370840">
                <a:tc>
                  <a:txBody>
                    <a:bodyPr/>
                    <a:lstStyle/>
                    <a:p>
                      <a:r>
                        <a:rPr lang="en-GB" b="0" dirty="0">
                          <a:solidFill>
                            <a:schemeClr val="tx1"/>
                          </a:solidFill>
                        </a:rPr>
                        <a:t>1- articulate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move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err="1">
                          <a:solidFill>
                            <a:schemeClr val="tx1"/>
                          </a:solidFill>
                        </a:rPr>
                        <a:t>adj</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able to put words together well </a:t>
                      </a:r>
                      <a:r>
                        <a:rPr lang="en-US" sz="1800" b="0" kern="1200" dirty="0">
                          <a:solidFill>
                            <a:schemeClr val="tx1"/>
                          </a:solidFill>
                          <a:latin typeface="+mn-lt"/>
                          <a:ea typeface="+mn-ea"/>
                          <a:cs typeface="+mn-cs"/>
                        </a:rPr>
                        <a: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2. issues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a:solidFill>
                            <a:schemeClr val="dk1"/>
                          </a:solidFill>
                          <a:latin typeface="+mn-lt"/>
                          <a:ea typeface="+mn-ea"/>
                          <a:cs typeface="+mn-cs"/>
                        </a:rPr>
                        <a:t>important points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sends out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3. shifts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working periods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moves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4. freelance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 person who works for him/herself</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err="1"/>
                        <a:t>Adj</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not employed by one company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5. mass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err="1"/>
                        <a:t>Adj</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going to a large number of people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large number</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mn-lt"/>
                          <a:ea typeface="+mn-ea"/>
                          <a:cs typeface="+mn-cs"/>
                        </a:rPr>
                        <a:t>6. field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place for animals or crops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area, e.g., of work, study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mn-lt"/>
                          <a:ea typeface="+mn-ea"/>
                          <a:cs typeface="+mn-cs"/>
                        </a:rPr>
                        <a:t>7. contribute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give money 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give items to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kern="1200" baseline="0" dirty="0">
                          <a:solidFill>
                            <a:schemeClr val="dk1"/>
                          </a:solidFill>
                          <a:latin typeface="+mn-lt"/>
                          <a:ea typeface="+mn-ea"/>
                          <a:cs typeface="+mn-cs"/>
                        </a:rPr>
                        <a:t>8. cub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junior employee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small animal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kern="1200" baseline="0" dirty="0">
                          <a:solidFill>
                            <a:schemeClr val="dk1"/>
                          </a:solidFill>
                          <a:latin typeface="+mn-lt"/>
                          <a:ea typeface="+mn-ea"/>
                          <a:cs typeface="+mn-cs"/>
                        </a:rPr>
                        <a:t>9. rise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(an) increase</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(to) increase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r>
                        <a:rPr lang="en-GB" sz="1800" kern="1200" baseline="0" dirty="0">
                          <a:solidFill>
                            <a:schemeClr val="dk1"/>
                          </a:solidFill>
                          <a:latin typeface="+mn-lt"/>
                          <a:ea typeface="+mn-ea"/>
                          <a:cs typeface="+mn-cs"/>
                        </a:rPr>
                        <a:t>10. perks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gets more active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extra benefits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transition spd="slow">
    <p:fade/>
    <p:sndAc>
      <p:stSnd>
        <p:snd r:embed="rId2" name="push.wav"/>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800" b="1" dirty="0">
                <a:solidFill>
                  <a:srgbClr val="FF0000"/>
                </a:solidFill>
              </a:rPr>
              <a:t>3.13 Learning new reading skills: Dealing with new words </a:t>
            </a:r>
            <a:br>
              <a:rPr lang="en-GB" sz="2800" b="1" dirty="0"/>
            </a:br>
            <a:r>
              <a:rPr lang="en-GB" sz="2800" b="1" dirty="0"/>
              <a:t>            </a:t>
            </a:r>
            <a:r>
              <a:rPr lang="en-GB" sz="2400" dirty="0"/>
              <a:t>                     </a:t>
            </a:r>
            <a:r>
              <a:rPr lang="en-GB" sz="2400" b="1" dirty="0">
                <a:solidFill>
                  <a:srgbClr val="FF0000"/>
                </a:solidFill>
              </a:rPr>
              <a:t>A. Reviewing vocabulary. Page. 90</a:t>
            </a:r>
            <a:br>
              <a:rPr lang="en-GB" sz="2000" b="1" dirty="0">
                <a:solidFill>
                  <a:srgbClr val="FF0000"/>
                </a:solidFill>
              </a:rPr>
            </a:br>
            <a:br>
              <a:rPr lang="en-GB" sz="2000" b="1" dirty="0">
                <a:solidFill>
                  <a:srgbClr val="FF0000"/>
                </a:solidFill>
              </a:rPr>
            </a:br>
            <a:br>
              <a:rPr lang="en-GB" sz="2000" b="1" dirty="0">
                <a:solidFill>
                  <a:srgbClr val="FF0000"/>
                </a:solidFill>
              </a:rPr>
            </a:br>
            <a:br>
              <a:rPr lang="en-GB" sz="2000" b="1" dirty="0">
                <a:solidFill>
                  <a:srgbClr val="FF0000"/>
                </a:solidFill>
              </a:rPr>
            </a:br>
            <a:r>
              <a:rPr lang="en-GB" sz="2000" dirty="0"/>
              <a:t>   </a:t>
            </a:r>
            <a:br>
              <a:rPr lang="en-GB" sz="2000" i="1" dirty="0"/>
            </a:br>
            <a:br>
              <a:rPr lang="en-GB" sz="2000" i="1" dirty="0"/>
            </a:br>
            <a:br>
              <a:rPr lang="en-GB" sz="2000" i="1" dirty="0"/>
            </a:br>
            <a:br>
              <a:rPr lang="en-GB" sz="2000" i="1" dirty="0"/>
            </a:br>
            <a:br>
              <a:rPr lang="en-GB" sz="2000" i="1" dirty="0"/>
            </a:br>
            <a:br>
              <a:rPr lang="en-GB" sz="2000" i="1" dirty="0"/>
            </a:br>
            <a:br>
              <a:rPr lang="en-GB" sz="2000" i="1" dirty="0"/>
            </a:br>
            <a:br>
              <a:rPr lang="en-GB" sz="2000" i="1" dirty="0"/>
            </a:br>
            <a:endParaRPr lang="en-GB" sz="2000" b="1" dirty="0">
              <a:solidFill>
                <a:srgbClr val="FF0000"/>
              </a:solidFill>
            </a:endParaRPr>
          </a:p>
        </p:txBody>
      </p:sp>
      <p:graphicFrame>
        <p:nvGraphicFramePr>
          <p:cNvPr id="5" name="Table 4"/>
          <p:cNvGraphicFramePr>
            <a:graphicFrameLocks noGrp="1"/>
          </p:cNvGraphicFramePr>
          <p:nvPr/>
        </p:nvGraphicFramePr>
        <p:xfrm>
          <a:off x="1428728" y="2571744"/>
          <a:ext cx="6096000" cy="3657600"/>
        </p:xfrm>
        <a:graphic>
          <a:graphicData uri="http://schemas.openxmlformats.org/drawingml/2006/table">
            <a:tbl>
              <a:tblPr firstRow="1" bandRow="1">
                <a:tableStyleId>{5C22544A-7EE6-4342-B048-85BDC9FD1C3A}</a:tableStyleId>
              </a:tblPr>
              <a:tblGrid>
                <a:gridCol w="2643206">
                  <a:extLst>
                    <a:ext uri="{9D8B030D-6E8A-4147-A177-3AD203B41FA5}">
                      <a16:colId xmlns:a16="http://schemas.microsoft.com/office/drawing/2014/main" val="20000"/>
                    </a:ext>
                  </a:extLst>
                </a:gridCol>
                <a:gridCol w="714380">
                  <a:extLst>
                    <a:ext uri="{9D8B030D-6E8A-4147-A177-3AD203B41FA5}">
                      <a16:colId xmlns:a16="http://schemas.microsoft.com/office/drawing/2014/main" val="20001"/>
                    </a:ext>
                  </a:extLst>
                </a:gridCol>
                <a:gridCol w="2738414">
                  <a:extLst>
                    <a:ext uri="{9D8B030D-6E8A-4147-A177-3AD203B41FA5}">
                      <a16:colId xmlns:a16="http://schemas.microsoft.com/office/drawing/2014/main" val="20002"/>
                    </a:ext>
                  </a:extLst>
                </a:gridCol>
              </a:tblGrid>
              <a:tr h="370840">
                <a:tc>
                  <a:txBody>
                    <a:bodyPr/>
                    <a:lstStyle/>
                    <a:p>
                      <a:r>
                        <a:rPr lang="en-GB" sz="2400" b="0" dirty="0">
                          <a:solidFill>
                            <a:schemeClr val="tx1"/>
                          </a:solidFill>
                        </a:rPr>
                        <a:t>1- freelance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Technology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400" b="0" dirty="0">
                          <a:solidFill>
                            <a:schemeClr val="tx1"/>
                          </a:solidFill>
                        </a:rPr>
                        <a:t>2- mass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Studies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400" b="0" dirty="0">
                          <a:solidFill>
                            <a:schemeClr val="tx1"/>
                          </a:solidFill>
                        </a:rPr>
                        <a:t>3- 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Overtime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400" b="0" dirty="0">
                          <a:solidFill>
                            <a:schemeClr val="tx1"/>
                          </a:solidFill>
                        </a:rPr>
                        <a:t>4-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Salary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400" b="0" dirty="0">
                          <a:solidFill>
                            <a:schemeClr val="tx1"/>
                          </a:solidFill>
                        </a:rPr>
                        <a:t>5- starting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Journalist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400" b="0" dirty="0">
                          <a:solidFill>
                            <a:schemeClr val="tx1"/>
                          </a:solidFill>
                        </a:rPr>
                        <a:t>6- unpaid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400" b="0" dirty="0">
                          <a:solidFill>
                            <a:schemeClr val="tx1"/>
                          </a:solidFill>
                        </a:rPr>
                        <a:t>7-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Car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2400" b="0" dirty="0">
                          <a:solidFill>
                            <a:schemeClr val="tx1"/>
                          </a:solidFill>
                        </a:rPr>
                        <a:t>8- career-entry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transition spd="slow">
    <p:fade/>
    <p:sndAc>
      <p:stSnd>
        <p:snd r:embed="rId2" name="push.wav"/>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800" b="1" dirty="0">
                <a:solidFill>
                  <a:srgbClr val="FF0000"/>
                </a:solidFill>
              </a:rPr>
              <a:t>3.13 Learning new reading skills: Dealing with new words </a:t>
            </a:r>
            <a:br>
              <a:rPr lang="en-GB" sz="2800" b="1" dirty="0"/>
            </a:br>
            <a:r>
              <a:rPr lang="en-GB" sz="2800" b="1" dirty="0"/>
              <a:t>            </a:t>
            </a:r>
            <a:r>
              <a:rPr lang="en-GB" sz="2400" dirty="0"/>
              <a:t>                     </a:t>
            </a:r>
            <a:r>
              <a:rPr lang="en-GB" sz="2400" b="1" dirty="0">
                <a:solidFill>
                  <a:srgbClr val="FF0000"/>
                </a:solidFill>
              </a:rPr>
              <a:t>B. </a:t>
            </a:r>
            <a:r>
              <a:rPr lang="en-GB" sz="2800" b="1" dirty="0">
                <a:solidFill>
                  <a:srgbClr val="FF0000"/>
                </a:solidFill>
              </a:rPr>
              <a:t>Identifying a new skill (1). </a:t>
            </a:r>
            <a:r>
              <a:rPr lang="en-GB" sz="2400" b="1" dirty="0">
                <a:solidFill>
                  <a:srgbClr val="FF0000"/>
                </a:solidFill>
              </a:rPr>
              <a:t>Page. 90</a:t>
            </a:r>
            <a:br>
              <a:rPr lang="en-GB" sz="2000" b="1" dirty="0">
                <a:solidFill>
                  <a:srgbClr val="FF0000"/>
                </a:solidFill>
              </a:rPr>
            </a:br>
            <a:r>
              <a:rPr lang="en-GB" sz="2000" dirty="0"/>
              <a:t> 1. </a:t>
            </a:r>
            <a:br>
              <a:rPr lang="en-GB" sz="2000" dirty="0"/>
            </a:br>
            <a:r>
              <a:rPr lang="en-GB" sz="2000" dirty="0"/>
              <a:t>a. adjective (because comes before noun) =</a:t>
            </a:r>
            <a:br>
              <a:rPr lang="en-GB" sz="2000" dirty="0"/>
            </a:br>
            <a:r>
              <a:rPr lang="en-GB" sz="2000" dirty="0"/>
              <a:t>working hard?</a:t>
            </a:r>
            <a:br>
              <a:rPr lang="en-GB" sz="2000" dirty="0"/>
            </a:br>
            <a:r>
              <a:rPr lang="en-GB" sz="2000" dirty="0"/>
              <a:t>b. verb (because comes after </a:t>
            </a:r>
            <a:r>
              <a:rPr lang="en-GB" sz="2000" i="1" dirty="0"/>
              <a:t>must) = push?</a:t>
            </a:r>
            <a:br>
              <a:rPr lang="en-GB" sz="2000" i="1" dirty="0"/>
            </a:br>
            <a:r>
              <a:rPr lang="en-GB" sz="2000" dirty="0"/>
              <a:t>c. noun (because subject of </a:t>
            </a:r>
            <a:r>
              <a:rPr lang="en-GB" sz="2000" i="1" dirty="0"/>
              <a:t>is ) = doing</a:t>
            </a:r>
            <a:br>
              <a:rPr lang="en-GB" sz="2000" i="1" dirty="0"/>
            </a:br>
            <a:r>
              <a:rPr lang="en-GB" sz="2000" dirty="0"/>
              <a:t>things on time?</a:t>
            </a:r>
            <a:br>
              <a:rPr lang="en-GB" sz="2000" dirty="0"/>
            </a:br>
            <a:r>
              <a:rPr lang="en-GB" sz="2000" dirty="0"/>
              <a:t>d. adjective (because comes before noun) =</a:t>
            </a:r>
            <a:br>
              <a:rPr lang="en-GB" sz="2000" dirty="0"/>
            </a:br>
            <a:r>
              <a:rPr lang="en-GB" sz="2000" dirty="0"/>
              <a:t>kind of company – with offices all over the</a:t>
            </a:r>
            <a:br>
              <a:rPr lang="en-GB" sz="2000" dirty="0"/>
            </a:br>
            <a:r>
              <a:rPr lang="en-GB" sz="2000" dirty="0"/>
              <a:t>world?</a:t>
            </a:r>
            <a:br>
              <a:rPr lang="en-GB" sz="2000" dirty="0"/>
            </a:br>
            <a:r>
              <a:rPr lang="en-GB" sz="2000" dirty="0"/>
              <a:t>e. adjective (or noun) (because comes before</a:t>
            </a:r>
            <a:br>
              <a:rPr lang="en-GB" sz="2000" dirty="0"/>
            </a:br>
            <a:r>
              <a:rPr lang="en-GB" sz="2000" dirty="0"/>
              <a:t>noun) = kind of manager? </a:t>
            </a:r>
            <a:br>
              <a:rPr lang="en-GB" sz="2000" i="1" dirty="0"/>
            </a:br>
            <a:br>
              <a:rPr lang="en-GB" sz="2000" i="1" dirty="0"/>
            </a:br>
            <a:br>
              <a:rPr lang="en-GB" sz="2000" i="1" dirty="0"/>
            </a:br>
            <a:endParaRPr lang="en-GB" sz="2000" b="1" dirty="0">
              <a:solidFill>
                <a:srgbClr val="FF0000"/>
              </a:solidFill>
            </a:endParaRPr>
          </a:p>
        </p:txBody>
      </p:sp>
    </p:spTree>
  </p:cSld>
  <p:clrMapOvr>
    <a:masterClrMapping/>
  </p:clrMapOvr>
  <p:transition spd="slow">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3.13 Learning new reading skills: Dealing with new words </a:t>
            </a:r>
            <a:br>
              <a:rPr lang="en-GB" sz="2400" b="1" dirty="0"/>
            </a:br>
            <a:r>
              <a:rPr lang="en-GB" sz="2400" b="1" dirty="0"/>
              <a:t>            </a:t>
            </a:r>
            <a:r>
              <a:rPr lang="en-GB" sz="2000" dirty="0"/>
              <a:t>                     </a:t>
            </a:r>
            <a:r>
              <a:rPr lang="en-GB" sz="2400" b="1" dirty="0">
                <a:solidFill>
                  <a:srgbClr val="FF0000"/>
                </a:solidFill>
              </a:rPr>
              <a:t>C. Identifying a new skill (2) </a:t>
            </a:r>
            <a:r>
              <a:rPr lang="en-GB" sz="2000" b="1" dirty="0">
                <a:solidFill>
                  <a:srgbClr val="FF0000"/>
                </a:solidFill>
              </a:rPr>
              <a:t>Page. 90</a:t>
            </a:r>
            <a:br>
              <a:rPr lang="en-GB" sz="1800" b="1" dirty="0">
                <a:solidFill>
                  <a:srgbClr val="FF0000"/>
                </a:solidFill>
              </a:rPr>
            </a:br>
            <a:r>
              <a:rPr lang="en-GB" sz="1800" dirty="0"/>
              <a:t> </a:t>
            </a: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i="1" dirty="0"/>
            </a:br>
            <a:br>
              <a:rPr lang="en-GB" sz="1800" i="1" dirty="0"/>
            </a:br>
            <a:br>
              <a:rPr lang="en-GB" sz="1800" i="1" dirty="0"/>
            </a:br>
            <a:endParaRPr lang="en-GB" sz="1800" b="1" dirty="0">
              <a:solidFill>
                <a:srgbClr val="FF0000"/>
              </a:solidFill>
            </a:endParaRPr>
          </a:p>
        </p:txBody>
      </p:sp>
      <p:graphicFrame>
        <p:nvGraphicFramePr>
          <p:cNvPr id="3" name="Table 2"/>
          <p:cNvGraphicFramePr>
            <a:graphicFrameLocks noGrp="1"/>
          </p:cNvGraphicFramePr>
          <p:nvPr/>
        </p:nvGraphicFramePr>
        <p:xfrm>
          <a:off x="214281" y="1714488"/>
          <a:ext cx="8715438" cy="4785360"/>
        </p:xfrm>
        <a:graphic>
          <a:graphicData uri="http://schemas.openxmlformats.org/drawingml/2006/table">
            <a:tbl>
              <a:tblPr firstRow="1" bandRow="1">
                <a:tableStyleId>{5C22544A-7EE6-4342-B048-85BDC9FD1C3A}</a:tableStyleId>
              </a:tblPr>
              <a:tblGrid>
                <a:gridCol w="3500463">
                  <a:extLst>
                    <a:ext uri="{9D8B030D-6E8A-4147-A177-3AD203B41FA5}">
                      <a16:colId xmlns:a16="http://schemas.microsoft.com/office/drawing/2014/main" val="20000"/>
                    </a:ext>
                  </a:extLst>
                </a:gridCol>
                <a:gridCol w="642942">
                  <a:extLst>
                    <a:ext uri="{9D8B030D-6E8A-4147-A177-3AD203B41FA5}">
                      <a16:colId xmlns:a16="http://schemas.microsoft.com/office/drawing/2014/main" val="20001"/>
                    </a:ext>
                  </a:extLst>
                </a:gridCol>
                <a:gridCol w="4572033">
                  <a:extLst>
                    <a:ext uri="{9D8B030D-6E8A-4147-A177-3AD203B41FA5}">
                      <a16:colId xmlns:a16="http://schemas.microsoft.com/office/drawing/2014/main" val="20002"/>
                    </a:ext>
                  </a:extLst>
                </a:gridCol>
              </a:tblGrid>
              <a:tr h="370840">
                <a:tc>
                  <a:txBody>
                    <a:bodyPr/>
                    <a:lstStyle/>
                    <a:p>
                      <a:r>
                        <a:rPr lang="en-GB" sz="1800" b="0" kern="1200" baseline="0" dirty="0">
                          <a:solidFill>
                            <a:schemeClr val="tx1"/>
                          </a:solidFill>
                          <a:latin typeface="+mn-lt"/>
                          <a:ea typeface="+mn-ea"/>
                          <a:cs typeface="+mn-cs"/>
                        </a:rPr>
                        <a:t>1. Choose the right career for you</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You must be interested in the field.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Think about your hobbies and interests.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2. Get the right qualifications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Find out the requirements for a career-entry job.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Research the universities which offer the appropriate degree or diploma courses.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3. Get useful work experience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Do summer jobs during your time at university.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Join university clubs and help to organize events.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mn-lt"/>
                          <a:ea typeface="+mn-ea"/>
                          <a:cs typeface="+mn-cs"/>
                        </a:rPr>
                        <a:t>4. Getting your first job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You must sell yourself at the interview.</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Wear smart clothes and give interesting answers to all the questions.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kern="1200" baseline="0" dirty="0">
                          <a:solidFill>
                            <a:schemeClr val="dk1"/>
                          </a:solidFill>
                          <a:latin typeface="+mn-lt"/>
                          <a:ea typeface="+mn-ea"/>
                          <a:cs typeface="+mn-cs"/>
                        </a:rPr>
                        <a:t>5. Being a good employee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Always get to work on time.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Meet all the work deadlines.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transition spd="slow">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200000"/>
              </a:lnSpc>
            </a:pPr>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800" b="1" dirty="0">
                <a:solidFill>
                  <a:srgbClr val="FF0000"/>
                </a:solidFill>
              </a:rPr>
              <a:t>3.14 Grammar for reading: Basic sentence patterns</a:t>
            </a:r>
            <a:br>
              <a:rPr lang="en-GB" sz="2800" b="1" dirty="0"/>
            </a:br>
            <a:r>
              <a:rPr lang="en-GB" sz="2800" b="1" dirty="0"/>
              <a:t>       </a:t>
            </a:r>
            <a:r>
              <a:rPr lang="en-GB" sz="2800" b="1" i="1" dirty="0"/>
              <a:t>The structures of English sentences</a:t>
            </a:r>
            <a:r>
              <a:rPr lang="en-GB" sz="2800" b="1" dirty="0"/>
              <a:t>.     </a:t>
            </a:r>
            <a:r>
              <a:rPr lang="en-GB" sz="2400" dirty="0"/>
              <a:t>                     </a:t>
            </a:r>
            <a:br>
              <a:rPr lang="en-GB" sz="2400" dirty="0"/>
            </a:br>
            <a:r>
              <a:rPr lang="en-GB" sz="2400" dirty="0"/>
              <a:t>      </a:t>
            </a:r>
            <a:r>
              <a:rPr lang="en-GB" sz="2000" dirty="0"/>
              <a:t>– S V</a:t>
            </a:r>
            <a:br>
              <a:rPr lang="en-GB" sz="2000" dirty="0"/>
            </a:br>
            <a:r>
              <a:rPr lang="en-GB" sz="2000" dirty="0"/>
              <a:t>       – S V O</a:t>
            </a:r>
            <a:br>
              <a:rPr lang="en-GB" sz="2000" dirty="0"/>
            </a:br>
            <a:r>
              <a:rPr lang="en-GB" sz="2000" dirty="0"/>
              <a:t>       – S V C (Complement)</a:t>
            </a:r>
            <a:br>
              <a:rPr lang="en-GB" sz="2000" dirty="0"/>
            </a:br>
            <a:r>
              <a:rPr lang="en-GB" sz="2000" dirty="0"/>
              <a:t>       – S V A (Adverbial).</a:t>
            </a:r>
            <a:br>
              <a:rPr lang="en-GB" sz="2000" b="1" dirty="0">
                <a:solidFill>
                  <a:srgbClr val="FF0000"/>
                </a:solidFill>
              </a:rPr>
            </a:br>
            <a:r>
              <a:rPr lang="en-GB" sz="2000" dirty="0"/>
              <a:t> </a:t>
            </a:r>
            <a:br>
              <a:rPr lang="en-GB" sz="2000" i="1" dirty="0"/>
            </a:br>
            <a:br>
              <a:rPr lang="en-GB" sz="2000" i="1" dirty="0"/>
            </a:br>
            <a:endParaRPr lang="en-GB" sz="2000" b="1" dirty="0">
              <a:solidFill>
                <a:srgbClr val="FF0000"/>
              </a:solidFill>
            </a:endParaRPr>
          </a:p>
        </p:txBody>
      </p:sp>
    </p:spTree>
  </p:cSld>
  <p:clrMapOvr>
    <a:masterClrMapping/>
  </p:clrMapOvr>
  <p:transition spd="slow">
    <p:strips/>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200000"/>
              </a:lnSpc>
            </a:pPr>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3.14 Grammar for reading: Basic sentence patterns</a:t>
            </a:r>
            <a:br>
              <a:rPr lang="en-GB" sz="2400" b="1" dirty="0"/>
            </a:br>
            <a:r>
              <a:rPr lang="en-GB" sz="2400" b="1" dirty="0"/>
              <a:t>                   </a:t>
            </a:r>
            <a:r>
              <a:rPr lang="en-GB" sz="2400" b="1" dirty="0">
                <a:solidFill>
                  <a:srgbClr val="FF0000"/>
                </a:solidFill>
              </a:rPr>
              <a:t>A. Identifying parts of speech. Page. 91</a:t>
            </a:r>
            <a:br>
              <a:rPr lang="en-GB" sz="2400" b="1" dirty="0">
                <a:solidFill>
                  <a:srgbClr val="FF0000"/>
                </a:solidFill>
              </a:rPr>
            </a:br>
            <a:r>
              <a:rPr lang="en-GB" sz="2000" dirty="0">
                <a:latin typeface="Times New Roman" pitchFamily="18" charset="0"/>
                <a:cs typeface="Times New Roman" pitchFamily="18" charset="0"/>
              </a:rPr>
              <a:t>The world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of work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is changing</a:t>
            </a:r>
            <a:r>
              <a:rPr lang="en-GB" sz="2000" dirty="0">
                <a:solidFill>
                  <a:srgbClr val="FF0000"/>
                </a:solidFill>
                <a:latin typeface="Times New Roman" pitchFamily="18" charset="0"/>
                <a:cs typeface="Times New Roman" pitchFamily="18" charset="0"/>
              </a:rPr>
              <a:t> </a:t>
            </a:r>
            <a:r>
              <a:rPr lang="en-GB" sz="2000" dirty="0">
                <a:solidFill>
                  <a:schemeClr val="accent5">
                    <a:lumMod val="50000"/>
                  </a:schemeClr>
                </a:solidFill>
                <a:latin typeface="Times New Roman" pitchFamily="18" charset="0"/>
                <a:cs typeface="Times New Roman" pitchFamily="18" charset="0"/>
              </a:rPr>
              <a:t>(V)</a:t>
            </a:r>
            <a:r>
              <a:rPr lang="en-GB" sz="2000" dirty="0">
                <a:latin typeface="Times New Roman" pitchFamily="18" charset="0"/>
                <a:cs typeface="Times New Roman" pitchFamily="18" charset="0"/>
              </a:rPr>
              <a:t>. At one </a:t>
            </a:r>
            <a:r>
              <a:rPr lang="en-GB" sz="2000" i="1" dirty="0">
                <a:solidFill>
                  <a:schemeClr val="accent6">
                    <a:lumMod val="50000"/>
                  </a:schemeClr>
                </a:solidFill>
                <a:latin typeface="Times New Roman" pitchFamily="18" charset="0"/>
                <a:cs typeface="Times New Roman" pitchFamily="18" charset="0"/>
              </a:rPr>
              <a:t>(</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 </a:t>
            </a:r>
            <a:r>
              <a:rPr lang="en-GB" sz="2000" dirty="0">
                <a:latin typeface="Times New Roman" pitchFamily="18" charset="0"/>
                <a:cs typeface="Times New Roman" pitchFamily="18" charset="0"/>
              </a:rPr>
              <a:t>time</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most people</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got</a:t>
            </a:r>
            <a:r>
              <a:rPr lang="en-GB" sz="2000" dirty="0">
                <a:solidFill>
                  <a:schemeClr val="accent5">
                    <a:lumMod val="50000"/>
                  </a:schemeClr>
                </a:solidFill>
                <a:latin typeface="Times New Roman" pitchFamily="18" charset="0"/>
                <a:cs typeface="Times New Roman" pitchFamily="18" charset="0"/>
              </a:rPr>
              <a:t>(V)</a:t>
            </a:r>
            <a:r>
              <a:rPr lang="en-GB" sz="2000" dirty="0">
                <a:latin typeface="Times New Roman" pitchFamily="18" charset="0"/>
                <a:cs typeface="Times New Roman" pitchFamily="18" charset="0"/>
              </a:rPr>
              <a:t> a job</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and they stayed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in that job</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for the whole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of their life </a:t>
            </a:r>
            <a:r>
              <a:rPr lang="en-GB" sz="2000" dirty="0">
                <a:solidFill>
                  <a:srgbClr val="FF0000"/>
                </a:solidFill>
                <a:latin typeface="Times New Roman" pitchFamily="18" charset="0"/>
                <a:cs typeface="Times New Roman" pitchFamily="18" charset="0"/>
              </a:rPr>
              <a:t>(N)</a:t>
            </a:r>
            <a:r>
              <a:rPr lang="en-GB" sz="2000" dirty="0">
                <a:latin typeface="Times New Roman" pitchFamily="18" charset="0"/>
                <a:cs typeface="Times New Roman" pitchFamily="18" charset="0"/>
              </a:rPr>
              <a:t>. Employers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paid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employees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for their time </a:t>
            </a:r>
            <a:r>
              <a:rPr lang="en-GB" sz="2000" dirty="0">
                <a:solidFill>
                  <a:srgbClr val="FF0000"/>
                </a:solidFill>
                <a:latin typeface="Times New Roman" pitchFamily="18" charset="0"/>
                <a:cs typeface="Times New Roman" pitchFamily="18" charset="0"/>
              </a:rPr>
              <a:t>(N)</a:t>
            </a:r>
            <a:r>
              <a:rPr lang="en-GB" sz="2000" dirty="0">
                <a:latin typeface="Times New Roman" pitchFamily="18" charset="0"/>
                <a:cs typeface="Times New Roman" pitchFamily="18" charset="0"/>
              </a:rPr>
              <a:t>. But in the modern</a:t>
            </a:r>
            <a:r>
              <a:rPr lang="en-GB" sz="2000" i="1" dirty="0">
                <a:solidFill>
                  <a:schemeClr val="accent6">
                    <a:lumMod val="50000"/>
                  </a:schemeClr>
                </a:solidFill>
                <a:latin typeface="Times New Roman" pitchFamily="18" charset="0"/>
                <a:cs typeface="Times New Roman" pitchFamily="18" charset="0"/>
              </a:rPr>
              <a:t> (</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a:t>
            </a:r>
            <a:r>
              <a:rPr lang="en-GB" sz="2000" dirty="0">
                <a:latin typeface="Times New Roman" pitchFamily="18" charset="0"/>
                <a:cs typeface="Times New Roman" pitchFamily="18" charset="0"/>
              </a:rPr>
              <a:t> world</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you cannot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expect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to get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a job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for life</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when you finish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your full-time </a:t>
            </a:r>
            <a:r>
              <a:rPr lang="en-GB" sz="2000" i="1" dirty="0">
                <a:solidFill>
                  <a:schemeClr val="accent6">
                    <a:lumMod val="50000"/>
                  </a:schemeClr>
                </a:solidFill>
                <a:latin typeface="Times New Roman" pitchFamily="18" charset="0"/>
                <a:cs typeface="Times New Roman" pitchFamily="18" charset="0"/>
              </a:rPr>
              <a:t>(</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a:t>
            </a:r>
            <a:r>
              <a:rPr lang="en-GB" sz="2000" dirty="0">
                <a:latin typeface="Times New Roman" pitchFamily="18" charset="0"/>
                <a:cs typeface="Times New Roman" pitchFamily="18" charset="0"/>
              </a:rPr>
              <a:t> education</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You will probably have </a:t>
            </a:r>
            <a:r>
              <a:rPr lang="en-GB" sz="2000" dirty="0">
                <a:solidFill>
                  <a:schemeClr val="accent5">
                    <a:lumMod val="50000"/>
                  </a:schemeClr>
                </a:solidFill>
                <a:latin typeface="Times New Roman" pitchFamily="18" charset="0"/>
                <a:cs typeface="Times New Roman" pitchFamily="18" charset="0"/>
              </a:rPr>
              <a:t>(V)</a:t>
            </a:r>
            <a:r>
              <a:rPr lang="en-GB" sz="2000" dirty="0">
                <a:latin typeface="Times New Roman" pitchFamily="18" charset="0"/>
                <a:cs typeface="Times New Roman" pitchFamily="18" charset="0"/>
              </a:rPr>
              <a:t> many different </a:t>
            </a:r>
            <a:r>
              <a:rPr lang="en-GB" sz="2000" i="1" dirty="0">
                <a:solidFill>
                  <a:schemeClr val="accent6">
                    <a:lumMod val="50000"/>
                  </a:schemeClr>
                </a:solidFill>
                <a:latin typeface="Times New Roman" pitchFamily="18" charset="0"/>
                <a:cs typeface="Times New Roman" pitchFamily="18" charset="0"/>
              </a:rPr>
              <a:t>(</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 </a:t>
            </a:r>
            <a:r>
              <a:rPr lang="en-GB" sz="2000" dirty="0">
                <a:latin typeface="Times New Roman" pitchFamily="18" charset="0"/>
                <a:cs typeface="Times New Roman" pitchFamily="18" charset="0"/>
              </a:rPr>
              <a:t>jobs</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in your lifetime</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Now, employers</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pay </a:t>
            </a:r>
            <a:r>
              <a:rPr lang="en-GB" sz="2000" dirty="0">
                <a:solidFill>
                  <a:schemeClr val="accent5">
                    <a:lumMod val="50000"/>
                  </a:schemeClr>
                </a:solidFill>
                <a:latin typeface="Times New Roman" pitchFamily="18" charset="0"/>
                <a:cs typeface="Times New Roman" pitchFamily="18" charset="0"/>
              </a:rPr>
              <a:t>(V)</a:t>
            </a:r>
            <a:r>
              <a:rPr lang="en-GB" sz="2000" dirty="0">
                <a:latin typeface="Times New Roman" pitchFamily="18" charset="0"/>
                <a:cs typeface="Times New Roman" pitchFamily="18" charset="0"/>
              </a:rPr>
              <a:t> people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for useful</a:t>
            </a:r>
            <a:r>
              <a:rPr lang="en-GB" sz="2000" i="1" dirty="0">
                <a:solidFill>
                  <a:schemeClr val="accent6">
                    <a:lumMod val="50000"/>
                  </a:schemeClr>
                </a:solidFill>
                <a:latin typeface="Times New Roman" pitchFamily="18" charset="0"/>
                <a:cs typeface="Times New Roman" pitchFamily="18" charset="0"/>
              </a:rPr>
              <a:t> (</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a:t>
            </a:r>
            <a:r>
              <a:rPr lang="en-GB" sz="2000" dirty="0">
                <a:latin typeface="Times New Roman" pitchFamily="18" charset="0"/>
                <a:cs typeface="Times New Roman" pitchFamily="18" charset="0"/>
              </a:rPr>
              <a:t> skills</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a:t>
            </a:r>
            <a:br>
              <a:rPr lang="en-GB" sz="1800" b="1" dirty="0">
                <a:solidFill>
                  <a:srgbClr val="FF0000"/>
                </a:solidFill>
              </a:rPr>
            </a:br>
            <a:r>
              <a:rPr lang="en-GB" sz="1800" dirty="0"/>
              <a:t> </a:t>
            </a:r>
            <a:br>
              <a:rPr lang="en-GB" sz="1800" i="1" dirty="0"/>
            </a:br>
            <a:br>
              <a:rPr lang="en-GB" sz="1800" i="1" dirty="0"/>
            </a:br>
            <a:endParaRPr lang="en-GB" sz="1800" b="1" dirty="0">
              <a:solidFill>
                <a:srgbClr val="FF0000"/>
              </a:solidFill>
            </a:endParaRPr>
          </a:p>
        </p:txBody>
      </p:sp>
    </p:spTree>
  </p:cSld>
  <p:clrMapOvr>
    <a:masterClrMapping/>
  </p:clrMapOvr>
  <p:transition spd="slow">
    <p:strips/>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200000"/>
              </a:lnSpc>
            </a:pPr>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3.14 Grammar for reading: Basic sentence patterns</a:t>
            </a:r>
            <a:br>
              <a:rPr lang="en-GB" sz="2400" b="1" dirty="0"/>
            </a:br>
            <a:r>
              <a:rPr lang="en-GB" sz="2400" b="1" dirty="0"/>
              <a:t>                   </a:t>
            </a:r>
            <a:r>
              <a:rPr lang="en-GB" sz="2400" b="1" dirty="0">
                <a:solidFill>
                  <a:srgbClr val="FF0000"/>
                </a:solidFill>
              </a:rPr>
              <a:t>B. Identifying sentence patterns. Page. 91</a:t>
            </a:r>
            <a:br>
              <a:rPr lang="en-GB" sz="2400" b="1" dirty="0">
                <a:solidFill>
                  <a:srgbClr val="FF0000"/>
                </a:solidFill>
              </a:rPr>
            </a:br>
            <a:r>
              <a:rPr lang="en-GB" sz="2400" b="1" dirty="0">
                <a:solidFill>
                  <a:srgbClr val="FF0000"/>
                </a:solidFill>
              </a:rPr>
              <a:t>     </a:t>
            </a:r>
            <a:r>
              <a:rPr lang="en-GB" sz="2000" dirty="0">
                <a:solidFill>
                  <a:srgbClr val="FF0000"/>
                </a:solidFill>
              </a:rPr>
              <a:t>1-</a:t>
            </a:r>
            <a:br>
              <a:rPr lang="en-GB" sz="1800" b="1" dirty="0">
                <a:solidFill>
                  <a:srgbClr val="FF0000"/>
                </a:solidFill>
              </a:rPr>
            </a:br>
            <a:r>
              <a:rPr lang="en-GB" sz="1800" dirty="0"/>
              <a:t> </a:t>
            </a:r>
            <a:br>
              <a:rPr lang="en-GB" sz="1800" dirty="0"/>
            </a:br>
            <a:br>
              <a:rPr lang="en-GB" sz="1800" dirty="0"/>
            </a:br>
            <a:br>
              <a:rPr lang="en-GB" sz="1800" dirty="0"/>
            </a:br>
            <a:br>
              <a:rPr lang="en-GB" sz="1800" dirty="0"/>
            </a:br>
            <a:br>
              <a:rPr lang="en-GB" sz="1800" dirty="0"/>
            </a:br>
            <a:br>
              <a:rPr lang="en-GB" sz="1800" i="1" dirty="0"/>
            </a:br>
            <a:br>
              <a:rPr lang="en-GB" sz="1800" i="1" dirty="0"/>
            </a:br>
            <a:endParaRPr lang="en-GB" sz="1800" b="1" dirty="0">
              <a:solidFill>
                <a:srgbClr val="FF0000"/>
              </a:solidFill>
            </a:endParaRPr>
          </a:p>
        </p:txBody>
      </p:sp>
      <p:graphicFrame>
        <p:nvGraphicFramePr>
          <p:cNvPr id="3" name="Table 2"/>
          <p:cNvGraphicFramePr>
            <a:graphicFrameLocks noGrp="1"/>
          </p:cNvGraphicFramePr>
          <p:nvPr/>
        </p:nvGraphicFramePr>
        <p:xfrm>
          <a:off x="1500166" y="2928934"/>
          <a:ext cx="6096000" cy="2966720"/>
        </p:xfrm>
        <a:graphic>
          <a:graphicData uri="http://schemas.openxmlformats.org/drawingml/2006/table">
            <a:tbl>
              <a:tblPr firstRow="1" bandRow="1">
                <a:tableStyleId>{5C22544A-7EE6-4342-B048-85BDC9FD1C3A}</a:tableStyleId>
              </a:tblPr>
              <a:tblGrid>
                <a:gridCol w="5072098">
                  <a:extLst>
                    <a:ext uri="{9D8B030D-6E8A-4147-A177-3AD203B41FA5}">
                      <a16:colId xmlns:a16="http://schemas.microsoft.com/office/drawing/2014/main" val="20000"/>
                    </a:ext>
                  </a:extLst>
                </a:gridCol>
                <a:gridCol w="1023902">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mn-lt"/>
                          <a:ea typeface="+mn-ea"/>
                          <a:cs typeface="+mn-cs"/>
                        </a:rPr>
                        <a:t>Employment / is declining.</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S V</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Unemployment / is rising.</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Many young people / are / out of work.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C</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Good jobs / are / scarce.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C</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Most employers / want / skilled workers.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mn-lt"/>
                          <a:ea typeface="+mn-ea"/>
                          <a:cs typeface="+mn-cs"/>
                        </a:rPr>
                        <a:t>Unskilled workers / cannot get / full-time positions.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mn-lt"/>
                          <a:ea typeface="+mn-ea"/>
                          <a:cs typeface="+mn-cs"/>
                        </a:rPr>
                        <a:t>They / work / now and then.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kern="1200" baseline="0" dirty="0">
                          <a:solidFill>
                            <a:schemeClr val="dk1"/>
                          </a:solidFill>
                          <a:latin typeface="+mn-lt"/>
                          <a:ea typeface="+mn-ea"/>
                          <a:cs typeface="+mn-cs"/>
                        </a:rPr>
                        <a:t>They / don’t earn / every week.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transition spd="slow">
    <p:strips/>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3.14 Grammar for reading: Basic sentence patterns</a:t>
            </a:r>
            <a:br>
              <a:rPr lang="en-GB" sz="2400" b="1" dirty="0"/>
            </a:br>
            <a:r>
              <a:rPr lang="en-GB" sz="2400" b="1" dirty="0"/>
              <a:t>                   </a:t>
            </a:r>
            <a:r>
              <a:rPr lang="en-GB" sz="2400" b="1" dirty="0">
                <a:solidFill>
                  <a:srgbClr val="FF0000"/>
                </a:solidFill>
              </a:rPr>
              <a:t>B. Identifying sentence patterns. Page. 91</a:t>
            </a:r>
            <a:br>
              <a:rPr lang="en-GB" sz="2400" b="1" dirty="0">
                <a:solidFill>
                  <a:srgbClr val="FF0000"/>
                </a:solidFill>
              </a:rPr>
            </a:br>
            <a:r>
              <a:rPr lang="en-GB" sz="2400" b="1" dirty="0">
                <a:solidFill>
                  <a:srgbClr val="FF0000"/>
                </a:solidFill>
              </a:rPr>
              <a:t>   </a:t>
            </a:r>
            <a:br>
              <a:rPr lang="en-GB" sz="2400" b="1" dirty="0">
                <a:solidFill>
                  <a:srgbClr val="FF0000"/>
                </a:solidFill>
              </a:rPr>
            </a:br>
            <a:r>
              <a:rPr lang="en-GB" sz="2400" b="1" dirty="0">
                <a:solidFill>
                  <a:srgbClr val="FF0000"/>
                </a:solidFill>
              </a:rPr>
              <a:t>  </a:t>
            </a:r>
            <a:r>
              <a:rPr lang="en-GB" sz="2000" b="1" dirty="0">
                <a:solidFill>
                  <a:srgbClr val="FF0000"/>
                </a:solidFill>
              </a:rPr>
              <a:t>2- </a:t>
            </a:r>
            <a:r>
              <a:rPr lang="en-GB" sz="2800" b="1" i="1" dirty="0">
                <a:latin typeface="DaunPenh" pitchFamily="2" charset="0"/>
                <a:cs typeface="DaunPenh" pitchFamily="2" charset="0"/>
              </a:rPr>
              <a:t>The meaning of the underlined words</a:t>
            </a:r>
            <a:br>
              <a:rPr lang="en-GB" sz="1800" b="1" dirty="0">
                <a:solidFill>
                  <a:srgbClr val="FF0000"/>
                </a:solidFill>
              </a:rPr>
            </a:br>
            <a:r>
              <a:rPr lang="en-GB" sz="1800"/>
              <a:t>               </a:t>
            </a:r>
            <a:r>
              <a:rPr lang="en-GB" sz="2000" dirty="0"/>
              <a:t>is declining = going down</a:t>
            </a:r>
            <a:br>
              <a:rPr lang="en-GB" sz="2000" dirty="0"/>
            </a:br>
            <a:r>
              <a:rPr lang="en-GB" sz="2000" dirty="0"/>
              <a:t>              unemployment = not having a job</a:t>
            </a:r>
            <a:br>
              <a:rPr lang="en-GB" sz="2000" dirty="0"/>
            </a:br>
            <a:r>
              <a:rPr lang="en-GB" sz="2000" dirty="0"/>
              <a:t>              out of work = not having a job</a:t>
            </a:r>
            <a:br>
              <a:rPr lang="en-GB" sz="2000" dirty="0"/>
            </a:br>
            <a:r>
              <a:rPr lang="en-GB" sz="2000" dirty="0"/>
              <a:t>              scarce = not many</a:t>
            </a:r>
            <a:br>
              <a:rPr lang="en-GB" sz="2000" dirty="0"/>
            </a:br>
            <a:r>
              <a:rPr lang="en-GB" sz="2000" dirty="0"/>
              <a:t>              skilled = with ability to do things from training</a:t>
            </a:r>
            <a:br>
              <a:rPr lang="en-GB" sz="2000" dirty="0"/>
            </a:br>
            <a:r>
              <a:rPr lang="en-GB" sz="2000" dirty="0"/>
              <a:t>              positions = jobs</a:t>
            </a:r>
            <a:br>
              <a:rPr lang="en-GB" sz="2000" dirty="0"/>
            </a:br>
            <a:r>
              <a:rPr lang="en-GB" sz="2000" dirty="0"/>
              <a:t>              now and then = sometimes, occasionally</a:t>
            </a:r>
            <a:br>
              <a:rPr lang="en-GB" sz="2000" dirty="0"/>
            </a:br>
            <a:r>
              <a:rPr lang="en-GB" sz="2000" dirty="0"/>
              <a:t>              earn = get money for work</a:t>
            </a:r>
            <a:br>
              <a:rPr lang="en-GB" sz="1800" dirty="0"/>
            </a:br>
            <a:endParaRPr lang="en-GB" sz="1800" b="1" dirty="0">
              <a:solidFill>
                <a:srgbClr val="FF0000"/>
              </a:solidFill>
            </a:endParaRPr>
          </a:p>
        </p:txBody>
      </p:sp>
    </p:spTree>
  </p:cSld>
  <p:clrMapOvr>
    <a:masterClrMapping/>
  </p:clrMapOvr>
  <p:transition spd="slow">
    <p:strips/>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Writing: The interview process</a:t>
            </a:r>
            <a:br>
              <a:rPr lang="en-GB" sz="2400" b="1" dirty="0">
                <a:solidFill>
                  <a:srgbClr val="FF0000"/>
                </a:solidFill>
              </a:rPr>
            </a:br>
            <a:r>
              <a:rPr lang="en-GB" sz="2400" b="1" dirty="0">
                <a:solidFill>
                  <a:srgbClr val="FF0000"/>
                </a:solidFill>
              </a:rPr>
              <a:t>              3.16 Vocabulary for writing: Selecting people for jobs</a:t>
            </a:r>
            <a:br>
              <a:rPr lang="en-GB" sz="2400" b="1" dirty="0">
                <a:solidFill>
                  <a:srgbClr val="FF0000"/>
                </a:solidFill>
              </a:rPr>
            </a:br>
            <a:r>
              <a:rPr lang="en-GB" sz="2400" b="1" dirty="0">
                <a:solidFill>
                  <a:srgbClr val="FF0000"/>
                </a:solidFill>
              </a:rPr>
              <a:t>                      B. Understanding new vocabulary. Page: 95</a:t>
            </a: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b="1" dirty="0">
                <a:solidFill>
                  <a:srgbClr val="FF0000"/>
                </a:solidFill>
              </a:rPr>
            </a:br>
            <a:r>
              <a:rPr lang="en-GB" sz="2400" b="1" dirty="0">
                <a:solidFill>
                  <a:srgbClr val="FF0000"/>
                </a:solidFill>
              </a:rPr>
              <a:t>   </a:t>
            </a:r>
            <a:br>
              <a:rPr lang="en-GB" sz="2400" b="1" dirty="0">
                <a:solidFill>
                  <a:srgbClr val="FF0000"/>
                </a:solidFill>
              </a:rPr>
            </a:br>
            <a:br>
              <a:rPr lang="en-GB" sz="1800" dirty="0"/>
            </a:br>
            <a:endParaRPr lang="en-GB" sz="1800" b="1" dirty="0">
              <a:solidFill>
                <a:srgbClr val="FF0000"/>
              </a:solidFill>
            </a:endParaRPr>
          </a:p>
        </p:txBody>
      </p:sp>
      <p:graphicFrame>
        <p:nvGraphicFramePr>
          <p:cNvPr id="4" name="Table 3"/>
          <p:cNvGraphicFramePr>
            <a:graphicFrameLocks noGrp="1"/>
          </p:cNvGraphicFramePr>
          <p:nvPr/>
        </p:nvGraphicFramePr>
        <p:xfrm>
          <a:off x="928662" y="2428868"/>
          <a:ext cx="7715304" cy="3992880"/>
        </p:xfrm>
        <a:graphic>
          <a:graphicData uri="http://schemas.openxmlformats.org/drawingml/2006/table">
            <a:tbl>
              <a:tblPr firstRow="1" bandRow="1">
                <a:tableStyleId>{5C22544A-7EE6-4342-B048-85BDC9FD1C3A}</a:tableStyleId>
              </a:tblPr>
              <a:tblGrid>
                <a:gridCol w="2571768">
                  <a:extLst>
                    <a:ext uri="{9D8B030D-6E8A-4147-A177-3AD203B41FA5}">
                      <a16:colId xmlns:a16="http://schemas.microsoft.com/office/drawing/2014/main" val="20000"/>
                    </a:ext>
                  </a:extLst>
                </a:gridCol>
                <a:gridCol w="591507">
                  <a:extLst>
                    <a:ext uri="{9D8B030D-6E8A-4147-A177-3AD203B41FA5}">
                      <a16:colId xmlns:a16="http://schemas.microsoft.com/office/drawing/2014/main" val="20001"/>
                    </a:ext>
                  </a:extLst>
                </a:gridCol>
                <a:gridCol w="4552029">
                  <a:extLst>
                    <a:ext uri="{9D8B030D-6E8A-4147-A177-3AD203B41FA5}">
                      <a16:colId xmlns:a16="http://schemas.microsoft.com/office/drawing/2014/main" val="20002"/>
                    </a:ext>
                  </a:extLst>
                </a:gridCol>
              </a:tblGrid>
              <a:tr h="370840">
                <a:tc>
                  <a:txBody>
                    <a:bodyPr/>
                    <a:lstStyle/>
                    <a:p>
                      <a:r>
                        <a:rPr lang="en-GB" sz="2000" b="0" kern="1200" baseline="0" dirty="0">
                          <a:solidFill>
                            <a:schemeClr val="tx1"/>
                          </a:solidFill>
                          <a:latin typeface="Times New Roman" pitchFamily="18" charset="0"/>
                          <a:ea typeface="+mn-ea"/>
                          <a:cs typeface="Times New Roman" pitchFamily="18" charset="0"/>
                        </a:rPr>
                        <a:t>1. qualifications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Times New Roman" pitchFamily="18" charset="0"/>
                          <a:ea typeface="+mn-ea"/>
                          <a:cs typeface="Times New Roman" pitchFamily="18" charset="0"/>
                        </a:rPr>
                        <a:t>wants to become a manager; willing to work long hours to solve problems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2. experience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able to manage a team of people, including some older engineers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3. appearance</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at least two years’ work in a maintenance department</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4. attitude</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able to learn about new products quickly; able to find solutions to problems</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5. intelligence</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friendly, helpful</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6. Motivation</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smart</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7. Interpersonal skills</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degree in Engineering</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transition spd="slow">
    <p:split orient="vert" dir="in"/>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br>
              <a:rPr lang="en-GB" sz="2400" b="1" dirty="0">
                <a:solidFill>
                  <a:srgbClr val="FF0000"/>
                </a:solidFill>
              </a:rPr>
            </a:br>
            <a:r>
              <a:rPr lang="en-GB" sz="2400" b="1" dirty="0">
                <a:solidFill>
                  <a:srgbClr val="FF0000"/>
                </a:solidFill>
              </a:rPr>
              <a:t>                        3.17 Real-time writing: A selection process</a:t>
            </a:r>
            <a:br>
              <a:rPr lang="en-GB" sz="2400" b="1" dirty="0">
                <a:solidFill>
                  <a:srgbClr val="FF0000"/>
                </a:solidFill>
              </a:rPr>
            </a:br>
            <a:r>
              <a:rPr lang="en-GB" sz="2400" b="1" dirty="0">
                <a:solidFill>
                  <a:srgbClr val="FF0000"/>
                </a:solidFill>
              </a:rPr>
              <a:t>                              A. </a:t>
            </a:r>
            <a:r>
              <a:rPr lang="en-GB" sz="2400" dirty="0">
                <a:solidFill>
                  <a:srgbClr val="FF0000"/>
                </a:solidFill>
              </a:rPr>
              <a:t>Reviewing vocabulary. Page. 96</a:t>
            </a: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b="1" dirty="0">
                <a:solidFill>
                  <a:srgbClr val="FF0000"/>
                </a:solidFill>
              </a:rPr>
            </a:br>
            <a:r>
              <a:rPr lang="en-GB" sz="2400" b="1" dirty="0">
                <a:solidFill>
                  <a:srgbClr val="FF0000"/>
                </a:solidFill>
              </a:rPr>
              <a:t>   </a:t>
            </a:r>
            <a:br>
              <a:rPr lang="en-GB" sz="2400" b="1" dirty="0">
                <a:solidFill>
                  <a:srgbClr val="FF0000"/>
                </a:solidFill>
              </a:rPr>
            </a:br>
            <a:br>
              <a:rPr lang="en-GB" sz="1800" dirty="0"/>
            </a:br>
            <a:endParaRPr lang="en-GB" sz="1800" b="1" dirty="0">
              <a:solidFill>
                <a:srgbClr val="FF0000"/>
              </a:solidFill>
            </a:endParaRPr>
          </a:p>
        </p:txBody>
      </p:sp>
      <p:graphicFrame>
        <p:nvGraphicFramePr>
          <p:cNvPr id="5" name="Table 4"/>
          <p:cNvGraphicFramePr>
            <a:graphicFrameLocks noGrp="1"/>
          </p:cNvGraphicFramePr>
          <p:nvPr/>
        </p:nvGraphicFramePr>
        <p:xfrm>
          <a:off x="1500166" y="2357430"/>
          <a:ext cx="6096000" cy="31699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sz="2000" b="0" kern="1200" baseline="0" dirty="0">
                          <a:solidFill>
                            <a:schemeClr val="tx1"/>
                          </a:solidFill>
                          <a:latin typeface="+mn-lt"/>
                          <a:ea typeface="+mn-ea"/>
                          <a:cs typeface="+mn-cs"/>
                        </a:rPr>
                        <a:t>1. write / produce</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a job description</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000" b="0" kern="1200" baseline="0" dirty="0">
                          <a:solidFill>
                            <a:schemeClr val="tx1"/>
                          </a:solidFill>
                          <a:latin typeface="+mn-lt"/>
                          <a:ea typeface="+mn-ea"/>
                          <a:cs typeface="+mn-cs"/>
                        </a:rPr>
                        <a:t>2. design</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an advertisement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b="0" kern="1200" baseline="0" dirty="0">
                          <a:solidFill>
                            <a:schemeClr val="tx1"/>
                          </a:solidFill>
                          <a:latin typeface="+mn-lt"/>
                          <a:ea typeface="+mn-ea"/>
                          <a:cs typeface="+mn-cs"/>
                        </a:rPr>
                        <a:t>3. complete / fill in</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an application form</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b="0" kern="1200" baseline="0" dirty="0">
                          <a:solidFill>
                            <a:schemeClr val="tx1"/>
                          </a:solidFill>
                          <a:latin typeface="+mn-lt"/>
                          <a:ea typeface="+mn-ea"/>
                          <a:cs typeface="+mn-cs"/>
                        </a:rPr>
                        <a:t>4. make / produce</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a short list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b="0" kern="1200" baseline="0" dirty="0">
                          <a:solidFill>
                            <a:schemeClr val="tx1"/>
                          </a:solidFill>
                          <a:latin typeface="+mn-lt"/>
                          <a:ea typeface="+mn-ea"/>
                          <a:cs typeface="+mn-cs"/>
                        </a:rPr>
                        <a:t>5. take up / follow up</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references</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b="0" kern="1200" baseline="0" dirty="0">
                          <a:solidFill>
                            <a:schemeClr val="tx1"/>
                          </a:solidFill>
                          <a:latin typeface="+mn-lt"/>
                          <a:ea typeface="+mn-ea"/>
                          <a:cs typeface="+mn-cs"/>
                        </a:rPr>
                        <a:t>6. conduct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interviews</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b="0" kern="1200" baseline="0" dirty="0">
                          <a:solidFill>
                            <a:schemeClr val="tx1"/>
                          </a:solidFill>
                          <a:latin typeface="+mn-lt"/>
                          <a:ea typeface="+mn-ea"/>
                          <a:cs typeface="+mn-cs"/>
                        </a:rPr>
                        <a:t>7. interview</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candidates</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2000" b="0" kern="1200" baseline="0" dirty="0">
                          <a:solidFill>
                            <a:schemeClr val="tx1"/>
                          </a:solidFill>
                          <a:latin typeface="+mn-lt"/>
                          <a:ea typeface="+mn-ea"/>
                          <a:cs typeface="+mn-cs"/>
                        </a:rPr>
                        <a:t>8. appoint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the best candidate</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transition spd="slow">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Listening: how to be a good employee</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Real-time listening: Behaviour at work. P. 76</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3.2 . C</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2</a:t>
            </a:r>
            <a:r>
              <a:rPr lang="en-GB" sz="2000" dirty="0">
                <a:latin typeface="Times New Roman" pitchFamily="18" charset="0"/>
                <a:cs typeface="Times New Roman" pitchFamily="18" charset="0"/>
              </a:rPr>
              <a:t>. </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357290" y="2643182"/>
          <a:ext cx="6357982" cy="36068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309982">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mn-lt"/>
                          <a:ea typeface="+mn-ea"/>
                          <a:cs typeface="+mn-cs"/>
                        </a:rPr>
                        <a:t>a. punctual</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always on time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kern="1200" baseline="0" dirty="0">
                          <a:solidFill>
                            <a:schemeClr val="tx1"/>
                          </a:solidFill>
                          <a:latin typeface="+mn-lt"/>
                          <a:ea typeface="+mn-ea"/>
                          <a:cs typeface="+mn-cs"/>
                        </a:rPr>
                        <a:t>b. manager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the person who gives you orders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b="0" kern="1200" baseline="0" dirty="0">
                          <a:solidFill>
                            <a:schemeClr val="tx1"/>
                          </a:solidFill>
                          <a:latin typeface="+mn-lt"/>
                          <a:ea typeface="+mn-ea"/>
                          <a:cs typeface="+mn-cs"/>
                        </a:rPr>
                        <a:t>c. colleagues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the people you work with</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b="0" kern="1200" baseline="0" dirty="0">
                          <a:solidFill>
                            <a:schemeClr val="tx1"/>
                          </a:solidFill>
                          <a:latin typeface="+mn-lt"/>
                          <a:ea typeface="+mn-ea"/>
                          <a:cs typeface="+mn-cs"/>
                        </a:rPr>
                        <a:t>d. customers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the people who buy things from your company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b="0" kern="1200" baseline="0" dirty="0">
                          <a:solidFill>
                            <a:schemeClr val="tx1"/>
                          </a:solidFill>
                          <a:latin typeface="+mn-lt"/>
                          <a:ea typeface="+mn-ea"/>
                          <a:cs typeface="+mn-cs"/>
                        </a:rPr>
                        <a:t>e. tasks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pieces of work</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b="0" kern="1200" baseline="0" dirty="0">
                          <a:solidFill>
                            <a:schemeClr val="tx1"/>
                          </a:solidFill>
                          <a:latin typeface="+mn-lt"/>
                          <a:ea typeface="+mn-ea"/>
                          <a:cs typeface="+mn-cs"/>
                        </a:rPr>
                        <a:t>f. quality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good or bad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b="0" kern="1200" baseline="0" dirty="0">
                          <a:solidFill>
                            <a:schemeClr val="tx1"/>
                          </a:solidFill>
                          <a:latin typeface="+mn-lt"/>
                          <a:ea typeface="+mn-ea"/>
                          <a:cs typeface="+mn-cs"/>
                        </a:rPr>
                        <a:t>g. equipment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phones and computers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b="0" kern="1200" baseline="0" dirty="0">
                          <a:solidFill>
                            <a:schemeClr val="tx1"/>
                          </a:solidFill>
                          <a:latin typeface="+mn-lt"/>
                          <a:ea typeface="+mn-ea"/>
                          <a:cs typeface="+mn-cs"/>
                        </a:rPr>
                        <a:t>h. workspace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desk, shelves, cupboards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b="0" kern="1200" baseline="0" dirty="0" err="1">
                          <a:solidFill>
                            <a:schemeClr val="tx1"/>
                          </a:solidFill>
                          <a:latin typeface="+mn-lt"/>
                          <a:ea typeface="+mn-ea"/>
                          <a:cs typeface="+mn-cs"/>
                        </a:rPr>
                        <a:t>i</a:t>
                      </a:r>
                      <a:r>
                        <a:rPr lang="en-GB" sz="1800" b="0" kern="1200" baseline="0" dirty="0">
                          <a:solidFill>
                            <a:schemeClr val="tx1"/>
                          </a:solidFill>
                          <a:latin typeface="+mn-lt"/>
                          <a:ea typeface="+mn-ea"/>
                          <a:cs typeface="+mn-cs"/>
                        </a:rPr>
                        <a:t>. chronologically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ordered by date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br>
              <a:rPr lang="en-GB" sz="2400" b="1" dirty="0">
                <a:solidFill>
                  <a:srgbClr val="FF0000"/>
                </a:solidFill>
              </a:rPr>
            </a:br>
            <a:r>
              <a:rPr lang="en-GB" sz="2400" b="1" dirty="0">
                <a:solidFill>
                  <a:srgbClr val="FF0000"/>
                </a:solidFill>
              </a:rPr>
              <a:t>                        3.17 Real-time writing: A selection process</a:t>
            </a:r>
            <a:br>
              <a:rPr lang="en-GB" sz="2400" b="1" dirty="0">
                <a:solidFill>
                  <a:srgbClr val="FF0000"/>
                </a:solidFill>
              </a:rPr>
            </a:br>
            <a:r>
              <a:rPr lang="en-GB" sz="2400" b="1" dirty="0">
                <a:solidFill>
                  <a:srgbClr val="FF0000"/>
                </a:solidFill>
              </a:rPr>
              <a:t>                 B. Understanding a discourse structure (1). Page</a:t>
            </a:r>
            <a:r>
              <a:rPr lang="en-GB" sz="2400" dirty="0">
                <a:solidFill>
                  <a:srgbClr val="FF0000"/>
                </a:solidFill>
              </a:rPr>
              <a:t>. 96</a:t>
            </a: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b="1" dirty="0">
                <a:solidFill>
                  <a:srgbClr val="FF0000"/>
                </a:solidFill>
              </a:rPr>
            </a:br>
            <a:r>
              <a:rPr lang="en-GB" sz="2400" b="1" dirty="0">
                <a:solidFill>
                  <a:srgbClr val="FF0000"/>
                </a:solidFill>
              </a:rPr>
              <a:t>   </a:t>
            </a:r>
            <a:br>
              <a:rPr lang="en-GB" sz="2400" b="1" dirty="0">
                <a:solidFill>
                  <a:srgbClr val="FF0000"/>
                </a:solidFill>
              </a:rPr>
            </a:br>
            <a:br>
              <a:rPr lang="en-GB" sz="1800" dirty="0"/>
            </a:br>
            <a:endParaRPr lang="en-GB" sz="1800" b="1" dirty="0">
              <a:solidFill>
                <a:srgbClr val="FF0000"/>
              </a:solidFill>
            </a:endParaRPr>
          </a:p>
        </p:txBody>
      </p:sp>
      <p:graphicFrame>
        <p:nvGraphicFramePr>
          <p:cNvPr id="5" name="Table 4"/>
          <p:cNvGraphicFramePr>
            <a:graphicFrameLocks noGrp="1"/>
          </p:cNvGraphicFramePr>
          <p:nvPr/>
        </p:nvGraphicFramePr>
        <p:xfrm>
          <a:off x="785786" y="2357430"/>
          <a:ext cx="7929618" cy="3500462"/>
        </p:xfrm>
        <a:graphic>
          <a:graphicData uri="http://schemas.openxmlformats.org/drawingml/2006/table">
            <a:tbl>
              <a:tblPr firstRow="1" bandRow="1">
                <a:tableStyleId>{5C22544A-7EE6-4342-B048-85BDC9FD1C3A}</a:tableStyleId>
              </a:tblPr>
              <a:tblGrid>
                <a:gridCol w="3631320">
                  <a:extLst>
                    <a:ext uri="{9D8B030D-6E8A-4147-A177-3AD203B41FA5}">
                      <a16:colId xmlns:a16="http://schemas.microsoft.com/office/drawing/2014/main" val="20000"/>
                    </a:ext>
                  </a:extLst>
                </a:gridCol>
                <a:gridCol w="4298298">
                  <a:extLst>
                    <a:ext uri="{9D8B030D-6E8A-4147-A177-3AD203B41FA5}">
                      <a16:colId xmlns:a16="http://schemas.microsoft.com/office/drawing/2014/main" val="20001"/>
                    </a:ext>
                  </a:extLst>
                </a:gridCol>
              </a:tblGrid>
              <a:tr h="764399">
                <a:tc>
                  <a:txBody>
                    <a:bodyPr/>
                    <a:lstStyle/>
                    <a:p>
                      <a:r>
                        <a:rPr lang="en-GB" sz="2000" b="0" kern="1200" baseline="0" dirty="0">
                          <a:solidFill>
                            <a:schemeClr val="tx1"/>
                          </a:solidFill>
                          <a:latin typeface="+mn-lt"/>
                          <a:ea typeface="+mn-ea"/>
                          <a:cs typeface="+mn-cs"/>
                        </a:rPr>
                        <a:t>1. How many stages are there in this selection process?</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i="0" kern="1200" baseline="0" dirty="0">
                          <a:solidFill>
                            <a:schemeClr val="tx1"/>
                          </a:solidFill>
                          <a:latin typeface="+mn-lt"/>
                          <a:ea typeface="+mn-ea"/>
                          <a:cs typeface="+mn-cs"/>
                        </a:rPr>
                        <a:t>nine</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64399">
                <a:tc>
                  <a:txBody>
                    <a:bodyPr/>
                    <a:lstStyle/>
                    <a:p>
                      <a:r>
                        <a:rPr lang="en-GB" sz="2000" kern="1200" baseline="0" dirty="0">
                          <a:solidFill>
                            <a:schemeClr val="dk1"/>
                          </a:solidFill>
                          <a:latin typeface="+mn-lt"/>
                          <a:ea typeface="+mn-ea"/>
                          <a:cs typeface="+mn-cs"/>
                        </a:rPr>
                        <a:t>2. What is the first stage?</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mn-lt"/>
                          <a:ea typeface="+mn-ea"/>
                          <a:cs typeface="+mn-cs"/>
                        </a:rPr>
                        <a:t>vacancy – some students may say this is not a stage but it begins the process</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2866">
                <a:tc>
                  <a:txBody>
                    <a:bodyPr/>
                    <a:lstStyle/>
                    <a:p>
                      <a:r>
                        <a:rPr lang="en-GB" sz="2000" kern="1200" baseline="0" dirty="0">
                          <a:solidFill>
                            <a:schemeClr val="dk1"/>
                          </a:solidFill>
                          <a:latin typeface="+mn-lt"/>
                          <a:ea typeface="+mn-ea"/>
                          <a:cs typeface="+mn-cs"/>
                        </a:rPr>
                        <a:t>3. What is the final stage?</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mn-lt"/>
                          <a:ea typeface="+mn-ea"/>
                          <a:cs typeface="+mn-cs"/>
                        </a:rPr>
                        <a:t>appointment</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64399">
                <a:tc>
                  <a:txBody>
                    <a:bodyPr/>
                    <a:lstStyle/>
                    <a:p>
                      <a:r>
                        <a:rPr lang="en-GB" sz="2000" kern="1200" baseline="0" dirty="0">
                          <a:solidFill>
                            <a:schemeClr val="dk1"/>
                          </a:solidFill>
                          <a:latin typeface="+mn-lt"/>
                          <a:ea typeface="+mn-ea"/>
                          <a:cs typeface="+mn-cs"/>
                        </a:rPr>
                        <a:t>4. Why does Job description come before Person description?</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mn-lt"/>
                          <a:ea typeface="+mn-ea"/>
                          <a:cs typeface="+mn-cs"/>
                        </a:rPr>
                        <a:t>because you must know the job before you know the best person</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64399">
                <a:tc>
                  <a:txBody>
                    <a:bodyPr/>
                    <a:lstStyle/>
                    <a:p>
                      <a:r>
                        <a:rPr lang="en-GB" sz="2000" kern="1200" baseline="0" dirty="0">
                          <a:solidFill>
                            <a:schemeClr val="dk1"/>
                          </a:solidFill>
                          <a:latin typeface="+mn-lt"/>
                          <a:ea typeface="+mn-ea"/>
                          <a:cs typeface="+mn-cs"/>
                        </a:rPr>
                        <a:t>5. Why does References come after Short list?</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mn-lt"/>
                          <a:ea typeface="+mn-ea"/>
                          <a:cs typeface="+mn-cs"/>
                        </a:rPr>
                        <a:t>because the manager does not want to write to lots of referees</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transition spd="slow">
    <p:diamon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br>
              <a:rPr lang="en-GB" sz="2400" b="1" dirty="0">
                <a:solidFill>
                  <a:srgbClr val="FF0000"/>
                </a:solidFill>
              </a:rPr>
            </a:br>
            <a:r>
              <a:rPr lang="en-GB" sz="2400" b="1" dirty="0">
                <a:solidFill>
                  <a:srgbClr val="FF0000"/>
                </a:solidFill>
              </a:rPr>
              <a:t>                        3.17 Real-time writing: A selection process</a:t>
            </a:r>
            <a:br>
              <a:rPr lang="en-GB" sz="2400" b="1" dirty="0">
                <a:solidFill>
                  <a:srgbClr val="FF0000"/>
                </a:solidFill>
              </a:rPr>
            </a:br>
            <a:r>
              <a:rPr lang="en-GB" sz="2400" b="1" dirty="0">
                <a:solidFill>
                  <a:srgbClr val="FF0000"/>
                </a:solidFill>
              </a:rPr>
              <a:t>                 C. Understanding a discourse structure (2). Page</a:t>
            </a:r>
            <a:r>
              <a:rPr lang="en-GB" sz="2400" dirty="0">
                <a:solidFill>
                  <a:srgbClr val="FF0000"/>
                </a:solidFill>
              </a:rPr>
              <a:t>. 96</a:t>
            </a:r>
            <a:br>
              <a:rPr lang="en-GB" sz="2400" dirty="0"/>
            </a:br>
            <a:br>
              <a:rPr lang="en-GB" sz="2400" dirty="0"/>
            </a:br>
            <a:r>
              <a:rPr lang="en-GB" sz="1900" dirty="0"/>
              <a:t>2. Firstly, </a:t>
            </a:r>
            <a:r>
              <a:rPr lang="en-GB" sz="1900" i="1" dirty="0"/>
              <a:t>the manager writes a job description. </a:t>
            </a:r>
            <a:r>
              <a:rPr lang="en-GB" sz="1900" dirty="0"/>
              <a:t>The job description gives full details of</a:t>
            </a:r>
            <a:br>
              <a:rPr lang="en-GB" sz="1900" dirty="0"/>
            </a:br>
            <a:r>
              <a:rPr lang="en-GB" sz="1900" dirty="0"/>
              <a:t>the job. Then, </a:t>
            </a:r>
            <a:r>
              <a:rPr lang="en-GB" sz="1900" i="1" dirty="0"/>
              <a:t>the manager writes a person description. The person description describes</a:t>
            </a:r>
            <a:br>
              <a:rPr lang="en-GB" sz="1900" i="1" dirty="0"/>
            </a:br>
            <a:r>
              <a:rPr lang="en-GB" sz="1900" dirty="0"/>
              <a:t>the best person for the job. After that, </a:t>
            </a:r>
            <a:r>
              <a:rPr lang="en-GB" sz="1900" i="1" dirty="0"/>
              <a:t>the manager designs a job advertisement. The advertisement contains </a:t>
            </a:r>
            <a:r>
              <a:rPr lang="en-GB" sz="1900" dirty="0"/>
              <a:t>information from the job description and the person description.</a:t>
            </a:r>
            <a:br>
              <a:rPr lang="en-GB" sz="1900" dirty="0"/>
            </a:br>
            <a:r>
              <a:rPr lang="en-GB" sz="1900" dirty="0"/>
              <a:t>Next, </a:t>
            </a:r>
            <a:r>
              <a:rPr lang="en-GB" sz="1900" i="1" dirty="0"/>
              <a:t>the manager puts the advertisement in several newspapers because she wants a </a:t>
            </a:r>
            <a:r>
              <a:rPr lang="en-GB" sz="1900" dirty="0"/>
              <a:t>large number of people to apply. Candidates contact the company. </a:t>
            </a:r>
            <a:r>
              <a:rPr lang="en-GB" sz="1900" i="1" dirty="0"/>
              <a:t>The manager sends them an application form. </a:t>
            </a:r>
            <a:r>
              <a:rPr lang="en-GB" sz="1900" dirty="0"/>
              <a:t>The candidates complete the form and return it to the company. Candidates must provide two referees. After studying all the applications, </a:t>
            </a:r>
            <a:r>
              <a:rPr lang="en-GB" sz="1900" i="1" dirty="0"/>
              <a:t>the manager makes a short list of candidates. </a:t>
            </a:r>
            <a:r>
              <a:rPr lang="en-GB" sz="1900" dirty="0"/>
              <a:t>Then, </a:t>
            </a:r>
            <a:r>
              <a:rPr lang="en-GB" sz="1900" i="1" dirty="0"/>
              <a:t>she takes up the references. She </a:t>
            </a:r>
            <a:r>
              <a:rPr lang="en-GB" sz="1900" dirty="0"/>
              <a:t>writes to the referees and she telephones them. Finally, </a:t>
            </a:r>
            <a:r>
              <a:rPr lang="en-GB" sz="1900" i="1" dirty="0"/>
              <a:t>the manager conducts interviews with two or three candidates.</a:t>
            </a:r>
            <a:br>
              <a:rPr lang="en-GB" sz="2400" b="1" dirty="0">
                <a:solidFill>
                  <a:srgbClr val="FF0000"/>
                </a:solidFill>
              </a:rPr>
            </a:br>
            <a:br>
              <a:rPr lang="en-GB" sz="1800" dirty="0"/>
            </a:br>
            <a:endParaRPr lang="en-GB" sz="1800" b="1" dirty="0">
              <a:solidFill>
                <a:srgbClr val="FF0000"/>
              </a:solidFill>
            </a:endParaRPr>
          </a:p>
        </p:txBody>
      </p:sp>
    </p:spTree>
  </p:cSld>
  <p:clrMapOvr>
    <a:masterClrMapping/>
  </p:clrMapOvr>
  <p:transition spd="slow">
    <p:strips dir="l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br>
              <a:rPr lang="en-GB" sz="2400" b="1" dirty="0">
                <a:solidFill>
                  <a:srgbClr val="FF0000"/>
                </a:solidFill>
              </a:rPr>
            </a:br>
            <a:r>
              <a:rPr lang="en-GB" sz="2400" b="1" dirty="0">
                <a:solidFill>
                  <a:srgbClr val="FF0000"/>
                </a:solidFill>
              </a:rPr>
              <a:t>                        3.17 Real-time writing: A selection process</a:t>
            </a:r>
            <a:br>
              <a:rPr lang="en-GB" sz="2400" b="1" dirty="0">
                <a:solidFill>
                  <a:srgbClr val="FF0000"/>
                </a:solidFill>
              </a:rPr>
            </a:br>
            <a:r>
              <a:rPr lang="en-GB" sz="2400" b="1" dirty="0">
                <a:solidFill>
                  <a:srgbClr val="FF0000"/>
                </a:solidFill>
              </a:rPr>
              <a:t>                          D. Developing critical thinking. Page. 96</a:t>
            </a:r>
            <a:br>
              <a:rPr lang="en-GB" sz="2400" dirty="0"/>
            </a:br>
            <a:br>
              <a:rPr lang="en-GB" sz="2400" dirty="0"/>
            </a:br>
            <a:r>
              <a:rPr lang="en-GB" sz="2400" dirty="0">
                <a:latin typeface="Times New Roman" pitchFamily="18" charset="0"/>
                <a:cs typeface="Times New Roman" pitchFamily="18" charset="0"/>
              </a:rPr>
              <a:t>1. After studying all the applications, the manager makes a short list of candidates </a:t>
            </a:r>
            <a:r>
              <a:rPr lang="en-GB" sz="2400" i="1" dirty="0">
                <a:latin typeface="Times New Roman" pitchFamily="18" charset="0"/>
                <a:cs typeface="Times New Roman" pitchFamily="18" charset="0"/>
              </a:rPr>
              <a:t>because she does not want to interview all the candidates.</a:t>
            </a:r>
            <a:br>
              <a:rPr lang="en-GB" sz="2400" i="1" dirty="0">
                <a:latin typeface="Times New Roman" pitchFamily="18" charset="0"/>
                <a:cs typeface="Times New Roman" pitchFamily="18" charset="0"/>
              </a:rPr>
            </a:br>
            <a:r>
              <a:rPr lang="en-GB" sz="2400" dirty="0">
                <a:latin typeface="Times New Roman" pitchFamily="18" charset="0"/>
                <a:cs typeface="Times New Roman" pitchFamily="18" charset="0"/>
              </a:rPr>
              <a:t>2. Then, she takes up the references. She writes to the referees and she telephones them </a:t>
            </a:r>
            <a:r>
              <a:rPr lang="en-GB" sz="2400" i="1" dirty="0">
                <a:latin typeface="Times New Roman" pitchFamily="18" charset="0"/>
                <a:cs typeface="Times New Roman" pitchFamily="18" charset="0"/>
              </a:rPr>
              <a:t>because she wants people to tell the truth about the candidate.</a:t>
            </a:r>
            <a:br>
              <a:rPr lang="en-GB" sz="2400" i="1" dirty="0"/>
            </a:br>
            <a:r>
              <a:rPr lang="en-GB" sz="2400" dirty="0">
                <a:latin typeface="Times New Roman" pitchFamily="18" charset="0"/>
                <a:cs typeface="Times New Roman" pitchFamily="18" charset="0"/>
              </a:rPr>
              <a:t>3. Finally, the manager conducts interviews with two or three candidates because </a:t>
            </a:r>
            <a:r>
              <a:rPr lang="en-GB" sz="2400" i="1" dirty="0">
                <a:latin typeface="Times New Roman" pitchFamily="18" charset="0"/>
                <a:cs typeface="Times New Roman" pitchFamily="18" charset="0"/>
              </a:rPr>
              <a:t>she must meet the best people face to face.</a:t>
            </a:r>
            <a:br>
              <a:rPr lang="en-GB" sz="2400" b="1" dirty="0">
                <a:solidFill>
                  <a:srgbClr val="FF0000"/>
                </a:solidFill>
              </a:rPr>
            </a:br>
            <a:br>
              <a:rPr lang="en-GB" sz="1800" dirty="0"/>
            </a:br>
            <a:endParaRPr lang="en-GB" sz="1800" b="1" dirty="0">
              <a:solidFill>
                <a:srgbClr val="FF0000"/>
              </a:solidFill>
            </a:endParaRPr>
          </a:p>
        </p:txBody>
      </p:sp>
    </p:spTree>
  </p:cSld>
  <p:clrMapOvr>
    <a:masterClrMapping/>
  </p:clrMapOvr>
  <p:transition spd="slow">
    <p:cover dir="r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br>
              <a:rPr lang="en-GB" sz="2400" b="1" dirty="0">
                <a:solidFill>
                  <a:srgbClr val="FF0000"/>
                </a:solidFill>
              </a:rPr>
            </a:br>
            <a:r>
              <a:rPr lang="en-GB" sz="2400" b="1" dirty="0">
                <a:solidFill>
                  <a:srgbClr val="FF0000"/>
                </a:solidFill>
              </a:rPr>
              <a:t>           3.18 Learning new writing skills: Writing about a process</a:t>
            </a:r>
            <a:br>
              <a:rPr lang="en-GB" sz="2400" dirty="0">
                <a:solidFill>
                  <a:srgbClr val="FF0000"/>
                </a:solidFill>
              </a:rPr>
            </a:br>
            <a:r>
              <a:rPr lang="en-GB" sz="2400" dirty="0">
                <a:solidFill>
                  <a:srgbClr val="FF0000"/>
                </a:solidFill>
              </a:rPr>
              <a:t>                           A. Developing vocabulary. Page: 98</a:t>
            </a:r>
            <a:br>
              <a:rPr lang="en-GB" sz="2400" dirty="0"/>
            </a:br>
            <a:br>
              <a:rPr lang="en-GB" sz="2400" b="1" dirty="0">
                <a:solidFill>
                  <a:srgbClr val="FF0000"/>
                </a:solidFill>
              </a:rPr>
            </a:br>
            <a:br>
              <a:rPr lang="en-GB" sz="1800" dirty="0"/>
            </a:br>
            <a:r>
              <a:rPr lang="en-GB" sz="1800" dirty="0"/>
              <a:t>   </a:t>
            </a:r>
            <a:r>
              <a:rPr lang="en-GB" sz="2000" dirty="0"/>
              <a:t>a. lan</a:t>
            </a:r>
            <a:r>
              <a:rPr lang="en-GB" sz="2000" dirty="0">
                <a:solidFill>
                  <a:srgbClr val="FF0000"/>
                </a:solidFill>
              </a:rPr>
              <a:t>g</a:t>
            </a:r>
            <a:r>
              <a:rPr lang="en-GB" sz="2000" dirty="0"/>
              <a:t>ua</a:t>
            </a:r>
            <a:r>
              <a:rPr lang="en-GB" sz="2000" dirty="0">
                <a:solidFill>
                  <a:srgbClr val="FF0000"/>
                </a:solidFill>
              </a:rPr>
              <a:t>g</a:t>
            </a:r>
            <a:r>
              <a:rPr lang="en-GB" sz="2000" dirty="0"/>
              <a:t>e                                     b. mana</a:t>
            </a:r>
            <a:r>
              <a:rPr lang="en-GB" sz="2000" dirty="0">
                <a:solidFill>
                  <a:srgbClr val="FF0000"/>
                </a:solidFill>
              </a:rPr>
              <a:t>g</a:t>
            </a:r>
            <a:r>
              <a:rPr lang="en-GB" sz="2000" dirty="0"/>
              <a:t>er                                 c. en</a:t>
            </a:r>
            <a:r>
              <a:rPr lang="en-GB" sz="2000" dirty="0">
                <a:solidFill>
                  <a:srgbClr val="FF0000"/>
                </a:solidFill>
              </a:rPr>
              <a:t>j</a:t>
            </a:r>
            <a:r>
              <a:rPr lang="en-GB" sz="2000" dirty="0"/>
              <a:t>oy</a:t>
            </a:r>
            <a:br>
              <a:rPr lang="en-GB" sz="2000" dirty="0"/>
            </a:br>
            <a:r>
              <a:rPr lang="en-GB" sz="2000" dirty="0"/>
              <a:t>   d. </a:t>
            </a:r>
            <a:r>
              <a:rPr lang="en-GB" sz="2000" dirty="0">
                <a:solidFill>
                  <a:srgbClr val="FF0000"/>
                </a:solidFill>
              </a:rPr>
              <a:t>j</a:t>
            </a:r>
            <a:r>
              <a:rPr lang="en-GB" sz="2000" dirty="0"/>
              <a:t>ob                                               e. Su</a:t>
            </a:r>
            <a:r>
              <a:rPr lang="en-GB" sz="2000" dirty="0">
                <a:solidFill>
                  <a:srgbClr val="FF0000"/>
                </a:solidFill>
              </a:rPr>
              <a:t>gg</a:t>
            </a:r>
            <a:r>
              <a:rPr lang="en-GB" sz="2000" dirty="0"/>
              <a:t>est                                   f. </a:t>
            </a:r>
            <a:r>
              <a:rPr lang="en-GB" sz="2000" dirty="0">
                <a:solidFill>
                  <a:srgbClr val="FF0000"/>
                </a:solidFill>
              </a:rPr>
              <a:t>J</a:t>
            </a:r>
            <a:r>
              <a:rPr lang="en-GB" sz="2000" dirty="0"/>
              <a:t>une</a:t>
            </a:r>
            <a:br>
              <a:rPr lang="en-GB" sz="2000" dirty="0"/>
            </a:br>
            <a:r>
              <a:rPr lang="en-GB" sz="2000" dirty="0"/>
              <a:t>   g. en</a:t>
            </a:r>
            <a:r>
              <a:rPr lang="en-GB" sz="2000" dirty="0">
                <a:solidFill>
                  <a:srgbClr val="FF0000"/>
                </a:solidFill>
              </a:rPr>
              <a:t>g</a:t>
            </a:r>
            <a:r>
              <a:rPr lang="en-GB" sz="2000" dirty="0"/>
              <a:t>ineer                                     h. Wa</a:t>
            </a:r>
            <a:r>
              <a:rPr lang="en-GB" sz="2000" dirty="0">
                <a:solidFill>
                  <a:srgbClr val="FF0000"/>
                </a:solidFill>
              </a:rPr>
              <a:t>g</a:t>
            </a:r>
            <a:r>
              <a:rPr lang="en-GB" sz="2000" dirty="0"/>
              <a:t>e                                       </a:t>
            </a:r>
            <a:r>
              <a:rPr lang="en-GB" sz="2000" dirty="0" err="1"/>
              <a:t>i</a:t>
            </a:r>
            <a:r>
              <a:rPr lang="en-GB" sz="2000" dirty="0"/>
              <a:t>. collea</a:t>
            </a:r>
            <a:r>
              <a:rPr lang="en-GB" sz="2000" dirty="0">
                <a:solidFill>
                  <a:srgbClr val="FF0000"/>
                </a:solidFill>
              </a:rPr>
              <a:t>g</a:t>
            </a:r>
            <a:r>
              <a:rPr lang="en-GB" sz="2000" dirty="0"/>
              <a:t>ue</a:t>
            </a:r>
            <a:br>
              <a:rPr lang="en-GB" sz="2000" dirty="0"/>
            </a:br>
            <a:r>
              <a:rPr lang="en-GB" sz="2000" dirty="0"/>
              <a:t>   j. a</a:t>
            </a:r>
            <a:r>
              <a:rPr lang="en-GB" sz="2000" dirty="0">
                <a:solidFill>
                  <a:srgbClr val="FF0000"/>
                </a:solidFill>
              </a:rPr>
              <a:t>gg</a:t>
            </a:r>
            <a:r>
              <a:rPr lang="en-GB" sz="2000" dirty="0"/>
              <a:t>ressive                                   k. sub</a:t>
            </a:r>
            <a:r>
              <a:rPr lang="en-GB" sz="2000" dirty="0">
                <a:solidFill>
                  <a:srgbClr val="FF0000"/>
                </a:solidFill>
              </a:rPr>
              <a:t>j</a:t>
            </a:r>
            <a:r>
              <a:rPr lang="en-GB" sz="2000" dirty="0"/>
              <a:t>ect                                    l. Assi</a:t>
            </a:r>
            <a:r>
              <a:rPr lang="en-GB" sz="2000" dirty="0">
                <a:solidFill>
                  <a:srgbClr val="FF0000"/>
                </a:solidFill>
              </a:rPr>
              <a:t>g</a:t>
            </a:r>
            <a:r>
              <a:rPr lang="en-GB" sz="2000" dirty="0"/>
              <a:t>nment</a:t>
            </a:r>
            <a:br>
              <a:rPr lang="en-GB" sz="2000" dirty="0"/>
            </a:br>
            <a:br>
              <a:rPr lang="en-GB" sz="2000" dirty="0"/>
            </a:br>
            <a:br>
              <a:rPr lang="en-GB" sz="2000" dirty="0"/>
            </a:br>
            <a:endParaRPr lang="en-GB" sz="1800" b="1" dirty="0">
              <a:solidFill>
                <a:srgbClr val="FF0000"/>
              </a:solidFill>
            </a:endParaRPr>
          </a:p>
        </p:txBody>
      </p:sp>
    </p:spTree>
  </p:cSld>
  <p:clrMapOvr>
    <a:masterClrMapping/>
  </p:clrMapOvr>
  <p:transition spd="slow">
    <p:comb dir="ver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br>
              <a:rPr lang="en-GB" sz="2400" b="1" dirty="0">
                <a:solidFill>
                  <a:srgbClr val="FF0000"/>
                </a:solidFill>
              </a:rPr>
            </a:br>
            <a:r>
              <a:rPr lang="en-GB" sz="2400" b="1" dirty="0">
                <a:solidFill>
                  <a:srgbClr val="FF0000"/>
                </a:solidFill>
              </a:rPr>
              <a:t>           3.18 Learning new writing skills: Writing about a process</a:t>
            </a:r>
            <a:br>
              <a:rPr lang="en-GB" sz="2400" dirty="0">
                <a:solidFill>
                  <a:srgbClr val="FF0000"/>
                </a:solidFill>
              </a:rPr>
            </a:br>
            <a:r>
              <a:rPr lang="en-GB" sz="2400" dirty="0">
                <a:solidFill>
                  <a:srgbClr val="FF0000"/>
                </a:solidFill>
              </a:rPr>
              <a:t>                            C. Practising a new skill. Page: 98</a:t>
            </a:r>
            <a:br>
              <a:rPr lang="en-GB" sz="2400" dirty="0">
                <a:solidFill>
                  <a:srgbClr val="FF0000"/>
                </a:solidFill>
              </a:rPr>
            </a:br>
            <a:br>
              <a:rPr lang="en-GB" sz="2400" dirty="0">
                <a:solidFill>
                  <a:srgbClr val="FF0000"/>
                </a:solidFill>
              </a:rPr>
            </a:br>
            <a:br>
              <a:rPr lang="en-GB" sz="2400" dirty="0">
                <a:solidFill>
                  <a:srgbClr val="FF0000"/>
                </a:solidFill>
              </a:rPr>
            </a:br>
            <a:br>
              <a:rPr lang="en-GB" sz="2400" dirty="0">
                <a:solidFill>
                  <a:srgbClr val="FF0000"/>
                </a:solidFill>
              </a:rPr>
            </a:br>
            <a:br>
              <a:rPr lang="en-GB" sz="2400" dirty="0">
                <a:solidFill>
                  <a:srgbClr val="FF0000"/>
                </a:solidFill>
              </a:rPr>
            </a:br>
            <a:br>
              <a:rPr lang="en-GB" sz="2400" dirty="0"/>
            </a:br>
            <a:br>
              <a:rPr lang="en-GB" sz="2400" b="1" dirty="0">
                <a:solidFill>
                  <a:srgbClr val="FF0000"/>
                </a:solidFill>
              </a:rPr>
            </a:br>
            <a:br>
              <a:rPr lang="en-GB" sz="1800" dirty="0"/>
            </a:br>
            <a:r>
              <a:rPr lang="en-GB" sz="1800" dirty="0"/>
              <a:t>   </a:t>
            </a:r>
            <a:br>
              <a:rPr lang="en-GB" sz="2000" dirty="0"/>
            </a:br>
            <a:br>
              <a:rPr lang="en-GB" sz="2000" dirty="0"/>
            </a:br>
            <a:br>
              <a:rPr lang="en-GB" sz="2000" dirty="0"/>
            </a:br>
            <a:endParaRPr lang="en-GB" sz="1800" b="1" dirty="0">
              <a:solidFill>
                <a:srgbClr val="FF0000"/>
              </a:solidFill>
            </a:endParaRPr>
          </a:p>
        </p:txBody>
      </p:sp>
      <p:sp>
        <p:nvSpPr>
          <p:cNvPr id="3" name="Rectangle 2"/>
          <p:cNvSpPr/>
          <p:nvPr/>
        </p:nvSpPr>
        <p:spPr>
          <a:xfrm>
            <a:off x="6500826" y="271462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Write</a:t>
            </a:r>
          </a:p>
        </p:txBody>
      </p:sp>
      <p:sp>
        <p:nvSpPr>
          <p:cNvPr id="4" name="Rectangle 3"/>
          <p:cNvSpPr/>
          <p:nvPr/>
        </p:nvSpPr>
        <p:spPr>
          <a:xfrm>
            <a:off x="571472" y="450057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Edit</a:t>
            </a:r>
          </a:p>
        </p:txBody>
      </p:sp>
      <p:sp>
        <p:nvSpPr>
          <p:cNvPr id="5" name="Rectangle 4"/>
          <p:cNvSpPr/>
          <p:nvPr/>
        </p:nvSpPr>
        <p:spPr>
          <a:xfrm>
            <a:off x="3500430" y="450057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Rewrite</a:t>
            </a:r>
          </a:p>
        </p:txBody>
      </p:sp>
      <p:sp>
        <p:nvSpPr>
          <p:cNvPr id="6" name="Rectangle 5"/>
          <p:cNvSpPr/>
          <p:nvPr/>
        </p:nvSpPr>
        <p:spPr>
          <a:xfrm>
            <a:off x="571472" y="271462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Think</a:t>
            </a:r>
          </a:p>
        </p:txBody>
      </p:sp>
      <p:sp>
        <p:nvSpPr>
          <p:cNvPr id="7" name="Rectangle 6"/>
          <p:cNvSpPr/>
          <p:nvPr/>
        </p:nvSpPr>
        <p:spPr>
          <a:xfrm>
            <a:off x="3500430" y="271462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Organize</a:t>
            </a:r>
          </a:p>
        </p:txBody>
      </p:sp>
      <p:sp>
        <p:nvSpPr>
          <p:cNvPr id="8" name="Right Arrow 7"/>
          <p:cNvSpPr/>
          <p:nvPr/>
        </p:nvSpPr>
        <p:spPr>
          <a:xfrm>
            <a:off x="2500298" y="2928934"/>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5357818" y="2928934"/>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8143900" y="2857496"/>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2571736" y="4714884"/>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spd="slow">
    <p:comb dir="vert"/>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style.rotation</p:attrName>
                                        </p:attrNameLst>
                                      </p:cBhvr>
                                      <p:tavLst>
                                        <p:tav tm="0">
                                          <p:val>
                                            <p:fltVal val="90"/>
                                          </p:val>
                                        </p:tav>
                                        <p:tav tm="100000">
                                          <p:val>
                                            <p:fltVal val="0"/>
                                          </p:val>
                                        </p:tav>
                                      </p:tavLst>
                                    </p:anim>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fltVal val="0"/>
                                          </p:val>
                                        </p:tav>
                                        <p:tav tm="100000">
                                          <p:val>
                                            <p:strVal val="#ppt_w"/>
                                          </p:val>
                                        </p:tav>
                                      </p:tavLst>
                                    </p:anim>
                                    <p:anim calcmode="lin" valueType="num">
                                      <p:cBhvr>
                                        <p:cTn id="21" dur="1000" fill="hold"/>
                                        <p:tgtEl>
                                          <p:spTgt spid="3"/>
                                        </p:tgtEl>
                                        <p:attrNameLst>
                                          <p:attrName>ppt_h</p:attrName>
                                        </p:attrNameLst>
                                      </p:cBhvr>
                                      <p:tavLst>
                                        <p:tav tm="0">
                                          <p:val>
                                            <p:fltVal val="0"/>
                                          </p:val>
                                        </p:tav>
                                        <p:tav tm="100000">
                                          <p:val>
                                            <p:strVal val="#ppt_h"/>
                                          </p:val>
                                        </p:tav>
                                      </p:tavLst>
                                    </p:anim>
                                    <p:anim calcmode="lin" valueType="num">
                                      <p:cBhvr>
                                        <p:cTn id="22" dur="1000" fill="hold"/>
                                        <p:tgtEl>
                                          <p:spTgt spid="3"/>
                                        </p:tgtEl>
                                        <p:attrNameLst>
                                          <p:attrName>style.rotation</p:attrName>
                                        </p:attrNameLst>
                                      </p:cBhvr>
                                      <p:tavLst>
                                        <p:tav tm="0">
                                          <p:val>
                                            <p:fltVal val="90"/>
                                          </p:val>
                                        </p:tav>
                                        <p:tav tm="100000">
                                          <p:val>
                                            <p:fltVal val="0"/>
                                          </p:val>
                                        </p:tav>
                                      </p:tavLst>
                                    </p:anim>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2000"/>
                                        <p:tgtEl>
                                          <p:spTgt spid="4"/>
                                        </p:tgtEl>
                                      </p:cBhvr>
                                    </p:animEffect>
                                    <p:anim calcmode="lin" valueType="num">
                                      <p:cBhvr>
                                        <p:cTn id="29" dur="2000" fill="hold"/>
                                        <p:tgtEl>
                                          <p:spTgt spid="4"/>
                                        </p:tgtEl>
                                        <p:attrNameLst>
                                          <p:attrName>style.rotation</p:attrName>
                                        </p:attrNameLst>
                                      </p:cBhvr>
                                      <p:tavLst>
                                        <p:tav tm="0">
                                          <p:val>
                                            <p:fltVal val="720"/>
                                          </p:val>
                                        </p:tav>
                                        <p:tav tm="100000">
                                          <p:val>
                                            <p:fltVal val="0"/>
                                          </p:val>
                                        </p:tav>
                                      </p:tavLst>
                                    </p:anim>
                                    <p:anim calcmode="lin" valueType="num">
                                      <p:cBhvr>
                                        <p:cTn id="30" dur="2000" fill="hold"/>
                                        <p:tgtEl>
                                          <p:spTgt spid="4"/>
                                        </p:tgtEl>
                                        <p:attrNameLst>
                                          <p:attrName>ppt_h</p:attrName>
                                        </p:attrNameLst>
                                      </p:cBhvr>
                                      <p:tavLst>
                                        <p:tav tm="0">
                                          <p:val>
                                            <p:fltVal val="0"/>
                                          </p:val>
                                        </p:tav>
                                        <p:tav tm="100000">
                                          <p:val>
                                            <p:strVal val="#ppt_h"/>
                                          </p:val>
                                        </p:tav>
                                      </p:tavLst>
                                    </p:anim>
                                    <p:anim calcmode="lin" valueType="num">
                                      <p:cBhvr>
                                        <p:cTn id="31"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32" fill="hold">
                      <p:stCondLst>
                        <p:cond delay="indefinite"/>
                      </p:stCondLst>
                      <p:childTnLst>
                        <p:par>
                          <p:cTn id="33" fill="hold">
                            <p:stCondLst>
                              <p:cond delay="0"/>
                            </p:stCondLst>
                            <p:childTnLst>
                              <p:par>
                                <p:cTn id="34" presetID="38" presetClass="entr" presetSubtype="0" accel="50000" fill="hold" grpId="0" nodeType="clickEffect">
                                  <p:stCondLst>
                                    <p:cond delay="0"/>
                                  </p:stCondLst>
                                  <p:iterate type="lt">
                                    <p:tmPct val="50000"/>
                                  </p:iterate>
                                  <p:childTnLst>
                                    <p:set>
                                      <p:cBhvr>
                                        <p:cTn id="35" dur="1" fill="hold">
                                          <p:stCondLst>
                                            <p:cond delay="0"/>
                                          </p:stCondLst>
                                        </p:cTn>
                                        <p:tgtEl>
                                          <p:spTgt spid="5"/>
                                        </p:tgtEl>
                                        <p:attrNameLst>
                                          <p:attrName>style.visibility</p:attrName>
                                        </p:attrNameLst>
                                      </p:cBhvr>
                                      <p:to>
                                        <p:strVal val="visible"/>
                                      </p:to>
                                    </p:set>
                                    <p:set>
                                      <p:cBhvr>
                                        <p:cTn id="36" dur="455" fill="hold">
                                          <p:stCondLst>
                                            <p:cond delay="0"/>
                                          </p:stCondLst>
                                        </p:cTn>
                                        <p:tgtEl>
                                          <p:spTgt spid="5"/>
                                        </p:tgtEl>
                                        <p:attrNameLst>
                                          <p:attrName>style.rotation</p:attrName>
                                        </p:attrNameLst>
                                      </p:cBhvr>
                                      <p:to>
                                        <p:strVal val="-45.0"/>
                                      </p:to>
                                    </p:set>
                                    <p:anim calcmode="lin" valueType="num">
                                      <p:cBhvr>
                                        <p:cTn id="37"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br>
              <a:rPr lang="en-GB" sz="2400" b="1" dirty="0">
                <a:solidFill>
                  <a:srgbClr val="FF0000"/>
                </a:solidFill>
              </a:rPr>
            </a:br>
            <a:r>
              <a:rPr lang="en-GB" sz="2400" b="1" dirty="0">
                <a:solidFill>
                  <a:srgbClr val="FF0000"/>
                </a:solidFill>
              </a:rPr>
              <a:t>                 3.19 Grammar for writing: Present simple passive</a:t>
            </a:r>
            <a:br>
              <a:rPr lang="en-GB" sz="2400" dirty="0">
                <a:solidFill>
                  <a:srgbClr val="FF0000"/>
                </a:solidFill>
              </a:rPr>
            </a:br>
            <a:br>
              <a:rPr lang="en-GB" sz="2400" dirty="0">
                <a:solidFill>
                  <a:srgbClr val="FF0000"/>
                </a:solidFill>
              </a:rPr>
            </a:br>
            <a:r>
              <a:rPr lang="en-GB" sz="2400" dirty="0">
                <a:solidFill>
                  <a:srgbClr val="FF0000"/>
                </a:solidFill>
              </a:rPr>
              <a:t>                             A. Producing passive sentences. Page: 99</a:t>
            </a:r>
            <a:br>
              <a:rPr lang="en-GB" sz="2400" dirty="0"/>
            </a:br>
            <a:br>
              <a:rPr lang="en-GB" sz="2400" dirty="0"/>
            </a:br>
            <a:br>
              <a:rPr lang="en-GB" sz="2400" dirty="0"/>
            </a:br>
            <a:br>
              <a:rPr lang="en-GB" sz="2400" dirty="0">
                <a:solidFill>
                  <a:srgbClr val="FF0000"/>
                </a:solidFill>
              </a:rPr>
            </a:br>
            <a:br>
              <a:rPr lang="en-GB" sz="2400" dirty="0">
                <a:solidFill>
                  <a:srgbClr val="FF0000"/>
                </a:solidFill>
              </a:rPr>
            </a:br>
            <a:br>
              <a:rPr lang="en-GB" sz="2400" dirty="0">
                <a:solidFill>
                  <a:srgbClr val="FF0000"/>
                </a:solidFill>
              </a:rPr>
            </a:br>
            <a:br>
              <a:rPr lang="en-GB" sz="2400" dirty="0"/>
            </a:br>
            <a:br>
              <a:rPr lang="en-GB" sz="2400" b="1" dirty="0">
                <a:solidFill>
                  <a:srgbClr val="FF0000"/>
                </a:solidFill>
              </a:rPr>
            </a:br>
            <a:br>
              <a:rPr lang="en-GB" sz="1800" dirty="0"/>
            </a:br>
            <a:r>
              <a:rPr lang="en-GB" sz="1800" dirty="0"/>
              <a:t>   </a:t>
            </a:r>
            <a:br>
              <a:rPr lang="en-GB" sz="2000" dirty="0"/>
            </a:br>
            <a:br>
              <a:rPr lang="en-GB" sz="2000" dirty="0"/>
            </a:br>
            <a:br>
              <a:rPr lang="en-GB" sz="2000" dirty="0"/>
            </a:br>
            <a:endParaRPr lang="en-GB" sz="1800" b="1" dirty="0">
              <a:solidFill>
                <a:srgbClr val="FF0000"/>
              </a:solidFill>
            </a:endParaRPr>
          </a:p>
        </p:txBody>
      </p:sp>
      <p:graphicFrame>
        <p:nvGraphicFramePr>
          <p:cNvPr id="12" name="Table 11"/>
          <p:cNvGraphicFramePr>
            <a:graphicFrameLocks noGrp="1"/>
          </p:cNvGraphicFramePr>
          <p:nvPr/>
        </p:nvGraphicFramePr>
        <p:xfrm>
          <a:off x="285688" y="2428868"/>
          <a:ext cx="8715468" cy="3505200"/>
        </p:xfrm>
        <a:graphic>
          <a:graphicData uri="http://schemas.openxmlformats.org/drawingml/2006/table">
            <a:tbl>
              <a:tblPr firstRow="1" bandRow="1">
                <a:tableStyleId>{5C22544A-7EE6-4342-B048-85BDC9FD1C3A}</a:tableStyleId>
              </a:tblPr>
              <a:tblGrid>
                <a:gridCol w="4357734">
                  <a:extLst>
                    <a:ext uri="{9D8B030D-6E8A-4147-A177-3AD203B41FA5}">
                      <a16:colId xmlns:a16="http://schemas.microsoft.com/office/drawing/2014/main" val="20000"/>
                    </a:ext>
                  </a:extLst>
                </a:gridCol>
                <a:gridCol w="4357734">
                  <a:extLst>
                    <a:ext uri="{9D8B030D-6E8A-4147-A177-3AD203B41FA5}">
                      <a16:colId xmlns:a16="http://schemas.microsoft.com/office/drawing/2014/main" val="20001"/>
                    </a:ext>
                  </a:extLst>
                </a:gridCol>
              </a:tblGrid>
              <a:tr h="370840">
                <a:tc>
                  <a:txBody>
                    <a:bodyPr/>
                    <a:lstStyle/>
                    <a:p>
                      <a:r>
                        <a:rPr lang="en-GB" sz="2000" b="0" i="0" kern="1200" baseline="0" dirty="0">
                          <a:solidFill>
                            <a:schemeClr val="tx1"/>
                          </a:solidFill>
                          <a:latin typeface="+mn-lt"/>
                          <a:ea typeface="+mn-ea"/>
                          <a:cs typeface="+mn-cs"/>
                        </a:rPr>
                        <a:t>1. The manager writes a person description.</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b="0" i="0" kern="1200" baseline="0" dirty="0">
                          <a:solidFill>
                            <a:schemeClr val="tx1"/>
                          </a:solidFill>
                          <a:latin typeface="+mn-lt"/>
                          <a:ea typeface="+mn-ea"/>
                          <a:cs typeface="+mn-cs"/>
                        </a:rPr>
                        <a:t>A person description is written.</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GB" sz="2000" i="0" kern="1200" baseline="0" dirty="0">
                          <a:solidFill>
                            <a:schemeClr val="dk1"/>
                          </a:solidFill>
                          <a:latin typeface="+mn-lt"/>
                          <a:ea typeface="+mn-ea"/>
                          <a:cs typeface="+mn-cs"/>
                        </a:rPr>
                        <a:t>2. The manager designs a job advertisement.</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i="0" kern="1200" baseline="0" dirty="0">
                          <a:solidFill>
                            <a:schemeClr val="dk1"/>
                          </a:solidFill>
                          <a:latin typeface="+mn-lt"/>
                          <a:ea typeface="+mn-ea"/>
                          <a:cs typeface="+mn-cs"/>
                        </a:rPr>
                        <a:t>A job advertisement is designed.</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r>
                        <a:rPr lang="en-GB" sz="2000" i="0" kern="1200" baseline="0" dirty="0">
                          <a:solidFill>
                            <a:schemeClr val="dk1"/>
                          </a:solidFill>
                          <a:latin typeface="+mn-lt"/>
                          <a:ea typeface="+mn-ea"/>
                          <a:cs typeface="+mn-cs"/>
                        </a:rPr>
                        <a:t>3. The manager puts the advertisement in several newspapers.</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i="0" kern="1200" baseline="0" dirty="0">
                          <a:solidFill>
                            <a:schemeClr val="dk1"/>
                          </a:solidFill>
                          <a:latin typeface="+mn-lt"/>
                          <a:ea typeface="+mn-ea"/>
                          <a:cs typeface="+mn-cs"/>
                        </a:rPr>
                        <a:t>The advertisement is put in several newspapers.</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r>
                        <a:rPr lang="en-GB" sz="2000" i="0" kern="1200" baseline="0" dirty="0">
                          <a:solidFill>
                            <a:schemeClr val="dk1"/>
                          </a:solidFill>
                          <a:latin typeface="+mn-lt"/>
                          <a:ea typeface="+mn-ea"/>
                          <a:cs typeface="+mn-cs"/>
                        </a:rPr>
                        <a:t>4. The manager sends candidates an application form.</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i="0" kern="1200" baseline="0" dirty="0">
                          <a:solidFill>
                            <a:schemeClr val="dk1"/>
                          </a:solidFill>
                          <a:latin typeface="+mn-lt"/>
                          <a:ea typeface="+mn-ea"/>
                          <a:cs typeface="+mn-cs"/>
                        </a:rPr>
                        <a:t>Candidates are sent an application form.</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840">
                <a:tc>
                  <a:txBody>
                    <a:bodyPr/>
                    <a:lstStyle/>
                    <a:p>
                      <a:r>
                        <a:rPr lang="en-GB" sz="2000" i="0" kern="1200" baseline="0" dirty="0">
                          <a:solidFill>
                            <a:schemeClr val="dk1"/>
                          </a:solidFill>
                          <a:latin typeface="+mn-lt"/>
                          <a:ea typeface="+mn-ea"/>
                          <a:cs typeface="+mn-cs"/>
                        </a:rPr>
                        <a:t>5. The candidates complete the form.</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i="0" kern="1200" baseline="0" dirty="0">
                          <a:solidFill>
                            <a:schemeClr val="dk1"/>
                          </a:solidFill>
                          <a:latin typeface="+mn-lt"/>
                          <a:ea typeface="+mn-ea"/>
                          <a:cs typeface="+mn-cs"/>
                        </a:rPr>
                        <a:t>The form is completed (by the candidates).</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transition spd="slow">
    <p:split orient="ver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000" b="1" dirty="0">
                <a:solidFill>
                  <a:srgbClr val="FF0000"/>
                </a:solidFill>
              </a:rPr>
              <a:t>                         </a:t>
            </a:r>
            <a:r>
              <a:rPr lang="en-GB" sz="2400" b="1" dirty="0">
                <a:solidFill>
                  <a:srgbClr val="FF0000"/>
                </a:solidFill>
              </a:rPr>
              <a:t>3.19 Grammar for writing: Present simple passive </a:t>
            </a:r>
            <a:br>
              <a:rPr lang="en-GB" sz="2400" b="1" dirty="0">
                <a:solidFill>
                  <a:srgbClr val="FF0000"/>
                </a:solidFill>
              </a:rPr>
            </a:br>
            <a:r>
              <a:rPr lang="en-GB" sz="2400" b="1" dirty="0">
                <a:solidFill>
                  <a:srgbClr val="FF0000"/>
                </a:solidFill>
              </a:rPr>
              <a:t>                                           B. Giving reasons. Page: 99</a:t>
            </a:r>
            <a:br>
              <a:rPr lang="en-GB" sz="2000" b="1" dirty="0">
                <a:solidFill>
                  <a:srgbClr val="FF0000"/>
                </a:solidFill>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1. Managers telephone referees because </a:t>
            </a:r>
            <a:r>
              <a:rPr lang="en-GB" sz="2000" i="1" dirty="0">
                <a:latin typeface="Times New Roman" pitchFamily="18" charset="0"/>
                <a:cs typeface="Times New Roman" pitchFamily="18" charset="0"/>
              </a:rPr>
              <a:t>they don’t like putting bad things in writing.</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2. Architects must be able to listen to clients because </a:t>
            </a:r>
            <a:r>
              <a:rPr lang="en-GB" sz="2000" i="1" dirty="0">
                <a:latin typeface="Times New Roman" pitchFamily="18" charset="0"/>
                <a:cs typeface="Times New Roman" pitchFamily="18" charset="0"/>
              </a:rPr>
              <a:t>they must understand their needs.</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3. You must go to work every day because </a:t>
            </a:r>
            <a:r>
              <a:rPr lang="en-GB" sz="2000" i="1" dirty="0">
                <a:latin typeface="Times New Roman" pitchFamily="18" charset="0"/>
                <a:cs typeface="Times New Roman" pitchFamily="18" charset="0"/>
              </a:rPr>
              <a:t>people rely on you.</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4. The news never stops, so </a:t>
            </a:r>
            <a:r>
              <a:rPr lang="en-GB" sz="2000" i="1" dirty="0">
                <a:latin typeface="Times New Roman" pitchFamily="18" charset="0"/>
                <a:cs typeface="Times New Roman" pitchFamily="18" charset="0"/>
              </a:rPr>
              <a:t>some journalists work shifts.</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5. Journalists meet new people every day, so </a:t>
            </a:r>
            <a:r>
              <a:rPr lang="en-GB" sz="2000" i="1" dirty="0">
                <a:latin typeface="Times New Roman" pitchFamily="18" charset="0"/>
                <a:cs typeface="Times New Roman" pitchFamily="18" charset="0"/>
              </a:rPr>
              <a:t>they must be outgoing.</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6. Managers cannot interview all candidates, so </a:t>
            </a:r>
            <a:r>
              <a:rPr lang="en-GB" sz="2000" i="1" dirty="0">
                <a:latin typeface="Times New Roman" pitchFamily="18" charset="0"/>
                <a:cs typeface="Times New Roman" pitchFamily="18" charset="0"/>
              </a:rPr>
              <a:t>a small number is selected.</a:t>
            </a:r>
            <a:endParaRPr lang="en-GB" sz="2000" dirty="0">
              <a:latin typeface="Times New Roman" pitchFamily="18" charset="0"/>
              <a:cs typeface="Times New Roman" pitchFamily="18" charset="0"/>
            </a:endParaRPr>
          </a:p>
        </p:txBody>
      </p:sp>
    </p:spTree>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Listening: how to be a good employee</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Real-time listening: Behaviour at work. P. 76</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3.2 . D. Making notes of the main points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How to be a good employee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You must: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1. </a:t>
            </a:r>
            <a:r>
              <a:rPr lang="en-GB" sz="2000" i="1" dirty="0">
                <a:latin typeface="Times New Roman" pitchFamily="18" charset="0"/>
                <a:cs typeface="Times New Roman" pitchFamily="18" charset="0"/>
              </a:rPr>
              <a:t>go to work every day.</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2. </a:t>
            </a:r>
            <a:r>
              <a:rPr lang="en-GB" sz="2000" i="1" dirty="0">
                <a:latin typeface="Times New Roman" pitchFamily="18" charset="0"/>
                <a:cs typeface="Times New Roman" pitchFamily="18" charset="0"/>
              </a:rPr>
              <a:t>be punctual.</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3. </a:t>
            </a:r>
            <a:r>
              <a:rPr lang="en-GB" sz="2000" i="1" dirty="0">
                <a:latin typeface="Times New Roman" pitchFamily="18" charset="0"/>
                <a:cs typeface="Times New Roman" pitchFamily="18" charset="0"/>
              </a:rPr>
              <a:t>respect colleagues and customers.</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4. </a:t>
            </a:r>
            <a:r>
              <a:rPr lang="en-GB" sz="2000" i="1" dirty="0">
                <a:latin typeface="Times New Roman" pitchFamily="18" charset="0"/>
                <a:cs typeface="Times New Roman" pitchFamily="18" charset="0"/>
              </a:rPr>
              <a:t>do all tasks on time.</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5. </a:t>
            </a:r>
            <a:r>
              <a:rPr lang="en-GB" sz="2000" i="1" dirty="0">
                <a:latin typeface="Times New Roman" pitchFamily="18" charset="0"/>
                <a:cs typeface="Times New Roman" pitchFamily="18" charset="0"/>
              </a:rPr>
              <a:t>do all tasks well.</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6. not </a:t>
            </a:r>
            <a:r>
              <a:rPr lang="en-GB" sz="2000" i="1" dirty="0">
                <a:latin typeface="Times New Roman" pitchFamily="18" charset="0"/>
                <a:cs typeface="Times New Roman" pitchFamily="18" charset="0"/>
              </a:rPr>
              <a:t>use computers for personal things.</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7. </a:t>
            </a:r>
            <a:r>
              <a:rPr lang="en-GB" sz="2000" i="1" dirty="0">
                <a:latin typeface="Times New Roman" pitchFamily="18" charset="0"/>
                <a:cs typeface="Times New Roman" pitchFamily="18" charset="0"/>
              </a:rPr>
              <a:t>keep your workspace tidy.</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8. </a:t>
            </a:r>
            <a:r>
              <a:rPr lang="en-GB" sz="2000" i="1" dirty="0">
                <a:latin typeface="Times New Roman" pitchFamily="18" charset="0"/>
                <a:cs typeface="Times New Roman" pitchFamily="18" charset="0"/>
              </a:rPr>
              <a:t>organize files sensibly. </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3.3 Learning new listening skills: Recognizing sentence stress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A. Reviewing key words. P.78</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r>
              <a:rPr lang="en-GB" sz="2000" dirty="0">
                <a:latin typeface="Times New Roman" pitchFamily="18" charset="0"/>
                <a:cs typeface="Times New Roman" pitchFamily="18" charset="0"/>
              </a:rPr>
              <a:t>1. Always arrive on time. It’s important to be [PAUSE] punctual.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2. You must keep your shelves, your desk and your cupboards [PAUSE] tidy.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3. Your files must be in date order or in alphabetical [PAUSE] order.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4. At university, your tutor gives you instructions. He or she is your [PAUSE] manager.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5. If your work is bad, it is your fault. You are [PAUSE] responsible.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6. Do your work on time. Complete all your [PAUSE] tasks.</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3.3 Learning new listening skills: Recognizing sentence stress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B. Identifying a new skill. P.78</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r>
              <a:rPr lang="en-GB" sz="2000" dirty="0">
                <a:latin typeface="Times New Roman" pitchFamily="18" charset="0"/>
                <a:cs typeface="Times New Roman" pitchFamily="18" charset="0"/>
              </a:rPr>
              <a:t>1. The important words in a sentence are louder than the rest.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a. </a:t>
            </a:r>
            <a:r>
              <a:rPr lang="en-GB" sz="2000" u="sng" dirty="0">
                <a:latin typeface="Times New Roman" pitchFamily="18" charset="0"/>
                <a:cs typeface="Times New Roman" pitchFamily="18" charset="0"/>
              </a:rPr>
              <a:t>Companies </a:t>
            </a:r>
            <a:r>
              <a:rPr lang="en-GB" sz="2000" dirty="0">
                <a:latin typeface="Times New Roman" pitchFamily="18" charset="0"/>
                <a:cs typeface="Times New Roman" pitchFamily="18" charset="0"/>
              </a:rPr>
              <a:t>want </a:t>
            </a:r>
            <a:r>
              <a:rPr lang="en-GB" sz="2000" u="sng" dirty="0">
                <a:latin typeface="Times New Roman" pitchFamily="18" charset="0"/>
                <a:cs typeface="Times New Roman" pitchFamily="18" charset="0"/>
              </a:rPr>
              <a:t>college</a:t>
            </a:r>
            <a:r>
              <a:rPr lang="en-GB" sz="2000" dirty="0">
                <a:latin typeface="Times New Roman" pitchFamily="18" charset="0"/>
                <a:cs typeface="Times New Roman" pitchFamily="18" charset="0"/>
              </a:rPr>
              <a:t> or </a:t>
            </a:r>
            <a:r>
              <a:rPr lang="en-GB" sz="2000" u="sng" dirty="0">
                <a:latin typeface="Times New Roman" pitchFamily="18" charset="0"/>
                <a:cs typeface="Times New Roman" pitchFamily="18" charset="0"/>
              </a:rPr>
              <a:t>university </a:t>
            </a:r>
            <a:r>
              <a:rPr lang="en-GB" sz="2000" dirty="0">
                <a:latin typeface="Times New Roman" pitchFamily="18" charset="0"/>
                <a:cs typeface="Times New Roman" pitchFamily="18" charset="0"/>
              </a:rPr>
              <a:t>graduates.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b. All employers want </a:t>
            </a:r>
            <a:r>
              <a:rPr lang="en-GB" sz="2000" u="sng" dirty="0">
                <a:latin typeface="Times New Roman" pitchFamily="18" charset="0"/>
                <a:cs typeface="Times New Roman" pitchFamily="18" charset="0"/>
              </a:rPr>
              <a:t>critical</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thinking</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 ‘But </a:t>
            </a:r>
            <a:r>
              <a:rPr lang="en-GB" sz="2000" u="sng" dirty="0">
                <a:latin typeface="Times New Roman" pitchFamily="18" charset="0"/>
                <a:cs typeface="Times New Roman" pitchFamily="18" charset="0"/>
              </a:rPr>
              <a:t>how</a:t>
            </a:r>
            <a:r>
              <a:rPr lang="en-GB" sz="2000" dirty="0">
                <a:latin typeface="Times New Roman" pitchFamily="18" charset="0"/>
                <a:cs typeface="Times New Roman" pitchFamily="18" charset="0"/>
              </a:rPr>
              <a:t> can I </a:t>
            </a:r>
            <a:r>
              <a:rPr lang="en-GB" sz="2000" u="sng" dirty="0">
                <a:latin typeface="Times New Roman" pitchFamily="18" charset="0"/>
                <a:cs typeface="Times New Roman" pitchFamily="18" charset="0"/>
              </a:rPr>
              <a:t>get</a:t>
            </a:r>
            <a:r>
              <a:rPr lang="en-GB" sz="2000" dirty="0">
                <a:latin typeface="Times New Roman" pitchFamily="18" charset="0"/>
                <a:cs typeface="Times New Roman" pitchFamily="18" charset="0"/>
              </a:rPr>
              <a:t> work skills?’ you might ask.</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d. You can learn </a:t>
            </a:r>
            <a:r>
              <a:rPr lang="en-GB" sz="2000" u="sng" dirty="0">
                <a:latin typeface="Times New Roman" pitchFamily="18" charset="0"/>
                <a:cs typeface="Times New Roman" pitchFamily="18" charset="0"/>
              </a:rPr>
              <a:t>management</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skills</a:t>
            </a:r>
            <a:r>
              <a:rPr lang="en-GB" sz="2000" dirty="0">
                <a:latin typeface="Times New Roman" pitchFamily="18" charset="0"/>
                <a:cs typeface="Times New Roman" pitchFamily="18" charset="0"/>
              </a:rPr>
              <a:t> in university </a:t>
            </a:r>
            <a:r>
              <a:rPr lang="en-GB" sz="2000" u="sng" dirty="0">
                <a:latin typeface="Times New Roman" pitchFamily="18" charset="0"/>
                <a:cs typeface="Times New Roman" pitchFamily="18" charset="0"/>
              </a:rPr>
              <a:t>clubs</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e. You must </a:t>
            </a:r>
            <a:r>
              <a:rPr lang="en-GB" sz="2000" u="sng" dirty="0">
                <a:latin typeface="Times New Roman" pitchFamily="18" charset="0"/>
                <a:cs typeface="Times New Roman" pitchFamily="18" charset="0"/>
              </a:rPr>
              <a:t>show</a:t>
            </a:r>
            <a:r>
              <a:rPr lang="en-GB" sz="2000" dirty="0">
                <a:latin typeface="Times New Roman" pitchFamily="18" charset="0"/>
                <a:cs typeface="Times New Roman" pitchFamily="18" charset="0"/>
              </a:rPr>
              <a:t> that you </a:t>
            </a:r>
            <a:r>
              <a:rPr lang="en-GB" sz="2000" u="sng" dirty="0">
                <a:latin typeface="Times New Roman" pitchFamily="18" charset="0"/>
                <a:cs typeface="Times New Roman" pitchFamily="18" charset="0"/>
              </a:rPr>
              <a:t>want</a:t>
            </a:r>
            <a:r>
              <a:rPr lang="en-GB" sz="2000" dirty="0">
                <a:latin typeface="Times New Roman" pitchFamily="18" charset="0"/>
                <a:cs typeface="Times New Roman" pitchFamily="18" charset="0"/>
              </a:rPr>
              <a:t> to </a:t>
            </a:r>
            <a:r>
              <a:rPr lang="en-GB" sz="2000" u="sng" dirty="0">
                <a:latin typeface="Times New Roman" pitchFamily="18" charset="0"/>
                <a:cs typeface="Times New Roman" pitchFamily="18" charset="0"/>
              </a:rPr>
              <a:t>learn</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f. You must </a:t>
            </a:r>
            <a:r>
              <a:rPr lang="en-GB" sz="2000" u="sng" dirty="0">
                <a:latin typeface="Times New Roman" pitchFamily="18" charset="0"/>
                <a:cs typeface="Times New Roman" pitchFamily="18" charset="0"/>
              </a:rPr>
              <a:t>take</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responsibility</a:t>
            </a:r>
            <a:r>
              <a:rPr lang="en-GB" sz="2000" dirty="0">
                <a:latin typeface="Times New Roman" pitchFamily="18" charset="0"/>
                <a:cs typeface="Times New Roman" pitchFamily="18" charset="0"/>
              </a:rPr>
              <a:t> for your </a:t>
            </a:r>
            <a:r>
              <a:rPr lang="en-GB" sz="2000" u="sng" dirty="0">
                <a:latin typeface="Times New Roman" pitchFamily="18" charset="0"/>
                <a:cs typeface="Times New Roman" pitchFamily="18" charset="0"/>
              </a:rPr>
              <a:t>mistakes</a:t>
            </a:r>
            <a:r>
              <a:rPr lang="en-GB" sz="2000" dirty="0">
                <a:latin typeface="Times New Roman" pitchFamily="18" charset="0"/>
                <a:cs typeface="Times New Roman" pitchFamily="18" charset="0"/>
              </a:rPr>
              <a:t>.</a:t>
            </a:r>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TotalTime>
  <Words>1930</Words>
  <Application>Microsoft Office PowerPoint</Application>
  <PresentationFormat>On-screen Show (4:3)</PresentationFormat>
  <Paragraphs>482</Paragraphs>
  <Slides>66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66</vt:i4>
      </vt:variant>
    </vt:vector>
  </HeadingPairs>
  <TitlesOfParts>
    <vt:vector size="73" baseType="lpstr">
      <vt:lpstr>Arial</vt:lpstr>
      <vt:lpstr>Bell MT</vt:lpstr>
      <vt:lpstr>Calibri</vt:lpstr>
      <vt:lpstr>DaunPenh</vt:lpstr>
      <vt:lpstr>Times New Roman</vt:lpstr>
      <vt:lpstr>Vijaya</vt:lpstr>
      <vt:lpstr>Office Theme</vt:lpstr>
      <vt:lpstr>Theme 3</vt:lpstr>
      <vt:lpstr>                                        Listening: how to be a good employee                       3.1 A. Vocabulary for listening. Responsibilities at work. P. 75  Presenter: One. Voice 1: I’m a medical assistant. I work in a hospital. Presenter: Two. Voice 2: I’m an engineer. I work on big public projects. Presenter: Three. Voice 3: I am a businessperson. I work in a small company. Presenter: Four. Voice 4: In my office we make plans for towns and cities. I’m an office worker. Presenter: Five. Voice 5: I work as a waiter. A waiter, and sometimes a cook. I also have to wash up sometimes. Presenter: Six. Voice 6: I’m a park ranger. I look after the animals and the plants. ............................................................... Answers:                    3, 4, 1,2, 5, 6</vt:lpstr>
      <vt:lpstr>                                        Listening: how to be a good employee                                   B. Understanding vocabulary in context. P. 75       </vt:lpstr>
      <vt:lpstr>                                        Listening: how to be a good employee                                   Real-time listening: Behaviour at work. P. 76                                   3.2 . A. Activating ideas  Some suggestions:  1. At work it’s important to be responsible, punctual, hard-working, well dressed, polite. You should use your wages wisely – perhaps save some money in the bank, or use it to buy important things for yourself or your family. You should try to gain knowledge and skills for the future.  University is different from work because: it is a place for studying only; you do not have a boss to tell you what to do; you can dress as you please; you are not paid to go there; you are not expected to contribute to the running of the institution.  2. University and work are similar in that: you have responsibilities; you must organize your time effectively; you must interact and cooperate with others; you use computers and research information.   </vt:lpstr>
      <vt:lpstr>                                        Listening: how to be a good employee                                   Real-time listening: Behaviour at work. P. 76                                   3.2 . C  1.  1. go every day / phone / sick 2. on time / people angry / punctual 3. respect / people / colleagues 4. tasks / on time 5. quality / good or bad 6. equipment / computers / work / not personal 7. workspace / tidy / desk / shelves / cupboards 8. organize / in order / by date  </vt:lpstr>
      <vt:lpstr>                                        Listening: how to be a good employee                                   Real-time listening: Behaviour at work. P. 76                                   3.2 . C  2.         </vt:lpstr>
      <vt:lpstr>                                        Listening: how to be a good employee                                   Real-time listening: Behaviour at work. P. 76                                   3.2 . D. Making notes of the main points How to be a good employee You must: 1. go to work every day. 2. be punctual. 3. respect colleagues and customers. 4. do all tasks on time. 5. do all tasks well. 6. not use computers for personal things. 7. keep your workspace tidy. 8. organize files sensibly.  </vt:lpstr>
      <vt:lpstr>                3.3 Learning new listening skills: Recognizing sentence stress                                         A. Reviewing key words. P.78   1. Always arrive on time. It’s important to be [PAUSE] punctual. 2. You must keep your shelves, your desk and your cupboards [PAUSE] tidy. 3. Your files must be in date order or in alphabetical [PAUSE] order. 4. At university, your tutor gives you instructions. He or she is your [PAUSE] manager. 5. If your work is bad, it is your fault. You are [PAUSE] responsible. 6. Do your work on time. Complete all your [PAUSE] tasks.</vt:lpstr>
      <vt:lpstr>                3.3 Learning new listening skills: Recognizing sentence stress                                         B. Identifying a new skill. P.78      1. The important words in a sentence are louder than the rest.    2. a. Companies want college or university graduates.    b. All employers want critical thinking.    c. ‘But how can I get work skills?’ you might ask.    d. You can learn management skills in university clubs.    e. You must show that you want to learn.    f. You must take responsibility for your mistakes.</vt:lpstr>
      <vt:lpstr>                3.3 Learning new listening skills: Recognizing sentence stress                                         C. Making notes. P.78                    1. You should write down the important words. These are the loud words.               2.               a. How do you keep a good job?               b. How old do you need to be?               c. You learn new skills from your colleagues.               d. Your employer will give you orders.               e. Practise your skills to make them better</vt:lpstr>
      <vt:lpstr>                3.3 Learning new listening skills: Recognizing sentence stress                                         D. Identifying consonant sounds. P.78        </vt:lpstr>
      <vt:lpstr>                       3.4 Grammar for listening: Negative sentences; reasons                                A.1. Recognizing negatives from verb form (1). P.79                1. goes             2. don’t tell        3. ’ll do               4. see           5. doesn’t like                 6. has               7. won’t make    8. didn’t take    9. ’d like     10. wouldn’t go     </vt:lpstr>
      <vt:lpstr>                       3.4 Grammar for listening: Negative sentences; reasons                                 A.2. Recognizing negatives from verb form (1). P.79                 1. He works in a bank.                 2. Managers don’t like workers to come late.                 3. I’ll finish the work tomorrow.                 4. The company has a big office.                 5. The woman doesn’t know the way.                 6. The secretary has a lot of experience.                 7. They won’t buy any new machines.                 8. I didn’t make a mistake in the letter.                9. They‘d like me to work at the weekend.                10. I wouldn’t do that. It’s dangerous.  </vt:lpstr>
      <vt:lpstr>                       3.4 Grammar for listening: Negative sentences; reasons                                 A. Recognizing negatives from verb form (1). P.79                  Answers:                  1.                      1. +        2. -       3. +      4. +      5. -     6. +    7. -      8. -     9. +     10. -                                   2.                      1. +        2. -       3. +      4. +      5. -     6. +     7. -     8. -      9. +     10. -  </vt:lpstr>
      <vt:lpstr>                       3.4 Grammar for listening: Negative sentences; reasons                                 B. Recognizing negatives from verb form (2). P.79                          1-                            1. are      2. aren’t      3. can’t wear      4. must go    5. shouldn’t leave                                                          6. is         7. isn’t         8. were               9. can be       10. mustn’t come                             11. should have         12. weren’t   </vt:lpstr>
      <vt:lpstr>                       3.4 Grammar for listening: Negative sentences; reasons                                 B. Recognizing negatives from verb form (2). P.79                       2-                              1. You can’t be rude to customers.                             2. They’re important people.                             3. She’s the manager.                             4. They weren’t late yesterday.                             5. You aren’t responsible for the files.                             6. The papers were on your desk.                             7. You must arrive before nine.                             8. Everyone should be in the office now.                             9. I mustn’t leave before six.                             10. You shouldn’t wear those clothes.                             11. This isn’t a difficult problem.                             12. You can be in charge this afternoon.  </vt:lpstr>
      <vt:lpstr>                       3.4 Grammar for listening: Negative sentences; reasons                                 B. Recognizing negatives from verb form (2). P.79                        Answers                                                        1.                           1. +      2. -     3. -     4. +     5. -    6. +   7. -     8 . +    9. +    10. -    11. +    12. -                         2.                            1. -       2. +    3. +    4. -     5. -    6. +    7. +     8. +     9. -    10. -    11. -    12. +</vt:lpstr>
      <vt:lpstr>                              3.4 Grammar for listening: Negative sentences; reasons                                                    C. Recognizing reasons .P.79       1-        1. You must finish on time. Why? Because other people need that information.        2. We must arrive before eight o’clock; we have lunch at twelve; we finish at five.        3. You must be responsible for your work … other people can’t do it for you.        4. Customers must complete a form with their name, address and telephone              number.         5. Office employees must be polite. Rudeness makes people angry.        6. I must go because I have a meeting at three o’clock. </vt:lpstr>
      <vt:lpstr>                              3.4 Grammar for listening: Negative sentences; reasons                                                    C. Recognizing reasons .P.79        2-              1. A new employee must work hard. He or she usually has a lot to learn in his or                her new job.               2. So you must always come on time. Now let’s think about wages.              3. Big companies want diplomas and degrees. They need knowledge.              4. Employees mustn’t waste time. Time is money!              5. You mustn’t take things from the office. Another point is critical thinking.</vt:lpstr>
      <vt:lpstr>                              3.4 Grammar for listening: Negative sentences; reasons                                                    C. Recognizing reasons .P.79        3-              1. You mustn’t play games on the computers at work because the level is too               difficult for you.               2. You must be polite to colleagues – they will buy lunch for you every day.              3. You must respect your manager. Why? Because he is taller than you.              4. You must go to work because it’s boring at home.              5. You mustn’t wear shorts to work – you might be cold.              6. You must be nice to customers. Why? Because they are poor.</vt:lpstr>
      <vt:lpstr>                              3.4 Grammar for listening: Negative sentences; reasons                                                    C. Recognizing reasons .P.79                    Answers                               1.                                1. yes    2. no    3. yes    4. no    5. yes    6. yes                               2.                               1. reason    2. new point    3. reason    4. reason    5. new point                               3. Answers depend on students.</vt:lpstr>
      <vt:lpstr>                 3.5 Applying new listening skills: Reasons for good behaviour at work                                                     A. Reviewing vocabulary. P.80            </vt:lpstr>
      <vt:lpstr>                 3.5 Applying new listening skills: Reasons for good behaviour at work                                                     A. Reviewing vocabulary. P.80                </vt:lpstr>
      <vt:lpstr>                 Extra Activity                </vt:lpstr>
      <vt:lpstr>Opposites          1- friendly.   2- helpful     3- intelligent.           4- kind         5- reliable.    6- sociable                                  </vt:lpstr>
      <vt:lpstr>                       3.6 Vocabulary for speaking: Employment                                   A. Reviewing vocabulary. P. 81. aggressive , hard-working, rude, calm, hostile, sensible, cold (= unfriendly), in/efficient ,shy competitive, introvert, trusting, dis/honest, ir/responsible, un/friendly dis/organized, lazy un/helpful, energetic optimistic, un/intelligent excited, pessimistic un/kind, extrovert, polite, punctual, un/reliable, un/sociable, warm (= friendly)</vt:lpstr>
      <vt:lpstr>                                         3.6 Vocabulary for speaking: Employment                                                 B. Practising new vocabulary. P. 81            Presenter: Conversation 1.           Voice A: You look smart.           Voice B: Thanks. I’m on my way to a recruitment agency.           Voice A: Oh, what for?           Voice B: I’ve got an interview for a summer job.           Voice A: Well, good luck!           Presenter: Conversation 2.          Voice A: Could you put an advert in the paper for a summer job?          Voice B: Yes, of course. What’s the exact job title?          Voice A: Um. Sales assistant, I think.          Voice B: Full-time or part-time?          Voice A: Part-time.          Presenter: Conversation 3.          Voice A: Did you have a good summer?          Voice B: Not really. I was working for a building company.          Voice A: In the office?          Voice B: No, I wasn’t doing clerical work. I was outside.          Voice A: So manual work, then.          Voice B: That’s right. It was hard work, but the pay was good.</vt:lpstr>
      <vt:lpstr>                                      3.6. Vocabulary for speaking: Employment                                                 C. Extending new vocabulary. P. 81         </vt:lpstr>
      <vt:lpstr>                           3.7. Real-time speaking: Talking about summer jobs                                A. Developing independent learning. P. 82                                                       1-                                              Rules for pronunciation of g:              </vt:lpstr>
      <vt:lpstr>                           3.7. Real-time speaking: Talking about summer jobs                                A. Developing independent learning. P. 82                               2-            </vt:lpstr>
      <vt:lpstr>                           3.7. Real-time speaking: Talking about summer jobs                                B. Understanding a situation. P. 82                                                         1. Julia would like:                            – a job in her own country                            – with other people                            – inside                             2. a nursery school assistant or a shop assistant     </vt:lpstr>
      <vt:lpstr>                           3.7. Real-time speaking: Talking about summer jobs                               C. Understanding a model. P. 82  Carla: Hi, Julia. What are you doing? Julia: I’m using this webpage to help me find a summer job. It says a good summer job for me is … nursery school assistant or shop assistant. I think that’s a stupid suggestion. I don’t like working with children and I don’t like selling things! Carla: Are you going to get a job in the university holidays? Julia: I’d like to. What about you? Carla: Yes, I think so. Julia: What would you like to do? Carla: I’m not sure. Julia: Would you like to work abroad? Carla: Yes, I would. I’d love to work in another country. Julia: Do you like working alone or with other people? Carla: With other people definitely. I don’t enjoy working alone. But I would prefer to do something with adults because I have no experience with children. Julia: Do you like working inside or outside? Carla: Mm. Let me think. Inside. No, I’ll change that. Outside. Julia: OK. So I just click Find and … Carla: Why are you laughing? Julia: It says … a good job for you is… camp counsellor. Carla: Well, I agree. I think that’s a good suggestion. Julia: Oh, look at the time. I must go. I’m late for a lecture</vt:lpstr>
      <vt:lpstr>                           3.7. Real-time speaking: Talking about summer jobs                               C. Understanding a model. P. 82                                        in my own country                       abroad                           alone                                            with other people                           inside                                             outside                        A good job for you is:                        camp counsellor</vt:lpstr>
      <vt:lpstr>                           3.7. Real-time speaking: Talking about summer jobs                                            D. Studying a model. P. 82                Carla: Are you going to get a job in the university holidays?                Julia: I’d like to. What about you?                Carla: Yes, I think so.                Julia: What would you like to do?                Carla: I’m not sure.                Julia: Would you like to work abroad?                Carla: Yes, I would. I’d love to work in another country.                Julia: Do you like working alone or with other people?               Carla: With other people definitely. I don’t enjoy working alone. But I would                 prefer to do something with adults because I have no experience with children.                        Julia: Do you like working inside or outside?               Carla: Mm. Let me think. Inside. No, I’ll change that. Outside.</vt:lpstr>
      <vt:lpstr>                           Everyday English: Talking about days and times       General questions      What time does the lesson begin / end?      What time is lunch?      What time is your favourite TV programme?      What time is the football match tonight? </vt:lpstr>
      <vt:lpstr>                           Everyday English: Talking about days and times                                           C. Practicing Conversation. Page. 83  1.  A: What are the working hours? B: Seven till nine. A: Is it the same every day? B: Every weekday, yes. 2.  A: What time is your interview? B: Three o’clock. A: How long will it last? B: About 15 minutes, I think.</vt:lpstr>
      <vt:lpstr>                 3.8 Learning new speaking skills:  How to be a good interviewee                                           B. Identifying a new skill. Page. 84  1.  The interviewee does not make a good impression because: • she gives short answers; these make her sound rude / impolite / uninterested • her body language is wrong • she does not make eye contact • answers are not helpful  2/3.  The interviewee gives a good impression because: • he gives full answers and adds extra useful, relevant information • his body language is good • he makes eye contact • he smiles</vt:lpstr>
      <vt:lpstr>                 3.8 Learning new speaking skills:  How to be a good interviewee                                          C. Identifying a key skill (2). Page. 84  Possible extended turns: A: What sort of summer job would you like? B: I’d really like to work with people. I don’t like working on my own. A: Would you like to go abroad? B: No, not really. I have never been abroad so I think I would be frightened.</vt:lpstr>
      <vt:lpstr>                 3.8 Learning new speaking skills:  How to be a good interviewee                                          D. Practising a key skill. Page. 84 Questions for this Exercise: • What are you studying? • What do you want to be? • Why do you want to do that? • What sort of summer job would you like? • What sort of field would you like to work in?</vt:lpstr>
      <vt:lpstr>                               3.9 Grammar for speaking: Closed questions                                         A. Answering closed questions. Page. 85  1. Do you go to university? 2. Have you got a job? 3. Can you drive a car? 4. Would you like to work in a bank? 5. Did you go out last night? 6. Are you a student? 7. Were you late for class today? 8. Have you been to another country? 9. Can you ride a horse? 10. Do you live in a flat?</vt:lpstr>
      <vt:lpstr>                               3.9 Grammar for speaking: Closed questions                               B. Answering closed questions with choice. Page. 85  1. Would you like to visit Russia or America? 2. Would you like to have a manual job or a clerical job? 3. Would you prefer to live in a city or in a village? 4. Would you prefer to eat Chinese food or Indian food? 5. Would you like to travel in your job or stay in one place? 6. Would you prefer to work with children or adults? 7. Would you like to live in a flat or a house? 8. Would you prefer to work in the daytime or at night? 9. Would you like to be a manager or a worker? 10. Would you like to have your own desk or share a desk?</vt:lpstr>
      <vt:lpstr>                          3.10. Applying new speaking skills: A job interview.                                        B. Research information (1). Page. 86   What must you do before you go for a job interview? Answer: 1- Read the advert carefully. 2- Research the company. 3- Prepare an answer for the first part of the interview. 4- Prepare an answer for other common questions.</vt:lpstr>
      <vt:lpstr>                             3.10 Applying new speaking skills: A job interview.                                              D. Using a new skill. Page. 86  When you agree to give a job to someone:  I would give X the job because he/she … – was polite; – gave full answers; – had good body language; – knew about the company.</vt:lpstr>
      <vt:lpstr>                                       Other information for speaking          </vt:lpstr>
      <vt:lpstr>                                       Other information for speaking          </vt:lpstr>
      <vt:lpstr>                                                                             Other information for speaking          </vt:lpstr>
      <vt:lpstr>                                             Reading: Choosing a career                                                                      3.11 Vocabulary for reading: Word building                                              A. Predicting the next word. Page. 87  1. A good employer looks after all the people in the company. noun 2. The company has 200 employees in its main office. noun 3. We would like to employ you to work as a teacher. verb 4. What is the length of employment in this job? I mean, how long do you want me for? noun 5. If you learn many skills at college, you will be employable when you leave. adjective</vt:lpstr>
      <vt:lpstr>                       Reading: Choosing a career                                                     3.11 Vocabulary for reading: Word building                           B. Building Vocabulary. Page. 87</vt:lpstr>
      <vt:lpstr>                            3.12 Real-time reading: So you want to be a journalist?                                         B. Preparing to read. Page. 88.    1. – any illustration, the title OR the heading, the introduction OR the first paragraph    2. a. Where does this text come from? a website        b. What kind of text is it? information        c. What is it about? job of a journalist    3-        </vt:lpstr>
      <vt:lpstr>                            3.12 Real-time reading: So you want to be a journalist?                                         C. selecting the correct meaning. Page. 88.               </vt:lpstr>
      <vt:lpstr>                     3.13 Learning new reading skills: Dealing with new words                                   A. Reviewing vocabulary. Page. 90               </vt:lpstr>
      <vt:lpstr>                     3.13 Learning new reading skills: Dealing with new words                                   B. Identifying a new skill (1). Page. 90  1.  a. adjective (because comes before noun) = working hard? b. verb (because comes after must) = push? c. noun (because subject of is ) = doing things on time? d. adjective (because comes before noun) = kind of company – with offices all over the world? e. adjective (or noun) (because comes before noun) = kind of manager?    </vt:lpstr>
      <vt:lpstr>                     3.13 Learning new reading skills: Dealing with new words                                   C. Identifying a new skill (2) Page. 90                 </vt:lpstr>
      <vt:lpstr>                     3.14 Grammar for reading: Basic sentence patterns        The structures of English sentences.                                 – S V        – S V O        – S V C (Complement)        – S V A (Adverbial).    </vt:lpstr>
      <vt:lpstr>                              3.14 Grammar for reading: Basic sentence patterns                    A. Identifying parts of speech. Page. 91 The world (N) of work (N) is changing (V). At one (Adj) time (N), most people (N) got(V) a job (N) and they stayed (V) in that job (N) for the whole (N) of their life (N). Employers (N) paid (V) employees (N) for their time (N). But in the modern (Adj) world (N), you cannot (V) expect (V) to get (V) a job (N) for life (N) when you finish (V) your full-time (Adj) education (N). You will probably have (V) many different (Adj) jobs (N) in your lifetime (N). Now, employers (N) pay (V) people (N) for useful (Adj) skills (N).    </vt:lpstr>
      <vt:lpstr>                              3.14 Grammar for reading: Basic sentence patterns                    B. Identifying sentence patterns. Page. 91      1-         </vt:lpstr>
      <vt:lpstr>                              3.14 Grammar for reading: Basic sentence patterns                    B. Identifying sentence patterns. Page. 91       2- The meaning of the underlined words                is declining = going down               unemployment = not having a job               out of work = not having a job               scarce = not many               skilled = with ability to do things from training               positions = jobs               now and then = sometimes, occasionally               earn = get money for work </vt:lpstr>
      <vt:lpstr>                                                        Writing: The interview process               3.16 Vocabulary for writing: Selecting people for jobs                       B. Understanding new vocabulary. Page: 95               </vt:lpstr>
      <vt:lpstr>                         3.17 Real-time writing: A selection process                               A. Reviewing vocabulary. Page. 96               </vt:lpstr>
      <vt:lpstr>                         3.17 Real-time writing: A selection process                  B. Understanding a discourse structure (1). Page. 96               </vt:lpstr>
      <vt:lpstr>                         3.17 Real-time writing: A selection process                  C. Understanding a discourse structure (2). Page. 96  2. Firstly, the manager writes a job description. The job description gives full details of the job. Then, the manager writes a person description. The person description describes the best person for the job. After that, the manager designs a job advertisement. The advertisement contains information from the job description and the person description. Next, the manager puts the advertisement in several newspapers because she wants a large number of people to apply. Candidates contact the company. The manager sends them an application form. The candidates complete the form and return it to the company. Candidates must provide two referees. After studying all the applications, the manager makes a short list of candidates. Then, she takes up the references. She writes to the referees and she telephones them. Finally, the manager conducts interviews with two or three candidates.  </vt:lpstr>
      <vt:lpstr>                         3.17 Real-time writing: A selection process                           D. Developing critical thinking. Page. 96  1. After studying all the applications, the manager makes a short list of candidates because she does not want to interview all the candidates. 2. Then, she takes up the references. She writes to the referees and she telephones them because she wants people to tell the truth about the candidate. 3. Finally, the manager conducts interviews with two or three candidates because she must meet the best people face to face.  </vt:lpstr>
      <vt:lpstr>            3.18 Learning new writing skills: Writing about a process                            A. Developing vocabulary. Page: 98      a. language                                     b. manager                                 c. enjoy    d. job                                               e. Suggest                                   f. June    g. engineer                                     h. Wage                                       i. colleague    j. aggressive                                   k. subject                                    l. Assignment   </vt:lpstr>
      <vt:lpstr>            3.18 Learning new writing skills: Writing about a process                             C. Practising a new skill. Page: 98              </vt:lpstr>
      <vt:lpstr>                  3.19 Grammar for writing: Present simple passive                               A. Producing passive sentences. Page: 99               </vt:lpstr>
      <vt:lpstr>                         3.19 Grammar for writing: Present simple passive                                             B. Giving reasons. Page: 99  1. Managers telephone referees because they don’t like putting bad things in writing. 2. Architects must be able to listen to clients because they must understand their needs. 3. You must go to work every day because people rely on you. 4. The news never stops, so some journalists work shifts. 5. Journalists meet new people every day, so they must be outgoing. 6. Managers cannot interview all candidates, so a small number is selected.</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3</dc:title>
  <dc:creator>pcuser</dc:creator>
  <cp:lastModifiedBy>lenovo</cp:lastModifiedBy>
  <cp:revision>131</cp:revision>
  <dcterms:created xsi:type="dcterms:W3CDTF">2014-02-15T18:59:36Z</dcterms:created>
  <dcterms:modified xsi:type="dcterms:W3CDTF">2024-05-31T15:51:24Z</dcterms:modified>
</cp:coreProperties>
</file>