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9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9" r:id="rId14"/>
    <p:sldId id="350" r:id="rId15"/>
    <p:sldId id="351" r:id="rId16"/>
    <p:sldId id="352" r:id="rId17"/>
    <p:sldId id="353" r:id="rId18"/>
    <p:sldId id="346" r:id="rId19"/>
    <p:sldId id="343" r:id="rId20"/>
    <p:sldId id="345" r:id="rId21"/>
    <p:sldId id="348" r:id="rId22"/>
    <p:sldId id="271" r:id="rId23"/>
  </p:sldIdLst>
  <p:sldSz cx="9144000" cy="5143500" type="screen16x9"/>
  <p:notesSz cx="6858000" cy="931386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4"/>
    <p:restoredTop sz="93076" autoAdjust="0"/>
  </p:normalViewPr>
  <p:slideViewPr>
    <p:cSldViewPr>
      <p:cViewPr varScale="1">
        <p:scale>
          <a:sx n="162" d="100"/>
          <a:sy n="162" d="100"/>
        </p:scale>
        <p:origin x="10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9954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23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816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610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453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287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123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982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3486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870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623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00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956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0367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650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05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06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85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29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0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70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043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411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-19050"/>
            <a:ext cx="8229600" cy="772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sz="3000"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954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cxnSp>
        <p:nvCxnSpPr>
          <p:cNvPr id="18" name="Shape 18"/>
          <p:cNvCxnSpPr/>
          <p:nvPr/>
        </p:nvCxnSpPr>
        <p:spPr>
          <a:xfrm>
            <a:off x="457200" y="81915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sz="3000"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3994500" cy="3954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971550"/>
            <a:ext cx="3994500" cy="3954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7" name="Shape 18"/>
          <p:cNvCxnSpPr/>
          <p:nvPr userDrawn="1"/>
        </p:nvCxnSpPr>
        <p:spPr>
          <a:xfrm>
            <a:off x="457200" y="81915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sz="3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5" name="Shape 18"/>
          <p:cNvCxnSpPr/>
          <p:nvPr userDrawn="1"/>
        </p:nvCxnSpPr>
        <p:spPr>
          <a:xfrm>
            <a:off x="457200" y="81915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457200" y="819149"/>
            <a:ext cx="8229600" cy="27542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algn="ctr"/>
            <a:r>
              <a:rPr lang="en-US" sz="4400" dirty="0"/>
              <a:t>Architectural Design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569378" y="2724151"/>
            <a:ext cx="6019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ct val="36666"/>
            </a:pPr>
            <a:r>
              <a:rPr lang="en-US" sz="2400" b="1" dirty="0">
                <a:latin typeface="TimesNewRoman,Bold"/>
              </a:rPr>
              <a:t>WIDE SPAN ENCLOSURES SYSTEMS</a:t>
            </a:r>
            <a:endParaRPr sz="2800" dirty="0"/>
          </a:p>
        </p:txBody>
      </p:sp>
      <p:pic>
        <p:nvPicPr>
          <p:cNvPr id="40" name="Shape 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999" y="556675"/>
            <a:ext cx="1393801" cy="13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3012137" y="3894752"/>
            <a:ext cx="3119699" cy="734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Ubuntu"/>
                <a:ea typeface="Ubuntu"/>
                <a:cs typeface="Ubuntu"/>
                <a:sym typeface="Ubuntu"/>
              </a:rPr>
              <a:t>BY: </a:t>
            </a:r>
          </a:p>
          <a:p>
            <a:pPr algn="ctr"/>
            <a:r>
              <a:rPr lang="en" dirty="0">
                <a:latin typeface="Ubuntu"/>
                <a:ea typeface="Ubuntu"/>
                <a:cs typeface="Ubuntu"/>
                <a:sym typeface="Ubuntu"/>
              </a:rPr>
              <a:t>KARZAN ABDULLA</a:t>
            </a:r>
          </a:p>
        </p:txBody>
      </p:sp>
      <p:pic>
        <p:nvPicPr>
          <p:cNvPr id="10" name="Shape 41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99" y="572672"/>
            <a:ext cx="1393801" cy="13894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2"/>
          <p:cNvSpPr txBox="1">
            <a:spLocks/>
          </p:cNvSpPr>
          <p:nvPr/>
        </p:nvSpPr>
        <p:spPr bwMode="gray">
          <a:xfrm>
            <a:off x="1435100" y="769650"/>
            <a:ext cx="627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University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Salahaddin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Department of Architecture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3’rd Stage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Hybrid Structures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199" y="1123950"/>
            <a:ext cx="5257801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1- </a:t>
            </a:r>
            <a:r>
              <a:rPr lang="en-US" dirty="0" err="1"/>
              <a:t>Tensegrity</a:t>
            </a:r>
            <a:r>
              <a:rPr lang="en-US" dirty="0"/>
              <a:t> Systems</a:t>
            </a:r>
          </a:p>
        </p:txBody>
      </p:sp>
      <p:pic>
        <p:nvPicPr>
          <p:cNvPr id="9" name="Shape 82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97" y="2038350"/>
            <a:ext cx="3858803" cy="27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784" y="2038351"/>
            <a:ext cx="3598216" cy="271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0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Hybrid Structures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199" y="1123950"/>
            <a:ext cx="5257801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2- Beam-cable Systems</a:t>
            </a:r>
          </a:p>
        </p:txBody>
      </p:sp>
      <p:pic>
        <p:nvPicPr>
          <p:cNvPr id="9" name="Shape 82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2342541"/>
            <a:ext cx="4038601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6"/>
          <a:stretch/>
        </p:blipFill>
        <p:spPr>
          <a:xfrm>
            <a:off x="4648201" y="1962151"/>
            <a:ext cx="3908590" cy="248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4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Convertible Roofs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304800" y="971550"/>
            <a:ext cx="3733801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1- Overlapping Sliding System</a:t>
            </a:r>
          </a:p>
          <a:p>
            <a:r>
              <a:rPr lang="en-US" dirty="0"/>
              <a:t>2− Pivoted System</a:t>
            </a:r>
          </a:p>
          <a:p>
            <a:r>
              <a:rPr lang="en-US" dirty="0"/>
              <a:t>3− Folding System</a:t>
            </a:r>
          </a:p>
        </p:txBody>
      </p:sp>
      <p:pic>
        <p:nvPicPr>
          <p:cNvPr id="12" name="Shape 82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6"/>
          <a:stretch/>
        </p:blipFill>
        <p:spPr>
          <a:xfrm>
            <a:off x="4648201" y="1962151"/>
            <a:ext cx="3908590" cy="248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530" y="1316742"/>
            <a:ext cx="4758070" cy="3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Three Dimensional System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304801" y="9715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1- Dome</a:t>
            </a:r>
          </a:p>
        </p:txBody>
      </p:sp>
      <p:pic>
        <p:nvPicPr>
          <p:cNvPr id="12" name="Shape 8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666182"/>
            <a:ext cx="3962400" cy="303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66184"/>
            <a:ext cx="3962400" cy="30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Three Dimensional System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304801" y="9715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2- Shell</a:t>
            </a:r>
          </a:p>
        </p:txBody>
      </p:sp>
      <p:pic>
        <p:nvPicPr>
          <p:cNvPr id="12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1" y="1744965"/>
            <a:ext cx="4038600" cy="265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44966"/>
            <a:ext cx="4038600" cy="26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Three Dimensional System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12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300" y="1136352"/>
            <a:ext cx="2667000" cy="354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99" y="1144769"/>
            <a:ext cx="2653931" cy="3536900"/>
          </a:xfrm>
          <a:prstGeom prst="rect">
            <a:avLst/>
          </a:prstGeom>
        </p:spPr>
      </p:pic>
      <p:pic>
        <p:nvPicPr>
          <p:cNvPr id="7" name="Shape 82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860" y="1144769"/>
            <a:ext cx="2667000" cy="353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0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Three Dimensional System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304801" y="971550"/>
            <a:ext cx="18288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3- Fabric</a:t>
            </a:r>
          </a:p>
        </p:txBody>
      </p:sp>
      <p:pic>
        <p:nvPicPr>
          <p:cNvPr id="12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61" y="1744965"/>
            <a:ext cx="3996680" cy="265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" y="1744966"/>
            <a:ext cx="3975077" cy="26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Three Dimensional System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304800" y="971550"/>
            <a:ext cx="3505199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4- Air Supported Structure</a:t>
            </a:r>
          </a:p>
        </p:txBody>
      </p:sp>
      <p:pic>
        <p:nvPicPr>
          <p:cNvPr id="12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208" y="1733550"/>
            <a:ext cx="399668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" y="1733550"/>
            <a:ext cx="397507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865"/>
          <a:stretch/>
        </p:blipFill>
        <p:spPr>
          <a:xfrm>
            <a:off x="815103" y="941070"/>
            <a:ext cx="7643097" cy="2468880"/>
          </a:xfrm>
          <a:prstGeom prst="rect">
            <a:avLst/>
          </a:prstGeom>
        </p:spPr>
      </p:pic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6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600" b="1" dirty="0"/>
          </a:p>
          <a:p>
            <a:pPr marL="38100" lvl="0"/>
            <a:endParaRPr lang="en-US" sz="2400" dirty="0"/>
          </a:p>
          <a:p>
            <a:pPr marL="38100" lvl="0"/>
            <a:endParaRPr lang="en-US" dirty="0"/>
          </a:p>
        </p:txBody>
      </p:sp>
      <p:sp>
        <p:nvSpPr>
          <p:cNvPr id="9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893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Examples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5701"/>
          <a:stretch/>
        </p:blipFill>
        <p:spPr>
          <a:xfrm>
            <a:off x="815103" y="2647950"/>
            <a:ext cx="7643097" cy="22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872"/>
          <a:stretch/>
        </p:blipFill>
        <p:spPr>
          <a:xfrm>
            <a:off x="6248401" y="991851"/>
            <a:ext cx="2438400" cy="2081597"/>
          </a:xfrm>
          <a:prstGeom prst="rect">
            <a:avLst/>
          </a:prstGeom>
        </p:spPr>
      </p:pic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sp>
        <p:nvSpPr>
          <p:cNvPr id="6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600" b="1" dirty="0"/>
          </a:p>
          <a:p>
            <a:pPr marL="38100" lvl="0"/>
            <a:endParaRPr lang="en-US" sz="2400" dirty="0"/>
          </a:p>
          <a:p>
            <a:pPr marL="38100" lvl="0"/>
            <a:endParaRPr lang="en-US" dirty="0"/>
          </a:p>
        </p:txBody>
      </p:sp>
      <p:sp>
        <p:nvSpPr>
          <p:cNvPr id="9" name="Shape 72"/>
          <p:cNvSpPr txBox="1">
            <a:spLocks noGrp="1"/>
          </p:cNvSpPr>
          <p:nvPr>
            <p:ph type="title"/>
          </p:nvPr>
        </p:nvSpPr>
        <p:spPr>
          <a:xfrm>
            <a:off x="391633" y="163154"/>
            <a:ext cx="8229600" cy="6893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Heydar</a:t>
            </a:r>
            <a:r>
              <a:rPr lang="en-US" dirty="0"/>
              <a:t> </a:t>
            </a:r>
            <a:r>
              <a:rPr lang="en-US" dirty="0" err="1"/>
              <a:t>Aliyev</a:t>
            </a:r>
            <a:r>
              <a:rPr lang="en-US" dirty="0"/>
              <a:t> Centre - </a:t>
            </a:r>
            <a:r>
              <a:rPr lang="en-US" dirty="0" err="1"/>
              <a:t>Zaha</a:t>
            </a:r>
            <a:r>
              <a:rPr lang="en-US" dirty="0"/>
              <a:t> </a:t>
            </a:r>
            <a:r>
              <a:rPr lang="en-US" dirty="0" err="1"/>
              <a:t>Hadid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82549"/>
            <a:ext cx="5719916" cy="3813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571751"/>
            <a:ext cx="2438400" cy="22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Introduction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latin typeface="TimesNewRoman"/>
              </a:rPr>
              <a:t>Long span structures are today widely applied mainly for:</a:t>
            </a:r>
            <a:endParaRPr lang="en-US" sz="2400" dirty="0"/>
          </a:p>
          <a:p>
            <a:endParaRPr lang="en-US" sz="1400" b="1" dirty="0"/>
          </a:p>
          <a:p>
            <a:pPr marL="38100" lvl="0"/>
            <a:endParaRPr lang="en-US" sz="2400" dirty="0"/>
          </a:p>
          <a:p>
            <a:pPr marL="38100" lvl="0"/>
            <a:endParaRPr lang="en-US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200" y="1657351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Sport buildings</a:t>
            </a:r>
          </a:p>
          <a:p>
            <a:r>
              <a:rPr lang="en-US" dirty="0"/>
              <a:t>− Stadia</a:t>
            </a:r>
          </a:p>
          <a:p>
            <a:r>
              <a:rPr lang="en-US" dirty="0"/>
              <a:t>− Sport halls</a:t>
            </a:r>
          </a:p>
          <a:p>
            <a:r>
              <a:rPr lang="en-US" dirty="0"/>
              <a:t>− Olympic swimming pools</a:t>
            </a:r>
          </a:p>
          <a:p>
            <a:r>
              <a:rPr lang="en-US" dirty="0"/>
              <a:t>− Ice tracks and skating rinks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165735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Social buildings</a:t>
            </a:r>
          </a:p>
          <a:p>
            <a:r>
              <a:rPr lang="en-US" dirty="0"/>
              <a:t>− Fair </a:t>
            </a:r>
            <a:r>
              <a:rPr lang="en-US" dirty="0" err="1"/>
              <a:t>pavillions</a:t>
            </a:r>
            <a:endParaRPr lang="en-US" dirty="0"/>
          </a:p>
          <a:p>
            <a:r>
              <a:rPr lang="en-US" dirty="0"/>
              <a:t>− Congress halls</a:t>
            </a:r>
          </a:p>
          <a:p>
            <a:r>
              <a:rPr lang="en-US" dirty="0"/>
              <a:t>− Auditorium and theatres</a:t>
            </a:r>
          </a:p>
          <a:p>
            <a:r>
              <a:rPr lang="en-US" dirty="0"/>
              <a:t>− Open air 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1657351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Industrial buildings</a:t>
            </a:r>
          </a:p>
          <a:p>
            <a:r>
              <a:rPr lang="en-US" dirty="0"/>
              <a:t>− Hangars</a:t>
            </a:r>
          </a:p>
          <a:p>
            <a:r>
              <a:rPr lang="en-US" dirty="0"/>
              <a:t>− Warehouses</a:t>
            </a:r>
          </a:p>
          <a:p>
            <a:r>
              <a:rPr lang="en-US" dirty="0"/>
              <a:t>− Airport terminals</a:t>
            </a:r>
          </a:p>
          <a:p>
            <a:r>
              <a:rPr lang="en-US" dirty="0"/>
              <a:t>− Waste material storage </a:t>
            </a:r>
          </a:p>
        </p:txBody>
      </p:sp>
      <p:pic>
        <p:nvPicPr>
          <p:cNvPr id="9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105150"/>
            <a:ext cx="2667000" cy="15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82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3102796"/>
            <a:ext cx="2590800" cy="157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82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102796"/>
            <a:ext cx="2667000" cy="157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184" y="1014747"/>
            <a:ext cx="2455616" cy="3821737"/>
          </a:xfrm>
          <a:prstGeom prst="rect">
            <a:avLst/>
          </a:prstGeom>
        </p:spPr>
      </p:pic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6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600" b="1" dirty="0"/>
          </a:p>
          <a:p>
            <a:pPr marL="38100" lvl="0"/>
            <a:endParaRPr lang="en-US" sz="2400" dirty="0"/>
          </a:p>
          <a:p>
            <a:pPr marL="38100"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14747"/>
            <a:ext cx="5699920" cy="3821737"/>
          </a:xfrm>
          <a:prstGeom prst="rect">
            <a:avLst/>
          </a:prstGeom>
        </p:spPr>
      </p:pic>
      <p:sp>
        <p:nvSpPr>
          <p:cNvPr id="10" name="Shape 72"/>
          <p:cNvSpPr txBox="1">
            <a:spLocks noGrp="1"/>
          </p:cNvSpPr>
          <p:nvPr>
            <p:ph type="title"/>
          </p:nvPr>
        </p:nvSpPr>
        <p:spPr>
          <a:xfrm>
            <a:off x="391633" y="163154"/>
            <a:ext cx="8229600" cy="6893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Heydar</a:t>
            </a:r>
            <a:r>
              <a:rPr lang="en-US" dirty="0"/>
              <a:t> </a:t>
            </a:r>
            <a:r>
              <a:rPr lang="en-US" dirty="0" err="1"/>
              <a:t>Aliyev</a:t>
            </a:r>
            <a:r>
              <a:rPr lang="en-US" dirty="0"/>
              <a:t> Centre - </a:t>
            </a:r>
            <a:r>
              <a:rPr lang="en-US" dirty="0" err="1"/>
              <a:t>Zaha</a:t>
            </a:r>
            <a:r>
              <a:rPr lang="en-US" dirty="0"/>
              <a:t> </a:t>
            </a:r>
            <a:r>
              <a:rPr lang="en-US" dirty="0" err="1"/>
              <a:t>Hadid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21" y="895351"/>
            <a:ext cx="7947191" cy="4030498"/>
          </a:xfrm>
          <a:prstGeom prst="rect">
            <a:avLst/>
          </a:prstGeom>
        </p:spPr>
      </p:pic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6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600" b="1" dirty="0"/>
          </a:p>
          <a:p>
            <a:pPr marL="38100" lvl="0"/>
            <a:endParaRPr lang="en-US" sz="2400" dirty="0"/>
          </a:p>
          <a:p>
            <a:pPr marL="38100" lvl="0"/>
            <a:endParaRPr lang="en-US" dirty="0"/>
          </a:p>
        </p:txBody>
      </p:sp>
      <p:sp>
        <p:nvSpPr>
          <p:cNvPr id="8" name="Shape 72"/>
          <p:cNvSpPr txBox="1">
            <a:spLocks noGrp="1"/>
          </p:cNvSpPr>
          <p:nvPr>
            <p:ph type="title"/>
          </p:nvPr>
        </p:nvSpPr>
        <p:spPr>
          <a:xfrm>
            <a:off x="391633" y="163154"/>
            <a:ext cx="8229600" cy="6893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Heydar</a:t>
            </a:r>
            <a:r>
              <a:rPr lang="en-US" dirty="0"/>
              <a:t> </a:t>
            </a:r>
            <a:r>
              <a:rPr lang="en-US" dirty="0" err="1"/>
              <a:t>Aliyev</a:t>
            </a:r>
            <a:r>
              <a:rPr lang="en-US" dirty="0"/>
              <a:t> Centre - </a:t>
            </a:r>
            <a:r>
              <a:rPr lang="en-US" dirty="0" err="1"/>
              <a:t>Zaha</a:t>
            </a:r>
            <a:r>
              <a:rPr lang="en-US" dirty="0"/>
              <a:t> </a:t>
            </a:r>
            <a:r>
              <a:rPr lang="en-US" dirty="0" err="1"/>
              <a:t>Hadid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End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350" y="1386325"/>
            <a:ext cx="6875299" cy="343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Space Structures</a:t>
            </a:r>
            <a:endParaRPr lang="en"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latin typeface="TimesNewRoman"/>
              </a:rPr>
              <a:t>Space Structures mainly consist of three types:</a:t>
            </a:r>
            <a:endParaRPr lang="en-US" sz="2400" dirty="0"/>
          </a:p>
          <a:p>
            <a:endParaRPr lang="en-US" sz="1400" b="1" dirty="0"/>
          </a:p>
          <a:p>
            <a:pPr marL="38100" lvl="0"/>
            <a:endParaRPr lang="en-US" sz="2400" dirty="0"/>
          </a:p>
          <a:p>
            <a:pPr marL="38100" lvl="0"/>
            <a:endParaRPr lang="en-US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200" y="158115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- Single layer grids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581150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- Double and Multi layer grids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58115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- Single and Double curvature space frames</a:t>
            </a:r>
          </a:p>
        </p:txBody>
      </p:sp>
      <p:pic>
        <p:nvPicPr>
          <p:cNvPr id="9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335947"/>
            <a:ext cx="2492873" cy="12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82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535" y="2322790"/>
            <a:ext cx="2590800" cy="122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3628370"/>
            <a:ext cx="2523692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82"/>
          <p:cNvPicPr preferRelativeResize="0"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873" y="3628370"/>
            <a:ext cx="2545421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82"/>
          <p:cNvPicPr preferRelativeResize="0"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074" y="2332970"/>
            <a:ext cx="2590800" cy="122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82"/>
          <p:cNvPicPr preferRelativeResize="0"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074" y="3638550"/>
            <a:ext cx="25908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Cable Structures</a:t>
            </a:r>
            <a:endParaRPr lang="en"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latin typeface="TimesNewRoman"/>
              </a:rPr>
              <a:t>Cable Structures mainly consist of Four types:</a:t>
            </a:r>
            <a:endParaRPr lang="en-US" sz="2000" dirty="0"/>
          </a:p>
          <a:p>
            <a:endParaRPr lang="en-US" sz="2000" b="1" dirty="0"/>
          </a:p>
          <a:p>
            <a:pPr marL="38100" lvl="0"/>
            <a:endParaRPr lang="en-US" sz="2000" dirty="0"/>
          </a:p>
          <a:p>
            <a:pPr marL="38100" lvl="0"/>
            <a:endParaRPr lang="en-US" sz="2000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199" y="1572981"/>
            <a:ext cx="3797157" cy="541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1 - Cable stayed roofs</a:t>
            </a:r>
          </a:p>
        </p:txBody>
      </p:sp>
      <p:pic>
        <p:nvPicPr>
          <p:cNvPr id="9" name="Shape 8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387650"/>
            <a:ext cx="3945682" cy="235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96" y="2387650"/>
            <a:ext cx="3832391" cy="235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9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Cable Structures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199" y="1352550"/>
            <a:ext cx="3797157" cy="541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2 – Suspended Roofs</a:t>
            </a:r>
          </a:p>
        </p:txBody>
      </p:sp>
      <p:pic>
        <p:nvPicPr>
          <p:cNvPr id="9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86" y="2351319"/>
            <a:ext cx="3779314" cy="239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96" y="2387650"/>
            <a:ext cx="3832391" cy="235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0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Cable Structures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199" y="1352550"/>
            <a:ext cx="3797157" cy="541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3 – Cable Trusses</a:t>
            </a:r>
          </a:p>
        </p:txBody>
      </p:sp>
      <p:pic>
        <p:nvPicPr>
          <p:cNvPr id="9" name="Shape 8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387650"/>
            <a:ext cx="3962400" cy="235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96" y="2387650"/>
            <a:ext cx="3832391" cy="235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3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Cable Structures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199" y="1352550"/>
            <a:ext cx="3797157" cy="541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4 – Single and multilayer nets</a:t>
            </a:r>
          </a:p>
        </p:txBody>
      </p:sp>
      <p:pic>
        <p:nvPicPr>
          <p:cNvPr id="9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56" y="2269929"/>
            <a:ext cx="3541044" cy="235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1" y="2269929"/>
            <a:ext cx="3657600" cy="235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Membrane Structures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199" y="1352550"/>
            <a:ext cx="5257801" cy="541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 – Pre-stressed anticlastic membranes</a:t>
            </a:r>
          </a:p>
        </p:txBody>
      </p:sp>
      <p:pic>
        <p:nvPicPr>
          <p:cNvPr id="9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56" y="2383476"/>
            <a:ext cx="3541044" cy="213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269929"/>
            <a:ext cx="3505200" cy="235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1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NewRoman,Bold"/>
              </a:rPr>
              <a:t>Membrane Structures</a:t>
            </a:r>
            <a:endParaRPr lang="en"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457199" y="1352550"/>
            <a:ext cx="5257801" cy="541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  <a:latin typeface="TimesNewRoman"/>
              </a:defRPr>
            </a:lvl1pPr>
            <a:lvl2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2 – Pneumatic Membranes</a:t>
            </a:r>
          </a:p>
        </p:txBody>
      </p:sp>
      <p:pic>
        <p:nvPicPr>
          <p:cNvPr id="9" name="Shape 8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69930"/>
            <a:ext cx="3505199" cy="235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82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269929"/>
            <a:ext cx="3657600" cy="235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241</Words>
  <Application>Microsoft Macintosh PowerPoint</Application>
  <PresentationFormat>On-screen Show (16:9)</PresentationFormat>
  <Paragraphs>93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TimesNewRoman</vt:lpstr>
      <vt:lpstr>TimesNewRoman,Bold</vt:lpstr>
      <vt:lpstr>Ubuntu</vt:lpstr>
      <vt:lpstr>swiss</vt:lpstr>
      <vt:lpstr> Architectural Design</vt:lpstr>
      <vt:lpstr>Introduction</vt:lpstr>
      <vt:lpstr>Space Structures</vt:lpstr>
      <vt:lpstr>Cable Structures</vt:lpstr>
      <vt:lpstr>Cable Structures</vt:lpstr>
      <vt:lpstr>Cable Structures</vt:lpstr>
      <vt:lpstr>Cable Structures</vt:lpstr>
      <vt:lpstr>Membrane Structures</vt:lpstr>
      <vt:lpstr>Membrane Structures</vt:lpstr>
      <vt:lpstr>Hybrid Structures</vt:lpstr>
      <vt:lpstr>Hybrid Structures</vt:lpstr>
      <vt:lpstr>Convertible Roofs</vt:lpstr>
      <vt:lpstr>Three Dimensional System</vt:lpstr>
      <vt:lpstr>Three Dimensional System</vt:lpstr>
      <vt:lpstr>Three Dimensional System</vt:lpstr>
      <vt:lpstr>Three Dimensional System</vt:lpstr>
      <vt:lpstr>Three Dimensional System</vt:lpstr>
      <vt:lpstr>Examples</vt:lpstr>
      <vt:lpstr>Heydar Aliyev Centre - Zaha Hadid</vt:lpstr>
      <vt:lpstr>Heydar Aliyev Centre - Zaha Hadid</vt:lpstr>
      <vt:lpstr>Heydar Aliyev Centre - Zaha Hadid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creator>Karzan Abdulla</dc:creator>
  <cp:lastModifiedBy>Karzan Abdulla</cp:lastModifiedBy>
  <cp:revision>134</cp:revision>
  <cp:lastPrinted>2015-11-02T23:18:00Z</cp:lastPrinted>
  <dcterms:modified xsi:type="dcterms:W3CDTF">2021-06-03T19:15:08Z</dcterms:modified>
</cp:coreProperties>
</file>