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7556500" cy="10693400"/>
  <p:notesSz cx="75565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7" d="100"/>
          <a:sy n="27" d="100"/>
        </p:scale>
        <p:origin x="-2670" y="-5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38950" y="435356"/>
            <a:ext cx="9652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11440" y="2290444"/>
            <a:ext cx="2781179" cy="160909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58970" y="5738494"/>
            <a:ext cx="2884804" cy="196723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787704" y="770635"/>
            <a:ext cx="6212840" cy="8470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895" algn="ctr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Times New Roman"/>
                <a:cs typeface="Times New Roman"/>
              </a:rPr>
              <a:t>Test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No.: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spc="-50" dirty="0"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  <a:p>
            <a:pPr marL="48260" algn="ctr">
              <a:lnSpc>
                <a:spcPct val="100000"/>
              </a:lnSpc>
              <a:spcBef>
                <a:spcPts val="1335"/>
              </a:spcBef>
            </a:pPr>
            <a:r>
              <a:rPr sz="1400" b="1" dirty="0">
                <a:latin typeface="Times New Roman"/>
                <a:cs typeface="Times New Roman"/>
              </a:rPr>
              <a:t>The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Most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Probable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Number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Method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0" marR="166370">
              <a:lnSpc>
                <a:spcPct val="95900"/>
              </a:lnSpc>
              <a:spcBef>
                <a:spcPts val="5"/>
              </a:spcBef>
            </a:pPr>
            <a:r>
              <a:rPr sz="1100" dirty="0">
                <a:latin typeface="Times New Roman"/>
                <a:cs typeface="Times New Roman"/>
              </a:rPr>
              <a:t>To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envision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theoretical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basis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for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Most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Probable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Number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(MPN)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Method,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think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ten-</a:t>
            </a:r>
            <a:r>
              <a:rPr sz="1100" spc="-20" dirty="0">
                <a:latin typeface="Times New Roman"/>
                <a:cs typeface="Times New Roman"/>
              </a:rPr>
              <a:t>fold </a:t>
            </a:r>
            <a:r>
              <a:rPr sz="1100" dirty="0">
                <a:latin typeface="Times New Roman"/>
                <a:cs typeface="Times New Roman"/>
              </a:rPr>
              <a:t>dilution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series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being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made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water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sample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with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one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ml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each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dilution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being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inoculated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into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separate </a:t>
            </a:r>
            <a:r>
              <a:rPr sz="1100" dirty="0">
                <a:latin typeface="Times New Roman"/>
                <a:cs typeface="Times New Roman"/>
              </a:rPr>
              <a:t>tube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an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all-</a:t>
            </a:r>
            <a:r>
              <a:rPr sz="1100" dirty="0">
                <a:latin typeface="Times New Roman"/>
                <a:cs typeface="Times New Roman"/>
              </a:rPr>
              <a:t>purpose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broth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medium.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0" marR="2953385" algn="just">
              <a:lnSpc>
                <a:spcPct val="95900"/>
              </a:lnSpc>
            </a:pPr>
            <a:r>
              <a:rPr sz="1100" dirty="0">
                <a:latin typeface="Times New Roman"/>
                <a:cs typeface="Times New Roman"/>
              </a:rPr>
              <a:t>After</a:t>
            </a:r>
            <a:r>
              <a:rPr sz="1100" spc="1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incubation,</a:t>
            </a:r>
            <a:r>
              <a:rPr sz="1100" spc="1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1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broth</a:t>
            </a:r>
            <a:r>
              <a:rPr sz="1100" spc="1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tubes</a:t>
            </a:r>
            <a:r>
              <a:rPr sz="1100" spc="1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are</a:t>
            </a:r>
            <a:r>
              <a:rPr sz="1100" spc="1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observed</a:t>
            </a:r>
            <a:r>
              <a:rPr sz="1100" spc="1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for</a:t>
            </a:r>
            <a:r>
              <a:rPr sz="1100" spc="135" dirty="0">
                <a:latin typeface="Times New Roman"/>
                <a:cs typeface="Times New Roman"/>
              </a:rPr>
              <a:t> </a:t>
            </a:r>
            <a:r>
              <a:rPr sz="1100" spc="-25" dirty="0">
                <a:latin typeface="Times New Roman"/>
                <a:cs typeface="Times New Roman"/>
              </a:rPr>
              <a:t>the </a:t>
            </a:r>
            <a:r>
              <a:rPr sz="1100" dirty="0">
                <a:latin typeface="Times New Roman"/>
                <a:cs typeface="Times New Roman"/>
              </a:rPr>
              <a:t>presence</a:t>
            </a:r>
            <a:r>
              <a:rPr sz="1100" spc="3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or</a:t>
            </a:r>
            <a:r>
              <a:rPr sz="1100" spc="3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absence</a:t>
            </a:r>
            <a:r>
              <a:rPr sz="1100" spc="3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</a:t>
            </a:r>
            <a:r>
              <a:rPr sz="1100" spc="3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growth.</a:t>
            </a:r>
            <a:r>
              <a:rPr sz="1100" spc="30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Theoretically,</a:t>
            </a:r>
            <a:r>
              <a:rPr sz="1100" spc="3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if</a:t>
            </a:r>
            <a:r>
              <a:rPr sz="1100" spc="350" dirty="0">
                <a:latin typeface="Times New Roman"/>
                <a:cs typeface="Times New Roman"/>
              </a:rPr>
              <a:t> </a:t>
            </a:r>
            <a:r>
              <a:rPr sz="1100" b="1" spc="-25" dirty="0">
                <a:latin typeface="Times New Roman"/>
                <a:cs typeface="Times New Roman"/>
              </a:rPr>
              <a:t>at </a:t>
            </a:r>
            <a:r>
              <a:rPr sz="1100" b="1" dirty="0">
                <a:latin typeface="Times New Roman"/>
                <a:cs typeface="Times New Roman"/>
              </a:rPr>
              <a:t>least</a:t>
            </a:r>
            <a:r>
              <a:rPr sz="1100" b="1" spc="254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one</a:t>
            </a:r>
            <a:r>
              <a:rPr sz="1100" b="1" spc="24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organism</a:t>
            </a:r>
            <a:r>
              <a:rPr sz="1100" b="1" spc="26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had</a:t>
            </a:r>
            <a:r>
              <a:rPr sz="1100" spc="2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been</a:t>
            </a:r>
            <a:r>
              <a:rPr sz="1100" spc="254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present</a:t>
            </a:r>
            <a:r>
              <a:rPr sz="1100" spc="2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in</a:t>
            </a:r>
            <a:r>
              <a:rPr sz="1100" spc="254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any</a:t>
            </a:r>
            <a:r>
              <a:rPr sz="1100" spc="2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</a:t>
            </a:r>
            <a:r>
              <a:rPr sz="1100" spc="245" dirty="0">
                <a:latin typeface="Times New Roman"/>
                <a:cs typeface="Times New Roman"/>
              </a:rPr>
              <a:t> </a:t>
            </a:r>
            <a:r>
              <a:rPr sz="1100" spc="-25" dirty="0">
                <a:latin typeface="Times New Roman"/>
                <a:cs typeface="Times New Roman"/>
              </a:rPr>
              <a:t>the </a:t>
            </a:r>
            <a:r>
              <a:rPr sz="1100" dirty="0">
                <a:latin typeface="Times New Roman"/>
                <a:cs typeface="Times New Roman"/>
              </a:rPr>
              <a:t>inoculate,</a:t>
            </a:r>
            <a:r>
              <a:rPr sz="1100" spc="47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visible</a:t>
            </a:r>
            <a:r>
              <a:rPr sz="1100" spc="47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growth</a:t>
            </a:r>
            <a:r>
              <a:rPr sz="1100" spc="47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should</a:t>
            </a:r>
            <a:r>
              <a:rPr sz="1100" spc="47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be</a:t>
            </a:r>
            <a:r>
              <a:rPr sz="1100" spc="48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seen</a:t>
            </a:r>
            <a:r>
              <a:rPr sz="1100" spc="46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for</a:t>
            </a:r>
            <a:r>
              <a:rPr sz="1100" spc="470" dirty="0">
                <a:latin typeface="Times New Roman"/>
                <a:cs typeface="Times New Roman"/>
              </a:rPr>
              <a:t> </a:t>
            </a:r>
            <a:r>
              <a:rPr sz="1100" spc="-20" dirty="0">
                <a:latin typeface="Times New Roman"/>
                <a:cs typeface="Times New Roman"/>
              </a:rPr>
              <a:t>that </a:t>
            </a:r>
            <a:r>
              <a:rPr sz="1100" dirty="0">
                <a:latin typeface="Times New Roman"/>
                <a:cs typeface="Times New Roman"/>
              </a:rPr>
              <a:t>particular</a:t>
            </a:r>
            <a:r>
              <a:rPr sz="1100" spc="2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tube.</a:t>
            </a:r>
            <a:r>
              <a:rPr sz="1100" spc="204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If</a:t>
            </a:r>
            <a:r>
              <a:rPr sz="1100" spc="204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2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broth</a:t>
            </a:r>
            <a:r>
              <a:rPr sz="1100" spc="2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inoculated</a:t>
            </a:r>
            <a:r>
              <a:rPr sz="1100" spc="19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from</a:t>
            </a:r>
            <a:r>
              <a:rPr sz="1100" spc="18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204" dirty="0">
                <a:latin typeface="Times New Roman"/>
                <a:cs typeface="Times New Roman"/>
              </a:rPr>
              <a:t> </a:t>
            </a:r>
            <a:r>
              <a:rPr sz="1100" spc="-20" dirty="0">
                <a:latin typeface="Times New Roman"/>
                <a:cs typeface="Times New Roman"/>
              </a:rPr>
              <a:t>10</a:t>
            </a:r>
            <a:r>
              <a:rPr sz="1050" spc="-30" baseline="39682" dirty="0">
                <a:latin typeface="Times New Roman"/>
                <a:cs typeface="Times New Roman"/>
              </a:rPr>
              <a:t>–3</a:t>
            </a:r>
            <a:r>
              <a:rPr sz="1050" spc="750" baseline="39682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dilution shows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growth,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but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 broth from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10</a:t>
            </a:r>
            <a:r>
              <a:rPr sz="1050" baseline="39682" dirty="0">
                <a:latin typeface="Times New Roman"/>
                <a:cs typeface="Times New Roman"/>
              </a:rPr>
              <a:t>–4</a:t>
            </a:r>
            <a:r>
              <a:rPr sz="1050" spc="172" baseline="39682" dirty="0">
                <a:latin typeface="Times New Roman"/>
                <a:cs typeface="Times New Roman"/>
              </a:rPr>
              <a:t> </a:t>
            </a:r>
            <a:r>
              <a:rPr sz="1100" spc="-20" dirty="0">
                <a:latin typeface="Times New Roman"/>
                <a:cs typeface="Times New Roman"/>
              </a:rPr>
              <a:t>does </a:t>
            </a:r>
            <a:r>
              <a:rPr sz="1100" dirty="0">
                <a:latin typeface="Times New Roman"/>
                <a:cs typeface="Times New Roman"/>
              </a:rPr>
              <a:t>not,</a:t>
            </a:r>
            <a:r>
              <a:rPr sz="1100" spc="18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it</a:t>
            </a:r>
            <a:r>
              <a:rPr sz="1100" spc="19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is</a:t>
            </a:r>
            <a:r>
              <a:rPr sz="1100" spc="17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then</a:t>
            </a:r>
            <a:r>
              <a:rPr sz="1100" spc="18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possible</a:t>
            </a:r>
            <a:r>
              <a:rPr sz="1100" spc="18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to</a:t>
            </a:r>
            <a:r>
              <a:rPr sz="1100" spc="17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say</a:t>
            </a:r>
            <a:r>
              <a:rPr sz="1100" spc="17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that</a:t>
            </a:r>
            <a:r>
              <a:rPr sz="1100" spc="18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there</a:t>
            </a:r>
            <a:r>
              <a:rPr sz="1100" spc="18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were</a:t>
            </a:r>
            <a:r>
              <a:rPr sz="1100" spc="18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greater </a:t>
            </a:r>
            <a:r>
              <a:rPr sz="1100" dirty="0">
                <a:latin typeface="Times New Roman"/>
                <a:cs typeface="Times New Roman"/>
              </a:rPr>
              <a:t>than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1X10</a:t>
            </a:r>
            <a:r>
              <a:rPr sz="1050" baseline="39682" dirty="0">
                <a:latin typeface="Times New Roman"/>
                <a:cs typeface="Times New Roman"/>
              </a:rPr>
              <a:t>3</a:t>
            </a:r>
            <a:r>
              <a:rPr sz="1050" spc="127" baseline="39682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organisms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per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ml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original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sample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25" dirty="0">
                <a:latin typeface="Times New Roman"/>
                <a:cs typeface="Times New Roman"/>
              </a:rPr>
              <a:t>but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0">
              <a:lnSpc>
                <a:spcPct val="100000"/>
              </a:lnSpc>
              <a:spcBef>
                <a:spcPts val="5"/>
              </a:spcBef>
            </a:pPr>
            <a:r>
              <a:rPr sz="1100" dirty="0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0" marR="68580" algn="just">
              <a:lnSpc>
                <a:spcPct val="95800"/>
              </a:lnSpc>
            </a:pPr>
            <a:r>
              <a:rPr sz="1100" dirty="0">
                <a:latin typeface="Times New Roman"/>
                <a:cs typeface="Times New Roman"/>
              </a:rPr>
              <a:t>To</a:t>
            </a:r>
            <a:r>
              <a:rPr sz="1100" spc="5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increase</a:t>
            </a:r>
            <a:r>
              <a:rPr sz="1100" spc="8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8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statistical</a:t>
            </a:r>
            <a:r>
              <a:rPr sz="1100" spc="7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accuracy</a:t>
            </a:r>
            <a:r>
              <a:rPr sz="1100" spc="6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</a:t>
            </a:r>
            <a:r>
              <a:rPr sz="1100" spc="8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this</a:t>
            </a:r>
            <a:r>
              <a:rPr sz="1100" spc="7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type</a:t>
            </a:r>
            <a:r>
              <a:rPr sz="1100" spc="8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</a:t>
            </a:r>
            <a:r>
              <a:rPr sz="1100" spc="7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test,</a:t>
            </a:r>
            <a:r>
              <a:rPr sz="1100" spc="8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more</a:t>
            </a:r>
            <a:r>
              <a:rPr sz="1100" spc="8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than</a:t>
            </a:r>
            <a:r>
              <a:rPr sz="1100" spc="8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one</a:t>
            </a:r>
            <a:r>
              <a:rPr sz="1100" spc="8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broth</a:t>
            </a:r>
            <a:r>
              <a:rPr sz="1100" spc="8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tube</a:t>
            </a:r>
            <a:r>
              <a:rPr sz="1100" spc="8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can</a:t>
            </a:r>
            <a:r>
              <a:rPr sz="1100" spc="8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be</a:t>
            </a:r>
            <a:r>
              <a:rPr sz="1100" spc="8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inoculated</a:t>
            </a:r>
            <a:r>
              <a:rPr sz="1100" spc="85" dirty="0">
                <a:latin typeface="Times New Roman"/>
                <a:cs typeface="Times New Roman"/>
              </a:rPr>
              <a:t> </a:t>
            </a:r>
            <a:r>
              <a:rPr sz="1100" spc="-20" dirty="0">
                <a:latin typeface="Times New Roman"/>
                <a:cs typeface="Times New Roman"/>
              </a:rPr>
              <a:t>from </a:t>
            </a:r>
            <a:r>
              <a:rPr sz="1100" dirty="0">
                <a:latin typeface="Times New Roman"/>
                <a:cs typeface="Times New Roman"/>
              </a:rPr>
              <a:t>each</a:t>
            </a:r>
            <a:r>
              <a:rPr sz="1100" spc="7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dilution.</a:t>
            </a:r>
            <a:r>
              <a:rPr sz="1100" spc="7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Standard</a:t>
            </a:r>
            <a:r>
              <a:rPr sz="1100" spc="7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MPN</a:t>
            </a:r>
            <a:r>
              <a:rPr sz="1100" spc="6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procedures</a:t>
            </a:r>
            <a:r>
              <a:rPr sz="1100" spc="7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use</a:t>
            </a:r>
            <a:r>
              <a:rPr sz="1100" spc="7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</a:t>
            </a:r>
            <a:r>
              <a:rPr sz="1100" spc="7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minimum</a:t>
            </a:r>
            <a:r>
              <a:rPr sz="1100" spc="6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</a:t>
            </a:r>
            <a:r>
              <a:rPr sz="1100" spc="7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3</a:t>
            </a:r>
            <a:r>
              <a:rPr sz="1100" spc="6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dilutions</a:t>
            </a:r>
            <a:r>
              <a:rPr sz="1100" spc="7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and</a:t>
            </a:r>
            <a:r>
              <a:rPr sz="1100" spc="7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3,</a:t>
            </a:r>
            <a:r>
              <a:rPr sz="1100" spc="7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5</a:t>
            </a:r>
            <a:r>
              <a:rPr sz="1100" spc="6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or</a:t>
            </a:r>
            <a:r>
              <a:rPr sz="1100" spc="7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10</a:t>
            </a:r>
            <a:r>
              <a:rPr sz="1100" spc="7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tubes</a:t>
            </a:r>
            <a:r>
              <a:rPr sz="1100" spc="7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per</a:t>
            </a:r>
            <a:r>
              <a:rPr sz="1100" spc="7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dilution.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statistical</a:t>
            </a:r>
            <a:r>
              <a:rPr sz="1100" spc="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variability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bacterial</a:t>
            </a:r>
            <a:r>
              <a:rPr sz="1100" spc="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distribution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is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better</a:t>
            </a:r>
            <a:r>
              <a:rPr sz="1100" spc="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estimated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by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using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as</a:t>
            </a:r>
            <a:r>
              <a:rPr sz="1100" spc="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many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tubes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as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possible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-25" dirty="0">
                <a:latin typeface="Times New Roman"/>
                <a:cs typeface="Times New Roman"/>
              </a:rPr>
              <a:t>or </a:t>
            </a:r>
            <a:r>
              <a:rPr sz="1100" dirty="0">
                <a:latin typeface="Times New Roman"/>
                <a:cs typeface="Times New Roman"/>
              </a:rPr>
              <a:t>practical.</a:t>
            </a:r>
            <a:r>
              <a:rPr sz="1100" spc="9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After</a:t>
            </a:r>
            <a:r>
              <a:rPr sz="1100" spc="10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incubation,</a:t>
            </a:r>
            <a:r>
              <a:rPr sz="1100" spc="9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10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pattern</a:t>
            </a:r>
            <a:r>
              <a:rPr sz="1100" spc="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</a:t>
            </a:r>
            <a:r>
              <a:rPr sz="1100" spc="10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positive</a:t>
            </a:r>
            <a:r>
              <a:rPr sz="1100" spc="10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and</a:t>
            </a:r>
            <a:r>
              <a:rPr sz="1100" spc="10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negative</a:t>
            </a:r>
            <a:r>
              <a:rPr sz="1100" spc="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tubes</a:t>
            </a:r>
            <a:r>
              <a:rPr sz="1100" spc="10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is</a:t>
            </a:r>
            <a:r>
              <a:rPr sz="1100" spc="10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noted,</a:t>
            </a:r>
            <a:r>
              <a:rPr sz="1100" spc="9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and</a:t>
            </a:r>
            <a:r>
              <a:rPr sz="1100" spc="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</a:t>
            </a:r>
            <a:r>
              <a:rPr sz="1100" spc="10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standardized</a:t>
            </a:r>
            <a:r>
              <a:rPr sz="1100" spc="150" dirty="0">
                <a:latin typeface="Times New Roman"/>
                <a:cs typeface="Times New Roman"/>
              </a:rPr>
              <a:t> </a:t>
            </a:r>
            <a:r>
              <a:rPr sz="1100" b="1" spc="-25" dirty="0">
                <a:latin typeface="Times New Roman"/>
                <a:cs typeface="Times New Roman"/>
              </a:rPr>
              <a:t>MPN </a:t>
            </a:r>
            <a:r>
              <a:rPr sz="1100" b="1" dirty="0">
                <a:latin typeface="Times New Roman"/>
                <a:cs typeface="Times New Roman"/>
              </a:rPr>
              <a:t>Table</a:t>
            </a:r>
            <a:r>
              <a:rPr sz="1100" b="1" spc="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is</a:t>
            </a:r>
            <a:r>
              <a:rPr sz="1100" spc="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consulted</a:t>
            </a:r>
            <a:r>
              <a:rPr sz="1100" spc="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to</a:t>
            </a:r>
            <a:r>
              <a:rPr sz="1100" spc="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determine</a:t>
            </a:r>
            <a:r>
              <a:rPr sz="1100" spc="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most</a:t>
            </a:r>
            <a:r>
              <a:rPr sz="1100" spc="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probable</a:t>
            </a:r>
            <a:r>
              <a:rPr sz="1100" spc="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number</a:t>
            </a:r>
            <a:r>
              <a:rPr sz="1100" spc="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</a:t>
            </a:r>
            <a:r>
              <a:rPr sz="1100" spc="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organisms</a:t>
            </a:r>
            <a:r>
              <a:rPr sz="1100" spc="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(causing</a:t>
            </a:r>
            <a:r>
              <a:rPr sz="1100" spc="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positive</a:t>
            </a:r>
            <a:r>
              <a:rPr sz="1100" spc="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results)</a:t>
            </a:r>
            <a:r>
              <a:rPr sz="1100" spc="50" dirty="0">
                <a:latin typeface="Times New Roman"/>
                <a:cs typeface="Times New Roman"/>
              </a:rPr>
              <a:t> </a:t>
            </a:r>
            <a:r>
              <a:rPr sz="1100" spc="-25" dirty="0">
                <a:latin typeface="Times New Roman"/>
                <a:cs typeface="Times New Roman"/>
              </a:rPr>
              <a:t>per </a:t>
            </a:r>
            <a:r>
              <a:rPr sz="1100" dirty="0">
                <a:latin typeface="Times New Roman"/>
                <a:cs typeface="Times New Roman"/>
              </a:rPr>
              <a:t>unit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volume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original</a:t>
            </a:r>
            <a:r>
              <a:rPr sz="1100" spc="-10" dirty="0">
                <a:latin typeface="Times New Roman"/>
                <a:cs typeface="Times New Roman"/>
              </a:rPr>
              <a:t> sample.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0" marR="76835" algn="just">
              <a:lnSpc>
                <a:spcPts val="1270"/>
              </a:lnSpc>
            </a:pPr>
            <a:r>
              <a:rPr sz="1100" dirty="0">
                <a:latin typeface="Times New Roman"/>
                <a:cs typeface="Times New Roman"/>
              </a:rPr>
              <a:t>In</a:t>
            </a:r>
            <a:r>
              <a:rPr sz="1100" spc="6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6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following</a:t>
            </a:r>
            <a:r>
              <a:rPr sz="1100" spc="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example,</a:t>
            </a:r>
            <a:r>
              <a:rPr sz="1100" spc="6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</a:t>
            </a:r>
            <a:r>
              <a:rPr sz="1100" spc="6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set</a:t>
            </a:r>
            <a:r>
              <a:rPr sz="1100" spc="6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</a:t>
            </a:r>
            <a:r>
              <a:rPr sz="1100" spc="7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3</a:t>
            </a:r>
            <a:r>
              <a:rPr sz="1100" spc="6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tubes</a:t>
            </a:r>
            <a:r>
              <a:rPr sz="1100" spc="7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</a:t>
            </a:r>
            <a:r>
              <a:rPr sz="1100" spc="6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an</a:t>
            </a:r>
            <a:r>
              <a:rPr sz="1100" spc="6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all</a:t>
            </a:r>
            <a:r>
              <a:rPr sz="1100" spc="7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purpose</a:t>
            </a:r>
            <a:r>
              <a:rPr sz="1100" spc="6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broth</a:t>
            </a:r>
            <a:r>
              <a:rPr sz="1100" spc="6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medium</a:t>
            </a:r>
            <a:r>
              <a:rPr sz="1100" spc="5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is</a:t>
            </a:r>
            <a:r>
              <a:rPr sz="1100" spc="7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inoculated</a:t>
            </a:r>
            <a:r>
              <a:rPr sz="1100" spc="5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from</a:t>
            </a:r>
            <a:r>
              <a:rPr sz="1100" spc="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each</a:t>
            </a:r>
            <a:r>
              <a:rPr sz="1100" spc="6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</a:t>
            </a:r>
            <a:r>
              <a:rPr sz="1100" spc="70" dirty="0">
                <a:latin typeface="Times New Roman"/>
                <a:cs typeface="Times New Roman"/>
              </a:rPr>
              <a:t> </a:t>
            </a:r>
            <a:r>
              <a:rPr sz="1100" spc="-25" dirty="0">
                <a:latin typeface="Times New Roman"/>
                <a:cs typeface="Times New Roman"/>
              </a:rPr>
              <a:t>the </a:t>
            </a:r>
            <a:r>
              <a:rPr sz="1100" spc="-10" dirty="0">
                <a:latin typeface="Times New Roman"/>
                <a:cs typeface="Times New Roman"/>
              </a:rPr>
              <a:t>ten-</a:t>
            </a:r>
            <a:r>
              <a:rPr sz="1100" dirty="0">
                <a:latin typeface="Times New Roman"/>
                <a:cs typeface="Times New Roman"/>
              </a:rPr>
              <a:t>fold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dilutions,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with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each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tube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being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inoculated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with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one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25" dirty="0">
                <a:latin typeface="Times New Roman"/>
                <a:cs typeface="Times New Roman"/>
              </a:rPr>
              <a:t>ml.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0" marR="2665095" algn="just">
              <a:lnSpc>
                <a:spcPct val="95800"/>
              </a:lnSpc>
            </a:pPr>
            <a:r>
              <a:rPr sz="1100" dirty="0">
                <a:latin typeface="Times New Roman"/>
                <a:cs typeface="Times New Roman"/>
              </a:rPr>
              <a:t>After</a:t>
            </a:r>
            <a:r>
              <a:rPr sz="1100" spc="2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incubation,</a:t>
            </a:r>
            <a:r>
              <a:rPr sz="1100" spc="2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204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number</a:t>
            </a:r>
            <a:r>
              <a:rPr sz="1100" spc="2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</a:t>
            </a:r>
            <a:r>
              <a:rPr sz="1100" spc="2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tubes</a:t>
            </a:r>
            <a:r>
              <a:rPr sz="1100" spc="2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showing</a:t>
            </a:r>
            <a:r>
              <a:rPr sz="1100" spc="2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growth</a:t>
            </a:r>
            <a:r>
              <a:rPr sz="1100" spc="220" dirty="0">
                <a:latin typeface="Times New Roman"/>
                <a:cs typeface="Times New Roman"/>
              </a:rPr>
              <a:t> </a:t>
            </a:r>
            <a:r>
              <a:rPr sz="1100" spc="-25" dirty="0">
                <a:latin typeface="Times New Roman"/>
                <a:cs typeface="Times New Roman"/>
              </a:rPr>
              <a:t>is </a:t>
            </a:r>
            <a:r>
              <a:rPr sz="1100" dirty="0">
                <a:latin typeface="Times New Roman"/>
                <a:cs typeface="Times New Roman"/>
              </a:rPr>
              <a:t>recorded.</a:t>
            </a:r>
            <a:r>
              <a:rPr sz="1100" spc="459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As</a:t>
            </a:r>
            <a:r>
              <a:rPr sz="1100" spc="46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45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succeeding</a:t>
            </a:r>
            <a:r>
              <a:rPr sz="1100" spc="4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dilutions</a:t>
            </a:r>
            <a:r>
              <a:rPr sz="1100" spc="46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were</a:t>
            </a:r>
            <a:r>
              <a:rPr sz="1100" spc="46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made,</a:t>
            </a:r>
            <a:r>
              <a:rPr sz="1100" spc="465" dirty="0">
                <a:latin typeface="Times New Roman"/>
                <a:cs typeface="Times New Roman"/>
              </a:rPr>
              <a:t> </a:t>
            </a:r>
            <a:r>
              <a:rPr sz="1100" spc="-25" dirty="0">
                <a:latin typeface="Times New Roman"/>
                <a:cs typeface="Times New Roman"/>
              </a:rPr>
              <a:t>the </a:t>
            </a:r>
            <a:r>
              <a:rPr sz="1100" dirty="0">
                <a:latin typeface="Times New Roman"/>
                <a:cs typeface="Times New Roman"/>
              </a:rPr>
              <a:t>organisms</a:t>
            </a:r>
            <a:r>
              <a:rPr sz="1100" spc="8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were</a:t>
            </a:r>
            <a:r>
              <a:rPr sz="1100" spc="8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diluted</a:t>
            </a:r>
            <a:r>
              <a:rPr sz="1100" spc="8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to</a:t>
            </a:r>
            <a:r>
              <a:rPr sz="1100" spc="7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such</a:t>
            </a:r>
            <a:r>
              <a:rPr sz="1100" spc="8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an</a:t>
            </a:r>
            <a:r>
              <a:rPr sz="1100" spc="8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extent</a:t>
            </a:r>
            <a:r>
              <a:rPr sz="1100" spc="9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that</a:t>
            </a:r>
            <a:r>
              <a:rPr sz="1100" spc="9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none</a:t>
            </a:r>
            <a:r>
              <a:rPr sz="1100" spc="8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were</a:t>
            </a:r>
            <a:r>
              <a:rPr sz="1100" spc="85" dirty="0">
                <a:latin typeface="Times New Roman"/>
                <a:cs typeface="Times New Roman"/>
              </a:rPr>
              <a:t> </a:t>
            </a:r>
            <a:r>
              <a:rPr sz="1100" spc="-25" dirty="0">
                <a:latin typeface="Times New Roman"/>
                <a:cs typeface="Times New Roman"/>
              </a:rPr>
              <a:t>in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2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inoculate</a:t>
            </a:r>
            <a:r>
              <a:rPr sz="1100" spc="2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</a:t>
            </a:r>
            <a:r>
              <a:rPr sz="1100" spc="2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seven</a:t>
            </a:r>
            <a:r>
              <a:rPr sz="1100" spc="2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</a:t>
            </a:r>
            <a:r>
              <a:rPr sz="1100" spc="204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2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tubes</a:t>
            </a:r>
            <a:r>
              <a:rPr sz="1100" spc="2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(marked</a:t>
            </a:r>
            <a:r>
              <a:rPr sz="1100" spc="2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negative).</a:t>
            </a:r>
            <a:r>
              <a:rPr sz="1100" spc="215" dirty="0">
                <a:latin typeface="Times New Roman"/>
                <a:cs typeface="Times New Roman"/>
              </a:rPr>
              <a:t> </a:t>
            </a:r>
            <a:r>
              <a:rPr sz="1100" spc="-25" dirty="0">
                <a:latin typeface="Times New Roman"/>
                <a:cs typeface="Times New Roman"/>
              </a:rPr>
              <a:t>In </a:t>
            </a:r>
            <a:r>
              <a:rPr sz="1100" dirty="0">
                <a:latin typeface="Times New Roman"/>
                <a:cs typeface="Times New Roman"/>
              </a:rPr>
              <a:t>order</a:t>
            </a:r>
            <a:r>
              <a:rPr sz="1100" spc="2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to</a:t>
            </a:r>
            <a:r>
              <a:rPr sz="1100" spc="2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estimate</a:t>
            </a:r>
            <a:r>
              <a:rPr sz="1100" spc="2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2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number</a:t>
            </a:r>
            <a:r>
              <a:rPr sz="1100" spc="2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</a:t>
            </a:r>
            <a:r>
              <a:rPr sz="1100" spc="2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organisms</a:t>
            </a:r>
            <a:r>
              <a:rPr sz="1100" spc="2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per</a:t>
            </a:r>
            <a:r>
              <a:rPr sz="1100" spc="2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ml</a:t>
            </a:r>
            <a:r>
              <a:rPr sz="1100" spc="2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</a:t>
            </a:r>
            <a:r>
              <a:rPr sz="1100" spc="220" dirty="0">
                <a:latin typeface="Times New Roman"/>
                <a:cs typeface="Times New Roman"/>
              </a:rPr>
              <a:t> </a:t>
            </a:r>
            <a:r>
              <a:rPr sz="1100" spc="-25" dirty="0">
                <a:latin typeface="Times New Roman"/>
                <a:cs typeface="Times New Roman"/>
              </a:rPr>
              <a:t>the </a:t>
            </a:r>
            <a:r>
              <a:rPr sz="1100" dirty="0">
                <a:latin typeface="Times New Roman"/>
                <a:cs typeface="Times New Roman"/>
              </a:rPr>
              <a:t>sample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which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would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cause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this</a:t>
            </a:r>
            <a:r>
              <a:rPr sz="1100" spc="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kind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</a:t>
            </a:r>
            <a:r>
              <a:rPr sz="1100" spc="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growth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response,</a:t>
            </a:r>
            <a:r>
              <a:rPr sz="1100" spc="30" dirty="0">
                <a:latin typeface="Times New Roman"/>
                <a:cs typeface="Times New Roman"/>
              </a:rPr>
              <a:t> </a:t>
            </a:r>
            <a:r>
              <a:rPr sz="1100" spc="-25" dirty="0">
                <a:latin typeface="Times New Roman"/>
                <a:cs typeface="Times New Roman"/>
              </a:rPr>
              <a:t>we </a:t>
            </a:r>
            <a:r>
              <a:rPr sz="1100" dirty="0">
                <a:latin typeface="Times New Roman"/>
                <a:cs typeface="Times New Roman"/>
              </a:rPr>
              <a:t>locate</a:t>
            </a:r>
            <a:r>
              <a:rPr sz="1100" spc="2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2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three</a:t>
            </a:r>
            <a:r>
              <a:rPr sz="1100" spc="2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sets</a:t>
            </a:r>
            <a:r>
              <a:rPr sz="1100" spc="229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</a:t>
            </a:r>
            <a:r>
              <a:rPr sz="1100" spc="2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tubes</a:t>
            </a:r>
            <a:r>
              <a:rPr sz="1100" spc="229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which</a:t>
            </a:r>
            <a:r>
              <a:rPr sz="1100" spc="2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show</a:t>
            </a:r>
            <a:r>
              <a:rPr sz="1100" spc="2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dilution</a:t>
            </a:r>
            <a:r>
              <a:rPr sz="1100" spc="204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</a:t>
            </a:r>
            <a:r>
              <a:rPr sz="1100" spc="220" dirty="0">
                <a:latin typeface="Times New Roman"/>
                <a:cs typeface="Times New Roman"/>
              </a:rPr>
              <a:t> </a:t>
            </a:r>
            <a:r>
              <a:rPr sz="1100" spc="-25" dirty="0">
                <a:latin typeface="Times New Roman"/>
                <a:cs typeface="Times New Roman"/>
              </a:rPr>
              <a:t>the </a:t>
            </a:r>
            <a:r>
              <a:rPr sz="1100" dirty="0">
                <a:latin typeface="Times New Roman"/>
                <a:cs typeface="Times New Roman"/>
              </a:rPr>
              <a:t>organisms</a:t>
            </a:r>
            <a:r>
              <a:rPr sz="1100" spc="27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"to</a:t>
            </a:r>
            <a:r>
              <a:rPr sz="1100" spc="27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extinction"</a:t>
            </a:r>
            <a:r>
              <a:rPr sz="1100" spc="27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–</a:t>
            </a:r>
            <a:r>
              <a:rPr sz="1100" spc="27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i.e.,</a:t>
            </a:r>
            <a:r>
              <a:rPr sz="1100" spc="27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those</a:t>
            </a:r>
            <a:r>
              <a:rPr sz="1100" spc="27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tubes</a:t>
            </a:r>
            <a:r>
              <a:rPr sz="1100" spc="27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which</a:t>
            </a:r>
            <a:r>
              <a:rPr sz="1100" spc="275" dirty="0">
                <a:latin typeface="Times New Roman"/>
                <a:cs typeface="Times New Roman"/>
              </a:rPr>
              <a:t> </a:t>
            </a:r>
            <a:r>
              <a:rPr sz="1100" spc="-20" dirty="0">
                <a:latin typeface="Times New Roman"/>
                <a:cs typeface="Times New Roman"/>
              </a:rPr>
              <a:t>were </a:t>
            </a:r>
            <a:r>
              <a:rPr sz="1100" dirty="0">
                <a:latin typeface="Times New Roman"/>
                <a:cs typeface="Times New Roman"/>
              </a:rPr>
              <a:t>inoculated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from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10</a:t>
            </a:r>
            <a:r>
              <a:rPr sz="1050" baseline="39682" dirty="0">
                <a:latin typeface="Times New Roman"/>
                <a:cs typeface="Times New Roman"/>
              </a:rPr>
              <a:t>–2</a:t>
            </a:r>
            <a:r>
              <a:rPr sz="1100" dirty="0">
                <a:latin typeface="Times New Roman"/>
                <a:cs typeface="Times New Roman"/>
              </a:rPr>
              <a:t>,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10</a:t>
            </a:r>
            <a:r>
              <a:rPr sz="1050" baseline="39682" dirty="0">
                <a:latin typeface="Times New Roman"/>
                <a:cs typeface="Times New Roman"/>
              </a:rPr>
              <a:t>–3</a:t>
            </a:r>
            <a:r>
              <a:rPr sz="1050" spc="135" baseline="39682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and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10</a:t>
            </a:r>
            <a:r>
              <a:rPr sz="1050" baseline="39682" dirty="0">
                <a:latin typeface="Times New Roman"/>
                <a:cs typeface="Times New Roman"/>
              </a:rPr>
              <a:t>–4</a:t>
            </a:r>
            <a:r>
              <a:rPr sz="1050" spc="135" baseline="39682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dilutions.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0" marR="2665095" algn="just">
              <a:lnSpc>
                <a:spcPct val="95900"/>
              </a:lnSpc>
            </a:pP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17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Neapolitan</a:t>
            </a:r>
            <a:r>
              <a:rPr sz="1100" spc="18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ice</a:t>
            </a:r>
            <a:r>
              <a:rPr sz="1100" spc="19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cream-</a:t>
            </a:r>
            <a:r>
              <a:rPr sz="1100" dirty="0">
                <a:latin typeface="Times New Roman"/>
                <a:cs typeface="Times New Roman"/>
              </a:rPr>
              <a:t>colored</a:t>
            </a:r>
            <a:r>
              <a:rPr sz="1100" spc="19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table</a:t>
            </a:r>
            <a:r>
              <a:rPr sz="1100" spc="19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running</a:t>
            </a:r>
            <a:r>
              <a:rPr sz="1100" spc="18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along</a:t>
            </a:r>
            <a:r>
              <a:rPr sz="1100" spc="180" dirty="0">
                <a:latin typeface="Times New Roman"/>
                <a:cs typeface="Times New Roman"/>
              </a:rPr>
              <a:t> </a:t>
            </a:r>
            <a:r>
              <a:rPr sz="1100" spc="-25" dirty="0">
                <a:latin typeface="Times New Roman"/>
                <a:cs typeface="Times New Roman"/>
              </a:rPr>
              <a:t>the </a:t>
            </a:r>
            <a:r>
              <a:rPr sz="1100" spc="-10" dirty="0">
                <a:latin typeface="Times New Roman"/>
                <a:cs typeface="Times New Roman"/>
              </a:rPr>
              <a:t>right-</a:t>
            </a:r>
            <a:r>
              <a:rPr sz="1100" dirty="0">
                <a:latin typeface="Times New Roman"/>
                <a:cs typeface="Times New Roman"/>
              </a:rPr>
              <a:t>hand</a:t>
            </a:r>
            <a:r>
              <a:rPr sz="1100" spc="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side</a:t>
            </a:r>
            <a:r>
              <a:rPr sz="1100" spc="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</a:t>
            </a:r>
            <a:r>
              <a:rPr sz="1100" spc="1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screen</a:t>
            </a:r>
            <a:r>
              <a:rPr sz="1100" spc="10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is</a:t>
            </a:r>
            <a:r>
              <a:rPr sz="1100" spc="10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11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3-tube</a:t>
            </a:r>
            <a:r>
              <a:rPr sz="1100" b="1" spc="10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MPN</a:t>
            </a:r>
            <a:r>
              <a:rPr sz="1100" b="1" spc="9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Table</a:t>
            </a:r>
            <a:r>
              <a:rPr sz="1100" b="1" spc="120" dirty="0">
                <a:latin typeface="Times New Roman"/>
                <a:cs typeface="Times New Roman"/>
              </a:rPr>
              <a:t> </a:t>
            </a:r>
            <a:r>
              <a:rPr sz="1100" spc="-25" dirty="0">
                <a:latin typeface="Times New Roman"/>
                <a:cs typeface="Times New Roman"/>
              </a:rPr>
              <a:t>we </a:t>
            </a:r>
            <a:r>
              <a:rPr sz="1100" dirty="0">
                <a:latin typeface="Times New Roman"/>
                <a:cs typeface="Times New Roman"/>
              </a:rPr>
              <a:t>have</a:t>
            </a:r>
            <a:r>
              <a:rPr sz="1100" spc="6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been</a:t>
            </a:r>
            <a:r>
              <a:rPr sz="1100" spc="7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using</a:t>
            </a:r>
            <a:r>
              <a:rPr sz="1100" spc="6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in</a:t>
            </a:r>
            <a:r>
              <a:rPr sz="1100" spc="7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our</a:t>
            </a:r>
            <a:r>
              <a:rPr sz="1100" spc="8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courses</a:t>
            </a:r>
            <a:r>
              <a:rPr sz="1100" spc="6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for</a:t>
            </a:r>
            <a:r>
              <a:rPr sz="1100" spc="8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decades</a:t>
            </a:r>
            <a:r>
              <a:rPr sz="1100" spc="7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(original</a:t>
            </a:r>
            <a:r>
              <a:rPr sz="1100" spc="8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source</a:t>
            </a:r>
            <a:endParaRPr sz="1100">
              <a:latin typeface="Times New Roman"/>
              <a:cs typeface="Times New Roman"/>
            </a:endParaRPr>
          </a:p>
          <a:p>
            <a:pPr marL="127000" algn="just">
              <a:lnSpc>
                <a:spcPts val="1235"/>
              </a:lnSpc>
            </a:pPr>
            <a:r>
              <a:rPr sz="1100" dirty="0">
                <a:latin typeface="Times New Roman"/>
                <a:cs typeface="Times New Roman"/>
              </a:rPr>
              <a:t>unknown).</a:t>
            </a:r>
            <a:r>
              <a:rPr sz="1100" spc="2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229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heading</a:t>
            </a:r>
            <a:r>
              <a:rPr sz="1100" spc="2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</a:t>
            </a:r>
            <a:r>
              <a:rPr sz="1100" spc="229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229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last</a:t>
            </a:r>
            <a:r>
              <a:rPr sz="1100" spc="2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column</a:t>
            </a:r>
            <a:r>
              <a:rPr sz="1100" spc="2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tells</a:t>
            </a:r>
            <a:r>
              <a:rPr sz="1100" spc="229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us</a:t>
            </a:r>
            <a:r>
              <a:rPr sz="1100" spc="2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that</a:t>
            </a:r>
            <a:r>
              <a:rPr sz="1100" spc="2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this</a:t>
            </a:r>
            <a:r>
              <a:rPr sz="1100" spc="2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combination</a:t>
            </a:r>
            <a:r>
              <a:rPr sz="1100" spc="2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</a:t>
            </a:r>
            <a:r>
              <a:rPr sz="1100" spc="229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results</a:t>
            </a:r>
            <a:r>
              <a:rPr sz="1100" spc="229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(in</a:t>
            </a:r>
            <a:r>
              <a:rPr sz="1100" spc="2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order:</a:t>
            </a:r>
            <a:r>
              <a:rPr sz="1100" spc="2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3-</a:t>
            </a:r>
            <a:r>
              <a:rPr sz="1100" spc="-10" dirty="0">
                <a:latin typeface="Times New Roman"/>
                <a:cs typeface="Times New Roman"/>
              </a:rPr>
              <a:t>2-</a:t>
            </a:r>
            <a:r>
              <a:rPr sz="1100" spc="-25" dirty="0">
                <a:latin typeface="Times New Roman"/>
                <a:cs typeface="Times New Roman"/>
              </a:rPr>
              <a:t>0)</a:t>
            </a:r>
            <a:endParaRPr sz="1100">
              <a:latin typeface="Times New Roman"/>
              <a:cs typeface="Times New Roman"/>
            </a:endParaRPr>
          </a:p>
          <a:p>
            <a:pPr marL="127000" marR="69215" algn="just">
              <a:lnSpc>
                <a:spcPct val="95800"/>
              </a:lnSpc>
              <a:spcBef>
                <a:spcPts val="35"/>
              </a:spcBef>
            </a:pPr>
            <a:r>
              <a:rPr sz="1100" dirty="0">
                <a:latin typeface="Times New Roman"/>
                <a:cs typeface="Times New Roman"/>
              </a:rPr>
              <a:t>suggests</a:t>
            </a:r>
            <a:r>
              <a:rPr sz="1100" spc="10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an</a:t>
            </a:r>
            <a:r>
              <a:rPr sz="1100" spc="10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average</a:t>
            </a:r>
            <a:r>
              <a:rPr sz="1100" spc="114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</a:t>
            </a:r>
            <a:r>
              <a:rPr sz="1100" spc="12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0.93</a:t>
            </a:r>
            <a:r>
              <a:rPr sz="1100" b="1" spc="1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organisms</a:t>
            </a:r>
            <a:r>
              <a:rPr sz="1100" spc="114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being</a:t>
            </a:r>
            <a:r>
              <a:rPr sz="1100" spc="10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inoculated</a:t>
            </a:r>
            <a:r>
              <a:rPr sz="1100" spc="114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into</a:t>
            </a:r>
            <a:r>
              <a:rPr sz="1100" spc="1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each</a:t>
            </a:r>
            <a:r>
              <a:rPr sz="1100" spc="114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</a:t>
            </a:r>
            <a:r>
              <a:rPr sz="1100" spc="10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1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tubes</a:t>
            </a:r>
            <a:r>
              <a:rPr sz="1100" spc="9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</a:t>
            </a:r>
            <a:r>
              <a:rPr sz="1100" spc="10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1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middle</a:t>
            </a:r>
            <a:r>
              <a:rPr sz="1100" spc="10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set</a:t>
            </a:r>
            <a:r>
              <a:rPr sz="1100" spc="1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(of</a:t>
            </a:r>
            <a:r>
              <a:rPr sz="1100" spc="110" dirty="0">
                <a:latin typeface="Times New Roman"/>
                <a:cs typeface="Times New Roman"/>
              </a:rPr>
              <a:t> </a:t>
            </a:r>
            <a:r>
              <a:rPr sz="1100" spc="-25" dirty="0">
                <a:latin typeface="Times New Roman"/>
                <a:cs typeface="Times New Roman"/>
              </a:rPr>
              <a:t>the </a:t>
            </a:r>
            <a:r>
              <a:rPr sz="1100" dirty="0">
                <a:latin typeface="Times New Roman"/>
                <a:cs typeface="Times New Roman"/>
              </a:rPr>
              <a:t>three</a:t>
            </a:r>
            <a:r>
              <a:rPr sz="1100" spc="1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sets</a:t>
            </a:r>
            <a:r>
              <a:rPr sz="1100" spc="1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</a:t>
            </a:r>
            <a:r>
              <a:rPr sz="1100" spc="1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tubes</a:t>
            </a:r>
            <a:r>
              <a:rPr sz="1100" spc="1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chosen)</a:t>
            </a:r>
            <a:r>
              <a:rPr sz="1100" spc="1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–</a:t>
            </a:r>
            <a:r>
              <a:rPr sz="1100" spc="1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i.e.,</a:t>
            </a:r>
            <a:r>
              <a:rPr sz="1100" spc="1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those</a:t>
            </a:r>
            <a:r>
              <a:rPr sz="1100" spc="1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inoculated</a:t>
            </a:r>
            <a:r>
              <a:rPr sz="1100" spc="1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with</a:t>
            </a:r>
            <a:r>
              <a:rPr sz="1100" spc="1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one</a:t>
            </a:r>
            <a:r>
              <a:rPr sz="1100" spc="1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ml</a:t>
            </a:r>
            <a:r>
              <a:rPr sz="1100" spc="1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</a:t>
            </a:r>
            <a:r>
              <a:rPr sz="1100" spc="1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</a:t>
            </a:r>
            <a:r>
              <a:rPr sz="1100" spc="1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10</a:t>
            </a:r>
            <a:r>
              <a:rPr sz="1050" baseline="39682" dirty="0">
                <a:latin typeface="Times New Roman"/>
                <a:cs typeface="Times New Roman"/>
              </a:rPr>
              <a:t>–3</a:t>
            </a:r>
            <a:r>
              <a:rPr sz="1050" spc="352" baseline="39682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dilution.</a:t>
            </a:r>
            <a:r>
              <a:rPr sz="1100" spc="1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Therefore,</a:t>
            </a:r>
            <a:r>
              <a:rPr sz="1100" spc="1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13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most- </a:t>
            </a:r>
            <a:r>
              <a:rPr sz="1100" dirty="0">
                <a:latin typeface="Times New Roman"/>
                <a:cs typeface="Times New Roman"/>
              </a:rPr>
              <a:t>probable</a:t>
            </a:r>
            <a:r>
              <a:rPr sz="1100" spc="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number</a:t>
            </a:r>
            <a:r>
              <a:rPr sz="1100" spc="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</a:t>
            </a:r>
            <a:r>
              <a:rPr sz="1100" spc="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organisms</a:t>
            </a:r>
            <a:r>
              <a:rPr sz="1100" spc="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per</a:t>
            </a:r>
            <a:r>
              <a:rPr sz="1100" spc="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one</a:t>
            </a:r>
            <a:r>
              <a:rPr sz="1100" spc="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ml</a:t>
            </a:r>
            <a:r>
              <a:rPr sz="1100" spc="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</a:t>
            </a:r>
            <a:r>
              <a:rPr sz="1100" spc="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original,</a:t>
            </a:r>
            <a:r>
              <a:rPr sz="1100" spc="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undiluted</a:t>
            </a:r>
            <a:r>
              <a:rPr sz="1100" spc="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sample</a:t>
            </a:r>
            <a:r>
              <a:rPr sz="1100" spc="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would</a:t>
            </a:r>
            <a:r>
              <a:rPr sz="1100" spc="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be</a:t>
            </a:r>
            <a:r>
              <a:rPr sz="1100" spc="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0.93</a:t>
            </a:r>
            <a:r>
              <a:rPr sz="1100" spc="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X</a:t>
            </a:r>
            <a:r>
              <a:rPr sz="1100" spc="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10</a:t>
            </a:r>
            <a:r>
              <a:rPr sz="1050" baseline="39682" dirty="0">
                <a:latin typeface="Times New Roman"/>
                <a:cs typeface="Times New Roman"/>
              </a:rPr>
              <a:t>3</a:t>
            </a:r>
            <a:r>
              <a:rPr sz="1050" spc="202" baseline="39682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or</a:t>
            </a:r>
            <a:r>
              <a:rPr sz="1100" spc="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9.3</a:t>
            </a:r>
            <a:r>
              <a:rPr sz="1100" spc="30" dirty="0">
                <a:latin typeface="Times New Roman"/>
                <a:cs typeface="Times New Roman"/>
              </a:rPr>
              <a:t> </a:t>
            </a:r>
            <a:r>
              <a:rPr sz="1100" spc="-50" dirty="0">
                <a:latin typeface="Times New Roman"/>
                <a:cs typeface="Times New Roman"/>
              </a:rPr>
              <a:t>X </a:t>
            </a:r>
            <a:r>
              <a:rPr sz="1100" spc="-20" dirty="0">
                <a:latin typeface="Times New Roman"/>
                <a:cs typeface="Times New Roman"/>
              </a:rPr>
              <a:t>10</a:t>
            </a:r>
            <a:r>
              <a:rPr sz="1050" spc="-30" baseline="39682" dirty="0">
                <a:latin typeface="Times New Roman"/>
                <a:cs typeface="Times New Roman"/>
              </a:rPr>
              <a:t>2</a:t>
            </a:r>
            <a:r>
              <a:rPr sz="1100" spc="-20" dirty="0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0" marR="95885">
              <a:lnSpc>
                <a:spcPct val="95900"/>
              </a:lnSpc>
            </a:pPr>
            <a:r>
              <a:rPr sz="1100" dirty="0">
                <a:latin typeface="Times New Roman"/>
                <a:cs typeface="Times New Roman"/>
              </a:rPr>
              <a:t>This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method,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with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associated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table,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only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works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if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there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is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succession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1/10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dilutions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being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tested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25" dirty="0">
                <a:latin typeface="Times New Roman"/>
                <a:cs typeface="Times New Roman"/>
              </a:rPr>
              <a:t>(in </a:t>
            </a:r>
            <a:r>
              <a:rPr sz="1100" dirty="0">
                <a:latin typeface="Times New Roman"/>
                <a:cs typeface="Times New Roman"/>
              </a:rPr>
              <a:t>an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appropriate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medium)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for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growth,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and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tubes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chosen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to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compare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with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table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are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in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consecutive</a:t>
            </a:r>
            <a:r>
              <a:rPr sz="1100" spc="5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order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increasing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dilution.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214755" y="9518650"/>
            <a:ext cx="5405755" cy="20320"/>
          </a:xfrm>
          <a:custGeom>
            <a:avLst/>
            <a:gdLst/>
            <a:ahLst/>
            <a:cxnLst/>
            <a:rect l="l" t="t" r="r" b="b"/>
            <a:pathLst>
              <a:path w="5405755" h="20320">
                <a:moveTo>
                  <a:pt x="5405755" y="0"/>
                </a:moveTo>
                <a:lnTo>
                  <a:pt x="0" y="0"/>
                </a:lnTo>
                <a:lnTo>
                  <a:pt x="0" y="20319"/>
                </a:lnTo>
                <a:lnTo>
                  <a:pt x="5405755" y="20319"/>
                </a:lnTo>
                <a:lnTo>
                  <a:pt x="5405755" y="0"/>
                </a:lnTo>
                <a:close/>
              </a:path>
            </a:pathLst>
          </a:custGeom>
          <a:solidFill>
            <a:srgbClr val="ACA899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38950" y="435356"/>
            <a:ext cx="9652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773683"/>
            <a:ext cx="6033770" cy="1518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100" b="1" i="1" dirty="0">
                <a:latin typeface="Times New Roman"/>
                <a:cs typeface="Times New Roman"/>
              </a:rPr>
              <a:t>Here</a:t>
            </a:r>
            <a:r>
              <a:rPr sz="1100" b="1" i="1" spc="-10" dirty="0">
                <a:latin typeface="Times New Roman"/>
                <a:cs typeface="Times New Roman"/>
              </a:rPr>
              <a:t> </a:t>
            </a:r>
            <a:r>
              <a:rPr sz="1100" b="1" i="1" dirty="0">
                <a:latin typeface="Times New Roman"/>
                <a:cs typeface="Times New Roman"/>
              </a:rPr>
              <a:t>are</a:t>
            </a:r>
            <a:r>
              <a:rPr sz="1100" b="1" i="1" spc="-10" dirty="0">
                <a:latin typeface="Times New Roman"/>
                <a:cs typeface="Times New Roman"/>
              </a:rPr>
              <a:t> </a:t>
            </a:r>
            <a:r>
              <a:rPr sz="1100" b="1" i="1" dirty="0">
                <a:latin typeface="Times New Roman"/>
                <a:cs typeface="Times New Roman"/>
              </a:rPr>
              <a:t>a</a:t>
            </a:r>
            <a:r>
              <a:rPr sz="1100" b="1" i="1" spc="-10" dirty="0">
                <a:latin typeface="Times New Roman"/>
                <a:cs typeface="Times New Roman"/>
              </a:rPr>
              <a:t> </a:t>
            </a:r>
            <a:r>
              <a:rPr sz="1100" b="1" i="1" dirty="0">
                <a:latin typeface="Times New Roman"/>
                <a:cs typeface="Times New Roman"/>
              </a:rPr>
              <a:t>couple</a:t>
            </a:r>
            <a:r>
              <a:rPr sz="1100" b="1" i="1" spc="-20" dirty="0">
                <a:latin typeface="Times New Roman"/>
                <a:cs typeface="Times New Roman"/>
              </a:rPr>
              <a:t> </a:t>
            </a:r>
            <a:r>
              <a:rPr sz="1100" b="1" i="1" dirty="0">
                <a:latin typeface="Times New Roman"/>
                <a:cs typeface="Times New Roman"/>
              </a:rPr>
              <a:t>examples</a:t>
            </a:r>
            <a:r>
              <a:rPr sz="1100" b="1" i="1" spc="-10" dirty="0">
                <a:latin typeface="Times New Roman"/>
                <a:cs typeface="Times New Roman"/>
              </a:rPr>
              <a:t> </a:t>
            </a:r>
            <a:r>
              <a:rPr sz="1100" b="1" i="1" dirty="0">
                <a:latin typeface="Times New Roman"/>
                <a:cs typeface="Times New Roman"/>
              </a:rPr>
              <a:t>of</a:t>
            </a:r>
            <a:r>
              <a:rPr sz="1100" b="1" i="1" spc="-20" dirty="0">
                <a:latin typeface="Times New Roman"/>
                <a:cs typeface="Times New Roman"/>
              </a:rPr>
              <a:t> </a:t>
            </a:r>
            <a:r>
              <a:rPr sz="1100" b="1" i="1" dirty="0">
                <a:latin typeface="Times New Roman"/>
                <a:cs typeface="Times New Roman"/>
              </a:rPr>
              <a:t>MPN</a:t>
            </a:r>
            <a:r>
              <a:rPr sz="1100" b="1" i="1" spc="-10" dirty="0">
                <a:latin typeface="Times New Roman"/>
                <a:cs typeface="Times New Roman"/>
              </a:rPr>
              <a:t> problems.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5080" algn="just">
              <a:lnSpc>
                <a:spcPct val="95800"/>
              </a:lnSpc>
            </a:pPr>
            <a:r>
              <a:rPr sz="1100" b="1" dirty="0">
                <a:latin typeface="Times New Roman"/>
                <a:cs typeface="Times New Roman"/>
              </a:rPr>
              <a:t>I.</a:t>
            </a:r>
            <a:r>
              <a:rPr sz="1100" b="1" spc="14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(based</a:t>
            </a:r>
            <a:r>
              <a:rPr sz="1100" b="1" spc="15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on</a:t>
            </a:r>
            <a:r>
              <a:rPr sz="1100" b="1" spc="15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a</a:t>
            </a:r>
            <a:r>
              <a:rPr sz="1100" b="1" spc="15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problem</a:t>
            </a:r>
            <a:r>
              <a:rPr sz="1100" b="1" spc="14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from</a:t>
            </a:r>
            <a:r>
              <a:rPr sz="1100" b="1" spc="14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Bacteriology</a:t>
            </a:r>
            <a:r>
              <a:rPr sz="1100" b="1" spc="17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102)</a:t>
            </a:r>
            <a:r>
              <a:rPr sz="1100" spc="4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From</a:t>
            </a:r>
            <a:r>
              <a:rPr sz="1100" spc="1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</a:t>
            </a:r>
            <a:r>
              <a:rPr sz="1100" spc="15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water</a:t>
            </a:r>
            <a:r>
              <a:rPr sz="1100" spc="16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sample</a:t>
            </a:r>
            <a:r>
              <a:rPr sz="1100" spc="16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obtained</a:t>
            </a:r>
            <a:r>
              <a:rPr sz="1100" spc="1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from</a:t>
            </a:r>
            <a:r>
              <a:rPr sz="1100" spc="1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beautiful</a:t>
            </a:r>
            <a:r>
              <a:rPr sz="1100" spc="185" dirty="0">
                <a:latin typeface="Times New Roman"/>
                <a:cs typeface="Times New Roman"/>
              </a:rPr>
              <a:t> </a:t>
            </a:r>
            <a:r>
              <a:rPr sz="1100" b="1" spc="-20" dirty="0">
                <a:latin typeface="Times New Roman"/>
                <a:cs typeface="Times New Roman"/>
              </a:rPr>
              <a:t>Lake </a:t>
            </a:r>
            <a:r>
              <a:rPr sz="1100" b="1" dirty="0">
                <a:latin typeface="Times New Roman"/>
                <a:cs typeface="Times New Roman"/>
              </a:rPr>
              <a:t>Splammo</a:t>
            </a:r>
            <a:r>
              <a:rPr sz="1100" dirty="0">
                <a:latin typeface="Times New Roman"/>
                <a:cs typeface="Times New Roman"/>
              </a:rPr>
              <a:t>,</a:t>
            </a:r>
            <a:r>
              <a:rPr sz="1100" spc="10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you</a:t>
            </a:r>
            <a:r>
              <a:rPr sz="1100" spc="10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inoculated</a:t>
            </a:r>
            <a:r>
              <a:rPr sz="1100" spc="9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10</a:t>
            </a:r>
            <a:r>
              <a:rPr sz="1100" spc="10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ml</a:t>
            </a:r>
            <a:r>
              <a:rPr sz="1100" spc="10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into</a:t>
            </a:r>
            <a:r>
              <a:rPr sz="1100" spc="1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90</a:t>
            </a:r>
            <a:r>
              <a:rPr sz="1100" spc="10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ml</a:t>
            </a:r>
            <a:r>
              <a:rPr sz="1100" spc="10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</a:t>
            </a:r>
            <a:r>
              <a:rPr sz="1100" spc="1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sterile</a:t>
            </a:r>
            <a:r>
              <a:rPr sz="1100" spc="9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diluent;</a:t>
            </a:r>
            <a:r>
              <a:rPr sz="1100" spc="1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this</a:t>
            </a:r>
            <a:r>
              <a:rPr sz="1100" spc="9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is</a:t>
            </a:r>
            <a:r>
              <a:rPr sz="1100" spc="9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9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"first</a:t>
            </a:r>
            <a:r>
              <a:rPr sz="1100" spc="10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dilution"</a:t>
            </a:r>
            <a:r>
              <a:rPr sz="1100" spc="10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indicated</a:t>
            </a:r>
            <a:r>
              <a:rPr sz="1100" spc="9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in</a:t>
            </a:r>
            <a:r>
              <a:rPr sz="1100" spc="110" dirty="0">
                <a:latin typeface="Times New Roman"/>
                <a:cs typeface="Times New Roman"/>
              </a:rPr>
              <a:t> </a:t>
            </a:r>
            <a:r>
              <a:rPr sz="1100" spc="-25" dirty="0">
                <a:latin typeface="Times New Roman"/>
                <a:cs typeface="Times New Roman"/>
              </a:rPr>
              <a:t>the </a:t>
            </a:r>
            <a:r>
              <a:rPr sz="1100" dirty="0">
                <a:latin typeface="Times New Roman"/>
                <a:cs typeface="Times New Roman"/>
              </a:rPr>
              <a:t>table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below.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After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thorough</a:t>
            </a:r>
            <a:r>
              <a:rPr sz="1100" spc="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mixing,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1</a:t>
            </a:r>
            <a:r>
              <a:rPr sz="1100" spc="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ml</a:t>
            </a:r>
            <a:r>
              <a:rPr sz="1100" spc="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this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dilution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was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added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to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99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ml</a:t>
            </a:r>
            <a:r>
              <a:rPr sz="1100" spc="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sterile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diluent,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and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third </a:t>
            </a:r>
            <a:r>
              <a:rPr sz="1100" dirty="0">
                <a:latin typeface="Times New Roman"/>
                <a:cs typeface="Times New Roman"/>
              </a:rPr>
              <a:t>dilution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was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made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same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way.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From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each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these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dilutions,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tubes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Glucose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Fermentation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Broth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-20" dirty="0">
                <a:latin typeface="Times New Roman"/>
                <a:cs typeface="Times New Roman"/>
              </a:rPr>
              <a:t>were </a:t>
            </a:r>
            <a:r>
              <a:rPr sz="1100" dirty="0">
                <a:latin typeface="Times New Roman"/>
                <a:cs typeface="Times New Roman"/>
              </a:rPr>
              <a:t>inoculated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with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amounts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as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shown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in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table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below.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After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appropriate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incubation,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tubes were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checked </a:t>
            </a:r>
            <a:r>
              <a:rPr sz="1100" dirty="0">
                <a:latin typeface="Times New Roman"/>
                <a:cs typeface="Times New Roman"/>
              </a:rPr>
              <a:t>for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growth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and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acid</a:t>
            </a:r>
            <a:r>
              <a:rPr sz="1100" spc="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production,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and</a:t>
            </a:r>
            <a:r>
              <a:rPr sz="1100" spc="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data</a:t>
            </a:r>
            <a:r>
              <a:rPr sz="1100" spc="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are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summarized</a:t>
            </a:r>
            <a:r>
              <a:rPr sz="1100" spc="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below.</a:t>
            </a:r>
            <a:r>
              <a:rPr sz="1100" spc="5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and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acid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production,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and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data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-25" dirty="0">
                <a:latin typeface="Times New Roman"/>
                <a:cs typeface="Times New Roman"/>
              </a:rPr>
              <a:t>are </a:t>
            </a:r>
            <a:r>
              <a:rPr sz="1100" dirty="0">
                <a:latin typeface="Times New Roman"/>
                <a:cs typeface="Times New Roman"/>
              </a:rPr>
              <a:t>summarized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below.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04036" y="2463037"/>
          <a:ext cx="6180454" cy="20872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69235"/>
                <a:gridCol w="609600"/>
                <a:gridCol w="514985"/>
                <a:gridCol w="571500"/>
                <a:gridCol w="515620"/>
                <a:gridCol w="685800"/>
                <a:gridCol w="513714"/>
              </a:tblGrid>
              <a:tr h="207010"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5750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dilution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lake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water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24511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1st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dilution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857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0256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2nd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dilution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857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69240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3rd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dilution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857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4320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34417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(=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sz="1050" spc="-15" baseline="39682" dirty="0">
                          <a:latin typeface="Times New Roman"/>
                          <a:cs typeface="Times New Roman"/>
                        </a:rPr>
                        <a:t>–1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2448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(=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sz="1050" spc="-15" baseline="39682" dirty="0">
                          <a:latin typeface="Times New Roman"/>
                          <a:cs typeface="Times New Roman"/>
                        </a:rPr>
                        <a:t>–3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7909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(=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sz="1050" spc="-15" baseline="39682" dirty="0">
                          <a:latin typeface="Times New Roman"/>
                          <a:cs typeface="Times New Roman"/>
                        </a:rPr>
                        <a:t>–5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0764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amount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inoculated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into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each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three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tubes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89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ml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36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89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0.1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ml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36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58115">
                        <a:lnSpc>
                          <a:spcPct val="100000"/>
                        </a:lnSpc>
                        <a:spcBef>
                          <a:spcPts val="89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ml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36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E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89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0.1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ml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36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E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14629">
                        <a:lnSpc>
                          <a:spcPct val="100000"/>
                        </a:lnSpc>
                        <a:spcBef>
                          <a:spcPts val="89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ml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36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E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89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0.1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ml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36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Glucose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Fermentation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Broth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36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36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36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E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36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E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36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E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36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321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set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tubes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(designations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used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below)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476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A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476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B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476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876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C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476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EFFFF"/>
                    </a:solidFill>
                  </a:tcPr>
                </a:tc>
                <a:tc>
                  <a:txBody>
                    <a:bodyPr/>
                    <a:lstStyle/>
                    <a:p>
                      <a:pPr marL="205104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D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476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E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476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E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F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4762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2729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no.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tubes showing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growth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9554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EFFFF"/>
                    </a:solidFill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E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E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no.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tubes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showing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acid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production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717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717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717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9554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717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EFFFF"/>
                    </a:solidFill>
                  </a:tcPr>
                </a:tc>
                <a:tc>
                  <a:txBody>
                    <a:bodyPr/>
                    <a:lstStyle/>
                    <a:p>
                      <a:pPr marL="220345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717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E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717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E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717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863904" y="4710810"/>
            <a:ext cx="6174740" cy="279844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50800" marR="194945">
              <a:lnSpc>
                <a:spcPts val="1260"/>
              </a:lnSpc>
              <a:spcBef>
                <a:spcPts val="195"/>
              </a:spcBef>
            </a:pPr>
            <a:r>
              <a:rPr sz="1100" dirty="0">
                <a:latin typeface="Times New Roman"/>
                <a:cs typeface="Times New Roman"/>
              </a:rPr>
              <a:t>What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was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most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probable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number of </a:t>
            </a:r>
            <a:r>
              <a:rPr sz="1100" b="1" spc="-10" dirty="0">
                <a:latin typeface="Times New Roman"/>
                <a:cs typeface="Times New Roman"/>
              </a:rPr>
              <a:t>glucose-</a:t>
            </a:r>
            <a:r>
              <a:rPr sz="1100" b="1" dirty="0">
                <a:latin typeface="Times New Roman"/>
                <a:cs typeface="Times New Roman"/>
              </a:rPr>
              <a:t>fermenters</a:t>
            </a:r>
            <a:r>
              <a:rPr sz="1100" b="1" spc="-2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per</a:t>
            </a:r>
            <a:r>
              <a:rPr sz="1100" b="1" spc="-2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ml</a:t>
            </a:r>
            <a:r>
              <a:rPr sz="1100" b="1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original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sample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water?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spc="-20" dirty="0">
                <a:latin typeface="Times New Roman"/>
                <a:cs typeface="Times New Roman"/>
              </a:rPr>
              <a:t>Here </a:t>
            </a:r>
            <a:r>
              <a:rPr sz="1100" dirty="0">
                <a:latin typeface="Times New Roman"/>
                <a:cs typeface="Times New Roman"/>
              </a:rPr>
              <a:t>is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one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way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finding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solution: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50">
              <a:latin typeface="Times New Roman"/>
              <a:cs typeface="Times New Roman"/>
            </a:endParaRPr>
          </a:p>
          <a:p>
            <a:pPr marL="507365" marR="106680" indent="-228600" algn="just">
              <a:lnSpc>
                <a:spcPct val="96000"/>
              </a:lnSpc>
              <a:buSzPct val="90909"/>
              <a:buFont typeface="Symbol"/>
              <a:buChar char=""/>
              <a:tabLst>
                <a:tab pos="508000" algn="l"/>
              </a:tabLst>
            </a:pPr>
            <a:r>
              <a:rPr sz="1100" dirty="0">
                <a:latin typeface="Times New Roman"/>
                <a:cs typeface="Times New Roman"/>
              </a:rPr>
              <a:t>Choose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 three consecutive sets of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tubes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that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show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"dilution to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extinction"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glucose-fermenting </a:t>
            </a:r>
            <a:r>
              <a:rPr sz="1100" dirty="0">
                <a:latin typeface="Times New Roman"/>
                <a:cs typeface="Times New Roman"/>
              </a:rPr>
              <a:t>organisms</a:t>
            </a:r>
            <a:r>
              <a:rPr sz="1100" spc="1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–</a:t>
            </a:r>
            <a:r>
              <a:rPr sz="1100" spc="1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i.e.,</a:t>
            </a:r>
            <a:r>
              <a:rPr sz="1100" spc="1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sets</a:t>
            </a:r>
            <a:r>
              <a:rPr sz="1100" spc="1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C,</a:t>
            </a:r>
            <a:r>
              <a:rPr sz="1100" spc="1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D</a:t>
            </a:r>
            <a:r>
              <a:rPr sz="1100" spc="1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and</a:t>
            </a:r>
            <a:r>
              <a:rPr sz="1100" spc="1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E.</a:t>
            </a:r>
            <a:r>
              <a:rPr sz="1100" spc="1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We</a:t>
            </a:r>
            <a:r>
              <a:rPr sz="1100" spc="1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can</a:t>
            </a:r>
            <a:r>
              <a:rPr sz="1100" spc="1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indicate</a:t>
            </a:r>
            <a:r>
              <a:rPr sz="1100" spc="12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"3-</a:t>
            </a:r>
            <a:r>
              <a:rPr sz="1100" dirty="0">
                <a:latin typeface="Times New Roman"/>
                <a:cs typeface="Times New Roman"/>
              </a:rPr>
              <a:t>1-0"</a:t>
            </a:r>
            <a:r>
              <a:rPr sz="1100" spc="1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to</a:t>
            </a:r>
            <a:r>
              <a:rPr sz="1100" spc="1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represent</a:t>
            </a:r>
            <a:r>
              <a:rPr sz="1100" spc="1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1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number</a:t>
            </a:r>
            <a:r>
              <a:rPr sz="1100" spc="1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</a:t>
            </a:r>
            <a:r>
              <a:rPr sz="1100" spc="14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positive tubes.</a:t>
            </a:r>
            <a:endParaRPr sz="1100">
              <a:latin typeface="Times New Roman"/>
              <a:cs typeface="Times New Roman"/>
            </a:endParaRPr>
          </a:p>
          <a:p>
            <a:pPr marL="507365" marR="107950" indent="-228600" algn="just">
              <a:lnSpc>
                <a:spcPct val="95800"/>
              </a:lnSpc>
              <a:spcBef>
                <a:spcPts val="10"/>
              </a:spcBef>
              <a:buSzPct val="90909"/>
              <a:buFont typeface="Symbol"/>
              <a:buChar char=""/>
              <a:tabLst>
                <a:tab pos="508000" algn="l"/>
              </a:tabLst>
            </a:pPr>
            <a:r>
              <a:rPr sz="1100" dirty="0">
                <a:latin typeface="Times New Roman"/>
                <a:cs typeface="Times New Roman"/>
              </a:rPr>
              <a:t>Checking</a:t>
            </a:r>
            <a:r>
              <a:rPr sz="1100" spc="3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37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MPN</a:t>
            </a:r>
            <a:r>
              <a:rPr sz="1100" spc="37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table,</a:t>
            </a:r>
            <a:r>
              <a:rPr sz="1100" spc="37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3-</a:t>
            </a:r>
            <a:r>
              <a:rPr sz="1100" spc="-10" dirty="0">
                <a:latin typeface="Times New Roman"/>
                <a:cs typeface="Times New Roman"/>
              </a:rPr>
              <a:t>1-</a:t>
            </a:r>
            <a:r>
              <a:rPr sz="1100" dirty="0">
                <a:latin typeface="Times New Roman"/>
                <a:cs typeface="Times New Roman"/>
              </a:rPr>
              <a:t>0</a:t>
            </a:r>
            <a:r>
              <a:rPr sz="1100" spc="37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indicates</a:t>
            </a:r>
            <a:r>
              <a:rPr sz="1100" spc="37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that</a:t>
            </a:r>
            <a:r>
              <a:rPr sz="1100" spc="38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an</a:t>
            </a:r>
            <a:r>
              <a:rPr sz="1100" spc="36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average</a:t>
            </a:r>
            <a:r>
              <a:rPr sz="1100" spc="38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</a:t>
            </a:r>
            <a:r>
              <a:rPr sz="1100" spc="39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0.43</a:t>
            </a:r>
            <a:r>
              <a:rPr sz="1100" b="1" spc="37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organism</a:t>
            </a:r>
            <a:r>
              <a:rPr sz="1100" b="1" spc="38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(causing</a:t>
            </a:r>
            <a:r>
              <a:rPr sz="1100" spc="365" dirty="0">
                <a:latin typeface="Times New Roman"/>
                <a:cs typeface="Times New Roman"/>
              </a:rPr>
              <a:t> </a:t>
            </a:r>
            <a:r>
              <a:rPr sz="1100" spc="-25" dirty="0">
                <a:latin typeface="Times New Roman"/>
                <a:cs typeface="Times New Roman"/>
              </a:rPr>
              <a:t>the </a:t>
            </a:r>
            <a:r>
              <a:rPr sz="1100" dirty="0">
                <a:latin typeface="Times New Roman"/>
                <a:cs typeface="Times New Roman"/>
              </a:rPr>
              <a:t>determining</a:t>
            </a:r>
            <a:r>
              <a:rPr sz="1100" spc="37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reaction)</a:t>
            </a:r>
            <a:r>
              <a:rPr sz="1100" spc="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was</a:t>
            </a:r>
            <a:r>
              <a:rPr sz="1100" spc="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inoculated</a:t>
            </a:r>
            <a:r>
              <a:rPr sz="1100" spc="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into</a:t>
            </a:r>
            <a:r>
              <a:rPr sz="1100" spc="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each</a:t>
            </a:r>
            <a:r>
              <a:rPr sz="1100" spc="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</a:t>
            </a:r>
            <a:r>
              <a:rPr sz="1100" spc="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tubes</a:t>
            </a:r>
            <a:r>
              <a:rPr sz="1100" spc="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in</a:t>
            </a:r>
            <a:r>
              <a:rPr sz="1100" spc="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middle</a:t>
            </a:r>
            <a:r>
              <a:rPr sz="1100" spc="5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set</a:t>
            </a:r>
            <a:r>
              <a:rPr sz="1100" spc="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(</a:t>
            </a:r>
            <a:r>
              <a:rPr sz="1100" b="1" dirty="0">
                <a:latin typeface="Times New Roman"/>
                <a:cs typeface="Times New Roman"/>
              </a:rPr>
              <a:t>D</a:t>
            </a:r>
            <a:r>
              <a:rPr sz="1100" dirty="0">
                <a:latin typeface="Times New Roman"/>
                <a:cs typeface="Times New Roman"/>
              </a:rPr>
              <a:t>)</a:t>
            </a:r>
            <a:r>
              <a:rPr sz="1100" spc="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–</a:t>
            </a:r>
            <a:r>
              <a:rPr sz="1100" spc="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i.e.,</a:t>
            </a:r>
            <a:r>
              <a:rPr sz="1100" spc="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4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tubes </a:t>
            </a:r>
            <a:r>
              <a:rPr sz="1100" dirty="0">
                <a:latin typeface="Times New Roman"/>
                <a:cs typeface="Times New Roman"/>
              </a:rPr>
              <a:t>inoculated</a:t>
            </a:r>
            <a:r>
              <a:rPr sz="1100" spc="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with</a:t>
            </a:r>
            <a:r>
              <a:rPr sz="1100" spc="5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0.1</a:t>
            </a:r>
            <a:r>
              <a:rPr sz="1100" b="1" spc="5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ml</a:t>
            </a:r>
            <a:r>
              <a:rPr sz="1100" b="1" spc="6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</a:t>
            </a:r>
            <a:r>
              <a:rPr sz="1100" spc="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6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10</a:t>
            </a:r>
            <a:r>
              <a:rPr sz="1050" b="1" baseline="39682" dirty="0">
                <a:latin typeface="Times New Roman"/>
                <a:cs typeface="Times New Roman"/>
              </a:rPr>
              <a:t>–3</a:t>
            </a:r>
            <a:r>
              <a:rPr sz="1050" b="1" spc="225" baseline="39682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dilution</a:t>
            </a:r>
            <a:r>
              <a:rPr sz="1100" dirty="0">
                <a:latin typeface="Times New Roman"/>
                <a:cs typeface="Times New Roman"/>
              </a:rPr>
              <a:t>.</a:t>
            </a:r>
            <a:r>
              <a:rPr sz="1100" spc="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(As</a:t>
            </a:r>
            <a:r>
              <a:rPr sz="1100" spc="5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</a:t>
            </a:r>
            <a:r>
              <a:rPr sz="1100" spc="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side</a:t>
            </a:r>
            <a:r>
              <a:rPr sz="1100" spc="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note,</a:t>
            </a:r>
            <a:r>
              <a:rPr sz="1100" spc="5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5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so-</a:t>
            </a:r>
            <a:r>
              <a:rPr sz="1100" dirty="0">
                <a:latin typeface="Times New Roman"/>
                <a:cs typeface="Times New Roman"/>
              </a:rPr>
              <a:t>called</a:t>
            </a:r>
            <a:r>
              <a:rPr sz="1100" spc="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"plated</a:t>
            </a:r>
            <a:r>
              <a:rPr sz="1100" spc="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dilution"</a:t>
            </a:r>
            <a:r>
              <a:rPr sz="1100" spc="5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would </a:t>
            </a:r>
            <a:r>
              <a:rPr sz="1100" dirty="0">
                <a:latin typeface="Times New Roman"/>
                <a:cs typeface="Times New Roman"/>
              </a:rPr>
              <a:t>then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be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10</a:t>
            </a:r>
            <a:r>
              <a:rPr sz="1050" baseline="39682" dirty="0">
                <a:latin typeface="Times New Roman"/>
                <a:cs typeface="Times New Roman"/>
              </a:rPr>
              <a:t>–4</a:t>
            </a:r>
            <a:r>
              <a:rPr sz="1050" spc="127" baseline="39682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and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"dilution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factor"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would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be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20" dirty="0">
                <a:latin typeface="Times New Roman"/>
                <a:cs typeface="Times New Roman"/>
              </a:rPr>
              <a:t>10</a:t>
            </a:r>
            <a:r>
              <a:rPr sz="1050" spc="-30" baseline="39682" dirty="0">
                <a:latin typeface="Times New Roman"/>
                <a:cs typeface="Times New Roman"/>
              </a:rPr>
              <a:t>4</a:t>
            </a:r>
            <a:r>
              <a:rPr sz="1100" spc="-20" dirty="0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  <a:p>
            <a:pPr marL="507365" indent="-228600" algn="just">
              <a:lnSpc>
                <a:spcPts val="1235"/>
              </a:lnSpc>
              <a:buSzPct val="90909"/>
              <a:buFont typeface="Symbol"/>
              <a:buChar char=""/>
              <a:tabLst>
                <a:tab pos="508000" algn="l"/>
              </a:tabLst>
            </a:pPr>
            <a:r>
              <a:rPr sz="1100" dirty="0">
                <a:latin typeface="Times New Roman"/>
                <a:cs typeface="Times New Roman"/>
              </a:rPr>
              <a:t>Using basic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math,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if</a:t>
            </a:r>
            <a:r>
              <a:rPr sz="1100" spc="3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0.43</a:t>
            </a:r>
            <a:r>
              <a:rPr sz="1100" b="1" spc="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was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in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0.1</a:t>
            </a:r>
            <a:r>
              <a:rPr sz="1100" b="1" spc="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ml</a:t>
            </a:r>
            <a:r>
              <a:rPr sz="1100" b="1" spc="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10</a:t>
            </a:r>
            <a:r>
              <a:rPr sz="1050" b="1" baseline="39682" dirty="0">
                <a:latin typeface="Times New Roman"/>
                <a:cs typeface="Times New Roman"/>
              </a:rPr>
              <a:t>–3</a:t>
            </a:r>
            <a:r>
              <a:rPr sz="1050" b="1" spc="179" baseline="39682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dilution</a:t>
            </a:r>
            <a:r>
              <a:rPr sz="1100" dirty="0">
                <a:latin typeface="Times New Roman"/>
                <a:cs typeface="Times New Roman"/>
              </a:rPr>
              <a:t>,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this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is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equivalent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to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4.3</a:t>
            </a:r>
            <a:r>
              <a:rPr sz="1100" b="1" spc="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being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in</a:t>
            </a:r>
            <a:r>
              <a:rPr sz="1100" spc="1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1</a:t>
            </a:r>
            <a:r>
              <a:rPr sz="1100" b="1" spc="15" dirty="0">
                <a:latin typeface="Times New Roman"/>
                <a:cs typeface="Times New Roman"/>
              </a:rPr>
              <a:t> </a:t>
            </a:r>
            <a:r>
              <a:rPr sz="1100" b="1" spc="-25" dirty="0">
                <a:latin typeface="Times New Roman"/>
                <a:cs typeface="Times New Roman"/>
              </a:rPr>
              <a:t>ml</a:t>
            </a:r>
            <a:endParaRPr sz="1100">
              <a:latin typeface="Times New Roman"/>
              <a:cs typeface="Times New Roman"/>
            </a:endParaRPr>
          </a:p>
          <a:p>
            <a:pPr marL="507365" algn="just">
              <a:lnSpc>
                <a:spcPts val="1265"/>
              </a:lnSpc>
            </a:pPr>
            <a:r>
              <a:rPr sz="1100" dirty="0">
                <a:latin typeface="Times New Roman"/>
                <a:cs typeface="Times New Roman"/>
              </a:rPr>
              <a:t>of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same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10</a:t>
            </a:r>
            <a:r>
              <a:rPr sz="1050" baseline="39682" dirty="0">
                <a:latin typeface="Times New Roman"/>
                <a:cs typeface="Times New Roman"/>
              </a:rPr>
              <a:t>–3</a:t>
            </a:r>
            <a:r>
              <a:rPr sz="1050" spc="135" baseline="39682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dilution.</a:t>
            </a:r>
            <a:endParaRPr sz="1100">
              <a:latin typeface="Times New Roman"/>
              <a:cs typeface="Times New Roman"/>
            </a:endParaRPr>
          </a:p>
          <a:p>
            <a:pPr marL="507365" marR="109855" indent="-228600" algn="just">
              <a:lnSpc>
                <a:spcPts val="1260"/>
              </a:lnSpc>
              <a:spcBef>
                <a:spcPts val="60"/>
              </a:spcBef>
              <a:buSzPct val="90909"/>
              <a:buFont typeface="Symbol"/>
              <a:buChar char=""/>
              <a:tabLst>
                <a:tab pos="508000" algn="l"/>
              </a:tabLst>
            </a:pPr>
            <a:r>
              <a:rPr sz="1100" dirty="0">
                <a:latin typeface="Times New Roman"/>
                <a:cs typeface="Times New Roman"/>
              </a:rPr>
              <a:t>Therefore</a:t>
            </a:r>
            <a:r>
              <a:rPr sz="1100" spc="2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24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most-</a:t>
            </a:r>
            <a:r>
              <a:rPr sz="1100" dirty="0">
                <a:latin typeface="Times New Roman"/>
                <a:cs typeface="Times New Roman"/>
              </a:rPr>
              <a:t>probable</a:t>
            </a:r>
            <a:r>
              <a:rPr sz="1100" spc="2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number</a:t>
            </a:r>
            <a:r>
              <a:rPr sz="1100" spc="2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</a:t>
            </a:r>
            <a:r>
              <a:rPr sz="1100" spc="24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glucose-</a:t>
            </a:r>
            <a:r>
              <a:rPr sz="1100" dirty="0">
                <a:latin typeface="Times New Roman"/>
                <a:cs typeface="Times New Roman"/>
              </a:rPr>
              <a:t>fermenting</a:t>
            </a:r>
            <a:r>
              <a:rPr sz="1100" spc="2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organisms</a:t>
            </a:r>
            <a:r>
              <a:rPr sz="1100" spc="2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per</a:t>
            </a:r>
            <a:r>
              <a:rPr sz="1100" spc="25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ml</a:t>
            </a:r>
            <a:r>
              <a:rPr sz="1100" spc="2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</a:t>
            </a:r>
            <a:r>
              <a:rPr sz="1100" spc="24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24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original, </a:t>
            </a:r>
            <a:r>
              <a:rPr sz="1100" dirty="0">
                <a:latin typeface="Times New Roman"/>
                <a:cs typeface="Times New Roman"/>
              </a:rPr>
              <a:t>undiluted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sample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was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4.3</a:t>
            </a:r>
            <a:r>
              <a:rPr sz="1100" b="1" spc="-1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X</a:t>
            </a:r>
            <a:r>
              <a:rPr sz="1100" b="1" spc="-30" dirty="0">
                <a:latin typeface="Times New Roman"/>
                <a:cs typeface="Times New Roman"/>
              </a:rPr>
              <a:t> </a:t>
            </a:r>
            <a:r>
              <a:rPr sz="1100" b="1" spc="-20" dirty="0">
                <a:latin typeface="Times New Roman"/>
                <a:cs typeface="Times New Roman"/>
              </a:rPr>
              <a:t>10</a:t>
            </a:r>
            <a:r>
              <a:rPr sz="1050" b="1" spc="-30" baseline="39682" dirty="0">
                <a:latin typeface="Times New Roman"/>
                <a:cs typeface="Times New Roman"/>
              </a:rPr>
              <a:t>3</a:t>
            </a:r>
            <a:r>
              <a:rPr sz="1100" spc="-20" dirty="0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Times New Roman"/>
              <a:cs typeface="Times New Roman"/>
            </a:endParaRPr>
          </a:p>
          <a:p>
            <a:pPr marL="50800" marR="107314">
              <a:lnSpc>
                <a:spcPts val="1260"/>
              </a:lnSpc>
            </a:pPr>
            <a:r>
              <a:rPr sz="1100" dirty="0">
                <a:latin typeface="Times New Roman"/>
                <a:cs typeface="Times New Roman"/>
              </a:rPr>
              <a:t>An</a:t>
            </a:r>
            <a:r>
              <a:rPr sz="1100" spc="10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alternate</a:t>
            </a:r>
            <a:r>
              <a:rPr sz="1100" spc="10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(easier)</a:t>
            </a:r>
            <a:r>
              <a:rPr sz="1100" spc="1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method</a:t>
            </a:r>
            <a:r>
              <a:rPr sz="1100" spc="10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would</a:t>
            </a:r>
            <a:r>
              <a:rPr sz="1100" spc="9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be</a:t>
            </a:r>
            <a:r>
              <a:rPr sz="1100" spc="9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to</a:t>
            </a:r>
            <a:r>
              <a:rPr sz="1100" spc="10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multiply</a:t>
            </a:r>
            <a:r>
              <a:rPr sz="1100" spc="9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10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MPN</a:t>
            </a:r>
            <a:r>
              <a:rPr sz="1100" spc="10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value</a:t>
            </a:r>
            <a:r>
              <a:rPr sz="1100" spc="10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from</a:t>
            </a:r>
            <a:r>
              <a:rPr sz="1100" spc="9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10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table</a:t>
            </a:r>
            <a:r>
              <a:rPr sz="1100" spc="9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(0.43)</a:t>
            </a:r>
            <a:r>
              <a:rPr sz="1100" spc="1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by</a:t>
            </a:r>
            <a:r>
              <a:rPr sz="1100" spc="9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145" dirty="0">
                <a:latin typeface="Times New Roman"/>
                <a:cs typeface="Times New Roman"/>
              </a:rPr>
              <a:t> </a:t>
            </a:r>
            <a:r>
              <a:rPr sz="1100" b="1" spc="-10" dirty="0">
                <a:latin typeface="Times New Roman"/>
                <a:cs typeface="Times New Roman"/>
              </a:rPr>
              <a:t>dilution </a:t>
            </a:r>
            <a:r>
              <a:rPr sz="1100" b="1" dirty="0">
                <a:latin typeface="Times New Roman"/>
                <a:cs typeface="Times New Roman"/>
              </a:rPr>
              <a:t>factor</a:t>
            </a:r>
            <a:r>
              <a:rPr sz="1100" b="1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"D"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set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of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tubes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which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is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10</a:t>
            </a:r>
            <a:r>
              <a:rPr sz="1050" baseline="39682" dirty="0">
                <a:latin typeface="Times New Roman"/>
                <a:cs typeface="Times New Roman"/>
              </a:rPr>
              <a:t>4</a:t>
            </a:r>
            <a:r>
              <a:rPr sz="1100" dirty="0">
                <a:latin typeface="Times New Roman"/>
                <a:cs typeface="Times New Roman"/>
              </a:rPr>
              <a:t>.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result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is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the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same: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0.43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X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10</a:t>
            </a:r>
            <a:r>
              <a:rPr sz="1050" baseline="39682" dirty="0">
                <a:latin typeface="Times New Roman"/>
                <a:cs typeface="Times New Roman"/>
              </a:rPr>
              <a:t>4</a:t>
            </a:r>
            <a:r>
              <a:rPr sz="1050" spc="142" baseline="39682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=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4.3</a:t>
            </a:r>
            <a:r>
              <a:rPr sz="1100" b="1" spc="-1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Times New Roman"/>
                <a:cs typeface="Times New Roman"/>
              </a:rPr>
              <a:t>X</a:t>
            </a:r>
            <a:r>
              <a:rPr sz="1100" b="1" spc="-15" dirty="0">
                <a:latin typeface="Times New Roman"/>
                <a:cs typeface="Times New Roman"/>
              </a:rPr>
              <a:t> </a:t>
            </a:r>
            <a:r>
              <a:rPr sz="1100" b="1" spc="-20" dirty="0">
                <a:latin typeface="Times New Roman"/>
                <a:cs typeface="Times New Roman"/>
              </a:rPr>
              <a:t>10</a:t>
            </a:r>
            <a:r>
              <a:rPr sz="1050" b="1" spc="-30" baseline="39682" dirty="0">
                <a:latin typeface="Times New Roman"/>
                <a:cs typeface="Times New Roman"/>
              </a:rPr>
              <a:t>3</a:t>
            </a:r>
            <a:r>
              <a:rPr sz="1100" spc="-20" dirty="0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38950" y="435356"/>
            <a:ext cx="9652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3</a:t>
            </a:r>
            <a:endParaRPr sz="11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04036" y="798575"/>
          <a:ext cx="2693670" cy="74110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/>
                <a:gridCol w="609600"/>
                <a:gridCol w="610235"/>
                <a:gridCol w="864235"/>
              </a:tblGrid>
              <a:tr h="39306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233045">
                        <a:lnSpc>
                          <a:spcPts val="129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No.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Tubes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Positive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in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E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104775" marR="97790" algn="ctr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MPN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inoculums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41605" marR="136525" algn="ctr">
                        <a:lnSpc>
                          <a:spcPts val="1260"/>
                        </a:lnSpc>
                        <a:spcBef>
                          <a:spcPts val="1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middle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set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tubes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EFFFF"/>
                    </a:solidFill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first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set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EFFFF"/>
                    </a:solidFill>
                  </a:tcPr>
                </a:tc>
                <a:tc>
                  <a:txBody>
                    <a:bodyPr/>
                    <a:lstStyle/>
                    <a:p>
                      <a:pPr marL="226695" marR="103505" indent="-117475">
                        <a:lnSpc>
                          <a:spcPts val="1270"/>
                        </a:lnSpc>
                        <a:spcBef>
                          <a:spcPts val="635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middle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set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806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E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last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set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E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EFFFF"/>
                    </a:solidFill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‹0.03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7010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0.03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104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0.06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7010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0.09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104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0.03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</a:tr>
              <a:tr h="207010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0.061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0.092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0.12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</a:tr>
              <a:tr h="207010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34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84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34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84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34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84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34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0.062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84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</a:tr>
              <a:tr h="205104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0.093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</a:tr>
              <a:tr h="207010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0.12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0.16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</a:tr>
              <a:tr h="205104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0.094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7010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0.13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0.16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7010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0.19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104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0.036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</a:tr>
              <a:tr h="207010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0.072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0.11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34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84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34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84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34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84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34"/>
                        </a:spcBef>
                      </a:pP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0.15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84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</a:tr>
              <a:tr h="207010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0.073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</a:tr>
              <a:tr h="205104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0.11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</a:tr>
              <a:tr h="207010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0.15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0.19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0.11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7010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0.15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0.2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7010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0.24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104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0.16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</a:tr>
              <a:tr h="207010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0.2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34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84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34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84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34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84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34"/>
                        </a:spcBef>
                      </a:pP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0.24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84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</a:tr>
              <a:tr h="207010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0.29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926458" y="798575"/>
          <a:ext cx="2693670" cy="74110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/>
                <a:gridCol w="609600"/>
                <a:gridCol w="610235"/>
                <a:gridCol w="864235"/>
              </a:tblGrid>
              <a:tr h="393065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233045">
                        <a:lnSpc>
                          <a:spcPts val="129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No.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Tubes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Positive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in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E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104775" marR="97790" algn="ctr">
                        <a:lnSpc>
                          <a:spcPts val="1260"/>
                        </a:lnSpc>
                        <a:spcBef>
                          <a:spcPts val="1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MPN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inoculums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41605" marR="136525" algn="ctr">
                        <a:lnSpc>
                          <a:spcPts val="1260"/>
                        </a:lnSpc>
                        <a:spcBef>
                          <a:spcPts val="1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middle</a:t>
                      </a: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set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ts val="121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tubes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EFFFF"/>
                    </a:solidFill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ts val="129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first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set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EFFFF"/>
                    </a:solidFill>
                  </a:tcPr>
                </a:tc>
                <a:tc>
                  <a:txBody>
                    <a:bodyPr/>
                    <a:lstStyle/>
                    <a:p>
                      <a:pPr marL="226695" marR="103505" indent="-117475">
                        <a:lnSpc>
                          <a:spcPts val="1270"/>
                        </a:lnSpc>
                        <a:spcBef>
                          <a:spcPts val="635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middle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set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806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E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last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set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E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EFFFF"/>
                    </a:solidFill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  <a:tc>
                  <a:txBody>
                    <a:bodyPr/>
                    <a:lstStyle/>
                    <a:p>
                      <a:pPr marR="261620" algn="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0.091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</a:tr>
              <a:tr h="207010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  <a:tc>
                  <a:txBody>
                    <a:bodyPr/>
                    <a:lstStyle/>
                    <a:p>
                      <a:pPr marR="261620" algn="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0.14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</a:tr>
              <a:tr h="205104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  <a:tc>
                  <a:txBody>
                    <a:bodyPr/>
                    <a:lstStyle/>
                    <a:p>
                      <a:pPr marR="261620" algn="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0.2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</a:tr>
              <a:tr h="207010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  <a:tc>
                  <a:txBody>
                    <a:bodyPr/>
                    <a:lstStyle/>
                    <a:p>
                      <a:pPr marR="261620" algn="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0.26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</a:tr>
              <a:tr h="205104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61620" algn="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0.15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7010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61620" algn="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0.2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61620" algn="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0.27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61620" algn="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0.34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7010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34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84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  <a:tc>
                  <a:txBody>
                    <a:bodyPr/>
                    <a:lstStyle/>
                    <a:p>
                      <a:pPr marR="261620" algn="r">
                        <a:lnSpc>
                          <a:spcPts val="1300"/>
                        </a:lnSpc>
                        <a:spcBef>
                          <a:spcPts val="234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84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34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84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34"/>
                        </a:spcBef>
                      </a:pP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0.21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84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</a:tr>
              <a:tr h="205104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  <a:tc>
                  <a:txBody>
                    <a:bodyPr/>
                    <a:lstStyle/>
                    <a:p>
                      <a:pPr marR="261620" algn="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0.28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</a:tr>
              <a:tr h="207010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  <a:tc>
                  <a:txBody>
                    <a:bodyPr/>
                    <a:lstStyle/>
                    <a:p>
                      <a:pPr marR="261620" algn="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0.35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  <a:tc>
                  <a:txBody>
                    <a:bodyPr/>
                    <a:lstStyle/>
                    <a:p>
                      <a:pPr marR="261620" algn="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0.42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</a:tr>
              <a:tr h="205104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  <a:tc>
                  <a:txBody>
                    <a:bodyPr/>
                    <a:lstStyle/>
                    <a:p>
                      <a:pPr marR="261620" algn="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0.29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</a:tr>
              <a:tr h="207010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  <a:tc>
                  <a:txBody>
                    <a:bodyPr/>
                    <a:lstStyle/>
                    <a:p>
                      <a:pPr marR="261620" algn="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0.36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  <a:tc>
                  <a:txBody>
                    <a:bodyPr/>
                    <a:lstStyle/>
                    <a:p>
                      <a:pPr marR="261620" algn="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0.44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</a:tr>
              <a:tr h="207010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  <a:tc>
                  <a:txBody>
                    <a:bodyPr/>
                    <a:lstStyle/>
                    <a:p>
                      <a:pPr marR="261620" algn="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0.53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</a:tr>
              <a:tr h="205104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61620" algn="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0.23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7010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61620" algn="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0.39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61620" algn="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0.64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34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84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61620" algn="r">
                        <a:lnSpc>
                          <a:spcPts val="1290"/>
                        </a:lnSpc>
                        <a:spcBef>
                          <a:spcPts val="234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84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34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84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34"/>
                        </a:spcBef>
                      </a:pP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0.95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84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7010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  <a:tc>
                  <a:txBody>
                    <a:bodyPr/>
                    <a:lstStyle/>
                    <a:p>
                      <a:pPr marR="261620" algn="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0.43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</a:tr>
              <a:tr h="205104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  <a:tc>
                  <a:txBody>
                    <a:bodyPr/>
                    <a:lstStyle/>
                    <a:p>
                      <a:pPr marR="261620" algn="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0.75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</a:tr>
              <a:tr h="207010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  <a:tc>
                  <a:txBody>
                    <a:bodyPr/>
                    <a:lstStyle/>
                    <a:p>
                      <a:pPr marR="261620" algn="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1.2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  <a:tc>
                  <a:txBody>
                    <a:bodyPr/>
                    <a:lstStyle/>
                    <a:p>
                      <a:pPr marR="261620" algn="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1.6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EEFF"/>
                    </a:solidFill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  <a:tc>
                  <a:txBody>
                    <a:bodyPr/>
                    <a:lstStyle/>
                    <a:p>
                      <a:pPr marR="261620" algn="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spc="-20" dirty="0">
                          <a:latin typeface="Times New Roman"/>
                          <a:cs typeface="Times New Roman"/>
                        </a:rPr>
                        <a:t>0.93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</a:tr>
              <a:tr h="207010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  <a:tc>
                  <a:txBody>
                    <a:bodyPr/>
                    <a:lstStyle/>
                    <a:p>
                      <a:pPr marR="261620" algn="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1.5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  <a:tc>
                  <a:txBody>
                    <a:bodyPr/>
                    <a:lstStyle/>
                    <a:p>
                      <a:pPr marR="261620" algn="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2.1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</a:tr>
              <a:tr h="207010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  <a:tc>
                  <a:txBody>
                    <a:bodyPr/>
                    <a:lstStyle/>
                    <a:p>
                      <a:pPr marR="261620" algn="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2.9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8EBE8"/>
                    </a:solidFill>
                  </a:tcPr>
                </a:tc>
              </a:tr>
              <a:tr h="205104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61620" algn="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29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2.4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7010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61620" algn="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4.6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740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34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84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61620" algn="r">
                        <a:lnSpc>
                          <a:spcPts val="1290"/>
                        </a:lnSpc>
                        <a:spcBef>
                          <a:spcPts val="234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84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34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84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  <a:spcBef>
                          <a:spcPts val="234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11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84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7010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61620" algn="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Bef>
                          <a:spcPts val="229"/>
                        </a:spcBef>
                      </a:pP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›24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920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1296</Words>
  <Application>Microsoft Office PowerPoint</Application>
  <PresentationFormat>Custom</PresentationFormat>
  <Paragraphs>348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Yousif</dc:creator>
  <cp:lastModifiedBy>Ram Computetr</cp:lastModifiedBy>
  <cp:revision>1</cp:revision>
  <dcterms:created xsi:type="dcterms:W3CDTF">2023-05-31T18:34:50Z</dcterms:created>
  <dcterms:modified xsi:type="dcterms:W3CDTF">2023-05-31T18:35:40Z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2022-11-11T00:00:00Z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2023-05-31T00:00:00Z</vt:filetime>
  </property>
  <property fmtid="{D5CDD505-2E9C-101B-9397-08002B2CF9AE}" pid="5" name="Producer">
    <vt:lpwstr>Microsoft® Word 2010</vt:lpwstr>
  </property>
</Properties>
</file>