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112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5872480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297180" algn="ctr">
              <a:lnSpc>
                <a:spcPct val="100000"/>
              </a:lnSpc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WASTEWATER TREATMENT</a:t>
            </a:r>
            <a:r>
              <a:rPr sz="1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latin typeface="Times New Roman"/>
                <a:cs typeface="Times New Roman"/>
              </a:rPr>
              <a:t>A typical wastewater </a:t>
            </a:r>
            <a:r>
              <a:rPr sz="1200" dirty="0">
                <a:latin typeface="Times New Roman"/>
                <a:cs typeface="Times New Roman"/>
              </a:rPr>
              <a:t>treatment plant </a:t>
            </a:r>
            <a:r>
              <a:rPr sz="1200" spc="-5" dirty="0">
                <a:latin typeface="Times New Roman"/>
                <a:cs typeface="Times New Roman"/>
              </a:rPr>
              <a:t>is shown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288" y="4934839"/>
            <a:ext cx="6173470" cy="310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1: </a:t>
            </a:r>
            <a:r>
              <a:rPr sz="1200" spc="-5" dirty="0">
                <a:latin typeface="Times New Roman"/>
                <a:cs typeface="Times New Roman"/>
              </a:rPr>
              <a:t>A typical wastewater treatment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257810" indent="-245745">
              <a:lnSpc>
                <a:spcPct val="100000"/>
              </a:lnSpc>
              <a:buAutoNum type="arabicPeriod" startAt="12"/>
              <a:tabLst>
                <a:tab pos="258445" algn="l"/>
              </a:tabLst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CONCEPT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200" spc="20" dirty="0">
                <a:latin typeface="Times New Roman"/>
                <a:cs typeface="Times New Roman"/>
              </a:rPr>
              <a:t>The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treatment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of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wastewater,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in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general,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means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partial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reduction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or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removal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of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excessive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10"/>
              </a:spcBef>
            </a:pPr>
            <a:r>
              <a:rPr sz="1200" spc="25" dirty="0">
                <a:latin typeface="Times New Roman"/>
                <a:cs typeface="Times New Roman"/>
              </a:rPr>
              <a:t>impurities </a:t>
            </a:r>
            <a:r>
              <a:rPr sz="1200" spc="20" dirty="0">
                <a:latin typeface="Times New Roman"/>
                <a:cs typeface="Times New Roman"/>
              </a:rPr>
              <a:t>(solids) present </a:t>
            </a:r>
            <a:r>
              <a:rPr sz="1200" spc="15" dirty="0">
                <a:latin typeface="Times New Roman"/>
                <a:cs typeface="Times New Roman"/>
              </a:rPr>
              <a:t>in </a:t>
            </a:r>
            <a:r>
              <a:rPr sz="1200" spc="20" dirty="0">
                <a:latin typeface="Times New Roman"/>
                <a:cs typeface="Times New Roman"/>
              </a:rPr>
              <a:t>wastewater.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excessive </a:t>
            </a:r>
            <a:r>
              <a:rPr sz="1200" spc="25" dirty="0">
                <a:latin typeface="Times New Roman"/>
                <a:cs typeface="Times New Roman"/>
              </a:rPr>
              <a:t>impurities imply </a:t>
            </a:r>
            <a:r>
              <a:rPr sz="1200" spc="15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the constituent  </a:t>
            </a:r>
            <a:r>
              <a:rPr sz="1200" spc="25" dirty="0">
                <a:latin typeface="Times New Roman"/>
                <a:cs typeface="Times New Roman"/>
              </a:rPr>
              <a:t>concentration </a:t>
            </a:r>
            <a:r>
              <a:rPr sz="1200" spc="20" dirty="0">
                <a:latin typeface="Times New Roman"/>
                <a:cs typeface="Times New Roman"/>
              </a:rPr>
              <a:t>that </a:t>
            </a:r>
            <a:r>
              <a:rPr sz="1200" spc="10" dirty="0">
                <a:latin typeface="Times New Roman"/>
                <a:cs typeface="Times New Roman"/>
              </a:rPr>
              <a:t>is </a:t>
            </a:r>
            <a:r>
              <a:rPr sz="1200" spc="20" dirty="0">
                <a:latin typeface="Times New Roman"/>
                <a:cs typeface="Times New Roman"/>
              </a:rPr>
              <a:t>more than the acceptable levels </a:t>
            </a:r>
            <a:r>
              <a:rPr sz="1200" spc="15" dirty="0">
                <a:latin typeface="Times New Roman"/>
                <a:cs typeface="Times New Roman"/>
              </a:rPr>
              <a:t>for final </a:t>
            </a:r>
            <a:r>
              <a:rPr sz="1200" spc="20" dirty="0">
                <a:latin typeface="Times New Roman"/>
                <a:cs typeface="Times New Roman"/>
              </a:rPr>
              <a:t>disposal </a:t>
            </a:r>
            <a:r>
              <a:rPr sz="1200" spc="15" dirty="0">
                <a:latin typeface="Times New Roman"/>
                <a:cs typeface="Times New Roman"/>
              </a:rPr>
              <a:t>or </a:t>
            </a:r>
            <a:r>
              <a:rPr sz="1200" spc="25" dirty="0">
                <a:latin typeface="Times New Roman"/>
                <a:cs typeface="Times New Roman"/>
              </a:rPr>
              <a:t>suitable </a:t>
            </a:r>
            <a:r>
              <a:rPr sz="1200" dirty="0">
                <a:latin typeface="Times New Roman"/>
                <a:cs typeface="Times New Roman"/>
              </a:rPr>
              <a:t>r </a:t>
            </a:r>
            <a:r>
              <a:rPr sz="1200" spc="15" dirty="0">
                <a:latin typeface="Times New Roman"/>
                <a:cs typeface="Times New Roman"/>
              </a:rPr>
              <a:t>euse of the  </a:t>
            </a:r>
            <a:r>
              <a:rPr sz="1200" spc="25" dirty="0">
                <a:latin typeface="Times New Roman"/>
                <a:cs typeface="Times New Roman"/>
              </a:rPr>
              <a:t>treated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wastewater.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337185" lvl="1" indent="-32512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Methods</a:t>
            </a:r>
            <a:endParaRPr sz="1200">
              <a:latin typeface="Times New Roman"/>
              <a:cs typeface="Times New Roman"/>
            </a:endParaRPr>
          </a:p>
          <a:p>
            <a:pPr marL="12700" indent="42545">
              <a:lnSpc>
                <a:spcPct val="100000"/>
              </a:lnSpc>
              <a:spcBef>
                <a:spcPts val="605"/>
              </a:spcBef>
            </a:pPr>
            <a:r>
              <a:rPr sz="1200" spc="20" dirty="0">
                <a:latin typeface="Times New Roman"/>
                <a:cs typeface="Times New Roman"/>
              </a:rPr>
              <a:t>Usually,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physical,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chemical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or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biological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methods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applied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for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wastewater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treatment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12700" marR="160655">
              <a:lnSpc>
                <a:spcPct val="143300"/>
              </a:lnSpc>
              <a:spcBef>
                <a:spcPts val="10"/>
              </a:spcBef>
            </a:pPr>
            <a:r>
              <a:rPr sz="1200" spc="15" dirty="0">
                <a:latin typeface="Times New Roman"/>
                <a:cs typeface="Times New Roman"/>
              </a:rPr>
              <a:t>all </a:t>
            </a:r>
            <a:r>
              <a:rPr sz="1200" spc="20" dirty="0">
                <a:latin typeface="Times New Roman"/>
                <a:cs typeface="Times New Roman"/>
              </a:rPr>
              <a:t>treatment units </a:t>
            </a:r>
            <a:r>
              <a:rPr sz="1200" spc="25" dirty="0">
                <a:latin typeface="Times New Roman"/>
                <a:cs typeface="Times New Roman"/>
              </a:rPr>
              <a:t>separately </a:t>
            </a:r>
            <a:r>
              <a:rPr sz="1200" spc="15" dirty="0">
                <a:latin typeface="Times New Roman"/>
                <a:cs typeface="Times New Roman"/>
              </a:rPr>
              <a:t>or </a:t>
            </a:r>
            <a:r>
              <a:rPr sz="1200" spc="20" dirty="0">
                <a:latin typeface="Times New Roman"/>
                <a:cs typeface="Times New Roman"/>
              </a:rPr>
              <a:t>combined </a:t>
            </a:r>
            <a:r>
              <a:rPr sz="1200" spc="15" dirty="0">
                <a:latin typeface="Times New Roman"/>
                <a:cs typeface="Times New Roman"/>
              </a:rPr>
              <a:t>to be </a:t>
            </a:r>
            <a:r>
              <a:rPr sz="1200" spc="20" dirty="0">
                <a:latin typeface="Times New Roman"/>
                <a:cs typeface="Times New Roman"/>
              </a:rPr>
              <a:t>designed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perform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treatment. </a:t>
            </a:r>
            <a:r>
              <a:rPr sz="1200" spc="15" dirty="0">
                <a:latin typeface="Times New Roman"/>
                <a:cs typeface="Times New Roman"/>
              </a:rPr>
              <a:t>Based on  </a:t>
            </a:r>
            <a:r>
              <a:rPr sz="1200" spc="20" dirty="0">
                <a:latin typeface="Times New Roman"/>
                <a:cs typeface="Times New Roman"/>
              </a:rPr>
              <a:t>the means used, treatment methods classified </a:t>
            </a:r>
            <a:r>
              <a:rPr sz="1200" spc="10" dirty="0">
                <a:latin typeface="Times New Roman"/>
                <a:cs typeface="Times New Roman"/>
              </a:rPr>
              <a:t>as </a:t>
            </a:r>
            <a:r>
              <a:rPr sz="1200" i="1" spc="15" dirty="0">
                <a:latin typeface="Times New Roman"/>
                <a:cs typeface="Times New Roman"/>
              </a:rPr>
              <a:t>unit </a:t>
            </a:r>
            <a:r>
              <a:rPr sz="1200" i="1" spc="20" dirty="0">
                <a:latin typeface="Times New Roman"/>
                <a:cs typeface="Times New Roman"/>
              </a:rPr>
              <a:t>operations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i="1" spc="15" dirty="0">
                <a:latin typeface="Times New Roman"/>
                <a:cs typeface="Times New Roman"/>
              </a:rPr>
              <a:t>unit</a:t>
            </a:r>
            <a:r>
              <a:rPr sz="1200" i="1" spc="280" dirty="0">
                <a:latin typeface="Times New Roman"/>
                <a:cs typeface="Times New Roman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processes.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288" y="8881059"/>
            <a:ext cx="1699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12.1.1 </a:t>
            </a:r>
            <a:r>
              <a:rPr sz="13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r>
              <a:rPr sz="13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Operations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98892" y="1255458"/>
            <a:ext cx="5717540" cy="3695700"/>
            <a:chOff x="1298892" y="1255458"/>
            <a:chExt cx="5717540" cy="3695700"/>
          </a:xfrm>
        </p:grpSpPr>
        <p:sp>
          <p:nvSpPr>
            <p:cNvPr id="6" name="object 6"/>
            <p:cNvSpPr/>
            <p:nvPr/>
          </p:nvSpPr>
          <p:spPr>
            <a:xfrm>
              <a:off x="1308354" y="1264920"/>
              <a:ext cx="5698490" cy="36762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3655" y="1260221"/>
              <a:ext cx="5708015" cy="3686175"/>
            </a:xfrm>
            <a:custGeom>
              <a:avLst/>
              <a:gdLst/>
              <a:ahLst/>
              <a:cxnLst/>
              <a:rect l="l" t="t" r="r" b="b"/>
              <a:pathLst>
                <a:path w="5708015" h="3686175">
                  <a:moveTo>
                    <a:pt x="0" y="3685793"/>
                  </a:moveTo>
                  <a:lnTo>
                    <a:pt x="5708015" y="3685793"/>
                  </a:lnTo>
                  <a:lnTo>
                    <a:pt x="5708015" y="0"/>
                  </a:lnTo>
                  <a:lnTo>
                    <a:pt x="0" y="0"/>
                  </a:lnTo>
                  <a:lnTo>
                    <a:pt x="0" y="36857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501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1409445"/>
            <a:ext cx="5932170" cy="10693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14.5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FILTERING MEMBRANE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7 </a:t>
            </a:r>
            <a:r>
              <a:rPr sz="1200" spc="-5" dirty="0">
                <a:latin typeface="Times New Roman"/>
                <a:cs typeface="Times New Roman"/>
              </a:rPr>
              <a:t>shows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cut </a:t>
            </a:r>
            <a:r>
              <a:rPr sz="1200" dirty="0">
                <a:latin typeface="Times New Roman"/>
                <a:cs typeface="Times New Roman"/>
              </a:rPr>
              <a:t>section of a filtering </a:t>
            </a:r>
            <a:r>
              <a:rPr sz="1200" spc="-5" dirty="0">
                <a:latin typeface="Times New Roman"/>
                <a:cs typeface="Times New Roman"/>
              </a:rPr>
              <a:t>membrane.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filtering </a:t>
            </a:r>
            <a:r>
              <a:rPr sz="1200" dirty="0">
                <a:latin typeface="Times New Roman"/>
                <a:cs typeface="Times New Roman"/>
              </a:rPr>
              <a:t>membranes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sheet-like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barriers </a:t>
            </a:r>
            <a:r>
              <a:rPr sz="1200" dirty="0">
                <a:latin typeface="Times New Roman"/>
                <a:cs typeface="Times New Roman"/>
              </a:rPr>
              <a:t>made out of </a:t>
            </a:r>
            <a:r>
              <a:rPr sz="1200" spc="-5" dirty="0">
                <a:latin typeface="Times New Roman"/>
                <a:cs typeface="Times New Roman"/>
              </a:rPr>
              <a:t>high-capacity, </a:t>
            </a:r>
            <a:r>
              <a:rPr sz="1200" dirty="0">
                <a:latin typeface="Times New Roman"/>
                <a:cs typeface="Times New Roman"/>
              </a:rPr>
              <a:t>highly cross-linked ion </a:t>
            </a:r>
            <a:r>
              <a:rPr sz="1200" spc="-5" dirty="0">
                <a:latin typeface="Times New Roman"/>
                <a:cs typeface="Times New Roman"/>
              </a:rPr>
              <a:t>exchange resins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allow passage </a:t>
            </a:r>
            <a:r>
              <a:rPr sz="1200" dirty="0">
                <a:latin typeface="Times New Roman"/>
                <a:cs typeface="Times New Roman"/>
              </a:rPr>
              <a:t>of  ions but not of</a:t>
            </a:r>
            <a:r>
              <a:rPr sz="1200" spc="-5" dirty="0">
                <a:latin typeface="Times New Roman"/>
                <a:cs typeface="Times New Roman"/>
              </a:rPr>
              <a:t> water.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319" y="5913501"/>
            <a:ext cx="1831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7</a:t>
            </a:r>
            <a:r>
              <a:rPr sz="1200" b="1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Times New Roman"/>
                <a:cs typeface="Times New Roman"/>
              </a:rPr>
              <a:t>Filtering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membrane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288" y="6629781"/>
            <a:ext cx="6176645" cy="23850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14.6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ADSORPTION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Times New Roman"/>
                <a:cs typeface="Times New Roman"/>
              </a:rPr>
              <a:t>Adsorption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accumulating </a:t>
            </a:r>
            <a:r>
              <a:rPr sz="1200" dirty="0">
                <a:latin typeface="Times New Roman"/>
                <a:cs typeface="Times New Roman"/>
              </a:rPr>
              <a:t>substances that are in solution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suitable interface,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900"/>
              </a:lnSpc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mass transfer operation </a:t>
            </a:r>
            <a:r>
              <a:rPr sz="1200" dirty="0">
                <a:latin typeface="Times New Roman"/>
                <a:cs typeface="Times New Roman"/>
              </a:rPr>
              <a:t>in that the </a:t>
            </a:r>
            <a:r>
              <a:rPr sz="1200" spc="-5" dirty="0">
                <a:latin typeface="Times New Roman"/>
                <a:cs typeface="Times New Roman"/>
              </a:rPr>
              <a:t>element (constituents) </a:t>
            </a:r>
            <a:r>
              <a:rPr sz="1200" dirty="0">
                <a:latin typeface="Times New Roman"/>
                <a:cs typeface="Times New Roman"/>
              </a:rPr>
              <a:t>in the liquid </a:t>
            </a:r>
            <a:r>
              <a:rPr sz="1200" spc="-5" dirty="0">
                <a:latin typeface="Times New Roman"/>
                <a:cs typeface="Times New Roman"/>
              </a:rPr>
              <a:t>phase transferred </a:t>
            </a:r>
            <a:r>
              <a:rPr sz="1200" dirty="0">
                <a:latin typeface="Times New Roman"/>
                <a:cs typeface="Times New Roman"/>
              </a:rPr>
              <a:t>to the solid  </a:t>
            </a:r>
            <a:r>
              <a:rPr sz="1200" spc="-5" dirty="0">
                <a:latin typeface="Times New Roman"/>
                <a:cs typeface="Times New Roman"/>
              </a:rPr>
              <a:t>phase.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adsorbate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substance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being </a:t>
            </a:r>
            <a:r>
              <a:rPr sz="1200" spc="-5" dirty="0">
                <a:latin typeface="Times New Roman"/>
                <a:cs typeface="Times New Roman"/>
              </a:rPr>
              <a:t>removed from </a:t>
            </a:r>
            <a:r>
              <a:rPr sz="1200" dirty="0">
                <a:latin typeface="Times New Roman"/>
                <a:cs typeface="Times New Roman"/>
              </a:rPr>
              <a:t>the liquid </a:t>
            </a:r>
            <a:r>
              <a:rPr sz="1200" spc="-5" dirty="0">
                <a:latin typeface="Times New Roman"/>
                <a:cs typeface="Times New Roman"/>
              </a:rPr>
              <a:t>phase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interface.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adsorbent is </a:t>
            </a:r>
            <a:r>
              <a:rPr sz="1200" dirty="0">
                <a:latin typeface="Times New Roman"/>
                <a:cs typeface="Times New Roman"/>
              </a:rPr>
              <a:t>the, solid, liquid, or </a:t>
            </a:r>
            <a:r>
              <a:rPr sz="1200" spc="-10" dirty="0">
                <a:latin typeface="Times New Roman"/>
                <a:cs typeface="Times New Roman"/>
              </a:rPr>
              <a:t>gas </a:t>
            </a:r>
            <a:r>
              <a:rPr sz="1200" dirty="0">
                <a:latin typeface="Times New Roman"/>
                <a:cs typeface="Times New Roman"/>
              </a:rPr>
              <a:t>onto which the </a:t>
            </a:r>
            <a:r>
              <a:rPr sz="1200" spc="-5" dirty="0">
                <a:latin typeface="Times New Roman"/>
                <a:cs typeface="Times New Roman"/>
              </a:rPr>
              <a:t>adsorbate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accumulates.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Types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adsorption: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Depending </a:t>
            </a:r>
            <a:r>
              <a:rPr sz="1200" dirty="0">
                <a:latin typeface="Times New Roman"/>
                <a:cs typeface="Times New Roman"/>
              </a:rPr>
              <a:t>upon the nature of </a:t>
            </a:r>
            <a:r>
              <a:rPr sz="1200" spc="-5" dirty="0">
                <a:latin typeface="Times New Roman"/>
                <a:cs typeface="Times New Roman"/>
              </a:rPr>
              <a:t>forces </a:t>
            </a:r>
            <a:r>
              <a:rPr sz="1200" dirty="0">
                <a:latin typeface="Times New Roman"/>
                <a:cs typeface="Times New Roman"/>
              </a:rPr>
              <a:t>existing </a:t>
            </a:r>
            <a:r>
              <a:rPr sz="1200" spc="-5" dirty="0">
                <a:latin typeface="Times New Roman"/>
                <a:cs typeface="Times New Roman"/>
              </a:rPr>
              <a:t>between adsorbate </a:t>
            </a:r>
            <a:r>
              <a:rPr sz="1200" dirty="0">
                <a:latin typeface="Times New Roman"/>
                <a:cs typeface="Times New Roman"/>
              </a:rPr>
              <a:t>molecules </a:t>
            </a:r>
            <a:r>
              <a:rPr sz="1200" spc="-5" dirty="0">
                <a:latin typeface="Times New Roman"/>
                <a:cs typeface="Times New Roman"/>
              </a:rPr>
              <a:t>and adsorbent,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adsorption can </a:t>
            </a:r>
            <a:r>
              <a:rPr sz="1200" dirty="0">
                <a:latin typeface="Times New Roman"/>
                <a:cs typeface="Times New Roman"/>
              </a:rPr>
              <a:t>be classified into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9030" y="2823128"/>
            <a:ext cx="5113474" cy="3023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39306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9560" algn="l"/>
              </a:tabLst>
            </a:pP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288" y="877570"/>
            <a:ext cx="6177915" cy="370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240" algn="just">
              <a:lnSpc>
                <a:spcPct val="143700"/>
              </a:lnSpc>
              <a:spcBef>
                <a:spcPts val="95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sz="1200" b="1" spc="20" dirty="0">
                <a:latin typeface="Times New Roman"/>
                <a:cs typeface="Times New Roman"/>
              </a:rPr>
              <a:t>Physical adsorption (physisorption):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force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attraction existing </a:t>
            </a:r>
            <a:r>
              <a:rPr sz="1200" spc="25" dirty="0">
                <a:latin typeface="Times New Roman"/>
                <a:cs typeface="Times New Roman"/>
              </a:rPr>
              <a:t>between  </a:t>
            </a:r>
            <a:r>
              <a:rPr sz="1200" spc="20" dirty="0">
                <a:latin typeface="Times New Roman"/>
                <a:cs typeface="Times New Roman"/>
              </a:rPr>
              <a:t>adsorbate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adsorbent are Vander Waal’s forces,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adsorption </a:t>
            </a:r>
            <a:r>
              <a:rPr sz="1200" spc="15" dirty="0">
                <a:latin typeface="Times New Roman"/>
                <a:cs typeface="Times New Roman"/>
              </a:rPr>
              <a:t>is </a:t>
            </a:r>
            <a:r>
              <a:rPr sz="1200" spc="20" dirty="0">
                <a:latin typeface="Times New Roman"/>
                <a:cs typeface="Times New Roman"/>
              </a:rPr>
              <a:t>called physical  adsorption.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10" dirty="0">
                <a:latin typeface="Times New Roman"/>
                <a:cs typeface="Times New Roman"/>
              </a:rPr>
              <a:t>is </a:t>
            </a:r>
            <a:r>
              <a:rPr sz="1200" spc="15" dirty="0">
                <a:latin typeface="Times New Roman"/>
                <a:cs typeface="Times New Roman"/>
              </a:rPr>
              <a:t>also </a:t>
            </a:r>
            <a:r>
              <a:rPr sz="1200" spc="20" dirty="0">
                <a:latin typeface="Times New Roman"/>
                <a:cs typeface="Times New Roman"/>
              </a:rPr>
              <a:t>known </a:t>
            </a:r>
            <a:r>
              <a:rPr sz="1200" spc="5" dirty="0">
                <a:latin typeface="Times New Roman"/>
                <a:cs typeface="Times New Roman"/>
              </a:rPr>
              <a:t>as </a:t>
            </a:r>
            <a:r>
              <a:rPr sz="1200" spc="20" dirty="0">
                <a:latin typeface="Times New Roman"/>
                <a:cs typeface="Times New Roman"/>
              </a:rPr>
              <a:t>Vander Waal’s adsorption.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20" dirty="0">
                <a:latin typeface="Times New Roman"/>
                <a:cs typeface="Times New Roman"/>
              </a:rPr>
              <a:t>physical adsorption the force </a:t>
            </a:r>
            <a:r>
              <a:rPr sz="1200" spc="15" dirty="0">
                <a:latin typeface="Times New Roman"/>
                <a:cs typeface="Times New Roman"/>
              </a:rPr>
              <a:t>of  </a:t>
            </a:r>
            <a:r>
              <a:rPr sz="1200" spc="25" dirty="0">
                <a:latin typeface="Times New Roman"/>
                <a:cs typeface="Times New Roman"/>
              </a:rPr>
              <a:t>attraction </a:t>
            </a:r>
            <a:r>
              <a:rPr sz="1200" spc="20" dirty="0">
                <a:latin typeface="Times New Roman"/>
                <a:cs typeface="Times New Roman"/>
              </a:rPr>
              <a:t>between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adsorbate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adsorbent are very weak, therefore this </a:t>
            </a:r>
            <a:r>
              <a:rPr sz="1200" spc="15" dirty="0">
                <a:latin typeface="Times New Roman"/>
                <a:cs typeface="Times New Roman"/>
              </a:rPr>
              <a:t>type of </a:t>
            </a:r>
            <a:r>
              <a:rPr sz="1200" spc="20" dirty="0">
                <a:latin typeface="Times New Roman"/>
                <a:cs typeface="Times New Roman"/>
              </a:rPr>
              <a:t>adsorption  can </a:t>
            </a:r>
            <a:r>
              <a:rPr sz="1200" spc="15" dirty="0">
                <a:latin typeface="Times New Roman"/>
                <a:cs typeface="Times New Roman"/>
              </a:rPr>
              <a:t>be </a:t>
            </a:r>
            <a:r>
              <a:rPr sz="1200" spc="20" dirty="0">
                <a:latin typeface="Times New Roman"/>
                <a:cs typeface="Times New Roman"/>
              </a:rPr>
              <a:t>easily </a:t>
            </a:r>
            <a:r>
              <a:rPr sz="1200" spc="25" dirty="0">
                <a:latin typeface="Times New Roman"/>
                <a:cs typeface="Times New Roman"/>
              </a:rPr>
              <a:t>reversed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25" dirty="0">
                <a:latin typeface="Times New Roman"/>
                <a:cs typeface="Times New Roman"/>
              </a:rPr>
              <a:t>heating </a:t>
            </a:r>
            <a:r>
              <a:rPr sz="1200" spc="15" dirty="0">
                <a:latin typeface="Times New Roman"/>
                <a:cs typeface="Times New Roman"/>
              </a:rPr>
              <a:t>or by </a:t>
            </a:r>
            <a:r>
              <a:rPr sz="1200" spc="25" dirty="0">
                <a:latin typeface="Times New Roman"/>
                <a:cs typeface="Times New Roman"/>
              </a:rPr>
              <a:t>decreasing </a:t>
            </a:r>
            <a:r>
              <a:rPr sz="1200" spc="15" dirty="0">
                <a:latin typeface="Times New Roman"/>
                <a:cs typeface="Times New Roman"/>
              </a:rPr>
              <a:t>the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pressure.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  <a:tabLst>
                <a:tab pos="1651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Chemical adsorption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(chemisorption):</a:t>
            </a:r>
            <a:endParaRPr sz="1200">
              <a:latin typeface="Times New Roman"/>
              <a:cs typeface="Times New Roman"/>
            </a:endParaRPr>
          </a:p>
          <a:p>
            <a:pPr marL="12700" indent="39370" algn="just">
              <a:lnSpc>
                <a:spcPct val="100000"/>
              </a:lnSpc>
              <a:spcBef>
                <a:spcPts val="620"/>
              </a:spcBef>
            </a:pPr>
            <a:r>
              <a:rPr sz="1200" spc="-10" dirty="0">
                <a:latin typeface="Times New Roman"/>
                <a:cs typeface="Times New Roman"/>
              </a:rPr>
              <a:t>If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force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attraction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existing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adsorbate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adsorbent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almost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strength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chemical </a:t>
            </a:r>
            <a:r>
              <a:rPr sz="1200" dirty="0">
                <a:latin typeface="Times New Roman"/>
                <a:cs typeface="Times New Roman"/>
              </a:rPr>
              <a:t>bonds, the adsorption </a:t>
            </a:r>
            <a:r>
              <a:rPr sz="1200" spc="-5" dirty="0">
                <a:latin typeface="Times New Roman"/>
                <a:cs typeface="Times New Roman"/>
              </a:rPr>
              <a:t>is called chemical adsorption.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also known </a:t>
            </a:r>
            <a:r>
              <a:rPr sz="1200" spc="-5" dirty="0">
                <a:latin typeface="Times New Roman"/>
                <a:cs typeface="Times New Roman"/>
              </a:rPr>
              <a:t>as Langmuir  adsorption.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chemisorption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force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attraction is </a:t>
            </a:r>
            <a:r>
              <a:rPr sz="1200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strong, therefore adsorption </a:t>
            </a:r>
            <a:r>
              <a:rPr sz="1200" dirty="0">
                <a:latin typeface="Times New Roman"/>
                <a:cs typeface="Times New Roman"/>
              </a:rPr>
              <a:t>cannot be  easily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reversed.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Factors </a:t>
            </a:r>
            <a:r>
              <a:rPr sz="1200" b="1" dirty="0">
                <a:latin typeface="Times New Roman"/>
                <a:cs typeface="Times New Roman"/>
              </a:rPr>
              <a:t>affecting </a:t>
            </a:r>
            <a:r>
              <a:rPr sz="1200" b="1" spc="-5" dirty="0">
                <a:latin typeface="Times New Roman"/>
                <a:cs typeface="Times New Roman"/>
              </a:rPr>
              <a:t>adsorption: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The extent of </a:t>
            </a:r>
            <a:r>
              <a:rPr sz="1200" spc="-5" dirty="0">
                <a:latin typeface="Times New Roman"/>
                <a:cs typeface="Times New Roman"/>
              </a:rPr>
              <a:t>adsorption depends </a:t>
            </a:r>
            <a:r>
              <a:rPr sz="1200" dirty="0">
                <a:latin typeface="Times New Roman"/>
                <a:cs typeface="Times New Roman"/>
              </a:rPr>
              <a:t>upon the following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factors: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4558411"/>
            <a:ext cx="139700" cy="10756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5438" y="4558411"/>
            <a:ext cx="351790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0330">
              <a:lnSpc>
                <a:spcPct val="1433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adsorbate and adsorbent.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surface area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adsorbent.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Activation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adsorbent.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Experimental conditions. E.g., temperature, pressure,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288" y="5870828"/>
            <a:ext cx="6179185" cy="3181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Solids are formed </a:t>
            </a:r>
            <a:r>
              <a:rPr sz="1200" dirty="0">
                <a:latin typeface="Times New Roman"/>
                <a:cs typeface="Times New Roman"/>
              </a:rPr>
              <a:t>because of the </a:t>
            </a:r>
            <a:r>
              <a:rPr sz="1200" spc="-5" dirty="0">
                <a:latin typeface="Times New Roman"/>
                <a:cs typeface="Times New Roman"/>
              </a:rPr>
              <a:t>attraction </a:t>
            </a:r>
            <a:r>
              <a:rPr sz="1200" dirty="0">
                <a:latin typeface="Times New Roman"/>
                <a:cs typeface="Times New Roman"/>
              </a:rPr>
              <a:t>of the component </a:t>
            </a:r>
            <a:r>
              <a:rPr sz="1200" spc="-5" dirty="0">
                <a:latin typeface="Times New Roman"/>
                <a:cs typeface="Times New Roman"/>
              </a:rPr>
              <a:t>atoms </a:t>
            </a:r>
            <a:r>
              <a:rPr sz="1200" dirty="0">
                <a:latin typeface="Times New Roman"/>
                <a:cs typeface="Times New Roman"/>
              </a:rPr>
              <a:t>within the solid </a:t>
            </a:r>
            <a:r>
              <a:rPr sz="1200" spc="-5" dirty="0">
                <a:latin typeface="Times New Roman"/>
                <a:cs typeface="Times New Roman"/>
              </a:rPr>
              <a:t>toward each  other.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interior </a:t>
            </a:r>
            <a:r>
              <a:rPr sz="1200" dirty="0">
                <a:latin typeface="Times New Roman"/>
                <a:cs typeface="Times New Roman"/>
              </a:rPr>
              <a:t>of a solid, </a:t>
            </a:r>
            <a:r>
              <a:rPr sz="1200" spc="-5" dirty="0">
                <a:latin typeface="Times New Roman"/>
                <a:cs typeface="Times New Roman"/>
              </a:rPr>
              <a:t>attractive forces are balanced </a:t>
            </a:r>
            <a:r>
              <a:rPr sz="1200" dirty="0">
                <a:latin typeface="Times New Roman"/>
                <a:cs typeface="Times New Roman"/>
              </a:rPr>
              <a:t>among the </a:t>
            </a:r>
            <a:r>
              <a:rPr sz="1200" spc="-5" dirty="0">
                <a:latin typeface="Times New Roman"/>
                <a:cs typeface="Times New Roman"/>
              </a:rPr>
              <a:t>various atoms </a:t>
            </a:r>
            <a:r>
              <a:rPr sz="1200" dirty="0">
                <a:latin typeface="Times New Roman"/>
                <a:cs typeface="Times New Roman"/>
              </a:rPr>
              <a:t>making up  the </a:t>
            </a:r>
            <a:r>
              <a:rPr sz="1200" spc="-5" dirty="0">
                <a:latin typeface="Times New Roman"/>
                <a:cs typeface="Times New Roman"/>
              </a:rPr>
              <a:t>lattice.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surface, however,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atoms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subjected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unbalanced forces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ones toward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interior are attracted, </a:t>
            </a:r>
            <a:r>
              <a:rPr sz="1200" dirty="0">
                <a:latin typeface="Times New Roman"/>
                <a:cs typeface="Times New Roman"/>
              </a:rPr>
              <a:t>but the </a:t>
            </a:r>
            <a:r>
              <a:rPr sz="1200" spc="-5" dirty="0">
                <a:latin typeface="Times New Roman"/>
                <a:cs typeface="Times New Roman"/>
              </a:rPr>
              <a:t>ones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surface are </a:t>
            </a:r>
            <a:r>
              <a:rPr sz="1200" dirty="0">
                <a:latin typeface="Times New Roman"/>
                <a:cs typeface="Times New Roman"/>
              </a:rPr>
              <a:t>not. Because of this </a:t>
            </a:r>
            <a:r>
              <a:rPr sz="1200" spc="-5" dirty="0">
                <a:latin typeface="Times New Roman"/>
                <a:cs typeface="Times New Roman"/>
              </a:rPr>
              <a:t>unbalanced nature, </a:t>
            </a:r>
            <a:r>
              <a:rPr sz="1200" spc="5" dirty="0">
                <a:latin typeface="Times New Roman"/>
                <a:cs typeface="Times New Roman"/>
              </a:rPr>
              <a:t>any  </a:t>
            </a:r>
            <a:r>
              <a:rPr sz="1200" spc="-5" dirty="0">
                <a:latin typeface="Times New Roman"/>
                <a:cs typeface="Times New Roman"/>
              </a:rPr>
              <a:t>particle </a:t>
            </a:r>
            <a:r>
              <a:rPr sz="1200" dirty="0">
                <a:latin typeface="Times New Roman"/>
                <a:cs typeface="Times New Roman"/>
              </a:rPr>
              <a:t>that lands on the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attracted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solid. 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phenomenon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adsorption, which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concentrating </a:t>
            </a:r>
            <a:r>
              <a:rPr sz="1200" dirty="0">
                <a:latin typeface="Times New Roman"/>
                <a:cs typeface="Times New Roman"/>
              </a:rPr>
              <a:t>solute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dirty="0">
                <a:latin typeface="Times New Roman"/>
                <a:cs typeface="Times New Roman"/>
              </a:rPr>
              <a:t>of a solid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virtue of this  </a:t>
            </a:r>
            <a:r>
              <a:rPr sz="1200" spc="-5" dirty="0">
                <a:latin typeface="Times New Roman"/>
                <a:cs typeface="Times New Roman"/>
              </a:rPr>
              <a:t>attraction.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Adsorption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physical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chemical. Physical adsorption is </a:t>
            </a:r>
            <a:r>
              <a:rPr sz="1200" dirty="0">
                <a:latin typeface="Times New Roman"/>
                <a:cs typeface="Times New Roman"/>
              </a:rPr>
              <a:t>also </a:t>
            </a:r>
            <a:r>
              <a:rPr sz="1200" spc="-5" dirty="0">
                <a:latin typeface="Times New Roman"/>
                <a:cs typeface="Times New Roman"/>
              </a:rPr>
              <a:t>called van </a:t>
            </a:r>
            <a:r>
              <a:rPr sz="1200" dirty="0">
                <a:latin typeface="Times New Roman"/>
                <a:cs typeface="Times New Roman"/>
              </a:rPr>
              <a:t>der Waals  </a:t>
            </a:r>
            <a:r>
              <a:rPr sz="1200" spc="-5" dirty="0">
                <a:latin typeface="Times New Roman"/>
                <a:cs typeface="Times New Roman"/>
              </a:rPr>
              <a:t>adsorption, and chemical adsorption is also called chemisorption.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former,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attraction </a:t>
            </a:r>
            <a:r>
              <a:rPr sz="1200" dirty="0">
                <a:latin typeface="Times New Roman"/>
                <a:cs typeface="Times New Roman"/>
              </a:rPr>
              <a:t>on the  </a:t>
            </a:r>
            <a:r>
              <a:rPr sz="1200" spc="-5" dirty="0">
                <a:latin typeface="Times New Roman"/>
                <a:cs typeface="Times New Roman"/>
              </a:rPr>
              <a:t>surface is weak, </a:t>
            </a:r>
            <a:r>
              <a:rPr sz="1200" dirty="0">
                <a:latin typeface="Times New Roman"/>
                <a:cs typeface="Times New Roman"/>
              </a:rPr>
              <a:t>being </a:t>
            </a:r>
            <a:r>
              <a:rPr sz="1200" spc="-5" dirty="0">
                <a:latin typeface="Times New Roman"/>
                <a:cs typeface="Times New Roman"/>
              </a:rPr>
              <a:t>brought about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weak </a:t>
            </a:r>
            <a:r>
              <a:rPr sz="1200" dirty="0">
                <a:latin typeface="Times New Roman"/>
                <a:cs typeface="Times New Roman"/>
              </a:rPr>
              <a:t>van der </a:t>
            </a:r>
            <a:r>
              <a:rPr sz="1200" spc="-5" dirty="0">
                <a:latin typeface="Times New Roman"/>
                <a:cs typeface="Times New Roman"/>
              </a:rPr>
              <a:t>Waals forces.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latter,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attraction </a:t>
            </a:r>
            <a:r>
              <a:rPr sz="1200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stronger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result </a:t>
            </a:r>
            <a:r>
              <a:rPr sz="1200" dirty="0">
                <a:latin typeface="Times New Roman"/>
                <a:cs typeface="Times New Roman"/>
              </a:rPr>
              <a:t>of some </a:t>
            </a:r>
            <a:r>
              <a:rPr sz="1200" spc="-5" dirty="0">
                <a:latin typeface="Times New Roman"/>
                <a:cs typeface="Times New Roman"/>
              </a:rPr>
              <a:t>chemical </a:t>
            </a:r>
            <a:r>
              <a:rPr sz="1200" dirty="0">
                <a:latin typeface="Times New Roman"/>
                <a:cs typeface="Times New Roman"/>
              </a:rPr>
              <a:t>bonding that </a:t>
            </a:r>
            <a:r>
              <a:rPr sz="1200" spc="-5" dirty="0">
                <a:latin typeface="Times New Roman"/>
                <a:cs typeface="Times New Roman"/>
              </a:rPr>
              <a:t>occurs. </a:t>
            </a:r>
            <a:r>
              <a:rPr sz="1200" dirty="0">
                <a:latin typeface="Times New Roman"/>
                <a:cs typeface="Times New Roman"/>
              </a:rPr>
              <a:t>Adsorption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surface-active  phenomenon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means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larger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areas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exposed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solutes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higher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adsorption.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6177280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  <a:spcBef>
                <a:spcPts val="450"/>
              </a:spcBef>
            </a:pPr>
            <a:r>
              <a:rPr sz="1200" dirty="0">
                <a:latin typeface="Times New Roman"/>
                <a:cs typeface="Times New Roman"/>
              </a:rPr>
              <a:t>The solute </a:t>
            </a:r>
            <a:r>
              <a:rPr sz="1200" spc="-5" dirty="0">
                <a:latin typeface="Times New Roman"/>
                <a:cs typeface="Times New Roman"/>
              </a:rPr>
              <a:t>is called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adsorbate; </a:t>
            </a:r>
            <a:r>
              <a:rPr sz="1200" dirty="0">
                <a:latin typeface="Times New Roman"/>
                <a:cs typeface="Times New Roman"/>
              </a:rPr>
              <a:t>the solid that </a:t>
            </a:r>
            <a:r>
              <a:rPr sz="1200" spc="-5" dirty="0">
                <a:latin typeface="Times New Roman"/>
                <a:cs typeface="Times New Roman"/>
              </a:rPr>
              <a:t>adsorbs </a:t>
            </a:r>
            <a:r>
              <a:rPr sz="1200" dirty="0">
                <a:latin typeface="Times New Roman"/>
                <a:cs typeface="Times New Roman"/>
              </a:rPr>
              <a:t>the solute </a:t>
            </a:r>
            <a:r>
              <a:rPr sz="1200" spc="-5" dirty="0">
                <a:latin typeface="Times New Roman"/>
                <a:cs typeface="Times New Roman"/>
              </a:rPr>
              <a:t>is called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adsorbent.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adsorbate is </a:t>
            </a:r>
            <a:r>
              <a:rPr sz="1200" dirty="0">
                <a:latin typeface="Times New Roman"/>
                <a:cs typeface="Times New Roman"/>
              </a:rPr>
              <a:t>said to be sorbed onto the </a:t>
            </a:r>
            <a:r>
              <a:rPr sz="1200" spc="-5" dirty="0">
                <a:latin typeface="Times New Roman"/>
                <a:cs typeface="Times New Roman"/>
              </a:rPr>
              <a:t>adsorbent when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adsorbed, </a:t>
            </a:r>
            <a:r>
              <a:rPr sz="1200" dirty="0">
                <a:latin typeface="Times New Roman"/>
                <a:cs typeface="Times New Roman"/>
              </a:rPr>
              <a:t>and it </a:t>
            </a:r>
            <a:r>
              <a:rPr sz="1200" spc="-5" dirty="0">
                <a:latin typeface="Times New Roman"/>
                <a:cs typeface="Times New Roman"/>
              </a:rPr>
              <a:t>is said </a:t>
            </a:r>
            <a:r>
              <a:rPr sz="1200" dirty="0">
                <a:latin typeface="Times New Roman"/>
                <a:cs typeface="Times New Roman"/>
              </a:rPr>
              <a:t>to be desorbed 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passes </a:t>
            </a:r>
            <a:r>
              <a:rPr sz="1200" dirty="0">
                <a:latin typeface="Times New Roman"/>
                <a:cs typeface="Times New Roman"/>
              </a:rPr>
              <a:t>into solution,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288" y="3334639"/>
            <a:ext cx="6181090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8: </a:t>
            </a:r>
            <a:r>
              <a:rPr sz="1200" spc="-5" dirty="0">
                <a:latin typeface="Times New Roman"/>
                <a:cs typeface="Times New Roman"/>
              </a:rPr>
              <a:t>Raw carbon material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left </a:t>
            </a:r>
            <a:r>
              <a:rPr sz="1200" dirty="0">
                <a:latin typeface="Times New Roman"/>
                <a:cs typeface="Times New Roman"/>
              </a:rPr>
              <a:t>transforms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carbon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right after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activation.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14.7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AERATION, ABSORPTION, AND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STRIPPING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Times New Roman"/>
                <a:cs typeface="Times New Roman"/>
              </a:rPr>
              <a:t>Aeration, absorption and </a:t>
            </a:r>
            <a:r>
              <a:rPr sz="1200" dirty="0">
                <a:latin typeface="Times New Roman"/>
                <a:cs typeface="Times New Roman"/>
              </a:rPr>
              <a:t>stripping are unit operations that rely on flow of </a:t>
            </a:r>
            <a:r>
              <a:rPr sz="1200" spc="-5" dirty="0">
                <a:latin typeface="Times New Roman"/>
                <a:cs typeface="Times New Roman"/>
              </a:rPr>
              <a:t>masses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phases,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9. When a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concentration </a:t>
            </a:r>
            <a:r>
              <a:rPr sz="1200" dirty="0">
                <a:latin typeface="Times New Roman"/>
                <a:cs typeface="Times New Roman"/>
              </a:rPr>
              <a:t>exists </a:t>
            </a:r>
            <a:r>
              <a:rPr sz="1200" spc="-5" dirty="0">
                <a:latin typeface="Times New Roman"/>
                <a:cs typeface="Times New Roman"/>
              </a:rPr>
              <a:t>between two </a:t>
            </a:r>
            <a:r>
              <a:rPr sz="1200" dirty="0">
                <a:latin typeface="Times New Roman"/>
                <a:cs typeface="Times New Roman"/>
              </a:rPr>
              <a:t>points in a </a:t>
            </a:r>
            <a:r>
              <a:rPr sz="1200" spc="5" dirty="0">
                <a:latin typeface="Times New Roman"/>
                <a:cs typeface="Times New Roman"/>
              </a:rPr>
              <a:t>body of </a:t>
            </a:r>
            <a:r>
              <a:rPr sz="1200" spc="-5" dirty="0">
                <a:latin typeface="Times New Roman"/>
                <a:cs typeface="Times New Roman"/>
              </a:rPr>
              <a:t>mass, </a:t>
            </a:r>
            <a:r>
              <a:rPr sz="1200" dirty="0">
                <a:latin typeface="Times New Roman"/>
                <a:cs typeface="Times New Roman"/>
              </a:rPr>
              <a:t>a flow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mass </a:t>
            </a:r>
            <a:r>
              <a:rPr sz="1200" dirty="0">
                <a:latin typeface="Times New Roman"/>
                <a:cs typeface="Times New Roman"/>
              </a:rPr>
              <a:t>occurs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 points. When the flow </a:t>
            </a:r>
            <a:r>
              <a:rPr sz="1200" spc="-5" dirty="0">
                <a:latin typeface="Times New Roman"/>
                <a:cs typeface="Times New Roman"/>
              </a:rPr>
              <a:t>occurs </a:t>
            </a:r>
            <a:r>
              <a:rPr sz="1200" dirty="0">
                <a:latin typeface="Times New Roman"/>
                <a:cs typeface="Times New Roman"/>
              </a:rPr>
              <a:t>between </a:t>
            </a:r>
            <a:r>
              <a:rPr sz="1200" spc="-5" dirty="0">
                <a:latin typeface="Times New Roman"/>
                <a:cs typeface="Times New Roman"/>
              </a:rPr>
              <a:t>two phases </a:t>
            </a:r>
            <a:r>
              <a:rPr sz="1200" dirty="0">
                <a:latin typeface="Times New Roman"/>
                <a:cs typeface="Times New Roman"/>
              </a:rPr>
              <a:t>of masses, a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mass between </a:t>
            </a:r>
            <a:r>
              <a:rPr sz="1200" dirty="0">
                <a:latin typeface="Times New Roman"/>
                <a:cs typeface="Times New Roman"/>
              </a:rPr>
              <a:t>the phases </a:t>
            </a:r>
            <a:r>
              <a:rPr sz="1200" spc="-5" dirty="0">
                <a:latin typeface="Times New Roman"/>
                <a:cs typeface="Times New Roman"/>
              </a:rPr>
              <a:t>is said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occur.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mass </a:t>
            </a:r>
            <a:r>
              <a:rPr sz="1200" dirty="0">
                <a:latin typeface="Times New Roman"/>
                <a:cs typeface="Times New Roman"/>
              </a:rPr>
              <a:t>between </a:t>
            </a:r>
            <a:r>
              <a:rPr sz="1200" spc="-5" dirty="0">
                <a:latin typeface="Times New Roman"/>
                <a:cs typeface="Times New Roman"/>
              </a:rPr>
              <a:t>phases is called </a:t>
            </a:r>
            <a:r>
              <a:rPr sz="1200" dirty="0">
                <a:latin typeface="Times New Roman"/>
                <a:cs typeface="Times New Roman"/>
              </a:rPr>
              <a:t>mass  </a:t>
            </a:r>
            <a:r>
              <a:rPr sz="1200" spc="-5" dirty="0">
                <a:latin typeface="Times New Roman"/>
                <a:cs typeface="Times New Roman"/>
              </a:rPr>
              <a:t>transfer.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1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Absorption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unit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dirty="0">
                <a:latin typeface="Times New Roman"/>
                <a:cs typeface="Times New Roman"/>
              </a:rPr>
              <a:t>that removes a solute </a:t>
            </a:r>
            <a:r>
              <a:rPr sz="1200" spc="-5" dirty="0">
                <a:latin typeface="Times New Roman"/>
                <a:cs typeface="Times New Roman"/>
              </a:rPr>
              <a:t>mass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masses from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gas </a:t>
            </a:r>
            <a:r>
              <a:rPr sz="1200" dirty="0">
                <a:latin typeface="Times New Roman"/>
                <a:cs typeface="Times New Roman"/>
              </a:rPr>
              <a:t>phase into a liquid  </a:t>
            </a:r>
            <a:r>
              <a:rPr sz="1200" spc="-5" dirty="0">
                <a:latin typeface="Times New Roman"/>
                <a:cs typeface="Times New Roman"/>
              </a:rPr>
              <a:t>phase. Aeration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 dissolves air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it; thus, aeration is absorption. Another </a:t>
            </a:r>
            <a:r>
              <a:rPr sz="1200" dirty="0">
                <a:latin typeface="Times New Roman"/>
                <a:cs typeface="Times New Roman"/>
              </a:rPr>
              <a:t>example of  </a:t>
            </a:r>
            <a:r>
              <a:rPr sz="1200" spc="-5" dirty="0">
                <a:latin typeface="Times New Roman"/>
                <a:cs typeface="Times New Roman"/>
              </a:rPr>
              <a:t>absorption </a:t>
            </a:r>
            <a:r>
              <a:rPr sz="1200" dirty="0">
                <a:latin typeface="Times New Roman"/>
                <a:cs typeface="Times New Roman"/>
              </a:rPr>
              <a:t>is the </a:t>
            </a:r>
            <a:r>
              <a:rPr sz="1200" spc="-5" dirty="0">
                <a:latin typeface="Times New Roman"/>
                <a:cs typeface="Times New Roman"/>
              </a:rPr>
              <a:t>“washing”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ammonia from an ammonia-polluted air. </a:t>
            </a:r>
            <a:r>
              <a:rPr sz="1200" dirty="0">
                <a:latin typeface="Times New Roman"/>
                <a:cs typeface="Times New Roman"/>
              </a:rPr>
              <a:t>In this </a:t>
            </a:r>
            <a:r>
              <a:rPr sz="1200" spc="-5" dirty="0">
                <a:latin typeface="Times New Roman"/>
                <a:cs typeface="Times New Roman"/>
              </a:rPr>
              <a:t>operation, </a:t>
            </a:r>
            <a:r>
              <a:rPr sz="1200" dirty="0">
                <a:latin typeface="Times New Roman"/>
                <a:cs typeface="Times New Roman"/>
              </a:rPr>
              <a:t>ammonia  </a:t>
            </a:r>
            <a:r>
              <a:rPr sz="1200" spc="-5" dirty="0">
                <a:latin typeface="Times New Roman"/>
                <a:cs typeface="Times New Roman"/>
              </a:rPr>
              <a:t>is removed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air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its </a:t>
            </a:r>
            <a:r>
              <a:rPr sz="1200" dirty="0">
                <a:latin typeface="Times New Roman"/>
                <a:cs typeface="Times New Roman"/>
              </a:rPr>
              <a:t>dissolution into the </a:t>
            </a:r>
            <a:r>
              <a:rPr sz="1200" spc="-5" dirty="0">
                <a:latin typeface="Times New Roman"/>
                <a:cs typeface="Times New Roman"/>
              </a:rPr>
              <a:t>water.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flow of </a:t>
            </a:r>
            <a:r>
              <a:rPr sz="1200" spc="-5" dirty="0">
                <a:latin typeface="Times New Roman"/>
                <a:cs typeface="Times New Roman"/>
              </a:rPr>
              <a:t>masses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liquid  phase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10" dirty="0">
                <a:latin typeface="Times New Roman"/>
                <a:cs typeface="Times New Roman"/>
              </a:rPr>
              <a:t>gas </a:t>
            </a:r>
            <a:r>
              <a:rPr sz="1200" spc="-5" dirty="0">
                <a:latin typeface="Times New Roman"/>
                <a:cs typeface="Times New Roman"/>
              </a:rPr>
              <a:t>phase is called stripping.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stripping, the solute </a:t>
            </a:r>
            <a:r>
              <a:rPr sz="1200" spc="-5" dirty="0">
                <a:latin typeface="Times New Roman"/>
                <a:cs typeface="Times New Roman"/>
              </a:rPr>
              <a:t>molecule is removed from its  </a:t>
            </a:r>
            <a:r>
              <a:rPr sz="1200" dirty="0">
                <a:latin typeface="Times New Roman"/>
                <a:cs typeface="Times New Roman"/>
              </a:rPr>
              <a:t>solution with the liquid </a:t>
            </a:r>
            <a:r>
              <a:rPr sz="1200" spc="-5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gas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phase.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2363" y="1790463"/>
            <a:ext cx="2857402" cy="120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4282566"/>
            <a:ext cx="6180455" cy="388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9: </a:t>
            </a:r>
            <a:r>
              <a:rPr sz="1200" spc="-5" dirty="0">
                <a:latin typeface="Times New Roman"/>
                <a:cs typeface="Times New Roman"/>
              </a:rPr>
              <a:t>An activated sludge aeration </a:t>
            </a:r>
            <a:r>
              <a:rPr sz="1200" dirty="0">
                <a:latin typeface="Times New Roman"/>
                <a:cs typeface="Times New Roman"/>
              </a:rPr>
              <a:t>tank </a:t>
            </a:r>
            <a:r>
              <a:rPr sz="1200" spc="-5" dirty="0">
                <a:latin typeface="Times New Roman"/>
                <a:cs typeface="Times New Roman"/>
              </a:rPr>
              <a:t>at Back River wastewater </a:t>
            </a:r>
            <a:r>
              <a:rPr sz="1200" dirty="0">
                <a:latin typeface="Times New Roman"/>
                <a:cs typeface="Times New Roman"/>
              </a:rPr>
              <a:t>treatment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plant,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317500" lvl="1" indent="-304800">
              <a:lnSpc>
                <a:spcPct val="100000"/>
              </a:lnSpc>
              <a:buAutoNum type="arabicPeriod" startAt="8"/>
              <a:tabLst>
                <a:tab pos="317500" algn="l"/>
              </a:tabLst>
            </a:pP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SOFTENING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70"/>
              </a:lnSpc>
              <a:spcBef>
                <a:spcPts val="155"/>
              </a:spcBef>
            </a:pP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term given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removing ions that </a:t>
            </a:r>
            <a:r>
              <a:rPr sz="1200" spc="-5" dirty="0">
                <a:latin typeface="Times New Roman"/>
                <a:cs typeface="Times New Roman"/>
              </a:rPr>
              <a:t>interfere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of soap. </a:t>
            </a: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ions </a:t>
            </a:r>
            <a:r>
              <a:rPr sz="1200" spc="-5" dirty="0">
                <a:latin typeface="Times New Roman"/>
                <a:cs typeface="Times New Roman"/>
              </a:rPr>
              <a:t>are  called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hardness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ions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presence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multivalent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cations,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mostly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calcium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magnesium.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206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natural waters, </a:t>
            </a:r>
            <a:r>
              <a:rPr sz="1200" dirty="0">
                <a:latin typeface="Times New Roman"/>
                <a:cs typeface="Times New Roman"/>
              </a:rPr>
              <a:t>other ions that 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present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cause hardness </a:t>
            </a:r>
            <a:r>
              <a:rPr sz="1200" dirty="0">
                <a:latin typeface="Times New Roman"/>
                <a:cs typeface="Times New Roman"/>
              </a:rPr>
              <a:t>but not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significant amounts </a:t>
            </a:r>
            <a:r>
              <a:rPr sz="1200" dirty="0">
                <a:latin typeface="Times New Roman"/>
                <a:cs typeface="Times New Roman"/>
              </a:rPr>
              <a:t>are  iron, </a:t>
            </a:r>
            <a:r>
              <a:rPr sz="1200" spc="-5" dirty="0">
                <a:latin typeface="Times New Roman"/>
                <a:cs typeface="Times New Roman"/>
              </a:rPr>
              <a:t>manganese, </a:t>
            </a:r>
            <a:r>
              <a:rPr sz="1200" dirty="0">
                <a:latin typeface="Times New Roman"/>
                <a:cs typeface="Times New Roman"/>
              </a:rPr>
              <a:t>strontium, and </a:t>
            </a:r>
            <a:r>
              <a:rPr sz="1200" spc="-5" dirty="0">
                <a:latin typeface="Times New Roman"/>
                <a:cs typeface="Times New Roman"/>
              </a:rPr>
              <a:t>aluminum.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17500" lvl="1" indent="-304800">
              <a:lnSpc>
                <a:spcPct val="100000"/>
              </a:lnSpc>
              <a:spcBef>
                <a:spcPts val="1060"/>
              </a:spcBef>
              <a:buAutoNum type="arabicPeriod" startAt="9"/>
              <a:tabLst>
                <a:tab pos="317500" algn="l"/>
              </a:tabLst>
            </a:pP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ION EXCHANGE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REACTIONS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2060"/>
              </a:lnSpc>
              <a:spcBef>
                <a:spcPts val="165"/>
              </a:spcBef>
            </a:pPr>
            <a:r>
              <a:rPr sz="1200" spc="-10" dirty="0">
                <a:latin typeface="Times New Roman"/>
                <a:cs typeface="Times New Roman"/>
              </a:rPr>
              <a:t>Ion </a:t>
            </a:r>
            <a:r>
              <a:rPr sz="1200" dirty="0">
                <a:latin typeface="Times New Roman"/>
                <a:cs typeface="Times New Roman"/>
              </a:rPr>
              <a:t>exchange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displacement </a:t>
            </a:r>
            <a:r>
              <a:rPr sz="1200" dirty="0">
                <a:latin typeface="Times New Roman"/>
                <a:cs typeface="Times New Roman"/>
              </a:rPr>
              <a:t>of one ion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another.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displaced </a:t>
            </a:r>
            <a:r>
              <a:rPr sz="1200" dirty="0">
                <a:latin typeface="Times New Roman"/>
                <a:cs typeface="Times New Roman"/>
              </a:rPr>
              <a:t>ion </a:t>
            </a:r>
            <a:r>
              <a:rPr sz="1200" spc="-5" dirty="0">
                <a:latin typeface="Times New Roman"/>
                <a:cs typeface="Times New Roman"/>
              </a:rPr>
              <a:t>is originally </a:t>
            </a:r>
            <a:r>
              <a:rPr sz="1200" dirty="0">
                <a:latin typeface="Times New Roman"/>
                <a:cs typeface="Times New Roman"/>
              </a:rPr>
              <a:t>a part of an  insoluble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displacing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ion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originally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solution.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completion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process,</a:t>
            </a:r>
            <a:endParaRPr sz="1200">
              <a:latin typeface="Times New Roman"/>
              <a:cs typeface="Times New Roman"/>
            </a:endParaRPr>
          </a:p>
          <a:p>
            <a:pPr marL="12700" marR="9525">
              <a:lnSpc>
                <a:spcPts val="207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two </a:t>
            </a:r>
            <a:r>
              <a:rPr sz="1200" dirty="0">
                <a:latin typeface="Times New Roman"/>
                <a:cs typeface="Times New Roman"/>
              </a:rPr>
              <a:t>ions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reversed places: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displaced </a:t>
            </a:r>
            <a:r>
              <a:rPr sz="1200" dirty="0">
                <a:latin typeface="Times New Roman"/>
                <a:cs typeface="Times New Roman"/>
              </a:rPr>
              <a:t>ion moves into </a:t>
            </a:r>
            <a:r>
              <a:rPr sz="1200" spc="-5" dirty="0">
                <a:latin typeface="Times New Roman"/>
                <a:cs typeface="Times New Roman"/>
              </a:rPr>
              <a:t>solution and </a:t>
            </a:r>
            <a:r>
              <a:rPr sz="1200" dirty="0">
                <a:latin typeface="Times New Roman"/>
                <a:cs typeface="Times New Roman"/>
              </a:rPr>
              <a:t>the displacing ion  </a:t>
            </a:r>
            <a:r>
              <a:rPr sz="1200" spc="-5" dirty="0">
                <a:latin typeface="Times New Roman"/>
                <a:cs typeface="Times New Roman"/>
              </a:rPr>
              <a:t>becomes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insoluble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material.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types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ion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exchange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used: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cation</a:t>
            </a:r>
            <a:endParaRPr sz="1200">
              <a:latin typeface="Times New Roman"/>
              <a:cs typeface="Times New Roman"/>
            </a:endParaRPr>
          </a:p>
          <a:p>
            <a:pPr marL="12700" marR="9525">
              <a:lnSpc>
                <a:spcPts val="206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exchange material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anion exchange material.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cation exchange material exchanges  cations, </a:t>
            </a:r>
            <a:r>
              <a:rPr sz="1200" dirty="0">
                <a:latin typeface="Times New Roman"/>
                <a:cs typeface="Times New Roman"/>
              </a:rPr>
              <a:t>while the </a:t>
            </a:r>
            <a:r>
              <a:rPr sz="1200" spc="-5" dirty="0">
                <a:latin typeface="Times New Roman"/>
                <a:cs typeface="Times New Roman"/>
              </a:rPr>
              <a:t>anion exchange </a:t>
            </a:r>
            <a:r>
              <a:rPr sz="1200" dirty="0">
                <a:latin typeface="Times New Roman"/>
                <a:cs typeface="Times New Roman"/>
              </a:rPr>
              <a:t>material </a:t>
            </a:r>
            <a:r>
              <a:rPr sz="1200" spc="-5" dirty="0">
                <a:latin typeface="Times New Roman"/>
                <a:cs typeface="Times New Roman"/>
              </a:rPr>
              <a:t>exchanges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9030" y="720097"/>
            <a:ext cx="5743660" cy="323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6179185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15.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LANDFILL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LEACHATE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ts val="2060"/>
              </a:lnSpc>
              <a:spcBef>
                <a:spcPts val="165"/>
              </a:spcBef>
              <a:tabLst>
                <a:tab pos="3099435" algn="l"/>
              </a:tabLst>
            </a:pPr>
            <a:r>
              <a:rPr sz="1200" spc="-5" dirty="0">
                <a:latin typeface="Times New Roman"/>
                <a:cs typeface="Times New Roman"/>
              </a:rPr>
              <a:t>Landfill is </a:t>
            </a:r>
            <a:r>
              <a:rPr sz="1200" dirty="0">
                <a:latin typeface="Times New Roman"/>
                <a:cs typeface="Times New Roman"/>
              </a:rPr>
              <a:t>a method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treatment </a:t>
            </a:r>
            <a:r>
              <a:rPr sz="1200" dirty="0">
                <a:latin typeface="Times New Roman"/>
                <a:cs typeface="Times New Roman"/>
              </a:rPr>
              <a:t>of municipal solid </a:t>
            </a:r>
            <a:r>
              <a:rPr sz="1200" spc="-5" dirty="0">
                <a:latin typeface="Times New Roman"/>
                <a:cs typeface="Times New Roman"/>
              </a:rPr>
              <a:t>waste. Chemical and biological processes  occurred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buried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wastes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landfills.	</a:t>
            </a:r>
            <a:r>
              <a:rPr sz="1200" spc="-5" dirty="0">
                <a:latin typeface="Times New Roman"/>
                <a:cs typeface="Times New Roman"/>
              </a:rPr>
              <a:t>Landfill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leachate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municipal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waste landfill sites. On </a:t>
            </a:r>
            <a:r>
              <a:rPr sz="1200" dirty="0">
                <a:latin typeface="Times New Roman"/>
                <a:cs typeface="Times New Roman"/>
              </a:rPr>
              <a:t>the other </a:t>
            </a:r>
            <a:r>
              <a:rPr sz="1200" spc="-5" dirty="0">
                <a:latin typeface="Times New Roman"/>
                <a:cs typeface="Times New Roman"/>
              </a:rPr>
              <a:t>hand, gas and waste </a:t>
            </a:r>
            <a:r>
              <a:rPr sz="1200" dirty="0">
                <a:latin typeface="Times New Roman"/>
                <a:cs typeface="Times New Roman"/>
              </a:rPr>
              <a:t>residue produce as </a:t>
            </a:r>
            <a:r>
              <a:rPr sz="1200" spc="-5" dirty="0">
                <a:latin typeface="Times New Roman"/>
                <a:cs typeface="Times New Roman"/>
              </a:rPr>
              <a:t>well. Figure </a:t>
            </a:r>
            <a:r>
              <a:rPr sz="1200" dirty="0">
                <a:latin typeface="Times New Roman"/>
                <a:cs typeface="Times New Roman"/>
              </a:rPr>
              <a:t>10 shows a  </a:t>
            </a:r>
            <a:r>
              <a:rPr sz="1200" spc="-5" dirty="0">
                <a:latin typeface="Times New Roman"/>
                <a:cs typeface="Times New Roman"/>
              </a:rPr>
              <a:t>diagram </a:t>
            </a:r>
            <a:r>
              <a:rPr sz="1200" dirty="0">
                <a:latin typeface="Times New Roman"/>
                <a:cs typeface="Times New Roman"/>
              </a:rPr>
              <a:t>for landfill </a:t>
            </a:r>
            <a:r>
              <a:rPr sz="1200" spc="-5" dirty="0">
                <a:latin typeface="Times New Roman"/>
                <a:cs typeface="Times New Roman"/>
              </a:rPr>
              <a:t>leachate treatment</a:t>
            </a:r>
            <a:r>
              <a:rPr sz="1200" dirty="0">
                <a:latin typeface="Times New Roman"/>
                <a:cs typeface="Times New Roman"/>
              </a:rPr>
              <a:t> techniques.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952" y="8344661"/>
            <a:ext cx="455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10: </a:t>
            </a:r>
            <a:r>
              <a:rPr sz="1200" spc="-5" dirty="0">
                <a:latin typeface="Times New Roman"/>
                <a:cs typeface="Times New Roman"/>
              </a:rPr>
              <a:t>Diagram </a:t>
            </a:r>
            <a:r>
              <a:rPr sz="1200" dirty="0">
                <a:latin typeface="Times New Roman"/>
                <a:cs typeface="Times New Roman"/>
              </a:rPr>
              <a:t>of landfill </a:t>
            </a:r>
            <a:r>
              <a:rPr sz="1200" spc="-5" dirty="0">
                <a:latin typeface="Times New Roman"/>
                <a:cs typeface="Times New Roman"/>
              </a:rPr>
              <a:t>leachate treatment techniques </a:t>
            </a:r>
            <a:r>
              <a:rPr sz="1200" dirty="0">
                <a:latin typeface="Times New Roman"/>
                <a:cs typeface="Times New Roman"/>
              </a:rPr>
              <a:t>(Aziz,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2011).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9936" y="2044001"/>
            <a:ext cx="5797550" cy="6222365"/>
            <a:chOff x="1269936" y="2044001"/>
            <a:chExt cx="5797550" cy="6222365"/>
          </a:xfrm>
        </p:grpSpPr>
        <p:sp>
          <p:nvSpPr>
            <p:cNvPr id="5" name="object 5"/>
            <p:cNvSpPr/>
            <p:nvPr/>
          </p:nvSpPr>
          <p:spPr>
            <a:xfrm>
              <a:off x="1303804" y="2138438"/>
              <a:ext cx="5620683" cy="60939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4699" y="2048764"/>
              <a:ext cx="5788025" cy="6212840"/>
            </a:xfrm>
            <a:custGeom>
              <a:avLst/>
              <a:gdLst/>
              <a:ahLst/>
              <a:cxnLst/>
              <a:rect l="l" t="t" r="r" b="b"/>
              <a:pathLst>
                <a:path w="5788025" h="6212840">
                  <a:moveTo>
                    <a:pt x="0" y="6212713"/>
                  </a:moveTo>
                  <a:lnTo>
                    <a:pt x="5788025" y="6212713"/>
                  </a:lnTo>
                  <a:lnTo>
                    <a:pt x="5788025" y="0"/>
                  </a:lnTo>
                  <a:lnTo>
                    <a:pt x="0" y="0"/>
                  </a:lnTo>
                  <a:lnTo>
                    <a:pt x="0" y="621271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3215640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Example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9: </a:t>
            </a:r>
            <a:r>
              <a:rPr sz="1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GRIT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CHAMBER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4530" y="1191706"/>
            <a:ext cx="4913806" cy="2288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0684" y="3906347"/>
            <a:ext cx="4815556" cy="3183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9530" y="843914"/>
            <a:ext cx="4581525" cy="390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695959"/>
            <a:ext cx="17487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16.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TRICKLING</a:t>
            </a:r>
            <a:r>
              <a:rPr sz="1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FILTER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0430" y="1109980"/>
            <a:ext cx="5876163" cy="392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430" y="5248871"/>
            <a:ext cx="5752338" cy="389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430" y="720090"/>
            <a:ext cx="5914517" cy="3982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430" y="4917947"/>
            <a:ext cx="6153150" cy="4161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5594" y="758190"/>
            <a:ext cx="4743450" cy="4133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2270" y="5345028"/>
            <a:ext cx="4724400" cy="111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877570"/>
            <a:ext cx="6161405" cy="460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250">
              <a:lnSpc>
                <a:spcPct val="143300"/>
              </a:lnSpc>
              <a:spcBef>
                <a:spcPts val="100"/>
              </a:spcBef>
            </a:pPr>
            <a:r>
              <a:rPr sz="1200" spc="20" dirty="0">
                <a:latin typeface="Times New Roman"/>
                <a:cs typeface="Times New Roman"/>
              </a:rPr>
              <a:t>The physical applications used </a:t>
            </a:r>
            <a:r>
              <a:rPr sz="1200" spc="10" dirty="0">
                <a:latin typeface="Times New Roman"/>
                <a:cs typeface="Times New Roman"/>
              </a:rPr>
              <a:t>in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treatment are known </a:t>
            </a:r>
            <a:r>
              <a:rPr sz="1200" spc="5" dirty="0">
                <a:latin typeface="Times New Roman"/>
                <a:cs typeface="Times New Roman"/>
              </a:rPr>
              <a:t>as </a:t>
            </a:r>
            <a:r>
              <a:rPr sz="1200" spc="15" dirty="0">
                <a:latin typeface="Times New Roman"/>
                <a:cs typeface="Times New Roman"/>
              </a:rPr>
              <a:t>unit </a:t>
            </a:r>
            <a:r>
              <a:rPr sz="1200" spc="20" dirty="0">
                <a:latin typeface="Times New Roman"/>
                <a:cs typeface="Times New Roman"/>
              </a:rPr>
              <a:t>operations. Major  components </a:t>
            </a:r>
            <a:r>
              <a:rPr sz="1200" spc="15" dirty="0">
                <a:latin typeface="Times New Roman"/>
                <a:cs typeface="Times New Roman"/>
              </a:rPr>
              <a:t>come under </a:t>
            </a:r>
            <a:r>
              <a:rPr sz="1200" spc="20" dirty="0">
                <a:latin typeface="Times New Roman"/>
                <a:cs typeface="Times New Roman"/>
              </a:rPr>
              <a:t>this method </a:t>
            </a:r>
            <a:r>
              <a:rPr sz="1200" spc="15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following: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25" dirty="0">
                <a:latin typeface="Times New Roman"/>
                <a:cs typeface="Times New Roman"/>
              </a:rPr>
              <a:t>Screening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20" dirty="0">
                <a:latin typeface="Times New Roman"/>
                <a:cs typeface="Times New Roman"/>
              </a:rPr>
              <a:t>Mixing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25" dirty="0">
                <a:latin typeface="Times New Roman"/>
                <a:cs typeface="Times New Roman"/>
              </a:rPr>
              <a:t>Flocculation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20" dirty="0">
                <a:latin typeface="Times New Roman"/>
                <a:cs typeface="Times New Roman"/>
              </a:rPr>
              <a:t>Sedimentation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20" dirty="0">
                <a:latin typeface="Times New Roman"/>
                <a:cs typeface="Times New Roman"/>
              </a:rPr>
              <a:t>Floatation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20" dirty="0">
                <a:latin typeface="Times New Roman"/>
                <a:cs typeface="Times New Roman"/>
              </a:rPr>
              <a:t>Filtration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3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12.1.2 </a:t>
            </a:r>
            <a:r>
              <a:rPr sz="13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r>
              <a:rPr sz="13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processes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44200"/>
              </a:lnSpc>
              <a:spcBef>
                <a:spcPts val="25"/>
              </a:spcBef>
            </a:pPr>
            <a:r>
              <a:rPr sz="1200" spc="20" dirty="0">
                <a:latin typeface="Times New Roman"/>
                <a:cs typeface="Times New Roman"/>
              </a:rPr>
              <a:t>The types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treatment </a:t>
            </a:r>
            <a:r>
              <a:rPr sz="1200" spc="15" dirty="0">
                <a:latin typeface="Times New Roman"/>
                <a:cs typeface="Times New Roman"/>
              </a:rPr>
              <a:t>in </a:t>
            </a:r>
            <a:r>
              <a:rPr sz="1200" spc="20" dirty="0">
                <a:latin typeface="Times New Roman"/>
                <a:cs typeface="Times New Roman"/>
              </a:rPr>
              <a:t>which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removal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contaminants </a:t>
            </a:r>
            <a:r>
              <a:rPr sz="1200" spc="15" dirty="0">
                <a:latin typeface="Times New Roman"/>
                <a:cs typeface="Times New Roman"/>
              </a:rPr>
              <a:t>is </a:t>
            </a:r>
            <a:r>
              <a:rPr sz="1200" spc="20" dirty="0">
                <a:latin typeface="Times New Roman"/>
                <a:cs typeface="Times New Roman"/>
              </a:rPr>
              <a:t>brought </a:t>
            </a:r>
            <a:r>
              <a:rPr sz="1200" spc="15" dirty="0">
                <a:latin typeface="Times New Roman"/>
                <a:cs typeface="Times New Roman"/>
              </a:rPr>
              <a:t>about by </a:t>
            </a:r>
            <a:r>
              <a:rPr sz="1200" spc="20" dirty="0">
                <a:latin typeface="Times New Roman"/>
                <a:cs typeface="Times New Roman"/>
              </a:rPr>
              <a:t>the addition  </a:t>
            </a:r>
            <a:r>
              <a:rPr sz="1200" spc="15" dirty="0">
                <a:latin typeface="Times New Roman"/>
                <a:cs typeface="Times New Roman"/>
              </a:rPr>
              <a:t>of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chemicals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use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biological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mas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microbial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activates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are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known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as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unit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processes.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spc="20" dirty="0">
                <a:latin typeface="Times New Roman"/>
                <a:cs typeface="Times New Roman"/>
              </a:rPr>
              <a:t>Base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type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of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approaches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used,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these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are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further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classified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as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follows: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a) </a:t>
            </a:r>
            <a:r>
              <a:rPr sz="13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Chemical </a:t>
            </a:r>
            <a:r>
              <a:rPr sz="13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r>
              <a:rPr sz="13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process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44300"/>
              </a:lnSpc>
              <a:spcBef>
                <a:spcPts val="30"/>
              </a:spcBef>
            </a:pPr>
            <a:r>
              <a:rPr sz="1200" spc="20" dirty="0">
                <a:latin typeface="Times New Roman"/>
                <a:cs typeface="Times New Roman"/>
              </a:rPr>
              <a:t>Removal </a:t>
            </a:r>
            <a:r>
              <a:rPr sz="1200" spc="15" dirty="0">
                <a:latin typeface="Times New Roman"/>
                <a:cs typeface="Times New Roman"/>
              </a:rPr>
              <a:t>or </a:t>
            </a:r>
            <a:r>
              <a:rPr sz="1200" spc="20" dirty="0">
                <a:latin typeface="Times New Roman"/>
                <a:cs typeface="Times New Roman"/>
              </a:rPr>
              <a:t>reduction </a:t>
            </a:r>
            <a:r>
              <a:rPr sz="1200" spc="10" dirty="0">
                <a:latin typeface="Times New Roman"/>
                <a:cs typeface="Times New Roman"/>
              </a:rPr>
              <a:t>is </a:t>
            </a:r>
            <a:r>
              <a:rPr sz="1200" spc="20" dirty="0">
                <a:latin typeface="Times New Roman"/>
                <a:cs typeface="Times New Roman"/>
              </a:rPr>
              <a:t>brought about </a:t>
            </a:r>
            <a:r>
              <a:rPr sz="1200" spc="15" dirty="0">
                <a:latin typeface="Times New Roman"/>
                <a:cs typeface="Times New Roman"/>
              </a:rPr>
              <a:t>by </a:t>
            </a:r>
            <a:r>
              <a:rPr sz="1200" spc="20" dirty="0">
                <a:latin typeface="Times New Roman"/>
                <a:cs typeface="Times New Roman"/>
              </a:rPr>
              <a:t>using chemical reactions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consists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the </a:t>
            </a:r>
            <a:r>
              <a:rPr sz="1200" spc="15" dirty="0">
                <a:latin typeface="Times New Roman"/>
                <a:cs typeface="Times New Roman"/>
              </a:rPr>
              <a:t>below  </a:t>
            </a:r>
            <a:r>
              <a:rPr sz="1200" spc="25" dirty="0">
                <a:latin typeface="Times New Roman"/>
                <a:cs typeface="Times New Roman"/>
              </a:rPr>
              <a:t>categories: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288" y="6324980"/>
            <a:ext cx="14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Wingdings"/>
                <a:cs typeface="Wingdings"/>
              </a:rPr>
              <a:t>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288" y="6768465"/>
            <a:ext cx="146685" cy="5530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Wingdings"/>
                <a:cs typeface="Wingdings"/>
              </a:rPr>
              <a:t>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Wingdings"/>
                <a:cs typeface="Wingdings"/>
              </a:rPr>
              <a:t>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8288" y="5454776"/>
            <a:ext cx="6163945" cy="18669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1645" indent="-44958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461645" algn="l"/>
                <a:tab pos="462280" algn="l"/>
              </a:tabLst>
            </a:pPr>
            <a:r>
              <a:rPr sz="1200" spc="20" dirty="0">
                <a:latin typeface="Times New Roman"/>
                <a:cs typeface="Times New Roman"/>
              </a:rPr>
              <a:t>Chemical </a:t>
            </a:r>
            <a:r>
              <a:rPr sz="1200" spc="25" dirty="0">
                <a:latin typeface="Times New Roman"/>
                <a:cs typeface="Times New Roman"/>
              </a:rPr>
              <a:t>neutralization, </a:t>
            </a:r>
            <a:r>
              <a:rPr sz="1200" spc="15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control </a:t>
            </a:r>
            <a:r>
              <a:rPr sz="1200" spc="15" dirty="0">
                <a:latin typeface="Times New Roman"/>
                <a:cs typeface="Times New Roman"/>
              </a:rPr>
              <a:t>or </a:t>
            </a:r>
            <a:r>
              <a:rPr sz="1200" spc="20" dirty="0">
                <a:latin typeface="Times New Roman"/>
                <a:cs typeface="Times New Roman"/>
              </a:rPr>
              <a:t>adjust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system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pH</a:t>
            </a:r>
            <a:endParaRPr sz="1200">
              <a:latin typeface="Times New Roman"/>
              <a:cs typeface="Times New Roman"/>
            </a:endParaRPr>
          </a:p>
          <a:p>
            <a:pPr marL="461645" marR="6350" indent="-449580">
              <a:lnSpc>
                <a:spcPct val="143300"/>
              </a:lnSpc>
              <a:spcBef>
                <a:spcPts val="10"/>
              </a:spcBef>
              <a:buFont typeface="Wingdings"/>
              <a:buChar char=""/>
              <a:tabLst>
                <a:tab pos="461645" algn="l"/>
                <a:tab pos="462280" algn="l"/>
              </a:tabLst>
            </a:pPr>
            <a:r>
              <a:rPr sz="1200" spc="20" dirty="0">
                <a:latin typeface="Times New Roman"/>
                <a:cs typeface="Times New Roman"/>
              </a:rPr>
              <a:t>Chemical coagulatiom: </a:t>
            </a:r>
            <a:r>
              <a:rPr sz="1200" spc="15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remove collides particles </a:t>
            </a:r>
            <a:r>
              <a:rPr sz="1200" spc="15" dirty="0">
                <a:latin typeface="Times New Roman"/>
                <a:cs typeface="Times New Roman"/>
              </a:rPr>
              <a:t>by </a:t>
            </a:r>
            <a:r>
              <a:rPr sz="1200" spc="20" dirty="0">
                <a:latin typeface="Times New Roman"/>
                <a:cs typeface="Times New Roman"/>
              </a:rPr>
              <a:t>chemical destabilization </a:t>
            </a:r>
            <a:r>
              <a:rPr sz="1200" spc="15" dirty="0">
                <a:latin typeface="Times New Roman"/>
                <a:cs typeface="Times New Roman"/>
              </a:rPr>
              <a:t>and  </a:t>
            </a:r>
            <a:r>
              <a:rPr sz="1200" spc="25" dirty="0">
                <a:latin typeface="Times New Roman"/>
                <a:cs typeface="Times New Roman"/>
              </a:rPr>
              <a:t>flocculation.</a:t>
            </a:r>
            <a:endParaRPr sz="1200">
              <a:latin typeface="Times New Roman"/>
              <a:cs typeface="Times New Roman"/>
            </a:endParaRPr>
          </a:p>
          <a:p>
            <a:pPr marL="461645" marR="5080">
              <a:lnSpc>
                <a:spcPct val="143300"/>
              </a:lnSpc>
              <a:spcBef>
                <a:spcPts val="15"/>
              </a:spcBef>
            </a:pPr>
            <a:r>
              <a:rPr sz="1200" spc="20" dirty="0">
                <a:latin typeface="Times New Roman"/>
                <a:cs typeface="Times New Roman"/>
              </a:rPr>
              <a:t>Chemical </a:t>
            </a:r>
            <a:r>
              <a:rPr sz="1200" spc="25" dirty="0">
                <a:latin typeface="Times New Roman"/>
                <a:cs typeface="Times New Roman"/>
              </a:rPr>
              <a:t>Precipitation: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enhance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removal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suspendedsolid,phosphorou, heavy  metals </a:t>
            </a:r>
            <a:r>
              <a:rPr sz="1200" spc="15" dirty="0">
                <a:latin typeface="Times New Roman"/>
                <a:cs typeface="Times New Roman"/>
              </a:rPr>
              <a:t>and BOD in </a:t>
            </a:r>
            <a:r>
              <a:rPr sz="1200" spc="20" dirty="0">
                <a:latin typeface="Times New Roman"/>
                <a:cs typeface="Times New Roman"/>
              </a:rPr>
              <a:t>spesific system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conditions.</a:t>
            </a:r>
            <a:endParaRPr sz="1200">
              <a:latin typeface="Times New Roman"/>
              <a:cs typeface="Times New Roman"/>
            </a:endParaRPr>
          </a:p>
          <a:p>
            <a:pPr marL="461645" marR="212090">
              <a:lnSpc>
                <a:spcPts val="2080"/>
              </a:lnSpc>
              <a:spcBef>
                <a:spcPts val="160"/>
              </a:spcBef>
            </a:pPr>
            <a:r>
              <a:rPr sz="1200" spc="20" dirty="0">
                <a:latin typeface="Times New Roman"/>
                <a:cs typeface="Times New Roman"/>
              </a:rPr>
              <a:t>Chemical oxidation: </a:t>
            </a:r>
            <a:r>
              <a:rPr sz="1200" spc="15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remove greases, ammonia, </a:t>
            </a:r>
            <a:r>
              <a:rPr sz="1200" spc="15" dirty="0">
                <a:latin typeface="Times New Roman"/>
                <a:cs typeface="Times New Roman"/>
              </a:rPr>
              <a:t>BOD, COD and </a:t>
            </a:r>
            <a:r>
              <a:rPr sz="1200" spc="20" dirty="0">
                <a:latin typeface="Times New Roman"/>
                <a:cs typeface="Times New Roman"/>
              </a:rPr>
              <a:t>for odour control.  Chemical disinfection: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15" dirty="0">
                <a:latin typeface="Times New Roman"/>
                <a:cs typeface="Times New Roman"/>
              </a:rPr>
              <a:t>kill </a:t>
            </a:r>
            <a:r>
              <a:rPr sz="1200" spc="20" dirty="0">
                <a:latin typeface="Times New Roman"/>
                <a:cs typeface="Times New Roman"/>
              </a:rPr>
              <a:t>pathaogens </a:t>
            </a:r>
            <a:r>
              <a:rPr sz="1200" spc="10" dirty="0">
                <a:latin typeface="Times New Roman"/>
                <a:cs typeface="Times New Roman"/>
              </a:rPr>
              <a:t>in </a:t>
            </a:r>
            <a:r>
              <a:rPr sz="1200" spc="20" dirty="0">
                <a:latin typeface="Times New Roman"/>
                <a:cs typeface="Times New Roman"/>
              </a:rPr>
              <a:t>influent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5" dirty="0">
                <a:latin typeface="Times New Roman"/>
                <a:cs typeface="Times New Roman"/>
              </a:rPr>
              <a:t>treated </a:t>
            </a:r>
            <a:r>
              <a:rPr sz="1200" spc="20" dirty="0">
                <a:latin typeface="Times New Roman"/>
                <a:cs typeface="Times New Roman"/>
              </a:rPr>
              <a:t>effluents..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288" y="7294626"/>
            <a:ext cx="617728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chemical processes </a:t>
            </a:r>
            <a:r>
              <a:rPr sz="1200" dirty="0">
                <a:latin typeface="Times New Roman"/>
                <a:cs typeface="Times New Roman"/>
              </a:rPr>
              <a:t>are expensive due to cost of </a:t>
            </a:r>
            <a:r>
              <a:rPr sz="1200" spc="-5" dirty="0">
                <a:latin typeface="Times New Roman"/>
                <a:cs typeface="Times New Roman"/>
              </a:rPr>
              <a:t>chemicals </a:t>
            </a:r>
            <a:r>
              <a:rPr sz="1200" dirty="0">
                <a:latin typeface="Times New Roman"/>
                <a:cs typeface="Times New Roman"/>
              </a:rPr>
              <a:t>that are used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expenditure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occurs </a:t>
            </a:r>
            <a:r>
              <a:rPr sz="1200" dirty="0">
                <a:latin typeface="Times New Roman"/>
                <a:cs typeface="Times New Roman"/>
              </a:rPr>
              <a:t>in handling the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volume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sludge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generated.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5808345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Example</a:t>
            </a:r>
            <a:r>
              <a:rPr sz="12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10: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6544" y="786765"/>
            <a:ext cx="4733925" cy="468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3732" y="6306659"/>
            <a:ext cx="4580525" cy="2799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1820" y="815339"/>
            <a:ext cx="3429000" cy="2962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3745" y="4078222"/>
            <a:ext cx="3924300" cy="4619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488" y="3849751"/>
            <a:ext cx="6279515" cy="1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Example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11 (Q 3B, </a:t>
            </a:r>
            <a:r>
              <a:rPr sz="1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Final Second Exam.,</a:t>
            </a:r>
            <a:r>
              <a:rPr sz="12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2018-2019):</a:t>
            </a:r>
            <a:endParaRPr sz="1200">
              <a:latin typeface="Times New Roman"/>
              <a:cs typeface="Times New Roman"/>
            </a:endParaRPr>
          </a:p>
          <a:p>
            <a:pPr marL="63500" marR="55880" algn="just">
              <a:lnSpc>
                <a:spcPct val="143700"/>
              </a:lnSpc>
              <a:spcBef>
                <a:spcPts val="495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single </a:t>
            </a:r>
            <a:r>
              <a:rPr sz="1200" spc="-5" dirty="0">
                <a:latin typeface="Times New Roman"/>
                <a:cs typeface="Times New Roman"/>
              </a:rPr>
              <a:t>stage </a:t>
            </a:r>
            <a:r>
              <a:rPr sz="1200" dirty="0">
                <a:latin typeface="Times New Roman"/>
                <a:cs typeface="Times New Roman"/>
              </a:rPr>
              <a:t>trickling filter </a:t>
            </a:r>
            <a:r>
              <a:rPr sz="1200" spc="-5" dirty="0">
                <a:latin typeface="Times New Roman"/>
                <a:cs typeface="Times New Roman"/>
              </a:rPr>
              <a:t>is designed </a:t>
            </a:r>
            <a:r>
              <a:rPr sz="1200" dirty="0">
                <a:latin typeface="Times New Roman"/>
                <a:cs typeface="Times New Roman"/>
              </a:rPr>
              <a:t>to treat </a:t>
            </a:r>
            <a:r>
              <a:rPr sz="1200" spc="-5" dirty="0">
                <a:latin typeface="Times New Roman"/>
                <a:cs typeface="Times New Roman"/>
              </a:rPr>
              <a:t>an average </a:t>
            </a:r>
            <a:r>
              <a:rPr sz="1200" dirty="0">
                <a:latin typeface="Times New Roman"/>
                <a:cs typeface="Times New Roman"/>
              </a:rPr>
              <a:t>domestic </a:t>
            </a:r>
            <a:r>
              <a:rPr sz="1200" spc="-5" dirty="0">
                <a:latin typeface="Times New Roman"/>
                <a:cs typeface="Times New Roman"/>
              </a:rPr>
              <a:t>wastewater </a:t>
            </a:r>
            <a:r>
              <a:rPr sz="1200" dirty="0">
                <a:latin typeface="Times New Roman"/>
                <a:cs typeface="Times New Roman"/>
              </a:rPr>
              <a:t>flow of 10000  m</a:t>
            </a:r>
            <a:r>
              <a:rPr sz="1200" baseline="38194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/d having </a:t>
            </a:r>
            <a:r>
              <a:rPr sz="1200" spc="-5" dirty="0">
                <a:latin typeface="Times New Roman"/>
                <a:cs typeface="Times New Roman"/>
              </a:rPr>
              <a:t>BOD</a:t>
            </a:r>
            <a:r>
              <a:rPr sz="1200" spc="-7" baseline="-10416" dirty="0">
                <a:latin typeface="Times New Roman"/>
                <a:cs typeface="Times New Roman"/>
              </a:rPr>
              <a:t>5 </a:t>
            </a:r>
            <a:r>
              <a:rPr sz="1200" dirty="0">
                <a:latin typeface="Times New Roman"/>
                <a:cs typeface="Times New Roman"/>
              </a:rPr>
              <a:t>equal to 250 </a:t>
            </a:r>
            <a:r>
              <a:rPr sz="1200" spc="-5" dirty="0">
                <a:latin typeface="Times New Roman"/>
                <a:cs typeface="Times New Roman"/>
              </a:rPr>
              <a:t>mg/L. After treatment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trickling </a:t>
            </a:r>
            <a:r>
              <a:rPr sz="1200" spc="-5" dirty="0">
                <a:latin typeface="Times New Roman"/>
                <a:cs typeface="Times New Roman"/>
              </a:rPr>
              <a:t>filter,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effluent </a:t>
            </a:r>
            <a:r>
              <a:rPr sz="1200" dirty="0">
                <a:latin typeface="Times New Roman"/>
                <a:cs typeface="Times New Roman"/>
              </a:rPr>
              <a:t>BOD</a:t>
            </a:r>
            <a:r>
              <a:rPr sz="1200" baseline="-10416" dirty="0">
                <a:latin typeface="Times New Roman"/>
                <a:cs typeface="Times New Roman"/>
              </a:rPr>
              <a:t>5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75  </a:t>
            </a:r>
            <a:r>
              <a:rPr sz="1200" spc="-5" dirty="0">
                <a:latin typeface="Times New Roman"/>
                <a:cs typeface="Times New Roman"/>
              </a:rPr>
              <a:t>mg/L. Recirculation ratio </a:t>
            </a:r>
            <a:r>
              <a:rPr sz="1200" dirty="0">
                <a:latin typeface="Times New Roman"/>
                <a:cs typeface="Times New Roman"/>
              </a:rPr>
              <a:t>= 2. </a:t>
            </a:r>
            <a:r>
              <a:rPr sz="1200" spc="-5" dirty="0">
                <a:latin typeface="Times New Roman"/>
                <a:cs typeface="Times New Roman"/>
              </a:rPr>
              <a:t>Determine </a:t>
            </a:r>
            <a:r>
              <a:rPr sz="1200" dirty="0">
                <a:latin typeface="Times New Roman"/>
                <a:cs typeface="Times New Roman"/>
              </a:rPr>
              <a:t>volume of the </a:t>
            </a:r>
            <a:r>
              <a:rPr sz="1200" spc="-5" dirty="0">
                <a:latin typeface="Times New Roman"/>
                <a:cs typeface="Times New Roman"/>
              </a:rPr>
              <a:t>trickling </a:t>
            </a:r>
            <a:r>
              <a:rPr sz="1200" dirty="0">
                <a:latin typeface="Times New Roman"/>
                <a:cs typeface="Times New Roman"/>
              </a:rPr>
              <a:t>filter tank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(m</a:t>
            </a:r>
            <a:r>
              <a:rPr sz="1200" baseline="38194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Solution: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4594" y="729551"/>
            <a:ext cx="5534025" cy="2581275"/>
            <a:chOff x="1204594" y="729551"/>
            <a:chExt cx="5534025" cy="2581275"/>
          </a:xfrm>
        </p:grpSpPr>
        <p:sp>
          <p:nvSpPr>
            <p:cNvPr id="7" name="object 7"/>
            <p:cNvSpPr/>
            <p:nvPr/>
          </p:nvSpPr>
          <p:spPr>
            <a:xfrm>
              <a:off x="1214119" y="739139"/>
              <a:ext cx="5514975" cy="2562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9357" y="734313"/>
              <a:ext cx="5524500" cy="2571750"/>
            </a:xfrm>
            <a:custGeom>
              <a:avLst/>
              <a:gdLst/>
              <a:ahLst/>
              <a:cxnLst/>
              <a:rect l="l" t="t" r="r" b="b"/>
              <a:pathLst>
                <a:path w="5524500" h="2571750">
                  <a:moveTo>
                    <a:pt x="0" y="2571750"/>
                  </a:moveTo>
                  <a:lnTo>
                    <a:pt x="5524500" y="2571750"/>
                  </a:lnTo>
                  <a:lnTo>
                    <a:pt x="5524500" y="0"/>
                  </a:lnTo>
                  <a:lnTo>
                    <a:pt x="0" y="0"/>
                  </a:lnTo>
                  <a:lnTo>
                    <a:pt x="0" y="2571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521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697484"/>
            <a:ext cx="5890895" cy="195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95"/>
              </a:spcBef>
              <a:buAutoNum type="alphaLcParenR" startAt="2"/>
              <a:tabLst>
                <a:tab pos="213995" algn="l"/>
              </a:tabLst>
            </a:pPr>
            <a:r>
              <a:rPr sz="13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Biological</a:t>
            </a:r>
            <a:r>
              <a:rPr sz="13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processes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Times New Roman"/>
              <a:buAutoNum type="alphaLcParenR" startAt="2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rlito"/>
                <a:cs typeface="Carlito"/>
              </a:rPr>
              <a:t>Reduction and </a:t>
            </a:r>
            <a:r>
              <a:rPr sz="1100" spc="-5" dirty="0">
                <a:latin typeface="Carlito"/>
                <a:cs typeface="Carlito"/>
              </a:rPr>
              <a:t>removal </a:t>
            </a:r>
            <a:r>
              <a:rPr sz="1100" dirty="0">
                <a:latin typeface="Carlito"/>
                <a:cs typeface="Carlito"/>
              </a:rPr>
              <a:t>is </a:t>
            </a:r>
            <a:r>
              <a:rPr sz="1100" spc="-5" dirty="0">
                <a:latin typeface="Carlito"/>
                <a:cs typeface="Carlito"/>
              </a:rPr>
              <a:t>brought </a:t>
            </a:r>
            <a:r>
              <a:rPr sz="1100" dirty="0">
                <a:latin typeface="Carlito"/>
                <a:cs typeface="Carlito"/>
              </a:rPr>
              <a:t>about </a:t>
            </a:r>
            <a:r>
              <a:rPr sz="1100" spc="-5" dirty="0">
                <a:latin typeface="Carlito"/>
                <a:cs typeface="Carlito"/>
              </a:rPr>
              <a:t>by microorganisms.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consists </a:t>
            </a:r>
            <a:r>
              <a:rPr sz="1200" spc="15" dirty="0">
                <a:latin typeface="Times New Roman"/>
                <a:cs typeface="Times New Roman"/>
              </a:rPr>
              <a:t>of the </a:t>
            </a:r>
            <a:r>
              <a:rPr sz="1200" spc="20" dirty="0">
                <a:latin typeface="Times New Roman"/>
                <a:cs typeface="Times New Roman"/>
              </a:rPr>
              <a:t>below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categories:</a:t>
            </a:r>
            <a:endParaRPr sz="1200">
              <a:latin typeface="Times New Roman"/>
              <a:cs typeface="Times New Roman"/>
            </a:endParaRPr>
          </a:p>
          <a:p>
            <a:pPr marL="469265" marR="13970" lvl="1" indent="-228600">
              <a:lnSpc>
                <a:spcPct val="1442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20" dirty="0">
                <a:latin typeface="Times New Roman"/>
                <a:cs typeface="Times New Roman"/>
              </a:rPr>
              <a:t>Suspended </a:t>
            </a:r>
            <a:r>
              <a:rPr sz="1200" b="1" spc="15" dirty="0">
                <a:latin typeface="Times New Roman"/>
                <a:cs typeface="Times New Roman"/>
              </a:rPr>
              <a:t>growth </a:t>
            </a:r>
            <a:r>
              <a:rPr sz="1200" b="1" spc="25" dirty="0">
                <a:latin typeface="Times New Roman"/>
                <a:cs typeface="Times New Roman"/>
              </a:rPr>
              <a:t>process</a:t>
            </a:r>
            <a:r>
              <a:rPr sz="1200" spc="25" dirty="0">
                <a:latin typeface="Times New Roman"/>
                <a:cs typeface="Times New Roman"/>
              </a:rPr>
              <a:t>: </a:t>
            </a:r>
            <a:r>
              <a:rPr sz="1200" spc="20" dirty="0">
                <a:latin typeface="Times New Roman"/>
                <a:cs typeface="Times New Roman"/>
              </a:rPr>
              <a:t>Activated Sludge Process, Aerated Lagoon, Oxidation  Pond, Aerobic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Anaerobic Digesters,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 marL="469265" marR="224154" lvl="1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20" dirty="0">
                <a:latin typeface="Times New Roman"/>
                <a:cs typeface="Times New Roman"/>
              </a:rPr>
              <a:t>Attached </a:t>
            </a:r>
            <a:r>
              <a:rPr sz="1200" b="1" spc="15" dirty="0">
                <a:latin typeface="Times New Roman"/>
                <a:cs typeface="Times New Roman"/>
              </a:rPr>
              <a:t>growth </a:t>
            </a:r>
            <a:r>
              <a:rPr sz="1200" b="1" spc="25" dirty="0">
                <a:latin typeface="Times New Roman"/>
                <a:cs typeface="Times New Roman"/>
              </a:rPr>
              <a:t>process</a:t>
            </a:r>
            <a:r>
              <a:rPr sz="1200" spc="25" dirty="0">
                <a:latin typeface="Times New Roman"/>
                <a:cs typeface="Times New Roman"/>
              </a:rPr>
              <a:t>: </a:t>
            </a:r>
            <a:r>
              <a:rPr sz="1200" spc="20" dirty="0">
                <a:latin typeface="Times New Roman"/>
                <a:cs typeface="Times New Roman"/>
              </a:rPr>
              <a:t>Trickling Filter, Rotating Biological Contactors, </a:t>
            </a:r>
            <a:r>
              <a:rPr sz="1200" spc="15" dirty="0">
                <a:latin typeface="Times New Roman"/>
                <a:cs typeface="Times New Roman"/>
              </a:rPr>
              <a:t>Bio  </a:t>
            </a:r>
            <a:r>
              <a:rPr sz="1200" spc="20" dirty="0">
                <a:latin typeface="Times New Roman"/>
                <a:cs typeface="Times New Roman"/>
              </a:rPr>
              <a:t>Towers,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r>
              <a:rPr sz="1200" spc="20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20" dirty="0">
                <a:latin typeface="Times New Roman"/>
                <a:cs typeface="Times New Roman"/>
              </a:rPr>
              <a:t>shows suspended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attached growth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processes.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8589" y="2754502"/>
            <a:ext cx="4847117" cy="4111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0269" y="2749804"/>
            <a:ext cx="5180965" cy="41681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81685">
              <a:lnSpc>
                <a:spcPct val="100000"/>
              </a:lnSpc>
              <a:spcBef>
                <a:spcPts val="905"/>
              </a:spcBef>
            </a:pPr>
            <a:r>
              <a:rPr sz="1100" dirty="0">
                <a:latin typeface="Carlito"/>
                <a:cs typeface="Carlito"/>
              </a:rPr>
              <a:t>:2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501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1640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latin typeface="Times New Roman"/>
                <a:cs typeface="Times New Roman"/>
              </a:rPr>
              <a:t>Wastewater Engineering,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195" y="433832"/>
            <a:ext cx="1273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5188076"/>
            <a:ext cx="6177915" cy="372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Figure 2: Suspended and </a:t>
            </a:r>
            <a:r>
              <a:rPr sz="1100" spc="-5" dirty="0">
                <a:latin typeface="Times New Roman"/>
                <a:cs typeface="Times New Roman"/>
              </a:rPr>
              <a:t>attached growth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279400" indent="-266700" algn="just">
              <a:lnSpc>
                <a:spcPct val="100000"/>
              </a:lnSpc>
              <a:buAutoNum type="arabicPeriod" startAt="13"/>
              <a:tabLst>
                <a:tab pos="279400" algn="l"/>
              </a:tabLs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SYSTEMS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43700"/>
              </a:lnSpc>
              <a:spcBef>
                <a:spcPts val="980"/>
              </a:spcBef>
            </a:pPr>
            <a:r>
              <a:rPr sz="1200" dirty="0">
                <a:latin typeface="Times New Roman"/>
                <a:cs typeface="Times New Roman"/>
              </a:rPr>
              <a:t>The type of </a:t>
            </a:r>
            <a:r>
              <a:rPr sz="1200" spc="-5" dirty="0">
                <a:latin typeface="Times New Roman"/>
                <a:cs typeface="Times New Roman"/>
              </a:rPr>
              <a:t>combination </a:t>
            </a:r>
            <a:r>
              <a:rPr sz="1200" dirty="0">
                <a:latin typeface="Times New Roman"/>
                <a:cs typeface="Times New Roman"/>
              </a:rPr>
              <a:t>used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available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operations and processes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treatment </a:t>
            </a:r>
            <a:r>
              <a:rPr sz="1200" dirty="0">
                <a:latin typeface="Times New Roman"/>
                <a:cs typeface="Times New Roman"/>
              </a:rPr>
              <a:t>of a  </a:t>
            </a:r>
            <a:r>
              <a:rPr sz="1200" spc="-5" dirty="0">
                <a:latin typeface="Times New Roman"/>
                <a:cs typeface="Times New Roman"/>
              </a:rPr>
              <a:t>particular wastewater is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i="1" dirty="0">
                <a:latin typeface="Times New Roman"/>
                <a:cs typeface="Times New Roman"/>
              </a:rPr>
              <a:t>treatment system. </a:t>
            </a:r>
            <a:r>
              <a:rPr sz="1200" dirty="0">
                <a:latin typeface="Times New Roman"/>
                <a:cs typeface="Times New Roman"/>
              </a:rPr>
              <a:t>Normally a </a:t>
            </a:r>
            <a:r>
              <a:rPr sz="1200" spc="-5" dirty="0">
                <a:latin typeface="Times New Roman"/>
                <a:cs typeface="Times New Roman"/>
              </a:rPr>
              <a:t>wastewater treatment </a:t>
            </a:r>
            <a:r>
              <a:rPr sz="1200" dirty="0">
                <a:latin typeface="Times New Roman"/>
                <a:cs typeface="Times New Roman"/>
              </a:rPr>
              <a:t>plant </a:t>
            </a:r>
            <a:r>
              <a:rPr sz="1200" spc="-5" dirty="0">
                <a:latin typeface="Times New Roman"/>
                <a:cs typeface="Times New Roman"/>
              </a:rPr>
              <a:t>is  designed </a:t>
            </a:r>
            <a:r>
              <a:rPr sz="1200" dirty="0">
                <a:latin typeface="Times New Roman"/>
                <a:cs typeface="Times New Roman"/>
              </a:rPr>
              <a:t>for either of the </a:t>
            </a:r>
            <a:r>
              <a:rPr sz="1200" spc="-5" dirty="0">
                <a:latin typeface="Times New Roman"/>
                <a:cs typeface="Times New Roman"/>
              </a:rPr>
              <a:t>following treatment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317500" lvl="1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Preliminary Treatment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980"/>
              </a:spcBef>
            </a:pPr>
            <a:r>
              <a:rPr sz="1200" spc="-5" dirty="0">
                <a:latin typeface="Times New Roman"/>
                <a:cs typeface="Times New Roman"/>
              </a:rPr>
              <a:t>Preliminary treatment system is </a:t>
            </a:r>
            <a:r>
              <a:rPr sz="1200" dirty="0">
                <a:latin typeface="Times New Roman"/>
                <a:cs typeface="Times New Roman"/>
              </a:rPr>
              <a:t>mainly </a:t>
            </a:r>
            <a:r>
              <a:rPr sz="1200" spc="-5" dirty="0">
                <a:latin typeface="Times New Roman"/>
                <a:cs typeface="Times New Roman"/>
              </a:rPr>
              <a:t>selected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remove floating </a:t>
            </a:r>
            <a:r>
              <a:rPr sz="1200" dirty="0">
                <a:latin typeface="Times New Roman"/>
                <a:cs typeface="Times New Roman"/>
              </a:rPr>
              <a:t>materials </a:t>
            </a:r>
            <a:r>
              <a:rPr sz="1200" spc="-5" dirty="0">
                <a:latin typeface="Times New Roman"/>
                <a:cs typeface="Times New Roman"/>
              </a:rPr>
              <a:t>and large inorganic  particulate contents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wastewater </a:t>
            </a:r>
            <a:r>
              <a:rPr sz="1200" dirty="0">
                <a:latin typeface="Times New Roman"/>
                <a:cs typeface="Times New Roman"/>
              </a:rPr>
              <a:t>that usually cause </a:t>
            </a:r>
            <a:r>
              <a:rPr sz="1200" spc="-5" dirty="0">
                <a:latin typeface="Times New Roman"/>
                <a:cs typeface="Times New Roman"/>
              </a:rPr>
              <a:t>maintenance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operational problems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primary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secondary </a:t>
            </a:r>
            <a:r>
              <a:rPr sz="1200" spc="-5" dirty="0">
                <a:latin typeface="Times New Roman"/>
                <a:cs typeface="Times New Roman"/>
              </a:rPr>
              <a:t>treatments.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also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pretreatment process. </a:t>
            </a:r>
            <a:r>
              <a:rPr sz="1200" dirty="0">
                <a:latin typeface="Times New Roman"/>
                <a:cs typeface="Times New Roman"/>
              </a:rPr>
              <a:t>The preliminary  </a:t>
            </a:r>
            <a:r>
              <a:rPr sz="1200" spc="-5" dirty="0">
                <a:latin typeface="Times New Roman"/>
                <a:cs typeface="Times New Roman"/>
              </a:rPr>
              <a:t>treatment system</a:t>
            </a:r>
            <a:r>
              <a:rPr sz="1200" dirty="0">
                <a:latin typeface="Times New Roman"/>
                <a:cs typeface="Times New Roman"/>
              </a:rPr>
              <a:t> includes:</a:t>
            </a:r>
            <a:endParaRPr sz="1200">
              <a:latin typeface="Times New Roman"/>
              <a:cs typeface="Times New Roman"/>
            </a:endParaRPr>
          </a:p>
          <a:p>
            <a:pPr marL="553085" marR="499745" indent="-541020">
              <a:lnSpc>
                <a:spcPct val="144100"/>
              </a:lnSpc>
              <a:spcBef>
                <a:spcPts val="1080"/>
              </a:spcBef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1200" b="1" spc="15" dirty="0">
                <a:latin typeface="Times New Roman"/>
                <a:cs typeface="Times New Roman"/>
              </a:rPr>
              <a:t>Sump </a:t>
            </a:r>
            <a:r>
              <a:rPr sz="1200" b="1" spc="10" dirty="0">
                <a:latin typeface="Times New Roman"/>
                <a:cs typeface="Times New Roman"/>
              </a:rPr>
              <a:t>and </a:t>
            </a:r>
            <a:r>
              <a:rPr sz="1200" b="1" spc="15" dirty="0">
                <a:latin typeface="Times New Roman"/>
                <a:cs typeface="Times New Roman"/>
              </a:rPr>
              <a:t>Pump </a:t>
            </a:r>
            <a:r>
              <a:rPr sz="1200" b="1" spc="25" dirty="0">
                <a:latin typeface="Times New Roman"/>
                <a:cs typeface="Times New Roman"/>
              </a:rPr>
              <a:t>unit</a:t>
            </a:r>
            <a:r>
              <a:rPr sz="1200" spc="25" dirty="0">
                <a:latin typeface="Times New Roman"/>
                <a:cs typeface="Times New Roman"/>
              </a:rPr>
              <a:t>: </a:t>
            </a:r>
            <a:r>
              <a:rPr sz="1200" spc="20" dirty="0">
                <a:latin typeface="Times New Roman"/>
                <a:cs typeface="Times New Roman"/>
              </a:rPr>
              <a:t>Municpal wastewater </a:t>
            </a:r>
            <a:r>
              <a:rPr sz="1200" spc="15" dirty="0">
                <a:latin typeface="Times New Roman"/>
                <a:cs typeface="Times New Roman"/>
              </a:rPr>
              <a:t>is </a:t>
            </a:r>
            <a:r>
              <a:rPr sz="1200" spc="25" dirty="0">
                <a:latin typeface="Times New Roman"/>
                <a:cs typeface="Times New Roman"/>
              </a:rPr>
              <a:t>ususally collected </a:t>
            </a:r>
            <a:r>
              <a:rPr sz="1200" spc="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20" dirty="0">
                <a:latin typeface="Times New Roman"/>
                <a:cs typeface="Times New Roman"/>
              </a:rPr>
              <a:t>sump </a:t>
            </a:r>
            <a:r>
              <a:rPr sz="1200" spc="15" dirty="0">
                <a:latin typeface="Times New Roman"/>
                <a:cs typeface="Times New Roman"/>
              </a:rPr>
              <a:t>or  </a:t>
            </a:r>
            <a:r>
              <a:rPr sz="1200" spc="20" dirty="0">
                <a:latin typeface="Times New Roman"/>
                <a:cs typeface="Times New Roman"/>
              </a:rPr>
              <a:t>holding tank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pumped </a:t>
            </a:r>
            <a:r>
              <a:rPr sz="1200" spc="15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the higher levels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reatemnt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units.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0781" y="729551"/>
            <a:ext cx="4583430" cy="4276725"/>
            <a:chOff x="1680781" y="729551"/>
            <a:chExt cx="4583430" cy="4276725"/>
          </a:xfrm>
        </p:grpSpPr>
        <p:sp>
          <p:nvSpPr>
            <p:cNvPr id="7" name="object 7"/>
            <p:cNvSpPr/>
            <p:nvPr/>
          </p:nvSpPr>
          <p:spPr>
            <a:xfrm>
              <a:off x="1690370" y="739139"/>
              <a:ext cx="4564380" cy="42575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5544" y="734313"/>
              <a:ext cx="4573905" cy="4267200"/>
            </a:xfrm>
            <a:custGeom>
              <a:avLst/>
              <a:gdLst/>
              <a:ahLst/>
              <a:cxnLst/>
              <a:rect l="l" t="t" r="r" b="b"/>
              <a:pathLst>
                <a:path w="4573905" h="4267200">
                  <a:moveTo>
                    <a:pt x="0" y="4267073"/>
                  </a:moveTo>
                  <a:lnTo>
                    <a:pt x="4573905" y="4267073"/>
                  </a:lnTo>
                  <a:lnTo>
                    <a:pt x="4573905" y="0"/>
                  </a:lnTo>
                  <a:lnTo>
                    <a:pt x="0" y="0"/>
                  </a:lnTo>
                  <a:lnTo>
                    <a:pt x="0" y="42670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501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58724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288" y="1151890"/>
            <a:ext cx="95885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Symbol"/>
                <a:cs typeface="Symbol"/>
              </a:rPr>
              <a:t>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dirty="0">
                <a:latin typeface="Symbol"/>
                <a:cs typeface="Symbol"/>
              </a:rPr>
              <a:t>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288" y="2051050"/>
            <a:ext cx="95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ymbol"/>
                <a:cs typeface="Symbol"/>
              </a:rPr>
              <a:t>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622554"/>
            <a:ext cx="6106795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 marR="508000" indent="-541020">
              <a:lnSpc>
                <a:spcPct val="144300"/>
              </a:lnSpc>
              <a:spcBef>
                <a:spcPts val="100"/>
              </a:spcBef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1200" b="1" spc="20" dirty="0">
                <a:latin typeface="Times New Roman"/>
                <a:cs typeface="Times New Roman"/>
              </a:rPr>
              <a:t>Approach </a:t>
            </a:r>
            <a:r>
              <a:rPr sz="1200" b="1" spc="25" dirty="0">
                <a:latin typeface="Times New Roman"/>
                <a:cs typeface="Times New Roman"/>
              </a:rPr>
              <a:t>channel</a:t>
            </a:r>
            <a:r>
              <a:rPr sz="1200" spc="25" dirty="0">
                <a:latin typeface="Times New Roman"/>
                <a:cs typeface="Times New Roman"/>
              </a:rPr>
              <a:t>: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conveyand dampen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flow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wastewater pumped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20" dirty="0">
                <a:latin typeface="Times New Roman"/>
                <a:cs typeface="Times New Roman"/>
              </a:rPr>
              <a:t>treatment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plant.</a:t>
            </a:r>
            <a:endParaRPr sz="120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  <a:spcBef>
                <a:spcPts val="720"/>
              </a:spcBef>
            </a:pPr>
            <a:r>
              <a:rPr sz="1200" b="1" spc="20" dirty="0">
                <a:latin typeface="Times New Roman"/>
                <a:cs typeface="Times New Roman"/>
              </a:rPr>
              <a:t>Screen chamber</a:t>
            </a:r>
            <a:r>
              <a:rPr sz="1200" spc="20" dirty="0">
                <a:latin typeface="Times New Roman"/>
                <a:cs typeface="Times New Roman"/>
              </a:rPr>
              <a:t>;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remove large size floating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materials.</a:t>
            </a:r>
            <a:endParaRPr sz="1200">
              <a:latin typeface="Times New Roman"/>
              <a:cs typeface="Times New Roman"/>
            </a:endParaRPr>
          </a:p>
          <a:p>
            <a:pPr marL="553085" marR="48260">
              <a:lnSpc>
                <a:spcPct val="144200"/>
              </a:lnSpc>
              <a:spcBef>
                <a:spcPts val="70"/>
              </a:spcBef>
            </a:pPr>
            <a:r>
              <a:rPr sz="1200" b="1" spc="20" dirty="0">
                <a:latin typeface="Times New Roman"/>
                <a:cs typeface="Times New Roman"/>
              </a:rPr>
              <a:t>Grit chamber</a:t>
            </a:r>
            <a:r>
              <a:rPr sz="1200" spc="20" dirty="0">
                <a:latin typeface="Times New Roman"/>
                <a:cs typeface="Times New Roman"/>
              </a:rPr>
              <a:t>: </a:t>
            </a:r>
            <a:r>
              <a:rPr sz="1200" spc="15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remove </a:t>
            </a:r>
            <a:r>
              <a:rPr sz="1200" spc="10" dirty="0">
                <a:latin typeface="Times New Roman"/>
                <a:cs typeface="Times New Roman"/>
              </a:rPr>
              <a:t>up </a:t>
            </a:r>
            <a:r>
              <a:rPr sz="1200" spc="15" dirty="0">
                <a:latin typeface="Times New Roman"/>
                <a:cs typeface="Times New Roman"/>
              </a:rPr>
              <a:t>to 0.20 </a:t>
            </a:r>
            <a:r>
              <a:rPr sz="1200" spc="10" dirty="0">
                <a:latin typeface="Times New Roman"/>
                <a:cs typeface="Times New Roman"/>
              </a:rPr>
              <a:t>mm </a:t>
            </a:r>
            <a:r>
              <a:rPr sz="1200" spc="20" dirty="0">
                <a:latin typeface="Times New Roman"/>
                <a:cs typeface="Times New Roman"/>
              </a:rPr>
              <a:t>size suspended settleable solids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20" dirty="0">
                <a:latin typeface="Times New Roman"/>
                <a:cs typeface="Times New Roman"/>
              </a:rPr>
              <a:t>specific  </a:t>
            </a:r>
            <a:r>
              <a:rPr sz="1200" spc="25" dirty="0">
                <a:latin typeface="Times New Roman"/>
                <a:cs typeface="Times New Roman"/>
              </a:rPr>
              <a:t>gravity </a:t>
            </a:r>
            <a:r>
              <a:rPr sz="1200" spc="20" dirty="0">
                <a:latin typeface="Times New Roman"/>
                <a:cs typeface="Times New Roman"/>
              </a:rPr>
              <a:t>2.60.</a:t>
            </a:r>
            <a:endParaRPr sz="1200">
              <a:latin typeface="Times New Roman"/>
              <a:cs typeface="Times New Roman"/>
            </a:endParaRPr>
          </a:p>
          <a:p>
            <a:pPr marL="553085" marR="5080">
              <a:lnSpc>
                <a:spcPct val="144200"/>
              </a:lnSpc>
              <a:spcBef>
                <a:spcPts val="70"/>
              </a:spcBef>
            </a:pPr>
            <a:r>
              <a:rPr sz="1200" b="1" spc="20" dirty="0">
                <a:latin typeface="Times New Roman"/>
                <a:cs typeface="Times New Roman"/>
              </a:rPr>
              <a:t>Skimming </a:t>
            </a:r>
            <a:r>
              <a:rPr sz="1200" b="1" spc="15" dirty="0">
                <a:latin typeface="Times New Roman"/>
                <a:cs typeface="Times New Roman"/>
              </a:rPr>
              <a:t>tank (oil and </a:t>
            </a:r>
            <a:r>
              <a:rPr sz="1200" b="1" spc="20" dirty="0">
                <a:latin typeface="Times New Roman"/>
                <a:cs typeface="Times New Roman"/>
              </a:rPr>
              <a:t>grease traps):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20" dirty="0">
                <a:latin typeface="Times New Roman"/>
                <a:cs typeface="Times New Roman"/>
              </a:rPr>
              <a:t>remove excessive </a:t>
            </a:r>
            <a:r>
              <a:rPr sz="1200" spc="25" dirty="0">
                <a:latin typeface="Times New Roman"/>
                <a:cs typeface="Times New Roman"/>
              </a:rPr>
              <a:t>oil </a:t>
            </a:r>
            <a:r>
              <a:rPr sz="1200" spc="15" dirty="0">
                <a:latin typeface="Times New Roman"/>
                <a:cs typeface="Times New Roman"/>
              </a:rPr>
              <a:t>and </a:t>
            </a:r>
            <a:r>
              <a:rPr sz="1200" spc="20" dirty="0">
                <a:latin typeface="Times New Roman"/>
                <a:cs typeface="Times New Roman"/>
              </a:rPr>
              <a:t>grease </a:t>
            </a:r>
            <a:r>
              <a:rPr sz="1200" spc="15" dirty="0">
                <a:latin typeface="Times New Roman"/>
                <a:cs typeface="Times New Roman"/>
              </a:rPr>
              <a:t>from the  </a:t>
            </a:r>
            <a:r>
              <a:rPr sz="1200" spc="20" dirty="0">
                <a:latin typeface="Times New Roman"/>
                <a:cs typeface="Times New Roman"/>
              </a:rPr>
              <a:t>wastewater.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288" y="2963926"/>
            <a:ext cx="6029325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13.2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Primary Treatment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spcBef>
                <a:spcPts val="1040"/>
              </a:spcBef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primary treatment system </a:t>
            </a:r>
            <a:r>
              <a:rPr sz="1100" dirty="0">
                <a:latin typeface="Times New Roman"/>
                <a:cs typeface="Times New Roman"/>
              </a:rPr>
              <a:t>includes </a:t>
            </a:r>
            <a:r>
              <a:rPr sz="1100" spc="-5" dirty="0">
                <a:latin typeface="Times New Roman"/>
                <a:cs typeface="Times New Roman"/>
              </a:rPr>
              <a:t>all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units of preliminary treatment system </a:t>
            </a:r>
            <a:r>
              <a:rPr sz="1100" dirty="0">
                <a:latin typeface="Times New Roman"/>
                <a:cs typeface="Times New Roman"/>
              </a:rPr>
              <a:t>and the </a:t>
            </a:r>
            <a:r>
              <a:rPr sz="1100" spc="-5" dirty="0">
                <a:latin typeface="Times New Roman"/>
                <a:cs typeface="Times New Roman"/>
              </a:rPr>
              <a:t>primary  Sedimentation Tank, </a:t>
            </a:r>
            <a:r>
              <a:rPr sz="1100" dirty="0">
                <a:latin typeface="Times New Roman"/>
                <a:cs typeface="Times New Roman"/>
              </a:rPr>
              <a:t>also </a:t>
            </a:r>
            <a:r>
              <a:rPr sz="1100" spc="-5" dirty="0">
                <a:latin typeface="Times New Roman"/>
                <a:cs typeface="Times New Roman"/>
              </a:rPr>
              <a:t>known </a:t>
            </a:r>
            <a:r>
              <a:rPr sz="1100" dirty="0">
                <a:latin typeface="Times New Roman"/>
                <a:cs typeface="Times New Roman"/>
              </a:rPr>
              <a:t>as </a:t>
            </a:r>
            <a:r>
              <a:rPr sz="1100" spc="-5" dirty="0">
                <a:latin typeface="Times New Roman"/>
                <a:cs typeface="Times New Roman"/>
              </a:rPr>
              <a:t>primary clarifier, when </a:t>
            </a:r>
            <a:r>
              <a:rPr sz="1100" dirty="0">
                <a:latin typeface="Times New Roman"/>
                <a:cs typeface="Times New Roman"/>
              </a:rPr>
              <a:t>only </a:t>
            </a:r>
            <a:r>
              <a:rPr sz="1100" spc="-5" dirty="0">
                <a:latin typeface="Times New Roman"/>
                <a:cs typeface="Times New Roman"/>
              </a:rPr>
              <a:t>these units are provided </a:t>
            </a:r>
            <a:r>
              <a:rPr sz="1100" dirty="0">
                <a:latin typeface="Times New Roman"/>
                <a:cs typeface="Times New Roman"/>
              </a:rPr>
              <a:t>for </a:t>
            </a:r>
            <a:r>
              <a:rPr sz="1100" spc="-5" dirty="0">
                <a:latin typeface="Times New Roman"/>
                <a:cs typeface="Times New Roman"/>
              </a:rPr>
              <a:t>treatment; it is  called primary treatment </a:t>
            </a:r>
            <a:r>
              <a:rPr sz="1100" spc="-10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wastewater, </a:t>
            </a:r>
            <a:r>
              <a:rPr sz="1100" spc="-5" dirty="0">
                <a:latin typeface="Times New Roman"/>
                <a:cs typeface="Times New Roman"/>
              </a:rPr>
              <a:t>Figure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288" y="7690866"/>
            <a:ext cx="6177280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877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Figure 3: </a:t>
            </a:r>
            <a:r>
              <a:rPr sz="1100" spc="-5" dirty="0">
                <a:latin typeface="Times New Roman"/>
                <a:cs typeface="Times New Roman"/>
              </a:rPr>
              <a:t>Primary </a:t>
            </a:r>
            <a:r>
              <a:rPr sz="1100" dirty="0">
                <a:latin typeface="Times New Roman"/>
                <a:cs typeface="Times New Roman"/>
              </a:rPr>
              <a:t>and secondary </a:t>
            </a:r>
            <a:r>
              <a:rPr sz="1100" spc="-5" dirty="0">
                <a:latin typeface="Times New Roman"/>
                <a:cs typeface="Times New Roman"/>
              </a:rPr>
              <a:t>treatment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  <a:spcBef>
                <a:spcPts val="940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primary </a:t>
            </a:r>
            <a:r>
              <a:rPr sz="1200" spc="-5" dirty="0">
                <a:latin typeface="Times New Roman"/>
                <a:cs typeface="Times New Roman"/>
              </a:rPr>
              <a:t>treatment system,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removal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most of the large floating </a:t>
            </a:r>
            <a:r>
              <a:rPr sz="1200" spc="-5" dirty="0">
                <a:latin typeface="Times New Roman"/>
                <a:cs typeface="Times New Roman"/>
              </a:rPr>
              <a:t>materials </a:t>
            </a:r>
            <a:r>
              <a:rPr sz="1200" dirty="0">
                <a:latin typeface="Times New Roman"/>
                <a:cs typeface="Times New Roman"/>
              </a:rPr>
              <a:t>take place in the  </a:t>
            </a:r>
            <a:r>
              <a:rPr sz="1200" spc="-5" dirty="0">
                <a:latin typeface="Times New Roman"/>
                <a:cs typeface="Times New Roman"/>
              </a:rPr>
              <a:t>screen chamber, and </a:t>
            </a:r>
            <a:r>
              <a:rPr sz="1200" dirty="0">
                <a:latin typeface="Times New Roman"/>
                <a:cs typeface="Times New Roman"/>
              </a:rPr>
              <a:t>most of the heavy suspended soil </a:t>
            </a:r>
            <a:r>
              <a:rPr sz="1200" spc="-5" dirty="0">
                <a:latin typeface="Times New Roman"/>
                <a:cs typeface="Times New Roman"/>
              </a:rPr>
              <a:t>are separated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grit chamber. </a:t>
            </a:r>
            <a:r>
              <a:rPr sz="1200" dirty="0">
                <a:latin typeface="Times New Roman"/>
                <a:cs typeface="Times New Roman"/>
              </a:rPr>
              <a:t>The  primary </a:t>
            </a:r>
            <a:r>
              <a:rPr sz="1200" spc="-5" dirty="0">
                <a:latin typeface="Times New Roman"/>
                <a:cs typeface="Times New Roman"/>
              </a:rPr>
              <a:t>clarifier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reduces about </a:t>
            </a:r>
            <a:r>
              <a:rPr sz="1200" dirty="0">
                <a:latin typeface="Times New Roman"/>
                <a:cs typeface="Times New Roman"/>
              </a:rPr>
              <a:t>60-70% of fine </a:t>
            </a:r>
            <a:r>
              <a:rPr sz="1200" spc="-5" dirty="0">
                <a:latin typeface="Times New Roman"/>
                <a:cs typeface="Times New Roman"/>
              </a:rPr>
              <a:t>settleable suspended </a:t>
            </a:r>
            <a:r>
              <a:rPr sz="1200" dirty="0">
                <a:latin typeface="Times New Roman"/>
                <a:cs typeface="Times New Roman"/>
              </a:rPr>
              <a:t>solids,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include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9819" y="4236021"/>
            <a:ext cx="5743575" cy="3248025"/>
            <a:chOff x="1099819" y="4236021"/>
            <a:chExt cx="5743575" cy="3248025"/>
          </a:xfrm>
        </p:grpSpPr>
        <p:sp>
          <p:nvSpPr>
            <p:cNvPr id="9" name="object 9"/>
            <p:cNvSpPr/>
            <p:nvPr/>
          </p:nvSpPr>
          <p:spPr>
            <a:xfrm>
              <a:off x="1109344" y="4245483"/>
              <a:ext cx="5715000" cy="320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4582" y="4240784"/>
              <a:ext cx="5734050" cy="3238500"/>
            </a:xfrm>
            <a:custGeom>
              <a:avLst/>
              <a:gdLst/>
              <a:ahLst/>
              <a:cxnLst/>
              <a:rect l="l" t="t" r="r" b="b"/>
              <a:pathLst>
                <a:path w="5734050" h="3238500">
                  <a:moveTo>
                    <a:pt x="0" y="3238500"/>
                  </a:moveTo>
                  <a:lnTo>
                    <a:pt x="5734050" y="3238500"/>
                  </a:lnTo>
                  <a:lnTo>
                    <a:pt x="5734050" y="0"/>
                  </a:lnTo>
                  <a:lnTo>
                    <a:pt x="0" y="0"/>
                  </a:lnTo>
                  <a:lnTo>
                    <a:pt x="0" y="3238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3949" y="7229348"/>
              <a:ext cx="1657350" cy="222885"/>
            </a:xfrm>
            <a:custGeom>
              <a:avLst/>
              <a:gdLst/>
              <a:ahLst/>
              <a:cxnLst/>
              <a:rect l="l" t="t" r="r" b="b"/>
              <a:pathLst>
                <a:path w="1657350" h="222884">
                  <a:moveTo>
                    <a:pt x="1657350" y="0"/>
                  </a:moveTo>
                  <a:lnTo>
                    <a:pt x="0" y="0"/>
                  </a:lnTo>
                  <a:lnTo>
                    <a:pt x="0" y="222884"/>
                  </a:lnTo>
                  <a:lnTo>
                    <a:pt x="1657350" y="222884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501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617601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44300"/>
              </a:lnSpc>
              <a:spcBef>
                <a:spcPts val="440"/>
              </a:spcBef>
            </a:pPr>
            <a:r>
              <a:rPr sz="1200" spc="-5" dirty="0">
                <a:latin typeface="Times New Roman"/>
                <a:cs typeface="Times New Roman"/>
              </a:rPr>
              <a:t>30-32%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organic suspended </a:t>
            </a:r>
            <a:r>
              <a:rPr sz="1200" dirty="0">
                <a:latin typeface="Times New Roman"/>
                <a:cs typeface="Times New Roman"/>
              </a:rPr>
              <a:t>solids.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should be noted that </a:t>
            </a:r>
            <a:r>
              <a:rPr sz="1200" spc="-5" dirty="0">
                <a:latin typeface="Times New Roman"/>
                <a:cs typeface="Times New Roman"/>
              </a:rPr>
              <a:t>colloidal and </a:t>
            </a:r>
            <a:r>
              <a:rPr sz="1200" dirty="0">
                <a:latin typeface="Times New Roman"/>
                <a:cs typeface="Times New Roman"/>
              </a:rPr>
              <a:t>soluble (dissolved)  </a:t>
            </a:r>
            <a:r>
              <a:rPr sz="1200" spc="-5" dirty="0">
                <a:latin typeface="Times New Roman"/>
                <a:cs typeface="Times New Roman"/>
              </a:rPr>
              <a:t>organic content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wastewater is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removed </a:t>
            </a:r>
            <a:r>
              <a:rPr sz="1200" dirty="0">
                <a:latin typeface="Times New Roman"/>
                <a:cs typeface="Times New Roman"/>
              </a:rPr>
              <a:t>in this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13.3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Secondary Treatment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980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process is responsible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removal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colloidal and </a:t>
            </a:r>
            <a:r>
              <a:rPr sz="1200" dirty="0">
                <a:latin typeface="Times New Roman"/>
                <a:cs typeface="Times New Roman"/>
              </a:rPr>
              <a:t>soluble </a:t>
            </a:r>
            <a:r>
              <a:rPr sz="1200" spc="-5" dirty="0">
                <a:latin typeface="Times New Roman"/>
                <a:cs typeface="Times New Roman"/>
              </a:rPr>
              <a:t>organic </a:t>
            </a:r>
            <a:r>
              <a:rPr sz="1200" dirty="0">
                <a:latin typeface="Times New Roman"/>
                <a:cs typeface="Times New Roman"/>
              </a:rPr>
              <a:t>matter </a:t>
            </a:r>
            <a:r>
              <a:rPr sz="1200" spc="-5" dirty="0">
                <a:latin typeface="Times New Roman"/>
                <a:cs typeface="Times New Roman"/>
              </a:rPr>
              <a:t>present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wastewater </a:t>
            </a:r>
            <a:r>
              <a:rPr sz="1200" dirty="0">
                <a:latin typeface="Times New Roman"/>
                <a:cs typeface="Times New Roman"/>
              </a:rPr>
              <a:t>. Normally </a:t>
            </a:r>
            <a:r>
              <a:rPr sz="1200" spc="-5" dirty="0">
                <a:latin typeface="Times New Roman"/>
                <a:cs typeface="Times New Roman"/>
              </a:rPr>
              <a:t>biological processes are employed </a:t>
            </a:r>
            <a:r>
              <a:rPr sz="1200" dirty="0">
                <a:latin typeface="Times New Roman"/>
                <a:cs typeface="Times New Roman"/>
              </a:rPr>
              <a:t>to remove the remaining </a:t>
            </a:r>
            <a:r>
              <a:rPr sz="1200" spc="-5" dirty="0">
                <a:latin typeface="Times New Roman"/>
                <a:cs typeface="Times New Roman"/>
              </a:rPr>
              <a:t>colloidal </a:t>
            </a:r>
            <a:r>
              <a:rPr sz="1200" dirty="0">
                <a:latin typeface="Times New Roman"/>
                <a:cs typeface="Times New Roman"/>
              </a:rPr>
              <a:t>and  soluble </a:t>
            </a:r>
            <a:r>
              <a:rPr sz="1200" spc="-5" dirty="0">
                <a:latin typeface="Times New Roman"/>
                <a:cs typeface="Times New Roman"/>
              </a:rPr>
              <a:t>organic contents,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treatment </a:t>
            </a:r>
            <a:r>
              <a:rPr sz="1200" dirty="0">
                <a:latin typeface="Times New Roman"/>
                <a:cs typeface="Times New Roman"/>
              </a:rPr>
              <a:t>system provided usually </a:t>
            </a:r>
            <a:r>
              <a:rPr sz="1200" spc="-5" dirty="0">
                <a:latin typeface="Times New Roman"/>
                <a:cs typeface="Times New Roman"/>
              </a:rPr>
              <a:t>Activated Sludge </a:t>
            </a:r>
            <a:r>
              <a:rPr sz="1200" dirty="0">
                <a:latin typeface="Times New Roman"/>
                <a:cs typeface="Times New Roman"/>
              </a:rPr>
              <a:t>Process,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288" y="6562725"/>
            <a:ext cx="6179185" cy="2543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Figure 4: </a:t>
            </a:r>
            <a:r>
              <a:rPr sz="1100" spc="-5" dirty="0">
                <a:latin typeface="Times New Roman"/>
                <a:cs typeface="Times New Roman"/>
              </a:rPr>
              <a:t>Location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unit operations and unit processes </a:t>
            </a:r>
            <a:r>
              <a:rPr sz="1100" dirty="0">
                <a:latin typeface="Times New Roman"/>
                <a:cs typeface="Times New Roman"/>
              </a:rPr>
              <a:t>in a </a:t>
            </a:r>
            <a:r>
              <a:rPr sz="1100" spc="-5" dirty="0">
                <a:latin typeface="Times New Roman"/>
                <a:cs typeface="Times New Roman"/>
              </a:rPr>
              <a:t>wastewater treatment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plant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13.4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Tertiary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Advanced Treatment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600"/>
              </a:lnSpc>
              <a:spcBef>
                <a:spcPts val="980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process is </a:t>
            </a:r>
            <a:r>
              <a:rPr sz="1200" dirty="0">
                <a:latin typeface="Times New Roman"/>
                <a:cs typeface="Times New Roman"/>
              </a:rPr>
              <a:t>used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quality of conventionally </a:t>
            </a:r>
            <a:r>
              <a:rPr sz="1200" spc="-5" dirty="0">
                <a:latin typeface="Times New Roman"/>
                <a:cs typeface="Times New Roman"/>
              </a:rPr>
              <a:t>treated wastewater </a:t>
            </a:r>
            <a:r>
              <a:rPr sz="1200" dirty="0">
                <a:latin typeface="Times New Roman"/>
                <a:cs typeface="Times New Roman"/>
              </a:rPr>
              <a:t>(secondary </a:t>
            </a:r>
            <a:r>
              <a:rPr sz="1200" spc="-5" dirty="0">
                <a:latin typeface="Times New Roman"/>
                <a:cs typeface="Times New Roman"/>
              </a:rPr>
              <a:t>effluent) </a:t>
            </a:r>
            <a:r>
              <a:rPr sz="1200" dirty="0">
                <a:latin typeface="Times New Roman"/>
                <a:cs typeface="Times New Roman"/>
              </a:rPr>
              <a:t>is  unsuitable for </a:t>
            </a:r>
            <a:r>
              <a:rPr sz="1200" spc="-5" dirty="0">
                <a:latin typeface="Times New Roman"/>
                <a:cs typeface="Times New Roman"/>
              </a:rPr>
              <a:t>final disposal requirement </a:t>
            </a:r>
            <a:r>
              <a:rPr sz="1200" dirty="0">
                <a:latin typeface="Times New Roman"/>
                <a:cs typeface="Times New Roman"/>
              </a:rPr>
              <a:t>into the body of water or into the land. </a:t>
            </a:r>
            <a:r>
              <a:rPr sz="1200" spc="5" dirty="0">
                <a:latin typeface="Times New Roman"/>
                <a:cs typeface="Times New Roman"/>
              </a:rPr>
              <a:t>Also,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concentration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residual organic materials </a:t>
            </a:r>
            <a:r>
              <a:rPr sz="1200" dirty="0">
                <a:latin typeface="Times New Roman"/>
                <a:cs typeface="Times New Roman"/>
              </a:rPr>
              <a:t>or suspended solid </a:t>
            </a:r>
            <a:r>
              <a:rPr sz="1200" spc="-5" dirty="0">
                <a:latin typeface="Times New Roman"/>
                <a:cs typeface="Times New Roman"/>
              </a:rPr>
              <a:t>require further reduction </a:t>
            </a:r>
            <a:r>
              <a:rPr sz="1200" dirty="0">
                <a:latin typeface="Times New Roman"/>
                <a:cs typeface="Times New Roman"/>
              </a:rPr>
              <a:t>or complete  </a:t>
            </a:r>
            <a:r>
              <a:rPr sz="1200" spc="-5" dirty="0">
                <a:latin typeface="Times New Roman"/>
                <a:cs typeface="Times New Roman"/>
              </a:rPr>
              <a:t>removal </a:t>
            </a:r>
            <a:r>
              <a:rPr sz="1200" dirty="0">
                <a:latin typeface="Times New Roman"/>
                <a:cs typeface="Times New Roman"/>
              </a:rPr>
              <a:t>for specific reuse or recycling of </a:t>
            </a:r>
            <a:r>
              <a:rPr sz="1200" spc="-5" dirty="0">
                <a:latin typeface="Times New Roman"/>
                <a:cs typeface="Times New Roman"/>
              </a:rPr>
              <a:t>wastewater after </a:t>
            </a:r>
            <a:r>
              <a:rPr sz="1200" dirty="0">
                <a:latin typeface="Times New Roman"/>
                <a:cs typeface="Times New Roman"/>
              </a:rPr>
              <a:t>the secondary </a:t>
            </a:r>
            <a:r>
              <a:rPr sz="1200" spc="-5" dirty="0">
                <a:latin typeface="Times New Roman"/>
                <a:cs typeface="Times New Roman"/>
              </a:rPr>
              <a:t>treatment. Furthermore,  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concentrations </a:t>
            </a:r>
            <a:r>
              <a:rPr sz="1200" dirty="0">
                <a:latin typeface="Times New Roman"/>
                <a:cs typeface="Times New Roman"/>
              </a:rPr>
              <a:t>of residual </a:t>
            </a:r>
            <a:r>
              <a:rPr sz="1200" spc="-5" dirty="0">
                <a:latin typeface="Times New Roman"/>
                <a:cs typeface="Times New Roman"/>
              </a:rPr>
              <a:t>nutrients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nitrogen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phosphorous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high for final  </a:t>
            </a:r>
            <a:r>
              <a:rPr sz="1200" spc="-5" dirty="0">
                <a:latin typeface="Times New Roman"/>
                <a:cs typeface="Times New Roman"/>
              </a:rPr>
              <a:t>disposal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reuse/recycling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wastewater. Different </a:t>
            </a:r>
            <a:r>
              <a:rPr sz="1200" dirty="0">
                <a:latin typeface="Times New Roman"/>
                <a:cs typeface="Times New Roman"/>
              </a:rPr>
              <a:t>techniques are </a:t>
            </a:r>
            <a:r>
              <a:rPr sz="1200" spc="-5" dirty="0">
                <a:latin typeface="Times New Roman"/>
                <a:cs typeface="Times New Roman"/>
              </a:rPr>
              <a:t>available </a:t>
            </a:r>
            <a:r>
              <a:rPr sz="1200" dirty="0">
                <a:latin typeface="Times New Roman"/>
                <a:cs typeface="Times New Roman"/>
              </a:rPr>
              <a:t>for the tertiary  </a:t>
            </a:r>
            <a:r>
              <a:rPr sz="1200" spc="-5" dirty="0">
                <a:latin typeface="Times New Roman"/>
                <a:cs typeface="Times New Roman"/>
              </a:rPr>
              <a:t>treatment as given </a:t>
            </a:r>
            <a:r>
              <a:rPr sz="1200" dirty="0">
                <a:latin typeface="Times New Roman"/>
                <a:cs typeface="Times New Roman"/>
              </a:rPr>
              <a:t>below, </a:t>
            </a:r>
            <a:r>
              <a:rPr sz="1200" spc="-5" dirty="0">
                <a:latin typeface="Times New Roman"/>
                <a:cs typeface="Times New Roman"/>
              </a:rPr>
              <a:t>Table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9955" y="2687764"/>
            <a:ext cx="6162675" cy="3667125"/>
            <a:chOff x="909955" y="2687764"/>
            <a:chExt cx="6162675" cy="3667125"/>
          </a:xfrm>
        </p:grpSpPr>
        <p:sp>
          <p:nvSpPr>
            <p:cNvPr id="5" name="object 5"/>
            <p:cNvSpPr/>
            <p:nvPr/>
          </p:nvSpPr>
          <p:spPr>
            <a:xfrm>
              <a:off x="1100428" y="2697352"/>
              <a:ext cx="5807578" cy="3570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717" y="2692526"/>
              <a:ext cx="6153150" cy="3657600"/>
            </a:xfrm>
            <a:custGeom>
              <a:avLst/>
              <a:gdLst/>
              <a:ahLst/>
              <a:cxnLst/>
              <a:rect l="l" t="t" r="r" b="b"/>
              <a:pathLst>
                <a:path w="6153150" h="3657600">
                  <a:moveTo>
                    <a:pt x="0" y="3657600"/>
                  </a:moveTo>
                  <a:lnTo>
                    <a:pt x="6153150" y="3657600"/>
                  </a:lnTo>
                  <a:lnTo>
                    <a:pt x="6153150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8288" y="433832"/>
            <a:ext cx="58724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72707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Table 1: Different </a:t>
            </a:r>
            <a:r>
              <a:rPr sz="1200" dirty="0">
                <a:latin typeface="Times New Roman"/>
                <a:cs typeface="Times New Roman"/>
              </a:rPr>
              <a:t>techniques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tertiary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treatment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9360" y="1109725"/>
          <a:ext cx="6300470" cy="2667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5"/>
                <a:gridCol w="2755900"/>
                <a:gridCol w="3171825"/>
              </a:tblGrid>
              <a:tr h="531876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Techniques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For complete removal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further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reduction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impurities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Granular-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media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filtration,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Ultra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filtration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and Micro-strainers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Residual suspended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solids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Biological nitrification/denitrification,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exchange and air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stripping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Removal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nitrogen,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chlorine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dissolved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Biological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chemical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processes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Residual nitrogen and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phosphorous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909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Ion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exchange,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Reverse osmosis,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Electro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42950">
                        <a:lnSpc>
                          <a:spcPts val="2080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dialysis, chemical precipitation,  adsorption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Residual dissolved inorganic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solids,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refractory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organics,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toxic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and complex orgnic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compounds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8288" y="4143883"/>
            <a:ext cx="6174105" cy="286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14.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SELECTION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OF TREATMENT</a:t>
            </a:r>
            <a:r>
              <a:rPr sz="1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  <a:spcBef>
                <a:spcPts val="975"/>
              </a:spcBef>
            </a:pPr>
            <a:r>
              <a:rPr sz="1200" spc="-5" dirty="0">
                <a:latin typeface="Times New Roman"/>
                <a:cs typeface="Times New Roman"/>
              </a:rPr>
              <a:t>Selection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particular treatment system </a:t>
            </a:r>
            <a:r>
              <a:rPr sz="1200" dirty="0">
                <a:latin typeface="Times New Roman"/>
                <a:cs typeface="Times New Roman"/>
              </a:rPr>
              <a:t>mainly depends of the degree of </a:t>
            </a:r>
            <a:r>
              <a:rPr sz="1200" spc="-5" dirty="0">
                <a:latin typeface="Times New Roman"/>
                <a:cs typeface="Times New Roman"/>
              </a:rPr>
              <a:t>treatment required </a:t>
            </a:r>
            <a:r>
              <a:rPr sz="1200" spc="5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bring </a:t>
            </a:r>
            <a:r>
              <a:rPr sz="1200" dirty="0">
                <a:latin typeface="Times New Roman"/>
                <a:cs typeface="Times New Roman"/>
              </a:rPr>
              <a:t>the quality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raw wastewater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permissible level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treated wastewater.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significant  factors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influence the </a:t>
            </a:r>
            <a:r>
              <a:rPr sz="1200" spc="-5" dirty="0">
                <a:latin typeface="Times New Roman"/>
                <a:cs typeface="Times New Roman"/>
              </a:rPr>
              <a:t>selection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treatment system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following: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Availability </a:t>
            </a:r>
            <a:r>
              <a:rPr sz="1200" dirty="0">
                <a:latin typeface="Times New Roman"/>
                <a:cs typeface="Times New Roman"/>
              </a:rPr>
              <a:t>of land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treatment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site.</a:t>
            </a:r>
            <a:endParaRPr sz="1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topography of </a:t>
            </a:r>
            <a:r>
              <a:rPr sz="1200" spc="-5" dirty="0">
                <a:latin typeface="Times New Roman"/>
                <a:cs typeface="Times New Roman"/>
              </a:rPr>
              <a:t>land </a:t>
            </a:r>
            <a:r>
              <a:rPr sz="1200" dirty="0">
                <a:latin typeface="Times New Roman"/>
                <a:cs typeface="Times New Roman"/>
              </a:rPr>
              <a:t>at the </a:t>
            </a:r>
            <a:r>
              <a:rPr sz="1200" spc="-5" dirty="0">
                <a:latin typeface="Times New Roman"/>
                <a:cs typeface="Times New Roman"/>
              </a:rPr>
              <a:t>treatment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site.</a:t>
            </a:r>
            <a:endParaRPr sz="1200">
              <a:latin typeface="Times New Roman"/>
              <a:cs typeface="Times New Roman"/>
            </a:endParaRPr>
          </a:p>
          <a:p>
            <a:pPr marL="469265" marR="365760" indent="-457200">
              <a:lnSpc>
                <a:spcPct val="1442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Non-availability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suitable </a:t>
            </a:r>
            <a:r>
              <a:rPr sz="1200" spc="-5" dirty="0">
                <a:latin typeface="Times New Roman"/>
                <a:cs typeface="Times New Roman"/>
              </a:rPr>
              <a:t>mechanical </a:t>
            </a:r>
            <a:r>
              <a:rPr sz="1200" dirty="0">
                <a:latin typeface="Times New Roman"/>
                <a:cs typeface="Times New Roman"/>
              </a:rPr>
              <a:t>equipment and skilled </a:t>
            </a:r>
            <a:r>
              <a:rPr sz="1200" spc="-5" dirty="0">
                <a:latin typeface="Times New Roman"/>
                <a:cs typeface="Times New Roman"/>
              </a:rPr>
              <a:t>personal </a:t>
            </a:r>
            <a:r>
              <a:rPr sz="1200" dirty="0">
                <a:latin typeface="Times New Roman"/>
                <a:cs typeface="Times New Roman"/>
              </a:rPr>
              <a:t>for running and  maintaining 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14.1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SCREENING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2700" y="7082917"/>
            <a:ext cx="6190615" cy="526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55"/>
              </a:lnSpc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Screens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2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devices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12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clear</a:t>
            </a:r>
            <a:r>
              <a:rPr sz="12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openings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2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uniform</a:t>
            </a:r>
            <a:r>
              <a:rPr sz="1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size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used</a:t>
            </a:r>
            <a:r>
              <a:rPr sz="1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2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remove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floating</a:t>
            </a:r>
            <a:endParaRPr sz="12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640"/>
              </a:spcBef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materials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coarse solids from</a:t>
            </a:r>
            <a:r>
              <a:rPr sz="12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wastewater.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288" y="7764017"/>
            <a:ext cx="6179820" cy="1341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37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strike="dblStrike" spc="-5" dirty="0">
                <a:latin typeface="Times New Roman"/>
                <a:cs typeface="Times New Roman"/>
              </a:rPr>
              <a:t>12-16</a:t>
            </a:r>
            <a:r>
              <a:rPr sz="1200" strike="noStrike" spc="-5" dirty="0">
                <a:latin typeface="Times New Roman"/>
                <a:cs typeface="Times New Roman"/>
              </a:rPr>
              <a:t> 5-6 </a:t>
            </a:r>
            <a:r>
              <a:rPr sz="1200" strike="noStrike" dirty="0">
                <a:latin typeface="Times New Roman"/>
                <a:cs typeface="Times New Roman"/>
              </a:rPr>
              <a:t>shows a </a:t>
            </a:r>
            <a:r>
              <a:rPr sz="1200" strike="noStrike" spc="-5" dirty="0">
                <a:latin typeface="Times New Roman"/>
                <a:cs typeface="Times New Roman"/>
              </a:rPr>
              <a:t>bar rack and </a:t>
            </a:r>
            <a:r>
              <a:rPr sz="1200" strike="noStrike" dirty="0">
                <a:latin typeface="Times New Roman"/>
                <a:cs typeface="Times New Roman"/>
              </a:rPr>
              <a:t>a traveling screen. </a:t>
            </a:r>
            <a:r>
              <a:rPr sz="1200" strike="noStrike" spc="-5" dirty="0">
                <a:latin typeface="Times New Roman"/>
                <a:cs typeface="Times New Roman"/>
              </a:rPr>
              <a:t>Bar racks </a:t>
            </a:r>
            <a:r>
              <a:rPr sz="1200" strike="noStrike" dirty="0">
                <a:latin typeface="Times New Roman"/>
                <a:cs typeface="Times New Roman"/>
              </a:rPr>
              <a:t>(also </a:t>
            </a:r>
            <a:r>
              <a:rPr sz="1200" strike="noStrike" spc="-5" dirty="0">
                <a:latin typeface="Times New Roman"/>
                <a:cs typeface="Times New Roman"/>
              </a:rPr>
              <a:t>called bar screens) </a:t>
            </a:r>
            <a:r>
              <a:rPr sz="1200" strike="noStrike" dirty="0">
                <a:latin typeface="Times New Roman"/>
                <a:cs typeface="Times New Roman"/>
              </a:rPr>
              <a:t>are  </a:t>
            </a:r>
            <a:r>
              <a:rPr sz="1200" strike="noStrike" spc="-5" dirty="0">
                <a:latin typeface="Times New Roman"/>
                <a:cs typeface="Times New Roman"/>
              </a:rPr>
              <a:t>composed </a:t>
            </a:r>
            <a:r>
              <a:rPr sz="1200" strike="noStrike" dirty="0">
                <a:latin typeface="Times New Roman"/>
                <a:cs typeface="Times New Roman"/>
              </a:rPr>
              <a:t>of </a:t>
            </a:r>
            <a:r>
              <a:rPr sz="1200" strike="noStrike" spc="-5" dirty="0">
                <a:latin typeface="Times New Roman"/>
                <a:cs typeface="Times New Roman"/>
              </a:rPr>
              <a:t>larger </a:t>
            </a:r>
            <a:r>
              <a:rPr sz="1200" strike="noStrike" dirty="0">
                <a:latin typeface="Times New Roman"/>
                <a:cs typeface="Times New Roman"/>
              </a:rPr>
              <a:t>bars </a:t>
            </a:r>
            <a:r>
              <a:rPr sz="1200" strike="noStrike" spc="-5" dirty="0">
                <a:latin typeface="Times New Roman"/>
                <a:cs typeface="Times New Roman"/>
              </a:rPr>
              <a:t>spaced between </a:t>
            </a:r>
            <a:r>
              <a:rPr sz="1200" strike="noStrike" dirty="0">
                <a:latin typeface="Times New Roman"/>
                <a:cs typeface="Times New Roman"/>
              </a:rPr>
              <a:t>25 to 80 mm. The </a:t>
            </a:r>
            <a:r>
              <a:rPr sz="1200" strike="noStrike" spc="-5" dirty="0">
                <a:latin typeface="Times New Roman"/>
                <a:cs typeface="Times New Roman"/>
              </a:rPr>
              <a:t>rack is </a:t>
            </a:r>
            <a:r>
              <a:rPr sz="1200" strike="noStrike" dirty="0">
                <a:latin typeface="Times New Roman"/>
                <a:cs typeface="Times New Roman"/>
              </a:rPr>
              <a:t>used to exclude </a:t>
            </a:r>
            <a:r>
              <a:rPr sz="1200" strike="noStrike" spc="-5" dirty="0">
                <a:latin typeface="Times New Roman"/>
                <a:cs typeface="Times New Roman"/>
              </a:rPr>
              <a:t>large objects; </a:t>
            </a:r>
            <a:r>
              <a:rPr sz="1200" strike="noStrike" dirty="0">
                <a:latin typeface="Times New Roman"/>
                <a:cs typeface="Times New Roman"/>
              </a:rPr>
              <a:t>the  </a:t>
            </a:r>
            <a:r>
              <a:rPr sz="1200" strike="noStrike" spc="-5" dirty="0">
                <a:latin typeface="Times New Roman"/>
                <a:cs typeface="Times New Roman"/>
              </a:rPr>
              <a:t>traveling screen </a:t>
            </a:r>
            <a:r>
              <a:rPr sz="1200" strike="noStrike" dirty="0">
                <a:latin typeface="Times New Roman"/>
                <a:cs typeface="Times New Roman"/>
              </a:rPr>
              <a:t>following it </a:t>
            </a:r>
            <a:r>
              <a:rPr sz="1200" strike="noStrike" spc="-5" dirty="0">
                <a:latin typeface="Times New Roman"/>
                <a:cs typeface="Times New Roman"/>
              </a:rPr>
              <a:t>is </a:t>
            </a:r>
            <a:r>
              <a:rPr sz="1200" strike="noStrike" dirty="0">
                <a:latin typeface="Times New Roman"/>
                <a:cs typeface="Times New Roman"/>
              </a:rPr>
              <a:t>used to </a:t>
            </a:r>
            <a:r>
              <a:rPr sz="1200" strike="noStrike" spc="-5" dirty="0">
                <a:latin typeface="Times New Roman"/>
                <a:cs typeface="Times New Roman"/>
              </a:rPr>
              <a:t>remove smaller objects </a:t>
            </a:r>
            <a:r>
              <a:rPr sz="1200" strike="noStrike" dirty="0">
                <a:latin typeface="Times New Roman"/>
                <a:cs typeface="Times New Roman"/>
              </a:rPr>
              <a:t>such </a:t>
            </a:r>
            <a:r>
              <a:rPr sz="1200" strike="noStrike" spc="-5" dirty="0">
                <a:latin typeface="Times New Roman"/>
                <a:cs typeface="Times New Roman"/>
              </a:rPr>
              <a:t>as leaves, twigs, </a:t>
            </a:r>
            <a:r>
              <a:rPr sz="1200" strike="noStrike" dirty="0">
                <a:latin typeface="Times New Roman"/>
                <a:cs typeface="Times New Roman"/>
              </a:rPr>
              <a:t>small fish, </a:t>
            </a:r>
            <a:r>
              <a:rPr sz="1200" strike="noStrike" spc="-5" dirty="0">
                <a:latin typeface="Times New Roman"/>
                <a:cs typeface="Times New Roman"/>
              </a:rPr>
              <a:t>and  </a:t>
            </a:r>
            <a:r>
              <a:rPr sz="1200" strike="noStrike" dirty="0">
                <a:latin typeface="Times New Roman"/>
                <a:cs typeface="Times New Roman"/>
              </a:rPr>
              <a:t>other </a:t>
            </a:r>
            <a:r>
              <a:rPr sz="1200" strike="noStrike" spc="-5" dirty="0">
                <a:latin typeface="Times New Roman"/>
                <a:cs typeface="Times New Roman"/>
              </a:rPr>
              <a:t>materials </a:t>
            </a:r>
            <a:r>
              <a:rPr sz="1200" strike="noStrike" dirty="0">
                <a:latin typeface="Times New Roman"/>
                <a:cs typeface="Times New Roman"/>
              </a:rPr>
              <a:t>that </a:t>
            </a:r>
            <a:r>
              <a:rPr sz="1200" strike="noStrike" spc="-5" dirty="0">
                <a:latin typeface="Times New Roman"/>
                <a:cs typeface="Times New Roman"/>
              </a:rPr>
              <a:t>pass through </a:t>
            </a:r>
            <a:r>
              <a:rPr sz="1200" strike="noStrike" dirty="0">
                <a:latin typeface="Times New Roman"/>
                <a:cs typeface="Times New Roman"/>
              </a:rPr>
              <a:t>the </a:t>
            </a:r>
            <a:r>
              <a:rPr sz="1200" strike="noStrike" spc="-5" dirty="0">
                <a:latin typeface="Times New Roman"/>
                <a:cs typeface="Times New Roman"/>
              </a:rPr>
              <a:t>rack. </a:t>
            </a:r>
            <a:r>
              <a:rPr sz="1200" strike="noStrike" dirty="0">
                <a:latin typeface="Times New Roman"/>
                <a:cs typeface="Times New Roman"/>
              </a:rPr>
              <a:t>The </a:t>
            </a:r>
            <a:r>
              <a:rPr sz="1200" strike="noStrike" spc="-5" dirty="0">
                <a:latin typeface="Times New Roman"/>
                <a:cs typeface="Times New Roman"/>
              </a:rPr>
              <a:t>arrangement </a:t>
            </a:r>
            <a:r>
              <a:rPr sz="1200" strike="noStrike" dirty="0">
                <a:latin typeface="Times New Roman"/>
                <a:cs typeface="Times New Roman"/>
              </a:rPr>
              <a:t>then </a:t>
            </a:r>
            <a:r>
              <a:rPr sz="1200" strike="noStrike" spc="-5" dirty="0">
                <a:latin typeface="Times New Roman"/>
                <a:cs typeface="Times New Roman"/>
              </a:rPr>
              <a:t>protects </a:t>
            </a:r>
            <a:r>
              <a:rPr sz="1200" strike="noStrike" dirty="0">
                <a:latin typeface="Times New Roman"/>
                <a:cs typeface="Times New Roman"/>
              </a:rPr>
              <a:t>the pumping station that  lifts</a:t>
            </a:r>
            <a:r>
              <a:rPr sz="1200" strike="noStrike" spc="105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this</a:t>
            </a:r>
            <a:r>
              <a:rPr sz="1200" strike="noStrike" spc="110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water</a:t>
            </a:r>
            <a:r>
              <a:rPr sz="1200" strike="noStrike" spc="100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to</a:t>
            </a:r>
            <a:r>
              <a:rPr sz="1200" strike="noStrike" spc="110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the</a:t>
            </a:r>
            <a:r>
              <a:rPr sz="1200" strike="noStrike" spc="100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treatment</a:t>
            </a:r>
            <a:r>
              <a:rPr sz="1200" strike="noStrike" spc="110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plant.</a:t>
            </a:r>
            <a:r>
              <a:rPr sz="1200" strike="noStrike" spc="125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Figure</a:t>
            </a:r>
            <a:r>
              <a:rPr sz="1200" strike="noStrike" spc="100" dirty="0">
                <a:latin typeface="Times New Roman"/>
                <a:cs typeface="Times New Roman"/>
              </a:rPr>
              <a:t> </a:t>
            </a:r>
            <a:r>
              <a:rPr sz="1200" strike="dblStrike" dirty="0">
                <a:latin typeface="Times New Roman"/>
                <a:cs typeface="Times New Roman"/>
              </a:rPr>
              <a:t>12-16</a:t>
            </a:r>
            <a:r>
              <a:rPr sz="1200" strike="noStrike" spc="30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5-6</a:t>
            </a:r>
            <a:r>
              <a:rPr sz="1200" strike="noStrike" spc="110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shows</a:t>
            </a:r>
            <a:r>
              <a:rPr sz="1200" strike="noStrike" spc="105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a</a:t>
            </a:r>
            <a:r>
              <a:rPr sz="1200" strike="noStrike" spc="105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bar</a:t>
            </a:r>
            <a:r>
              <a:rPr sz="1200" strike="noStrike" spc="114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screen</a:t>
            </a:r>
            <a:r>
              <a:rPr sz="1200" strike="noStrike" spc="105" dirty="0">
                <a:latin typeface="Times New Roman"/>
                <a:cs typeface="Times New Roman"/>
              </a:rPr>
              <a:t> </a:t>
            </a:r>
            <a:r>
              <a:rPr sz="1200" strike="noStrike" spc="-5" dirty="0">
                <a:latin typeface="Times New Roman"/>
                <a:cs typeface="Times New Roman"/>
              </a:rPr>
              <a:t>installed</a:t>
            </a:r>
            <a:r>
              <a:rPr sz="1200" strike="noStrike" spc="110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in</a:t>
            </a:r>
            <a:r>
              <a:rPr sz="1200" strike="noStrike" spc="114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a</a:t>
            </a:r>
            <a:r>
              <a:rPr sz="1200" strike="noStrike" spc="105" dirty="0">
                <a:latin typeface="Times New Roman"/>
                <a:cs typeface="Times New Roman"/>
              </a:rPr>
              <a:t> </a:t>
            </a:r>
            <a:r>
              <a:rPr sz="1200" strike="noStrike" dirty="0">
                <a:latin typeface="Times New Roman"/>
                <a:cs typeface="Times New Roman"/>
              </a:rPr>
              <a:t>detritus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618045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50139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Treatment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	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900"/>
              </a:lnSpc>
              <a:spcBef>
                <a:spcPts val="445"/>
              </a:spcBef>
            </a:pPr>
            <a:r>
              <a:rPr sz="1200" dirty="0">
                <a:latin typeface="Times New Roman"/>
                <a:cs typeface="Times New Roman"/>
              </a:rPr>
              <a:t>tank. </a:t>
            </a:r>
            <a:r>
              <a:rPr sz="1200" spc="-5" dirty="0">
                <a:latin typeface="Times New Roman"/>
                <a:cs typeface="Times New Roman"/>
              </a:rPr>
              <a:t>Detritus </a:t>
            </a:r>
            <a:r>
              <a:rPr sz="1200" dirty="0">
                <a:latin typeface="Times New Roman"/>
                <a:cs typeface="Times New Roman"/>
              </a:rPr>
              <a:t>tanks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used to </a:t>
            </a:r>
            <a:r>
              <a:rPr sz="1200" spc="-5" dirty="0">
                <a:latin typeface="Times New Roman"/>
                <a:cs typeface="Times New Roman"/>
              </a:rPr>
              <a:t>remove grits and organic materials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treatment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raw sewage.  Bar screens </a:t>
            </a:r>
            <a:r>
              <a:rPr sz="1200" dirty="0">
                <a:latin typeface="Times New Roman"/>
                <a:cs typeface="Times New Roman"/>
              </a:rPr>
              <a:t>are either </a:t>
            </a:r>
            <a:r>
              <a:rPr sz="1200" spc="-5" dirty="0">
                <a:latin typeface="Times New Roman"/>
                <a:cs typeface="Times New Roman"/>
              </a:rPr>
              <a:t>hand </a:t>
            </a:r>
            <a:r>
              <a:rPr sz="1200" dirty="0">
                <a:latin typeface="Times New Roman"/>
                <a:cs typeface="Times New Roman"/>
              </a:rPr>
              <a:t>cleaned or mechanically </a:t>
            </a:r>
            <a:r>
              <a:rPr sz="1200" spc="-5" dirty="0">
                <a:latin typeface="Times New Roman"/>
                <a:cs typeface="Times New Roman"/>
              </a:rPr>
              <a:t>cleaned.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bar </a:t>
            </a:r>
            <a:r>
              <a:rPr sz="1200" spc="-5" dirty="0">
                <a:latin typeface="Times New Roman"/>
                <a:cs typeface="Times New Roman"/>
              </a:rPr>
              <a:t>rack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spc="5" dirty="0">
                <a:latin typeface="Times New Roman"/>
                <a:cs typeface="Times New Roman"/>
              </a:rPr>
              <a:t>5a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mechanically </a:t>
            </a:r>
            <a:r>
              <a:rPr sz="1200" spc="-5" dirty="0">
                <a:latin typeface="Times New Roman"/>
                <a:cs typeface="Times New Roman"/>
              </a:rPr>
              <a:t>cleaned, as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cable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hoisting the </a:t>
            </a:r>
            <a:r>
              <a:rPr sz="1200" spc="-5" dirty="0">
                <a:latin typeface="Times New Roman"/>
                <a:cs typeface="Times New Roman"/>
              </a:rPr>
              <a:t>scraper; </a:t>
            </a:r>
            <a:r>
              <a:rPr sz="1200" dirty="0">
                <a:latin typeface="Times New Roman"/>
                <a:cs typeface="Times New Roman"/>
              </a:rPr>
              <a:t>the one in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5b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manually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cleaned.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975" y="5352669"/>
            <a:ext cx="2004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a) Bar rack and traveling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screen.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0026" y="8628074"/>
            <a:ext cx="193357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442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b) </a:t>
            </a:r>
            <a:r>
              <a:rPr sz="1200" spc="-5" dirty="0">
                <a:latin typeface="Times New Roman"/>
                <a:cs typeface="Times New Roman"/>
              </a:rPr>
              <a:t>Bar screen </a:t>
            </a:r>
            <a:r>
              <a:rPr sz="1200" dirty="0">
                <a:latin typeface="Times New Roman"/>
                <a:cs typeface="Times New Roman"/>
              </a:rPr>
              <a:t>in a detritus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tank. 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5: </a:t>
            </a:r>
            <a:r>
              <a:rPr sz="1200" spc="-5" dirty="0">
                <a:latin typeface="Times New Roman"/>
                <a:cs typeface="Times New Roman"/>
              </a:rPr>
              <a:t>Bar screen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WWTP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38642" y="5650166"/>
            <a:ext cx="4733925" cy="2724150"/>
            <a:chOff x="1838642" y="5650166"/>
            <a:chExt cx="4733925" cy="2724150"/>
          </a:xfrm>
        </p:grpSpPr>
        <p:sp>
          <p:nvSpPr>
            <p:cNvPr id="6" name="object 6"/>
            <p:cNvSpPr/>
            <p:nvPr/>
          </p:nvSpPr>
          <p:spPr>
            <a:xfrm>
              <a:off x="1876620" y="5659802"/>
              <a:ext cx="4676765" cy="27050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3404" y="5654928"/>
              <a:ext cx="4724400" cy="2714625"/>
            </a:xfrm>
            <a:custGeom>
              <a:avLst/>
              <a:gdLst/>
              <a:ahLst/>
              <a:cxnLst/>
              <a:rect l="l" t="t" r="r" b="b"/>
              <a:pathLst>
                <a:path w="4724400" h="2714625">
                  <a:moveTo>
                    <a:pt x="0" y="2714625"/>
                  </a:moveTo>
                  <a:lnTo>
                    <a:pt x="4724400" y="2714625"/>
                  </a:lnTo>
                  <a:lnTo>
                    <a:pt x="4724400" y="0"/>
                  </a:lnTo>
                  <a:lnTo>
                    <a:pt x="0" y="0"/>
                  </a:lnTo>
                  <a:lnTo>
                    <a:pt x="0" y="2714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24671" y="1828736"/>
            <a:ext cx="3435985" cy="3267075"/>
            <a:chOff x="2324671" y="1828736"/>
            <a:chExt cx="3435985" cy="3267075"/>
          </a:xfrm>
        </p:grpSpPr>
        <p:sp>
          <p:nvSpPr>
            <p:cNvPr id="9" name="object 9"/>
            <p:cNvSpPr/>
            <p:nvPr/>
          </p:nvSpPr>
          <p:spPr>
            <a:xfrm>
              <a:off x="2343252" y="1838271"/>
              <a:ext cx="3327121" cy="32480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9433" y="1833498"/>
              <a:ext cx="3426460" cy="3257550"/>
            </a:xfrm>
            <a:custGeom>
              <a:avLst/>
              <a:gdLst/>
              <a:ahLst/>
              <a:cxnLst/>
              <a:rect l="l" t="t" r="r" b="b"/>
              <a:pathLst>
                <a:path w="3426460" h="3257550">
                  <a:moveTo>
                    <a:pt x="0" y="3257550"/>
                  </a:moveTo>
                  <a:lnTo>
                    <a:pt x="3426460" y="3257550"/>
                  </a:lnTo>
                  <a:lnTo>
                    <a:pt x="3426460" y="0"/>
                  </a:lnTo>
                  <a:lnTo>
                    <a:pt x="0" y="0"/>
                  </a:lnTo>
                  <a:lnTo>
                    <a:pt x="0" y="32575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33832"/>
            <a:ext cx="3336925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</a:tabLst>
            </a:pPr>
            <a:r>
              <a:rPr sz="800" spc="25" dirty="0">
                <a:latin typeface="Times New Roman"/>
                <a:cs typeface="Times New Roman"/>
              </a:rPr>
              <a:t>Wastewater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Engineering,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2022-2023	</a:t>
            </a:r>
            <a:r>
              <a:rPr sz="800" spc="20" dirty="0">
                <a:latin typeface="Times New Roman"/>
                <a:cs typeface="Times New Roman"/>
              </a:rPr>
              <a:t>Wastewater Treatment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Plant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14.2 OUTLET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CONTROL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GRIT</a:t>
            </a:r>
            <a:r>
              <a:rPr sz="1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CHANNELS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7309" y="433832"/>
            <a:ext cx="2383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Times New Roman"/>
                <a:cs typeface="Times New Roman"/>
              </a:rPr>
              <a:t>Prof.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Dr.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Shuokr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Qarani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Aziz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and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D.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Khasro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Dizayee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700" y="1245361"/>
            <a:ext cx="6190615" cy="52578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55"/>
              </a:lnSpc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Grits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12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composed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2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sand,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gravels,</a:t>
            </a:r>
            <a:r>
              <a:rPr sz="12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cinders,</a:t>
            </a:r>
            <a:r>
              <a:rPr sz="12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broken</a:t>
            </a:r>
            <a:r>
              <a:rPr sz="12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glass</a:t>
            </a:r>
            <a:r>
              <a:rPr sz="1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12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other</a:t>
            </a:r>
            <a:r>
              <a:rPr sz="12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heavy</a:t>
            </a:r>
            <a:r>
              <a:rPr sz="1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solid</a:t>
            </a:r>
            <a:endParaRPr sz="12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635"/>
              </a:spcBef>
            </a:pP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materials present 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in the</a:t>
            </a:r>
            <a:r>
              <a:rPr sz="12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1663953"/>
            <a:ext cx="6179185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39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Grit channels </a:t>
            </a:r>
            <a:r>
              <a:rPr sz="1200" dirty="0">
                <a:latin typeface="Times New Roman"/>
                <a:cs typeface="Times New Roman"/>
              </a:rPr>
              <a:t>(or chambers) are </a:t>
            </a:r>
            <a:r>
              <a:rPr sz="1200" spc="-5" dirty="0">
                <a:latin typeface="Times New Roman"/>
                <a:cs typeface="Times New Roman"/>
              </a:rPr>
              <a:t>examples </a:t>
            </a:r>
            <a:r>
              <a:rPr sz="1200" dirty="0">
                <a:latin typeface="Times New Roman"/>
                <a:cs typeface="Times New Roman"/>
              </a:rPr>
              <a:t>of units that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concept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discrete settling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removing particles. Grit particles </a:t>
            </a:r>
            <a:r>
              <a:rPr sz="1200" dirty="0">
                <a:latin typeface="Times New Roman"/>
                <a:cs typeface="Times New Roman"/>
              </a:rPr>
              <a:t>are hard </a:t>
            </a:r>
            <a:r>
              <a:rPr sz="1200" spc="-5" dirty="0">
                <a:latin typeface="Times New Roman"/>
                <a:cs typeface="Times New Roman"/>
              </a:rPr>
              <a:t>fragments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rock, sand, </a:t>
            </a:r>
            <a:r>
              <a:rPr sz="1200" dirty="0">
                <a:latin typeface="Times New Roman"/>
                <a:cs typeface="Times New Roman"/>
              </a:rPr>
              <a:t>stone, bone </a:t>
            </a:r>
            <a:r>
              <a:rPr sz="1200" spc="-5" dirty="0">
                <a:latin typeface="Times New Roman"/>
                <a:cs typeface="Times New Roman"/>
              </a:rPr>
              <a:t>chips, seeds, </a:t>
            </a:r>
            <a:r>
              <a:rPr sz="1200" dirty="0">
                <a:latin typeface="Times New Roman"/>
                <a:cs typeface="Times New Roman"/>
              </a:rPr>
              <a:t>coffee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tea </a:t>
            </a:r>
            <a:r>
              <a:rPr sz="1200" spc="-5" dirty="0">
                <a:latin typeface="Times New Roman"/>
                <a:cs typeface="Times New Roman"/>
              </a:rPr>
              <a:t>grounds, and </a:t>
            </a:r>
            <a:r>
              <a:rPr sz="1200" dirty="0">
                <a:latin typeface="Times New Roman"/>
                <a:cs typeface="Times New Roman"/>
              </a:rPr>
              <a:t>similar </a:t>
            </a:r>
            <a:r>
              <a:rPr sz="1200" spc="-5" dirty="0">
                <a:latin typeface="Times New Roman"/>
                <a:cs typeface="Times New Roman"/>
              </a:rPr>
              <a:t>particles.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order for these </a:t>
            </a:r>
            <a:r>
              <a:rPr sz="1200" spc="-5" dirty="0">
                <a:latin typeface="Times New Roman"/>
                <a:cs typeface="Times New Roman"/>
              </a:rPr>
              <a:t>particles </a:t>
            </a:r>
            <a:r>
              <a:rPr sz="1200" dirty="0">
                <a:latin typeface="Times New Roman"/>
                <a:cs typeface="Times New Roman"/>
              </a:rPr>
              <a:t>to be successfully removed, the  </a:t>
            </a:r>
            <a:r>
              <a:rPr sz="1200" spc="-5" dirty="0">
                <a:latin typeface="Times New Roman"/>
                <a:cs typeface="Times New Roman"/>
              </a:rPr>
              <a:t>flow-through </a:t>
            </a:r>
            <a:r>
              <a:rPr sz="1200" dirty="0">
                <a:latin typeface="Times New Roman"/>
                <a:cs typeface="Times New Roman"/>
              </a:rPr>
              <a:t>velocity </a:t>
            </a:r>
            <a:r>
              <a:rPr sz="1200" spc="-5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the units must be </a:t>
            </a:r>
            <a:r>
              <a:rPr sz="1200" spc="-5" dirty="0">
                <a:latin typeface="Times New Roman"/>
                <a:cs typeface="Times New Roman"/>
              </a:rPr>
              <a:t>carefully controlled. Experience has </a:t>
            </a:r>
            <a:r>
              <a:rPr sz="1200" dirty="0">
                <a:latin typeface="Times New Roman"/>
                <a:cs typeface="Times New Roman"/>
              </a:rPr>
              <a:t>shown that this  velocity should be maintained </a:t>
            </a:r>
            <a:r>
              <a:rPr sz="1200" spc="-5" dirty="0">
                <a:latin typeface="Times New Roman"/>
                <a:cs typeface="Times New Roman"/>
              </a:rPr>
              <a:t>at around </a:t>
            </a:r>
            <a:r>
              <a:rPr sz="1200" dirty="0">
                <a:latin typeface="Times New Roman"/>
                <a:cs typeface="Times New Roman"/>
              </a:rPr>
              <a:t>0.3 m/s. This </a:t>
            </a:r>
            <a:r>
              <a:rPr sz="1200" spc="-5" dirty="0">
                <a:latin typeface="Times New Roman"/>
                <a:cs typeface="Times New Roman"/>
              </a:rPr>
              <a:t>control is </a:t>
            </a:r>
            <a:r>
              <a:rPr sz="1200" dirty="0">
                <a:latin typeface="Times New Roman"/>
                <a:cs typeface="Times New Roman"/>
              </a:rPr>
              <a:t>normally carried out using a  </a:t>
            </a:r>
            <a:r>
              <a:rPr sz="1200" spc="-5" dirty="0">
                <a:latin typeface="Times New Roman"/>
                <a:cs typeface="Times New Roman"/>
              </a:rPr>
              <a:t>proportional weir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Parshall flume. A grit channel is shown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288" y="5498972"/>
            <a:ext cx="6179185" cy="336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6: </a:t>
            </a:r>
            <a:r>
              <a:rPr sz="1200" spc="-5" dirty="0">
                <a:latin typeface="Times New Roman"/>
                <a:cs typeface="Times New Roman"/>
              </a:rPr>
              <a:t>A grit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channel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317500" lvl="1" indent="-304800">
              <a:lnSpc>
                <a:spcPct val="100000"/>
              </a:lnSpc>
              <a:buAutoNum type="arabicPeriod" startAt="3"/>
              <a:tabLst>
                <a:tab pos="317500" algn="l"/>
              </a:tabLst>
            </a:pP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MIXING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15" dirty="0">
                <a:latin typeface="Times New Roman"/>
                <a:cs typeface="Times New Roman"/>
              </a:rPr>
              <a:t>Is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operation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distributes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among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ct val="1433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producing in the </a:t>
            </a:r>
            <a:r>
              <a:rPr sz="1200" spc="-5" dirty="0">
                <a:latin typeface="Times New Roman"/>
                <a:cs typeface="Times New Roman"/>
              </a:rPr>
              <a:t>end </a:t>
            </a:r>
            <a:r>
              <a:rPr sz="1200" dirty="0">
                <a:latin typeface="Times New Roman"/>
                <a:cs typeface="Times New Roman"/>
              </a:rPr>
              <a:t>a single blend of the components. This mixing </a:t>
            </a:r>
            <a:r>
              <a:rPr sz="1200" spc="-5" dirty="0">
                <a:latin typeface="Times New Roman"/>
                <a:cs typeface="Times New Roman"/>
              </a:rPr>
              <a:t>is accomplished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agitating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materials.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317500" lvl="1" indent="-304800">
              <a:lnSpc>
                <a:spcPct val="100000"/>
              </a:lnSpc>
              <a:buAutoNum type="arabicPeriod" startAt="4"/>
              <a:tabLst>
                <a:tab pos="317500" algn="l"/>
              </a:tabLst>
            </a:pP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FLOCCULATION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65"/>
              </a:spcBef>
            </a:pP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unit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dirty="0">
                <a:latin typeface="Times New Roman"/>
                <a:cs typeface="Times New Roman"/>
              </a:rPr>
              <a:t>aimed </a:t>
            </a:r>
            <a:r>
              <a:rPr sz="1200" spc="-5" dirty="0">
                <a:latin typeface="Times New Roman"/>
                <a:cs typeface="Times New Roman"/>
              </a:rPr>
              <a:t>at enlarging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-5" dirty="0">
                <a:latin typeface="Times New Roman"/>
                <a:cs typeface="Times New Roman"/>
              </a:rPr>
              <a:t>particles through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slow agitation </a:t>
            </a:r>
            <a:r>
              <a:rPr sz="1200" dirty="0">
                <a:latin typeface="Times New Roman"/>
                <a:cs typeface="Times New Roman"/>
              </a:rPr>
              <a:t>of the water  suspending  the  </a:t>
            </a:r>
            <a:r>
              <a:rPr sz="1200" spc="-5" dirty="0">
                <a:latin typeface="Times New Roman"/>
                <a:cs typeface="Times New Roman"/>
              </a:rPr>
              <a:t>particles. 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agitation  </a:t>
            </a:r>
            <a:r>
              <a:rPr sz="1200" dirty="0">
                <a:latin typeface="Times New Roman"/>
                <a:cs typeface="Times New Roman"/>
              </a:rPr>
              <a:t>provided  </a:t>
            </a:r>
            <a:r>
              <a:rPr sz="1200" spc="-5" dirty="0">
                <a:latin typeface="Times New Roman"/>
                <a:cs typeface="Times New Roman"/>
              </a:rPr>
              <a:t>is  mild,  </a:t>
            </a:r>
            <a:r>
              <a:rPr sz="1200" dirty="0">
                <a:latin typeface="Times New Roman"/>
                <a:cs typeface="Times New Roman"/>
              </a:rPr>
              <a:t>just  </a:t>
            </a:r>
            <a:r>
              <a:rPr sz="1200" spc="-5" dirty="0">
                <a:latin typeface="Times New Roman"/>
                <a:cs typeface="Times New Roman"/>
              </a:rPr>
              <a:t>enough  </a:t>
            </a:r>
            <a:r>
              <a:rPr sz="1200" dirty="0">
                <a:latin typeface="Times New Roman"/>
                <a:cs typeface="Times New Roman"/>
              </a:rPr>
              <a:t>for  the  </a:t>
            </a:r>
            <a:r>
              <a:rPr sz="1200" spc="-5" dirty="0">
                <a:latin typeface="Times New Roman"/>
                <a:cs typeface="Times New Roman"/>
              </a:rPr>
              <a:t>particles 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stick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together and agglomerate and </a:t>
            </a:r>
            <a:r>
              <a:rPr sz="1200" dirty="0">
                <a:latin typeface="Times New Roman"/>
                <a:cs typeface="Times New Roman"/>
              </a:rPr>
              <a:t>not rebound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they hit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other in the </a:t>
            </a:r>
            <a:r>
              <a:rPr sz="1200" spc="-5" dirty="0">
                <a:latin typeface="Times New Roman"/>
                <a:cs typeface="Times New Roman"/>
              </a:rPr>
              <a:t>course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agitation.  Flocculation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paddles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flocculators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-5" dirty="0">
                <a:latin typeface="Times New Roman"/>
                <a:cs typeface="Times New Roman"/>
              </a:rPr>
              <a:t>coagulation treatment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6204" y="3611879"/>
            <a:ext cx="4629123" cy="1552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02628" y="9211597"/>
            <a:ext cx="2679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35" dirty="0">
                <a:latin typeface="Times New Roman"/>
                <a:cs typeface="Times New Roman"/>
              </a:rPr>
              <a:t>551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2656</Words>
  <Application>Microsoft Office PowerPoint</Application>
  <PresentationFormat>Custom</PresentationFormat>
  <Paragraphs>283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XP</dc:creator>
  <cp:lastModifiedBy>Ram Computetr</cp:lastModifiedBy>
  <cp:revision>1</cp:revision>
  <dcterms:created xsi:type="dcterms:W3CDTF">2023-05-31T18:40:05Z</dcterms:created>
  <dcterms:modified xsi:type="dcterms:W3CDTF">2023-05-31T18:40:39Z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2023-05-31T00:00:00Z</vt:filetime>
  </property>
</Properties>
</file>