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2"/>
  </p:notesMasterIdLst>
  <p:sldIdLst>
    <p:sldId id="256" r:id="rId2"/>
    <p:sldId id="257" r:id="rId3"/>
    <p:sldId id="258" r:id="rId4"/>
    <p:sldId id="276" r:id="rId5"/>
    <p:sldId id="277" r:id="rId6"/>
    <p:sldId id="272" r:id="rId7"/>
    <p:sldId id="271" r:id="rId8"/>
    <p:sldId id="278" r:id="rId9"/>
    <p:sldId id="296" r:id="rId10"/>
    <p:sldId id="297" r:id="rId11"/>
    <p:sldId id="298" r:id="rId12"/>
    <p:sldId id="299" r:id="rId13"/>
    <p:sldId id="270" r:id="rId14"/>
    <p:sldId id="269" r:id="rId15"/>
    <p:sldId id="268" r:id="rId16"/>
    <p:sldId id="282" r:id="rId17"/>
    <p:sldId id="283" r:id="rId18"/>
    <p:sldId id="281" r:id="rId19"/>
    <p:sldId id="280" r:id="rId20"/>
    <p:sldId id="284" r:id="rId21"/>
    <p:sldId id="285" r:id="rId22"/>
    <p:sldId id="286" r:id="rId23"/>
    <p:sldId id="287" r:id="rId24"/>
    <p:sldId id="288" r:id="rId25"/>
    <p:sldId id="289" r:id="rId26"/>
    <p:sldId id="300" r:id="rId27"/>
    <p:sldId id="301" r:id="rId28"/>
    <p:sldId id="290" r:id="rId29"/>
    <p:sldId id="291" r:id="rId30"/>
    <p:sldId id="292" r:id="rId31"/>
    <p:sldId id="279" r:id="rId32"/>
    <p:sldId id="293" r:id="rId33"/>
    <p:sldId id="294" r:id="rId34"/>
    <p:sldId id="295" r:id="rId35"/>
    <p:sldId id="302" r:id="rId36"/>
    <p:sldId id="303" r:id="rId37"/>
    <p:sldId id="304" r:id="rId38"/>
    <p:sldId id="305" r:id="rId39"/>
    <p:sldId id="316" r:id="rId40"/>
    <p:sldId id="306" r:id="rId41"/>
    <p:sldId id="307" r:id="rId42"/>
    <p:sldId id="358" r:id="rId43"/>
    <p:sldId id="308" r:id="rId44"/>
    <p:sldId id="309" r:id="rId45"/>
    <p:sldId id="310" r:id="rId46"/>
    <p:sldId id="326" r:id="rId47"/>
    <p:sldId id="311" r:id="rId48"/>
    <p:sldId id="312" r:id="rId49"/>
    <p:sldId id="313" r:id="rId50"/>
    <p:sldId id="314" r:id="rId51"/>
    <p:sldId id="327" r:id="rId52"/>
    <p:sldId id="315" r:id="rId53"/>
    <p:sldId id="317" r:id="rId54"/>
    <p:sldId id="319" r:id="rId55"/>
    <p:sldId id="320" r:id="rId56"/>
    <p:sldId id="322" r:id="rId57"/>
    <p:sldId id="329" r:id="rId58"/>
    <p:sldId id="328" r:id="rId59"/>
    <p:sldId id="330" r:id="rId60"/>
    <p:sldId id="323" r:id="rId61"/>
    <p:sldId id="321" r:id="rId62"/>
    <p:sldId id="324" r:id="rId63"/>
    <p:sldId id="325" r:id="rId64"/>
    <p:sldId id="318" r:id="rId65"/>
    <p:sldId id="331" r:id="rId66"/>
    <p:sldId id="332" r:id="rId67"/>
    <p:sldId id="333" r:id="rId68"/>
    <p:sldId id="334" r:id="rId69"/>
    <p:sldId id="335" r:id="rId70"/>
    <p:sldId id="336" r:id="rId71"/>
    <p:sldId id="337" r:id="rId72"/>
    <p:sldId id="338" r:id="rId73"/>
    <p:sldId id="347" r:id="rId74"/>
    <p:sldId id="339" r:id="rId75"/>
    <p:sldId id="346" r:id="rId76"/>
    <p:sldId id="340" r:id="rId77"/>
    <p:sldId id="356" r:id="rId78"/>
    <p:sldId id="341" r:id="rId79"/>
    <p:sldId id="342" r:id="rId80"/>
    <p:sldId id="343" r:id="rId81"/>
    <p:sldId id="348" r:id="rId82"/>
    <p:sldId id="344" r:id="rId83"/>
    <p:sldId id="345" r:id="rId84"/>
    <p:sldId id="350" r:id="rId85"/>
    <p:sldId id="349" r:id="rId86"/>
    <p:sldId id="353" r:id="rId87"/>
    <p:sldId id="354" r:id="rId88"/>
    <p:sldId id="352" r:id="rId89"/>
    <p:sldId id="351" r:id="rId90"/>
    <p:sldId id="355" r:id="rId9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81" autoAdjust="0"/>
    <p:restoredTop sz="94554"/>
  </p:normalViewPr>
  <p:slideViewPr>
    <p:cSldViewPr>
      <p:cViewPr varScale="1">
        <p:scale>
          <a:sx n="55" d="100"/>
          <a:sy n="55" d="100"/>
        </p:scale>
        <p:origin x="1412"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D52D1D-10AF-414E-A7BE-469B3FF5310D}" type="datetimeFigureOut">
              <a:rPr lang="en-US" smtClean="0"/>
              <a:t>4/28/2024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B9D465-2A7B-47B2-8A1C-FDA38AFB45AD}" type="slidenum">
              <a:rPr lang="en-US" smtClean="0"/>
              <a:t>‹#›</a:t>
            </a:fld>
            <a:endParaRPr lang="en-US" dirty="0"/>
          </a:p>
        </p:txBody>
      </p:sp>
    </p:spTree>
    <p:extLst>
      <p:ext uri="{BB962C8B-B14F-4D97-AF65-F5344CB8AC3E}">
        <p14:creationId xmlns:p14="http://schemas.microsoft.com/office/powerpoint/2010/main" val="3254070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9D465-2A7B-47B2-8A1C-FDA38AFB45AD}" type="slidenum">
              <a:rPr lang="en-US" smtClean="0"/>
              <a:t>35</a:t>
            </a:fld>
            <a:endParaRPr lang="en-US"/>
          </a:p>
        </p:txBody>
      </p:sp>
    </p:spTree>
    <p:extLst>
      <p:ext uri="{BB962C8B-B14F-4D97-AF65-F5344CB8AC3E}">
        <p14:creationId xmlns:p14="http://schemas.microsoft.com/office/powerpoint/2010/main" val="3426276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9D465-2A7B-47B2-8A1C-FDA38AFB45AD}" type="slidenum">
              <a:rPr lang="en-US" smtClean="0"/>
              <a:t>51</a:t>
            </a:fld>
            <a:endParaRPr lang="en-US" dirty="0"/>
          </a:p>
        </p:txBody>
      </p:sp>
    </p:spTree>
    <p:extLst>
      <p:ext uri="{BB962C8B-B14F-4D97-AF65-F5344CB8AC3E}">
        <p14:creationId xmlns:p14="http://schemas.microsoft.com/office/powerpoint/2010/main" val="955335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F52FE44-8594-4C9F-9A9B-08B07E885C55}" type="datetimeFigureOut">
              <a:rPr lang="en-US" smtClean="0"/>
              <a:t>4/28/2024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AA3003A-0A66-4F71-9DF5-ED3F1D8ABFA3}"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F52FE44-8594-4C9F-9A9B-08B07E885C55}" type="datetimeFigureOut">
              <a:rPr lang="en-US" smtClean="0"/>
              <a:t>4/28/2024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A3003A-0A66-4F71-9DF5-ED3F1D8ABFA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F52FE44-8594-4C9F-9A9B-08B07E885C55}" type="datetimeFigureOut">
              <a:rPr lang="en-US" smtClean="0"/>
              <a:t>4/28/2024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A3003A-0A66-4F71-9DF5-ED3F1D8ABFA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F52FE44-8594-4C9F-9A9B-08B07E885C55}" type="datetimeFigureOut">
              <a:rPr lang="en-US" smtClean="0"/>
              <a:t>4/28/2024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A3003A-0A66-4F71-9DF5-ED3F1D8ABFA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F52FE44-8594-4C9F-9A9B-08B07E885C55}" type="datetimeFigureOut">
              <a:rPr lang="en-US" smtClean="0"/>
              <a:t>4/28/2024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A3003A-0A66-4F71-9DF5-ED3F1D8ABFA3}"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F52FE44-8594-4C9F-9A9B-08B07E885C55}" type="datetimeFigureOut">
              <a:rPr lang="en-US" smtClean="0"/>
              <a:t>4/28/2024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A3003A-0A66-4F71-9DF5-ED3F1D8ABFA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F52FE44-8594-4C9F-9A9B-08B07E885C55}" type="datetimeFigureOut">
              <a:rPr lang="en-US" smtClean="0"/>
              <a:t>4/28/2024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A3003A-0A66-4F71-9DF5-ED3F1D8ABFA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F52FE44-8594-4C9F-9A9B-08B07E885C55}" type="datetimeFigureOut">
              <a:rPr lang="en-US" smtClean="0"/>
              <a:t>4/28/2024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A3003A-0A66-4F71-9DF5-ED3F1D8ABFA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2FE44-8594-4C9F-9A9B-08B07E885C55}" type="datetimeFigureOut">
              <a:rPr lang="en-US" smtClean="0"/>
              <a:t>4/28/2024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A3003A-0A66-4F71-9DF5-ED3F1D8ABFA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F52FE44-8594-4C9F-9A9B-08B07E885C55}" type="datetimeFigureOut">
              <a:rPr lang="en-US" smtClean="0"/>
              <a:t>4/28/2024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A3003A-0A66-4F71-9DF5-ED3F1D8ABFA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F52FE44-8594-4C9F-9A9B-08B07E885C55}" type="datetimeFigureOut">
              <a:rPr lang="en-US" smtClean="0"/>
              <a:t>4/28/2024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AA3003A-0A66-4F71-9DF5-ED3F1D8ABFA3}"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F52FE44-8594-4C9F-9A9B-08B07E885C55}" type="datetimeFigureOut">
              <a:rPr lang="en-US" smtClean="0"/>
              <a:t>4/28/2024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A3003A-0A66-4F71-9DF5-ED3F1D8ABFA3}"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en.wikipedia.org/wiki/Prepositional_phrase" TargetMode="External"/><Relationship Id="rId2" Type="http://schemas.openxmlformats.org/officeDocument/2006/relationships/hyperlink" Target="http://en.wikipedia.org/wiki/Noun_phrase" TargetMode="External"/><Relationship Id="rId1" Type="http://schemas.openxmlformats.org/officeDocument/2006/relationships/slideLayout" Target="../slideLayouts/slideLayout2.xml"/><Relationship Id="rId5" Type="http://schemas.openxmlformats.org/officeDocument/2006/relationships/hyperlink" Target="http://en.wikipedia.org/wiki/Adverbial_clause" TargetMode="External"/><Relationship Id="rId4" Type="http://schemas.openxmlformats.org/officeDocument/2006/relationships/hyperlink" Target="http://en.wikipedia.org/wiki/Clauses"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en.wikipedia.org/wiki/Adverbial#cite_note-1"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noAutofit/>
          </a:bodyPr>
          <a:lstStyle/>
          <a:p>
            <a:pPr algn="ctr"/>
            <a:r>
              <a:rPr lang="en-US" sz="3200" dirty="0"/>
              <a:t>College of Basic Education</a:t>
            </a:r>
            <a:br>
              <a:rPr lang="en-US" sz="3200" dirty="0"/>
            </a:br>
            <a:r>
              <a:rPr lang="en-US" sz="3200" dirty="0" err="1"/>
              <a:t>Salahaddin</a:t>
            </a:r>
            <a:r>
              <a:rPr lang="en-US" sz="3200" dirty="0"/>
              <a:t> University- Erbil </a:t>
            </a:r>
            <a:br>
              <a:rPr lang="en-US" sz="3200" dirty="0"/>
            </a:br>
            <a:br>
              <a:rPr lang="en-US" sz="3200" dirty="0"/>
            </a:br>
            <a:r>
              <a:rPr lang="en-US" sz="8000" dirty="0"/>
              <a:t>syntax</a:t>
            </a:r>
            <a:endParaRPr lang="en-US" sz="1400" dirty="0"/>
          </a:p>
        </p:txBody>
      </p:sp>
      <p:sp>
        <p:nvSpPr>
          <p:cNvPr id="3" name="Subtitle 2"/>
          <p:cNvSpPr>
            <a:spLocks noGrp="1"/>
          </p:cNvSpPr>
          <p:nvPr>
            <p:ph type="subTitle" idx="1"/>
          </p:nvPr>
        </p:nvSpPr>
        <p:spPr>
          <a:xfrm>
            <a:off x="1219200" y="3733800"/>
            <a:ext cx="6553200" cy="2743200"/>
          </a:xfrm>
        </p:spPr>
        <p:txBody>
          <a:bodyPr>
            <a:noAutofit/>
          </a:bodyPr>
          <a:lstStyle/>
          <a:p>
            <a:pPr algn="ctr"/>
            <a:r>
              <a:rPr lang="en-US" dirty="0">
                <a:solidFill>
                  <a:schemeClr val="tx1"/>
                </a:solidFill>
              </a:rPr>
              <a:t>Fourth Year Students</a:t>
            </a:r>
          </a:p>
          <a:p>
            <a:pPr algn="ctr"/>
            <a:endParaRPr lang="en-US" b="1" dirty="0">
              <a:solidFill>
                <a:schemeClr val="tx1"/>
              </a:solidFill>
            </a:endParaRPr>
          </a:p>
          <a:p>
            <a:pPr algn="ctr"/>
            <a:r>
              <a:rPr lang="en-US" b="1" dirty="0">
                <a:solidFill>
                  <a:schemeClr val="tx1"/>
                </a:solidFill>
              </a:rPr>
              <a:t>Assist Prof. Dr. Kavi Sh. M</a:t>
            </a:r>
            <a:r>
              <a:rPr lang="en-US" b="1" dirty="0"/>
              <a:t>ohammed</a:t>
            </a:r>
            <a:endParaRPr lang="en-US" b="1" dirty="0">
              <a:solidFill>
                <a:schemeClr val="tx1"/>
              </a:solidFill>
            </a:endParaRPr>
          </a:p>
          <a:p>
            <a:pPr algn="ctr"/>
            <a:endParaRPr lang="en-US" dirty="0">
              <a:solidFill>
                <a:schemeClr val="tx1"/>
              </a:solidFill>
            </a:endParaRPr>
          </a:p>
          <a:p>
            <a:pPr algn="ctr"/>
            <a:r>
              <a:rPr lang="en-US" dirty="0">
                <a:solidFill>
                  <a:schemeClr val="tx1"/>
                </a:solidFill>
              </a:rPr>
              <a:t>2023-2024</a:t>
            </a:r>
          </a:p>
        </p:txBody>
      </p:sp>
    </p:spTree>
    <p:extLst>
      <p:ext uri="{BB962C8B-B14F-4D97-AF65-F5344CB8AC3E}">
        <p14:creationId xmlns:p14="http://schemas.microsoft.com/office/powerpoint/2010/main" val="1518497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a:bodyPr>
          <a:lstStyle/>
          <a:p>
            <a:pPr marL="0" indent="0">
              <a:buNone/>
            </a:pPr>
            <a:r>
              <a:rPr lang="en-US" dirty="0"/>
              <a:t>For example:</a:t>
            </a:r>
          </a:p>
          <a:p>
            <a:pPr>
              <a:buFontTx/>
              <a:buChar char="-"/>
            </a:pPr>
            <a:r>
              <a:rPr lang="en-US" dirty="0"/>
              <a:t>The main reason    *- The very main reason.</a:t>
            </a:r>
          </a:p>
          <a:p>
            <a:pPr>
              <a:buFontTx/>
              <a:buChar char="-"/>
            </a:pPr>
            <a:r>
              <a:rPr lang="en-US" dirty="0"/>
              <a:t>An only child</a:t>
            </a:r>
          </a:p>
          <a:p>
            <a:pPr>
              <a:buFontTx/>
              <a:buChar char="-"/>
            </a:pPr>
            <a:r>
              <a:rPr lang="en-US" dirty="0"/>
              <a:t>The chief inspector</a:t>
            </a:r>
          </a:p>
          <a:p>
            <a:pPr>
              <a:buFontTx/>
              <a:buChar char="-"/>
            </a:pPr>
            <a:r>
              <a:rPr lang="en-US" dirty="0"/>
              <a:t>That’s utter nonsense!</a:t>
            </a:r>
          </a:p>
          <a:p>
            <a:pPr>
              <a:buFontTx/>
              <a:buChar char="-"/>
            </a:pPr>
            <a:r>
              <a:rPr lang="en-US" dirty="0"/>
              <a:t>The western way of life</a:t>
            </a:r>
          </a:p>
          <a:p>
            <a:pPr>
              <a:buFontTx/>
              <a:buChar char="-"/>
            </a:pPr>
            <a:r>
              <a:rPr lang="en-US" dirty="0"/>
              <a:t>Her fellow students were older than her.</a:t>
            </a:r>
          </a:p>
        </p:txBody>
      </p:sp>
    </p:spTree>
    <p:extLst>
      <p:ext uri="{BB962C8B-B14F-4D97-AF65-F5344CB8AC3E}">
        <p14:creationId xmlns:p14="http://schemas.microsoft.com/office/powerpoint/2010/main" val="778058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a:bodyPr>
          <a:lstStyle/>
          <a:p>
            <a:pPr marL="0" indent="0">
              <a:buNone/>
            </a:pPr>
            <a:r>
              <a:rPr lang="en-US" dirty="0"/>
              <a:t>On the other hand, some others appear after (be) such as (afraid, glad, ill, ready, sorry, well ‘in a good health’, bound ‘having a moral or legal duty to do </a:t>
            </a:r>
            <a:r>
              <a:rPr lang="en-US" dirty="0" err="1"/>
              <a:t>sth</a:t>
            </a:r>
            <a:r>
              <a:rPr lang="en-US" dirty="0"/>
              <a:t>’…) but not before the noun. For example:</a:t>
            </a:r>
          </a:p>
          <a:p>
            <a:pPr>
              <a:buFontTx/>
              <a:buChar char="-"/>
            </a:pPr>
            <a:r>
              <a:rPr lang="en-US" dirty="0"/>
              <a:t>The children are ready. * the ready children.</a:t>
            </a:r>
          </a:p>
          <a:p>
            <a:pPr>
              <a:buFontTx/>
              <a:buChar char="-"/>
            </a:pPr>
            <a:r>
              <a:rPr lang="en-US" dirty="0"/>
              <a:t>The boy was ill. * the ill boy…..</a:t>
            </a:r>
          </a:p>
          <a:p>
            <a:pPr>
              <a:buFontTx/>
              <a:buChar char="-"/>
            </a:pPr>
            <a:r>
              <a:rPr lang="en-US" dirty="0"/>
              <a:t>He was afraid to answer the door.</a:t>
            </a:r>
          </a:p>
          <a:p>
            <a:pPr>
              <a:buFontTx/>
              <a:buChar char="-"/>
            </a:pPr>
            <a:r>
              <a:rPr lang="en-US" dirty="0"/>
              <a:t>The company is bound by UK employment law.</a:t>
            </a:r>
          </a:p>
          <a:p>
            <a:pPr marL="0" indent="0">
              <a:buNone/>
            </a:pPr>
            <a:endParaRPr lang="en-US" dirty="0"/>
          </a:p>
        </p:txBody>
      </p:sp>
    </p:spTree>
    <p:extLst>
      <p:ext uri="{BB962C8B-B14F-4D97-AF65-F5344CB8AC3E}">
        <p14:creationId xmlns:p14="http://schemas.microsoft.com/office/powerpoint/2010/main" val="2693814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marL="0" indent="0">
              <a:buNone/>
            </a:pPr>
            <a:r>
              <a:rPr lang="en-US" dirty="0"/>
              <a:t>B- not all adjectives can be modified by ‘very’. For example: ‘main, due..). For example:</a:t>
            </a:r>
          </a:p>
          <a:p>
            <a:pPr>
              <a:buFontTx/>
              <a:buChar char="-"/>
            </a:pPr>
            <a:r>
              <a:rPr lang="en-US" dirty="0"/>
              <a:t>The train is due.    * the train is very due.</a:t>
            </a:r>
          </a:p>
          <a:p>
            <a:pPr>
              <a:buFontTx/>
              <a:buChar char="-"/>
            </a:pPr>
            <a:r>
              <a:rPr lang="en-US" dirty="0"/>
              <a:t>The main speaker.  * the very main speaker.</a:t>
            </a:r>
          </a:p>
        </p:txBody>
      </p:sp>
    </p:spTree>
    <p:extLst>
      <p:ext uri="{BB962C8B-B14F-4D97-AF65-F5344CB8AC3E}">
        <p14:creationId xmlns:p14="http://schemas.microsoft.com/office/powerpoint/2010/main" val="1955858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fontScale="92500" lnSpcReduction="10000"/>
          </a:bodyPr>
          <a:lstStyle/>
          <a:p>
            <a:pPr marL="0" indent="0">
              <a:buNone/>
            </a:pPr>
            <a:r>
              <a:rPr lang="en-US" sz="4400" b="1" dirty="0"/>
              <a:t>Pattern 2:</a:t>
            </a:r>
          </a:p>
          <a:p>
            <a:pPr marL="0" indent="0">
              <a:buNone/>
            </a:pPr>
            <a:r>
              <a:rPr lang="en-US" sz="4400" b="1" dirty="0"/>
              <a:t>  </a:t>
            </a:r>
            <a:r>
              <a:rPr lang="en-US" sz="3900" b="1" dirty="0"/>
              <a:t>Noun + verb (to be) + Adverb = SVA</a:t>
            </a:r>
          </a:p>
          <a:p>
            <a:pPr marL="0" indent="0">
              <a:buNone/>
            </a:pPr>
            <a:endParaRPr lang="en-US" b="1" dirty="0"/>
          </a:p>
          <a:p>
            <a:pPr marL="0" indent="0">
              <a:buNone/>
            </a:pPr>
            <a:r>
              <a:rPr lang="en-US" sz="2800" dirty="0"/>
              <a:t>N: is the first element that about which assertion is made.</a:t>
            </a:r>
          </a:p>
          <a:p>
            <a:pPr marL="0" indent="0">
              <a:buNone/>
            </a:pPr>
            <a:endParaRPr lang="en-US" sz="2800" dirty="0"/>
          </a:p>
          <a:p>
            <a:pPr marL="0" indent="0">
              <a:buNone/>
            </a:pPr>
            <a:r>
              <a:rPr lang="en-US" sz="2800" dirty="0"/>
              <a:t>Adv.  : is the third element that describes the verb (to be). It is modifier.</a:t>
            </a:r>
          </a:p>
          <a:p>
            <a:pPr marL="0" indent="0">
              <a:buNone/>
            </a:pPr>
            <a:r>
              <a:rPr lang="en-US" sz="2800" dirty="0"/>
              <a:t>Both v.be and adv. Modify the noun.</a:t>
            </a:r>
          </a:p>
        </p:txBody>
      </p:sp>
    </p:spTree>
    <p:extLst>
      <p:ext uri="{BB962C8B-B14F-4D97-AF65-F5344CB8AC3E}">
        <p14:creationId xmlns:p14="http://schemas.microsoft.com/office/powerpoint/2010/main" val="1739205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r>
              <a:rPr lang="en-US" dirty="0"/>
              <a:t>For example:</a:t>
            </a:r>
          </a:p>
          <a:p>
            <a:pPr>
              <a:buFontTx/>
              <a:buChar char="-"/>
            </a:pPr>
            <a:r>
              <a:rPr lang="en-US" dirty="0"/>
              <a:t>The child is in the room.</a:t>
            </a:r>
          </a:p>
          <a:p>
            <a:pPr>
              <a:buFontTx/>
              <a:buChar char="-"/>
            </a:pPr>
            <a:r>
              <a:rPr lang="en-US" dirty="0"/>
              <a:t>The bedroom was upstairs.</a:t>
            </a:r>
          </a:p>
          <a:p>
            <a:pPr>
              <a:buFontTx/>
              <a:buChar char="-"/>
            </a:pPr>
            <a:r>
              <a:rPr lang="en-US" dirty="0"/>
              <a:t>The boys were below.</a:t>
            </a:r>
          </a:p>
          <a:p>
            <a:pPr>
              <a:buFontTx/>
              <a:buChar char="-"/>
            </a:pPr>
            <a:r>
              <a:rPr lang="en-US" dirty="0"/>
              <a:t>The party was afterward.</a:t>
            </a:r>
          </a:p>
          <a:p>
            <a:pPr>
              <a:buFontTx/>
              <a:buChar char="-"/>
            </a:pPr>
            <a:r>
              <a:rPr lang="en-US" dirty="0"/>
              <a:t>The students are outside.</a:t>
            </a:r>
          </a:p>
        </p:txBody>
      </p:sp>
    </p:spTree>
    <p:extLst>
      <p:ext uri="{BB962C8B-B14F-4D97-AF65-F5344CB8AC3E}">
        <p14:creationId xmlns:p14="http://schemas.microsoft.com/office/powerpoint/2010/main" val="2047714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marL="0" indent="0" algn="just">
              <a:buNone/>
            </a:pPr>
            <a:r>
              <a:rPr lang="en-US" dirty="0"/>
              <a:t>NOTE:</a:t>
            </a:r>
          </a:p>
          <a:p>
            <a:pPr marL="0" indent="0" algn="just">
              <a:buNone/>
            </a:pPr>
            <a:r>
              <a:rPr lang="en-US" dirty="0"/>
              <a:t>1- Sometimes a sentence may have a ‘there’ or ‘then’ phrase that takes the place of  the single – word adverb; however , the sentence pattern remains P2.</a:t>
            </a:r>
          </a:p>
          <a:p>
            <a:pPr algn="just">
              <a:buFontTx/>
              <a:buChar char="-"/>
            </a:pPr>
            <a:r>
              <a:rPr lang="en-US" dirty="0"/>
              <a:t>The books were in the library. (there)</a:t>
            </a:r>
          </a:p>
          <a:p>
            <a:pPr algn="just">
              <a:buFontTx/>
              <a:buChar char="-"/>
            </a:pPr>
            <a:r>
              <a:rPr lang="en-US" dirty="0"/>
              <a:t>The meeting will be at 6 o’clock. (then)</a:t>
            </a:r>
          </a:p>
          <a:p>
            <a:pPr algn="just">
              <a:buFontTx/>
              <a:buChar char="-"/>
            </a:pPr>
            <a:r>
              <a:rPr lang="en-US" dirty="0"/>
              <a:t>The lecture is on Monday. (then)</a:t>
            </a:r>
          </a:p>
        </p:txBody>
      </p:sp>
    </p:spTree>
    <p:extLst>
      <p:ext uri="{BB962C8B-B14F-4D97-AF65-F5344CB8AC3E}">
        <p14:creationId xmlns:p14="http://schemas.microsoft.com/office/powerpoint/2010/main" val="3863985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marL="0" indent="0" algn="just">
              <a:buNone/>
            </a:pPr>
            <a:r>
              <a:rPr lang="en-US" dirty="0"/>
              <a:t>2- To determine whether a confusing sentence is a P.1 or a P.2, insert the word “very” before the third element. If the sentence seems natural, it is probably a P.1 sentence. If it seems unnatural, it is probably a P2 sentence.</a:t>
            </a:r>
          </a:p>
          <a:p>
            <a:pPr marL="0" indent="0" algn="just">
              <a:buNone/>
            </a:pPr>
            <a:r>
              <a:rPr lang="en-US" dirty="0"/>
              <a:t>- The sky is (very) blue today. P1</a:t>
            </a:r>
          </a:p>
          <a:p>
            <a:pPr marL="0" indent="0" algn="just">
              <a:buNone/>
            </a:pPr>
            <a:r>
              <a:rPr lang="en-US" dirty="0"/>
              <a:t>- *The baby is (very) outside this afternoon. P2 </a:t>
            </a:r>
          </a:p>
        </p:txBody>
      </p:sp>
    </p:spTree>
    <p:extLst>
      <p:ext uri="{BB962C8B-B14F-4D97-AF65-F5344CB8AC3E}">
        <p14:creationId xmlns:p14="http://schemas.microsoft.com/office/powerpoint/2010/main" val="2568395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a:bodyPr>
          <a:lstStyle/>
          <a:p>
            <a:pPr marL="0" indent="0">
              <a:buNone/>
            </a:pPr>
            <a:r>
              <a:rPr lang="en-US" sz="3900" b="1" dirty="0"/>
              <a:t>Pattern 3:</a:t>
            </a:r>
          </a:p>
          <a:p>
            <a:pPr marL="0" indent="0">
              <a:buNone/>
            </a:pPr>
            <a:r>
              <a:rPr lang="en-US" sz="3900" b="1" dirty="0"/>
              <a:t>Noun1 + verb (be)+ Noun1  / SVC</a:t>
            </a:r>
          </a:p>
          <a:p>
            <a:pPr marL="0" indent="0" algn="just">
              <a:buNone/>
            </a:pPr>
            <a:r>
              <a:rPr lang="en-US" sz="2800" b="1" dirty="0"/>
              <a:t>N1 (subject):</a:t>
            </a:r>
            <a:r>
              <a:rPr lang="en-US" sz="2800" dirty="0"/>
              <a:t> it is the first element that has the grammatical meaning of “that which is identified”.</a:t>
            </a:r>
          </a:p>
          <a:p>
            <a:pPr marL="0" indent="0" algn="just">
              <a:buNone/>
            </a:pPr>
            <a:r>
              <a:rPr lang="en-US" sz="2800" b="1" dirty="0"/>
              <a:t>v.be:</a:t>
            </a:r>
            <a:r>
              <a:rPr lang="en-US" sz="2800" dirty="0"/>
              <a:t> it is “be identified or classified as”.</a:t>
            </a:r>
          </a:p>
          <a:p>
            <a:pPr marL="0" indent="0" algn="just">
              <a:buNone/>
            </a:pPr>
            <a:r>
              <a:rPr lang="en-US" sz="2800" b="1" dirty="0"/>
              <a:t>The second N1</a:t>
            </a:r>
            <a:r>
              <a:rPr lang="en-US" sz="2800" dirty="0"/>
              <a:t> means grammatically “ that which identifies the subject”. It is the subjective complement.</a:t>
            </a:r>
          </a:p>
          <a:p>
            <a:pPr marL="0" indent="0" algn="just">
              <a:buNone/>
            </a:pPr>
            <a:endParaRPr lang="en-US" sz="2800" dirty="0"/>
          </a:p>
        </p:txBody>
      </p:sp>
    </p:spTree>
    <p:extLst>
      <p:ext uri="{BB962C8B-B14F-4D97-AF65-F5344CB8AC3E}">
        <p14:creationId xmlns:p14="http://schemas.microsoft.com/office/powerpoint/2010/main" val="805090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marL="0" indent="0">
              <a:buNone/>
            </a:pPr>
            <a:r>
              <a:rPr lang="en-US" dirty="0"/>
              <a:t>Note: </a:t>
            </a:r>
          </a:p>
          <a:p>
            <a:pPr marL="0" indent="0">
              <a:buNone/>
            </a:pPr>
            <a:r>
              <a:rPr lang="en-US" dirty="0"/>
              <a:t>1- The superscript after the second N (noun) means that this noun has the same referent as N1. For example: </a:t>
            </a:r>
          </a:p>
          <a:p>
            <a:pPr>
              <a:buFontTx/>
              <a:buChar char="-"/>
            </a:pPr>
            <a:r>
              <a:rPr lang="en-US" b="1" dirty="0"/>
              <a:t>My brother is a doctor. P.3</a:t>
            </a:r>
          </a:p>
          <a:p>
            <a:pPr marL="0" indent="0">
              <a:buNone/>
            </a:pPr>
            <a:r>
              <a:rPr lang="en-US" dirty="0"/>
              <a:t>Both (brother) and (doctor) refer to the same person.</a:t>
            </a:r>
          </a:p>
        </p:txBody>
      </p:sp>
    </p:spTree>
    <p:extLst>
      <p:ext uri="{BB962C8B-B14F-4D97-AF65-F5344CB8AC3E}">
        <p14:creationId xmlns:p14="http://schemas.microsoft.com/office/powerpoint/2010/main" val="767428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a:buFontTx/>
              <a:buChar char="-"/>
            </a:pPr>
            <a:r>
              <a:rPr lang="en-US" dirty="0"/>
              <a:t>They are my friends.</a:t>
            </a:r>
          </a:p>
          <a:p>
            <a:pPr>
              <a:buFontTx/>
              <a:buChar char="-"/>
            </a:pPr>
            <a:r>
              <a:rPr lang="en-US" dirty="0"/>
              <a:t>He had never been an honor student.</a:t>
            </a:r>
          </a:p>
          <a:p>
            <a:pPr>
              <a:buFontTx/>
              <a:buChar char="-"/>
            </a:pPr>
            <a:r>
              <a:rPr lang="en-US" dirty="0"/>
              <a:t>That woman is a senator.</a:t>
            </a:r>
          </a:p>
          <a:p>
            <a:pPr>
              <a:buFontTx/>
              <a:buChar char="-"/>
            </a:pPr>
            <a:r>
              <a:rPr lang="en-US" dirty="0"/>
              <a:t>This is her husband.</a:t>
            </a:r>
          </a:p>
          <a:p>
            <a:pPr>
              <a:buFontTx/>
              <a:buChar char="-"/>
            </a:pPr>
            <a:r>
              <a:rPr lang="en-US" dirty="0"/>
              <a:t>John was </a:t>
            </a:r>
            <a:r>
              <a:rPr lang="en-US"/>
              <a:t>an instructor.</a:t>
            </a:r>
          </a:p>
          <a:p>
            <a:pPr>
              <a:buFontTx/>
              <a:buChar char="-"/>
            </a:pPr>
            <a:endParaRPr lang="en-US" dirty="0"/>
          </a:p>
        </p:txBody>
      </p:sp>
    </p:spTree>
    <p:extLst>
      <p:ext uri="{BB962C8B-B14F-4D97-AF65-F5344CB8AC3E}">
        <p14:creationId xmlns:p14="http://schemas.microsoft.com/office/powerpoint/2010/main" val="2021488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algn="just"/>
            <a:r>
              <a:rPr lang="en-US" b="1" dirty="0"/>
              <a:t>Syntax</a:t>
            </a:r>
            <a:r>
              <a:rPr lang="en-US" dirty="0"/>
              <a:t>: “the branch of grammar dealing with the organization of words into larger structures, particularly into sentences; equivalently, the study of sentence structure.”  (Trask,1993: 273).</a:t>
            </a:r>
          </a:p>
          <a:p>
            <a:pPr algn="just"/>
            <a:endParaRPr lang="en-US" dirty="0"/>
          </a:p>
        </p:txBody>
      </p:sp>
    </p:spTree>
    <p:extLst>
      <p:ext uri="{BB962C8B-B14F-4D97-AF65-F5344CB8AC3E}">
        <p14:creationId xmlns:p14="http://schemas.microsoft.com/office/powerpoint/2010/main" val="325880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a:bodyPr>
          <a:lstStyle/>
          <a:p>
            <a:pPr marL="0" indent="0">
              <a:buNone/>
            </a:pPr>
            <a:r>
              <a:rPr lang="en-US" dirty="0"/>
              <a:t>2- sometimes a personal pronoun can serve  as a subjective complement as in:</a:t>
            </a:r>
          </a:p>
          <a:p>
            <a:pPr>
              <a:buFontTx/>
              <a:buChar char="-"/>
            </a:pPr>
            <a:r>
              <a:rPr lang="en-US" dirty="0"/>
              <a:t>This is she.             *This is her.    </a:t>
            </a:r>
            <a:r>
              <a:rPr lang="en-US" sz="2000" dirty="0"/>
              <a:t>(her) is an object form.</a:t>
            </a:r>
          </a:p>
          <a:p>
            <a:pPr>
              <a:buFontTx/>
              <a:buChar char="-"/>
            </a:pPr>
            <a:r>
              <a:rPr lang="en-US" dirty="0"/>
              <a:t>That is she.</a:t>
            </a:r>
          </a:p>
          <a:p>
            <a:pPr>
              <a:buFontTx/>
              <a:buChar char="-"/>
            </a:pPr>
            <a:r>
              <a:rPr lang="en-US" dirty="0"/>
              <a:t>I am he.</a:t>
            </a:r>
          </a:p>
          <a:p>
            <a:pPr>
              <a:buFontTx/>
              <a:buChar char="-"/>
            </a:pPr>
            <a:r>
              <a:rPr lang="en-US" dirty="0"/>
              <a:t>It was they.</a:t>
            </a:r>
          </a:p>
          <a:p>
            <a:pPr marL="0" indent="0">
              <a:buNone/>
            </a:pPr>
            <a:r>
              <a:rPr lang="en-US" dirty="0"/>
              <a:t>*The people knocking at the door will be </a:t>
            </a:r>
            <a:r>
              <a:rPr lang="en-US" b="1" dirty="0"/>
              <a:t>them.</a:t>
            </a:r>
          </a:p>
          <a:p>
            <a:pPr marL="0" indent="0">
              <a:buNone/>
            </a:pPr>
            <a:r>
              <a:rPr lang="en-US" dirty="0"/>
              <a:t>*The caller to the radio show was</a:t>
            </a:r>
            <a:r>
              <a:rPr lang="en-US" b="1" dirty="0"/>
              <a:t> him.</a:t>
            </a:r>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1384601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a:bodyPr>
          <a:lstStyle/>
          <a:p>
            <a:pPr marL="0" indent="0" algn="just">
              <a:buNone/>
            </a:pPr>
            <a:r>
              <a:rPr lang="en-US" sz="3600" b="1" dirty="0"/>
              <a:t>Pattern 4:</a:t>
            </a:r>
          </a:p>
          <a:p>
            <a:pPr marL="0" indent="0" algn="just">
              <a:buNone/>
            </a:pPr>
            <a:r>
              <a:rPr lang="en-US" sz="3600" b="1" dirty="0"/>
              <a:t>Noun + Linking Verb + Adjective</a:t>
            </a:r>
          </a:p>
          <a:p>
            <a:pPr marL="0" indent="0" algn="just">
              <a:buNone/>
            </a:pPr>
            <a:r>
              <a:rPr lang="en-US" b="1" dirty="0"/>
              <a:t>The verb in p.4 </a:t>
            </a:r>
            <a:r>
              <a:rPr lang="en-US" dirty="0"/>
              <a:t>is called a ‘linking verb’ (LV), as it links the adjective with the noun (subject).</a:t>
            </a:r>
          </a:p>
          <a:p>
            <a:pPr marL="0" indent="0" algn="just">
              <a:buNone/>
            </a:pPr>
            <a:r>
              <a:rPr lang="en-US" dirty="0"/>
              <a:t>- </a:t>
            </a:r>
            <a:r>
              <a:rPr lang="en-US" b="1" dirty="0"/>
              <a:t>Linking verb: </a:t>
            </a:r>
            <a:r>
              <a:rPr lang="en-US" dirty="0"/>
              <a:t>it is a type of verb that requires a subject complement to complete the meaning of the sentence. Examples of linking verbs are: ‘seem, appear, become, grow, remain, taste, look, feel, smell, sound, get, continue, go.</a:t>
            </a:r>
          </a:p>
          <a:p>
            <a:pPr marL="0" indent="0" algn="just">
              <a:buNone/>
            </a:pPr>
            <a:endParaRPr lang="en-US" dirty="0"/>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1551564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marL="0" indent="0">
              <a:buNone/>
            </a:pPr>
            <a:r>
              <a:rPr lang="en-US" dirty="0"/>
              <a:t>For example:</a:t>
            </a:r>
          </a:p>
          <a:p>
            <a:pPr>
              <a:buFontTx/>
              <a:buChar char="-"/>
            </a:pPr>
            <a:r>
              <a:rPr lang="en-US" dirty="0"/>
              <a:t>The milk remained sweet for a week.</a:t>
            </a:r>
          </a:p>
          <a:p>
            <a:pPr>
              <a:buFontTx/>
              <a:buChar char="-"/>
            </a:pPr>
            <a:r>
              <a:rPr lang="en-US" dirty="0"/>
              <a:t>The dog smells bad.</a:t>
            </a:r>
          </a:p>
          <a:p>
            <a:pPr>
              <a:buFontTx/>
              <a:buChar char="-"/>
            </a:pPr>
            <a:r>
              <a:rPr lang="en-US" dirty="0"/>
              <a:t>The students in the back row look sleepy.</a:t>
            </a:r>
          </a:p>
          <a:p>
            <a:pPr>
              <a:buFontTx/>
              <a:buChar char="-"/>
            </a:pPr>
            <a:r>
              <a:rPr lang="en-US" dirty="0"/>
              <a:t>The workers look tired.</a:t>
            </a:r>
          </a:p>
          <a:p>
            <a:pPr>
              <a:buFontTx/>
              <a:buChar char="-"/>
            </a:pPr>
            <a:r>
              <a:rPr lang="en-US" dirty="0"/>
              <a:t>The bridge appeared too weak to hold us all.</a:t>
            </a:r>
          </a:p>
          <a:p>
            <a:pPr>
              <a:buFontTx/>
              <a:buChar char="-"/>
            </a:pPr>
            <a:r>
              <a:rPr lang="en-US" dirty="0"/>
              <a:t>The milk smells sour to me.</a:t>
            </a:r>
          </a:p>
          <a:p>
            <a:pPr>
              <a:buFontTx/>
              <a:buChar char="-"/>
            </a:pPr>
            <a:endParaRPr lang="en-US" dirty="0"/>
          </a:p>
        </p:txBody>
      </p:sp>
    </p:spTree>
    <p:extLst>
      <p:ext uri="{BB962C8B-B14F-4D97-AF65-F5344CB8AC3E}">
        <p14:creationId xmlns:p14="http://schemas.microsoft.com/office/powerpoint/2010/main" val="3172610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marL="0" indent="0">
              <a:buNone/>
            </a:pPr>
            <a:r>
              <a:rPr lang="en-US" dirty="0"/>
              <a:t>NOTE:</a:t>
            </a:r>
          </a:p>
          <a:p>
            <a:pPr marL="0" indent="0">
              <a:buNone/>
            </a:pPr>
            <a:r>
              <a:rPr lang="en-US" dirty="0"/>
              <a:t>A linking verb may be preceded by an auxiliary.</a:t>
            </a:r>
          </a:p>
          <a:p>
            <a:pPr marL="0" indent="0">
              <a:buNone/>
            </a:pPr>
            <a:r>
              <a:rPr lang="en-US" dirty="0"/>
              <a:t>As in:</a:t>
            </a:r>
          </a:p>
          <a:p>
            <a:pPr>
              <a:buFontTx/>
              <a:buChar char="-"/>
            </a:pPr>
            <a:r>
              <a:rPr lang="en-US" dirty="0"/>
              <a:t>The party may become noisy.</a:t>
            </a:r>
          </a:p>
          <a:p>
            <a:pPr>
              <a:buFontTx/>
              <a:buChar char="-"/>
            </a:pPr>
            <a:r>
              <a:rPr lang="en-US" dirty="0"/>
              <a:t>Your sister must have seemed friendly.</a:t>
            </a:r>
          </a:p>
          <a:p>
            <a:pPr>
              <a:buFontTx/>
              <a:buChar char="-"/>
            </a:pPr>
            <a:endParaRPr lang="en-US" dirty="0"/>
          </a:p>
        </p:txBody>
      </p:sp>
    </p:spTree>
    <p:extLst>
      <p:ext uri="{BB962C8B-B14F-4D97-AF65-F5344CB8AC3E}">
        <p14:creationId xmlns:p14="http://schemas.microsoft.com/office/powerpoint/2010/main" val="2772668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r>
              <a:rPr lang="en-US" dirty="0"/>
              <a:t>There are some other verbs  may on occasion be followed by an adjective and therefore conform to P.4</a:t>
            </a:r>
          </a:p>
          <a:p>
            <a:pPr>
              <a:buFontTx/>
              <a:buChar char="-"/>
            </a:pPr>
            <a:r>
              <a:rPr lang="en-US" dirty="0"/>
              <a:t>His face went pale.</a:t>
            </a:r>
          </a:p>
          <a:p>
            <a:pPr>
              <a:buFontTx/>
              <a:buChar char="-"/>
            </a:pPr>
            <a:r>
              <a:rPr lang="en-US" dirty="0"/>
              <a:t>He proved true to his cause.</a:t>
            </a:r>
          </a:p>
          <a:p>
            <a:pPr marL="0" indent="0">
              <a:buNone/>
            </a:pPr>
            <a:r>
              <a:rPr lang="en-US" dirty="0"/>
              <a:t>For verbs like these one can substitute ‘be, become, or remain’ with no substantial change of meaning.</a:t>
            </a:r>
          </a:p>
        </p:txBody>
      </p:sp>
    </p:spTree>
    <p:extLst>
      <p:ext uri="{BB962C8B-B14F-4D97-AF65-F5344CB8AC3E}">
        <p14:creationId xmlns:p14="http://schemas.microsoft.com/office/powerpoint/2010/main" val="26910539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r>
              <a:rPr lang="en-US" dirty="0"/>
              <a:t>Similarities and differences between ‘v.be’ and ‘linking verb’.</a:t>
            </a:r>
          </a:p>
          <a:p>
            <a:pPr marL="0" indent="0">
              <a:buNone/>
            </a:pPr>
            <a:r>
              <a:rPr lang="en-US" dirty="0"/>
              <a:t>1- Both verb (be) and linking verbs are used to link the subject with the word that modifies it (noun or adjective).</a:t>
            </a:r>
          </a:p>
          <a:p>
            <a:pPr marL="0" indent="0">
              <a:buNone/>
            </a:pPr>
            <a:r>
              <a:rPr lang="en-US" dirty="0"/>
              <a:t>2- both are followed by a subject complement.</a:t>
            </a:r>
          </a:p>
          <a:p>
            <a:pPr marL="0" indent="0">
              <a:buNone/>
            </a:pPr>
            <a:r>
              <a:rPr lang="en-US" dirty="0"/>
              <a:t>3- both of them can be used as main verbs.</a:t>
            </a:r>
          </a:p>
          <a:p>
            <a:endParaRPr lang="en-US" dirty="0"/>
          </a:p>
        </p:txBody>
      </p:sp>
    </p:spTree>
    <p:extLst>
      <p:ext uri="{BB962C8B-B14F-4D97-AF65-F5344CB8AC3E}">
        <p14:creationId xmlns:p14="http://schemas.microsoft.com/office/powerpoint/2010/main" val="3910170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a:t>Syntax</a:t>
            </a:r>
            <a:br>
              <a:rPr lang="en-US" sz="1600" dirty="0"/>
            </a:br>
            <a:r>
              <a:rPr lang="en-US" sz="1600" dirty="0"/>
              <a:t>4</a:t>
            </a:r>
            <a:r>
              <a:rPr lang="en-US" sz="1600" baseline="30000" dirty="0"/>
              <a:t>th</a:t>
            </a:r>
            <a:r>
              <a:rPr lang="en-US" sz="1600" dirty="0"/>
              <a:t> year students</a:t>
            </a:r>
            <a:endParaRPr lang="en-US" sz="1400" dirty="0"/>
          </a:p>
        </p:txBody>
      </p:sp>
      <p:sp>
        <p:nvSpPr>
          <p:cNvPr id="3" name="Content Placeholder 2"/>
          <p:cNvSpPr>
            <a:spLocks noGrp="1"/>
          </p:cNvSpPr>
          <p:nvPr>
            <p:ph idx="1"/>
          </p:nvPr>
        </p:nvSpPr>
        <p:spPr/>
        <p:txBody>
          <a:bodyPr/>
          <a:lstStyle/>
          <a:p>
            <a:r>
              <a:rPr lang="en-US" dirty="0"/>
              <a:t>There are some differences between them:</a:t>
            </a:r>
          </a:p>
          <a:p>
            <a:pPr marL="0" indent="0">
              <a:buNone/>
            </a:pPr>
            <a:r>
              <a:rPr lang="en-US" dirty="0"/>
              <a:t>1- LVs often suggest a possibility rather than offer an absolute observation, as does ‘be’. For example:</a:t>
            </a:r>
          </a:p>
          <a:p>
            <a:pPr marL="0" indent="0">
              <a:buNone/>
            </a:pPr>
            <a:r>
              <a:rPr lang="en-US" dirty="0"/>
              <a:t>- </a:t>
            </a:r>
            <a:r>
              <a:rPr lang="en-US" b="1" dirty="0"/>
              <a:t>The milk tasted sour. </a:t>
            </a:r>
          </a:p>
          <a:p>
            <a:pPr marL="0" indent="0">
              <a:buNone/>
            </a:pPr>
            <a:r>
              <a:rPr lang="en-US" dirty="0"/>
              <a:t>(although the milk tasted sour, it may not have been sour. This is a linking verb).</a:t>
            </a:r>
          </a:p>
          <a:p>
            <a:pPr>
              <a:buFontTx/>
              <a:buChar char="-"/>
            </a:pPr>
            <a:r>
              <a:rPr lang="en-US" b="1" dirty="0"/>
              <a:t>The milk was sour. </a:t>
            </a:r>
          </a:p>
          <a:p>
            <a:pPr marL="0" indent="0">
              <a:buNone/>
            </a:pPr>
            <a:r>
              <a:rPr lang="en-US" dirty="0"/>
              <a:t>(in this example the milk was indeed sour). </a:t>
            </a:r>
          </a:p>
          <a:p>
            <a:pPr marL="0" indent="0">
              <a:buNone/>
            </a:pPr>
            <a:endParaRPr lang="en-US" dirty="0"/>
          </a:p>
        </p:txBody>
      </p:sp>
    </p:spTree>
    <p:extLst>
      <p:ext uri="{BB962C8B-B14F-4D97-AF65-F5344CB8AC3E}">
        <p14:creationId xmlns:p14="http://schemas.microsoft.com/office/powerpoint/2010/main" val="3931410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a:t>Syntax</a:t>
            </a:r>
            <a:br>
              <a:rPr lang="en-US" sz="1600" dirty="0"/>
            </a:br>
            <a:r>
              <a:rPr lang="en-US" sz="1600" dirty="0"/>
              <a:t>4</a:t>
            </a:r>
            <a:r>
              <a:rPr lang="en-US" sz="1600" baseline="30000" dirty="0"/>
              <a:t>th</a:t>
            </a:r>
            <a:r>
              <a:rPr lang="en-US" sz="1600" dirty="0"/>
              <a:t> year students</a:t>
            </a:r>
            <a:endParaRPr lang="en-US" sz="1400" dirty="0"/>
          </a:p>
        </p:txBody>
      </p:sp>
      <p:sp>
        <p:nvSpPr>
          <p:cNvPr id="3" name="Content Placeholder 2"/>
          <p:cNvSpPr>
            <a:spLocks noGrp="1"/>
          </p:cNvSpPr>
          <p:nvPr>
            <p:ph idx="1"/>
          </p:nvPr>
        </p:nvSpPr>
        <p:spPr/>
        <p:txBody>
          <a:bodyPr>
            <a:normAutofit fontScale="92500"/>
          </a:bodyPr>
          <a:lstStyle/>
          <a:p>
            <a:pPr marL="0" indent="0">
              <a:buNone/>
            </a:pPr>
            <a:r>
              <a:rPr lang="en-US" dirty="0"/>
              <a:t>2- linking verbs often imply certain kinds of action or activity such as ‘smelling, tasting, becoming…so on’. The verb to be does not do so directly.</a:t>
            </a:r>
          </a:p>
          <a:p>
            <a:pPr marL="0" indent="0">
              <a:buNone/>
            </a:pPr>
            <a:endParaRPr lang="en-US" dirty="0"/>
          </a:p>
          <a:p>
            <a:pPr marL="0" indent="0">
              <a:buNone/>
            </a:pPr>
            <a:r>
              <a:rPr lang="en-US" dirty="0"/>
              <a:t>3-LVs are not used as auxiliaries in verb phrases but may be preceded by an auxiliary, while the various forms of ‘be’ are.</a:t>
            </a:r>
          </a:p>
          <a:p>
            <a:pPr>
              <a:buFontTx/>
              <a:buChar char="-"/>
            </a:pPr>
            <a:r>
              <a:rPr lang="en-US" dirty="0"/>
              <a:t>Is playing…</a:t>
            </a:r>
          </a:p>
          <a:p>
            <a:pPr>
              <a:buFontTx/>
              <a:buChar char="-"/>
            </a:pPr>
            <a:r>
              <a:rPr lang="en-US" dirty="0"/>
              <a:t>Was playing…</a:t>
            </a:r>
          </a:p>
          <a:p>
            <a:pPr>
              <a:buFontTx/>
              <a:buChar char="-"/>
            </a:pPr>
            <a:r>
              <a:rPr lang="en-US" dirty="0"/>
              <a:t>May be playing…</a:t>
            </a:r>
          </a:p>
          <a:p>
            <a:pPr>
              <a:buFontTx/>
              <a:buChar char="-"/>
            </a:pPr>
            <a:r>
              <a:rPr lang="en-US" dirty="0"/>
              <a:t>May have been playing… </a:t>
            </a:r>
          </a:p>
        </p:txBody>
      </p:sp>
    </p:spTree>
    <p:extLst>
      <p:ext uri="{BB962C8B-B14F-4D97-AF65-F5344CB8AC3E}">
        <p14:creationId xmlns:p14="http://schemas.microsoft.com/office/powerpoint/2010/main" val="2612897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a:bodyPr>
          <a:lstStyle/>
          <a:p>
            <a:pPr marL="0" indent="0" algn="just">
              <a:buNone/>
            </a:pPr>
            <a:r>
              <a:rPr lang="en-US" b="1" dirty="0"/>
              <a:t>  Pattern 5:    Noun1 + Linking verb+ Noun1</a:t>
            </a:r>
          </a:p>
          <a:p>
            <a:pPr marL="0" indent="0" algn="just">
              <a:buNone/>
            </a:pPr>
            <a:r>
              <a:rPr lang="en-US" dirty="0"/>
              <a:t>- The two superscripts show that both nouns have the same referent.</a:t>
            </a:r>
          </a:p>
          <a:p>
            <a:pPr marL="0" indent="0" algn="just">
              <a:buNone/>
            </a:pPr>
            <a:r>
              <a:rPr lang="en-US" dirty="0"/>
              <a:t>- The verb, which links the subject and its complement, is a linking verb. </a:t>
            </a:r>
          </a:p>
          <a:p>
            <a:pPr marL="0" indent="0" algn="just">
              <a:buNone/>
            </a:pPr>
            <a:r>
              <a:rPr lang="en-US" dirty="0"/>
              <a:t>- The number of linking verbs that may occupy the verbal position in this pattern is very small. Among them are </a:t>
            </a:r>
            <a:r>
              <a:rPr lang="en-US" b="1" dirty="0"/>
              <a:t>(remain, become, appear, seem, continue, stay, make)</a:t>
            </a:r>
            <a:r>
              <a:rPr lang="en-US" dirty="0"/>
              <a:t>.</a:t>
            </a:r>
          </a:p>
          <a:p>
            <a:pPr marL="0" indent="0" algn="just">
              <a:buNone/>
            </a:pPr>
            <a:endParaRPr lang="en-US" b="1" dirty="0"/>
          </a:p>
          <a:p>
            <a:pPr marL="0" indent="0" algn="just">
              <a:buNone/>
            </a:pPr>
            <a:endParaRPr lang="en-US" dirty="0"/>
          </a:p>
        </p:txBody>
      </p:sp>
    </p:spTree>
    <p:extLst>
      <p:ext uri="{BB962C8B-B14F-4D97-AF65-F5344CB8AC3E}">
        <p14:creationId xmlns:p14="http://schemas.microsoft.com/office/powerpoint/2010/main" val="1692102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r>
              <a:rPr lang="en-US" dirty="0"/>
              <a:t>For example:</a:t>
            </a:r>
          </a:p>
          <a:p>
            <a:pPr>
              <a:buFontTx/>
              <a:buChar char="-"/>
            </a:pPr>
            <a:r>
              <a:rPr lang="en-US" dirty="0"/>
              <a:t>My sister remained an outstanding student.</a:t>
            </a:r>
          </a:p>
          <a:p>
            <a:pPr>
              <a:buFontTx/>
              <a:buChar char="-"/>
            </a:pPr>
            <a:r>
              <a:rPr lang="en-US" dirty="0"/>
              <a:t>Alma became the class president.</a:t>
            </a:r>
          </a:p>
          <a:p>
            <a:pPr>
              <a:buFontTx/>
              <a:buChar char="-"/>
            </a:pPr>
            <a:r>
              <a:rPr lang="en-US" b="1" dirty="0"/>
              <a:t>We shall continue the discussion tomorrow. P.7</a:t>
            </a:r>
          </a:p>
          <a:p>
            <a:pPr>
              <a:buFontTx/>
              <a:buChar char="-"/>
            </a:pPr>
            <a:r>
              <a:rPr lang="en-US" b="1" dirty="0"/>
              <a:t>The governor stayed the execution.</a:t>
            </a:r>
          </a:p>
          <a:p>
            <a:pPr>
              <a:buFontTx/>
              <a:buChar char="-"/>
            </a:pPr>
            <a:r>
              <a:rPr lang="en-US" b="1" dirty="0"/>
              <a:t>My sister seems your sister.</a:t>
            </a:r>
          </a:p>
          <a:p>
            <a:pPr>
              <a:buFontTx/>
              <a:buChar char="-"/>
            </a:pPr>
            <a:r>
              <a:rPr lang="en-US" dirty="0"/>
              <a:t>They appeared friends to all of us.</a:t>
            </a:r>
          </a:p>
          <a:p>
            <a:pPr>
              <a:buFontTx/>
              <a:buChar char="-"/>
            </a:pPr>
            <a:r>
              <a:rPr lang="en-US" dirty="0"/>
              <a:t>Your friend becomes an actor.</a:t>
            </a:r>
          </a:p>
        </p:txBody>
      </p:sp>
    </p:spTree>
    <p:extLst>
      <p:ext uri="{BB962C8B-B14F-4D97-AF65-F5344CB8AC3E}">
        <p14:creationId xmlns:p14="http://schemas.microsoft.com/office/powerpoint/2010/main" val="839211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r>
              <a:rPr lang="en-US" dirty="0"/>
              <a:t>Grammar can be divided into two parts:</a:t>
            </a:r>
          </a:p>
          <a:p>
            <a:pPr lvl="0"/>
            <a:r>
              <a:rPr lang="en-US" dirty="0"/>
              <a:t>Syntax (sentence).</a:t>
            </a:r>
          </a:p>
          <a:p>
            <a:pPr lvl="0"/>
            <a:r>
              <a:rPr lang="en-US" dirty="0"/>
              <a:t>Morphology (words).</a:t>
            </a:r>
          </a:p>
          <a:p>
            <a:endParaRPr lang="en-US" dirty="0"/>
          </a:p>
        </p:txBody>
      </p:sp>
    </p:spTree>
    <p:extLst>
      <p:ext uri="{BB962C8B-B14F-4D97-AF65-F5344CB8AC3E}">
        <p14:creationId xmlns:p14="http://schemas.microsoft.com/office/powerpoint/2010/main" val="3081229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a:bodyPr>
          <a:lstStyle/>
          <a:p>
            <a:pPr marL="0" indent="0">
              <a:buNone/>
            </a:pPr>
            <a:r>
              <a:rPr lang="en-US" sz="4000" b="1" dirty="0"/>
              <a:t>Pattern 6:</a:t>
            </a:r>
          </a:p>
          <a:p>
            <a:pPr marL="0" indent="0">
              <a:buNone/>
            </a:pPr>
            <a:r>
              <a:rPr lang="en-US" sz="3200" b="1" dirty="0"/>
              <a:t>Noun + Intransitive Verb (Intr. v) / SV</a:t>
            </a:r>
          </a:p>
          <a:p>
            <a:pPr marL="0" indent="0">
              <a:buNone/>
            </a:pPr>
            <a:r>
              <a:rPr lang="en-US" sz="2400" dirty="0"/>
              <a:t> </a:t>
            </a:r>
          </a:p>
          <a:p>
            <a:pPr marL="0" indent="0">
              <a:buNone/>
            </a:pPr>
            <a:r>
              <a:rPr lang="en-US" sz="2400" dirty="0"/>
              <a:t>The verb in Pattern 6 is of the kind called intransitive. An intransitive verb is self-sufficient; it can stand alone with its subject. Thus, the verb completes the statement; no further completers are needed. For example:</a:t>
            </a:r>
          </a:p>
          <a:p>
            <a:pPr>
              <a:buFontTx/>
              <a:buChar char="-"/>
            </a:pPr>
            <a:r>
              <a:rPr lang="en-US" sz="2400" dirty="0"/>
              <a:t>We agree.			- Dogs bark.</a:t>
            </a:r>
          </a:p>
          <a:p>
            <a:pPr>
              <a:buFontTx/>
              <a:buChar char="-"/>
            </a:pPr>
            <a:r>
              <a:rPr lang="en-US" sz="2400" dirty="0"/>
              <a:t>Girls smile.			- The train has arrived. </a:t>
            </a:r>
          </a:p>
        </p:txBody>
      </p:sp>
    </p:spTree>
    <p:extLst>
      <p:ext uri="{BB962C8B-B14F-4D97-AF65-F5344CB8AC3E}">
        <p14:creationId xmlns:p14="http://schemas.microsoft.com/office/powerpoint/2010/main" val="15332545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a:bodyPr>
          <a:lstStyle/>
          <a:p>
            <a:pPr marL="0" indent="0">
              <a:buNone/>
            </a:pPr>
            <a:r>
              <a:rPr lang="en-US" b="1" dirty="0"/>
              <a:t>Intransitive verb: </a:t>
            </a:r>
            <a:r>
              <a:rPr lang="en-US" dirty="0"/>
              <a:t>it is a type of verb that shows action of some sort but does not have a direct object. Examples:</a:t>
            </a:r>
          </a:p>
          <a:p>
            <a:pPr>
              <a:buFontTx/>
              <a:buChar char="-"/>
            </a:pPr>
            <a:r>
              <a:rPr lang="en-US" dirty="0"/>
              <a:t>The sportsmen fished.</a:t>
            </a:r>
          </a:p>
          <a:p>
            <a:pPr>
              <a:buFontTx/>
              <a:buChar char="-"/>
            </a:pPr>
            <a:r>
              <a:rPr lang="en-US" dirty="0"/>
              <a:t>The sportsmen were fishing.</a:t>
            </a:r>
          </a:p>
          <a:p>
            <a:pPr marL="0" indent="0">
              <a:buNone/>
            </a:pPr>
            <a:r>
              <a:rPr lang="en-US" dirty="0"/>
              <a:t>1-  The intransitive verb can be modified by a word or word groups known as adverbs or adverbials.</a:t>
            </a:r>
          </a:p>
          <a:p>
            <a:pPr>
              <a:buFontTx/>
              <a:buChar char="-"/>
            </a:pPr>
            <a:r>
              <a:rPr lang="en-US" dirty="0"/>
              <a:t>The sportsmen fished early.</a:t>
            </a:r>
          </a:p>
          <a:p>
            <a:pPr>
              <a:buFontTx/>
              <a:buChar char="-"/>
            </a:pPr>
            <a:r>
              <a:rPr lang="en-US" dirty="0"/>
              <a:t>The sportsmen were fishing in the stream.</a:t>
            </a:r>
          </a:p>
          <a:p>
            <a:pPr>
              <a:buFontTx/>
              <a:buChar char="-"/>
            </a:pPr>
            <a:r>
              <a:rPr lang="en-US" dirty="0"/>
              <a:t>The sportsmen were fishing when we drove up. </a:t>
            </a:r>
          </a:p>
        </p:txBody>
      </p:sp>
    </p:spTree>
    <p:extLst>
      <p:ext uri="{BB962C8B-B14F-4D97-AF65-F5344CB8AC3E}">
        <p14:creationId xmlns:p14="http://schemas.microsoft.com/office/powerpoint/2010/main" val="4171014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2- An intransitive verb is usually not completed by a noun or pronoun. As in:</a:t>
            </a:r>
          </a:p>
          <a:p>
            <a:pPr>
              <a:buFontTx/>
              <a:buChar char="-"/>
            </a:pPr>
            <a:r>
              <a:rPr lang="en-US" dirty="0"/>
              <a:t>They </a:t>
            </a:r>
            <a:r>
              <a:rPr lang="en-US" b="1" dirty="0"/>
              <a:t>finished</a:t>
            </a:r>
            <a:r>
              <a:rPr lang="en-US" dirty="0"/>
              <a:t> late.      (intr. v)</a:t>
            </a:r>
          </a:p>
          <a:p>
            <a:pPr>
              <a:buFontTx/>
              <a:buChar char="-"/>
            </a:pPr>
            <a:r>
              <a:rPr lang="en-US" dirty="0"/>
              <a:t>They </a:t>
            </a:r>
            <a:r>
              <a:rPr lang="en-US" b="1" dirty="0"/>
              <a:t>finished</a:t>
            </a:r>
            <a:r>
              <a:rPr lang="en-US" dirty="0"/>
              <a:t> the game.  (</a:t>
            </a:r>
            <a:r>
              <a:rPr lang="en-US" dirty="0" err="1"/>
              <a:t>tran</a:t>
            </a:r>
            <a:r>
              <a:rPr lang="en-US" dirty="0"/>
              <a:t>. v)</a:t>
            </a:r>
          </a:p>
          <a:p>
            <a:pPr>
              <a:buFontTx/>
              <a:buChar char="-"/>
            </a:pPr>
            <a:endParaRPr lang="en-US" dirty="0"/>
          </a:p>
          <a:p>
            <a:pPr marL="0" indent="0">
              <a:buNone/>
            </a:pPr>
            <a:r>
              <a:rPr lang="en-US" dirty="0"/>
              <a:t>If you are in doubt whether a word following the verb is a modifier that goes with an intransitive verb or a completer of a transitive verb, a substitution can settle the matter. If you can substitute </a:t>
            </a:r>
            <a:r>
              <a:rPr lang="en-US" i="1" dirty="0"/>
              <a:t>him</a:t>
            </a:r>
            <a:r>
              <a:rPr lang="en-US" dirty="0"/>
              <a:t>, </a:t>
            </a:r>
            <a:r>
              <a:rPr lang="en-US" i="1" dirty="0"/>
              <a:t>her</a:t>
            </a:r>
            <a:r>
              <a:rPr lang="en-US" dirty="0"/>
              <a:t>, </a:t>
            </a:r>
            <a:r>
              <a:rPr lang="en-US" i="1" dirty="0"/>
              <a:t>it</a:t>
            </a:r>
            <a:r>
              <a:rPr lang="en-US" dirty="0"/>
              <a:t>, or </a:t>
            </a:r>
            <a:r>
              <a:rPr lang="en-US" i="1" dirty="0"/>
              <a:t>them</a:t>
            </a:r>
            <a:r>
              <a:rPr lang="en-US" dirty="0"/>
              <a:t>, the word is a completer and the verb is not intransitive.</a:t>
            </a:r>
          </a:p>
          <a:p>
            <a:r>
              <a:rPr lang="en-US" b="1" i="1" dirty="0"/>
              <a:t>He hammered fast. </a:t>
            </a:r>
            <a:r>
              <a:rPr lang="en-US" dirty="0"/>
              <a:t>(Intransitive verb)</a:t>
            </a:r>
          </a:p>
          <a:p>
            <a:r>
              <a:rPr lang="en-US" b="1" i="1" dirty="0"/>
              <a:t>He hammered the nail. </a:t>
            </a:r>
            <a:r>
              <a:rPr lang="en-US" dirty="0"/>
              <a:t>(Transitive verb)</a:t>
            </a:r>
          </a:p>
        </p:txBody>
      </p:sp>
    </p:spTree>
    <p:extLst>
      <p:ext uri="{BB962C8B-B14F-4D97-AF65-F5344CB8AC3E}">
        <p14:creationId xmlns:p14="http://schemas.microsoft.com/office/powerpoint/2010/main" val="7804692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lnSpcReduction="10000"/>
          </a:bodyPr>
          <a:lstStyle/>
          <a:p>
            <a:pPr marL="0" indent="0">
              <a:buNone/>
            </a:pPr>
            <a:r>
              <a:rPr lang="en-US" sz="3200" b="1" dirty="0"/>
              <a:t>Pattern 7 </a:t>
            </a:r>
            <a:endParaRPr lang="en-US" sz="4400" b="1" dirty="0"/>
          </a:p>
          <a:p>
            <a:pPr marL="0" indent="0">
              <a:buNone/>
            </a:pPr>
            <a:r>
              <a:rPr lang="en-US" sz="2800" b="1" dirty="0"/>
              <a:t>Noun 1 + Transitive Verb (Trn. v) + Noun 2/SVO</a:t>
            </a:r>
          </a:p>
          <a:p>
            <a:pPr marL="0" indent="0">
              <a:buNone/>
            </a:pPr>
            <a:endParaRPr lang="en-US" sz="2800" b="1" dirty="0"/>
          </a:p>
          <a:p>
            <a:pPr marL="0" indent="0" algn="just">
              <a:buNone/>
            </a:pPr>
            <a:r>
              <a:rPr lang="en-US" sz="2800" dirty="0"/>
              <a:t>The verb in this pattern is completed by a noun or pronoun for which one can substitute </a:t>
            </a:r>
            <a:r>
              <a:rPr lang="en-US" sz="2800" i="1" dirty="0"/>
              <a:t>him</a:t>
            </a:r>
            <a:r>
              <a:rPr lang="en-US" sz="2800" dirty="0"/>
              <a:t>, </a:t>
            </a:r>
            <a:r>
              <a:rPr lang="en-US" sz="2800" i="1" dirty="0"/>
              <a:t>her</a:t>
            </a:r>
            <a:r>
              <a:rPr lang="en-US" sz="2800" dirty="0"/>
              <a:t>, </a:t>
            </a:r>
            <a:r>
              <a:rPr lang="en-US" sz="2800" i="1" dirty="0"/>
              <a:t>it </a:t>
            </a:r>
            <a:r>
              <a:rPr lang="en-US" sz="2800" dirty="0"/>
              <a:t>or </a:t>
            </a:r>
            <a:r>
              <a:rPr lang="en-US" sz="2800" i="1" dirty="0"/>
              <a:t>them</a:t>
            </a:r>
            <a:r>
              <a:rPr lang="en-US" sz="2800" dirty="0"/>
              <a:t>. The noun, as shown by the superscript 2, does not have the same referent as the subject. It is called </a:t>
            </a:r>
            <a:r>
              <a:rPr lang="en-US" sz="2800" i="1" dirty="0"/>
              <a:t>the </a:t>
            </a:r>
            <a:r>
              <a:rPr lang="en-US" sz="2800" b="1" i="1" dirty="0"/>
              <a:t>direct object </a:t>
            </a:r>
            <a:r>
              <a:rPr lang="en-US" sz="2800" dirty="0"/>
              <a:t>of the verb and has the grammatical meaning of </a:t>
            </a:r>
            <a:r>
              <a:rPr lang="en-US" sz="2800" b="1" dirty="0"/>
              <a:t>“</a:t>
            </a:r>
            <a:r>
              <a:rPr lang="en-US" sz="2800" b="1" i="1" dirty="0" err="1"/>
              <a:t>undergoer</a:t>
            </a:r>
            <a:r>
              <a:rPr lang="en-US" sz="2800" b="1" i="1" dirty="0"/>
              <a:t> of the action</a:t>
            </a:r>
            <a:r>
              <a:rPr lang="en-US" sz="2800" b="1" dirty="0"/>
              <a:t>” </a:t>
            </a:r>
            <a:r>
              <a:rPr lang="en-US" sz="2800" dirty="0"/>
              <a:t>or</a:t>
            </a:r>
            <a:r>
              <a:rPr lang="en-US" sz="2800" b="1" dirty="0"/>
              <a:t> “</a:t>
            </a:r>
            <a:r>
              <a:rPr lang="en-US" sz="2800" b="1" i="1" dirty="0"/>
              <a:t>that is affected by the verb.</a:t>
            </a:r>
            <a:r>
              <a:rPr lang="en-US" sz="2800" b="1" dirty="0"/>
              <a:t>”</a:t>
            </a:r>
          </a:p>
          <a:p>
            <a:pPr marL="0" indent="0">
              <a:buNone/>
            </a:pPr>
            <a:endParaRPr lang="en-US" sz="2800" b="1" dirty="0"/>
          </a:p>
        </p:txBody>
      </p:sp>
    </p:spTree>
    <p:extLst>
      <p:ext uri="{BB962C8B-B14F-4D97-AF65-F5344CB8AC3E}">
        <p14:creationId xmlns:p14="http://schemas.microsoft.com/office/powerpoint/2010/main" val="30876529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marL="0" indent="0" algn="just">
              <a:buNone/>
            </a:pPr>
            <a:r>
              <a:rPr lang="en-US" b="1" dirty="0"/>
              <a:t>Transitive verb: </a:t>
            </a:r>
            <a:r>
              <a:rPr lang="en-US" dirty="0"/>
              <a:t>it is a type of verb that patterns with direct objects to give the sentence a sense of completeness - that is they express an action that directly affects the grammatical unit (usually a noun or pronoun) elsewhere in a clause or sentence. In another way, a transitive verb shows an action that is ‘passed on’ to the direct object. (</a:t>
            </a:r>
            <a:r>
              <a:rPr lang="en-US" dirty="0" err="1"/>
              <a:t>Loberger</a:t>
            </a:r>
            <a:r>
              <a:rPr lang="en-US" dirty="0"/>
              <a:t> and </a:t>
            </a:r>
            <a:r>
              <a:rPr lang="en-US" dirty="0" err="1"/>
              <a:t>Shoup</a:t>
            </a:r>
            <a:r>
              <a:rPr lang="en-US" dirty="0"/>
              <a:t>, 2009:45).</a:t>
            </a:r>
          </a:p>
          <a:p>
            <a:pPr marL="0" indent="0" algn="just">
              <a:buNone/>
            </a:pPr>
            <a:endParaRPr lang="en-US" dirty="0"/>
          </a:p>
        </p:txBody>
      </p:sp>
    </p:spTree>
    <p:extLst>
      <p:ext uri="{BB962C8B-B14F-4D97-AF65-F5344CB8AC3E}">
        <p14:creationId xmlns:p14="http://schemas.microsoft.com/office/powerpoint/2010/main" val="38411594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a:buFontTx/>
              <a:buChar char="-"/>
            </a:pPr>
            <a:r>
              <a:rPr lang="en-US" b="1" dirty="0"/>
              <a:t>Types of transitive verbs:</a:t>
            </a:r>
          </a:p>
          <a:p>
            <a:pPr marL="0" indent="0">
              <a:buNone/>
            </a:pPr>
            <a:r>
              <a:rPr lang="en-US" b="1" dirty="0"/>
              <a:t>1- </a:t>
            </a:r>
            <a:r>
              <a:rPr lang="en-US" b="1" dirty="0" err="1"/>
              <a:t>monotransitive</a:t>
            </a:r>
            <a:r>
              <a:rPr lang="en-US" b="1" dirty="0"/>
              <a:t> verb: SVO (DO) P7</a:t>
            </a:r>
          </a:p>
          <a:p>
            <a:pPr>
              <a:buFontTx/>
              <a:buChar char="-"/>
            </a:pPr>
            <a:r>
              <a:rPr lang="en-US" dirty="0"/>
              <a:t>She make s a cake.</a:t>
            </a:r>
          </a:p>
          <a:p>
            <a:pPr>
              <a:buFontTx/>
              <a:buChar char="-"/>
            </a:pPr>
            <a:endParaRPr lang="en-US" dirty="0"/>
          </a:p>
          <a:p>
            <a:pPr marL="0" indent="0">
              <a:buNone/>
            </a:pPr>
            <a:r>
              <a:rPr lang="en-US" b="1" dirty="0"/>
              <a:t>2- </a:t>
            </a:r>
            <a:r>
              <a:rPr lang="en-US" b="1" dirty="0" err="1"/>
              <a:t>ditransitive</a:t>
            </a:r>
            <a:r>
              <a:rPr lang="en-US" b="1" dirty="0"/>
              <a:t>  verb: SVOO (</a:t>
            </a:r>
            <a:r>
              <a:rPr lang="en-US" b="1" dirty="0" err="1"/>
              <a:t>In.O</a:t>
            </a:r>
            <a:r>
              <a:rPr lang="en-US" b="1" dirty="0"/>
              <a:t> &amp; DO)P8</a:t>
            </a:r>
          </a:p>
          <a:p>
            <a:pPr>
              <a:buFontTx/>
              <a:buChar char="-"/>
            </a:pPr>
            <a:r>
              <a:rPr lang="en-US" dirty="0"/>
              <a:t>Fred gave her a huge vote of confidence.</a:t>
            </a:r>
          </a:p>
          <a:p>
            <a:pPr>
              <a:buFontTx/>
              <a:buChar char="-"/>
            </a:pPr>
            <a:endParaRPr lang="en-US" dirty="0"/>
          </a:p>
          <a:p>
            <a:pPr marL="0" indent="0">
              <a:buNone/>
            </a:pPr>
            <a:r>
              <a:rPr lang="en-US" b="1" dirty="0"/>
              <a:t>3- Complex transitive verb: </a:t>
            </a:r>
            <a:r>
              <a:rPr lang="en-US" b="1" dirty="0" err="1"/>
              <a:t>SVOCo</a:t>
            </a:r>
            <a:r>
              <a:rPr lang="en-US" b="1" dirty="0"/>
              <a:t>  P9</a:t>
            </a:r>
          </a:p>
          <a:p>
            <a:pPr marL="0" indent="0">
              <a:buNone/>
            </a:pPr>
            <a:r>
              <a:rPr lang="en-US" dirty="0"/>
              <a:t>- People called him Johnny.</a:t>
            </a:r>
          </a:p>
          <a:p>
            <a:pPr marL="0" indent="0">
              <a:buNone/>
            </a:pPr>
            <a:endParaRPr lang="en-US" dirty="0"/>
          </a:p>
        </p:txBody>
      </p:sp>
    </p:spTree>
    <p:extLst>
      <p:ext uri="{BB962C8B-B14F-4D97-AF65-F5344CB8AC3E}">
        <p14:creationId xmlns:p14="http://schemas.microsoft.com/office/powerpoint/2010/main" val="40130506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marL="0" indent="0">
              <a:buNone/>
            </a:pPr>
            <a:r>
              <a:rPr lang="en-US" dirty="0"/>
              <a:t>Examples:</a:t>
            </a:r>
          </a:p>
          <a:p>
            <a:pPr marL="0" indent="0">
              <a:buNone/>
            </a:pPr>
            <a:r>
              <a:rPr lang="en-US" b="1" i="1" dirty="0"/>
              <a:t>- The driver turned the car around.</a:t>
            </a:r>
          </a:p>
          <a:p>
            <a:pPr marL="0" indent="0">
              <a:buNone/>
            </a:pPr>
            <a:r>
              <a:rPr lang="en-US" b="1" i="1" dirty="0"/>
              <a:t>- Someone cleans the palace.</a:t>
            </a:r>
          </a:p>
          <a:p>
            <a:pPr marL="0" indent="0">
              <a:buNone/>
            </a:pPr>
            <a:r>
              <a:rPr lang="en-US" b="1" i="1" dirty="0"/>
              <a:t>- The child poured the tea.</a:t>
            </a:r>
          </a:p>
          <a:p>
            <a:pPr>
              <a:buFontTx/>
              <a:buChar char="-"/>
            </a:pPr>
            <a:r>
              <a:rPr lang="en-US" b="1" i="1" dirty="0"/>
              <a:t>She read the message.</a:t>
            </a:r>
          </a:p>
          <a:p>
            <a:pPr>
              <a:buFontTx/>
              <a:buChar char="-"/>
            </a:pPr>
            <a:r>
              <a:rPr lang="en-US" b="1" i="1" dirty="0"/>
              <a:t>The salesman sold the car.</a:t>
            </a:r>
          </a:p>
          <a:p>
            <a:pPr>
              <a:buFontTx/>
              <a:buChar char="-"/>
            </a:pPr>
            <a:r>
              <a:rPr lang="en-US" b="1" i="1" dirty="0"/>
              <a:t>Mrs. Grundy  grew roses every year.</a:t>
            </a:r>
          </a:p>
          <a:p>
            <a:pPr>
              <a:buFontTx/>
              <a:buChar char="-"/>
            </a:pPr>
            <a:r>
              <a:rPr lang="en-US" b="1" i="1" dirty="0"/>
              <a:t>At the desk we met the nurse.</a:t>
            </a:r>
          </a:p>
          <a:p>
            <a:pPr>
              <a:buFontTx/>
              <a:buChar char="-"/>
            </a:pPr>
            <a:r>
              <a:rPr lang="en-US" b="1" i="1" dirty="0"/>
              <a:t>She sang a beautiful folk song. </a:t>
            </a:r>
          </a:p>
          <a:p>
            <a:endParaRPr lang="en-US" dirty="0"/>
          </a:p>
        </p:txBody>
      </p:sp>
    </p:spTree>
    <p:extLst>
      <p:ext uri="{BB962C8B-B14F-4D97-AF65-F5344CB8AC3E}">
        <p14:creationId xmlns:p14="http://schemas.microsoft.com/office/powerpoint/2010/main" val="22813266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fontScale="77500" lnSpcReduction="20000"/>
          </a:bodyPr>
          <a:lstStyle/>
          <a:p>
            <a:pPr marL="0" indent="0">
              <a:buNone/>
            </a:pPr>
            <a:r>
              <a:rPr lang="en-US" sz="4600" b="1" dirty="0"/>
              <a:t>Pattern 8: </a:t>
            </a:r>
          </a:p>
          <a:p>
            <a:pPr marL="0" indent="0">
              <a:buNone/>
            </a:pPr>
            <a:r>
              <a:rPr lang="en-US" sz="3600" b="1" dirty="0"/>
              <a:t>Noun1 + Transitive Verb + Noun2 +Noun3/ SVOO</a:t>
            </a:r>
          </a:p>
          <a:p>
            <a:pPr marL="0" indent="0" algn="ctr">
              <a:buNone/>
            </a:pPr>
            <a:endParaRPr lang="en-US" sz="4100" b="1" dirty="0"/>
          </a:p>
          <a:p>
            <a:pPr marL="0" indent="0" algn="ctr">
              <a:buNone/>
            </a:pPr>
            <a:r>
              <a:rPr lang="en-US" sz="4100" b="1" dirty="0"/>
              <a:t>e.g. </a:t>
            </a:r>
            <a:r>
              <a:rPr lang="en-US" sz="4100" b="1" i="1" dirty="0"/>
              <a:t>The mother bought the girl a dress.</a:t>
            </a:r>
            <a:endParaRPr lang="en-US" b="1" i="1" dirty="0"/>
          </a:p>
          <a:p>
            <a:pPr marL="0" indent="0">
              <a:buNone/>
            </a:pPr>
            <a:endParaRPr lang="en-US" dirty="0"/>
          </a:p>
          <a:p>
            <a:pPr marL="0" indent="0" algn="just">
              <a:buNone/>
            </a:pPr>
            <a:r>
              <a:rPr lang="en-US" sz="3800" dirty="0"/>
              <a:t>In Pattern 8 there are some points to be observed:</a:t>
            </a:r>
          </a:p>
          <a:p>
            <a:pPr marL="0" indent="0" algn="just">
              <a:buNone/>
            </a:pPr>
            <a:r>
              <a:rPr lang="en-US" sz="3800" dirty="0"/>
              <a:t>1- The superscripts 1, 2, and 3 indicate that each noun has a different referent; </a:t>
            </a:r>
            <a:r>
              <a:rPr lang="en-US" sz="3800" i="1" dirty="0"/>
              <a:t>mother</a:t>
            </a:r>
            <a:r>
              <a:rPr lang="en-US" sz="3800" dirty="0"/>
              <a:t>, </a:t>
            </a:r>
            <a:r>
              <a:rPr lang="en-US" sz="3800" i="1" dirty="0"/>
              <a:t>girl</a:t>
            </a:r>
            <a:r>
              <a:rPr lang="en-US" sz="3800" dirty="0"/>
              <a:t>, and </a:t>
            </a:r>
            <a:r>
              <a:rPr lang="en-US" sz="3800" i="1" dirty="0"/>
              <a:t>dress </a:t>
            </a:r>
            <a:r>
              <a:rPr lang="en-US" sz="3800" dirty="0"/>
              <a:t>are three separated entities.</a:t>
            </a:r>
          </a:p>
          <a:p>
            <a:pPr marL="0" indent="0" algn="just">
              <a:buNone/>
            </a:pPr>
            <a:endParaRPr lang="en-US" sz="3800" dirty="0"/>
          </a:p>
        </p:txBody>
      </p:sp>
    </p:spTree>
    <p:extLst>
      <p:ext uri="{BB962C8B-B14F-4D97-AF65-F5344CB8AC3E}">
        <p14:creationId xmlns:p14="http://schemas.microsoft.com/office/powerpoint/2010/main" val="19598963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a:bodyPr>
          <a:lstStyle/>
          <a:p>
            <a:pPr marL="0" indent="0" algn="just">
              <a:buNone/>
            </a:pPr>
            <a:r>
              <a:rPr lang="en-US" sz="2800" dirty="0"/>
              <a:t>2- We see two grammatical objects after the verb </a:t>
            </a:r>
            <a:r>
              <a:rPr lang="en-US" sz="2800" i="1" dirty="0"/>
              <a:t>bought</a:t>
            </a:r>
            <a:r>
              <a:rPr lang="en-US" sz="2800" dirty="0"/>
              <a:t>. These two objects are called, in order, </a:t>
            </a:r>
            <a:r>
              <a:rPr lang="en-US" sz="2800" b="1" i="1" dirty="0"/>
              <a:t>the indirect </a:t>
            </a:r>
            <a:r>
              <a:rPr lang="en-US" sz="2800" dirty="0"/>
              <a:t>and</a:t>
            </a:r>
            <a:r>
              <a:rPr lang="en-US" sz="2800" b="1" dirty="0"/>
              <a:t> </a:t>
            </a:r>
            <a:r>
              <a:rPr lang="en-US" sz="2800" b="1" i="1" dirty="0"/>
              <a:t>the direct object</a:t>
            </a:r>
            <a:r>
              <a:rPr lang="en-US" sz="2800" dirty="0"/>
              <a:t>. If we omit the first one, the pattern becomes number 7 and </a:t>
            </a:r>
            <a:r>
              <a:rPr lang="en-US" sz="2800" i="1" dirty="0"/>
              <a:t>dress </a:t>
            </a:r>
            <a:r>
              <a:rPr lang="en-US" sz="2800" dirty="0"/>
              <a:t>is seen to be the direct object.</a:t>
            </a:r>
          </a:p>
          <a:p>
            <a:pPr marL="0" indent="0" algn="just">
              <a:buNone/>
            </a:pPr>
            <a:endParaRPr lang="en-US" dirty="0"/>
          </a:p>
          <a:p>
            <a:pPr marL="0" indent="0" algn="just">
              <a:buNone/>
            </a:pPr>
            <a:r>
              <a:rPr lang="en-US" dirty="0"/>
              <a:t>3- The verbs that can be used in Pattern 8 are restricted. Some of the common ones are : </a:t>
            </a:r>
            <a:r>
              <a:rPr lang="en-US" b="1" i="1" dirty="0"/>
              <a:t>give</a:t>
            </a:r>
            <a:r>
              <a:rPr lang="en-US" b="1" dirty="0"/>
              <a:t>, </a:t>
            </a:r>
            <a:r>
              <a:rPr lang="en-US" b="1" i="1" dirty="0"/>
              <a:t>make</a:t>
            </a:r>
            <a:r>
              <a:rPr lang="en-US" b="1" dirty="0"/>
              <a:t>, </a:t>
            </a:r>
            <a:r>
              <a:rPr lang="en-US" b="1" i="1" dirty="0"/>
              <a:t>find</a:t>
            </a:r>
            <a:r>
              <a:rPr lang="en-US" b="1" dirty="0"/>
              <a:t>, </a:t>
            </a:r>
            <a:r>
              <a:rPr lang="en-US" b="1" i="1" dirty="0"/>
              <a:t>tell</a:t>
            </a:r>
            <a:r>
              <a:rPr lang="en-US" b="1" dirty="0"/>
              <a:t>, </a:t>
            </a:r>
            <a:r>
              <a:rPr lang="en-US" b="1" i="1" dirty="0"/>
              <a:t>buy</a:t>
            </a:r>
            <a:r>
              <a:rPr lang="en-US" b="1" dirty="0"/>
              <a:t>, </a:t>
            </a:r>
            <a:r>
              <a:rPr lang="en-US" b="1" i="1" dirty="0"/>
              <a:t>write</a:t>
            </a:r>
            <a:r>
              <a:rPr lang="en-US" b="1" dirty="0"/>
              <a:t>, </a:t>
            </a:r>
            <a:r>
              <a:rPr lang="en-US" b="1" i="1" dirty="0"/>
              <a:t>send</a:t>
            </a:r>
            <a:r>
              <a:rPr lang="en-US" b="1" dirty="0"/>
              <a:t>, </a:t>
            </a:r>
            <a:r>
              <a:rPr lang="en-US" b="1" i="1" dirty="0"/>
              <a:t>ask</a:t>
            </a:r>
            <a:r>
              <a:rPr lang="en-US" b="1" dirty="0"/>
              <a:t>, </a:t>
            </a:r>
            <a:r>
              <a:rPr lang="en-US" b="1" i="1" dirty="0"/>
              <a:t>play</a:t>
            </a:r>
            <a:r>
              <a:rPr lang="en-US" b="1" dirty="0"/>
              <a:t>, </a:t>
            </a:r>
            <a:r>
              <a:rPr lang="en-US" b="1" i="1" dirty="0"/>
              <a:t>build</a:t>
            </a:r>
            <a:r>
              <a:rPr lang="en-US" b="1" dirty="0"/>
              <a:t>, </a:t>
            </a:r>
            <a:r>
              <a:rPr lang="en-US" b="1" i="1" dirty="0"/>
              <a:t>teach</a:t>
            </a:r>
            <a:r>
              <a:rPr lang="en-US" b="1" dirty="0"/>
              <a:t>, </a:t>
            </a:r>
            <a:r>
              <a:rPr lang="en-US" b="1" i="1" dirty="0"/>
              <a:t>assign</a:t>
            </a:r>
            <a:r>
              <a:rPr lang="en-US" b="1" dirty="0"/>
              <a:t>, </a:t>
            </a:r>
            <a:r>
              <a:rPr lang="en-US" b="1" i="1" dirty="0"/>
              <a:t>feed</a:t>
            </a:r>
            <a:r>
              <a:rPr lang="en-US" b="1" dirty="0"/>
              <a:t>, </a:t>
            </a:r>
            <a:r>
              <a:rPr lang="en-US" b="1" i="1" dirty="0"/>
              <a:t>offer</a:t>
            </a:r>
            <a:r>
              <a:rPr lang="en-US" b="1" dirty="0"/>
              <a:t>, </a:t>
            </a:r>
            <a:r>
              <a:rPr lang="en-US" b="1" i="1" dirty="0"/>
              <a:t>throw</a:t>
            </a:r>
            <a:r>
              <a:rPr lang="en-US" b="1" dirty="0"/>
              <a:t>, </a:t>
            </a:r>
            <a:r>
              <a:rPr lang="en-US" b="1" i="1" dirty="0"/>
              <a:t>hand</a:t>
            </a:r>
            <a:r>
              <a:rPr lang="en-US" b="1" dirty="0"/>
              <a:t>, </a:t>
            </a:r>
            <a:r>
              <a:rPr lang="en-US" b="1" i="1" dirty="0"/>
              <a:t>pass</a:t>
            </a:r>
            <a:r>
              <a:rPr lang="en-US" b="1" dirty="0"/>
              <a:t>, </a:t>
            </a:r>
            <a:r>
              <a:rPr lang="en-US" b="1" i="1" dirty="0"/>
              <a:t>sell</a:t>
            </a:r>
            <a:r>
              <a:rPr lang="en-US" b="1" dirty="0"/>
              <a:t>, </a:t>
            </a:r>
            <a:r>
              <a:rPr lang="en-US" b="1" i="1" dirty="0"/>
              <a:t>pay</a:t>
            </a:r>
            <a:r>
              <a:rPr lang="en-US" b="1" dirty="0"/>
              <a:t>.</a:t>
            </a:r>
          </a:p>
        </p:txBody>
      </p:sp>
    </p:spTree>
    <p:extLst>
      <p:ext uri="{BB962C8B-B14F-4D97-AF65-F5344CB8AC3E}">
        <p14:creationId xmlns:p14="http://schemas.microsoft.com/office/powerpoint/2010/main" val="4743941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a:bodyPr>
          <a:lstStyle/>
          <a:p>
            <a:pPr marL="0" indent="0">
              <a:buNone/>
            </a:pPr>
            <a:r>
              <a:rPr lang="en-US" dirty="0"/>
              <a:t>4- In  Pattern 8, a sentence may be transformed into passive by making either the direct or the indirect object the subject of the passive verb.</a:t>
            </a:r>
          </a:p>
          <a:p>
            <a:pPr marL="0" indent="0">
              <a:buNone/>
            </a:pPr>
            <a:r>
              <a:rPr lang="en-US" dirty="0"/>
              <a:t>*</a:t>
            </a:r>
            <a:r>
              <a:rPr lang="en-US" b="1" i="1" dirty="0"/>
              <a:t>A dress was bought the girl by her mother.</a:t>
            </a:r>
          </a:p>
          <a:p>
            <a:pPr marL="0" indent="0">
              <a:buNone/>
            </a:pPr>
            <a:r>
              <a:rPr lang="en-US" b="1" i="1" dirty="0"/>
              <a:t>The girl was bought a dress by her mother.</a:t>
            </a:r>
          </a:p>
          <a:p>
            <a:pPr marL="0" indent="0">
              <a:buNone/>
            </a:pPr>
            <a:r>
              <a:rPr lang="en-US" dirty="0"/>
              <a:t>In some cases, however, the passive transform does not sound fully natural and seems to demand a preposition, as in:</a:t>
            </a:r>
          </a:p>
          <a:p>
            <a:pPr marL="0" indent="0">
              <a:buNone/>
            </a:pPr>
            <a:r>
              <a:rPr lang="en-US" dirty="0"/>
              <a:t>- </a:t>
            </a:r>
            <a:r>
              <a:rPr lang="en-US" b="1" i="1" dirty="0"/>
              <a:t>A dress was bought for the girl by her mother.</a:t>
            </a:r>
            <a:endParaRPr lang="en-US" dirty="0"/>
          </a:p>
          <a:p>
            <a:endParaRPr lang="en-US" dirty="0"/>
          </a:p>
        </p:txBody>
      </p:sp>
    </p:spTree>
    <p:extLst>
      <p:ext uri="{BB962C8B-B14F-4D97-AF65-F5344CB8AC3E}">
        <p14:creationId xmlns:p14="http://schemas.microsoft.com/office/powerpoint/2010/main" val="2821618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marL="0" indent="0" algn="ctr">
              <a:buNone/>
            </a:pPr>
            <a:r>
              <a:rPr lang="en-US" sz="4400" b="1" dirty="0"/>
              <a:t>Basic Sentence Patterns</a:t>
            </a:r>
          </a:p>
          <a:p>
            <a:pPr marL="0" indent="0" algn="just">
              <a:buNone/>
            </a:pPr>
            <a:r>
              <a:rPr lang="en-US" dirty="0"/>
              <a:t>One recent approach to understand English sentences is to recognize the various patterns, of which there are nine, upon which English sentences are based. These basic sentence patterns are combined in various ways to generate longer sentences. </a:t>
            </a:r>
            <a:endParaRPr lang="en-US" sz="2000" dirty="0"/>
          </a:p>
        </p:txBody>
      </p:sp>
    </p:spTree>
    <p:extLst>
      <p:ext uri="{BB962C8B-B14F-4D97-AF65-F5344CB8AC3E}">
        <p14:creationId xmlns:p14="http://schemas.microsoft.com/office/powerpoint/2010/main" val="25123810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marL="0" indent="0">
              <a:buNone/>
            </a:pPr>
            <a:r>
              <a:rPr lang="en-US" dirty="0"/>
              <a:t>5- The grammatical meaning of the indirect object is “</a:t>
            </a:r>
            <a:r>
              <a:rPr lang="en-US" i="1" dirty="0"/>
              <a:t>beneficiary of the action of the verb-plus-direct-object</a:t>
            </a:r>
            <a:r>
              <a:rPr lang="en-US" dirty="0"/>
              <a:t>.”</a:t>
            </a:r>
          </a:p>
          <a:p>
            <a:pPr marL="0" indent="0">
              <a:buNone/>
            </a:pPr>
            <a:r>
              <a:rPr lang="en-US" b="1" i="1" dirty="0"/>
              <a:t>- She sold the student a ticket.</a:t>
            </a:r>
          </a:p>
          <a:p>
            <a:pPr marL="0" indent="0">
              <a:buNone/>
            </a:pPr>
            <a:r>
              <a:rPr lang="en-US" b="1" i="1" dirty="0"/>
              <a:t>- He built them a playpen.</a:t>
            </a:r>
          </a:p>
          <a:p>
            <a:pPr marL="0" indent="0">
              <a:buNone/>
            </a:pPr>
            <a:r>
              <a:rPr lang="en-US" b="1" i="1" dirty="0"/>
              <a:t>- We found Maria an apartment for the semester.</a:t>
            </a:r>
          </a:p>
          <a:p>
            <a:pPr>
              <a:buFontTx/>
              <a:buChar char="-"/>
            </a:pPr>
            <a:r>
              <a:rPr lang="en-US" b="1" i="1" dirty="0"/>
              <a:t>The instructor asked her a question.</a:t>
            </a:r>
          </a:p>
          <a:p>
            <a:pPr>
              <a:buFontTx/>
              <a:buChar char="-"/>
            </a:pPr>
            <a:r>
              <a:rPr lang="en-US" b="1" i="1" dirty="0"/>
              <a:t>He offered his friend a car.</a:t>
            </a:r>
          </a:p>
          <a:p>
            <a:pPr>
              <a:buFontTx/>
              <a:buChar char="-"/>
            </a:pPr>
            <a:r>
              <a:rPr lang="en-US" b="1" i="1" dirty="0"/>
              <a:t>The company made the manager a fine offer.</a:t>
            </a:r>
          </a:p>
          <a:p>
            <a:pPr>
              <a:buFontTx/>
              <a:buChar char="-"/>
            </a:pPr>
            <a:r>
              <a:rPr lang="en-US" b="1" i="1" dirty="0"/>
              <a:t> </a:t>
            </a:r>
          </a:p>
          <a:p>
            <a:pPr>
              <a:buFontTx/>
              <a:buChar char="-"/>
            </a:pPr>
            <a:endParaRPr lang="en-US" dirty="0"/>
          </a:p>
        </p:txBody>
      </p:sp>
    </p:spTree>
    <p:extLst>
      <p:ext uri="{BB962C8B-B14F-4D97-AF65-F5344CB8AC3E}">
        <p14:creationId xmlns:p14="http://schemas.microsoft.com/office/powerpoint/2010/main" val="3528495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a:buFontTx/>
              <a:buChar char="-"/>
            </a:pPr>
            <a:r>
              <a:rPr lang="en-US" dirty="0"/>
              <a:t>He gave all that information to the FBI.</a:t>
            </a:r>
          </a:p>
          <a:p>
            <a:pPr>
              <a:buFontTx/>
              <a:buChar char="-"/>
            </a:pPr>
            <a:r>
              <a:rPr lang="en-US" dirty="0"/>
              <a:t>Somebody paid the men £200.</a:t>
            </a:r>
          </a:p>
          <a:p>
            <a:pPr>
              <a:buFontTx/>
              <a:buChar char="-"/>
            </a:pPr>
            <a:r>
              <a:rPr lang="en-US" dirty="0"/>
              <a:t>Can you bring me some milk from the shop?</a:t>
            </a:r>
          </a:p>
          <a:p>
            <a:pPr>
              <a:buFontTx/>
              <a:buChar char="-"/>
            </a:pPr>
            <a:r>
              <a:rPr lang="en-US" dirty="0"/>
              <a:t>I read Suzan a story.</a:t>
            </a:r>
          </a:p>
          <a:p>
            <a:pPr>
              <a:buFontTx/>
              <a:buChar char="-"/>
            </a:pPr>
            <a:r>
              <a:rPr lang="en-US" dirty="0"/>
              <a:t>Can you pass me the salt?</a:t>
            </a:r>
          </a:p>
          <a:p>
            <a:pPr>
              <a:buFontTx/>
              <a:buChar char="-"/>
            </a:pPr>
            <a:r>
              <a:rPr lang="en-US" dirty="0"/>
              <a:t>He made himself a cup of coffee.</a:t>
            </a:r>
          </a:p>
          <a:p>
            <a:pPr>
              <a:buFontTx/>
              <a:buChar char="-"/>
            </a:pPr>
            <a:r>
              <a:rPr lang="en-US" dirty="0"/>
              <a:t>His father bought him a car.</a:t>
            </a:r>
          </a:p>
          <a:p>
            <a:pPr>
              <a:buFontTx/>
              <a:buChar char="-"/>
            </a:pPr>
            <a:endParaRPr lang="en-US" dirty="0"/>
          </a:p>
          <a:p>
            <a:pPr>
              <a:buFontTx/>
              <a:buChar char="-"/>
            </a:pPr>
            <a:endParaRPr lang="en-US" dirty="0"/>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2220660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D2D27-5189-D117-FD85-BC7CAE3D7C8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2988DFE-42CA-4599-BD8F-0654F327CDF6}"/>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6420830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lnSpcReduction="10000"/>
          </a:bodyPr>
          <a:lstStyle/>
          <a:p>
            <a:pPr marL="0" indent="0">
              <a:buNone/>
            </a:pPr>
            <a:r>
              <a:rPr lang="en-US" dirty="0"/>
              <a:t>Note:</a:t>
            </a:r>
          </a:p>
          <a:p>
            <a:pPr marL="0" indent="0">
              <a:buNone/>
            </a:pPr>
            <a:r>
              <a:rPr lang="en-US" dirty="0"/>
              <a:t>1- many verbs that can have two objects may also be used with an object (D.O.).</a:t>
            </a:r>
          </a:p>
          <a:p>
            <a:pPr>
              <a:buFontTx/>
              <a:buChar char="-"/>
            </a:pPr>
            <a:r>
              <a:rPr lang="en-US" dirty="0"/>
              <a:t>I read the story.</a:t>
            </a:r>
          </a:p>
          <a:p>
            <a:pPr marL="0" indent="0">
              <a:buNone/>
            </a:pPr>
            <a:r>
              <a:rPr lang="en-US" dirty="0"/>
              <a:t>2- with many verbs that can have two object, it is possible to reverse the order of the objects if we put ‘for’ or ‘to’ before the I.O.(this is then called a prepositional object).</a:t>
            </a:r>
          </a:p>
          <a:p>
            <a:pPr>
              <a:buFontTx/>
              <a:buChar char="-"/>
            </a:pPr>
            <a:r>
              <a:rPr lang="en-US" dirty="0"/>
              <a:t>I built my daughter a doll’s house.</a:t>
            </a:r>
          </a:p>
          <a:p>
            <a:pPr>
              <a:buFontTx/>
              <a:buChar char="-"/>
            </a:pPr>
            <a:r>
              <a:rPr lang="en-US" dirty="0"/>
              <a:t>I built  a doll’s house for my daughter.</a:t>
            </a:r>
          </a:p>
          <a:p>
            <a:pPr marL="0" indent="0">
              <a:buNone/>
            </a:pPr>
            <a:endParaRPr lang="en-US" dirty="0"/>
          </a:p>
        </p:txBody>
      </p:sp>
    </p:spTree>
    <p:extLst>
      <p:ext uri="{BB962C8B-B14F-4D97-AF65-F5344CB8AC3E}">
        <p14:creationId xmlns:p14="http://schemas.microsoft.com/office/powerpoint/2010/main" val="10572622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a:bodyPr>
          <a:lstStyle/>
          <a:p>
            <a:pPr marL="0" indent="0" algn="just">
              <a:buNone/>
            </a:pPr>
            <a:r>
              <a:rPr lang="en-US" sz="2400" dirty="0"/>
              <a:t>3- If a pronoun is used in the position of the direct object (N3), it must be the first of the two objects:</a:t>
            </a:r>
          </a:p>
          <a:p>
            <a:pPr algn="just">
              <a:buFontTx/>
              <a:buChar char="-"/>
            </a:pPr>
            <a:r>
              <a:rPr lang="en-US" sz="2400" b="1" dirty="0"/>
              <a:t>The mother bought it for the girl.</a:t>
            </a:r>
          </a:p>
          <a:p>
            <a:pPr algn="just">
              <a:buFontTx/>
              <a:buChar char="-"/>
            </a:pPr>
            <a:r>
              <a:rPr lang="en-US" sz="2400" b="1" dirty="0"/>
              <a:t>*The mother bought the girl it.</a:t>
            </a:r>
          </a:p>
          <a:p>
            <a:pPr algn="just">
              <a:buFontTx/>
              <a:buChar char="-"/>
            </a:pPr>
            <a:endParaRPr lang="en-US" sz="2400" dirty="0"/>
          </a:p>
          <a:p>
            <a:pPr marL="0" indent="0" algn="just">
              <a:buNone/>
            </a:pPr>
            <a:r>
              <a:rPr lang="en-US" sz="2400" dirty="0"/>
              <a:t>4- Similarly, if N2 and N3 are both pronouns, again the direct object must occur first.</a:t>
            </a:r>
          </a:p>
          <a:p>
            <a:pPr algn="just">
              <a:buFontTx/>
              <a:buChar char="-"/>
            </a:pPr>
            <a:r>
              <a:rPr lang="en-US" sz="2400" b="1" dirty="0"/>
              <a:t>The mother bought it for her.</a:t>
            </a:r>
          </a:p>
          <a:p>
            <a:pPr algn="just">
              <a:buFontTx/>
              <a:buChar char="-"/>
            </a:pPr>
            <a:r>
              <a:rPr lang="en-US" sz="2400" b="1" dirty="0"/>
              <a:t>*The mother bought it her. </a:t>
            </a:r>
          </a:p>
          <a:p>
            <a:pPr marL="0" indent="0">
              <a:buNone/>
            </a:pPr>
            <a:endParaRPr lang="en-US" sz="3600" b="1" dirty="0"/>
          </a:p>
          <a:p>
            <a:pPr marL="0" indent="0">
              <a:buNone/>
            </a:pPr>
            <a:endParaRPr lang="en-US" b="1" dirty="0"/>
          </a:p>
        </p:txBody>
      </p:sp>
    </p:spTree>
    <p:extLst>
      <p:ext uri="{BB962C8B-B14F-4D97-AF65-F5344CB8AC3E}">
        <p14:creationId xmlns:p14="http://schemas.microsoft.com/office/powerpoint/2010/main" val="8586528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fontScale="92500" lnSpcReduction="20000"/>
          </a:bodyPr>
          <a:lstStyle/>
          <a:p>
            <a:pPr marL="0" indent="0">
              <a:buNone/>
            </a:pPr>
            <a:r>
              <a:rPr lang="en-US" sz="2800" b="1" dirty="0"/>
              <a:t>Pattern 9:     </a:t>
            </a:r>
          </a:p>
          <a:p>
            <a:pPr marL="0" indent="0" algn="ctr">
              <a:buNone/>
            </a:pPr>
            <a:r>
              <a:rPr lang="en-US" sz="3300" b="1" dirty="0"/>
              <a:t>N1 </a:t>
            </a:r>
            <a:r>
              <a:rPr lang="en-US" sz="3300" b="1" baseline="-25000" dirty="0"/>
              <a:t> +</a:t>
            </a:r>
            <a:r>
              <a:rPr lang="en-US" sz="3300" b="1" dirty="0"/>
              <a:t> </a:t>
            </a:r>
            <a:r>
              <a:rPr lang="en-US" sz="3300" b="1" dirty="0" err="1"/>
              <a:t>TrV</a:t>
            </a:r>
            <a:r>
              <a:rPr lang="en-US" sz="3300" b="1" dirty="0"/>
              <a:t>  + N2 plus </a:t>
            </a:r>
            <a:r>
              <a:rPr lang="en-US" sz="3800" b="1" dirty="0"/>
              <a:t>one /</a:t>
            </a:r>
            <a:r>
              <a:rPr lang="en-US" sz="3800" b="1" dirty="0" err="1"/>
              <a:t>SVOCo</a:t>
            </a:r>
            <a:endParaRPr lang="en-US" sz="3800" b="1" dirty="0"/>
          </a:p>
          <a:p>
            <a:pPr marL="0" indent="0">
              <a:buNone/>
            </a:pPr>
            <a:endParaRPr lang="en-US" sz="3200" b="1" dirty="0"/>
          </a:p>
          <a:p>
            <a:pPr marL="0" indent="0">
              <a:buNone/>
            </a:pPr>
            <a:r>
              <a:rPr lang="en-US" sz="3400" b="1" dirty="0"/>
              <a:t>N1: the doer of the action (subject)</a:t>
            </a:r>
          </a:p>
          <a:p>
            <a:pPr marL="0" indent="0">
              <a:buNone/>
            </a:pPr>
            <a:endParaRPr lang="en-US" sz="3400" b="1" dirty="0"/>
          </a:p>
          <a:p>
            <a:pPr marL="0" indent="0">
              <a:buNone/>
            </a:pPr>
            <a:r>
              <a:rPr lang="en-US" sz="3400" b="1" dirty="0"/>
              <a:t>N2: the receiver of the action (object/direct)</a:t>
            </a:r>
          </a:p>
          <a:p>
            <a:pPr marL="0" indent="0">
              <a:buNone/>
            </a:pPr>
            <a:endParaRPr lang="en-US" sz="3400" b="1" dirty="0"/>
          </a:p>
          <a:p>
            <a:pPr marL="0" indent="0">
              <a:buNone/>
            </a:pPr>
            <a:r>
              <a:rPr lang="en-US" sz="3400" dirty="0"/>
              <a:t>	`</a:t>
            </a:r>
          </a:p>
        </p:txBody>
      </p:sp>
    </p:spTree>
    <p:extLst>
      <p:ext uri="{BB962C8B-B14F-4D97-AF65-F5344CB8AC3E}">
        <p14:creationId xmlns:p14="http://schemas.microsoft.com/office/powerpoint/2010/main" val="1025383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fontScale="77500" lnSpcReduction="20000"/>
          </a:bodyPr>
          <a:lstStyle/>
          <a:p>
            <a:pPr marL="0" indent="0">
              <a:buNone/>
            </a:pPr>
            <a:r>
              <a:rPr lang="en-US" sz="3400" b="1" dirty="0"/>
              <a:t>One: is that or an element that completes the direct object. It can be one of the followings:</a:t>
            </a:r>
          </a:p>
          <a:p>
            <a:pPr marL="0" indent="0">
              <a:buNone/>
            </a:pPr>
            <a:endParaRPr lang="en-US" sz="3400" b="1" dirty="0"/>
          </a:p>
          <a:p>
            <a:pPr marL="0" indent="0">
              <a:buNone/>
            </a:pPr>
            <a:r>
              <a:rPr lang="en-US" sz="3400" dirty="0"/>
              <a:t>a)N2                                           b)</a:t>
            </a:r>
            <a:r>
              <a:rPr lang="en-US" sz="3400" dirty="0" err="1"/>
              <a:t>Adj</a:t>
            </a:r>
            <a:r>
              <a:rPr lang="en-US" sz="3400" dirty="0"/>
              <a:t>                                                                         c)Pronoun                                 d) </a:t>
            </a:r>
            <a:r>
              <a:rPr lang="en-US" sz="3400" dirty="0" err="1"/>
              <a:t>Adv</a:t>
            </a:r>
            <a:r>
              <a:rPr lang="en-US" sz="3400" dirty="0"/>
              <a:t> (of place),</a:t>
            </a:r>
          </a:p>
          <a:p>
            <a:pPr marL="0" indent="0">
              <a:buNone/>
            </a:pPr>
            <a:r>
              <a:rPr lang="en-US" sz="3400" dirty="0"/>
              <a:t>e) Verb, present participle        f) Verb, past participle             </a:t>
            </a:r>
          </a:p>
          <a:p>
            <a:pPr marL="0" indent="0">
              <a:buNone/>
            </a:pPr>
            <a:r>
              <a:rPr lang="en-US" sz="3400" dirty="0"/>
              <a:t>g) Prepositional phrase            </a:t>
            </a:r>
            <a:r>
              <a:rPr lang="en-US" dirty="0"/>
              <a:t>h) infinitive phrase with </a:t>
            </a:r>
            <a:r>
              <a:rPr lang="en-US" i="1" dirty="0"/>
              <a:t>to be</a:t>
            </a:r>
            <a:r>
              <a:rPr lang="en-US" dirty="0"/>
              <a:t>.</a:t>
            </a:r>
          </a:p>
          <a:p>
            <a:pPr>
              <a:buFontTx/>
              <a:buChar char="-"/>
            </a:pPr>
            <a:r>
              <a:rPr lang="en-US" sz="3400" dirty="0"/>
              <a:t>A limited number of verbs can be used for P.9 like:</a:t>
            </a:r>
          </a:p>
          <a:p>
            <a:pPr marL="0" indent="0">
              <a:buNone/>
            </a:pPr>
            <a:r>
              <a:rPr lang="en-US" sz="3400" dirty="0"/>
              <a:t>(name, choose, elect, appoint, select, designate,  vote, make, declare, nominate, call, consider, imagine, think, believe, feel, keep, suppose, find, prove, label, judge)</a:t>
            </a:r>
          </a:p>
        </p:txBody>
      </p:sp>
    </p:spTree>
    <p:extLst>
      <p:ext uri="{BB962C8B-B14F-4D97-AF65-F5344CB8AC3E}">
        <p14:creationId xmlns:p14="http://schemas.microsoft.com/office/powerpoint/2010/main" val="7860194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fontScale="92500"/>
          </a:bodyPr>
          <a:lstStyle/>
          <a:p>
            <a:r>
              <a:rPr lang="en-US" b="1" i="1" dirty="0"/>
              <a:t>a) The basketball team elected  John </a:t>
            </a:r>
            <a:r>
              <a:rPr lang="en-US" b="1" i="1" u="sng" dirty="0"/>
              <a:t>captain</a:t>
            </a:r>
            <a:r>
              <a:rPr lang="en-US" b="1" i="1" dirty="0"/>
              <a:t>.       N</a:t>
            </a:r>
          </a:p>
          <a:p>
            <a:r>
              <a:rPr lang="en-US" b="1" i="1" dirty="0"/>
              <a:t>b) He considered her </a:t>
            </a:r>
            <a:r>
              <a:rPr lang="en-US" b="1" i="1" u="sng" dirty="0"/>
              <a:t>brilliant</a:t>
            </a:r>
            <a:r>
              <a:rPr lang="en-US" b="1" i="1" dirty="0"/>
              <a:t>.                              </a:t>
            </a:r>
            <a:r>
              <a:rPr lang="en-US" b="1" i="1" dirty="0" err="1"/>
              <a:t>adj</a:t>
            </a:r>
            <a:endParaRPr lang="en-US" b="1" i="1" dirty="0"/>
          </a:p>
          <a:p>
            <a:r>
              <a:rPr lang="en-US" b="1" i="1" dirty="0"/>
              <a:t>c) I thought the caller </a:t>
            </a:r>
            <a:r>
              <a:rPr lang="en-US" b="1" i="1" u="sng" dirty="0"/>
              <a:t>you</a:t>
            </a:r>
            <a:r>
              <a:rPr lang="en-US" b="1" i="1" dirty="0"/>
              <a:t>.                             pronoun</a:t>
            </a:r>
          </a:p>
          <a:p>
            <a:r>
              <a:rPr lang="en-US" b="1" i="1" dirty="0"/>
              <a:t>d) We supposed him </a:t>
            </a:r>
            <a:r>
              <a:rPr lang="en-US" b="1" i="1" u="sng" dirty="0"/>
              <a:t>upstairs</a:t>
            </a:r>
            <a:r>
              <a:rPr lang="en-US" b="1" i="1" dirty="0"/>
              <a:t>.		         </a:t>
            </a:r>
            <a:r>
              <a:rPr lang="en-US" b="1" i="1" dirty="0" err="1"/>
              <a:t>adv</a:t>
            </a:r>
            <a:endParaRPr lang="en-US" b="1" i="1" dirty="0"/>
          </a:p>
          <a:p>
            <a:r>
              <a:rPr lang="en-US" b="1" i="1" dirty="0"/>
              <a:t>e) I imagined her </a:t>
            </a:r>
            <a:r>
              <a:rPr lang="en-US" b="1" i="1" u="sng" dirty="0"/>
              <a:t>eating</a:t>
            </a:r>
            <a:r>
              <a:rPr lang="en-US" b="1" i="1" dirty="0"/>
              <a:t>.	    V. present participle</a:t>
            </a:r>
          </a:p>
          <a:p>
            <a:r>
              <a:rPr lang="en-US" b="1" i="1" dirty="0"/>
              <a:t>f) I found the food </a:t>
            </a:r>
            <a:r>
              <a:rPr lang="en-US" b="1" i="1" u="sng" dirty="0"/>
              <a:t>eaten</a:t>
            </a:r>
            <a:r>
              <a:rPr lang="en-US" b="1" i="1" dirty="0"/>
              <a:t>.                V. past participle</a:t>
            </a:r>
          </a:p>
          <a:p>
            <a:r>
              <a:rPr lang="en-US" b="1" i="1" dirty="0"/>
              <a:t>g) We considered her </a:t>
            </a:r>
            <a:r>
              <a:rPr lang="en-US" b="1" i="1" u="sng" dirty="0"/>
              <a:t>in the way</a:t>
            </a:r>
            <a:r>
              <a:rPr lang="en-US" b="1" i="1" dirty="0"/>
              <a:t>.        Prep. Ph.</a:t>
            </a:r>
          </a:p>
          <a:p>
            <a:r>
              <a:rPr lang="en-US" b="1" i="1" dirty="0"/>
              <a:t>h) We thought Kim </a:t>
            </a:r>
            <a:r>
              <a:rPr lang="en-US" b="1" i="1" u="sng" dirty="0"/>
              <a:t>to be a fine player</a:t>
            </a:r>
            <a:r>
              <a:rPr lang="en-US" b="1" i="1" dirty="0"/>
              <a:t>.   Infin. With “to”</a:t>
            </a:r>
          </a:p>
          <a:p>
            <a:r>
              <a:rPr lang="en-US" b="1" i="1" dirty="0"/>
              <a:t>The coach designated Jan the new manager of the team.</a:t>
            </a:r>
            <a:endParaRPr lang="en-US" dirty="0"/>
          </a:p>
        </p:txBody>
      </p:sp>
    </p:spTree>
    <p:extLst>
      <p:ext uri="{BB962C8B-B14F-4D97-AF65-F5344CB8AC3E}">
        <p14:creationId xmlns:p14="http://schemas.microsoft.com/office/powerpoint/2010/main" val="28771743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lnSpcReduction="10000"/>
          </a:bodyPr>
          <a:lstStyle/>
          <a:p>
            <a:r>
              <a:rPr lang="en-US" dirty="0"/>
              <a:t>Pattern 9, likes Pattern 8, has two objects (elements) following the verb. But it differs from Pattern 8 in three respects:</a:t>
            </a:r>
          </a:p>
          <a:p>
            <a:pPr marL="0" indent="0">
              <a:buNone/>
            </a:pPr>
            <a:r>
              <a:rPr lang="en-US" dirty="0"/>
              <a:t>1- In the order of objects the direct object comes first. In some sentences, if we omit the second object, we are left with Pattern 7 which contains only the direct object after the verb:</a:t>
            </a:r>
          </a:p>
          <a:p>
            <a:pPr marL="0" indent="0">
              <a:buNone/>
            </a:pPr>
            <a:r>
              <a:rPr lang="en-US" b="1" i="1" dirty="0"/>
              <a:t>- The basketball team chose John.</a:t>
            </a:r>
          </a:p>
          <a:p>
            <a:pPr marL="0" indent="0">
              <a:buNone/>
            </a:pPr>
            <a:endParaRPr lang="en-US" dirty="0"/>
          </a:p>
          <a:p>
            <a:pPr marL="0" indent="0">
              <a:buNone/>
            </a:pPr>
            <a:r>
              <a:rPr lang="en-US" dirty="0"/>
              <a:t>The second object, in P.9, is called the </a:t>
            </a:r>
            <a:r>
              <a:rPr lang="en-US" i="1" dirty="0"/>
              <a:t>objective complement</a:t>
            </a:r>
            <a:r>
              <a:rPr lang="en-US" dirty="0"/>
              <a:t>, because it completes the direct object.</a:t>
            </a:r>
          </a:p>
        </p:txBody>
      </p:sp>
    </p:spTree>
    <p:extLst>
      <p:ext uri="{BB962C8B-B14F-4D97-AF65-F5344CB8AC3E}">
        <p14:creationId xmlns:p14="http://schemas.microsoft.com/office/powerpoint/2010/main" val="34775526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457200" y="2011680"/>
            <a:ext cx="8229600" cy="4389120"/>
          </a:xfrm>
        </p:spPr>
        <p:txBody>
          <a:bodyPr/>
          <a:lstStyle/>
          <a:p>
            <a:pPr marL="0" indent="0" algn="just">
              <a:buNone/>
            </a:pPr>
            <a:r>
              <a:rPr lang="en-US" dirty="0"/>
              <a:t>2- In Pattern 9 both objects have the same referent; that is, both </a:t>
            </a:r>
            <a:r>
              <a:rPr lang="en-US" i="1" dirty="0"/>
              <a:t>John  </a:t>
            </a:r>
            <a:r>
              <a:rPr lang="en-US" dirty="0"/>
              <a:t>and </a:t>
            </a:r>
            <a:r>
              <a:rPr lang="en-US" i="1" dirty="0"/>
              <a:t>captain </a:t>
            </a:r>
            <a:r>
              <a:rPr lang="en-US" dirty="0"/>
              <a:t>refer to the same person.</a:t>
            </a:r>
          </a:p>
          <a:p>
            <a:pPr marL="0" indent="0" algn="just">
              <a:buNone/>
            </a:pPr>
            <a:endParaRPr lang="en-US" dirty="0"/>
          </a:p>
          <a:p>
            <a:pPr marL="0" indent="0" algn="just">
              <a:buNone/>
            </a:pPr>
            <a:r>
              <a:rPr lang="en-US" dirty="0"/>
              <a:t>3- In Pattern 9, only the first object, the direct object, can be made the subject of a passive verb. We can transform the pattern sentence into:</a:t>
            </a:r>
          </a:p>
          <a:p>
            <a:pPr algn="just"/>
            <a:r>
              <a:rPr lang="en-US" b="1" i="1" dirty="0"/>
              <a:t>John was chosen captain</a:t>
            </a:r>
            <a:r>
              <a:rPr lang="en-US" dirty="0"/>
              <a:t>.</a:t>
            </a:r>
          </a:p>
          <a:p>
            <a:pPr marL="0" indent="0" algn="just">
              <a:buNone/>
            </a:pPr>
            <a:r>
              <a:rPr lang="en-US" dirty="0"/>
              <a:t>But we can’t make the object complement such a subject:</a:t>
            </a:r>
          </a:p>
          <a:p>
            <a:pPr marL="0" indent="0" algn="just">
              <a:buNone/>
            </a:pPr>
            <a:r>
              <a:rPr lang="en-US" dirty="0"/>
              <a:t>-* captain was chosen John. (this makes no sense)</a:t>
            </a:r>
          </a:p>
        </p:txBody>
      </p:sp>
    </p:spTree>
    <p:extLst>
      <p:ext uri="{BB962C8B-B14F-4D97-AF65-F5344CB8AC3E}">
        <p14:creationId xmlns:p14="http://schemas.microsoft.com/office/powerpoint/2010/main" val="1788054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457200" y="1646237"/>
            <a:ext cx="8229600" cy="4525963"/>
          </a:xfrm>
        </p:spPr>
        <p:txBody>
          <a:bodyPr/>
          <a:lstStyle/>
          <a:p>
            <a:pPr marL="0" indent="0">
              <a:buNone/>
            </a:pPr>
            <a:r>
              <a:rPr lang="en-US" sz="4000" b="1" dirty="0"/>
              <a:t>Pattern 1:</a:t>
            </a:r>
          </a:p>
          <a:p>
            <a:pPr marL="0" indent="0">
              <a:buNone/>
            </a:pPr>
            <a:r>
              <a:rPr lang="en-US" sz="4000" b="1" dirty="0"/>
              <a:t> </a:t>
            </a:r>
            <a:r>
              <a:rPr lang="en-US" sz="3600" b="1" dirty="0"/>
              <a:t>Noun + verb (to be) + adjective= SVC</a:t>
            </a:r>
          </a:p>
          <a:p>
            <a:pPr marL="0" indent="0">
              <a:buNone/>
            </a:pPr>
            <a:endParaRPr lang="en-US" dirty="0"/>
          </a:p>
          <a:p>
            <a:pPr marL="0" indent="0">
              <a:buNone/>
            </a:pPr>
            <a:r>
              <a:rPr lang="en-US" dirty="0"/>
              <a:t>N: it is a word that is described by the adjective.</a:t>
            </a:r>
          </a:p>
          <a:p>
            <a:pPr marL="0" indent="0">
              <a:buNone/>
            </a:pPr>
            <a:r>
              <a:rPr lang="en-US" dirty="0"/>
              <a:t>Adj. : it is a word that describes the noun/ a modifier of the subject.</a:t>
            </a:r>
          </a:p>
        </p:txBody>
      </p:sp>
    </p:spTree>
    <p:extLst>
      <p:ext uri="{BB962C8B-B14F-4D97-AF65-F5344CB8AC3E}">
        <p14:creationId xmlns:p14="http://schemas.microsoft.com/office/powerpoint/2010/main" val="4232839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fontScale="92500" lnSpcReduction="20000"/>
          </a:bodyPr>
          <a:lstStyle/>
          <a:p>
            <a:r>
              <a:rPr lang="en-US" dirty="0"/>
              <a:t>The rescuers found the survivors unhealthy. (</a:t>
            </a:r>
            <a:r>
              <a:rPr lang="en-US" dirty="0" err="1"/>
              <a:t>adj</a:t>
            </a:r>
            <a:r>
              <a:rPr lang="en-US" dirty="0"/>
              <a:t>)</a:t>
            </a:r>
          </a:p>
          <a:p>
            <a:r>
              <a:rPr lang="en-US" dirty="0"/>
              <a:t>We found the kite torn by the branches of tree.(p.p.)</a:t>
            </a:r>
          </a:p>
          <a:p>
            <a:r>
              <a:rPr lang="en-US" dirty="0"/>
              <a:t>From distance, I thought Kerry him.  Pro.</a:t>
            </a:r>
          </a:p>
          <a:p>
            <a:r>
              <a:rPr lang="en-US" dirty="0"/>
              <a:t>The babysitter heard the child giggling. (present p.)</a:t>
            </a:r>
          </a:p>
          <a:p>
            <a:r>
              <a:rPr lang="en-US" dirty="0"/>
              <a:t>The club members made Richard treasurer.  (n)</a:t>
            </a:r>
          </a:p>
          <a:p>
            <a:r>
              <a:rPr lang="en-US" dirty="0"/>
              <a:t>Fortunately, we saved some money for the trip home.</a:t>
            </a:r>
          </a:p>
          <a:p>
            <a:r>
              <a:rPr lang="en-US" dirty="0"/>
              <a:t>They imagined him there.  Adv.</a:t>
            </a:r>
          </a:p>
          <a:p>
            <a:r>
              <a:rPr lang="en-US" dirty="0"/>
              <a:t>We call the strange people happy.</a:t>
            </a:r>
          </a:p>
          <a:p>
            <a:r>
              <a:rPr lang="en-US" dirty="0"/>
              <a:t>I imagine her a doctor. </a:t>
            </a:r>
          </a:p>
          <a:p>
            <a:r>
              <a:rPr lang="en-US" dirty="0"/>
              <a:t>The club members elected Jane treasurer. </a:t>
            </a:r>
          </a:p>
          <a:p>
            <a:r>
              <a:rPr lang="en-US" dirty="0"/>
              <a:t>We declared </a:t>
            </a:r>
            <a:r>
              <a:rPr lang="en-US"/>
              <a:t>(assigned)Jack to travel </a:t>
            </a:r>
            <a:r>
              <a:rPr lang="en-US" dirty="0"/>
              <a:t>abroad.</a:t>
            </a:r>
          </a:p>
          <a:p>
            <a:endParaRPr lang="en-US" dirty="0"/>
          </a:p>
        </p:txBody>
      </p:sp>
    </p:spTree>
    <p:extLst>
      <p:ext uri="{BB962C8B-B14F-4D97-AF65-F5344CB8AC3E}">
        <p14:creationId xmlns:p14="http://schemas.microsoft.com/office/powerpoint/2010/main" val="2620871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fontScale="85000" lnSpcReduction="20000"/>
          </a:bodyPr>
          <a:lstStyle/>
          <a:p>
            <a:pPr>
              <a:buFontTx/>
              <a:buChar char="-"/>
            </a:pPr>
            <a:r>
              <a:rPr lang="en-US" dirty="0"/>
              <a:t>sometimes, in a sentence we may have a combination of (SV ‘</a:t>
            </a:r>
            <a:r>
              <a:rPr lang="en-US" dirty="0" err="1"/>
              <a:t>tran</a:t>
            </a:r>
            <a:r>
              <a:rPr lang="en-US" dirty="0"/>
              <a:t>.’OA). This form can be treated as a separate one because :</a:t>
            </a:r>
          </a:p>
          <a:p>
            <a:pPr>
              <a:buFontTx/>
              <a:buChar char="-"/>
            </a:pPr>
            <a:r>
              <a:rPr lang="en-US" dirty="0"/>
              <a:t>Mr. Brown set the cup on the table.</a:t>
            </a:r>
          </a:p>
          <a:p>
            <a:pPr marL="0" indent="0">
              <a:buNone/>
            </a:pPr>
            <a:r>
              <a:rPr lang="en-US" dirty="0"/>
              <a:t>With some verbs like ‘set’, leaving the adverbial out makes  the sentence sound ungrammatical. As in:</a:t>
            </a:r>
          </a:p>
          <a:p>
            <a:pPr marL="0" indent="0">
              <a:buNone/>
            </a:pPr>
            <a:r>
              <a:rPr lang="en-US" dirty="0"/>
              <a:t>*we set the book.</a:t>
            </a:r>
          </a:p>
          <a:p>
            <a:pPr marL="0" indent="0">
              <a:buNone/>
            </a:pPr>
            <a:r>
              <a:rPr lang="en-US" dirty="0"/>
              <a:t>The meaning of the verb is significantly changed without accompanying adverbial. For example:</a:t>
            </a:r>
          </a:p>
          <a:p>
            <a:pPr marL="0" indent="0">
              <a:buNone/>
            </a:pPr>
            <a:r>
              <a:rPr lang="en-US" dirty="0"/>
              <a:t>We kept the smelly  dog outside.</a:t>
            </a:r>
          </a:p>
          <a:p>
            <a:pPr marL="0" indent="0">
              <a:buNone/>
            </a:pPr>
            <a:r>
              <a:rPr lang="en-US" dirty="0"/>
              <a:t>Here, the meaning of the verb containing the adverbial ‘outside’ relates to how we maintain the dog. </a:t>
            </a:r>
          </a:p>
          <a:p>
            <a:pPr>
              <a:buFontTx/>
              <a:buChar char="-"/>
            </a:pPr>
            <a:r>
              <a:rPr lang="en-US" dirty="0"/>
              <a:t>Ill keep </a:t>
            </a:r>
            <a:r>
              <a:rPr lang="en-US" u="sng" dirty="0"/>
              <a:t>in touch with you.</a:t>
            </a:r>
          </a:p>
          <a:p>
            <a:pPr>
              <a:buFontTx/>
              <a:buChar char="-"/>
            </a:pPr>
            <a:r>
              <a:rPr lang="en-US" dirty="0"/>
              <a:t>He put his hand </a:t>
            </a:r>
            <a:r>
              <a:rPr lang="en-US" u="sng" dirty="0"/>
              <a:t>on the child’s shoulder</a:t>
            </a:r>
            <a:r>
              <a:rPr lang="en-US" dirty="0"/>
              <a:t>. </a:t>
            </a:r>
          </a:p>
        </p:txBody>
      </p:sp>
    </p:spTree>
    <p:extLst>
      <p:ext uri="{BB962C8B-B14F-4D97-AF65-F5344CB8AC3E}">
        <p14:creationId xmlns:p14="http://schemas.microsoft.com/office/powerpoint/2010/main" val="5450678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457200" y="2011680"/>
            <a:ext cx="8229600" cy="4389120"/>
          </a:xfrm>
        </p:spPr>
        <p:txBody>
          <a:bodyPr/>
          <a:lstStyle/>
          <a:p>
            <a:r>
              <a:rPr lang="en-US" dirty="0"/>
              <a:t>Different examples:</a:t>
            </a:r>
          </a:p>
          <a:p>
            <a:pPr marL="0" indent="0">
              <a:buNone/>
            </a:pPr>
            <a:r>
              <a:rPr lang="en-US" dirty="0"/>
              <a:t>- The boy is clever. P.1</a:t>
            </a:r>
          </a:p>
          <a:p>
            <a:pPr marL="0" indent="0">
              <a:buNone/>
            </a:pPr>
            <a:r>
              <a:rPr lang="en-US" dirty="0"/>
              <a:t>Change this sentence into other pattern.    (p. 3,4,5)</a:t>
            </a:r>
          </a:p>
          <a:p>
            <a:pPr>
              <a:buFontTx/>
              <a:buChar char="-"/>
            </a:pPr>
            <a:r>
              <a:rPr lang="en-US" dirty="0"/>
              <a:t>The small boy is my brother.  P3</a:t>
            </a:r>
          </a:p>
          <a:p>
            <a:pPr>
              <a:buFontTx/>
              <a:buChar char="-"/>
            </a:pPr>
            <a:r>
              <a:rPr lang="en-US" dirty="0"/>
              <a:t>The girl has four apples. P.7</a:t>
            </a:r>
          </a:p>
          <a:p>
            <a:pPr>
              <a:buFontTx/>
              <a:buChar char="-"/>
            </a:pPr>
            <a:r>
              <a:rPr lang="en-US" dirty="0"/>
              <a:t>He was reading a boring book. P7</a:t>
            </a:r>
          </a:p>
          <a:p>
            <a:pPr>
              <a:buFontTx/>
              <a:buChar char="-"/>
            </a:pPr>
            <a:r>
              <a:rPr lang="en-US" dirty="0"/>
              <a:t>We saw an old, dark, wooden house in the woods. P.7</a:t>
            </a:r>
          </a:p>
          <a:p>
            <a:pPr>
              <a:buFontTx/>
              <a:buChar char="-"/>
            </a:pPr>
            <a:r>
              <a:rPr lang="en-US" dirty="0"/>
              <a:t>The doctor, young but experienced, remained calm. p4</a:t>
            </a:r>
          </a:p>
          <a:p>
            <a:pPr marL="0" indent="0">
              <a:buNone/>
            </a:pPr>
            <a:r>
              <a:rPr lang="en-US" dirty="0"/>
              <a:t> </a:t>
            </a:r>
          </a:p>
        </p:txBody>
      </p:sp>
    </p:spTree>
    <p:extLst>
      <p:ext uri="{BB962C8B-B14F-4D97-AF65-F5344CB8AC3E}">
        <p14:creationId xmlns:p14="http://schemas.microsoft.com/office/powerpoint/2010/main" val="30057679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457200" y="2011680"/>
            <a:ext cx="8229600" cy="4389120"/>
          </a:xfrm>
        </p:spPr>
        <p:txBody>
          <a:bodyPr>
            <a:normAutofit fontScale="92500" lnSpcReduction="10000"/>
          </a:bodyPr>
          <a:lstStyle/>
          <a:p>
            <a:pPr>
              <a:buFontTx/>
              <a:buChar char="-"/>
            </a:pPr>
            <a:r>
              <a:rPr lang="en-US" dirty="0"/>
              <a:t>My new car looked dirty.  P4</a:t>
            </a:r>
          </a:p>
          <a:p>
            <a:pPr>
              <a:buFontTx/>
              <a:buChar char="-"/>
            </a:pPr>
            <a:r>
              <a:rPr lang="en-US" dirty="0"/>
              <a:t>The twins are enormous. P1</a:t>
            </a:r>
          </a:p>
          <a:p>
            <a:pPr>
              <a:buFontTx/>
              <a:buChar char="-"/>
            </a:pPr>
            <a:r>
              <a:rPr lang="en-US" dirty="0"/>
              <a:t>I found john’s book in the garage. P7</a:t>
            </a:r>
          </a:p>
          <a:p>
            <a:pPr>
              <a:buFontTx/>
              <a:buChar char="-"/>
            </a:pPr>
            <a:r>
              <a:rPr lang="en-US" dirty="0"/>
              <a:t>The work was very difficult, but the eager students enjoyed it. P1 &amp;p7</a:t>
            </a:r>
          </a:p>
          <a:p>
            <a:pPr>
              <a:buFontTx/>
              <a:buChar char="-"/>
            </a:pPr>
            <a:r>
              <a:rPr lang="en-US" dirty="0"/>
              <a:t>My brother won the second prize in the composition competition.p7</a:t>
            </a:r>
          </a:p>
          <a:p>
            <a:pPr>
              <a:buFontTx/>
              <a:buChar char="-"/>
            </a:pPr>
            <a:r>
              <a:rPr lang="en-US" dirty="0"/>
              <a:t>The horse runs swiftly. P6</a:t>
            </a:r>
          </a:p>
          <a:p>
            <a:pPr>
              <a:buFontTx/>
              <a:buChar char="-"/>
            </a:pPr>
            <a:r>
              <a:rPr lang="en-US" dirty="0"/>
              <a:t>He found the bright red shirt at a garage sale. P9</a:t>
            </a:r>
          </a:p>
          <a:p>
            <a:pPr>
              <a:buFontTx/>
              <a:buChar char="-"/>
            </a:pPr>
            <a:r>
              <a:rPr lang="en-US" dirty="0"/>
              <a:t>She was standing around the corner. p6</a:t>
            </a:r>
          </a:p>
          <a:p>
            <a:pPr>
              <a:buFontTx/>
              <a:buChar char="-"/>
            </a:pPr>
            <a:r>
              <a:rPr lang="en-US" dirty="0"/>
              <a:t>He spoke twice. p6 </a:t>
            </a:r>
          </a:p>
        </p:txBody>
      </p:sp>
    </p:spTree>
    <p:extLst>
      <p:ext uri="{BB962C8B-B14F-4D97-AF65-F5344CB8AC3E}">
        <p14:creationId xmlns:p14="http://schemas.microsoft.com/office/powerpoint/2010/main" val="39948575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lnSpcReduction="10000"/>
          </a:bodyPr>
          <a:lstStyle/>
          <a:p>
            <a:pPr>
              <a:buFontTx/>
              <a:buChar char="-"/>
            </a:pPr>
            <a:r>
              <a:rPr lang="en-US" dirty="0"/>
              <a:t>Maria remained president until the special election.p5</a:t>
            </a:r>
          </a:p>
          <a:p>
            <a:pPr>
              <a:buFontTx/>
              <a:buChar char="-"/>
            </a:pPr>
            <a:r>
              <a:rPr lang="en-US" dirty="0"/>
              <a:t>The police thought Jane me. P9</a:t>
            </a:r>
          </a:p>
          <a:p>
            <a:pPr>
              <a:buFontTx/>
              <a:buChar char="-"/>
            </a:pPr>
            <a:r>
              <a:rPr lang="en-US" dirty="0"/>
              <a:t>The puppy played outside nearly all day. P6</a:t>
            </a:r>
          </a:p>
          <a:p>
            <a:pPr>
              <a:buFontTx/>
              <a:buChar char="-"/>
            </a:pPr>
            <a:r>
              <a:rPr lang="en-US" dirty="0"/>
              <a:t>Some birds are excellent fishers. P3</a:t>
            </a:r>
          </a:p>
          <a:p>
            <a:pPr>
              <a:buFontTx/>
              <a:buChar char="-"/>
            </a:pPr>
            <a:r>
              <a:rPr lang="en-US" dirty="0"/>
              <a:t>That board is too long to be of any use.p1</a:t>
            </a:r>
          </a:p>
          <a:p>
            <a:pPr>
              <a:buFontTx/>
              <a:buChar char="-"/>
            </a:pPr>
            <a:r>
              <a:rPr lang="en-US" dirty="0"/>
              <a:t>The bridge appeared too weak to hold us all. P4</a:t>
            </a:r>
          </a:p>
          <a:p>
            <a:pPr>
              <a:buFontTx/>
              <a:buChar char="-"/>
            </a:pPr>
            <a:r>
              <a:rPr lang="en-US" dirty="0"/>
              <a:t>They give the point guard the ball. P8</a:t>
            </a:r>
          </a:p>
          <a:p>
            <a:pPr>
              <a:buFontTx/>
              <a:buChar char="-"/>
            </a:pPr>
            <a:r>
              <a:rPr lang="en-US" dirty="0"/>
              <a:t>Generally, students are people who are intellectually curious. P3</a:t>
            </a:r>
          </a:p>
          <a:p>
            <a:pPr>
              <a:buFontTx/>
              <a:buChar char="-"/>
            </a:pPr>
            <a:r>
              <a:rPr lang="en-US" dirty="0"/>
              <a:t>All the wedding guests were downstairs. p2</a:t>
            </a:r>
          </a:p>
        </p:txBody>
      </p:sp>
    </p:spTree>
    <p:extLst>
      <p:ext uri="{BB962C8B-B14F-4D97-AF65-F5344CB8AC3E}">
        <p14:creationId xmlns:p14="http://schemas.microsoft.com/office/powerpoint/2010/main" val="1788328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fontScale="92500"/>
          </a:bodyPr>
          <a:lstStyle/>
          <a:p>
            <a:r>
              <a:rPr lang="en-US" dirty="0"/>
              <a:t>Phrases in English</a:t>
            </a:r>
          </a:p>
          <a:p>
            <a:pPr marL="0" indent="0">
              <a:buNone/>
            </a:pPr>
            <a:r>
              <a:rPr lang="en-US" dirty="0"/>
              <a:t>Phrase: a unit of grammar which is larger than a word or morpheme through which clauses and sentences are made. A phrase may consist of one word or more than one word.</a:t>
            </a:r>
          </a:p>
          <a:p>
            <a:pPr>
              <a:buFontTx/>
              <a:buChar char="-"/>
            </a:pPr>
            <a:r>
              <a:rPr lang="en-US" dirty="0"/>
              <a:t>There are 5 major kinds of phrases in English: </a:t>
            </a:r>
          </a:p>
          <a:p>
            <a:pPr>
              <a:buFontTx/>
              <a:buChar char="-"/>
            </a:pPr>
            <a:r>
              <a:rPr lang="en-US" dirty="0"/>
              <a:t>Noun phrase,</a:t>
            </a:r>
          </a:p>
          <a:p>
            <a:pPr>
              <a:buFontTx/>
              <a:buChar char="-"/>
            </a:pPr>
            <a:r>
              <a:rPr lang="en-US" dirty="0"/>
              <a:t>Verb phrase,</a:t>
            </a:r>
          </a:p>
          <a:p>
            <a:pPr>
              <a:buFontTx/>
              <a:buChar char="-"/>
            </a:pPr>
            <a:r>
              <a:rPr lang="en-US" dirty="0"/>
              <a:t>Adjective phrase,</a:t>
            </a:r>
          </a:p>
          <a:p>
            <a:pPr>
              <a:buFontTx/>
              <a:buChar char="-"/>
            </a:pPr>
            <a:r>
              <a:rPr lang="en-US" dirty="0"/>
              <a:t>Adverb phrase, and</a:t>
            </a:r>
          </a:p>
          <a:p>
            <a:pPr>
              <a:buFontTx/>
              <a:buChar char="-"/>
            </a:pPr>
            <a:r>
              <a:rPr lang="en-US" dirty="0"/>
              <a:t>Prepositional phrase.</a:t>
            </a:r>
          </a:p>
          <a:p>
            <a:pPr>
              <a:buFontTx/>
              <a:buChar char="-"/>
            </a:pPr>
            <a:endParaRPr lang="en-US" dirty="0"/>
          </a:p>
          <a:p>
            <a:pPr marL="0" indent="0">
              <a:buNone/>
            </a:pPr>
            <a:endParaRPr lang="en-US" dirty="0"/>
          </a:p>
        </p:txBody>
      </p:sp>
    </p:spTree>
    <p:extLst>
      <p:ext uri="{BB962C8B-B14F-4D97-AF65-F5344CB8AC3E}">
        <p14:creationId xmlns:p14="http://schemas.microsoft.com/office/powerpoint/2010/main" val="37156603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a:bodyPr>
          <a:lstStyle/>
          <a:p>
            <a:pPr marL="0" indent="0">
              <a:buNone/>
            </a:pPr>
            <a:r>
              <a:rPr lang="en-US" dirty="0"/>
              <a:t>1- Noun phrase: A phrase with a noun as its head.</a:t>
            </a:r>
          </a:p>
          <a:p>
            <a:pPr marL="0" indent="0">
              <a:buNone/>
            </a:pPr>
            <a:r>
              <a:rPr lang="en-US" dirty="0"/>
              <a:t> any phrase that can be used in a sentence  just as a noun is used. That is a noun phrase can be used in a sentence as the subject, direct object, indirect object, subject complement , object complement, object of a preposition….</a:t>
            </a:r>
          </a:p>
          <a:p>
            <a:pPr marL="0" indent="0">
              <a:buNone/>
            </a:pPr>
            <a:r>
              <a:rPr lang="en-US" dirty="0"/>
              <a:t>The head can be preceded by determiners, such as: the, a ,her, any and all. And can be accompanied by modifiers (pre- or post-) – elements which describe or classify whatever the head refers to. </a:t>
            </a:r>
          </a:p>
          <a:p>
            <a:pPr marL="0" indent="0">
              <a:buNone/>
            </a:pPr>
            <a:endParaRPr lang="en-US" dirty="0"/>
          </a:p>
        </p:txBody>
      </p:sp>
    </p:spTree>
    <p:extLst>
      <p:ext uri="{BB962C8B-B14F-4D97-AF65-F5344CB8AC3E}">
        <p14:creationId xmlns:p14="http://schemas.microsoft.com/office/powerpoint/2010/main" val="12200626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Noun Phrase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3452629"/>
              </p:ext>
            </p:extLst>
          </p:nvPr>
        </p:nvGraphicFramePr>
        <p:xfrm>
          <a:off x="457200" y="1935163"/>
          <a:ext cx="8229600" cy="36068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r>
                        <a:rPr lang="en-US" dirty="0"/>
                        <a:t>Determiner(s)</a:t>
                      </a:r>
                    </a:p>
                  </a:txBody>
                  <a:tcPr/>
                </a:tc>
                <a:tc>
                  <a:txBody>
                    <a:bodyPr/>
                    <a:lstStyle/>
                    <a:p>
                      <a:r>
                        <a:rPr lang="en-US" dirty="0"/>
                        <a:t>Modifier(s)</a:t>
                      </a:r>
                    </a:p>
                  </a:txBody>
                  <a:tcPr/>
                </a:tc>
                <a:tc>
                  <a:txBody>
                    <a:bodyPr/>
                    <a:lstStyle/>
                    <a:p>
                      <a:r>
                        <a:rPr lang="en-US" dirty="0"/>
                        <a:t>Head-word</a:t>
                      </a:r>
                    </a:p>
                  </a:txBody>
                  <a:tcPr/>
                </a:tc>
                <a:tc>
                  <a:txBody>
                    <a:bodyPr/>
                    <a:lstStyle/>
                    <a:p>
                      <a:r>
                        <a:rPr lang="en-US" dirty="0"/>
                        <a:t>modifier(s)</a:t>
                      </a:r>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a:p>
                  </a:txBody>
                  <a:tcPr/>
                </a:tc>
                <a:tc>
                  <a:txBody>
                    <a:bodyPr/>
                    <a:lstStyle/>
                    <a:p>
                      <a:r>
                        <a:rPr lang="en-US" dirty="0"/>
                        <a:t>Him</a:t>
                      </a:r>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a:p>
                  </a:txBody>
                  <a:tcPr/>
                </a:tc>
                <a:tc>
                  <a:txBody>
                    <a:bodyPr/>
                    <a:lstStyle/>
                    <a:p>
                      <a:r>
                        <a:rPr lang="en-US" dirty="0"/>
                        <a:t>Paula</a:t>
                      </a:r>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err="1"/>
                        <a:t>Alic’s</a:t>
                      </a:r>
                      <a:endParaRPr lang="en-US" dirty="0"/>
                    </a:p>
                  </a:txBody>
                  <a:tcPr/>
                </a:tc>
                <a:tc>
                  <a:txBody>
                    <a:bodyPr/>
                    <a:lstStyle/>
                    <a:p>
                      <a:endParaRPr lang="en-US" dirty="0"/>
                    </a:p>
                  </a:txBody>
                  <a:tcPr/>
                </a:tc>
                <a:tc>
                  <a:txBody>
                    <a:bodyPr/>
                    <a:lstStyle/>
                    <a:p>
                      <a:r>
                        <a:rPr lang="en-US" dirty="0"/>
                        <a:t>Wedding</a:t>
                      </a:r>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a:t>that</a:t>
                      </a:r>
                    </a:p>
                  </a:txBody>
                  <a:tcPr/>
                </a:tc>
                <a:tc>
                  <a:txBody>
                    <a:bodyPr/>
                    <a:lstStyle/>
                    <a:p>
                      <a:endParaRPr lang="en-US" dirty="0"/>
                    </a:p>
                  </a:txBody>
                  <a:tcPr/>
                </a:tc>
                <a:tc>
                  <a:txBody>
                    <a:bodyPr/>
                    <a:lstStyle/>
                    <a:p>
                      <a:r>
                        <a:rPr lang="en-US" dirty="0"/>
                        <a:t>boy</a:t>
                      </a:r>
                    </a:p>
                  </a:txBody>
                  <a:tcPr/>
                </a:tc>
                <a:tc>
                  <a:txBody>
                    <a:bodyPr/>
                    <a:lstStyle/>
                    <a:p>
                      <a:r>
                        <a:rPr lang="en-US" dirty="0"/>
                        <a:t>With the long hair</a:t>
                      </a:r>
                    </a:p>
                  </a:txBody>
                  <a:tcPr/>
                </a:tc>
                <a:extLst>
                  <a:ext uri="{0D108BD9-81ED-4DB2-BD59-A6C34878D82A}">
                    <a16:rowId xmlns:a16="http://schemas.microsoft.com/office/drawing/2014/main" val="10004"/>
                  </a:ext>
                </a:extLst>
              </a:tr>
              <a:tr h="370840">
                <a:tc>
                  <a:txBody>
                    <a:bodyPr/>
                    <a:lstStyle/>
                    <a:p>
                      <a:r>
                        <a:rPr lang="en-US" dirty="0"/>
                        <a:t>All the</a:t>
                      </a:r>
                    </a:p>
                  </a:txBody>
                  <a:tcPr/>
                </a:tc>
                <a:tc>
                  <a:txBody>
                    <a:bodyPr/>
                    <a:lstStyle/>
                    <a:p>
                      <a:r>
                        <a:rPr lang="en-US" dirty="0"/>
                        <a:t>Nice warm</a:t>
                      </a:r>
                    </a:p>
                  </a:txBody>
                  <a:tcPr/>
                </a:tc>
                <a:tc>
                  <a:txBody>
                    <a:bodyPr/>
                    <a:lstStyle/>
                    <a:p>
                      <a:r>
                        <a:rPr lang="en-US" dirty="0"/>
                        <a:t>days</a:t>
                      </a:r>
                    </a:p>
                  </a:txBody>
                  <a:tcPr/>
                </a:tc>
                <a:tc>
                  <a:txBody>
                    <a:bodyPr/>
                    <a:lstStyle/>
                    <a:p>
                      <a:r>
                        <a:rPr lang="en-US" dirty="0"/>
                        <a:t>We had last summer</a:t>
                      </a:r>
                    </a:p>
                  </a:txBody>
                  <a:tcPr/>
                </a:tc>
                <a:extLst>
                  <a:ext uri="{0D108BD9-81ED-4DB2-BD59-A6C34878D82A}">
                    <a16:rowId xmlns:a16="http://schemas.microsoft.com/office/drawing/2014/main" val="10005"/>
                  </a:ext>
                </a:extLst>
              </a:tr>
              <a:tr h="370840">
                <a:tc>
                  <a:txBody>
                    <a:bodyPr/>
                    <a:lstStyle/>
                    <a:p>
                      <a:r>
                        <a:rPr lang="en-US" dirty="0"/>
                        <a:t>These, their, many</a:t>
                      </a:r>
                    </a:p>
                  </a:txBody>
                  <a:tcPr/>
                </a:tc>
                <a:tc>
                  <a:txBody>
                    <a:bodyPr/>
                    <a:lstStyle/>
                    <a:p>
                      <a:r>
                        <a:rPr lang="en-US" dirty="0"/>
                        <a:t>expensive</a:t>
                      </a:r>
                    </a:p>
                  </a:txBody>
                  <a:tcPr/>
                </a:tc>
                <a:tc>
                  <a:txBody>
                    <a:bodyPr/>
                    <a:lstStyle/>
                    <a:p>
                      <a:r>
                        <a:rPr lang="en-US" dirty="0"/>
                        <a:t>Clothes</a:t>
                      </a:r>
                    </a:p>
                  </a:txBody>
                  <a:tcPr/>
                </a:tc>
                <a:tc>
                  <a:txBody>
                    <a:bodyPr/>
                    <a:lstStyle/>
                    <a:p>
                      <a:endParaRPr lang="en-US"/>
                    </a:p>
                  </a:txBody>
                  <a:tcPr/>
                </a:tc>
                <a:extLst>
                  <a:ext uri="{0D108BD9-81ED-4DB2-BD59-A6C34878D82A}">
                    <a16:rowId xmlns:a16="http://schemas.microsoft.com/office/drawing/2014/main" val="10006"/>
                  </a:ext>
                </a:extLst>
              </a:tr>
              <a:tr h="370840">
                <a:tc>
                  <a:txBody>
                    <a:bodyPr/>
                    <a:lstStyle/>
                    <a:p>
                      <a:endParaRPr lang="en-US"/>
                    </a:p>
                  </a:txBody>
                  <a:tcPr/>
                </a:tc>
                <a:tc>
                  <a:txBody>
                    <a:bodyPr/>
                    <a:lstStyle/>
                    <a:p>
                      <a:endParaRPr lang="en-US"/>
                    </a:p>
                  </a:txBody>
                  <a:tcPr/>
                </a:tc>
                <a:tc>
                  <a:txBody>
                    <a:bodyPr/>
                    <a:lstStyle/>
                    <a:p>
                      <a:r>
                        <a:rPr lang="en-US" dirty="0"/>
                        <a:t>milk</a:t>
                      </a:r>
                    </a:p>
                  </a:txBody>
                  <a:tcPr/>
                </a:tc>
                <a:tc>
                  <a:txBody>
                    <a:bodyPr/>
                    <a:lstStyle/>
                    <a:p>
                      <a:r>
                        <a:rPr lang="en-US" dirty="0"/>
                        <a:t>In </a:t>
                      </a:r>
                      <a:r>
                        <a:rPr lang="en-US" dirty="0" err="1"/>
                        <a:t>bottels</a:t>
                      </a:r>
                      <a:endParaRPr lang="en-US" dirty="0"/>
                    </a:p>
                  </a:txBody>
                  <a:tcPr/>
                </a:tc>
                <a:extLst>
                  <a:ext uri="{0D108BD9-81ED-4DB2-BD59-A6C34878D82A}">
                    <a16:rowId xmlns:a16="http://schemas.microsoft.com/office/drawing/2014/main" val="10007"/>
                  </a:ext>
                </a:extLst>
              </a:tr>
              <a:tr h="370840">
                <a:tc>
                  <a:txBody>
                    <a:bodyPr/>
                    <a:lstStyle/>
                    <a:p>
                      <a:r>
                        <a:rPr lang="en-US" dirty="0"/>
                        <a:t>my</a:t>
                      </a:r>
                    </a:p>
                  </a:txBody>
                  <a:tcPr/>
                </a:tc>
                <a:tc>
                  <a:txBody>
                    <a:bodyPr/>
                    <a:lstStyle/>
                    <a:p>
                      <a:r>
                        <a:rPr lang="en-US" dirty="0"/>
                        <a:t>Favorite </a:t>
                      </a:r>
                      <a:r>
                        <a:rPr lang="en-US" dirty="0" err="1"/>
                        <a:t>tv</a:t>
                      </a:r>
                      <a:endParaRPr lang="en-US" dirty="0"/>
                    </a:p>
                  </a:txBody>
                  <a:tcPr/>
                </a:tc>
                <a:tc>
                  <a:txBody>
                    <a:bodyPr/>
                    <a:lstStyle/>
                    <a:p>
                      <a:r>
                        <a:rPr lang="en-US" dirty="0" err="1"/>
                        <a:t>programme</a:t>
                      </a:r>
                      <a:endParaRPr lang="en-US" dirty="0"/>
                    </a:p>
                  </a:txBody>
                  <a:tcPr/>
                </a:tc>
                <a:tc>
                  <a:txBody>
                    <a:bodyPr/>
                    <a:lstStyle/>
                    <a:p>
                      <a:endParaRPr lang="en-US"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5947210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a:t>
            </a:r>
            <a:r>
              <a:rPr lang="en-US" dirty="0">
                <a:solidFill>
                  <a:schemeClr val="accent1"/>
                </a:solidFill>
              </a:rPr>
              <a:t>girl</a:t>
            </a:r>
            <a:r>
              <a:rPr lang="en-US" dirty="0"/>
              <a:t>………………………………………….</a:t>
            </a:r>
          </a:p>
          <a:p>
            <a:pPr marL="0" indent="0">
              <a:buNone/>
            </a:pPr>
            <a:r>
              <a:rPr lang="en-US" dirty="0"/>
              <a:t>The pretty </a:t>
            </a:r>
            <a:r>
              <a:rPr lang="en-US" dirty="0">
                <a:solidFill>
                  <a:schemeClr val="accent1"/>
                </a:solidFill>
              </a:rPr>
              <a:t>girl</a:t>
            </a:r>
            <a:r>
              <a:rPr lang="en-US" dirty="0"/>
              <a:t>…………………………………</a:t>
            </a:r>
          </a:p>
          <a:p>
            <a:pPr marL="0" indent="0">
              <a:buNone/>
            </a:pPr>
            <a:r>
              <a:rPr lang="en-US" dirty="0"/>
              <a:t>The pretty </a:t>
            </a:r>
            <a:r>
              <a:rPr lang="en-US" dirty="0">
                <a:solidFill>
                  <a:schemeClr val="accent1"/>
                </a:solidFill>
              </a:rPr>
              <a:t>girl</a:t>
            </a:r>
            <a:r>
              <a:rPr lang="en-US" dirty="0"/>
              <a:t> in the corner ……………</a:t>
            </a:r>
          </a:p>
          <a:p>
            <a:pPr marL="0" indent="0">
              <a:buNone/>
            </a:pPr>
            <a:r>
              <a:rPr lang="en-US" dirty="0"/>
              <a:t>The pretty </a:t>
            </a:r>
            <a:r>
              <a:rPr lang="en-US" dirty="0">
                <a:solidFill>
                  <a:schemeClr val="accent1"/>
                </a:solidFill>
              </a:rPr>
              <a:t>girl</a:t>
            </a:r>
            <a:r>
              <a:rPr lang="en-US" dirty="0"/>
              <a:t> who became angry…….</a:t>
            </a:r>
          </a:p>
          <a:p>
            <a:pPr marL="0" indent="0">
              <a:buNone/>
            </a:pPr>
            <a:r>
              <a:rPr lang="en-US" dirty="0">
                <a:solidFill>
                  <a:schemeClr val="accent1"/>
                </a:solidFill>
              </a:rPr>
              <a:t>she</a:t>
            </a:r>
            <a:r>
              <a:rPr lang="en-US" dirty="0"/>
              <a:t> …………………………………………………... Is </a:t>
            </a:r>
            <a:r>
              <a:rPr lang="en-US" dirty="0">
                <a:solidFill>
                  <a:schemeClr val="accent1"/>
                </a:solidFill>
              </a:rPr>
              <a:t>Marry Smith.</a:t>
            </a:r>
          </a:p>
          <a:p>
            <a:pPr marL="0" indent="0">
              <a:buNone/>
            </a:pPr>
            <a:r>
              <a:rPr lang="en-US" dirty="0"/>
              <a:t>1-The popular </a:t>
            </a:r>
            <a:r>
              <a:rPr lang="en-US" dirty="0">
                <a:solidFill>
                  <a:schemeClr val="accent1"/>
                </a:solidFill>
              </a:rPr>
              <a:t>assumption</a:t>
            </a:r>
            <a:r>
              <a:rPr lang="en-US" dirty="0"/>
              <a:t> </a:t>
            </a:r>
            <a:r>
              <a:rPr lang="en-US" u="sng" dirty="0"/>
              <a:t>that language simply serves to communicate ‘thoughts’ or ‘ideas’ </a:t>
            </a:r>
            <a:r>
              <a:rPr lang="en-US" dirty="0"/>
              <a:t>is too clear. (</a:t>
            </a:r>
            <a:r>
              <a:rPr lang="en-US" u="sng" dirty="0"/>
              <a:t>complement</a:t>
            </a:r>
            <a:r>
              <a:rPr lang="en-US" dirty="0"/>
              <a:t>).</a:t>
            </a:r>
          </a:p>
          <a:p>
            <a:pPr marL="0" indent="0">
              <a:buNone/>
            </a:pPr>
            <a:r>
              <a:rPr lang="en-US" dirty="0"/>
              <a:t>2-He feels awkward(</a:t>
            </a:r>
            <a:r>
              <a:rPr lang="en-US" dirty="0" err="1"/>
              <a:t>embaressed</a:t>
            </a:r>
            <a:r>
              <a:rPr lang="en-US" dirty="0"/>
              <a:t>) about [her </a:t>
            </a:r>
            <a:r>
              <a:rPr lang="en-US" dirty="0">
                <a:solidFill>
                  <a:schemeClr val="accent1"/>
                </a:solidFill>
              </a:rPr>
              <a:t>refusal</a:t>
            </a:r>
            <a:r>
              <a:rPr lang="en-US" dirty="0"/>
              <a:t> </a:t>
            </a:r>
            <a:r>
              <a:rPr lang="en-US" u="sng" dirty="0"/>
              <a:t>to show any sign of emotion</a:t>
            </a:r>
            <a:r>
              <a:rPr lang="en-US" dirty="0"/>
              <a:t>].</a:t>
            </a:r>
          </a:p>
          <a:p>
            <a:pPr marL="0" indent="0">
              <a:buNone/>
            </a:pPr>
            <a:endParaRPr lang="en-US" dirty="0"/>
          </a:p>
        </p:txBody>
      </p:sp>
    </p:spTree>
    <p:extLst>
      <p:ext uri="{BB962C8B-B14F-4D97-AF65-F5344CB8AC3E}">
        <p14:creationId xmlns:p14="http://schemas.microsoft.com/office/powerpoint/2010/main" val="22786379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Note:</a:t>
            </a:r>
          </a:p>
          <a:p>
            <a:pPr marL="0" indent="0">
              <a:buNone/>
            </a:pPr>
            <a:r>
              <a:rPr lang="en-US" dirty="0"/>
              <a:t>1- An abstract head nouns can be followed by complements which completes the meaning of the noun especially (that clause) or (infinitive to clause).as in 1&amp;2</a:t>
            </a:r>
          </a:p>
          <a:p>
            <a:pPr marL="0" indent="0">
              <a:buNone/>
            </a:pPr>
            <a:r>
              <a:rPr lang="en-US" dirty="0"/>
              <a:t>2- beside common noun, </a:t>
            </a:r>
            <a:r>
              <a:rPr lang="en-US" dirty="0" err="1"/>
              <a:t>nps</a:t>
            </a:r>
            <a:r>
              <a:rPr lang="en-US" dirty="0"/>
              <a:t> can be headed by proper ns , pronouns, </a:t>
            </a:r>
            <a:r>
              <a:rPr lang="en-US" dirty="0" err="1"/>
              <a:t>adjs</a:t>
            </a:r>
            <a:r>
              <a:rPr lang="en-US" dirty="0"/>
              <a:t>, as in 3,4,5 &amp; 6.</a:t>
            </a:r>
          </a:p>
          <a:p>
            <a:pPr marL="0" indent="0">
              <a:buNone/>
            </a:pPr>
            <a:r>
              <a:rPr lang="en-US" dirty="0"/>
              <a:t>3- </a:t>
            </a:r>
            <a:r>
              <a:rPr lang="en-US" dirty="0">
                <a:solidFill>
                  <a:schemeClr val="accent1"/>
                </a:solidFill>
              </a:rPr>
              <a:t>Jack</a:t>
            </a:r>
            <a:r>
              <a:rPr lang="en-US" dirty="0"/>
              <a:t> lives in </a:t>
            </a:r>
            <a:r>
              <a:rPr lang="en-US" dirty="0" err="1">
                <a:solidFill>
                  <a:schemeClr val="accent1"/>
                </a:solidFill>
              </a:rPr>
              <a:t>Wembly</a:t>
            </a:r>
            <a:r>
              <a:rPr lang="en-US" dirty="0"/>
              <a:t>. (proper n.)</a:t>
            </a:r>
          </a:p>
          <a:p>
            <a:pPr marL="0" indent="0">
              <a:buNone/>
            </a:pPr>
            <a:r>
              <a:rPr lang="en-US" dirty="0"/>
              <a:t>4- </a:t>
            </a:r>
            <a:r>
              <a:rPr lang="en-US" dirty="0">
                <a:solidFill>
                  <a:schemeClr val="accent1"/>
                </a:solidFill>
              </a:rPr>
              <a:t>they</a:t>
            </a:r>
            <a:r>
              <a:rPr lang="en-US" dirty="0"/>
              <a:t> said </a:t>
            </a:r>
            <a:r>
              <a:rPr lang="en-US" dirty="0">
                <a:solidFill>
                  <a:schemeClr val="accent1"/>
                </a:solidFill>
              </a:rPr>
              <a:t>they</a:t>
            </a:r>
            <a:r>
              <a:rPr lang="en-US" dirty="0"/>
              <a:t> had got </a:t>
            </a:r>
            <a:r>
              <a:rPr lang="en-US" dirty="0">
                <a:solidFill>
                  <a:schemeClr val="accent1"/>
                </a:solidFill>
              </a:rPr>
              <a:t>it</a:t>
            </a:r>
            <a:r>
              <a:rPr lang="en-US" dirty="0"/>
              <a:t>. (pronoun)</a:t>
            </a:r>
          </a:p>
          <a:p>
            <a:pPr marL="0" indent="0">
              <a:buNone/>
            </a:pPr>
            <a:r>
              <a:rPr lang="en-US" dirty="0"/>
              <a:t>5- have </a:t>
            </a:r>
            <a:r>
              <a:rPr lang="en-US" dirty="0">
                <a:solidFill>
                  <a:schemeClr val="accent1"/>
                </a:solidFill>
              </a:rPr>
              <a:t>you</a:t>
            </a:r>
            <a:r>
              <a:rPr lang="en-US" dirty="0"/>
              <a:t> got [</a:t>
            </a:r>
            <a:r>
              <a:rPr lang="en-US" dirty="0">
                <a:solidFill>
                  <a:schemeClr val="accent1"/>
                </a:solidFill>
              </a:rPr>
              <a:t>everything</a:t>
            </a:r>
            <a:r>
              <a:rPr lang="en-US" dirty="0"/>
              <a:t> </a:t>
            </a:r>
            <a:r>
              <a:rPr lang="en-US" u="sng" dirty="0"/>
              <a:t>you need</a:t>
            </a:r>
            <a:r>
              <a:rPr lang="en-US" dirty="0"/>
              <a:t>]? (pro.) (</a:t>
            </a:r>
            <a:r>
              <a:rPr lang="en-US" u="sng" dirty="0"/>
              <a:t>modifier</a:t>
            </a:r>
            <a:r>
              <a:rPr lang="en-US" dirty="0"/>
              <a:t>)</a:t>
            </a:r>
          </a:p>
          <a:p>
            <a:pPr marL="0" indent="0">
              <a:buNone/>
            </a:pPr>
            <a:r>
              <a:rPr lang="en-US" dirty="0"/>
              <a:t>6- ‘show me how [</a:t>
            </a:r>
            <a:r>
              <a:rPr lang="en-US" u="sng" dirty="0"/>
              <a:t>the</a:t>
            </a:r>
            <a:r>
              <a:rPr lang="en-US" dirty="0"/>
              <a:t> </a:t>
            </a:r>
            <a:r>
              <a:rPr lang="en-US" dirty="0">
                <a:solidFill>
                  <a:schemeClr val="accent1"/>
                </a:solidFill>
              </a:rPr>
              <a:t>impossible]</a:t>
            </a:r>
            <a:r>
              <a:rPr lang="en-US" dirty="0"/>
              <a:t> can be possible!’ (determiner)</a:t>
            </a:r>
          </a:p>
          <a:p>
            <a:pPr marL="0" indent="0">
              <a:buNone/>
            </a:pPr>
            <a:r>
              <a:rPr lang="en-US" u="sng" dirty="0"/>
              <a:t>[] = phrases consisting of more than one word.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08612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r>
              <a:rPr lang="en-US" dirty="0"/>
              <a:t>For example:</a:t>
            </a:r>
          </a:p>
          <a:p>
            <a:pPr>
              <a:buFontTx/>
              <a:buChar char="-"/>
            </a:pPr>
            <a:r>
              <a:rPr lang="en-US" dirty="0"/>
              <a:t>The grass is green.      P.1</a:t>
            </a:r>
          </a:p>
          <a:p>
            <a:pPr>
              <a:buFontTx/>
              <a:buChar char="-"/>
            </a:pPr>
            <a:r>
              <a:rPr lang="en-US" dirty="0"/>
              <a:t>The boy is clever.       P.1</a:t>
            </a:r>
          </a:p>
          <a:p>
            <a:pPr>
              <a:buFontTx/>
              <a:buChar char="-"/>
            </a:pPr>
            <a:r>
              <a:rPr lang="en-US" dirty="0"/>
              <a:t>The boxes are large.  P.1</a:t>
            </a:r>
          </a:p>
          <a:p>
            <a:pPr>
              <a:buFontTx/>
              <a:buChar char="-"/>
            </a:pPr>
            <a:r>
              <a:rPr lang="en-US" dirty="0"/>
              <a:t>Her brother was hungry.  P.1</a:t>
            </a:r>
          </a:p>
          <a:p>
            <a:pPr>
              <a:buFontTx/>
              <a:buChar char="-"/>
            </a:pPr>
            <a:r>
              <a:rPr lang="en-US" dirty="0"/>
              <a:t>The party must have been enjoyable. P.1</a:t>
            </a:r>
          </a:p>
          <a:p>
            <a:pPr>
              <a:buFontTx/>
              <a:buChar char="-"/>
            </a:pPr>
            <a:r>
              <a:rPr lang="en-US" dirty="0"/>
              <a:t>The boys were busy.  P.1</a:t>
            </a:r>
          </a:p>
        </p:txBody>
      </p:sp>
    </p:spTree>
    <p:extLst>
      <p:ext uri="{BB962C8B-B14F-4D97-AF65-F5344CB8AC3E}">
        <p14:creationId xmlns:p14="http://schemas.microsoft.com/office/powerpoint/2010/main" val="10441310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fontScale="92500"/>
          </a:bodyPr>
          <a:lstStyle/>
          <a:p>
            <a:r>
              <a:rPr lang="en-US" dirty="0"/>
              <a:t>The patterns of NP:</a:t>
            </a:r>
          </a:p>
          <a:p>
            <a:pPr>
              <a:buFontTx/>
              <a:buChar char="-"/>
            </a:pPr>
            <a:r>
              <a:rPr lang="en-US" dirty="0"/>
              <a:t>art.+ n.      the boy, the book</a:t>
            </a:r>
          </a:p>
          <a:p>
            <a:pPr>
              <a:buFontTx/>
              <a:buChar char="-"/>
            </a:pPr>
            <a:r>
              <a:rPr lang="en-US" dirty="0"/>
              <a:t>(art.)+ </a:t>
            </a:r>
            <a:r>
              <a:rPr lang="en-US" dirty="0" err="1"/>
              <a:t>adj</a:t>
            </a:r>
            <a:r>
              <a:rPr lang="en-US" dirty="0"/>
              <a:t> +n.            the clever boy</a:t>
            </a:r>
          </a:p>
          <a:p>
            <a:pPr>
              <a:buFontTx/>
              <a:buChar char="-"/>
            </a:pPr>
            <a:r>
              <a:rPr lang="en-US" dirty="0"/>
              <a:t>Art.+</a:t>
            </a:r>
            <a:r>
              <a:rPr lang="en-US" dirty="0" err="1"/>
              <a:t>adv</a:t>
            </a:r>
            <a:r>
              <a:rPr lang="en-US" dirty="0"/>
              <a:t>. +</a:t>
            </a:r>
            <a:r>
              <a:rPr lang="en-US" dirty="0" err="1"/>
              <a:t>adj</a:t>
            </a:r>
            <a:r>
              <a:rPr lang="en-US" dirty="0"/>
              <a:t>+ n  a badly corrupted society, the above beautiful picture</a:t>
            </a:r>
          </a:p>
          <a:p>
            <a:pPr>
              <a:buFontTx/>
              <a:buChar char="-"/>
            </a:pPr>
            <a:r>
              <a:rPr lang="en-US" dirty="0" err="1"/>
              <a:t>Adj</a:t>
            </a:r>
            <a:r>
              <a:rPr lang="en-US" dirty="0"/>
              <a:t> +n     nice music, easy questions, happy situation</a:t>
            </a:r>
          </a:p>
          <a:p>
            <a:pPr>
              <a:buFontTx/>
              <a:buChar char="-"/>
            </a:pPr>
            <a:r>
              <a:rPr lang="en-US" dirty="0"/>
              <a:t>(art)+ </a:t>
            </a:r>
            <a:r>
              <a:rPr lang="en-US" dirty="0" err="1"/>
              <a:t>n+prep+art</a:t>
            </a:r>
            <a:r>
              <a:rPr lang="en-US" dirty="0"/>
              <a:t>.+n   the subject of the seminar,  the heart of the topic, a car in the street</a:t>
            </a:r>
          </a:p>
          <a:p>
            <a:pPr>
              <a:buFontTx/>
              <a:buChar char="-"/>
            </a:pPr>
            <a:r>
              <a:rPr lang="en-US" dirty="0"/>
              <a:t>(art)+ </a:t>
            </a:r>
            <a:r>
              <a:rPr lang="en-US" dirty="0" err="1"/>
              <a:t>n+clause</a:t>
            </a:r>
            <a:r>
              <a:rPr lang="en-US" dirty="0"/>
              <a:t> (</a:t>
            </a:r>
            <a:r>
              <a:rPr lang="en-US" dirty="0" err="1"/>
              <a:t>c.m</a:t>
            </a:r>
            <a:r>
              <a:rPr lang="en-US" dirty="0"/>
              <a:t>+ </a:t>
            </a:r>
            <a:r>
              <a:rPr lang="en-US" dirty="0" err="1"/>
              <a:t>subj</a:t>
            </a:r>
            <a:r>
              <a:rPr lang="en-US" dirty="0"/>
              <a:t>+ v+…)  the man who is mad, the child who is here, the accident which was strange.</a:t>
            </a:r>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14875239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a:bodyPr>
          <a:lstStyle/>
          <a:p>
            <a:pPr>
              <a:buFontTx/>
              <a:buChar char="-"/>
            </a:pPr>
            <a:r>
              <a:rPr lang="en-US" dirty="0" err="1"/>
              <a:t>art+n+n</a:t>
            </a:r>
            <a:r>
              <a:rPr lang="en-US" dirty="0"/>
              <a:t> …….. the school girl</a:t>
            </a:r>
          </a:p>
          <a:p>
            <a:pPr>
              <a:buFontTx/>
              <a:buChar char="-"/>
            </a:pPr>
            <a:r>
              <a:rPr lang="en-US" dirty="0" err="1"/>
              <a:t>Art+adj</a:t>
            </a:r>
            <a:r>
              <a:rPr lang="en-US" dirty="0"/>
              <a:t>….. the stranger</a:t>
            </a:r>
          </a:p>
          <a:p>
            <a:pPr>
              <a:buFontTx/>
              <a:buChar char="-"/>
            </a:pPr>
            <a:r>
              <a:rPr lang="en-US" dirty="0" err="1"/>
              <a:t>Art+adj+n+cl</a:t>
            </a:r>
            <a:r>
              <a:rPr lang="en-US" dirty="0"/>
              <a:t> ….. the clever boy who is blind</a:t>
            </a:r>
          </a:p>
          <a:p>
            <a:pPr>
              <a:buFontTx/>
              <a:buChar char="-"/>
            </a:pPr>
            <a:r>
              <a:rPr lang="en-US" dirty="0" err="1"/>
              <a:t>Pro+n</a:t>
            </a:r>
            <a:r>
              <a:rPr lang="en-US" dirty="0"/>
              <a:t> …….that (this)book,  my book</a:t>
            </a:r>
          </a:p>
          <a:p>
            <a:pPr>
              <a:buFontTx/>
              <a:buChar char="-"/>
            </a:pPr>
            <a:r>
              <a:rPr lang="en-US" dirty="0" err="1"/>
              <a:t>Np,cl,prep,np,cl</a:t>
            </a:r>
            <a:r>
              <a:rPr lang="en-US" dirty="0"/>
              <a:t> …..  the boy who is clever in the school where I teach is my brother.</a:t>
            </a:r>
          </a:p>
          <a:p>
            <a:pPr>
              <a:buFontTx/>
              <a:buChar char="-"/>
            </a:pPr>
            <a:r>
              <a:rPr lang="en-US" dirty="0" err="1"/>
              <a:t>Np</a:t>
            </a:r>
            <a:r>
              <a:rPr lang="en-US" dirty="0"/>
              <a:t>, cl, </a:t>
            </a:r>
            <a:r>
              <a:rPr lang="en-US" dirty="0" err="1"/>
              <a:t>prep,cl</a:t>
            </a:r>
            <a:r>
              <a:rPr lang="en-US" dirty="0"/>
              <a:t>……. The man who is sitting in the room which is printed green is my uncle.</a:t>
            </a:r>
            <a:br>
              <a:rPr lang="en-US" dirty="0"/>
            </a:br>
            <a:endParaRPr lang="en-US" dirty="0"/>
          </a:p>
          <a:p>
            <a:pPr>
              <a:buFontTx/>
              <a:buChar char="-"/>
            </a:pPr>
            <a:endParaRPr lang="en-US" dirty="0"/>
          </a:p>
          <a:p>
            <a:pPr marL="0" indent="0">
              <a:buNone/>
            </a:pPr>
            <a:endParaRPr lang="en-US" dirty="0"/>
          </a:p>
        </p:txBody>
      </p:sp>
    </p:spTree>
    <p:extLst>
      <p:ext uri="{BB962C8B-B14F-4D97-AF65-F5344CB8AC3E}">
        <p14:creationId xmlns:p14="http://schemas.microsoft.com/office/powerpoint/2010/main" val="38894427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marL="0" indent="0">
              <a:buNone/>
            </a:pPr>
            <a:r>
              <a:rPr lang="en-US" dirty="0"/>
              <a:t>2- Verb Phrase: it is a phrase which consists of a verb and all the words and word groups that belong with the verb and cluster around it. The lexical or primary verb is called headword or head and the other words or word groups are the auxiliaries, modifiers, and complements of the verb (completers of the verb such as direct and indirect object, object complement and subject complement).</a:t>
            </a:r>
          </a:p>
        </p:txBody>
      </p:sp>
    </p:spTree>
    <p:extLst>
      <p:ext uri="{BB962C8B-B14F-4D97-AF65-F5344CB8AC3E}">
        <p14:creationId xmlns:p14="http://schemas.microsoft.com/office/powerpoint/2010/main" val="18952819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293239"/>
              </p:ext>
            </p:extLst>
          </p:nvPr>
        </p:nvGraphicFramePr>
        <p:xfrm>
          <a:off x="457200" y="1935163"/>
          <a:ext cx="8229600" cy="404368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endParaRPr lang="en-US" dirty="0"/>
                    </a:p>
                  </a:txBody>
                  <a:tcPr/>
                </a:tc>
                <a:tc>
                  <a:txBody>
                    <a:bodyPr/>
                    <a:lstStyle/>
                    <a:p>
                      <a:r>
                        <a:rPr lang="en-US" dirty="0"/>
                        <a:t>Present tense</a:t>
                      </a:r>
                    </a:p>
                  </a:txBody>
                  <a:tcPr/>
                </a:tc>
                <a:tc>
                  <a:txBody>
                    <a:bodyPr/>
                    <a:lstStyle/>
                    <a:p>
                      <a:r>
                        <a:rPr lang="en-US" dirty="0"/>
                        <a:t>Past tense</a:t>
                      </a:r>
                    </a:p>
                  </a:txBody>
                  <a:tcPr/>
                </a:tc>
                <a:tc>
                  <a:txBody>
                    <a:bodyPr/>
                    <a:lstStyle/>
                    <a:p>
                      <a:r>
                        <a:rPr lang="en-US" dirty="0"/>
                        <a:t>modal</a:t>
                      </a:r>
                    </a:p>
                  </a:txBody>
                  <a:tcPr/>
                </a:tc>
                <a:extLst>
                  <a:ext uri="{0D108BD9-81ED-4DB2-BD59-A6C34878D82A}">
                    <a16:rowId xmlns:a16="http://schemas.microsoft.com/office/drawing/2014/main" val="10000"/>
                  </a:ext>
                </a:extLst>
              </a:tr>
              <a:tr h="370840">
                <a:tc>
                  <a:txBody>
                    <a:bodyPr/>
                    <a:lstStyle/>
                    <a:p>
                      <a:r>
                        <a:rPr lang="en-US" dirty="0"/>
                        <a:t>Simple</a:t>
                      </a:r>
                    </a:p>
                  </a:txBody>
                  <a:tcPr/>
                </a:tc>
                <a:tc>
                  <a:txBody>
                    <a:bodyPr/>
                    <a:lstStyle/>
                    <a:p>
                      <a:r>
                        <a:rPr lang="en-US" dirty="0"/>
                        <a:t>Plays, play</a:t>
                      </a:r>
                    </a:p>
                  </a:txBody>
                  <a:tcPr/>
                </a:tc>
                <a:tc>
                  <a:txBody>
                    <a:bodyPr/>
                    <a:lstStyle/>
                    <a:p>
                      <a:r>
                        <a:rPr lang="en-US" dirty="0"/>
                        <a:t>Played</a:t>
                      </a:r>
                    </a:p>
                  </a:txBody>
                  <a:tcPr/>
                </a:tc>
                <a:tc>
                  <a:txBody>
                    <a:bodyPr/>
                    <a:lstStyle/>
                    <a:p>
                      <a:r>
                        <a:rPr lang="en-US" dirty="0"/>
                        <a:t>Could play</a:t>
                      </a:r>
                    </a:p>
                  </a:txBody>
                  <a:tcPr/>
                </a:tc>
                <a:extLst>
                  <a:ext uri="{0D108BD9-81ED-4DB2-BD59-A6C34878D82A}">
                    <a16:rowId xmlns:a16="http://schemas.microsoft.com/office/drawing/2014/main" val="10001"/>
                  </a:ext>
                </a:extLst>
              </a:tr>
              <a:tr h="370840">
                <a:tc>
                  <a:txBody>
                    <a:bodyPr/>
                    <a:lstStyle/>
                    <a:p>
                      <a:r>
                        <a:rPr lang="en-US" dirty="0"/>
                        <a:t>Perfect</a:t>
                      </a:r>
                    </a:p>
                  </a:txBody>
                  <a:tcPr/>
                </a:tc>
                <a:tc>
                  <a:txBody>
                    <a:bodyPr/>
                    <a:lstStyle/>
                    <a:p>
                      <a:r>
                        <a:rPr lang="en-US" dirty="0"/>
                        <a:t>Have/has played</a:t>
                      </a:r>
                    </a:p>
                  </a:txBody>
                  <a:tcPr/>
                </a:tc>
                <a:tc>
                  <a:txBody>
                    <a:bodyPr/>
                    <a:lstStyle/>
                    <a:p>
                      <a:r>
                        <a:rPr lang="en-US" dirty="0"/>
                        <a:t>Had played</a:t>
                      </a:r>
                    </a:p>
                  </a:txBody>
                  <a:tcPr/>
                </a:tc>
                <a:tc>
                  <a:txBody>
                    <a:bodyPr/>
                    <a:lstStyle/>
                    <a:p>
                      <a:r>
                        <a:rPr lang="en-US" dirty="0"/>
                        <a:t>Could have played</a:t>
                      </a:r>
                    </a:p>
                  </a:txBody>
                  <a:tcPr/>
                </a:tc>
                <a:extLst>
                  <a:ext uri="{0D108BD9-81ED-4DB2-BD59-A6C34878D82A}">
                    <a16:rowId xmlns:a16="http://schemas.microsoft.com/office/drawing/2014/main" val="10002"/>
                  </a:ext>
                </a:extLst>
              </a:tr>
              <a:tr h="370840">
                <a:tc>
                  <a:txBody>
                    <a:bodyPr/>
                    <a:lstStyle/>
                    <a:p>
                      <a:r>
                        <a:rPr lang="en-US" dirty="0"/>
                        <a:t>Progressive</a:t>
                      </a:r>
                    </a:p>
                  </a:txBody>
                  <a:tcPr/>
                </a:tc>
                <a:tc>
                  <a:txBody>
                    <a:bodyPr/>
                    <a:lstStyle/>
                    <a:p>
                      <a:r>
                        <a:rPr lang="en-US" dirty="0"/>
                        <a:t>Am/ is/</a:t>
                      </a:r>
                      <a:r>
                        <a:rPr lang="en-US" baseline="0" dirty="0"/>
                        <a:t> are playing</a:t>
                      </a:r>
                      <a:endParaRPr lang="en-US" dirty="0"/>
                    </a:p>
                  </a:txBody>
                  <a:tcPr/>
                </a:tc>
                <a:tc>
                  <a:txBody>
                    <a:bodyPr/>
                    <a:lstStyle/>
                    <a:p>
                      <a:r>
                        <a:rPr lang="en-US" dirty="0"/>
                        <a:t>Was/were playing</a:t>
                      </a:r>
                    </a:p>
                  </a:txBody>
                  <a:tcPr/>
                </a:tc>
                <a:tc>
                  <a:txBody>
                    <a:bodyPr/>
                    <a:lstStyle/>
                    <a:p>
                      <a:r>
                        <a:rPr lang="en-US" dirty="0"/>
                        <a:t>Could be playing</a:t>
                      </a:r>
                    </a:p>
                  </a:txBody>
                  <a:tcPr/>
                </a:tc>
                <a:extLst>
                  <a:ext uri="{0D108BD9-81ED-4DB2-BD59-A6C34878D82A}">
                    <a16:rowId xmlns:a16="http://schemas.microsoft.com/office/drawing/2014/main" val="10003"/>
                  </a:ext>
                </a:extLst>
              </a:tr>
              <a:tr h="370840">
                <a:tc>
                  <a:txBody>
                    <a:bodyPr/>
                    <a:lstStyle/>
                    <a:p>
                      <a:r>
                        <a:rPr lang="en-US" dirty="0"/>
                        <a:t>passive</a:t>
                      </a:r>
                    </a:p>
                  </a:txBody>
                  <a:tcPr/>
                </a:tc>
                <a:tc>
                  <a:txBody>
                    <a:bodyPr/>
                    <a:lstStyle/>
                    <a:p>
                      <a:r>
                        <a:rPr lang="en-US" dirty="0"/>
                        <a:t>Am/is/are played</a:t>
                      </a:r>
                    </a:p>
                  </a:txBody>
                  <a:tcPr/>
                </a:tc>
                <a:tc>
                  <a:txBody>
                    <a:bodyPr/>
                    <a:lstStyle/>
                    <a:p>
                      <a:r>
                        <a:rPr lang="en-US" dirty="0"/>
                        <a:t>Was/were played</a:t>
                      </a:r>
                    </a:p>
                  </a:txBody>
                  <a:tcPr/>
                </a:tc>
                <a:tc>
                  <a:txBody>
                    <a:bodyPr/>
                    <a:lstStyle/>
                    <a:p>
                      <a:r>
                        <a:rPr lang="en-US" dirty="0"/>
                        <a:t>Could be played</a:t>
                      </a:r>
                    </a:p>
                  </a:txBody>
                  <a:tcPr/>
                </a:tc>
                <a:extLst>
                  <a:ext uri="{0D108BD9-81ED-4DB2-BD59-A6C34878D82A}">
                    <a16:rowId xmlns:a16="http://schemas.microsoft.com/office/drawing/2014/main" val="10004"/>
                  </a:ext>
                </a:extLst>
              </a:tr>
              <a:tr h="370840">
                <a:tc>
                  <a:txBody>
                    <a:bodyPr/>
                    <a:lstStyle/>
                    <a:p>
                      <a:r>
                        <a:rPr lang="en-US" dirty="0"/>
                        <a:t>Perfect + progressive</a:t>
                      </a:r>
                    </a:p>
                  </a:txBody>
                  <a:tcPr/>
                </a:tc>
                <a:tc>
                  <a:txBody>
                    <a:bodyPr/>
                    <a:lstStyle/>
                    <a:p>
                      <a:r>
                        <a:rPr lang="en-US" dirty="0"/>
                        <a:t>Has/have been playing</a:t>
                      </a:r>
                    </a:p>
                  </a:txBody>
                  <a:tcPr/>
                </a:tc>
                <a:tc>
                  <a:txBody>
                    <a:bodyPr/>
                    <a:lstStyle/>
                    <a:p>
                      <a:r>
                        <a:rPr lang="en-US" dirty="0"/>
                        <a:t>Had been playing</a:t>
                      </a:r>
                    </a:p>
                  </a:txBody>
                  <a:tcPr/>
                </a:tc>
                <a:tc>
                  <a:txBody>
                    <a:bodyPr/>
                    <a:lstStyle/>
                    <a:p>
                      <a:r>
                        <a:rPr lang="en-US" dirty="0"/>
                        <a:t>Could</a:t>
                      </a:r>
                      <a:r>
                        <a:rPr lang="en-US" baseline="0" dirty="0"/>
                        <a:t> have been playing</a:t>
                      </a:r>
                      <a:endParaRPr lang="en-US" dirty="0"/>
                    </a:p>
                  </a:txBody>
                  <a:tcPr/>
                </a:tc>
                <a:extLst>
                  <a:ext uri="{0D108BD9-81ED-4DB2-BD59-A6C34878D82A}">
                    <a16:rowId xmlns:a16="http://schemas.microsoft.com/office/drawing/2014/main" val="10005"/>
                  </a:ext>
                </a:extLst>
              </a:tr>
              <a:tr h="370840">
                <a:tc>
                  <a:txBody>
                    <a:bodyPr/>
                    <a:lstStyle/>
                    <a:p>
                      <a:r>
                        <a:rPr lang="en-US" dirty="0"/>
                        <a:t>Perfect +passive</a:t>
                      </a:r>
                    </a:p>
                  </a:txBody>
                  <a:tcPr/>
                </a:tc>
                <a:tc>
                  <a:txBody>
                    <a:bodyPr/>
                    <a:lstStyle/>
                    <a:p>
                      <a:r>
                        <a:rPr lang="en-US" dirty="0"/>
                        <a:t>Has/have been played</a:t>
                      </a:r>
                    </a:p>
                  </a:txBody>
                  <a:tcPr/>
                </a:tc>
                <a:tc>
                  <a:txBody>
                    <a:bodyPr/>
                    <a:lstStyle/>
                    <a:p>
                      <a:r>
                        <a:rPr lang="en-US" dirty="0"/>
                        <a:t>Had been played</a:t>
                      </a:r>
                    </a:p>
                  </a:txBody>
                  <a:tcPr/>
                </a:tc>
                <a:tc>
                  <a:txBody>
                    <a:bodyPr/>
                    <a:lstStyle/>
                    <a:p>
                      <a:r>
                        <a:rPr lang="en-US" dirty="0"/>
                        <a:t>Could</a:t>
                      </a:r>
                      <a:r>
                        <a:rPr lang="en-US" baseline="0" dirty="0"/>
                        <a:t> have been played</a:t>
                      </a:r>
                      <a:endParaRPr lang="en-US" dirty="0"/>
                    </a:p>
                  </a:txBody>
                  <a:tcPr/>
                </a:tc>
                <a:extLst>
                  <a:ext uri="{0D108BD9-81ED-4DB2-BD59-A6C34878D82A}">
                    <a16:rowId xmlns:a16="http://schemas.microsoft.com/office/drawing/2014/main" val="10006"/>
                  </a:ext>
                </a:extLst>
              </a:tr>
              <a:tr h="370840">
                <a:tc>
                  <a:txBody>
                    <a:bodyPr/>
                    <a:lstStyle/>
                    <a:p>
                      <a:r>
                        <a:rPr lang="en-US" dirty="0"/>
                        <a:t>Progressive +passive</a:t>
                      </a:r>
                    </a:p>
                  </a:txBody>
                  <a:tcPr/>
                </a:tc>
                <a:tc>
                  <a:txBody>
                    <a:bodyPr/>
                    <a:lstStyle/>
                    <a:p>
                      <a:r>
                        <a:rPr lang="en-US" dirty="0"/>
                        <a:t>Am/is/are being played</a:t>
                      </a:r>
                    </a:p>
                  </a:txBody>
                  <a:tcPr/>
                </a:tc>
                <a:tc>
                  <a:txBody>
                    <a:bodyPr/>
                    <a:lstStyle/>
                    <a:p>
                      <a:r>
                        <a:rPr lang="en-US" dirty="0"/>
                        <a:t>Was/were being played</a:t>
                      </a:r>
                    </a:p>
                  </a:txBody>
                  <a:tcPr/>
                </a:tc>
                <a:tc>
                  <a:txBody>
                    <a:bodyPr/>
                    <a:lstStyle/>
                    <a:p>
                      <a:r>
                        <a:rPr lang="en-US" dirty="0"/>
                        <a:t>Could be being</a:t>
                      </a:r>
                      <a:r>
                        <a:rPr lang="en-US" baseline="0" dirty="0"/>
                        <a:t> played</a:t>
                      </a:r>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0426135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lstStyle/>
          <a:p>
            <a:pPr marL="0" indent="0">
              <a:buNone/>
            </a:pPr>
            <a:r>
              <a:rPr lang="en-US" dirty="0"/>
              <a:t>- </a:t>
            </a:r>
            <a:r>
              <a:rPr lang="en-US" b="1" dirty="0"/>
              <a:t>Adjective Phrase</a:t>
            </a:r>
            <a:r>
              <a:rPr lang="en-US" dirty="0"/>
              <a:t>: it is a type of phrase where the adjective is its head. It can be preceded or followed by optional modifiers. For example:</a:t>
            </a:r>
          </a:p>
          <a:p>
            <a:pPr marL="0" indent="0">
              <a:buNone/>
            </a:pPr>
            <a:r>
              <a:rPr lang="en-US" dirty="0">
                <a:solidFill>
                  <a:schemeClr val="accent1"/>
                </a:solidFill>
              </a:rPr>
              <a:t>Lucky,  so lucky,   very old,  good enough</a:t>
            </a:r>
          </a:p>
          <a:p>
            <a:pPr marL="0" indent="0">
              <a:buNone/>
            </a:pPr>
            <a:r>
              <a:rPr lang="en-US" dirty="0">
                <a:solidFill>
                  <a:schemeClr val="accent1"/>
                </a:solidFill>
              </a:rPr>
              <a:t>The man is lucky.</a:t>
            </a:r>
          </a:p>
          <a:p>
            <a:pPr marL="0" indent="0">
              <a:buNone/>
            </a:pPr>
            <a:r>
              <a:rPr lang="en-US" dirty="0">
                <a:solidFill>
                  <a:schemeClr val="accent1"/>
                </a:solidFill>
              </a:rPr>
              <a:t>She became very busy.</a:t>
            </a:r>
          </a:p>
          <a:p>
            <a:pPr marL="0" indent="0">
              <a:buNone/>
            </a:pPr>
            <a:r>
              <a:rPr lang="en-US" dirty="0">
                <a:solidFill>
                  <a:schemeClr val="accent1"/>
                </a:solidFill>
              </a:rPr>
              <a:t>The book that you wanted is very expensive.</a:t>
            </a:r>
          </a:p>
          <a:p>
            <a:pPr marL="0" indent="0">
              <a:buNone/>
            </a:pPr>
            <a:r>
              <a:rPr lang="en-US" dirty="0">
                <a:solidFill>
                  <a:schemeClr val="accent1"/>
                </a:solidFill>
              </a:rPr>
              <a:t>He is good enough to depend on.</a:t>
            </a:r>
          </a:p>
        </p:txBody>
      </p:sp>
    </p:spTree>
    <p:extLst>
      <p:ext uri="{BB962C8B-B14F-4D97-AF65-F5344CB8AC3E}">
        <p14:creationId xmlns:p14="http://schemas.microsoft.com/office/powerpoint/2010/main" val="7085611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lstStyle/>
          <a:p>
            <a:pPr marL="0" indent="0">
              <a:buNone/>
            </a:pPr>
            <a:r>
              <a:rPr lang="en-US" dirty="0">
                <a:solidFill>
                  <a:schemeClr val="accent2"/>
                </a:solidFill>
              </a:rPr>
              <a:t>Adjective Phrase</a:t>
            </a:r>
          </a:p>
          <a:p>
            <a:pPr marL="0" indent="0">
              <a:buNone/>
            </a:pPr>
            <a:endParaRPr lang="en-US" dirty="0">
              <a:solidFill>
                <a:schemeClr val="accent2"/>
              </a:solidFill>
            </a:endParaRP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19085028"/>
              </p:ext>
            </p:extLst>
          </p:nvPr>
        </p:nvGraphicFramePr>
        <p:xfrm>
          <a:off x="762000" y="2590800"/>
          <a:ext cx="6096000" cy="286512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rowSpan="7">
                  <a:txBody>
                    <a:bodyPr/>
                    <a:lstStyle/>
                    <a:p>
                      <a:endParaRPr lang="en-US" dirty="0"/>
                    </a:p>
                    <a:p>
                      <a:endParaRPr lang="en-US" dirty="0"/>
                    </a:p>
                    <a:p>
                      <a:r>
                        <a:rPr lang="en-US" dirty="0"/>
                        <a:t>It is</a:t>
                      </a:r>
                      <a:r>
                        <a:rPr lang="en-US" sz="13800" dirty="0"/>
                        <a:t>[</a:t>
                      </a:r>
                      <a:endParaRPr lang="en-US" sz="2400" dirty="0"/>
                    </a:p>
                  </a:txBody>
                  <a:tcPr/>
                </a:tc>
                <a:tc gridSpan="3">
                  <a:txBody>
                    <a:bodyPr/>
                    <a:lstStyle/>
                    <a:p>
                      <a:r>
                        <a:rPr lang="en-US" dirty="0"/>
                        <a:t>Adjective Phrase</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vMerge="1">
                  <a:txBody>
                    <a:bodyPr/>
                    <a:lstStyle/>
                    <a:p>
                      <a:endParaRPr lang="en-US" dirty="0"/>
                    </a:p>
                  </a:txBody>
                  <a:tcPr/>
                </a:tc>
                <a:tc>
                  <a:txBody>
                    <a:bodyPr/>
                    <a:lstStyle/>
                    <a:p>
                      <a:r>
                        <a:rPr lang="en-US" dirty="0"/>
                        <a:t>Modifier(s)</a:t>
                      </a:r>
                    </a:p>
                  </a:txBody>
                  <a:tcPr/>
                </a:tc>
                <a:tc>
                  <a:txBody>
                    <a:bodyPr/>
                    <a:lstStyle/>
                    <a:p>
                      <a:r>
                        <a:rPr lang="en-US" dirty="0"/>
                        <a:t>Adjective</a:t>
                      </a:r>
                    </a:p>
                  </a:txBody>
                  <a:tcPr/>
                </a:tc>
                <a:tc>
                  <a:txBody>
                    <a:bodyPr/>
                    <a:lstStyle/>
                    <a:p>
                      <a:r>
                        <a:rPr lang="en-US" dirty="0"/>
                        <a:t>Modifier(s)</a:t>
                      </a:r>
                    </a:p>
                  </a:txBody>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endParaRPr lang="en-US" dirty="0"/>
                    </a:p>
                  </a:txBody>
                  <a:tcPr/>
                </a:tc>
                <a:tc>
                  <a:txBody>
                    <a:bodyPr/>
                    <a:lstStyle/>
                    <a:p>
                      <a:r>
                        <a:rPr lang="en-US" dirty="0"/>
                        <a:t>sad</a:t>
                      </a:r>
                    </a:p>
                  </a:txBody>
                  <a:tcPr/>
                </a:tc>
                <a:tc>
                  <a:txBody>
                    <a:bodyPr/>
                    <a:lstStyle/>
                    <a:p>
                      <a:endParaRPr lang="en-US"/>
                    </a:p>
                  </a:txBody>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endParaRPr lang="en-US"/>
                    </a:p>
                  </a:txBody>
                  <a:tcPr/>
                </a:tc>
                <a:tc>
                  <a:txBody>
                    <a:bodyPr/>
                    <a:lstStyle/>
                    <a:p>
                      <a:r>
                        <a:rPr lang="en-US" dirty="0"/>
                        <a:t>full</a:t>
                      </a:r>
                    </a:p>
                  </a:txBody>
                  <a:tcPr/>
                </a:tc>
                <a:tc>
                  <a:txBody>
                    <a:bodyPr/>
                    <a:lstStyle/>
                    <a:p>
                      <a:r>
                        <a:rPr lang="en-US" dirty="0"/>
                        <a:t>Of holes</a:t>
                      </a:r>
                    </a:p>
                  </a:txBody>
                  <a:tcPr/>
                </a:tc>
                <a:extLst>
                  <a:ext uri="{0D108BD9-81ED-4DB2-BD59-A6C34878D82A}">
                    <a16:rowId xmlns:a16="http://schemas.microsoft.com/office/drawing/2014/main" val="10003"/>
                  </a:ext>
                </a:extLst>
              </a:tr>
              <a:tr h="370840">
                <a:tc vMerge="1">
                  <a:txBody>
                    <a:bodyPr/>
                    <a:lstStyle/>
                    <a:p>
                      <a:endParaRPr lang="en-US" dirty="0"/>
                    </a:p>
                  </a:txBody>
                  <a:tcPr/>
                </a:tc>
                <a:tc>
                  <a:txBody>
                    <a:bodyPr/>
                    <a:lstStyle/>
                    <a:p>
                      <a:r>
                        <a:rPr lang="en-US" dirty="0"/>
                        <a:t>Almost </a:t>
                      </a:r>
                    </a:p>
                  </a:txBody>
                  <a:tcPr/>
                </a:tc>
                <a:tc>
                  <a:txBody>
                    <a:bodyPr/>
                    <a:lstStyle/>
                    <a:p>
                      <a:r>
                        <a:rPr lang="en-US" dirty="0"/>
                        <a:t>impossible</a:t>
                      </a:r>
                    </a:p>
                  </a:txBody>
                  <a:tcPr/>
                </a:tc>
                <a:tc>
                  <a:txBody>
                    <a:bodyPr/>
                    <a:lstStyle/>
                    <a:p>
                      <a:endParaRPr lang="en-US"/>
                    </a:p>
                  </a:txBody>
                  <a:tcPr/>
                </a:tc>
                <a:extLst>
                  <a:ext uri="{0D108BD9-81ED-4DB2-BD59-A6C34878D82A}">
                    <a16:rowId xmlns:a16="http://schemas.microsoft.com/office/drawing/2014/main" val="10004"/>
                  </a:ext>
                </a:extLst>
              </a:tr>
              <a:tr h="370840">
                <a:tc vMerge="1">
                  <a:txBody>
                    <a:bodyPr/>
                    <a:lstStyle/>
                    <a:p>
                      <a:endParaRPr lang="en-US" dirty="0"/>
                    </a:p>
                  </a:txBody>
                  <a:tcPr/>
                </a:tc>
                <a:tc>
                  <a:txBody>
                    <a:bodyPr/>
                    <a:lstStyle/>
                    <a:p>
                      <a:r>
                        <a:rPr lang="en-US" dirty="0"/>
                        <a:t>too</a:t>
                      </a:r>
                    </a:p>
                  </a:txBody>
                  <a:tcPr/>
                </a:tc>
                <a:tc>
                  <a:txBody>
                    <a:bodyPr/>
                    <a:lstStyle/>
                    <a:p>
                      <a:r>
                        <a:rPr lang="en-US" dirty="0"/>
                        <a:t>easy</a:t>
                      </a:r>
                    </a:p>
                  </a:txBody>
                  <a:tcPr/>
                </a:tc>
                <a:tc>
                  <a:txBody>
                    <a:bodyPr/>
                    <a:lstStyle/>
                    <a:p>
                      <a:endParaRPr lang="en-US"/>
                    </a:p>
                  </a:txBody>
                  <a:tcPr/>
                </a:tc>
                <a:extLst>
                  <a:ext uri="{0D108BD9-81ED-4DB2-BD59-A6C34878D82A}">
                    <a16:rowId xmlns:a16="http://schemas.microsoft.com/office/drawing/2014/main" val="10005"/>
                  </a:ext>
                </a:extLst>
              </a:tr>
              <a:tr h="370840">
                <a:tc vMerge="1">
                  <a:txBody>
                    <a:bodyPr/>
                    <a:lstStyle/>
                    <a:p>
                      <a:endParaRPr lang="en-US" dirty="0"/>
                    </a:p>
                  </a:txBody>
                  <a:tcPr/>
                </a:tc>
                <a:tc>
                  <a:txBody>
                    <a:bodyPr/>
                    <a:lstStyle/>
                    <a:p>
                      <a:r>
                        <a:rPr lang="en-US" dirty="0"/>
                        <a:t>much</a:t>
                      </a:r>
                    </a:p>
                  </a:txBody>
                  <a:tcPr/>
                </a:tc>
                <a:tc>
                  <a:txBody>
                    <a:bodyPr/>
                    <a:lstStyle/>
                    <a:p>
                      <a:r>
                        <a:rPr lang="en-US" dirty="0"/>
                        <a:t>colder</a:t>
                      </a:r>
                    </a:p>
                  </a:txBody>
                  <a:tcPr/>
                </a:tc>
                <a:tc>
                  <a:txBody>
                    <a:bodyPr/>
                    <a:lstStyle/>
                    <a:p>
                      <a:r>
                        <a:rPr lang="en-US" dirty="0"/>
                        <a:t>Than last winter</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663997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normAutofit lnSpcReduction="10000"/>
          </a:bodyPr>
          <a:lstStyle/>
          <a:p>
            <a:pPr marL="0" indent="0">
              <a:buNone/>
            </a:pPr>
            <a:r>
              <a:rPr lang="en-US" b="1" dirty="0"/>
              <a:t>Within an adjective phrase we may use intensifier/ </a:t>
            </a:r>
            <a:r>
              <a:rPr lang="en-US" b="1" dirty="0" err="1"/>
              <a:t>specifier</a:t>
            </a:r>
            <a:r>
              <a:rPr lang="en-US" b="1" dirty="0"/>
              <a:t>  (</a:t>
            </a:r>
            <a:r>
              <a:rPr lang="en-US" b="1" dirty="0" err="1"/>
              <a:t>bo</a:t>
            </a:r>
            <a:r>
              <a:rPr lang="en-US" b="1" dirty="0"/>
              <a:t> </a:t>
            </a:r>
            <a:r>
              <a:rPr lang="en-US" b="1" dirty="0" err="1"/>
              <a:t>xom</a:t>
            </a:r>
            <a:r>
              <a:rPr lang="en-US" b="1" dirty="0"/>
              <a:t>).</a:t>
            </a:r>
          </a:p>
          <a:p>
            <a:pPr marL="0" indent="0" algn="just">
              <a:buNone/>
            </a:pPr>
            <a:r>
              <a:rPr lang="en-US" dirty="0"/>
              <a:t>- Modifiers in adj. </a:t>
            </a:r>
            <a:r>
              <a:rPr lang="en-US" dirty="0" err="1"/>
              <a:t>ph</a:t>
            </a:r>
            <a:r>
              <a:rPr lang="en-US" dirty="0"/>
              <a:t> can be words of degree like: (</a:t>
            </a:r>
            <a:r>
              <a:rPr lang="en-US" u="sng" dirty="0"/>
              <a:t>completely, totally ‘</a:t>
            </a:r>
            <a:r>
              <a:rPr lang="en-US" i="1" dirty="0"/>
              <a:t>express highest degree</a:t>
            </a:r>
            <a:r>
              <a:rPr lang="en-US" u="sng" dirty="0"/>
              <a:t>’</a:t>
            </a:r>
            <a:r>
              <a:rPr lang="en-US" dirty="0"/>
              <a:t>, </a:t>
            </a:r>
            <a:r>
              <a:rPr lang="en-US" u="sng" dirty="0"/>
              <a:t>very, extremely</a:t>
            </a:r>
            <a:r>
              <a:rPr lang="en-US" dirty="0"/>
              <a:t> ‘</a:t>
            </a:r>
            <a:r>
              <a:rPr lang="en-US" i="1" dirty="0"/>
              <a:t>high degree</a:t>
            </a:r>
            <a:r>
              <a:rPr lang="en-US" dirty="0"/>
              <a:t>’,  </a:t>
            </a:r>
            <a:r>
              <a:rPr lang="en-US" u="sng" dirty="0"/>
              <a:t>rather a bit, pretty, quit</a:t>
            </a:r>
            <a:r>
              <a:rPr lang="en-US" dirty="0"/>
              <a:t>e ‘</a:t>
            </a:r>
            <a:r>
              <a:rPr lang="en-US" i="1" dirty="0"/>
              <a:t>middle/low degree</a:t>
            </a:r>
            <a:r>
              <a:rPr lang="en-US" dirty="0"/>
              <a:t>’).</a:t>
            </a:r>
          </a:p>
          <a:p>
            <a:pPr marL="0" indent="0" algn="just">
              <a:buNone/>
            </a:pPr>
            <a:r>
              <a:rPr lang="en-US" dirty="0"/>
              <a:t>Very: to a high degree. The coat is very expensive.</a:t>
            </a:r>
          </a:p>
          <a:p>
            <a:pPr marL="0" indent="0" algn="just">
              <a:buNone/>
            </a:pPr>
            <a:r>
              <a:rPr lang="en-US" dirty="0"/>
              <a:t>Too: more than is needed. These trousers are too big: they do not fit me.</a:t>
            </a:r>
          </a:p>
          <a:p>
            <a:pPr marL="0" indent="0" algn="just">
              <a:buNone/>
            </a:pPr>
            <a:r>
              <a:rPr lang="en-US" dirty="0"/>
              <a:t>Enough: as much as is needed. These trousers are big enough: they fit me well</a:t>
            </a:r>
          </a:p>
          <a:p>
            <a:pPr marL="0" indent="0">
              <a:buNone/>
            </a:pPr>
            <a:endParaRPr lang="en-US" b="1" dirty="0"/>
          </a:p>
        </p:txBody>
      </p:sp>
    </p:spTree>
    <p:extLst>
      <p:ext uri="{BB962C8B-B14F-4D97-AF65-F5344CB8AC3E}">
        <p14:creationId xmlns:p14="http://schemas.microsoft.com/office/powerpoint/2010/main" val="42895335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lstStyle/>
          <a:p>
            <a:r>
              <a:rPr lang="en-US" dirty="0"/>
              <a:t>Pattern of adjective phrase:</a:t>
            </a:r>
          </a:p>
          <a:p>
            <a:pPr>
              <a:buFontTx/>
              <a:buChar char="-"/>
            </a:pPr>
            <a:r>
              <a:rPr lang="en-US" dirty="0" err="1"/>
              <a:t>adj</a:t>
            </a:r>
            <a:r>
              <a:rPr lang="en-US" dirty="0"/>
              <a:t>:  </a:t>
            </a:r>
            <a:r>
              <a:rPr lang="en-US" dirty="0" err="1"/>
              <a:t>happpy</a:t>
            </a:r>
            <a:endParaRPr lang="en-US" dirty="0"/>
          </a:p>
          <a:p>
            <a:pPr>
              <a:buFontTx/>
              <a:buChar char="-"/>
            </a:pPr>
            <a:r>
              <a:rPr lang="en-US" dirty="0"/>
              <a:t>Pre modifier + </a:t>
            </a:r>
            <a:r>
              <a:rPr lang="en-US" dirty="0" err="1"/>
              <a:t>adj</a:t>
            </a:r>
            <a:r>
              <a:rPr lang="en-US" dirty="0"/>
              <a:t> : very happy</a:t>
            </a:r>
          </a:p>
          <a:p>
            <a:pPr>
              <a:buFontTx/>
              <a:buChar char="-"/>
            </a:pPr>
            <a:r>
              <a:rPr lang="en-US" dirty="0"/>
              <a:t>(pre modifier)+ </a:t>
            </a:r>
            <a:r>
              <a:rPr lang="en-US" dirty="0" err="1"/>
              <a:t>adj</a:t>
            </a:r>
            <a:r>
              <a:rPr lang="en-US" dirty="0"/>
              <a:t>+ prep.ph: big in size, beautiful in the shape, happy in the face…..</a:t>
            </a:r>
          </a:p>
          <a:p>
            <a:pPr marL="0" indent="0">
              <a:buNone/>
            </a:pPr>
            <a:r>
              <a:rPr lang="en-US" dirty="0"/>
              <a:t>Q/ draw the difference between:</a:t>
            </a:r>
          </a:p>
          <a:p>
            <a:pPr>
              <a:buFontTx/>
              <a:buChar char="-"/>
            </a:pPr>
            <a:r>
              <a:rPr lang="en-US" dirty="0"/>
              <a:t>Very happy in the market. (</a:t>
            </a:r>
            <a:r>
              <a:rPr lang="en-US" dirty="0" err="1"/>
              <a:t>adj</a:t>
            </a:r>
            <a:r>
              <a:rPr lang="en-US" dirty="0"/>
              <a:t> </a:t>
            </a:r>
            <a:r>
              <a:rPr lang="en-US" dirty="0" err="1"/>
              <a:t>ph</a:t>
            </a:r>
            <a:r>
              <a:rPr lang="en-US" dirty="0"/>
              <a:t>)</a:t>
            </a:r>
          </a:p>
          <a:p>
            <a:pPr>
              <a:buFontTx/>
              <a:buChar char="-"/>
            </a:pPr>
            <a:r>
              <a:rPr lang="en-US" dirty="0"/>
              <a:t>Very happy people in the market. (</a:t>
            </a:r>
            <a:r>
              <a:rPr lang="en-US" dirty="0" err="1"/>
              <a:t>np</a:t>
            </a:r>
            <a:r>
              <a:rPr lang="en-US" dirty="0"/>
              <a:t>)</a:t>
            </a:r>
          </a:p>
        </p:txBody>
      </p:sp>
    </p:spTree>
    <p:extLst>
      <p:ext uri="{BB962C8B-B14F-4D97-AF65-F5344CB8AC3E}">
        <p14:creationId xmlns:p14="http://schemas.microsoft.com/office/powerpoint/2010/main" val="72237936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normAutofit lnSpcReduction="10000"/>
          </a:bodyPr>
          <a:lstStyle/>
          <a:p>
            <a:pPr>
              <a:buFontTx/>
              <a:buChar char="-"/>
            </a:pPr>
            <a:r>
              <a:rPr lang="en-US" dirty="0">
                <a:solidFill>
                  <a:srgbClr val="FF0000"/>
                </a:solidFill>
              </a:rPr>
              <a:t>Guilty</a:t>
            </a:r>
            <a:r>
              <a:rPr lang="en-US" dirty="0"/>
              <a:t> o</a:t>
            </a:r>
            <a:r>
              <a:rPr lang="en-US" u="sng" dirty="0"/>
              <a:t>f a serious crime</a:t>
            </a:r>
            <a:r>
              <a:rPr lang="en-US" dirty="0"/>
              <a:t>. (</a:t>
            </a:r>
            <a:r>
              <a:rPr lang="en-US" u="sng" dirty="0"/>
              <a:t>complement</a:t>
            </a:r>
            <a:r>
              <a:rPr lang="en-US" dirty="0"/>
              <a:t>)</a:t>
            </a:r>
            <a:r>
              <a:rPr lang="en-US" dirty="0">
                <a:solidFill>
                  <a:srgbClr val="FF0000"/>
                </a:solidFill>
              </a:rPr>
              <a:t> (</a:t>
            </a:r>
            <a:r>
              <a:rPr lang="en-US" dirty="0" err="1">
                <a:solidFill>
                  <a:srgbClr val="FF0000"/>
                </a:solidFill>
              </a:rPr>
              <a:t>adj</a:t>
            </a:r>
            <a:r>
              <a:rPr lang="en-US" dirty="0">
                <a:solidFill>
                  <a:srgbClr val="FF0000"/>
                </a:solidFill>
              </a:rPr>
              <a:t> </a:t>
            </a:r>
            <a:r>
              <a:rPr lang="en-US" dirty="0" err="1">
                <a:solidFill>
                  <a:srgbClr val="FF0000"/>
                </a:solidFill>
              </a:rPr>
              <a:t>ph</a:t>
            </a:r>
            <a:r>
              <a:rPr lang="en-US" dirty="0">
                <a:solidFill>
                  <a:srgbClr val="FF0000"/>
                </a:solidFill>
              </a:rPr>
              <a:t>)</a:t>
            </a:r>
            <a:endParaRPr lang="en-US" dirty="0"/>
          </a:p>
          <a:p>
            <a:pPr>
              <a:buFontTx/>
              <a:buChar char="-"/>
            </a:pPr>
            <a:r>
              <a:rPr lang="en-US" dirty="0">
                <a:solidFill>
                  <a:srgbClr val="FF0000"/>
                </a:solidFill>
              </a:rPr>
              <a:t>Subject</a:t>
            </a:r>
            <a:r>
              <a:rPr lang="en-US" dirty="0"/>
              <a:t> </a:t>
            </a:r>
            <a:r>
              <a:rPr lang="en-US" u="sng" dirty="0"/>
              <a:t>to approval by…..</a:t>
            </a:r>
            <a:r>
              <a:rPr lang="en-US" u="sng" dirty="0">
                <a:solidFill>
                  <a:srgbClr val="FF0000"/>
                </a:solidFill>
              </a:rPr>
              <a:t>  (complement)</a:t>
            </a:r>
            <a:r>
              <a:rPr lang="en-US" dirty="0">
                <a:solidFill>
                  <a:srgbClr val="FF0000"/>
                </a:solidFill>
              </a:rPr>
              <a:t>(</a:t>
            </a:r>
            <a:r>
              <a:rPr lang="en-US" dirty="0" err="1">
                <a:solidFill>
                  <a:srgbClr val="FF0000"/>
                </a:solidFill>
              </a:rPr>
              <a:t>adj</a:t>
            </a:r>
            <a:r>
              <a:rPr lang="en-US" dirty="0">
                <a:solidFill>
                  <a:srgbClr val="FF0000"/>
                </a:solidFill>
              </a:rPr>
              <a:t> </a:t>
            </a:r>
            <a:r>
              <a:rPr lang="en-US" dirty="0" err="1">
                <a:solidFill>
                  <a:srgbClr val="FF0000"/>
                </a:solidFill>
              </a:rPr>
              <a:t>ph</a:t>
            </a:r>
            <a:r>
              <a:rPr lang="en-US" dirty="0">
                <a:solidFill>
                  <a:srgbClr val="FF0000"/>
                </a:solidFill>
              </a:rPr>
              <a:t>)</a:t>
            </a:r>
            <a:endParaRPr lang="en-US" dirty="0"/>
          </a:p>
          <a:p>
            <a:pPr>
              <a:buFontTx/>
              <a:buChar char="-"/>
            </a:pPr>
            <a:r>
              <a:rPr lang="en-US" dirty="0">
                <a:solidFill>
                  <a:srgbClr val="FF0000"/>
                </a:solidFill>
              </a:rPr>
              <a:t>Slow</a:t>
            </a:r>
            <a:r>
              <a:rPr lang="en-US" dirty="0"/>
              <a:t> </a:t>
            </a:r>
            <a:r>
              <a:rPr lang="en-US" u="sng" dirty="0"/>
              <a:t>to respond</a:t>
            </a:r>
            <a:r>
              <a:rPr lang="en-US" dirty="0"/>
              <a:t>.</a:t>
            </a:r>
            <a:r>
              <a:rPr lang="en-US" dirty="0">
                <a:solidFill>
                  <a:srgbClr val="FF0000"/>
                </a:solidFill>
              </a:rPr>
              <a:t>  (</a:t>
            </a:r>
            <a:r>
              <a:rPr lang="en-US" u="sng" dirty="0">
                <a:solidFill>
                  <a:srgbClr val="FF0000"/>
                </a:solidFill>
              </a:rPr>
              <a:t>complement)</a:t>
            </a:r>
            <a:r>
              <a:rPr lang="en-US" dirty="0">
                <a:solidFill>
                  <a:srgbClr val="FF0000"/>
                </a:solidFill>
              </a:rPr>
              <a:t>(</a:t>
            </a:r>
            <a:r>
              <a:rPr lang="en-US" dirty="0" err="1">
                <a:solidFill>
                  <a:srgbClr val="FF0000"/>
                </a:solidFill>
              </a:rPr>
              <a:t>adj</a:t>
            </a:r>
            <a:r>
              <a:rPr lang="en-US" dirty="0">
                <a:solidFill>
                  <a:srgbClr val="FF0000"/>
                </a:solidFill>
              </a:rPr>
              <a:t> </a:t>
            </a:r>
            <a:r>
              <a:rPr lang="en-US" dirty="0" err="1">
                <a:solidFill>
                  <a:srgbClr val="FF0000"/>
                </a:solidFill>
              </a:rPr>
              <a:t>ph</a:t>
            </a:r>
            <a:r>
              <a:rPr lang="en-US" dirty="0">
                <a:solidFill>
                  <a:srgbClr val="FF0000"/>
                </a:solidFill>
              </a:rPr>
              <a:t>)</a:t>
            </a:r>
            <a:endParaRPr lang="en-US" dirty="0"/>
          </a:p>
          <a:p>
            <a:pPr>
              <a:buFontTx/>
              <a:buChar char="-"/>
            </a:pPr>
            <a:r>
              <a:rPr lang="en-US" dirty="0"/>
              <a:t>That is </a:t>
            </a:r>
            <a:r>
              <a:rPr lang="en-US" dirty="0">
                <a:solidFill>
                  <a:srgbClr val="FF0000"/>
                </a:solidFill>
              </a:rPr>
              <a:t>right</a:t>
            </a:r>
            <a:r>
              <a:rPr lang="en-US" dirty="0"/>
              <a:t>.</a:t>
            </a:r>
            <a:r>
              <a:rPr lang="en-US" dirty="0">
                <a:solidFill>
                  <a:srgbClr val="FF0000"/>
                </a:solidFill>
              </a:rPr>
              <a:t> (</a:t>
            </a:r>
            <a:r>
              <a:rPr lang="en-US" dirty="0" err="1">
                <a:solidFill>
                  <a:srgbClr val="FF0000"/>
                </a:solidFill>
              </a:rPr>
              <a:t>adj</a:t>
            </a:r>
            <a:r>
              <a:rPr lang="en-US" dirty="0">
                <a:solidFill>
                  <a:srgbClr val="FF0000"/>
                </a:solidFill>
              </a:rPr>
              <a:t> </a:t>
            </a:r>
            <a:r>
              <a:rPr lang="en-US" dirty="0" err="1">
                <a:solidFill>
                  <a:srgbClr val="FF0000"/>
                </a:solidFill>
              </a:rPr>
              <a:t>ph</a:t>
            </a:r>
            <a:r>
              <a:rPr lang="en-US" dirty="0">
                <a:solidFill>
                  <a:srgbClr val="FF0000"/>
                </a:solidFill>
              </a:rPr>
              <a:t>)</a:t>
            </a:r>
            <a:endParaRPr lang="en-US" dirty="0"/>
          </a:p>
          <a:p>
            <a:pPr>
              <a:buFontTx/>
              <a:buChar char="-"/>
            </a:pPr>
            <a:r>
              <a:rPr lang="en-US" dirty="0"/>
              <a:t>He is </a:t>
            </a:r>
            <a:r>
              <a:rPr lang="en-US" dirty="0">
                <a:solidFill>
                  <a:srgbClr val="FF0000"/>
                </a:solidFill>
              </a:rPr>
              <a:t>totally</a:t>
            </a:r>
            <a:r>
              <a:rPr lang="en-US" dirty="0"/>
              <a:t> </a:t>
            </a:r>
            <a:r>
              <a:rPr lang="en-US" dirty="0">
                <a:solidFill>
                  <a:srgbClr val="FF0000"/>
                </a:solidFill>
              </a:rPr>
              <a:t>crazy. (</a:t>
            </a:r>
            <a:r>
              <a:rPr lang="en-US" dirty="0" err="1">
                <a:solidFill>
                  <a:srgbClr val="FF0000"/>
                </a:solidFill>
              </a:rPr>
              <a:t>adj</a:t>
            </a:r>
            <a:r>
              <a:rPr lang="en-US" dirty="0">
                <a:solidFill>
                  <a:srgbClr val="FF0000"/>
                </a:solidFill>
              </a:rPr>
              <a:t> </a:t>
            </a:r>
            <a:r>
              <a:rPr lang="en-US" dirty="0" err="1">
                <a:solidFill>
                  <a:srgbClr val="FF0000"/>
                </a:solidFill>
              </a:rPr>
              <a:t>ph</a:t>
            </a:r>
            <a:r>
              <a:rPr lang="en-US" dirty="0">
                <a:solidFill>
                  <a:srgbClr val="FF0000"/>
                </a:solidFill>
              </a:rPr>
              <a:t>)</a:t>
            </a:r>
          </a:p>
          <a:p>
            <a:pPr>
              <a:buFontTx/>
              <a:buChar char="-"/>
            </a:pPr>
            <a:r>
              <a:rPr lang="en-US" dirty="0"/>
              <a:t>Gabby</a:t>
            </a:r>
            <a:r>
              <a:rPr lang="en-US" dirty="0">
                <a:solidFill>
                  <a:srgbClr val="FF0000"/>
                </a:solidFill>
              </a:rPr>
              <a:t> </a:t>
            </a:r>
            <a:r>
              <a:rPr lang="en-US" dirty="0"/>
              <a:t>was</a:t>
            </a:r>
            <a:r>
              <a:rPr lang="en-US" dirty="0">
                <a:solidFill>
                  <a:srgbClr val="FF0000"/>
                </a:solidFill>
              </a:rPr>
              <a:t> afraid to say anything more. (</a:t>
            </a:r>
            <a:r>
              <a:rPr lang="en-US" dirty="0" err="1">
                <a:solidFill>
                  <a:srgbClr val="FF0000"/>
                </a:solidFill>
              </a:rPr>
              <a:t>adj</a:t>
            </a:r>
            <a:r>
              <a:rPr lang="en-US" dirty="0">
                <a:solidFill>
                  <a:srgbClr val="FF0000"/>
                </a:solidFill>
              </a:rPr>
              <a:t> </a:t>
            </a:r>
            <a:r>
              <a:rPr lang="en-US" dirty="0" err="1">
                <a:solidFill>
                  <a:srgbClr val="FF0000"/>
                </a:solidFill>
              </a:rPr>
              <a:t>ph</a:t>
            </a:r>
            <a:r>
              <a:rPr lang="en-US" dirty="0">
                <a:solidFill>
                  <a:srgbClr val="FF0000"/>
                </a:solidFill>
              </a:rPr>
              <a:t>).</a:t>
            </a:r>
          </a:p>
          <a:p>
            <a:pPr>
              <a:buFontTx/>
              <a:buChar char="-"/>
            </a:pPr>
            <a:r>
              <a:rPr lang="en-US" dirty="0">
                <a:solidFill>
                  <a:srgbClr val="FF0000"/>
                </a:solidFill>
              </a:rPr>
              <a:t>He is </a:t>
            </a:r>
            <a:r>
              <a:rPr lang="en-US" u="sng" dirty="0">
                <a:solidFill>
                  <a:srgbClr val="FF0000"/>
                </a:solidFill>
              </a:rPr>
              <a:t>a deeply sick man. </a:t>
            </a:r>
            <a:r>
              <a:rPr lang="en-US" u="sng" dirty="0" err="1">
                <a:solidFill>
                  <a:srgbClr val="FF0000"/>
                </a:solidFill>
              </a:rPr>
              <a:t>Np</a:t>
            </a:r>
            <a:endParaRPr lang="en-US" u="sng" dirty="0">
              <a:solidFill>
                <a:srgbClr val="FF0000"/>
              </a:solidFill>
            </a:endParaRPr>
          </a:p>
          <a:p>
            <a:pPr>
              <a:buFontTx/>
              <a:buChar char="-"/>
            </a:pPr>
            <a:r>
              <a:rPr lang="en-US" dirty="0">
                <a:solidFill>
                  <a:srgbClr val="FF0000"/>
                </a:solidFill>
              </a:rPr>
              <a:t>We saw </a:t>
            </a:r>
            <a:r>
              <a:rPr lang="en-US" u="sng" dirty="0">
                <a:solidFill>
                  <a:srgbClr val="FF0000"/>
                </a:solidFill>
              </a:rPr>
              <a:t>a very interesting movie the other night. </a:t>
            </a:r>
            <a:r>
              <a:rPr lang="en-US" u="sng" dirty="0" err="1">
                <a:solidFill>
                  <a:srgbClr val="FF0000"/>
                </a:solidFill>
              </a:rPr>
              <a:t>Np</a:t>
            </a:r>
            <a:endParaRPr lang="en-US" u="sng" dirty="0">
              <a:solidFill>
                <a:srgbClr val="FF0000"/>
              </a:solidFill>
            </a:endParaRPr>
          </a:p>
          <a:p>
            <a:pPr>
              <a:buFontTx/>
              <a:buChar char="-"/>
            </a:pPr>
            <a:r>
              <a:rPr lang="en-US" dirty="0">
                <a:solidFill>
                  <a:srgbClr val="FF0000"/>
                </a:solidFill>
              </a:rPr>
              <a:t>The European study asked </a:t>
            </a:r>
            <a:r>
              <a:rPr lang="en-US" u="sng" dirty="0">
                <a:solidFill>
                  <a:srgbClr val="FF0000"/>
                </a:solidFill>
              </a:rPr>
              <a:t>a slightly different question. </a:t>
            </a:r>
            <a:r>
              <a:rPr lang="en-US" u="sng" dirty="0" err="1">
                <a:solidFill>
                  <a:srgbClr val="FF0000"/>
                </a:solidFill>
              </a:rPr>
              <a:t>Np</a:t>
            </a:r>
            <a:r>
              <a:rPr lang="en-US" u="sng" dirty="0">
                <a:solidFill>
                  <a:srgbClr val="FF0000"/>
                </a:solidFill>
              </a:rPr>
              <a:t>.</a:t>
            </a:r>
          </a:p>
        </p:txBody>
      </p:sp>
    </p:spTree>
    <p:extLst>
      <p:ext uri="{BB962C8B-B14F-4D97-AF65-F5344CB8AC3E}">
        <p14:creationId xmlns:p14="http://schemas.microsoft.com/office/powerpoint/2010/main" val="19615902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lstStyle/>
          <a:p>
            <a:pPr>
              <a:buFontTx/>
              <a:buChar char="-"/>
            </a:pPr>
            <a:r>
              <a:rPr lang="en-US" dirty="0"/>
              <a:t>What is he doing? (is doing =</a:t>
            </a:r>
            <a:r>
              <a:rPr lang="en-US" dirty="0" err="1"/>
              <a:t>vp</a:t>
            </a:r>
            <a:r>
              <a:rPr lang="en-US" dirty="0"/>
              <a:t>)</a:t>
            </a:r>
          </a:p>
          <a:p>
            <a:pPr>
              <a:buFontTx/>
              <a:buChar char="-"/>
            </a:pPr>
            <a:r>
              <a:rPr lang="en-US" dirty="0"/>
              <a:t>You know the English will always have gardens wherever they find themselves.(will have =</a:t>
            </a:r>
            <a:r>
              <a:rPr lang="en-US" dirty="0" err="1"/>
              <a:t>vp</a:t>
            </a:r>
            <a:r>
              <a:rPr lang="en-US" dirty="0"/>
              <a:t>)</a:t>
            </a:r>
          </a:p>
          <a:p>
            <a:pPr>
              <a:buFontTx/>
              <a:buChar char="-"/>
            </a:pPr>
            <a:r>
              <a:rPr lang="en-US" dirty="0"/>
              <a:t>The current year has definitely started well. (has </a:t>
            </a:r>
            <a:r>
              <a:rPr lang="en-US" dirty="0" err="1"/>
              <a:t>startd</a:t>
            </a:r>
            <a:r>
              <a:rPr lang="en-US" dirty="0"/>
              <a:t>=</a:t>
            </a:r>
            <a:r>
              <a:rPr lang="en-US" dirty="0" err="1"/>
              <a:t>vp</a:t>
            </a:r>
            <a:r>
              <a:rPr lang="en-US" dirty="0"/>
              <a:t>).</a:t>
            </a:r>
          </a:p>
          <a:p>
            <a:pPr>
              <a:buFontTx/>
              <a:buChar char="-"/>
            </a:pPr>
            <a:r>
              <a:rPr lang="en-US" dirty="0"/>
              <a:t>All of us considered the singer </a:t>
            </a:r>
            <a:r>
              <a:rPr lang="en-US" u="sng" dirty="0"/>
              <a:t>talented</a:t>
            </a:r>
            <a:r>
              <a:rPr lang="en-US" dirty="0"/>
              <a:t>. (</a:t>
            </a:r>
            <a:r>
              <a:rPr lang="en-US" dirty="0" err="1"/>
              <a:t>adj</a:t>
            </a:r>
            <a:r>
              <a:rPr lang="en-US" dirty="0"/>
              <a:t> </a:t>
            </a:r>
            <a:r>
              <a:rPr lang="en-US" dirty="0" err="1"/>
              <a:t>ph</a:t>
            </a:r>
            <a:r>
              <a:rPr lang="en-US" dirty="0"/>
              <a:t>)</a:t>
            </a:r>
          </a:p>
          <a:p>
            <a:pPr>
              <a:buFontTx/>
              <a:buChar char="-"/>
            </a:pPr>
            <a:r>
              <a:rPr lang="en-US" dirty="0"/>
              <a:t>A very short speech can be </a:t>
            </a:r>
            <a:r>
              <a:rPr lang="en-US" u="sng" dirty="0"/>
              <a:t>extremely boring</a:t>
            </a:r>
            <a:r>
              <a:rPr lang="en-US" dirty="0"/>
              <a:t>. (</a:t>
            </a:r>
            <a:r>
              <a:rPr lang="en-US" dirty="0" err="1"/>
              <a:t>adj</a:t>
            </a:r>
            <a:r>
              <a:rPr lang="en-US" dirty="0"/>
              <a:t> </a:t>
            </a:r>
            <a:r>
              <a:rPr lang="en-US" dirty="0" err="1"/>
              <a:t>ph</a:t>
            </a:r>
            <a:r>
              <a:rPr lang="en-US" dirty="0"/>
              <a:t>)</a:t>
            </a:r>
          </a:p>
          <a:p>
            <a:pPr>
              <a:buFontTx/>
              <a:buChar char="-"/>
            </a:pPr>
            <a:endParaRPr lang="en-US" dirty="0"/>
          </a:p>
        </p:txBody>
      </p:sp>
    </p:spTree>
    <p:extLst>
      <p:ext uri="{BB962C8B-B14F-4D97-AF65-F5344CB8AC3E}">
        <p14:creationId xmlns:p14="http://schemas.microsoft.com/office/powerpoint/2010/main" val="134923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marL="0" indent="0">
              <a:buNone/>
            </a:pPr>
            <a:r>
              <a:rPr lang="en-US" dirty="0"/>
              <a:t>NOTE</a:t>
            </a:r>
          </a:p>
          <a:p>
            <a:pPr marL="0" indent="0">
              <a:buNone/>
            </a:pPr>
            <a:r>
              <a:rPr lang="en-US" dirty="0"/>
              <a:t> There is an expanded test through which one can know (realize) if a given sentence is belonging to P.1. for example:</a:t>
            </a:r>
          </a:p>
          <a:p>
            <a:pPr>
              <a:buFontTx/>
              <a:buChar char="-"/>
            </a:pPr>
            <a:r>
              <a:rPr lang="en-US" dirty="0"/>
              <a:t>That food is good.</a:t>
            </a:r>
          </a:p>
          <a:p>
            <a:pPr>
              <a:buFontTx/>
              <a:buChar char="-"/>
            </a:pPr>
            <a:r>
              <a:rPr lang="en-US" dirty="0"/>
              <a:t> That good food is very good.</a:t>
            </a:r>
          </a:p>
          <a:p>
            <a:pPr>
              <a:buFontTx/>
              <a:buChar char="-"/>
            </a:pPr>
            <a:r>
              <a:rPr lang="en-US" dirty="0"/>
              <a:t>That food is poisonous.</a:t>
            </a:r>
          </a:p>
          <a:p>
            <a:pPr>
              <a:buFontTx/>
              <a:buChar char="-"/>
            </a:pPr>
            <a:r>
              <a:rPr lang="en-US" dirty="0"/>
              <a:t>That poisonous food is very poisonous. </a:t>
            </a:r>
          </a:p>
        </p:txBody>
      </p:sp>
    </p:spTree>
    <p:extLst>
      <p:ext uri="{BB962C8B-B14F-4D97-AF65-F5344CB8AC3E}">
        <p14:creationId xmlns:p14="http://schemas.microsoft.com/office/powerpoint/2010/main" val="37058927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normAutofit fontScale="77500" lnSpcReduction="20000"/>
          </a:bodyPr>
          <a:lstStyle/>
          <a:p>
            <a:r>
              <a:rPr lang="en-US" dirty="0"/>
              <a:t>What was the movie like, mam?</a:t>
            </a:r>
          </a:p>
          <a:p>
            <a:pPr marL="0" indent="0">
              <a:buNone/>
            </a:pPr>
            <a:r>
              <a:rPr lang="en-US" dirty="0"/>
              <a:t>- Absolutely perfect.</a:t>
            </a:r>
          </a:p>
          <a:p>
            <a:pPr marL="0" indent="0">
              <a:buNone/>
            </a:pPr>
            <a:r>
              <a:rPr lang="en-US" dirty="0"/>
              <a:t>-Really excellent.</a:t>
            </a:r>
          </a:p>
          <a:p>
            <a:pPr marL="0" indent="0">
              <a:buNone/>
            </a:pPr>
            <a:r>
              <a:rPr lang="en-US" dirty="0"/>
              <a:t>-Very good indeed.</a:t>
            </a:r>
          </a:p>
          <a:p>
            <a:pPr>
              <a:buFontTx/>
              <a:buChar char="-"/>
            </a:pPr>
            <a:r>
              <a:rPr lang="en-US" dirty="0"/>
              <a:t>Very good.</a:t>
            </a:r>
          </a:p>
          <a:p>
            <a:pPr>
              <a:buFontTx/>
              <a:buChar char="-"/>
            </a:pPr>
            <a:r>
              <a:rPr lang="en-US" dirty="0"/>
              <a:t>Good.</a:t>
            </a:r>
          </a:p>
          <a:p>
            <a:pPr>
              <a:buFontTx/>
              <a:buChar char="-"/>
            </a:pPr>
            <a:r>
              <a:rPr lang="en-US" dirty="0"/>
              <a:t>Quite good.</a:t>
            </a:r>
          </a:p>
          <a:p>
            <a:pPr>
              <a:buFontTx/>
              <a:buChar char="-"/>
            </a:pPr>
            <a:r>
              <a:rPr lang="en-US" dirty="0"/>
              <a:t>Fairly good.</a:t>
            </a:r>
          </a:p>
          <a:p>
            <a:pPr>
              <a:buFontTx/>
              <a:buChar char="-"/>
            </a:pPr>
            <a:r>
              <a:rPr lang="en-US" dirty="0"/>
              <a:t>Not very good.</a:t>
            </a:r>
          </a:p>
          <a:p>
            <a:pPr>
              <a:buFontTx/>
              <a:buChar char="-"/>
            </a:pPr>
            <a:r>
              <a:rPr lang="en-US" dirty="0"/>
              <a:t>Rather poor.</a:t>
            </a:r>
          </a:p>
          <a:p>
            <a:pPr>
              <a:buFontTx/>
              <a:buChar char="-"/>
            </a:pPr>
            <a:r>
              <a:rPr lang="en-US" dirty="0"/>
              <a:t>Bad</a:t>
            </a:r>
          </a:p>
          <a:p>
            <a:pPr>
              <a:buFontTx/>
              <a:buChar char="-"/>
            </a:pPr>
            <a:r>
              <a:rPr lang="en-US" dirty="0"/>
              <a:t>Very bad.</a:t>
            </a:r>
          </a:p>
          <a:p>
            <a:pPr>
              <a:buFontTx/>
              <a:buChar char="-"/>
            </a:pPr>
            <a:r>
              <a:rPr lang="en-US" dirty="0"/>
              <a:t>Extremely bad.</a:t>
            </a:r>
          </a:p>
          <a:p>
            <a:pPr>
              <a:buFontTx/>
              <a:buChar char="-"/>
            </a:pPr>
            <a:r>
              <a:rPr lang="en-US" dirty="0"/>
              <a:t>Utterly dreadful.</a:t>
            </a:r>
          </a:p>
        </p:txBody>
      </p:sp>
    </p:spTree>
    <p:extLst>
      <p:ext uri="{BB962C8B-B14F-4D97-AF65-F5344CB8AC3E}">
        <p14:creationId xmlns:p14="http://schemas.microsoft.com/office/powerpoint/2010/main" val="23141434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lstStyle/>
          <a:p>
            <a:pPr marL="0" indent="0">
              <a:buNone/>
            </a:pPr>
            <a:r>
              <a:rPr lang="en-US" dirty="0"/>
              <a:t>4- Adverb phrase: it is a type of phrase where the head is an adverb and optional words surrounding the  head as modifiers.</a:t>
            </a:r>
          </a:p>
          <a:p>
            <a:pPr marL="0" indent="0">
              <a:buNone/>
            </a:pPr>
            <a:r>
              <a:rPr lang="en-US" dirty="0"/>
              <a:t>Patterns of </a:t>
            </a:r>
            <a:r>
              <a:rPr lang="en-US" dirty="0" err="1"/>
              <a:t>adv</a:t>
            </a:r>
            <a:r>
              <a:rPr lang="en-US" dirty="0"/>
              <a:t> </a:t>
            </a:r>
            <a:r>
              <a:rPr lang="en-US" dirty="0" err="1"/>
              <a:t>ph</a:t>
            </a:r>
            <a:r>
              <a:rPr lang="en-US" dirty="0"/>
              <a:t>:</a:t>
            </a:r>
          </a:p>
          <a:p>
            <a:pPr marL="0" indent="0">
              <a:buNone/>
            </a:pPr>
            <a:r>
              <a:rPr lang="en-US" dirty="0"/>
              <a:t>1- adv. : quickly, there, then….</a:t>
            </a:r>
          </a:p>
          <a:p>
            <a:pPr marL="0" indent="0">
              <a:buNone/>
            </a:pPr>
            <a:r>
              <a:rPr lang="en-US" dirty="0"/>
              <a:t>- Intensifier +</a:t>
            </a:r>
            <a:r>
              <a:rPr lang="en-US" dirty="0" err="1"/>
              <a:t>adv</a:t>
            </a:r>
            <a:r>
              <a:rPr lang="en-US" dirty="0"/>
              <a:t> : very quickly, pretty soon</a:t>
            </a:r>
          </a:p>
          <a:p>
            <a:pPr>
              <a:buFontTx/>
              <a:buChar char="-"/>
            </a:pPr>
            <a:r>
              <a:rPr lang="en-US" dirty="0"/>
              <a:t>(</a:t>
            </a:r>
            <a:r>
              <a:rPr lang="en-US" dirty="0" err="1"/>
              <a:t>inten</a:t>
            </a:r>
            <a:r>
              <a:rPr lang="en-US" dirty="0"/>
              <a:t>.)+adv+prep.ph: (very)quickly to the room.</a:t>
            </a:r>
          </a:p>
          <a:p>
            <a:pPr>
              <a:buFontTx/>
              <a:buChar char="-"/>
            </a:pPr>
            <a:r>
              <a:rPr lang="en-US" dirty="0" err="1"/>
              <a:t>Adv</a:t>
            </a:r>
            <a:r>
              <a:rPr lang="en-US" dirty="0"/>
              <a:t>+ prep.ph+ cl.: </a:t>
            </a:r>
          </a:p>
        </p:txBody>
      </p:sp>
    </p:spTree>
    <p:extLst>
      <p:ext uri="{BB962C8B-B14F-4D97-AF65-F5344CB8AC3E}">
        <p14:creationId xmlns:p14="http://schemas.microsoft.com/office/powerpoint/2010/main" val="30196313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lstStyle/>
          <a:p>
            <a:pPr>
              <a:buFontTx/>
              <a:buChar char="-"/>
            </a:pPr>
            <a:r>
              <a:rPr lang="en-US" dirty="0"/>
              <a:t>They surrendered peacefully.</a:t>
            </a:r>
          </a:p>
          <a:p>
            <a:pPr>
              <a:buFontTx/>
              <a:buChar char="-"/>
            </a:pPr>
            <a:r>
              <a:rPr lang="en-US" dirty="0"/>
              <a:t> I go to the movies quite frequently.</a:t>
            </a:r>
          </a:p>
          <a:p>
            <a:pPr>
              <a:buFontTx/>
              <a:buChar char="-"/>
            </a:pPr>
            <a:r>
              <a:rPr lang="en-US" dirty="0"/>
              <a:t>Esmeralda acted awfully strangely.</a:t>
            </a:r>
          </a:p>
          <a:p>
            <a:pPr>
              <a:buFontTx/>
              <a:buChar char="-"/>
            </a:pPr>
            <a:r>
              <a:rPr lang="en-US" dirty="0"/>
              <a:t>Very slowly, we edged down the mountain.</a:t>
            </a:r>
          </a:p>
          <a:p>
            <a:pPr>
              <a:buFontTx/>
              <a:buChar char="-"/>
            </a:pPr>
            <a:r>
              <a:rPr lang="en-US" dirty="0"/>
              <a:t>Somewhat reluctantly, she returned home a week early.</a:t>
            </a:r>
          </a:p>
          <a:p>
            <a:pPr>
              <a:buFontTx/>
              <a:buChar char="-"/>
            </a:pPr>
            <a:r>
              <a:rPr lang="en-US" dirty="0"/>
              <a:t>She smiled sweetly.</a:t>
            </a:r>
          </a:p>
          <a:p>
            <a:pPr>
              <a:buFontTx/>
              <a:buChar char="-"/>
            </a:pPr>
            <a:r>
              <a:rPr lang="en-US" dirty="0"/>
              <a:t>Vicky visited us yesterday.</a:t>
            </a:r>
          </a:p>
          <a:p>
            <a:pPr>
              <a:buFontTx/>
              <a:buChar char="-"/>
            </a:pPr>
            <a:endParaRPr lang="en-US" dirty="0"/>
          </a:p>
        </p:txBody>
      </p:sp>
    </p:spTree>
    <p:extLst>
      <p:ext uri="{BB962C8B-B14F-4D97-AF65-F5344CB8AC3E}">
        <p14:creationId xmlns:p14="http://schemas.microsoft.com/office/powerpoint/2010/main" val="2066797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Examples of adverbs:</a:t>
            </a:r>
          </a:p>
          <a:p>
            <a:pPr>
              <a:buFontTx/>
              <a:buChar char="-"/>
            </a:pPr>
            <a:r>
              <a:rPr lang="en-US" dirty="0"/>
              <a:t>Our new neighbor greeted us </a:t>
            </a:r>
            <a:r>
              <a:rPr lang="en-US" b="1" dirty="0"/>
              <a:t>politely</a:t>
            </a:r>
            <a:r>
              <a:rPr lang="en-US" dirty="0"/>
              <a:t>. (manner)</a:t>
            </a:r>
          </a:p>
          <a:p>
            <a:pPr>
              <a:buFontTx/>
              <a:buChar char="-"/>
            </a:pPr>
            <a:r>
              <a:rPr lang="en-US" dirty="0"/>
              <a:t>How long have you lived </a:t>
            </a:r>
            <a:r>
              <a:rPr lang="en-US" b="1" dirty="0"/>
              <a:t>here</a:t>
            </a:r>
            <a:r>
              <a:rPr lang="en-US" dirty="0"/>
              <a:t>?  (place)</a:t>
            </a:r>
          </a:p>
          <a:p>
            <a:pPr>
              <a:buFontTx/>
              <a:buChar char="-"/>
            </a:pPr>
            <a:r>
              <a:rPr lang="en-US" dirty="0"/>
              <a:t>We arrived </a:t>
            </a:r>
            <a:r>
              <a:rPr lang="en-US" b="1" dirty="0"/>
              <a:t>yesterday</a:t>
            </a:r>
            <a:r>
              <a:rPr lang="en-US" dirty="0"/>
              <a:t>.(time)</a:t>
            </a:r>
          </a:p>
          <a:p>
            <a:pPr>
              <a:buFontTx/>
              <a:buChar char="-"/>
            </a:pPr>
            <a:r>
              <a:rPr lang="en-US" dirty="0"/>
              <a:t>Well, I hope you will be </a:t>
            </a:r>
            <a:r>
              <a:rPr lang="en-US" b="1" dirty="0"/>
              <a:t>really</a:t>
            </a:r>
            <a:r>
              <a:rPr lang="en-US" dirty="0"/>
              <a:t> happy. (degree)</a:t>
            </a:r>
          </a:p>
          <a:p>
            <a:pPr>
              <a:buFontTx/>
              <a:buChar char="-"/>
            </a:pPr>
            <a:r>
              <a:rPr lang="en-US" dirty="0"/>
              <a:t>After that we met her quite </a:t>
            </a:r>
            <a:r>
              <a:rPr lang="en-US" b="1" dirty="0"/>
              <a:t>frequently</a:t>
            </a:r>
            <a:r>
              <a:rPr lang="en-US" dirty="0"/>
              <a:t>. (frequency)</a:t>
            </a:r>
          </a:p>
          <a:p>
            <a:pPr>
              <a:buFontTx/>
              <a:buChar char="-"/>
            </a:pPr>
            <a:r>
              <a:rPr lang="en-US" b="1" dirty="0"/>
              <a:t>However</a:t>
            </a:r>
            <a:r>
              <a:rPr lang="en-US" dirty="0"/>
              <a:t>, we learned very little about her. (linking)</a:t>
            </a:r>
          </a:p>
          <a:p>
            <a:pPr>
              <a:buFontTx/>
              <a:buChar char="-"/>
            </a:pPr>
            <a:r>
              <a:rPr lang="en-US" b="1" dirty="0"/>
              <a:t>Strangely</a:t>
            </a:r>
            <a:r>
              <a:rPr lang="en-US" dirty="0"/>
              <a:t>, she never talked about herself. (stance)</a:t>
            </a:r>
          </a:p>
          <a:p>
            <a:pPr>
              <a:buFontTx/>
              <a:buChar char="-"/>
            </a:pPr>
            <a:r>
              <a:rPr lang="en-US" dirty="0"/>
              <a:t>She talked </a:t>
            </a:r>
            <a:r>
              <a:rPr lang="en-US" b="1" dirty="0"/>
              <a:t>only</a:t>
            </a:r>
            <a:r>
              <a:rPr lang="en-US" dirty="0"/>
              <a:t> about us and the weather. (adding and limiting)</a:t>
            </a:r>
          </a:p>
          <a:p>
            <a:pPr>
              <a:buFontTx/>
              <a:buChar char="-"/>
            </a:pPr>
            <a:r>
              <a:rPr lang="en-US" b="1" dirty="0"/>
              <a:t>Personally</a:t>
            </a:r>
            <a:r>
              <a:rPr lang="en-US" dirty="0"/>
              <a:t>, I found that annoying. (viewpoint)</a:t>
            </a:r>
          </a:p>
          <a:p>
            <a:pPr>
              <a:buFontTx/>
              <a:buChar char="-"/>
            </a:pPr>
            <a:r>
              <a:rPr lang="en-US" dirty="0"/>
              <a:t>Have you </a:t>
            </a:r>
            <a:r>
              <a:rPr lang="en-US" b="1" dirty="0"/>
              <a:t>ever</a:t>
            </a:r>
            <a:r>
              <a:rPr lang="en-US" dirty="0"/>
              <a:t> met anyone like that? (length of time )</a:t>
            </a:r>
          </a:p>
        </p:txBody>
      </p:sp>
    </p:spTree>
    <p:extLst>
      <p:ext uri="{BB962C8B-B14F-4D97-AF65-F5344CB8AC3E}">
        <p14:creationId xmlns:p14="http://schemas.microsoft.com/office/powerpoint/2010/main" val="22720288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 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normAutofit/>
          </a:bodyPr>
          <a:lstStyle/>
          <a:p>
            <a:pPr marL="0" indent="0">
              <a:buNone/>
            </a:pPr>
            <a:r>
              <a:rPr lang="en-US" dirty="0"/>
              <a:t>Adverbial in English, adverbials most commonly take the form of adverbs, adverb phrases, temporal </a:t>
            </a:r>
            <a:r>
              <a:rPr lang="en-US" dirty="0">
                <a:hlinkClick r:id="rId2" tooltip="Noun phrase"/>
              </a:rPr>
              <a:t>noun phrases</a:t>
            </a:r>
            <a:r>
              <a:rPr lang="en-US" dirty="0"/>
              <a:t> or </a:t>
            </a:r>
            <a:r>
              <a:rPr lang="en-US" dirty="0">
                <a:hlinkClick r:id="rId3" tooltip="Prepositional phrase"/>
              </a:rPr>
              <a:t>prepositional phrases</a:t>
            </a:r>
            <a:r>
              <a:rPr lang="en-US" dirty="0"/>
              <a:t>. Many types of adverbials (for instance reason and condition) are often expressed by </a:t>
            </a:r>
            <a:r>
              <a:rPr lang="en-US" dirty="0">
                <a:hlinkClick r:id="rId4" tooltip="Clauses"/>
              </a:rPr>
              <a:t>clauses</a:t>
            </a:r>
            <a:r>
              <a:rPr lang="en-US" dirty="0"/>
              <a:t>.</a:t>
            </a:r>
          </a:p>
          <a:p>
            <a:pPr>
              <a:buFontTx/>
              <a:buChar char="-"/>
            </a:pPr>
            <a:r>
              <a:rPr lang="en-US" i="1" dirty="0"/>
              <a:t>James answered </a:t>
            </a:r>
            <a:r>
              <a:rPr lang="en-US" b="1" i="1" dirty="0"/>
              <a:t>immediately</a:t>
            </a:r>
            <a:r>
              <a:rPr lang="en-US" dirty="0"/>
              <a:t>. (adverb)</a:t>
            </a:r>
          </a:p>
          <a:p>
            <a:pPr>
              <a:buFontTx/>
              <a:buChar char="-"/>
            </a:pPr>
            <a:r>
              <a:rPr lang="en-US" i="1" dirty="0"/>
              <a:t>James answered </a:t>
            </a:r>
            <a:r>
              <a:rPr lang="en-US" b="1" i="1" dirty="0"/>
              <a:t>in English</a:t>
            </a:r>
            <a:r>
              <a:rPr lang="en-US" i="1" dirty="0"/>
              <a:t>.</a:t>
            </a:r>
            <a:r>
              <a:rPr lang="en-US" dirty="0"/>
              <a:t> (prepositional phrase)</a:t>
            </a:r>
          </a:p>
          <a:p>
            <a:pPr>
              <a:buFontTx/>
              <a:buChar char="-"/>
            </a:pPr>
            <a:r>
              <a:rPr lang="en-US" i="1" dirty="0"/>
              <a:t>James answered </a:t>
            </a:r>
            <a:r>
              <a:rPr lang="en-US" b="1" i="1" dirty="0"/>
              <a:t>this morning</a:t>
            </a:r>
            <a:r>
              <a:rPr lang="en-US" i="1" dirty="0"/>
              <a:t>.</a:t>
            </a:r>
            <a:r>
              <a:rPr lang="en-US" dirty="0"/>
              <a:t> (noun phrase)</a:t>
            </a:r>
          </a:p>
          <a:p>
            <a:pPr>
              <a:buFontTx/>
              <a:buChar char="-"/>
            </a:pPr>
            <a:r>
              <a:rPr lang="en-US" i="1" dirty="0"/>
              <a:t>James answered in English </a:t>
            </a:r>
            <a:r>
              <a:rPr lang="en-US" b="1" i="1" dirty="0"/>
              <a:t>because he had a foreign visitor</a:t>
            </a:r>
            <a:r>
              <a:rPr lang="en-US" dirty="0"/>
              <a:t>. (</a:t>
            </a:r>
            <a:r>
              <a:rPr lang="en-US" dirty="0">
                <a:hlinkClick r:id="rId5" tooltip="Adverbial clause"/>
              </a:rPr>
              <a:t>adverbial clause</a:t>
            </a:r>
            <a:r>
              <a:rPr lang="en-US" dirty="0"/>
              <a:t>)</a:t>
            </a:r>
          </a:p>
        </p:txBody>
      </p:sp>
    </p:spTree>
    <p:extLst>
      <p:ext uri="{BB962C8B-B14F-4D97-AF65-F5344CB8AC3E}">
        <p14:creationId xmlns:p14="http://schemas.microsoft.com/office/powerpoint/2010/main" val="215130877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a:t>The term “adverbial” refers to adverb phrases and all other expression types that function in the ways that adverb phrases do, namely, as modifiers of almost all parts of speech except nouns. Besides adverb phrases, prepositional phrases (bolded), e.g., </a:t>
            </a:r>
            <a:r>
              <a:rPr lang="en-US" i="1" dirty="0"/>
              <a:t>She drove </a:t>
            </a:r>
            <a:r>
              <a:rPr lang="en-US" b="1" i="1" dirty="0"/>
              <a:t>with great caution </a:t>
            </a:r>
            <a:r>
              <a:rPr lang="en-US" dirty="0"/>
              <a:t>(cf. </a:t>
            </a:r>
            <a:r>
              <a:rPr lang="en-US" i="1" dirty="0"/>
              <a:t>She drove </a:t>
            </a:r>
            <a:r>
              <a:rPr lang="en-US" b="1" i="1" dirty="0"/>
              <a:t>cautiously</a:t>
            </a:r>
            <a:r>
              <a:rPr lang="en-US" dirty="0"/>
              <a:t>),</a:t>
            </a:r>
          </a:p>
        </p:txBody>
      </p:sp>
    </p:spTree>
    <p:extLst>
      <p:ext uri="{BB962C8B-B14F-4D97-AF65-F5344CB8AC3E}">
        <p14:creationId xmlns:p14="http://schemas.microsoft.com/office/powerpoint/2010/main" val="28718841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normAutofit lnSpcReduction="10000"/>
          </a:bodyPr>
          <a:lstStyle/>
          <a:p>
            <a:pPr marL="0" indent="0">
              <a:buNone/>
            </a:pPr>
            <a:r>
              <a:rPr lang="en-US" dirty="0"/>
              <a:t>1- An adverbial is a construction that modifies, or describes, verbs. When an adverbial modifies a verb, it changes the meaning of that verb. Word groups that are also considered to be adverbials can also modify verbs: for example, a prepositional phrase, a noun phrase, a finite clause or a non-finite clause.</a:t>
            </a:r>
            <a:r>
              <a:rPr lang="en-US" baseline="30000" dirty="0">
                <a:hlinkClick r:id="rId2"/>
              </a:rPr>
              <a:t>[1]</a:t>
            </a:r>
            <a:endParaRPr lang="en-US" dirty="0"/>
          </a:p>
          <a:p>
            <a:pPr marL="0" indent="0">
              <a:buNone/>
            </a:pPr>
            <a:r>
              <a:rPr lang="en-US" dirty="0"/>
              <a:t>2- In every sentence pattern, the adverbial is a clause element that tells where, when, why, or how. There can be more than one adverbial in a sentence. In addition, the same adverbial can be moved to different positions in a sentence.</a:t>
            </a:r>
          </a:p>
          <a:p>
            <a:pPr marL="0" indent="0">
              <a:buNone/>
            </a:pPr>
            <a:endParaRPr lang="en-US" dirty="0"/>
          </a:p>
        </p:txBody>
      </p:sp>
    </p:spTree>
    <p:extLst>
      <p:ext uri="{BB962C8B-B14F-4D97-AF65-F5344CB8AC3E}">
        <p14:creationId xmlns:p14="http://schemas.microsoft.com/office/powerpoint/2010/main" val="808838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86688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lstStyle/>
          <a:p>
            <a:pPr marL="0" indent="0">
              <a:buNone/>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1123351447"/>
              </p:ext>
            </p:extLst>
          </p:nvPr>
        </p:nvGraphicFramePr>
        <p:xfrm>
          <a:off x="304800" y="2133600"/>
          <a:ext cx="8458200" cy="3124202"/>
        </p:xfrm>
        <a:graphic>
          <a:graphicData uri="http://schemas.openxmlformats.org/drawingml/2006/table">
            <a:tbl>
              <a:tblPr firstRow="1" bandRow="1">
                <a:tableStyleId>{5C22544A-7EE6-4342-B048-85BDC9FD1C3A}</a:tableStyleId>
              </a:tblPr>
              <a:tblGrid>
                <a:gridCol w="35814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387426">
                <a:tc rowSpan="7">
                  <a:txBody>
                    <a:bodyPr/>
                    <a:lstStyle/>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t>He comes here</a:t>
                      </a:r>
                      <a:r>
                        <a:rPr lang="en-US" sz="11500" dirty="0"/>
                        <a:t>[</a:t>
                      </a:r>
                      <a:endParaRPr lang="en-US" sz="2400" dirty="0"/>
                    </a:p>
                    <a:p>
                      <a:endParaRPr lang="en-US" dirty="0"/>
                    </a:p>
                  </a:txBody>
                  <a:tcPr/>
                </a:tc>
                <a:tc gridSpan="3">
                  <a:txBody>
                    <a:bodyPr/>
                    <a:lstStyle/>
                    <a:p>
                      <a:r>
                        <a:rPr lang="en-US" dirty="0"/>
                        <a:t>                            adverb phrase</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87426">
                <a:tc vMerge="1">
                  <a:txBody>
                    <a:bodyPr/>
                    <a:lstStyle/>
                    <a:p>
                      <a:endParaRPr lang="en-US" dirty="0"/>
                    </a:p>
                  </a:txBody>
                  <a:tcPr/>
                </a:tc>
                <a:tc>
                  <a:txBody>
                    <a:bodyPr/>
                    <a:lstStyle/>
                    <a:p>
                      <a:r>
                        <a:rPr lang="en-US" dirty="0"/>
                        <a:t>Modifier(s)</a:t>
                      </a:r>
                    </a:p>
                  </a:txBody>
                  <a:tcPr/>
                </a:tc>
                <a:tc>
                  <a:txBody>
                    <a:bodyPr/>
                    <a:lstStyle/>
                    <a:p>
                      <a:r>
                        <a:rPr lang="en-US" dirty="0"/>
                        <a:t>adverb</a:t>
                      </a:r>
                    </a:p>
                  </a:txBody>
                  <a:tcPr/>
                </a:tc>
                <a:tc>
                  <a:txBody>
                    <a:bodyPr/>
                    <a:lstStyle/>
                    <a:p>
                      <a:r>
                        <a:rPr lang="en-US" dirty="0"/>
                        <a:t>Modifier(s)</a:t>
                      </a:r>
                    </a:p>
                  </a:txBody>
                  <a:tcPr/>
                </a:tc>
                <a:extLst>
                  <a:ext uri="{0D108BD9-81ED-4DB2-BD59-A6C34878D82A}">
                    <a16:rowId xmlns:a16="http://schemas.microsoft.com/office/drawing/2014/main" val="10001"/>
                  </a:ext>
                </a:extLst>
              </a:tr>
              <a:tr h="387426">
                <a:tc vMerge="1">
                  <a:txBody>
                    <a:bodyPr/>
                    <a:lstStyle/>
                    <a:p>
                      <a:endParaRPr lang="en-US" dirty="0"/>
                    </a:p>
                  </a:txBody>
                  <a:tcPr/>
                </a:tc>
                <a:tc>
                  <a:txBody>
                    <a:bodyPr/>
                    <a:lstStyle/>
                    <a:p>
                      <a:endParaRPr lang="en-US" dirty="0"/>
                    </a:p>
                  </a:txBody>
                  <a:tcPr/>
                </a:tc>
                <a:tc>
                  <a:txBody>
                    <a:bodyPr/>
                    <a:lstStyle/>
                    <a:p>
                      <a:r>
                        <a:rPr lang="en-US" dirty="0"/>
                        <a:t>Regularly</a:t>
                      </a:r>
                    </a:p>
                  </a:txBody>
                  <a:tcPr/>
                </a:tc>
                <a:tc>
                  <a:txBody>
                    <a:bodyPr/>
                    <a:lstStyle/>
                    <a:p>
                      <a:endParaRPr lang="en-US" dirty="0"/>
                    </a:p>
                  </a:txBody>
                  <a:tcPr/>
                </a:tc>
                <a:extLst>
                  <a:ext uri="{0D108BD9-81ED-4DB2-BD59-A6C34878D82A}">
                    <a16:rowId xmlns:a16="http://schemas.microsoft.com/office/drawing/2014/main" val="10002"/>
                  </a:ext>
                </a:extLst>
              </a:tr>
              <a:tr h="387426">
                <a:tc vMerge="1">
                  <a:txBody>
                    <a:bodyPr/>
                    <a:lstStyle/>
                    <a:p>
                      <a:endParaRPr lang="en-US" dirty="0"/>
                    </a:p>
                  </a:txBody>
                  <a:tcPr/>
                </a:tc>
                <a:tc>
                  <a:txBody>
                    <a:bodyPr/>
                    <a:lstStyle/>
                    <a:p>
                      <a:r>
                        <a:rPr lang="en-US" dirty="0"/>
                        <a:t>quite</a:t>
                      </a:r>
                    </a:p>
                  </a:txBody>
                  <a:tcPr/>
                </a:tc>
                <a:tc>
                  <a:txBody>
                    <a:bodyPr/>
                    <a:lstStyle/>
                    <a:p>
                      <a:r>
                        <a:rPr lang="en-US" dirty="0"/>
                        <a:t>Often</a:t>
                      </a:r>
                    </a:p>
                  </a:txBody>
                  <a:tcPr/>
                </a:tc>
                <a:tc>
                  <a:txBody>
                    <a:bodyPr/>
                    <a:lstStyle/>
                    <a:p>
                      <a:endParaRPr lang="en-US" dirty="0"/>
                    </a:p>
                  </a:txBody>
                  <a:tcPr/>
                </a:tc>
                <a:extLst>
                  <a:ext uri="{0D108BD9-81ED-4DB2-BD59-A6C34878D82A}">
                    <a16:rowId xmlns:a16="http://schemas.microsoft.com/office/drawing/2014/main" val="10003"/>
                  </a:ext>
                </a:extLst>
              </a:tr>
              <a:tr h="387426">
                <a:tc vMerge="1">
                  <a:txBody>
                    <a:bodyPr/>
                    <a:lstStyle/>
                    <a:p>
                      <a:endParaRPr lang="en-US" dirty="0"/>
                    </a:p>
                  </a:txBody>
                  <a:tcPr/>
                </a:tc>
                <a:tc>
                  <a:txBody>
                    <a:bodyPr/>
                    <a:lstStyle/>
                    <a:p>
                      <a:r>
                        <a:rPr lang="en-US" dirty="0"/>
                        <a:t>much</a:t>
                      </a:r>
                    </a:p>
                  </a:txBody>
                  <a:tcPr/>
                </a:tc>
                <a:tc>
                  <a:txBody>
                    <a:bodyPr/>
                    <a:lstStyle/>
                    <a:p>
                      <a:r>
                        <a:rPr lang="en-US" dirty="0"/>
                        <a:t>Later</a:t>
                      </a:r>
                    </a:p>
                  </a:txBody>
                  <a:tcPr/>
                </a:tc>
                <a:tc>
                  <a:txBody>
                    <a:bodyPr/>
                    <a:lstStyle/>
                    <a:p>
                      <a:endParaRPr lang="en-US" dirty="0"/>
                    </a:p>
                  </a:txBody>
                  <a:tcPr/>
                </a:tc>
                <a:extLst>
                  <a:ext uri="{0D108BD9-81ED-4DB2-BD59-A6C34878D82A}">
                    <a16:rowId xmlns:a16="http://schemas.microsoft.com/office/drawing/2014/main" val="10004"/>
                  </a:ext>
                </a:extLst>
              </a:tr>
              <a:tr h="387426">
                <a:tc vMerge="1">
                  <a:txBody>
                    <a:bodyPr/>
                    <a:lstStyle/>
                    <a:p>
                      <a:endParaRPr lang="en-US" dirty="0"/>
                    </a:p>
                  </a:txBody>
                  <a:tcPr/>
                </a:tc>
                <a:tc>
                  <a:txBody>
                    <a:bodyPr/>
                    <a:lstStyle/>
                    <a:p>
                      <a:r>
                        <a:rPr lang="en-US" dirty="0"/>
                        <a:t>less</a:t>
                      </a:r>
                    </a:p>
                  </a:txBody>
                  <a:tcPr/>
                </a:tc>
                <a:tc>
                  <a:txBody>
                    <a:bodyPr/>
                    <a:lstStyle/>
                    <a:p>
                      <a:r>
                        <a:rPr lang="en-US" dirty="0"/>
                        <a:t>Willingly</a:t>
                      </a:r>
                    </a:p>
                  </a:txBody>
                  <a:tcPr/>
                </a:tc>
                <a:tc>
                  <a:txBody>
                    <a:bodyPr/>
                    <a:lstStyle/>
                    <a:p>
                      <a:r>
                        <a:rPr lang="en-US" dirty="0"/>
                        <a:t>Than he used to</a:t>
                      </a:r>
                    </a:p>
                  </a:txBody>
                  <a:tcPr/>
                </a:tc>
                <a:extLst>
                  <a:ext uri="{0D108BD9-81ED-4DB2-BD59-A6C34878D82A}">
                    <a16:rowId xmlns:a16="http://schemas.microsoft.com/office/drawing/2014/main" val="10005"/>
                  </a:ext>
                </a:extLst>
              </a:tr>
              <a:tr h="799646">
                <a:tc vMerge="1">
                  <a:txBody>
                    <a:bodyPr/>
                    <a:lstStyle/>
                    <a:p>
                      <a:endParaRPr lang="en-US" dirty="0"/>
                    </a:p>
                  </a:txBody>
                  <a:tcPr/>
                </a:tc>
                <a:tc>
                  <a:txBody>
                    <a:bodyPr/>
                    <a:lstStyle/>
                    <a:p>
                      <a:r>
                        <a:rPr lang="en-US" dirty="0"/>
                        <a:t>as</a:t>
                      </a:r>
                    </a:p>
                  </a:txBody>
                  <a:tcPr/>
                </a:tc>
                <a:tc>
                  <a:txBody>
                    <a:bodyPr/>
                    <a:lstStyle/>
                    <a:p>
                      <a:r>
                        <a:rPr lang="en-US" dirty="0"/>
                        <a:t>quickly</a:t>
                      </a:r>
                    </a:p>
                  </a:txBody>
                  <a:tcPr/>
                </a:tc>
                <a:tc>
                  <a:txBody>
                    <a:bodyPr/>
                    <a:lstStyle/>
                    <a:p>
                      <a:r>
                        <a:rPr lang="en-US" dirty="0"/>
                        <a:t>As possible</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425381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lstStyle/>
          <a:p>
            <a:pPr marL="0" indent="0">
              <a:buNone/>
            </a:pPr>
            <a:r>
              <a:rPr lang="en-US" dirty="0"/>
              <a:t>5- Prepositional Phrase: it is a type of phrase which mostly consists of a head preposition and an object or complement, which is typically an NP.</a:t>
            </a:r>
          </a:p>
          <a:p>
            <a:pPr marL="0" indent="0">
              <a:buNone/>
            </a:pPr>
            <a:r>
              <a:rPr lang="en-US" dirty="0"/>
              <a:t>To town, in the morning, of the first day, to Sue, to him, in a street…….</a:t>
            </a:r>
          </a:p>
          <a:p>
            <a:pPr marL="0" indent="0">
              <a:buNone/>
            </a:pPr>
            <a:r>
              <a:rPr lang="en-US" dirty="0"/>
              <a:t>NOTE: </a:t>
            </a:r>
          </a:p>
          <a:p>
            <a:pPr marL="0" indent="0">
              <a:buNone/>
            </a:pPr>
            <a:r>
              <a:rPr lang="en-US" dirty="0"/>
              <a:t>1- prepositional phrase can be extended by an initial adverbial particle which adds meaning such as place, direction, or degree like:</a:t>
            </a:r>
          </a:p>
          <a:p>
            <a:pPr marL="0" indent="0">
              <a:buNone/>
            </a:pPr>
            <a:r>
              <a:rPr lang="en-US" dirty="0"/>
              <a:t>Back to the fifties, down in the south,  </a:t>
            </a:r>
          </a:p>
        </p:txBody>
      </p:sp>
    </p:spTree>
    <p:extLst>
      <p:ext uri="{BB962C8B-B14F-4D97-AF65-F5344CB8AC3E}">
        <p14:creationId xmlns:p14="http://schemas.microsoft.com/office/powerpoint/2010/main" val="716212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normAutofit/>
          </a:bodyPr>
          <a:lstStyle/>
          <a:p>
            <a:pPr>
              <a:buFontTx/>
              <a:buChar char="-"/>
            </a:pPr>
            <a:r>
              <a:rPr lang="en-US" dirty="0"/>
              <a:t>My mother is kind.</a:t>
            </a:r>
          </a:p>
          <a:p>
            <a:pPr>
              <a:buFontTx/>
              <a:buChar char="-"/>
            </a:pPr>
            <a:r>
              <a:rPr lang="en-US" dirty="0"/>
              <a:t>My kind mother is very kind</a:t>
            </a:r>
          </a:p>
          <a:p>
            <a:pPr>
              <a:buFontTx/>
              <a:buChar char="-"/>
            </a:pPr>
            <a:endParaRPr lang="en-US" dirty="0"/>
          </a:p>
          <a:p>
            <a:pPr>
              <a:buFontTx/>
              <a:buChar char="-"/>
            </a:pPr>
            <a:r>
              <a:rPr lang="en-US" dirty="0"/>
              <a:t>My mother is out.</a:t>
            </a:r>
          </a:p>
          <a:p>
            <a:pPr>
              <a:buFontTx/>
              <a:buChar char="-"/>
            </a:pPr>
            <a:r>
              <a:rPr lang="en-US" dirty="0"/>
              <a:t>*My out mother is very out.</a:t>
            </a:r>
          </a:p>
          <a:p>
            <a:pPr>
              <a:buFontTx/>
              <a:buChar char="-"/>
            </a:pPr>
            <a:endParaRPr lang="en-US" dirty="0"/>
          </a:p>
          <a:p>
            <a:pPr marL="0" indent="0">
              <a:buNone/>
            </a:pPr>
            <a:r>
              <a:rPr lang="en-US" dirty="0"/>
              <a:t>If a sentence does not undergo this expansion, it usually belongs to some pattern other than this.</a:t>
            </a:r>
          </a:p>
        </p:txBody>
      </p:sp>
    </p:spTree>
    <p:extLst>
      <p:ext uri="{BB962C8B-B14F-4D97-AF65-F5344CB8AC3E}">
        <p14:creationId xmlns:p14="http://schemas.microsoft.com/office/powerpoint/2010/main" val="246162638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normAutofit lnSpcReduction="10000"/>
          </a:bodyPr>
          <a:lstStyle/>
          <a:p>
            <a:pPr marL="0" indent="0">
              <a:buNone/>
            </a:pPr>
            <a:r>
              <a:rPr lang="en-US" dirty="0"/>
              <a:t>2- another kind of extension is an adverb of degree like:</a:t>
            </a:r>
          </a:p>
          <a:p>
            <a:pPr marL="0" indent="0">
              <a:buNone/>
            </a:pPr>
            <a:r>
              <a:rPr lang="en-US" dirty="0"/>
              <a:t>Nearly till eleven, exactly at noon, considerably to the right.</a:t>
            </a:r>
          </a:p>
          <a:p>
            <a:pPr marL="0" indent="0">
              <a:buNone/>
            </a:pPr>
            <a:r>
              <a:rPr lang="en-US" b="1" dirty="0"/>
              <a:t>Patterns of prepositional phrase:</a:t>
            </a:r>
          </a:p>
          <a:p>
            <a:pPr>
              <a:buFontTx/>
              <a:buChar char="-"/>
            </a:pPr>
            <a:r>
              <a:rPr lang="en-US" dirty="0"/>
              <a:t>Prep.+</a:t>
            </a:r>
            <a:r>
              <a:rPr lang="en-US" dirty="0" err="1"/>
              <a:t>np</a:t>
            </a:r>
            <a:r>
              <a:rPr lang="en-US" dirty="0"/>
              <a:t>.: to the point, on the shelf…</a:t>
            </a:r>
          </a:p>
          <a:p>
            <a:pPr>
              <a:buFontTx/>
              <a:buChar char="-"/>
            </a:pPr>
            <a:r>
              <a:rPr lang="en-US" dirty="0"/>
              <a:t>Prep.ph +sentence: to the west they drove yesterday.</a:t>
            </a:r>
          </a:p>
          <a:p>
            <a:pPr>
              <a:buFontTx/>
              <a:buChar char="-"/>
            </a:pPr>
            <a:r>
              <a:rPr lang="en-US" dirty="0"/>
              <a:t>Prep.ph +cl: in the garden where I saw the man., outside the room which was untidy….</a:t>
            </a:r>
          </a:p>
          <a:p>
            <a:pPr>
              <a:buFontTx/>
              <a:buChar char="-"/>
            </a:pPr>
            <a:r>
              <a:rPr lang="en-US" dirty="0"/>
              <a:t>Prep.ph +prep.ph: on the table inside the room, in the party at night.</a:t>
            </a:r>
          </a:p>
          <a:p>
            <a:pPr>
              <a:buFontTx/>
              <a:buChar char="-"/>
            </a:pPr>
            <a:endParaRPr lang="en-US" dirty="0"/>
          </a:p>
        </p:txBody>
      </p:sp>
    </p:spTree>
    <p:extLst>
      <p:ext uri="{BB962C8B-B14F-4D97-AF65-F5344CB8AC3E}">
        <p14:creationId xmlns:p14="http://schemas.microsoft.com/office/powerpoint/2010/main" val="228587954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7460247"/>
              </p:ext>
            </p:extLst>
          </p:nvPr>
        </p:nvGraphicFramePr>
        <p:xfrm>
          <a:off x="533400" y="1905000"/>
          <a:ext cx="8229600" cy="24942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rowSpan="6">
                  <a:txBody>
                    <a:bodyPr/>
                    <a:lstStyle/>
                    <a:p>
                      <a:endParaRPr lang="en-US" dirty="0"/>
                    </a:p>
                    <a:p>
                      <a:r>
                        <a:rPr lang="en-US" dirty="0"/>
                        <a:t>I called her </a:t>
                      </a:r>
                      <a:r>
                        <a:rPr lang="en-US" sz="11500" dirty="0"/>
                        <a:t>[</a:t>
                      </a:r>
                      <a:endParaRPr lang="en-US" dirty="0"/>
                    </a:p>
                  </a:txBody>
                  <a:tcPr/>
                </a:tc>
                <a:tc gridSpan="2">
                  <a:txBody>
                    <a:bodyPr/>
                    <a:lstStyle/>
                    <a:p>
                      <a:r>
                        <a:rPr lang="en-US" dirty="0"/>
                        <a:t>Prepositional phrase</a:t>
                      </a:r>
                    </a:p>
                  </a:txBody>
                  <a:tcPr/>
                </a:tc>
                <a:tc hMerge="1">
                  <a:txBody>
                    <a:bodyPr/>
                    <a:lstStyle/>
                    <a:p>
                      <a:endParaRPr lang="en-US" dirty="0"/>
                    </a:p>
                  </a:txBody>
                  <a:tcPr/>
                </a:tc>
                <a:extLst>
                  <a:ext uri="{0D108BD9-81ED-4DB2-BD59-A6C34878D82A}">
                    <a16:rowId xmlns:a16="http://schemas.microsoft.com/office/drawing/2014/main" val="10000"/>
                  </a:ext>
                </a:extLst>
              </a:tr>
              <a:tr h="370840">
                <a:tc vMerge="1">
                  <a:txBody>
                    <a:bodyPr/>
                    <a:lstStyle/>
                    <a:p>
                      <a:endParaRPr lang="en-US" dirty="0"/>
                    </a:p>
                  </a:txBody>
                  <a:tcPr/>
                </a:tc>
                <a:tc>
                  <a:txBody>
                    <a:bodyPr/>
                    <a:lstStyle/>
                    <a:p>
                      <a:r>
                        <a:rPr lang="en-US" dirty="0"/>
                        <a:t>preposition</a:t>
                      </a:r>
                    </a:p>
                  </a:txBody>
                  <a:tcPr/>
                </a:tc>
                <a:tc>
                  <a:txBody>
                    <a:bodyPr/>
                    <a:lstStyle/>
                    <a:p>
                      <a:r>
                        <a:rPr lang="en-US" dirty="0"/>
                        <a:t>Noun phrase</a:t>
                      </a:r>
                    </a:p>
                  </a:txBody>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r>
                        <a:rPr lang="en-US" dirty="0"/>
                        <a:t>On</a:t>
                      </a:r>
                    </a:p>
                  </a:txBody>
                  <a:tcPr/>
                </a:tc>
                <a:tc>
                  <a:txBody>
                    <a:bodyPr/>
                    <a:lstStyle/>
                    <a:p>
                      <a:r>
                        <a:rPr lang="en-US" dirty="0"/>
                        <a:t>The telephone</a:t>
                      </a:r>
                    </a:p>
                  </a:txBody>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r>
                        <a:rPr lang="en-US" dirty="0"/>
                        <a:t>At</a:t>
                      </a:r>
                    </a:p>
                  </a:txBody>
                  <a:tcPr/>
                </a:tc>
                <a:tc>
                  <a:txBody>
                    <a:bodyPr/>
                    <a:lstStyle/>
                    <a:p>
                      <a:r>
                        <a:rPr lang="en-US" dirty="0"/>
                        <a:t>Six o’clock</a:t>
                      </a:r>
                    </a:p>
                  </a:txBody>
                  <a:tcPr/>
                </a:tc>
                <a:extLst>
                  <a:ext uri="{0D108BD9-81ED-4DB2-BD59-A6C34878D82A}">
                    <a16:rowId xmlns:a16="http://schemas.microsoft.com/office/drawing/2014/main" val="10003"/>
                  </a:ext>
                </a:extLst>
              </a:tr>
              <a:tr h="370840">
                <a:tc vMerge="1">
                  <a:txBody>
                    <a:bodyPr/>
                    <a:lstStyle/>
                    <a:p>
                      <a:endParaRPr lang="en-US" dirty="0"/>
                    </a:p>
                  </a:txBody>
                  <a:tcPr/>
                </a:tc>
                <a:tc>
                  <a:txBody>
                    <a:bodyPr/>
                    <a:lstStyle/>
                    <a:p>
                      <a:r>
                        <a:rPr lang="en-US" dirty="0"/>
                        <a:t>From</a:t>
                      </a:r>
                    </a:p>
                  </a:txBody>
                  <a:tcPr/>
                </a:tc>
                <a:tc>
                  <a:txBody>
                    <a:bodyPr/>
                    <a:lstStyle/>
                    <a:p>
                      <a:r>
                        <a:rPr lang="en-US" dirty="0"/>
                        <a:t>A town in the northern France</a:t>
                      </a:r>
                    </a:p>
                  </a:txBody>
                  <a:tcPr/>
                </a:tc>
                <a:extLst>
                  <a:ext uri="{0D108BD9-81ED-4DB2-BD59-A6C34878D82A}">
                    <a16:rowId xmlns:a16="http://schemas.microsoft.com/office/drawing/2014/main" val="10004"/>
                  </a:ext>
                </a:extLst>
              </a:tr>
              <a:tr h="370840">
                <a:tc vMerge="1">
                  <a:txBody>
                    <a:bodyPr/>
                    <a:lstStyle/>
                    <a:p>
                      <a:endParaRPr lang="en-US" dirty="0"/>
                    </a:p>
                  </a:txBody>
                  <a:tcPr/>
                </a:tc>
                <a:tc>
                  <a:txBody>
                    <a:bodyPr/>
                    <a:lstStyle/>
                    <a:p>
                      <a:r>
                        <a:rPr lang="en-US" dirty="0"/>
                        <a:t>for</a:t>
                      </a:r>
                    </a:p>
                  </a:txBody>
                  <a:tcPr/>
                </a:tc>
                <a:tc>
                  <a:txBody>
                    <a:bodyPr/>
                    <a:lstStyle/>
                    <a:p>
                      <a:r>
                        <a:rPr lang="en-US" dirty="0"/>
                        <a:t>dinner</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2286764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lstStyle/>
          <a:p>
            <a:r>
              <a:rPr lang="en-US" dirty="0"/>
              <a:t>Minor Types of phrases:</a:t>
            </a:r>
          </a:p>
          <a:p>
            <a:pPr marL="0" indent="0">
              <a:buNone/>
            </a:pPr>
            <a:r>
              <a:rPr lang="en-US" dirty="0"/>
              <a:t>1- Gerund phrase,</a:t>
            </a:r>
          </a:p>
          <a:p>
            <a:pPr marL="0" indent="0">
              <a:buNone/>
            </a:pPr>
            <a:r>
              <a:rPr lang="en-US" dirty="0"/>
              <a:t>2- Participle phrase,</a:t>
            </a:r>
          </a:p>
          <a:p>
            <a:pPr marL="0" indent="0">
              <a:buNone/>
            </a:pPr>
            <a:r>
              <a:rPr lang="en-US" dirty="0"/>
              <a:t>3- Infinitive phrase . </a:t>
            </a:r>
          </a:p>
        </p:txBody>
      </p:sp>
    </p:spTree>
    <p:extLst>
      <p:ext uri="{BB962C8B-B14F-4D97-AF65-F5344CB8AC3E}">
        <p14:creationId xmlns:p14="http://schemas.microsoft.com/office/powerpoint/2010/main" val="5218384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lstStyle/>
          <a:p>
            <a:r>
              <a:rPr lang="en-US" dirty="0"/>
              <a:t>Gerund Phrase: it is a type of phrase that functions in a sentence in a manner similar to a noun. It is usually in the form of ,</a:t>
            </a:r>
            <a:r>
              <a:rPr lang="en-US" dirty="0" err="1"/>
              <a:t>V+ing</a:t>
            </a:r>
            <a:r>
              <a:rPr lang="en-US" dirty="0"/>
              <a:t> + what follows, and occupying a position filled with a noun (subject, object, complement, object of preposition). For example:</a:t>
            </a:r>
          </a:p>
          <a:p>
            <a:pPr>
              <a:buFontTx/>
              <a:buChar char="-"/>
            </a:pPr>
            <a:r>
              <a:rPr lang="en-US" b="1" dirty="0"/>
              <a:t>Leaving early </a:t>
            </a:r>
            <a:r>
              <a:rPr lang="en-US" dirty="0"/>
              <a:t>is not something simple. (subject)</a:t>
            </a:r>
          </a:p>
          <a:p>
            <a:pPr>
              <a:buFontTx/>
              <a:buChar char="-"/>
            </a:pPr>
            <a:r>
              <a:rPr lang="en-US" dirty="0"/>
              <a:t>We all enjoyed </a:t>
            </a:r>
            <a:r>
              <a:rPr lang="en-US" b="1" dirty="0"/>
              <a:t>seeing</a:t>
            </a:r>
            <a:r>
              <a:rPr lang="en-US" dirty="0"/>
              <a:t> the pictures. (direct object)</a:t>
            </a:r>
          </a:p>
          <a:p>
            <a:pPr>
              <a:buFontTx/>
              <a:buChar char="-"/>
            </a:pPr>
            <a:r>
              <a:rPr lang="en-US" dirty="0"/>
              <a:t>The old artist gave painting landscapes his undivided attention. (indirect object)</a:t>
            </a:r>
          </a:p>
          <a:p>
            <a:pPr>
              <a:buFontTx/>
              <a:buChar char="-"/>
            </a:pPr>
            <a:endParaRPr lang="en-US" dirty="0"/>
          </a:p>
        </p:txBody>
      </p:sp>
    </p:spTree>
    <p:extLst>
      <p:ext uri="{BB962C8B-B14F-4D97-AF65-F5344CB8AC3E}">
        <p14:creationId xmlns:p14="http://schemas.microsoft.com/office/powerpoint/2010/main" val="347113654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normAutofit lnSpcReduction="10000"/>
          </a:bodyPr>
          <a:lstStyle/>
          <a:p>
            <a:pPr>
              <a:buFontTx/>
              <a:buChar char="-"/>
            </a:pPr>
            <a:r>
              <a:rPr lang="en-US" dirty="0"/>
              <a:t>We were recognized </a:t>
            </a:r>
            <a:r>
              <a:rPr lang="en-US" b="1" dirty="0"/>
              <a:t>for keeping our streets free of trash</a:t>
            </a:r>
            <a:r>
              <a:rPr lang="en-US" dirty="0"/>
              <a:t>. (object of the preposition)</a:t>
            </a:r>
          </a:p>
          <a:p>
            <a:pPr>
              <a:buFontTx/>
              <a:buChar char="-"/>
            </a:pPr>
            <a:r>
              <a:rPr lang="en-US" dirty="0"/>
              <a:t>His hobby was </a:t>
            </a:r>
            <a:r>
              <a:rPr lang="en-US" b="1" dirty="0"/>
              <a:t>building model airplanes.</a:t>
            </a:r>
            <a:r>
              <a:rPr lang="en-US" dirty="0"/>
              <a:t> (</a:t>
            </a:r>
            <a:r>
              <a:rPr lang="en-US" dirty="0" err="1"/>
              <a:t>Sc</a:t>
            </a:r>
            <a:r>
              <a:rPr lang="en-US" dirty="0"/>
              <a:t>) </a:t>
            </a:r>
          </a:p>
          <a:p>
            <a:pPr>
              <a:buFontTx/>
              <a:buChar char="-"/>
            </a:pPr>
            <a:r>
              <a:rPr lang="en-US" b="1" dirty="0"/>
              <a:t>Seeing</a:t>
            </a:r>
            <a:r>
              <a:rPr lang="en-US" dirty="0"/>
              <a:t> is not </a:t>
            </a:r>
            <a:r>
              <a:rPr lang="en-US" b="1" dirty="0"/>
              <a:t>believing</a:t>
            </a:r>
            <a:r>
              <a:rPr lang="en-US" dirty="0"/>
              <a:t>.  (S &amp; </a:t>
            </a:r>
            <a:r>
              <a:rPr lang="en-US" dirty="0" err="1"/>
              <a:t>Sc</a:t>
            </a:r>
            <a:r>
              <a:rPr lang="en-US" dirty="0"/>
              <a:t>)</a:t>
            </a:r>
          </a:p>
          <a:p>
            <a:pPr>
              <a:buFontTx/>
              <a:buChar char="-"/>
            </a:pPr>
            <a:r>
              <a:rPr lang="en-US" dirty="0"/>
              <a:t>Being polite is not difficult.</a:t>
            </a:r>
          </a:p>
          <a:p>
            <a:pPr>
              <a:buFontTx/>
              <a:buChar char="-"/>
            </a:pPr>
            <a:r>
              <a:rPr lang="en-US" dirty="0"/>
              <a:t>Q/ use ‘reading aloud’ in two sentences where it is (</a:t>
            </a:r>
            <a:r>
              <a:rPr lang="en-US" dirty="0" err="1"/>
              <a:t>vp</a:t>
            </a:r>
            <a:r>
              <a:rPr lang="en-US" dirty="0"/>
              <a:t>) first and (gerund </a:t>
            </a:r>
            <a:r>
              <a:rPr lang="en-US" dirty="0" err="1"/>
              <a:t>ph</a:t>
            </a:r>
            <a:r>
              <a:rPr lang="en-US" dirty="0"/>
              <a:t>) second.</a:t>
            </a:r>
          </a:p>
          <a:p>
            <a:pPr>
              <a:buFontTx/>
              <a:buChar char="-"/>
            </a:pPr>
            <a:r>
              <a:rPr lang="en-US" dirty="0"/>
              <a:t>He is reading aloud.(</a:t>
            </a:r>
            <a:r>
              <a:rPr lang="en-US" dirty="0" err="1"/>
              <a:t>vp</a:t>
            </a:r>
            <a:r>
              <a:rPr lang="en-US" dirty="0"/>
              <a:t>)</a:t>
            </a:r>
          </a:p>
          <a:p>
            <a:pPr>
              <a:buFontTx/>
              <a:buChar char="-"/>
            </a:pPr>
            <a:r>
              <a:rPr lang="en-US" dirty="0"/>
              <a:t>Reading aloud is necessary.  (</a:t>
            </a:r>
            <a:r>
              <a:rPr lang="en-US" dirty="0" err="1"/>
              <a:t>Gu</a:t>
            </a:r>
            <a:r>
              <a:rPr lang="en-US" dirty="0"/>
              <a:t> </a:t>
            </a:r>
            <a:r>
              <a:rPr lang="en-US" dirty="0" err="1"/>
              <a:t>ph</a:t>
            </a:r>
            <a:r>
              <a:rPr lang="en-US" dirty="0"/>
              <a:t>)</a:t>
            </a:r>
          </a:p>
          <a:p>
            <a:pPr>
              <a:buFontTx/>
              <a:buChar char="-"/>
            </a:pPr>
            <a:r>
              <a:rPr lang="en-US" dirty="0"/>
              <a:t>We like reading aloud.(</a:t>
            </a:r>
            <a:r>
              <a:rPr lang="en-US" dirty="0" err="1"/>
              <a:t>Gu</a:t>
            </a:r>
            <a:r>
              <a:rPr lang="en-US" dirty="0"/>
              <a:t>. </a:t>
            </a:r>
            <a:r>
              <a:rPr lang="en-US" dirty="0" err="1"/>
              <a:t>ph</a:t>
            </a:r>
            <a:r>
              <a:rPr lang="en-US" dirty="0"/>
              <a:t>)</a:t>
            </a:r>
          </a:p>
          <a:p>
            <a:pPr>
              <a:buFontTx/>
              <a:buChar char="-"/>
            </a:pPr>
            <a:endParaRPr lang="en-US" dirty="0"/>
          </a:p>
        </p:txBody>
      </p:sp>
    </p:spTree>
    <p:extLst>
      <p:ext uri="{BB962C8B-B14F-4D97-AF65-F5344CB8AC3E}">
        <p14:creationId xmlns:p14="http://schemas.microsoft.com/office/powerpoint/2010/main" val="248006520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normAutofit fontScale="85000" lnSpcReduction="20000"/>
          </a:bodyPr>
          <a:lstStyle/>
          <a:p>
            <a:pPr marL="0" indent="0">
              <a:buNone/>
            </a:pPr>
            <a:r>
              <a:rPr lang="en-US" dirty="0"/>
              <a:t>2- Infinitive phrase: it is a type of phrase which is usually  in the form of ‘to +base’. It occupies the subject and object position. Like:</a:t>
            </a:r>
          </a:p>
          <a:p>
            <a:pPr>
              <a:buFontTx/>
              <a:buChar char="-"/>
            </a:pPr>
            <a:r>
              <a:rPr lang="en-US" dirty="0"/>
              <a:t>To go very quickly is something funny.</a:t>
            </a:r>
          </a:p>
          <a:p>
            <a:pPr>
              <a:buFontTx/>
              <a:buChar char="-"/>
            </a:pPr>
            <a:r>
              <a:rPr lang="en-US" dirty="0"/>
              <a:t>To be calm is advisable.</a:t>
            </a:r>
          </a:p>
          <a:p>
            <a:pPr>
              <a:buFontTx/>
              <a:buChar char="-"/>
            </a:pPr>
            <a:r>
              <a:rPr lang="en-US" dirty="0"/>
              <a:t>To run is better.</a:t>
            </a:r>
          </a:p>
          <a:p>
            <a:pPr>
              <a:buFontTx/>
              <a:buChar char="-"/>
            </a:pPr>
            <a:r>
              <a:rPr lang="en-US" dirty="0"/>
              <a:t>He tries to break the window.</a:t>
            </a:r>
          </a:p>
          <a:p>
            <a:pPr>
              <a:buFontTx/>
              <a:buChar char="-"/>
            </a:pPr>
            <a:r>
              <a:rPr lang="en-US" dirty="0"/>
              <a:t>We refused to waste time by sitting there.</a:t>
            </a:r>
          </a:p>
          <a:p>
            <a:pPr>
              <a:buFontTx/>
              <a:buChar char="-"/>
            </a:pPr>
            <a:r>
              <a:rPr lang="en-US" dirty="0"/>
              <a:t>We wanted </a:t>
            </a:r>
            <a:r>
              <a:rPr lang="en-US" b="1" dirty="0"/>
              <a:t>to find our friends</a:t>
            </a:r>
            <a:r>
              <a:rPr lang="en-US" dirty="0"/>
              <a:t>, so we began </a:t>
            </a:r>
            <a:r>
              <a:rPr lang="en-US" u="sng" dirty="0"/>
              <a:t>shouting </a:t>
            </a:r>
            <a:r>
              <a:rPr lang="en-US" b="1" u="sng" dirty="0"/>
              <a:t>to attract them</a:t>
            </a:r>
            <a:r>
              <a:rPr lang="en-US" u="sng" dirty="0"/>
              <a:t>. (gerund </a:t>
            </a:r>
            <a:r>
              <a:rPr lang="en-US" u="sng" dirty="0" err="1"/>
              <a:t>ph</a:t>
            </a:r>
            <a:r>
              <a:rPr lang="en-US" u="sng" dirty="0"/>
              <a:t>).</a:t>
            </a:r>
          </a:p>
          <a:p>
            <a:pPr>
              <a:buFontTx/>
              <a:buChar char="-"/>
            </a:pPr>
            <a:r>
              <a:rPr lang="en-US" dirty="0"/>
              <a:t>We decided to set up camp.</a:t>
            </a:r>
          </a:p>
          <a:p>
            <a:pPr>
              <a:buFontTx/>
              <a:buChar char="-"/>
            </a:pPr>
            <a:r>
              <a:rPr lang="en-US" dirty="0"/>
              <a:t>The class decided to leave early.</a:t>
            </a:r>
          </a:p>
          <a:p>
            <a:pPr>
              <a:buFontTx/>
              <a:buChar char="-"/>
            </a:pPr>
            <a:r>
              <a:rPr lang="en-US" dirty="0"/>
              <a:t>The thing </a:t>
            </a:r>
            <a:r>
              <a:rPr lang="en-US" b="1" dirty="0"/>
              <a:t>to do in an emergency</a:t>
            </a:r>
            <a:r>
              <a:rPr lang="en-US" dirty="0"/>
              <a:t> is </a:t>
            </a:r>
            <a:r>
              <a:rPr lang="en-US" b="1" dirty="0"/>
              <a:t>to yell “Fire”, </a:t>
            </a:r>
            <a:r>
              <a:rPr lang="en-US" dirty="0"/>
              <a:t>hoping </a:t>
            </a:r>
            <a:r>
              <a:rPr lang="en-US" b="1" dirty="0"/>
              <a:t>to attract attention</a:t>
            </a:r>
            <a:r>
              <a:rPr lang="en-US" dirty="0"/>
              <a:t>. </a:t>
            </a:r>
          </a:p>
        </p:txBody>
      </p:sp>
    </p:spTree>
    <p:extLst>
      <p:ext uri="{BB962C8B-B14F-4D97-AF65-F5344CB8AC3E}">
        <p14:creationId xmlns:p14="http://schemas.microsoft.com/office/powerpoint/2010/main" val="5337067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normAutofit fontScale="92500" lnSpcReduction="10000"/>
          </a:bodyPr>
          <a:lstStyle/>
          <a:p>
            <a:pPr>
              <a:buFontTx/>
              <a:buChar char="-"/>
            </a:pPr>
            <a:r>
              <a:rPr lang="en-US" dirty="0"/>
              <a:t>The team wanted </a:t>
            </a:r>
            <a:r>
              <a:rPr lang="en-US" i="1" dirty="0"/>
              <a:t>to win the final game of the season</a:t>
            </a:r>
            <a:r>
              <a:rPr lang="en-US" dirty="0"/>
              <a:t>.</a:t>
            </a:r>
          </a:p>
          <a:p>
            <a:pPr>
              <a:buFontTx/>
              <a:buChar char="-"/>
            </a:pPr>
            <a:r>
              <a:rPr lang="en-US" dirty="0"/>
              <a:t>My goal is </a:t>
            </a:r>
            <a:r>
              <a:rPr lang="en-US" i="1" dirty="0"/>
              <a:t>to get A in biology</a:t>
            </a:r>
            <a:r>
              <a:rPr lang="en-US" dirty="0"/>
              <a:t>. (subject complement)</a:t>
            </a:r>
          </a:p>
          <a:p>
            <a:pPr>
              <a:buFontTx/>
              <a:buChar char="-"/>
            </a:pPr>
            <a:r>
              <a:rPr lang="en-US" dirty="0"/>
              <a:t>The students wanted </a:t>
            </a:r>
            <a:r>
              <a:rPr lang="en-US" i="1" dirty="0"/>
              <a:t>to solve as many problems as they could</a:t>
            </a:r>
            <a:r>
              <a:rPr lang="en-US" dirty="0"/>
              <a:t>. (direct object)</a:t>
            </a:r>
          </a:p>
          <a:p>
            <a:pPr>
              <a:buFontTx/>
              <a:buChar char="-"/>
            </a:pPr>
            <a:r>
              <a:rPr lang="en-US" i="1" dirty="0"/>
              <a:t>To eat much less at mealtime</a:t>
            </a:r>
            <a:r>
              <a:rPr lang="en-US" dirty="0"/>
              <a:t> was his latest goal. (</a:t>
            </a:r>
            <a:r>
              <a:rPr lang="en-US" dirty="0" err="1"/>
              <a:t>subj</a:t>
            </a:r>
            <a:r>
              <a:rPr lang="en-US" dirty="0"/>
              <a:t>)</a:t>
            </a:r>
          </a:p>
          <a:p>
            <a:pPr>
              <a:buFontTx/>
              <a:buChar char="-"/>
            </a:pPr>
            <a:r>
              <a:rPr lang="en-US" dirty="0"/>
              <a:t>You should try </a:t>
            </a:r>
            <a:r>
              <a:rPr lang="en-US" i="1" dirty="0"/>
              <a:t>to discover answers for yourself</a:t>
            </a:r>
            <a:r>
              <a:rPr lang="en-US" dirty="0"/>
              <a:t>.(D.O)</a:t>
            </a:r>
          </a:p>
          <a:p>
            <a:pPr>
              <a:buFontTx/>
              <a:buChar char="-"/>
            </a:pPr>
            <a:r>
              <a:rPr lang="en-US" i="1" dirty="0"/>
              <a:t>Painting houses </a:t>
            </a:r>
            <a:r>
              <a:rPr lang="en-US" dirty="0"/>
              <a:t>can be very rewarding. (</a:t>
            </a:r>
            <a:r>
              <a:rPr lang="en-US" dirty="0" err="1"/>
              <a:t>subj</a:t>
            </a:r>
            <a:r>
              <a:rPr lang="en-US" dirty="0"/>
              <a:t>)</a:t>
            </a:r>
          </a:p>
          <a:p>
            <a:pPr>
              <a:buFontTx/>
              <a:buChar char="-"/>
            </a:pPr>
            <a:r>
              <a:rPr lang="en-US" dirty="0"/>
              <a:t>The team won the game by passing the ball.</a:t>
            </a:r>
          </a:p>
          <a:p>
            <a:pPr>
              <a:buFontTx/>
              <a:buChar char="-"/>
            </a:pPr>
            <a:r>
              <a:rPr lang="en-US" dirty="0"/>
              <a:t>The artist enjoyed </a:t>
            </a:r>
            <a:r>
              <a:rPr lang="en-US" i="1" dirty="0"/>
              <a:t>painting pictures of the sea.</a:t>
            </a:r>
          </a:p>
          <a:p>
            <a:pPr>
              <a:buFontTx/>
              <a:buChar char="-"/>
            </a:pPr>
            <a:r>
              <a:rPr lang="en-US" i="1" dirty="0"/>
              <a:t>Working in the hot sun </a:t>
            </a:r>
            <a:r>
              <a:rPr lang="en-US" dirty="0"/>
              <a:t>was an un pleasant experience.</a:t>
            </a:r>
          </a:p>
          <a:p>
            <a:pPr>
              <a:buFontTx/>
              <a:buChar char="-"/>
            </a:pPr>
            <a:r>
              <a:rPr lang="en-US" dirty="0"/>
              <a:t>We learned the technique by</a:t>
            </a:r>
            <a:r>
              <a:rPr lang="en-US" i="1" dirty="0"/>
              <a:t> watching the experts.</a:t>
            </a:r>
          </a:p>
        </p:txBody>
      </p:sp>
    </p:spTree>
    <p:extLst>
      <p:ext uri="{BB962C8B-B14F-4D97-AF65-F5344CB8AC3E}">
        <p14:creationId xmlns:p14="http://schemas.microsoft.com/office/powerpoint/2010/main" val="14285472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normAutofit/>
          </a:bodyPr>
          <a:lstStyle/>
          <a:p>
            <a:pPr marL="0" indent="0" algn="just">
              <a:buNone/>
            </a:pPr>
            <a:r>
              <a:rPr lang="en-US" dirty="0"/>
              <a:t>3- Participle Phrase: it is a type of phrase which is usually in the form of  “</a:t>
            </a:r>
            <a:r>
              <a:rPr lang="en-US" dirty="0" err="1"/>
              <a:t>v+ing</a:t>
            </a:r>
            <a:r>
              <a:rPr lang="en-US" dirty="0"/>
              <a:t>”(present participle) or “</a:t>
            </a:r>
            <a:r>
              <a:rPr lang="en-US" dirty="0" err="1"/>
              <a:t>v+ed</a:t>
            </a:r>
            <a:r>
              <a:rPr lang="en-US" dirty="0"/>
              <a:t>/en” (past participle). It functions as an adjective and can mainly occupy the initial or final position of a sentence.</a:t>
            </a:r>
          </a:p>
          <a:p>
            <a:pPr algn="just">
              <a:buFontTx/>
              <a:buChar char="-"/>
            </a:pPr>
            <a:r>
              <a:rPr lang="en-US" dirty="0"/>
              <a:t>Reading in the library, they got high marks.</a:t>
            </a:r>
          </a:p>
          <a:p>
            <a:pPr algn="just">
              <a:buFontTx/>
              <a:buChar char="-"/>
            </a:pPr>
            <a:r>
              <a:rPr lang="en-US" dirty="0"/>
              <a:t>Attracted by the two persons, he became someone else.</a:t>
            </a:r>
          </a:p>
          <a:p>
            <a:pPr algn="just">
              <a:buFontTx/>
              <a:buChar char="-"/>
            </a:pPr>
            <a:r>
              <a:rPr lang="en-US" dirty="0"/>
              <a:t>Speaking very loudly, he was dismissed.</a:t>
            </a:r>
          </a:p>
          <a:p>
            <a:pPr algn="just">
              <a:buFontTx/>
              <a:buChar char="-"/>
            </a:pPr>
            <a:r>
              <a:rPr lang="en-US" dirty="0"/>
              <a:t>Playing with the fire, she hurt (burnt) herself.</a:t>
            </a:r>
          </a:p>
          <a:p>
            <a:pPr marL="0" indent="0" algn="just">
              <a:buNone/>
            </a:pPr>
            <a:endParaRPr lang="en-US" dirty="0"/>
          </a:p>
        </p:txBody>
      </p:sp>
    </p:spTree>
    <p:extLst>
      <p:ext uri="{BB962C8B-B14F-4D97-AF65-F5344CB8AC3E}">
        <p14:creationId xmlns:p14="http://schemas.microsoft.com/office/powerpoint/2010/main" val="1417623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normAutofit fontScale="92500" lnSpcReduction="10000"/>
          </a:bodyPr>
          <a:lstStyle/>
          <a:p>
            <a:pPr algn="just">
              <a:buFontTx/>
              <a:buChar char="-"/>
            </a:pPr>
            <a:r>
              <a:rPr lang="en-US" dirty="0"/>
              <a:t>Rebuking him by the teacher among the students, he becomes unconscious for a while.</a:t>
            </a:r>
          </a:p>
          <a:p>
            <a:pPr algn="just">
              <a:buFontTx/>
              <a:buChar char="-"/>
            </a:pPr>
            <a:r>
              <a:rPr lang="en-US" dirty="0"/>
              <a:t>Trying to unfasten the window, the workers waked the child up.</a:t>
            </a:r>
          </a:p>
          <a:p>
            <a:pPr algn="just">
              <a:buFontTx/>
              <a:buChar char="-"/>
            </a:pPr>
            <a:r>
              <a:rPr lang="en-US" dirty="0"/>
              <a:t>Sitting in the shade, the workers ate their lunch.</a:t>
            </a:r>
          </a:p>
          <a:p>
            <a:pPr algn="just">
              <a:buFontTx/>
              <a:buChar char="-"/>
            </a:pPr>
            <a:r>
              <a:rPr lang="en-US" dirty="0"/>
              <a:t> leaving the office early, the workers went to the ball game.</a:t>
            </a:r>
          </a:p>
          <a:p>
            <a:pPr algn="just">
              <a:buFontTx/>
              <a:buChar char="-"/>
            </a:pPr>
            <a:r>
              <a:rPr lang="en-US" dirty="0"/>
              <a:t>The old gardener was angry at the bird eating his fruit. </a:t>
            </a:r>
          </a:p>
          <a:p>
            <a:pPr>
              <a:buFontTx/>
              <a:buChar char="-"/>
            </a:pPr>
            <a:r>
              <a:rPr lang="en-US" i="1" dirty="0"/>
              <a:t>Realizing the professor was late</a:t>
            </a:r>
            <a:r>
              <a:rPr lang="en-US" dirty="0"/>
              <a:t>, the class decided to leave early.</a:t>
            </a:r>
          </a:p>
          <a:p>
            <a:pPr>
              <a:buFontTx/>
              <a:buChar char="-"/>
            </a:pPr>
            <a:r>
              <a:rPr lang="en-US" i="1" dirty="0"/>
              <a:t>Relying on Jan’s instructions</a:t>
            </a:r>
            <a:r>
              <a:rPr lang="en-US" dirty="0"/>
              <a:t>, we tried </a:t>
            </a:r>
            <a:r>
              <a:rPr lang="en-US" i="1" dirty="0"/>
              <a:t>eating wisely</a:t>
            </a:r>
            <a:r>
              <a:rPr lang="en-US" dirty="0"/>
              <a:t> in an effort </a:t>
            </a:r>
            <a:r>
              <a:rPr lang="en-US" i="1" dirty="0"/>
              <a:t>to lose weight</a:t>
            </a:r>
            <a:r>
              <a:rPr lang="en-US" dirty="0"/>
              <a:t>. (p.ph, G. </a:t>
            </a:r>
            <a:r>
              <a:rPr lang="en-US" dirty="0" err="1"/>
              <a:t>ph</a:t>
            </a:r>
            <a:r>
              <a:rPr lang="en-US" dirty="0"/>
              <a:t>, inf. </a:t>
            </a:r>
            <a:r>
              <a:rPr lang="en-US" dirty="0" err="1"/>
              <a:t>ph</a:t>
            </a:r>
            <a:r>
              <a:rPr lang="en-US" dirty="0"/>
              <a:t>)</a:t>
            </a:r>
          </a:p>
        </p:txBody>
      </p:sp>
    </p:spTree>
    <p:extLst>
      <p:ext uri="{BB962C8B-B14F-4D97-AF65-F5344CB8AC3E}">
        <p14:creationId xmlns:p14="http://schemas.microsoft.com/office/powerpoint/2010/main" val="28715971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lstStyle/>
          <a:p>
            <a:pPr>
              <a:buFontTx/>
              <a:buChar char="-"/>
            </a:pPr>
            <a:r>
              <a:rPr lang="en-US" i="1" dirty="0"/>
              <a:t>Trapped by the tide</a:t>
            </a:r>
            <a:r>
              <a:rPr lang="en-US" dirty="0"/>
              <a:t>, the swimmers drifted off course.</a:t>
            </a:r>
          </a:p>
          <a:p>
            <a:pPr>
              <a:buFontTx/>
              <a:buChar char="-"/>
            </a:pPr>
            <a:r>
              <a:rPr lang="en-US" dirty="0"/>
              <a:t>The person </a:t>
            </a:r>
            <a:r>
              <a:rPr lang="en-US" i="1" u="sng" dirty="0"/>
              <a:t>lying in the sun</a:t>
            </a:r>
            <a:r>
              <a:rPr lang="en-US" i="1" dirty="0"/>
              <a:t> </a:t>
            </a:r>
            <a:r>
              <a:rPr lang="en-US" i="1" u="sng" dirty="0"/>
              <a:t>trying to sleep</a:t>
            </a:r>
            <a:r>
              <a:rPr lang="en-US" dirty="0"/>
              <a:t> is my brother.</a:t>
            </a:r>
          </a:p>
          <a:p>
            <a:pPr>
              <a:buFontTx/>
              <a:buChar char="-"/>
            </a:pPr>
            <a:r>
              <a:rPr lang="en-US" dirty="0"/>
              <a:t>The plane </a:t>
            </a:r>
            <a:r>
              <a:rPr lang="en-US" i="1" dirty="0"/>
              <a:t>landing at Gate 11</a:t>
            </a:r>
            <a:r>
              <a:rPr lang="en-US" dirty="0"/>
              <a:t> is three hours late. (following a noun phrase)</a:t>
            </a:r>
          </a:p>
          <a:p>
            <a:pPr>
              <a:buFontTx/>
              <a:buChar char="-"/>
            </a:pPr>
            <a:r>
              <a:rPr lang="en-US" i="1" dirty="0"/>
              <a:t>Finding a dollar</a:t>
            </a:r>
            <a:r>
              <a:rPr lang="en-US" dirty="0"/>
              <a:t>, the boys headed to the candy store.</a:t>
            </a:r>
          </a:p>
          <a:p>
            <a:pPr>
              <a:buFontTx/>
              <a:buChar char="-"/>
            </a:pPr>
            <a:r>
              <a:rPr lang="en-US" dirty="0"/>
              <a:t>Jane,</a:t>
            </a:r>
            <a:r>
              <a:rPr lang="en-US" i="1" dirty="0"/>
              <a:t> having studied the most</a:t>
            </a:r>
            <a:r>
              <a:rPr lang="en-US" dirty="0"/>
              <a:t>, received the highest mark.</a:t>
            </a:r>
          </a:p>
          <a:p>
            <a:pPr>
              <a:buFontTx/>
              <a:buChar char="-"/>
            </a:pPr>
            <a:endParaRPr lang="en-US" dirty="0"/>
          </a:p>
        </p:txBody>
      </p:sp>
    </p:spTree>
    <p:extLst>
      <p:ext uri="{BB962C8B-B14F-4D97-AF65-F5344CB8AC3E}">
        <p14:creationId xmlns:p14="http://schemas.microsoft.com/office/powerpoint/2010/main" val="2498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p:txBody>
          <a:bodyPr/>
          <a:lstStyle/>
          <a:p>
            <a:pPr marL="0" indent="0">
              <a:buNone/>
            </a:pPr>
            <a:r>
              <a:rPr lang="en-US" dirty="0"/>
              <a:t>This test does not work in all cases because:</a:t>
            </a:r>
          </a:p>
          <a:p>
            <a:pPr marL="0" indent="0">
              <a:buNone/>
            </a:pPr>
            <a:r>
              <a:rPr lang="en-US" dirty="0"/>
              <a:t>A- There is a limited number of adjectives that can occur in either the FIRST or the SECOND slot, but not in both. For example, some adjectives are used only before a noun, such as (main, only, western, chief, fellow, mere , upper, utter). </a:t>
            </a:r>
          </a:p>
          <a:p>
            <a:pPr>
              <a:buFontTx/>
              <a:buChar char="-"/>
            </a:pPr>
            <a:endParaRPr lang="en-US" dirty="0"/>
          </a:p>
        </p:txBody>
      </p:sp>
    </p:spTree>
    <p:extLst>
      <p:ext uri="{BB962C8B-B14F-4D97-AF65-F5344CB8AC3E}">
        <p14:creationId xmlns:p14="http://schemas.microsoft.com/office/powerpoint/2010/main" val="129168005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dirty="0"/>
              <a:t>Syntax</a:t>
            </a:r>
            <a:br>
              <a:rPr lang="en-US" sz="1400" dirty="0"/>
            </a:br>
            <a:r>
              <a:rPr lang="en-US" sz="1400" dirty="0"/>
              <a:t>4</a:t>
            </a:r>
            <a:r>
              <a:rPr lang="en-US" sz="1400" baseline="30000" dirty="0"/>
              <a:t>th</a:t>
            </a:r>
            <a:r>
              <a:rPr lang="en-US" sz="1400" dirty="0"/>
              <a:t> year students</a:t>
            </a:r>
          </a:p>
        </p:txBody>
      </p:sp>
      <p:sp>
        <p:nvSpPr>
          <p:cNvPr id="3" name="Content Placeholder 2"/>
          <p:cNvSpPr>
            <a:spLocks noGrp="1"/>
          </p:cNvSpPr>
          <p:nvPr>
            <p:ph idx="1"/>
          </p:nvPr>
        </p:nvSpPr>
        <p:spPr>
          <a:xfrm>
            <a:off x="533400" y="1905000"/>
            <a:ext cx="8229600" cy="4389120"/>
          </a:xfrm>
        </p:spPr>
        <p:txBody>
          <a:bodyPr/>
          <a:lstStyle/>
          <a:p>
            <a:endParaRPr lang="en-US" dirty="0"/>
          </a:p>
        </p:txBody>
      </p:sp>
    </p:spTree>
    <p:extLst>
      <p:ext uri="{BB962C8B-B14F-4D97-AF65-F5344CB8AC3E}">
        <p14:creationId xmlns:p14="http://schemas.microsoft.com/office/powerpoint/2010/main" val="2309731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6123</TotalTime>
  <Words>6660</Words>
  <Application>Microsoft Office PowerPoint</Application>
  <PresentationFormat>On-screen Show (4:3)</PresentationFormat>
  <Paragraphs>690</Paragraphs>
  <Slides>90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90</vt:i4>
      </vt:variant>
    </vt:vector>
  </HeadingPairs>
  <TitlesOfParts>
    <vt:vector size="94" baseType="lpstr">
      <vt:lpstr>Calibri</vt:lpstr>
      <vt:lpstr>Constantia</vt:lpstr>
      <vt:lpstr>Wingdings 2</vt:lpstr>
      <vt:lpstr>Flow</vt:lpstr>
      <vt:lpstr>College of Basic Education Salahaddin University- Erbil   syntax</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PowerPoint Presentation</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Noun Phrase</vt:lpstr>
      <vt:lpstr>PowerPoint Presentation</vt:lpstr>
      <vt:lpstr>PowerPoint Presentation</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 Syntax 4th year students</vt:lpstr>
      <vt:lpstr>PowerPoint Presentation</vt:lpstr>
      <vt:lpstr>Syntax 4th year students</vt:lpstr>
      <vt:lpstr>PowerPoint Presentation</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lpstr>Syntax 4th year students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syntax</dc:title>
  <dc:creator>Sasaa</dc:creator>
  <cp:lastModifiedBy>007</cp:lastModifiedBy>
  <cp:revision>189</cp:revision>
  <dcterms:created xsi:type="dcterms:W3CDTF">2014-10-17T17:28:32Z</dcterms:created>
  <dcterms:modified xsi:type="dcterms:W3CDTF">2024-04-28T08:12:57Z</dcterms:modified>
</cp:coreProperties>
</file>