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09"/>
  </p:notesMasterIdLst>
  <p:sldIdLst>
    <p:sldId id="256" r:id="rId2"/>
    <p:sldId id="269" r:id="rId3"/>
    <p:sldId id="257" r:id="rId4"/>
    <p:sldId id="270" r:id="rId5"/>
    <p:sldId id="258" r:id="rId6"/>
    <p:sldId id="259" r:id="rId7"/>
    <p:sldId id="266" r:id="rId8"/>
    <p:sldId id="260" r:id="rId9"/>
    <p:sldId id="261" r:id="rId10"/>
    <p:sldId id="263" r:id="rId11"/>
    <p:sldId id="264" r:id="rId12"/>
    <p:sldId id="265" r:id="rId13"/>
    <p:sldId id="272" r:id="rId14"/>
    <p:sldId id="273" r:id="rId15"/>
    <p:sldId id="274" r:id="rId16"/>
    <p:sldId id="275" r:id="rId17"/>
    <p:sldId id="276" r:id="rId18"/>
    <p:sldId id="278" r:id="rId19"/>
    <p:sldId id="277" r:id="rId20"/>
    <p:sldId id="279" r:id="rId21"/>
    <p:sldId id="281" r:id="rId22"/>
    <p:sldId id="282" r:id="rId23"/>
    <p:sldId id="283" r:id="rId24"/>
    <p:sldId id="284" r:id="rId25"/>
    <p:sldId id="285" r:id="rId26"/>
    <p:sldId id="297" r:id="rId27"/>
    <p:sldId id="298" r:id="rId28"/>
    <p:sldId id="287" r:id="rId29"/>
    <p:sldId id="288" r:id="rId30"/>
    <p:sldId id="289" r:id="rId31"/>
    <p:sldId id="290" r:id="rId32"/>
    <p:sldId id="291" r:id="rId33"/>
    <p:sldId id="292" r:id="rId34"/>
    <p:sldId id="293" r:id="rId35"/>
    <p:sldId id="295" r:id="rId36"/>
    <p:sldId id="299"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43" r:id="rId60"/>
    <p:sldId id="344" r:id="rId61"/>
    <p:sldId id="345" r:id="rId62"/>
    <p:sldId id="366" r:id="rId63"/>
    <p:sldId id="367" r:id="rId64"/>
    <p:sldId id="368" r:id="rId65"/>
    <p:sldId id="369" r:id="rId66"/>
    <p:sldId id="370" r:id="rId67"/>
    <p:sldId id="371" r:id="rId68"/>
    <p:sldId id="372" r:id="rId69"/>
    <p:sldId id="338" r:id="rId70"/>
    <p:sldId id="323" r:id="rId71"/>
    <p:sldId id="324" r:id="rId72"/>
    <p:sldId id="374" r:id="rId73"/>
    <p:sldId id="376" r:id="rId74"/>
    <p:sldId id="325" r:id="rId75"/>
    <p:sldId id="373" r:id="rId76"/>
    <p:sldId id="326" r:id="rId77"/>
    <p:sldId id="377" r:id="rId78"/>
    <p:sldId id="327" r:id="rId79"/>
    <p:sldId id="328" r:id="rId80"/>
    <p:sldId id="378" r:id="rId81"/>
    <p:sldId id="379" r:id="rId82"/>
    <p:sldId id="339" r:id="rId83"/>
    <p:sldId id="331" r:id="rId84"/>
    <p:sldId id="332" r:id="rId85"/>
    <p:sldId id="333" r:id="rId86"/>
    <p:sldId id="334" r:id="rId87"/>
    <p:sldId id="335" r:id="rId88"/>
    <p:sldId id="33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5" r:id="rId107"/>
    <p:sldId id="364" r:id="rId10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5DE70FCE-814E-47DE-9CB7-4EE1254F7F62}">
          <p14:sldIdLst>
            <p14:sldId id="256"/>
            <p14:sldId id="269"/>
            <p14:sldId id="257"/>
            <p14:sldId id="270"/>
            <p14:sldId id="258"/>
            <p14:sldId id="259"/>
            <p14:sldId id="266"/>
            <p14:sldId id="260"/>
            <p14:sldId id="261"/>
            <p14:sldId id="263"/>
            <p14:sldId id="264"/>
            <p14:sldId id="265"/>
            <p14:sldId id="272"/>
            <p14:sldId id="273"/>
            <p14:sldId id="274"/>
            <p14:sldId id="275"/>
            <p14:sldId id="276"/>
            <p14:sldId id="278"/>
            <p14:sldId id="277"/>
            <p14:sldId id="279"/>
            <p14:sldId id="281"/>
            <p14:sldId id="282"/>
            <p14:sldId id="283"/>
            <p14:sldId id="284"/>
            <p14:sldId id="285"/>
            <p14:sldId id="297"/>
            <p14:sldId id="298"/>
            <p14:sldId id="287"/>
            <p14:sldId id="288"/>
            <p14:sldId id="289"/>
            <p14:sldId id="290"/>
            <p14:sldId id="291"/>
            <p14:sldId id="292"/>
            <p14:sldId id="293"/>
            <p14:sldId id="295"/>
            <p14:sldId id="299"/>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43"/>
            <p14:sldId id="344"/>
            <p14:sldId id="345"/>
            <p14:sldId id="366"/>
            <p14:sldId id="367"/>
            <p14:sldId id="368"/>
            <p14:sldId id="369"/>
            <p14:sldId id="370"/>
            <p14:sldId id="371"/>
            <p14:sldId id="372"/>
            <p14:sldId id="338"/>
            <p14:sldId id="323"/>
            <p14:sldId id="324"/>
            <p14:sldId id="374"/>
            <p14:sldId id="376"/>
            <p14:sldId id="325"/>
            <p14:sldId id="373"/>
            <p14:sldId id="326"/>
            <p14:sldId id="377"/>
            <p14:sldId id="327"/>
            <p14:sldId id="328"/>
            <p14:sldId id="378"/>
            <p14:sldId id="379"/>
            <p14:sldId id="339"/>
            <p14:sldId id="331"/>
            <p14:sldId id="332"/>
            <p14:sldId id="333"/>
            <p14:sldId id="334"/>
            <p14:sldId id="335"/>
            <p14:sldId id="336"/>
            <p14:sldId id="347"/>
            <p14:sldId id="348"/>
            <p14:sldId id="349"/>
            <p14:sldId id="350"/>
            <p14:sldId id="351"/>
            <p14:sldId id="352"/>
            <p14:sldId id="353"/>
            <p14:sldId id="354"/>
            <p14:sldId id="355"/>
            <p14:sldId id="356"/>
            <p14:sldId id="357"/>
            <p14:sldId id="358"/>
            <p14:sldId id="359"/>
            <p14:sldId id="360"/>
            <p14:sldId id="361"/>
            <p14:sldId id="362"/>
            <p14:sldId id="363"/>
            <p14:sldId id="365"/>
            <p14:sldId id="3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4" d="100"/>
          <a:sy n="64" d="100"/>
        </p:scale>
        <p:origin x="139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2AE7D5B-C05E-43D1-8A57-69AC4E9CB56D}" type="datetimeFigureOut">
              <a:rPr lang="ar-IQ" smtClean="0"/>
              <a:pPr/>
              <a:t>05/10/1440</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AA04F46-F954-4457-8D6D-F16480C7876B}" type="slidenum">
              <a:rPr lang="ar-IQ" smtClean="0"/>
              <a:pPr/>
              <a:t>‹#›</a:t>
            </a:fld>
            <a:endParaRPr lang="ar-IQ"/>
          </a:p>
        </p:txBody>
      </p:sp>
    </p:spTree>
    <p:extLst>
      <p:ext uri="{BB962C8B-B14F-4D97-AF65-F5344CB8AC3E}">
        <p14:creationId xmlns:p14="http://schemas.microsoft.com/office/powerpoint/2010/main" val="361872039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E00AC006-323C-4258-9EAD-0295F8143396}" type="datetimeFigureOut">
              <a:rPr lang="ar-IQ" smtClean="0"/>
              <a:pPr/>
              <a:t>05/10/1440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A9D6047-6272-4AB0-927D-9FA4070CE9D0}"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E00AC006-323C-4258-9EAD-0295F8143396}" type="datetimeFigureOut">
              <a:rPr lang="ar-IQ" smtClean="0"/>
              <a:pPr/>
              <a:t>05/10/1440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A9D6047-6272-4AB0-927D-9FA4070CE9D0}"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E00AC006-323C-4258-9EAD-0295F8143396}" type="datetimeFigureOut">
              <a:rPr lang="ar-IQ" smtClean="0"/>
              <a:pPr/>
              <a:t>05/10/1440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A9D6047-6272-4AB0-927D-9FA4070CE9D0}"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E00AC006-323C-4258-9EAD-0295F8143396}" type="datetimeFigureOut">
              <a:rPr lang="ar-IQ" smtClean="0"/>
              <a:pPr/>
              <a:t>05/10/1440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A9D6047-6272-4AB0-927D-9FA4070CE9D0}"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0AC006-323C-4258-9EAD-0295F8143396}" type="datetimeFigureOut">
              <a:rPr lang="ar-IQ" smtClean="0"/>
              <a:pPr/>
              <a:t>05/10/1440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A9D6047-6272-4AB0-927D-9FA4070CE9D0}"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E00AC006-323C-4258-9EAD-0295F8143396}" type="datetimeFigureOut">
              <a:rPr lang="ar-IQ" smtClean="0"/>
              <a:pPr/>
              <a:t>05/10/1440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A9D6047-6272-4AB0-927D-9FA4070CE9D0}"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E00AC006-323C-4258-9EAD-0295F8143396}" type="datetimeFigureOut">
              <a:rPr lang="ar-IQ" smtClean="0"/>
              <a:pPr/>
              <a:t>05/10/1440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BA9D6047-6272-4AB0-927D-9FA4070CE9D0}"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E00AC006-323C-4258-9EAD-0295F8143396}" type="datetimeFigureOut">
              <a:rPr lang="ar-IQ" smtClean="0"/>
              <a:pPr/>
              <a:t>05/10/1440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BA9D6047-6272-4AB0-927D-9FA4070CE9D0}"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AC006-323C-4258-9EAD-0295F8143396}" type="datetimeFigureOut">
              <a:rPr lang="ar-IQ" smtClean="0"/>
              <a:pPr/>
              <a:t>05/10/1440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BA9D6047-6272-4AB0-927D-9FA4070CE9D0}"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0AC006-323C-4258-9EAD-0295F8143396}" type="datetimeFigureOut">
              <a:rPr lang="ar-IQ" smtClean="0"/>
              <a:pPr/>
              <a:t>05/10/1440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A9D6047-6272-4AB0-927D-9FA4070CE9D0}"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0AC006-323C-4258-9EAD-0295F8143396}" type="datetimeFigureOut">
              <a:rPr lang="ar-IQ" smtClean="0"/>
              <a:pPr/>
              <a:t>05/10/1440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A9D6047-6272-4AB0-927D-9FA4070CE9D0}"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00AC006-323C-4258-9EAD-0295F8143396}" type="datetimeFigureOut">
              <a:rPr lang="ar-IQ" smtClean="0"/>
              <a:pPr/>
              <a:t>05/10/1440</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A9D6047-6272-4AB0-927D-9FA4070CE9D0}"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businessdictionary.com/definition/check.html" TargetMode="External"/><Relationship Id="rId13" Type="http://schemas.openxmlformats.org/officeDocument/2006/relationships/hyperlink" Target="http://www.businessdictionary.com/definition/provide.html" TargetMode="External"/><Relationship Id="rId3" Type="http://schemas.openxmlformats.org/officeDocument/2006/relationships/hyperlink" Target="http://www.businessdictionary.com/definition/authorization.html" TargetMode="External"/><Relationship Id="rId7" Type="http://schemas.openxmlformats.org/officeDocument/2006/relationships/hyperlink" Target="http://www.businessdictionary.com/definition/interest.html" TargetMode="External"/><Relationship Id="rId12" Type="http://schemas.openxmlformats.org/officeDocument/2006/relationships/hyperlink" Target="http://www.businessdictionary.com/definition/financial-transaction.html" TargetMode="External"/><Relationship Id="rId2" Type="http://schemas.openxmlformats.org/officeDocument/2006/relationships/hyperlink" Target="http://www.businessdictionary.com/definition/establishment.html" TargetMode="External"/><Relationship Id="rId16" Type="http://schemas.openxmlformats.org/officeDocument/2006/relationships/hyperlink" Target="http://www.businessdictionary.com/definition/bank.html" TargetMode="External"/><Relationship Id="rId1" Type="http://schemas.openxmlformats.org/officeDocument/2006/relationships/slideLayout" Target="../slideLayouts/slideLayout2.xml"/><Relationship Id="rId6" Type="http://schemas.openxmlformats.org/officeDocument/2006/relationships/hyperlink" Target="http://www.businessdictionary.com/definition/pay.html" TargetMode="External"/><Relationship Id="rId11" Type="http://schemas.openxmlformats.org/officeDocument/2006/relationships/hyperlink" Target="http://www.businessdictionary.com/definition/intermediary.html" TargetMode="External"/><Relationship Id="rId5" Type="http://schemas.openxmlformats.org/officeDocument/2006/relationships/hyperlink" Target="http://www.businessdictionary.com/definition/deposit.html" TargetMode="External"/><Relationship Id="rId15" Type="http://schemas.openxmlformats.org/officeDocument/2006/relationships/hyperlink" Target="http://www.businessdictionary.com/definition/customer.html" TargetMode="External"/><Relationship Id="rId10" Type="http://schemas.openxmlformats.org/officeDocument/2006/relationships/hyperlink" Target="http://www.businessdictionary.com/definition/act.html" TargetMode="External"/><Relationship Id="rId4" Type="http://schemas.openxmlformats.org/officeDocument/2006/relationships/hyperlink" Target="http://www.businessdictionary.com/definition/government.html" TargetMode="External"/><Relationship Id="rId9" Type="http://schemas.openxmlformats.org/officeDocument/2006/relationships/hyperlink" Target="http://www.businessdictionary.com/definition/loan.html" TargetMode="External"/><Relationship Id="rId14" Type="http://schemas.openxmlformats.org/officeDocument/2006/relationships/hyperlink" Target="http://www.businessdictionary.com/definition/financial-services.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kawa_mba@yahoo.com"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mailto:kawa_mba@yahoo.com"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mailto:kawa_mba@yahoo.com"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mailto:kawa_mba@yahoo.com"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mailto:kawa_mba@yahoo.com"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mailto:kawa_mba@yahoo.com"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mailto:kawa_mba@yahoo.com"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mailto:kawa_mba@yahoo.com"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mailto:kawa_mba@yahoo.com"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mailto:kawa_mba@yahoo.com"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6910" y="357166"/>
            <a:ext cx="5858678" cy="2062103"/>
          </a:xfrm>
          <a:prstGeom prst="rect">
            <a:avLst/>
          </a:prstGeom>
        </p:spPr>
        <p:txBody>
          <a:bodyPr wrap="square">
            <a:spAutoFit/>
          </a:bodyPr>
          <a:lstStyle/>
          <a:p>
            <a:pPr algn="ctr"/>
            <a:r>
              <a:rPr lang="en-US" sz="2400" b="1" dirty="0" smtClean="0">
                <a:solidFill>
                  <a:srgbClr val="FF0000"/>
                </a:solidFill>
                <a:latin typeface="Franklin Gothic Book" pitchFamily="34" charset="0"/>
                <a:ea typeface="Arabic Transparent"/>
                <a:cs typeface="Arabic Transparent"/>
              </a:rPr>
              <a:t>UNVERSITY OF SALAHADDIN</a:t>
            </a:r>
            <a:endParaRPr lang="ar-SA" sz="2400" b="1" dirty="0" smtClean="0">
              <a:solidFill>
                <a:srgbClr val="FF0000"/>
              </a:solidFill>
              <a:latin typeface="Franklin Gothic Book" pitchFamily="34" charset="0"/>
              <a:ea typeface="Arabic Transparent"/>
              <a:cs typeface="Arabic Transparent"/>
            </a:endParaRPr>
          </a:p>
          <a:p>
            <a:pPr algn="ctr"/>
            <a:r>
              <a:rPr lang="en-US" sz="2400" b="1" dirty="0" smtClean="0">
                <a:solidFill>
                  <a:srgbClr val="FF0000"/>
                </a:solidFill>
                <a:latin typeface="Franklin Gothic Book" pitchFamily="34" charset="0"/>
                <a:ea typeface="Arabic Transparent"/>
                <a:cs typeface="Arabic Transparent"/>
              </a:rPr>
              <a:t>COLLEGE OF ADMINISTRATION &amp; ECONOMIC</a:t>
            </a:r>
            <a:endParaRPr lang="ar-IQ" sz="2400" b="1" dirty="0" smtClean="0">
              <a:solidFill>
                <a:srgbClr val="FF0000"/>
              </a:solidFill>
              <a:latin typeface="Franklin Gothic Book" pitchFamily="34" charset="0"/>
              <a:ea typeface="Arabic Transparent"/>
              <a:cs typeface="Arabic Transparent"/>
            </a:endParaRPr>
          </a:p>
          <a:p>
            <a:pPr algn="ctr"/>
            <a:r>
              <a:rPr lang="en-US" sz="2400" b="1" dirty="0" smtClean="0">
                <a:solidFill>
                  <a:srgbClr val="FF0000"/>
                </a:solidFill>
                <a:latin typeface="Franklin Gothic Book" pitchFamily="34" charset="0"/>
                <a:ea typeface="Arabic Transparent"/>
                <a:cs typeface="Arabic Transparent"/>
              </a:rPr>
              <a:t>BANKING&amp;FINANCE DEPARTMENT</a:t>
            </a:r>
            <a:endParaRPr lang="ar-SA" sz="2400" b="1" dirty="0" smtClean="0">
              <a:solidFill>
                <a:srgbClr val="FF0000"/>
              </a:solidFill>
              <a:latin typeface="Franklin Gothic Book" pitchFamily="34" charset="0"/>
              <a:ea typeface="Arabic Transparent"/>
              <a:cs typeface="Arabic Transparent"/>
            </a:endParaRPr>
          </a:p>
          <a:p>
            <a:pPr algn="ctr"/>
            <a:r>
              <a:rPr lang="ar-SA" sz="3200" b="1" dirty="0" smtClean="0">
                <a:solidFill>
                  <a:srgbClr val="000099"/>
                </a:solidFill>
                <a:latin typeface="Franklin Gothic Book" pitchFamily="34" charset="0"/>
                <a:ea typeface="Arabic Transparent"/>
                <a:cs typeface="Arabic Transparent"/>
              </a:rPr>
              <a:t> </a:t>
            </a:r>
            <a:endParaRPr lang="ar-SA" sz="3200" b="1" dirty="0">
              <a:solidFill>
                <a:srgbClr val="000099"/>
              </a:solidFill>
              <a:latin typeface="Franklin Gothic Book" pitchFamily="34" charset="0"/>
              <a:ea typeface="Arabic Transparent"/>
              <a:cs typeface="Arabic Transparent"/>
            </a:endParaRPr>
          </a:p>
        </p:txBody>
      </p:sp>
      <p:pic>
        <p:nvPicPr>
          <p:cNvPr id="5" name="Picture 2" descr="C:\Users\APPLE\Desktop\salahaden logo.png"/>
          <p:cNvPicPr>
            <a:picLocks noChangeAspect="1" noChangeArrowheads="1"/>
          </p:cNvPicPr>
          <p:nvPr/>
        </p:nvPicPr>
        <p:blipFill>
          <a:blip r:embed="rId2"/>
          <a:srcRect/>
          <a:stretch>
            <a:fillRect/>
          </a:stretch>
        </p:blipFill>
        <p:spPr bwMode="auto">
          <a:xfrm>
            <a:off x="858018" y="424762"/>
            <a:ext cx="2354257" cy="2432733"/>
          </a:xfrm>
          <a:prstGeom prst="rect">
            <a:avLst/>
          </a:prstGeom>
          <a:noFill/>
          <a:ln w="9525">
            <a:noFill/>
            <a:miter lim="800000"/>
            <a:headEnd/>
            <a:tailEnd/>
          </a:ln>
        </p:spPr>
      </p:pic>
      <p:sp>
        <p:nvSpPr>
          <p:cNvPr id="2" name="Rectangle 1"/>
          <p:cNvSpPr/>
          <p:nvPr/>
        </p:nvSpPr>
        <p:spPr>
          <a:xfrm>
            <a:off x="2555776" y="3244334"/>
            <a:ext cx="4176464" cy="1138773"/>
          </a:xfrm>
          <a:prstGeom prst="rect">
            <a:avLst/>
          </a:prstGeom>
        </p:spPr>
        <p:txBody>
          <a:bodyPr wrap="square">
            <a:spAutoFit/>
          </a:bodyPr>
          <a:lstStyle/>
          <a:p>
            <a:pPr algn="ctr"/>
            <a:r>
              <a:rPr lang="en-US" sz="3600" b="1" dirty="0" smtClean="0">
                <a:solidFill>
                  <a:srgbClr val="0070C0"/>
                </a:solidFill>
              </a:rPr>
              <a:t>Banking operations</a:t>
            </a:r>
          </a:p>
          <a:p>
            <a:pPr algn="ctr"/>
            <a:r>
              <a:rPr lang="en-US" sz="3200" b="1" dirty="0"/>
              <a:t>CHAPTER 1</a:t>
            </a:r>
            <a:r>
              <a:rPr lang="ar-OM" sz="3200" b="1" dirty="0" smtClean="0">
                <a:solidFill>
                  <a:srgbClr val="0070C0"/>
                </a:solidFill>
              </a:rPr>
              <a:t> </a:t>
            </a:r>
            <a:endParaRPr lang="ar-IQ" sz="3200" dirty="0"/>
          </a:p>
        </p:txBody>
      </p:sp>
      <p:sp>
        <p:nvSpPr>
          <p:cNvPr id="3" name="Rectangle 2"/>
          <p:cNvSpPr/>
          <p:nvPr/>
        </p:nvSpPr>
        <p:spPr>
          <a:xfrm>
            <a:off x="2358008" y="4167664"/>
            <a:ext cx="4572000" cy="1477328"/>
          </a:xfrm>
          <a:prstGeom prst="rect">
            <a:avLst/>
          </a:prstGeom>
        </p:spPr>
        <p:txBody>
          <a:bodyPr>
            <a:spAutoFit/>
          </a:bodyPr>
          <a:lstStyle/>
          <a:p>
            <a:r>
              <a:rPr lang="ar-OM" dirty="0">
                <a:solidFill>
                  <a:srgbClr val="FF0000"/>
                </a:solidFill>
              </a:rPr>
              <a:t> </a:t>
            </a:r>
          </a:p>
          <a:p>
            <a:pPr algn="ctr"/>
            <a:r>
              <a:rPr lang="en-US" sz="2400" dirty="0" smtClean="0">
                <a:solidFill>
                  <a:srgbClr val="FF0000"/>
                </a:solidFill>
              </a:rPr>
              <a:t>KAWA A. KHORSHEED</a:t>
            </a:r>
            <a:endParaRPr lang="ar-IQ" sz="2400" dirty="0">
              <a:solidFill>
                <a:srgbClr val="FF0000"/>
              </a:solidFill>
            </a:endParaRPr>
          </a:p>
          <a:p>
            <a:pPr algn="ctr"/>
            <a:r>
              <a:rPr lang="en-US" sz="2400" dirty="0" smtClean="0">
                <a:solidFill>
                  <a:srgbClr val="FF0000"/>
                </a:solidFill>
              </a:rPr>
              <a:t>2019</a:t>
            </a:r>
            <a:r>
              <a:rPr lang="ar-IQ" sz="2400" dirty="0" smtClean="0">
                <a:solidFill>
                  <a:srgbClr val="FF0000"/>
                </a:solidFill>
              </a:rPr>
              <a:t>-</a:t>
            </a:r>
            <a:r>
              <a:rPr lang="en-US" sz="2400" dirty="0" smtClean="0">
                <a:solidFill>
                  <a:srgbClr val="FF0000"/>
                </a:solidFill>
              </a:rPr>
              <a:t>2018</a:t>
            </a:r>
            <a:r>
              <a:rPr lang="ar-OM" sz="2400" dirty="0" smtClean="0">
                <a:solidFill>
                  <a:srgbClr val="FF0000"/>
                </a:solidFill>
              </a:rPr>
              <a:t> </a:t>
            </a:r>
            <a:endParaRPr lang="ar-IQ" sz="2400" dirty="0">
              <a:solidFill>
                <a:srgbClr val="FF0000"/>
              </a:solidFill>
            </a:endParaRPr>
          </a:p>
          <a:p>
            <a:pPr algn="ctr"/>
            <a:r>
              <a:rPr lang="en-US" sz="2400" dirty="0">
                <a:solidFill>
                  <a:srgbClr val="FF0000"/>
                </a:solidFill>
              </a:rPr>
              <a:t>Kawa_mba@yahoo.com</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smtClean="0">
                <a:solidFill>
                  <a:srgbClr val="FF0000"/>
                </a:solidFill>
              </a:rPr>
              <a:t>7- Co-operative </a:t>
            </a:r>
            <a:r>
              <a:rPr lang="en-US" sz="2400" b="1" dirty="0">
                <a:solidFill>
                  <a:srgbClr val="FF0000"/>
                </a:solidFill>
              </a:rPr>
              <a:t>banks:</a:t>
            </a:r>
            <a:endParaRPr lang="ar-IQ" sz="2400" b="1" dirty="0">
              <a:solidFill>
                <a:srgbClr val="FF0000"/>
              </a:solidFill>
            </a:endParaRPr>
          </a:p>
        </p:txBody>
      </p:sp>
      <p:sp>
        <p:nvSpPr>
          <p:cNvPr id="3" name="Content Placeholder 2"/>
          <p:cNvSpPr>
            <a:spLocks noGrp="1"/>
          </p:cNvSpPr>
          <p:nvPr>
            <p:ph idx="1"/>
          </p:nvPr>
        </p:nvSpPr>
        <p:spPr>
          <a:xfrm>
            <a:off x="539552" y="1052737"/>
            <a:ext cx="5544616" cy="2088232"/>
          </a:xfrm>
        </p:spPr>
        <p:txBody>
          <a:bodyPr>
            <a:normAutofit/>
          </a:bodyPr>
          <a:lstStyle/>
          <a:p>
            <a:pPr marL="0" indent="0" algn="l">
              <a:buNone/>
            </a:pPr>
            <a:r>
              <a:rPr lang="en-US" sz="2400" dirty="0"/>
              <a:t>these are the banks which are jointly run by a group of individuals each individual has his equal share in these </a:t>
            </a:r>
            <a:r>
              <a:rPr lang="en-US" sz="2400" dirty="0" smtClean="0"/>
              <a:t>banks. Mutual </a:t>
            </a:r>
            <a:r>
              <a:rPr lang="en-US" sz="2400" dirty="0"/>
              <a:t>help of the members is the main aim of these banks.</a:t>
            </a:r>
            <a:endParaRPr lang="ar-IQ" sz="2400" dirty="0"/>
          </a:p>
          <a:p>
            <a:pPr marL="0" indent="0" algn="l">
              <a:buNone/>
            </a:pPr>
            <a:endParaRPr lang="ar-IQ" sz="2400" dirty="0"/>
          </a:p>
        </p:txBody>
      </p:sp>
      <p:pic>
        <p:nvPicPr>
          <p:cNvPr id="4" name="Picture 5" descr="C:\Users\kawa\Desktop\bank8 cooparative.jpg"/>
          <p:cNvPicPr>
            <a:picLocks noChangeAspect="1" noChangeArrowheads="1"/>
          </p:cNvPicPr>
          <p:nvPr/>
        </p:nvPicPr>
        <p:blipFill>
          <a:blip r:embed="rId2"/>
          <a:srcRect/>
          <a:stretch>
            <a:fillRect/>
          </a:stretch>
        </p:blipFill>
        <p:spPr bwMode="auto">
          <a:xfrm>
            <a:off x="6444208" y="0"/>
            <a:ext cx="2699792" cy="2780928"/>
          </a:xfrm>
          <a:prstGeom prst="rect">
            <a:avLst/>
          </a:prstGeom>
          <a:noFill/>
        </p:spPr>
      </p:pic>
      <p:sp>
        <p:nvSpPr>
          <p:cNvPr id="5" name="Rectangle 4"/>
          <p:cNvSpPr/>
          <p:nvPr/>
        </p:nvSpPr>
        <p:spPr>
          <a:xfrm>
            <a:off x="611560" y="3861048"/>
            <a:ext cx="8136904" cy="1938992"/>
          </a:xfrm>
          <a:prstGeom prst="rect">
            <a:avLst/>
          </a:prstGeom>
        </p:spPr>
        <p:txBody>
          <a:bodyPr wrap="square">
            <a:spAutoFit/>
          </a:bodyPr>
          <a:lstStyle/>
          <a:p>
            <a:pPr algn="l"/>
            <a:r>
              <a:rPr lang="en-US" sz="2400" b="1" dirty="0" smtClean="0">
                <a:solidFill>
                  <a:srgbClr val="FF0000"/>
                </a:solidFill>
              </a:rPr>
              <a:t>8- Foreign banks</a:t>
            </a:r>
          </a:p>
          <a:p>
            <a:pPr algn="l"/>
            <a:r>
              <a:rPr lang="en-US" sz="2400" dirty="0" smtClean="0"/>
              <a:t> </a:t>
            </a:r>
            <a:r>
              <a:rPr lang="en-US" sz="2400" dirty="0"/>
              <a:t>these are the banks incorporated in foreign country and they have set up their branches in India. They deal in foreign </a:t>
            </a:r>
            <a:r>
              <a:rPr lang="en-US" sz="2400" dirty="0" smtClean="0"/>
              <a:t>exchange, </a:t>
            </a:r>
            <a:r>
              <a:rPr lang="en-US" sz="2400" dirty="0"/>
              <a:t>Hong Kong bank, bank of America are such types of banks.</a:t>
            </a:r>
            <a:endParaRPr lang="ar-IQ" sz="2400" dirty="0"/>
          </a:p>
        </p:txBody>
      </p:sp>
    </p:spTree>
    <p:extLst>
      <p:ext uri="{BB962C8B-B14F-4D97-AF65-F5344CB8AC3E}">
        <p14:creationId xmlns:p14="http://schemas.microsoft.com/office/powerpoint/2010/main" val="136241059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spcBef>
                <a:spcPct val="20000"/>
              </a:spcBef>
            </a:pPr>
            <a:r>
              <a:rPr lang="en-US" sz="3200" b="1" dirty="0">
                <a:solidFill>
                  <a:srgbClr val="0070C0"/>
                </a:solidFill>
                <a:latin typeface="Futura-Bold"/>
                <a:ea typeface="+mn-ea"/>
                <a:cs typeface="+mn-cs"/>
              </a:rPr>
              <a:t>Kinds of Endorsement</a:t>
            </a:r>
            <a:br>
              <a:rPr lang="en-US" sz="3200" b="1" dirty="0">
                <a:solidFill>
                  <a:srgbClr val="0070C0"/>
                </a:solidFill>
                <a:latin typeface="Futura-Bold"/>
                <a:ea typeface="+mn-ea"/>
                <a:cs typeface="+mn-cs"/>
              </a:rPr>
            </a:br>
            <a:endParaRPr lang="ar-IQ" dirty="0">
              <a:solidFill>
                <a:srgbClr val="0070C0"/>
              </a:solidFill>
            </a:endParaRPr>
          </a:p>
        </p:txBody>
      </p:sp>
      <p:sp>
        <p:nvSpPr>
          <p:cNvPr id="3" name="Content Placeholder 2"/>
          <p:cNvSpPr>
            <a:spLocks noGrp="1"/>
          </p:cNvSpPr>
          <p:nvPr>
            <p:ph idx="1"/>
          </p:nvPr>
        </p:nvSpPr>
        <p:spPr/>
        <p:txBody>
          <a:bodyPr>
            <a:normAutofit/>
          </a:bodyPr>
          <a:lstStyle/>
          <a:p>
            <a:pPr marL="0" indent="0" algn="l">
              <a:buNone/>
            </a:pPr>
            <a:r>
              <a:rPr lang="en-US" dirty="0" smtClean="0">
                <a:latin typeface="Esprit-Book"/>
              </a:rPr>
              <a:t>Endorsement </a:t>
            </a:r>
            <a:r>
              <a:rPr lang="en-US" dirty="0">
                <a:latin typeface="Esprit-Book"/>
              </a:rPr>
              <a:t>may be of any of the following kinds:</a:t>
            </a:r>
          </a:p>
          <a:p>
            <a:pPr algn="l"/>
            <a:r>
              <a:rPr lang="en-US" dirty="0">
                <a:latin typeface="Esprit-Book"/>
              </a:rPr>
              <a:t>1. Blank endorsement,</a:t>
            </a:r>
          </a:p>
          <a:p>
            <a:pPr algn="l"/>
            <a:r>
              <a:rPr lang="en-US" dirty="0">
                <a:latin typeface="Esprit-Book"/>
              </a:rPr>
              <a:t>2. Special endorsement,</a:t>
            </a:r>
          </a:p>
          <a:p>
            <a:pPr algn="l"/>
            <a:r>
              <a:rPr lang="en-US" dirty="0">
                <a:latin typeface="Esprit-Book"/>
              </a:rPr>
              <a:t>3. Partial endorsement,</a:t>
            </a:r>
          </a:p>
          <a:p>
            <a:pPr algn="l"/>
            <a:r>
              <a:rPr lang="en-US" dirty="0">
                <a:latin typeface="Esprit-Book"/>
              </a:rPr>
              <a:t>4. Restrictive endorsement,</a:t>
            </a:r>
          </a:p>
          <a:p>
            <a:pPr algn="l"/>
            <a:r>
              <a:rPr lang="en-US" dirty="0">
                <a:latin typeface="Esprit-Book"/>
              </a:rPr>
              <a:t>5. Conditional endorsement.</a:t>
            </a:r>
            <a:endParaRPr lang="ar-IQ"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373030681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7"/>
            <a:ext cx="8229600" cy="4680520"/>
          </a:xfrm>
        </p:spPr>
        <p:txBody>
          <a:bodyPr>
            <a:normAutofit fontScale="92500" lnSpcReduction="20000"/>
          </a:bodyPr>
          <a:lstStyle/>
          <a:p>
            <a:pPr marL="0" indent="0" algn="l">
              <a:buNone/>
            </a:pPr>
            <a:r>
              <a:rPr lang="en-US" b="1" dirty="0" smtClean="0"/>
              <a:t>1. Blank </a:t>
            </a:r>
            <a:r>
              <a:rPr lang="en-US" b="1" dirty="0"/>
              <a:t>Endorsement: </a:t>
            </a:r>
            <a:r>
              <a:rPr lang="en-US" dirty="0"/>
              <a:t>It is also called “general endorsement.” An </a:t>
            </a:r>
            <a:r>
              <a:rPr lang="en-US" dirty="0" smtClean="0"/>
              <a:t>endorsement is </a:t>
            </a:r>
            <a:r>
              <a:rPr lang="en-US" dirty="0"/>
              <a:t>said to be blank if the endorser signs his name only on the face or back of </a:t>
            </a:r>
            <a:r>
              <a:rPr lang="en-US" dirty="0" smtClean="0"/>
              <a:t>the instrument</a:t>
            </a:r>
            <a:r>
              <a:rPr lang="en-US" dirty="0"/>
              <a:t>. Endorsement in blank specifies no endorsee</a:t>
            </a:r>
            <a:r>
              <a:rPr lang="en-US" dirty="0" smtClean="0"/>
              <a:t>.</a:t>
            </a:r>
          </a:p>
          <a:p>
            <a:pPr marL="0" indent="0" algn="l">
              <a:buNone/>
            </a:pPr>
            <a:endParaRPr lang="en-US" dirty="0" smtClean="0"/>
          </a:p>
          <a:p>
            <a:pPr marL="0" indent="0" algn="l">
              <a:buNone/>
            </a:pPr>
            <a:r>
              <a:rPr lang="en-US" b="1" dirty="0" smtClean="0"/>
              <a:t>2. Special </a:t>
            </a:r>
            <a:r>
              <a:rPr lang="en-US" b="1" dirty="0"/>
              <a:t>Endorsement: </a:t>
            </a:r>
            <a:r>
              <a:rPr lang="en-US" dirty="0"/>
              <a:t>It is also called “full endorsement.” In this type </a:t>
            </a:r>
            <a:r>
              <a:rPr lang="en-US" dirty="0" smtClean="0"/>
              <a:t>of endorsement</a:t>
            </a:r>
            <a:r>
              <a:rPr lang="en-US" dirty="0"/>
              <a:t>, the name of the endorsee is specifically stated. If the endorser </a:t>
            </a:r>
            <a:r>
              <a:rPr lang="en-US" dirty="0" smtClean="0"/>
              <a:t>adds direction </a:t>
            </a:r>
            <a:r>
              <a:rPr lang="en-US" dirty="0"/>
              <a:t>to pay the amount mentioned in the instrument to, or to the order of </a:t>
            </a:r>
            <a:r>
              <a:rPr lang="en-US" dirty="0" smtClean="0"/>
              <a:t>a specified </a:t>
            </a:r>
            <a:r>
              <a:rPr lang="en-US" dirty="0"/>
              <a:t>person</a:t>
            </a:r>
            <a:endParaRPr lang="ar-IQ"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4581128"/>
            <a:ext cx="4791075" cy="1762894"/>
          </a:xfrm>
          <a:prstGeom prst="rect">
            <a:avLst/>
          </a:prstGeom>
        </p:spPr>
      </p:pic>
      <p:sp>
        <p:nvSpPr>
          <p:cNvPr id="5" name="Rectangle 4"/>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201649984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9"/>
            <a:ext cx="8229600" cy="4536504"/>
          </a:xfrm>
        </p:spPr>
        <p:txBody>
          <a:bodyPr>
            <a:normAutofit fontScale="92500" lnSpcReduction="20000"/>
          </a:bodyPr>
          <a:lstStyle/>
          <a:p>
            <a:pPr marL="0" indent="0" algn="l">
              <a:buNone/>
            </a:pPr>
            <a:r>
              <a:rPr lang="en-US" b="1" dirty="0" smtClean="0">
                <a:latin typeface="Esprit-Bold"/>
              </a:rPr>
              <a:t>3. Partial </a:t>
            </a:r>
            <a:r>
              <a:rPr lang="en-US" b="1" dirty="0">
                <a:latin typeface="Esprit-Bold"/>
              </a:rPr>
              <a:t>Endorsement: </a:t>
            </a:r>
            <a:r>
              <a:rPr lang="en-US" dirty="0">
                <a:latin typeface="Esprit-Book"/>
              </a:rPr>
              <a:t>If an instrument is endorsed for a part of its amount, such</a:t>
            </a:r>
          </a:p>
          <a:p>
            <a:pPr marL="0" indent="0" algn="l">
              <a:buNone/>
            </a:pPr>
            <a:r>
              <a:rPr lang="en-US" dirty="0">
                <a:latin typeface="Esprit-Book"/>
              </a:rPr>
              <a:t>an endorsement is said to be partial. Similarly, if an instrument is endorsed to two </a:t>
            </a:r>
            <a:r>
              <a:rPr lang="en-US" dirty="0" smtClean="0">
                <a:latin typeface="Esprit-Book"/>
              </a:rPr>
              <a:t>or more </a:t>
            </a:r>
            <a:r>
              <a:rPr lang="en-US" dirty="0">
                <a:latin typeface="Esprit-Book"/>
              </a:rPr>
              <a:t>endorsees separately and not jointly, the endorsement becomes partial. </a:t>
            </a:r>
            <a:endParaRPr lang="en-US" dirty="0" smtClean="0">
              <a:latin typeface="Esprit-Book"/>
            </a:endParaRPr>
          </a:p>
          <a:p>
            <a:pPr marL="0" indent="0" algn="l">
              <a:buNone/>
            </a:pPr>
            <a:endParaRPr lang="en-US" dirty="0">
              <a:latin typeface="Esprit-Book"/>
            </a:endParaRPr>
          </a:p>
          <a:p>
            <a:pPr marL="0" indent="0" algn="l">
              <a:buNone/>
            </a:pPr>
            <a:r>
              <a:rPr lang="en-US" dirty="0" smtClean="0">
                <a:latin typeface="Esprit-Book"/>
              </a:rPr>
              <a:t>4</a:t>
            </a:r>
            <a:r>
              <a:rPr lang="en-US" dirty="0">
                <a:latin typeface="Esprit-Book"/>
              </a:rPr>
              <a:t>. </a:t>
            </a:r>
            <a:r>
              <a:rPr lang="en-US" b="1" dirty="0">
                <a:latin typeface="Esprit-Bold"/>
              </a:rPr>
              <a:t>Restrictive Endorsement: </a:t>
            </a:r>
            <a:r>
              <a:rPr lang="en-US" dirty="0">
                <a:latin typeface="Esprit-Book"/>
              </a:rPr>
              <a:t>An endorsement is said to be restrictive when </a:t>
            </a:r>
            <a:r>
              <a:rPr lang="en-US" dirty="0" smtClean="0">
                <a:latin typeface="Esprit-Book"/>
              </a:rPr>
              <a:t>it prohibits </a:t>
            </a:r>
            <a:r>
              <a:rPr lang="en-US" dirty="0">
                <a:latin typeface="Esprit-Book"/>
              </a:rPr>
              <a:t>or restricts the further negotiability of the instrument</a:t>
            </a:r>
            <a:endParaRPr lang="ar-IQ"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4365104"/>
            <a:ext cx="4791075" cy="1728192"/>
          </a:xfrm>
          <a:prstGeom prst="rect">
            <a:avLst/>
          </a:prstGeom>
        </p:spPr>
      </p:pic>
      <p:sp>
        <p:nvSpPr>
          <p:cNvPr id="5" name="Rectangle 4"/>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53685717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5"/>
            <a:ext cx="8229600" cy="2448272"/>
          </a:xfrm>
        </p:spPr>
        <p:txBody>
          <a:bodyPr>
            <a:normAutofit/>
          </a:bodyPr>
          <a:lstStyle/>
          <a:p>
            <a:pPr marL="0" indent="0" algn="l">
              <a:buNone/>
            </a:pPr>
            <a:r>
              <a:rPr lang="en-US" sz="2800" dirty="0">
                <a:latin typeface="Esprit-Book"/>
              </a:rPr>
              <a:t>5. </a:t>
            </a:r>
            <a:r>
              <a:rPr lang="en-US" sz="2800" b="1" dirty="0">
                <a:latin typeface="Esprit-Bold"/>
              </a:rPr>
              <a:t>Conditional Endorsement: </a:t>
            </a:r>
            <a:r>
              <a:rPr lang="en-US" sz="2800" dirty="0">
                <a:latin typeface="Esprit-Book"/>
              </a:rPr>
              <a:t>It is also called “qualified endorsement.” </a:t>
            </a:r>
            <a:r>
              <a:rPr lang="en-US" sz="2800" dirty="0" smtClean="0">
                <a:latin typeface="Esprit-Book"/>
              </a:rPr>
              <a:t>An endorsement </a:t>
            </a:r>
            <a:r>
              <a:rPr lang="en-US" sz="2800" dirty="0">
                <a:latin typeface="Esprit-Book"/>
              </a:rPr>
              <a:t>where the endorser limits or negatives his liability by putting </a:t>
            </a:r>
            <a:r>
              <a:rPr lang="en-US" sz="2800" dirty="0" smtClean="0">
                <a:latin typeface="Esprit-Book"/>
              </a:rPr>
              <a:t>some condition </a:t>
            </a:r>
            <a:r>
              <a:rPr lang="en-US" sz="2800" dirty="0">
                <a:latin typeface="Esprit-Book"/>
              </a:rPr>
              <a:t>in the instrument is called a conditional endorsement</a:t>
            </a:r>
            <a:endParaRPr lang="ar-IQ"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3068959"/>
            <a:ext cx="6768752" cy="2520281"/>
          </a:xfrm>
          <a:prstGeom prst="rect">
            <a:avLst/>
          </a:prstGeom>
        </p:spPr>
      </p:pic>
      <p:sp>
        <p:nvSpPr>
          <p:cNvPr id="5" name="Rectangle 4"/>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179129458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224136"/>
          </a:xfrm>
        </p:spPr>
        <p:txBody>
          <a:bodyPr>
            <a:noAutofit/>
          </a:bodyPr>
          <a:lstStyle/>
          <a:p>
            <a:pPr lvl="0" algn="l">
              <a:spcBef>
                <a:spcPct val="20000"/>
              </a:spcBef>
            </a:pPr>
            <a:r>
              <a:rPr lang="en-US" sz="2000" b="1" dirty="0">
                <a:solidFill>
                  <a:srgbClr val="FF0000"/>
                </a:solidFill>
                <a:latin typeface="Futura-Bold"/>
                <a:ea typeface="+mn-ea"/>
                <a:cs typeface="+mn-cs"/>
              </a:rPr>
              <a:t>Differences between a Bill of Exchange and </a:t>
            </a:r>
            <a:r>
              <a:rPr lang="en-US" sz="2000" b="1" dirty="0" err="1" smtClean="0">
                <a:solidFill>
                  <a:srgbClr val="FF0000"/>
                </a:solidFill>
                <a:latin typeface="Futura-Bold"/>
                <a:ea typeface="+mn-ea"/>
                <a:cs typeface="+mn-cs"/>
              </a:rPr>
              <a:t>Cheque</a:t>
            </a:r>
            <a:r>
              <a:rPr lang="en-US" sz="1800" b="1" dirty="0" smtClean="0">
                <a:solidFill>
                  <a:prstClr val="black"/>
                </a:solidFill>
                <a:latin typeface="Futura-Bold"/>
                <a:ea typeface="+mn-ea"/>
                <a:cs typeface="+mn-cs"/>
              </a:rPr>
              <a:t/>
            </a:r>
            <a:br>
              <a:rPr lang="en-US" sz="1800" b="1" dirty="0" smtClean="0">
                <a:solidFill>
                  <a:prstClr val="black"/>
                </a:solidFill>
                <a:latin typeface="Futura-Bold"/>
                <a:ea typeface="+mn-ea"/>
                <a:cs typeface="+mn-cs"/>
              </a:rPr>
            </a:br>
            <a:r>
              <a:rPr lang="en-US" sz="1800" dirty="0">
                <a:solidFill>
                  <a:prstClr val="black"/>
                </a:solidFill>
                <a:latin typeface="Esprit-Book"/>
                <a:ea typeface="+mn-ea"/>
                <a:cs typeface="+mn-cs"/>
              </a:rPr>
              <a:t>All </a:t>
            </a:r>
            <a:r>
              <a:rPr lang="en-US" sz="1800" dirty="0" err="1">
                <a:solidFill>
                  <a:prstClr val="black"/>
                </a:solidFill>
                <a:latin typeface="Esprit-Book"/>
                <a:ea typeface="+mn-ea"/>
                <a:cs typeface="+mn-cs"/>
              </a:rPr>
              <a:t>cheques</a:t>
            </a:r>
            <a:r>
              <a:rPr lang="en-US" sz="1800" dirty="0">
                <a:solidFill>
                  <a:prstClr val="black"/>
                </a:solidFill>
                <a:latin typeface="Esprit-Book"/>
                <a:ea typeface="+mn-ea"/>
                <a:cs typeface="+mn-cs"/>
              </a:rPr>
              <a:t> are bills of exchange, but all bills of exchange are not </a:t>
            </a:r>
            <a:r>
              <a:rPr lang="en-US" sz="1800" dirty="0" err="1">
                <a:solidFill>
                  <a:prstClr val="black"/>
                </a:solidFill>
                <a:latin typeface="Esprit-Book"/>
                <a:ea typeface="+mn-ea"/>
                <a:cs typeface="+mn-cs"/>
              </a:rPr>
              <a:t>cheques</a:t>
            </a:r>
            <a:r>
              <a:rPr lang="en-US" sz="1800" dirty="0">
                <a:solidFill>
                  <a:prstClr val="black"/>
                </a:solidFill>
                <a:latin typeface="Esprit-Book"/>
                <a:ea typeface="+mn-ea"/>
                <a:cs typeface="+mn-cs"/>
              </a:rPr>
              <a:t>. The following </a:t>
            </a:r>
            <a:r>
              <a:rPr lang="en-US" sz="1800" dirty="0" smtClean="0">
                <a:solidFill>
                  <a:prstClr val="black"/>
                </a:solidFill>
                <a:latin typeface="Esprit-Book"/>
                <a:ea typeface="+mn-ea"/>
                <a:cs typeface="+mn-cs"/>
              </a:rPr>
              <a:t>are the </a:t>
            </a:r>
            <a:r>
              <a:rPr lang="en-US" sz="1800" dirty="0">
                <a:solidFill>
                  <a:prstClr val="black"/>
                </a:solidFill>
                <a:latin typeface="Esprit-Book"/>
                <a:ea typeface="+mn-ea"/>
                <a:cs typeface="+mn-cs"/>
              </a:rPr>
              <a:t>main differences between a bill and a </a:t>
            </a:r>
            <a:r>
              <a:rPr lang="en-US" sz="1800" dirty="0" err="1">
                <a:solidFill>
                  <a:prstClr val="black"/>
                </a:solidFill>
                <a:latin typeface="Esprit-Book"/>
                <a:ea typeface="+mn-ea"/>
                <a:cs typeface="+mn-cs"/>
              </a:rPr>
              <a:t>cheque</a:t>
            </a:r>
            <a:r>
              <a:rPr lang="en-US" sz="1800" dirty="0">
                <a:solidFill>
                  <a:prstClr val="black"/>
                </a:solidFill>
                <a:latin typeface="Esprit-Book"/>
                <a:ea typeface="+mn-ea"/>
                <a:cs typeface="+mn-cs"/>
              </a:rPr>
              <a:t>:</a:t>
            </a:r>
            <a:br>
              <a:rPr lang="en-US" sz="1800" dirty="0">
                <a:solidFill>
                  <a:prstClr val="black"/>
                </a:solidFill>
                <a:latin typeface="Esprit-Book"/>
                <a:ea typeface="+mn-ea"/>
                <a:cs typeface="+mn-cs"/>
              </a:rPr>
            </a:br>
            <a:r>
              <a:rPr lang="en-US" sz="1800" b="1" dirty="0">
                <a:solidFill>
                  <a:prstClr val="black"/>
                </a:solidFill>
                <a:latin typeface="Futura-Bold"/>
                <a:ea typeface="+mn-ea"/>
                <a:cs typeface="+mn-cs"/>
              </a:rPr>
              <a:t/>
            </a:r>
            <a:br>
              <a:rPr lang="en-US" sz="1800" b="1" dirty="0">
                <a:solidFill>
                  <a:prstClr val="black"/>
                </a:solidFill>
                <a:latin typeface="Futura-Bold"/>
                <a:ea typeface="+mn-ea"/>
                <a:cs typeface="+mn-cs"/>
              </a:rPr>
            </a:br>
            <a:endParaRPr lang="ar-IQ" sz="1800" dirty="0"/>
          </a:p>
        </p:txBody>
      </p:sp>
      <p:sp>
        <p:nvSpPr>
          <p:cNvPr id="3" name="Content Placeholder 2"/>
          <p:cNvSpPr>
            <a:spLocks noGrp="1"/>
          </p:cNvSpPr>
          <p:nvPr>
            <p:ph idx="1"/>
          </p:nvPr>
        </p:nvSpPr>
        <p:spPr>
          <a:xfrm>
            <a:off x="457200" y="1844824"/>
            <a:ext cx="8229600" cy="4281339"/>
          </a:xfrm>
        </p:spPr>
        <p:txBody>
          <a:bodyPr>
            <a:noAutofit/>
          </a:bodyPr>
          <a:lstStyle/>
          <a:p>
            <a:pPr marL="0" indent="0" algn="l">
              <a:buNone/>
            </a:pPr>
            <a:r>
              <a:rPr lang="en-US" sz="2000" dirty="0" smtClean="0">
                <a:latin typeface="Esprit-Book"/>
              </a:rPr>
              <a:t>1</a:t>
            </a:r>
            <a:r>
              <a:rPr lang="en-US" sz="2000" dirty="0">
                <a:latin typeface="Esprit-Book"/>
              </a:rPr>
              <a:t>. </a:t>
            </a:r>
            <a:r>
              <a:rPr lang="en-US" sz="2000" b="1" dirty="0">
                <a:latin typeface="Esprit-Bold"/>
              </a:rPr>
              <a:t>Drawee: </a:t>
            </a:r>
            <a:r>
              <a:rPr lang="en-US" sz="2000" dirty="0">
                <a:latin typeface="Esprit-Book"/>
              </a:rPr>
              <a:t>A </a:t>
            </a:r>
            <a:r>
              <a:rPr lang="en-US" sz="2000" dirty="0" err="1">
                <a:latin typeface="Esprit-Book"/>
              </a:rPr>
              <a:t>cheque</a:t>
            </a:r>
            <a:r>
              <a:rPr lang="en-US" sz="2000" dirty="0">
                <a:latin typeface="Esprit-Book"/>
              </a:rPr>
              <a:t> is always drawn on a banker. But a bill can be drawn on </a:t>
            </a:r>
            <a:r>
              <a:rPr lang="en-US" sz="2000" dirty="0" smtClean="0">
                <a:latin typeface="Esprit-Book"/>
              </a:rPr>
              <a:t>any person </a:t>
            </a:r>
            <a:r>
              <a:rPr lang="en-US" sz="2000" dirty="0">
                <a:latin typeface="Esprit-Book"/>
              </a:rPr>
              <a:t>including a banker.</a:t>
            </a:r>
          </a:p>
          <a:p>
            <a:pPr marL="0" indent="0" algn="l">
              <a:buNone/>
            </a:pPr>
            <a:r>
              <a:rPr lang="en-US" sz="2000" dirty="0">
                <a:latin typeface="Esprit-Book"/>
              </a:rPr>
              <a:t>2. </a:t>
            </a:r>
            <a:r>
              <a:rPr lang="en-US" sz="2000" b="1" dirty="0">
                <a:latin typeface="Esprit-Bold"/>
              </a:rPr>
              <a:t>Payable on Demand: </a:t>
            </a:r>
            <a:r>
              <a:rPr lang="en-US" sz="2000" dirty="0">
                <a:latin typeface="Esprit-Book"/>
              </a:rPr>
              <a:t>A </a:t>
            </a:r>
            <a:r>
              <a:rPr lang="en-US" sz="2000" dirty="0" err="1">
                <a:latin typeface="Esprit-Book"/>
              </a:rPr>
              <a:t>cheque</a:t>
            </a:r>
            <a:r>
              <a:rPr lang="en-US" sz="2000" dirty="0">
                <a:latin typeface="Esprit-Book"/>
              </a:rPr>
              <a:t> is always payable on demand. As a matter of </a:t>
            </a:r>
            <a:r>
              <a:rPr lang="en-US" sz="2000" dirty="0" smtClean="0">
                <a:latin typeface="Esprit-Book"/>
              </a:rPr>
              <a:t>fact, a </a:t>
            </a:r>
            <a:r>
              <a:rPr lang="en-US" sz="2000" dirty="0" err="1">
                <a:latin typeface="Esprit-Book"/>
              </a:rPr>
              <a:t>cheque</a:t>
            </a:r>
            <a:r>
              <a:rPr lang="en-US" sz="2000" dirty="0">
                <a:latin typeface="Esprit-Book"/>
              </a:rPr>
              <a:t> is meant for immediate payment. But a bill of exchange may be payable </a:t>
            </a:r>
            <a:r>
              <a:rPr lang="en-US" sz="2000" dirty="0" smtClean="0">
                <a:latin typeface="Esprit-Book"/>
              </a:rPr>
              <a:t>on demand </a:t>
            </a:r>
            <a:r>
              <a:rPr lang="en-US" sz="2000" dirty="0">
                <a:latin typeface="Esprit-Book"/>
              </a:rPr>
              <a:t>or on the expiry of a fixed </a:t>
            </a:r>
            <a:r>
              <a:rPr lang="en-US" sz="2000" dirty="0" smtClean="0">
                <a:latin typeface="Esprit-Book"/>
              </a:rPr>
              <a:t>period.</a:t>
            </a:r>
          </a:p>
          <a:p>
            <a:pPr marL="0" indent="0" algn="l">
              <a:buNone/>
            </a:pPr>
            <a:r>
              <a:rPr lang="en-US" sz="2000" dirty="0">
                <a:latin typeface="Esprit-Book"/>
              </a:rPr>
              <a:t>3. </a:t>
            </a:r>
            <a:r>
              <a:rPr lang="en-US" sz="2000" b="1" dirty="0">
                <a:latin typeface="Esprit-Bold"/>
              </a:rPr>
              <a:t>Days of Grace: </a:t>
            </a:r>
            <a:r>
              <a:rPr lang="en-US" sz="2000" dirty="0">
                <a:latin typeface="Esprit-Book"/>
              </a:rPr>
              <a:t>Three days of grace are allowed on bills </a:t>
            </a:r>
            <a:r>
              <a:rPr lang="en-US" sz="2000" dirty="0" smtClean="0">
                <a:latin typeface="Esprit-Book"/>
              </a:rPr>
              <a:t>payable after </a:t>
            </a:r>
            <a:r>
              <a:rPr lang="en-US" sz="2000" dirty="0">
                <a:latin typeface="Esprit-Book"/>
              </a:rPr>
              <a:t>a </a:t>
            </a:r>
            <a:r>
              <a:rPr lang="en-US" sz="2000" dirty="0" smtClean="0">
                <a:latin typeface="Esprit-Book"/>
              </a:rPr>
              <a:t>certain period </a:t>
            </a:r>
            <a:r>
              <a:rPr lang="en-US" sz="2000" dirty="0">
                <a:latin typeface="Esprit-Book"/>
              </a:rPr>
              <a:t>of time. No grace days are allowed in the case of a </a:t>
            </a:r>
            <a:r>
              <a:rPr lang="en-US" sz="2000" dirty="0" err="1">
                <a:latin typeface="Esprit-Book"/>
              </a:rPr>
              <a:t>cheque</a:t>
            </a:r>
            <a:r>
              <a:rPr lang="en-US" sz="2000" dirty="0">
                <a:latin typeface="Esprit-Book"/>
              </a:rPr>
              <a:t> since a </a:t>
            </a:r>
            <a:r>
              <a:rPr lang="en-US" sz="2000" dirty="0" err="1">
                <a:latin typeface="Esprit-Book"/>
              </a:rPr>
              <a:t>cheque</a:t>
            </a:r>
            <a:r>
              <a:rPr lang="en-US" sz="2000" dirty="0">
                <a:latin typeface="Esprit-Book"/>
              </a:rPr>
              <a:t> </a:t>
            </a:r>
            <a:r>
              <a:rPr lang="en-US" sz="2000" dirty="0" smtClean="0">
                <a:latin typeface="Esprit-Book"/>
              </a:rPr>
              <a:t>is payable </a:t>
            </a:r>
            <a:r>
              <a:rPr lang="en-US" sz="2000" dirty="0">
                <a:latin typeface="Esprit-Book"/>
              </a:rPr>
              <a:t>on </a:t>
            </a:r>
            <a:r>
              <a:rPr lang="en-US" sz="2000" dirty="0" smtClean="0">
                <a:latin typeface="Esprit-Book"/>
              </a:rPr>
              <a:t>demand.</a:t>
            </a:r>
            <a:endParaRPr lang="ar-IQ" sz="2000" dirty="0" smtClean="0">
              <a:latin typeface="Esprit-Book"/>
            </a:endParaRPr>
          </a:p>
          <a:p>
            <a:pPr marL="0" indent="0" algn="l">
              <a:buNone/>
            </a:pPr>
            <a:r>
              <a:rPr lang="en-US" sz="2000" dirty="0" smtClean="0">
                <a:solidFill>
                  <a:prstClr val="black"/>
                </a:solidFill>
                <a:latin typeface="Esprit-Book"/>
              </a:rPr>
              <a:t>4</a:t>
            </a:r>
            <a:r>
              <a:rPr lang="en-US" sz="2000" dirty="0">
                <a:solidFill>
                  <a:prstClr val="black"/>
                </a:solidFill>
                <a:latin typeface="Esprit-Book"/>
              </a:rPr>
              <a:t>. </a:t>
            </a:r>
            <a:r>
              <a:rPr lang="en-US" sz="2000" b="1" dirty="0">
                <a:solidFill>
                  <a:prstClr val="black"/>
                </a:solidFill>
                <a:latin typeface="Esprit-Bold"/>
              </a:rPr>
              <a:t>Acceptance: </a:t>
            </a:r>
            <a:r>
              <a:rPr lang="en-US" sz="2000" dirty="0">
                <a:solidFill>
                  <a:prstClr val="black"/>
                </a:solidFill>
                <a:latin typeface="Esprit-Book"/>
              </a:rPr>
              <a:t>A bill of exchange requires acceptance of drawee. But </a:t>
            </a:r>
            <a:r>
              <a:rPr lang="en-US" sz="2000" dirty="0" smtClean="0">
                <a:solidFill>
                  <a:prstClr val="black"/>
                </a:solidFill>
                <a:latin typeface="Esprit-Book"/>
              </a:rPr>
              <a:t>a </a:t>
            </a:r>
            <a:r>
              <a:rPr lang="en-US" sz="2000" dirty="0" err="1" smtClean="0">
                <a:solidFill>
                  <a:prstClr val="black"/>
                </a:solidFill>
                <a:latin typeface="Esprit-Book"/>
              </a:rPr>
              <a:t>cheque</a:t>
            </a:r>
            <a:r>
              <a:rPr lang="en-US" sz="2000" dirty="0" smtClean="0">
                <a:solidFill>
                  <a:prstClr val="black"/>
                </a:solidFill>
                <a:latin typeface="Esprit-Book"/>
              </a:rPr>
              <a:t> requires no </a:t>
            </a:r>
            <a:r>
              <a:rPr lang="en-US" sz="2000" dirty="0">
                <a:solidFill>
                  <a:prstClr val="black"/>
                </a:solidFill>
                <a:latin typeface="Esprit-Book"/>
              </a:rPr>
              <a:t>acceptance and is intended for immediate payment</a:t>
            </a:r>
            <a:r>
              <a:rPr lang="en-US" sz="2000" dirty="0" smtClean="0">
                <a:solidFill>
                  <a:prstClr val="black"/>
                </a:solidFill>
                <a:latin typeface="Esprit-Book"/>
              </a:rPr>
              <a:t>.</a:t>
            </a:r>
            <a:endParaRPr lang="en-US" sz="2000" dirty="0">
              <a:solidFill>
                <a:prstClr val="black"/>
              </a:solidFill>
              <a:latin typeface="Esprit-Book"/>
            </a:endParaRPr>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397511347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1"/>
            <a:ext cx="8229600" cy="5328592"/>
          </a:xfrm>
        </p:spPr>
        <p:txBody>
          <a:bodyPr>
            <a:noAutofit/>
          </a:bodyPr>
          <a:lstStyle/>
          <a:p>
            <a:pPr marL="0" lvl="0" indent="0" algn="l">
              <a:buNone/>
            </a:pPr>
            <a:r>
              <a:rPr lang="en-US" sz="2000" dirty="0">
                <a:solidFill>
                  <a:prstClr val="black"/>
                </a:solidFill>
                <a:latin typeface="Esprit-Book"/>
              </a:rPr>
              <a:t>5. </a:t>
            </a:r>
            <a:r>
              <a:rPr lang="en-US" sz="2000" b="1" dirty="0">
                <a:solidFill>
                  <a:prstClr val="black"/>
                </a:solidFill>
                <a:latin typeface="Esprit-Bold"/>
              </a:rPr>
              <a:t>Payable to Bearer on Demand: </a:t>
            </a:r>
            <a:r>
              <a:rPr lang="en-US" sz="2000" dirty="0">
                <a:solidFill>
                  <a:prstClr val="black"/>
                </a:solidFill>
                <a:latin typeface="Esprit-Book"/>
              </a:rPr>
              <a:t>A </a:t>
            </a:r>
            <a:r>
              <a:rPr lang="en-US" sz="2000" dirty="0" err="1">
                <a:solidFill>
                  <a:prstClr val="black"/>
                </a:solidFill>
                <a:latin typeface="Esprit-Book"/>
              </a:rPr>
              <a:t>cheque</a:t>
            </a:r>
            <a:r>
              <a:rPr lang="en-US" sz="2000" dirty="0">
                <a:solidFill>
                  <a:prstClr val="black"/>
                </a:solidFill>
                <a:latin typeface="Esprit-Book"/>
              </a:rPr>
              <a:t> can be made payable to bearer </a:t>
            </a:r>
            <a:r>
              <a:rPr lang="en-US" sz="2000" dirty="0" smtClean="0">
                <a:solidFill>
                  <a:prstClr val="black"/>
                </a:solidFill>
                <a:latin typeface="Esprit-Book"/>
              </a:rPr>
              <a:t>on demand</a:t>
            </a:r>
            <a:r>
              <a:rPr lang="en-US" sz="2000" dirty="0">
                <a:solidFill>
                  <a:prstClr val="black"/>
                </a:solidFill>
                <a:latin typeface="Esprit-Book"/>
              </a:rPr>
              <a:t>, but a bill of exchange cannot be drawn payable to bearer on demand</a:t>
            </a:r>
            <a:r>
              <a:rPr lang="en-US" sz="2000" dirty="0" smtClean="0">
                <a:solidFill>
                  <a:prstClr val="black"/>
                </a:solidFill>
                <a:latin typeface="Esprit-Book"/>
              </a:rPr>
              <a:t>.</a:t>
            </a:r>
            <a:endParaRPr lang="en-US" sz="2000" dirty="0" smtClean="0">
              <a:latin typeface="Esprit-Book"/>
            </a:endParaRPr>
          </a:p>
          <a:p>
            <a:pPr marL="0" indent="0" algn="l">
              <a:buNone/>
            </a:pPr>
            <a:r>
              <a:rPr lang="en-US" sz="2000" dirty="0" smtClean="0">
                <a:latin typeface="Esprit-Book"/>
              </a:rPr>
              <a:t>6</a:t>
            </a:r>
            <a:r>
              <a:rPr lang="en-US" sz="2000" dirty="0">
                <a:latin typeface="Esprit-Book"/>
              </a:rPr>
              <a:t>. </a:t>
            </a:r>
            <a:r>
              <a:rPr lang="en-US" sz="2000" b="1" dirty="0">
                <a:latin typeface="Esprit-Bold"/>
              </a:rPr>
              <a:t>Notice of </a:t>
            </a:r>
            <a:r>
              <a:rPr lang="en-US" sz="2000" b="1" dirty="0" smtClean="0">
                <a:latin typeface="Esprit-Bold"/>
              </a:rPr>
              <a:t>Dis </a:t>
            </a:r>
            <a:r>
              <a:rPr lang="en-US" sz="2000" b="1" dirty="0" err="1" smtClean="0">
                <a:latin typeface="Esprit-Bold"/>
              </a:rPr>
              <a:t>honour</a:t>
            </a:r>
            <a:r>
              <a:rPr lang="en-US" sz="2000" b="1" dirty="0">
                <a:latin typeface="Esprit-Bold"/>
              </a:rPr>
              <a:t>: </a:t>
            </a:r>
            <a:r>
              <a:rPr lang="en-US" sz="2000" dirty="0">
                <a:latin typeface="Esprit-Book"/>
              </a:rPr>
              <a:t>Notice of </a:t>
            </a:r>
            <a:r>
              <a:rPr lang="en-US" sz="2000" dirty="0" smtClean="0">
                <a:latin typeface="Esprit-Book"/>
              </a:rPr>
              <a:t>dis </a:t>
            </a:r>
            <a:r>
              <a:rPr lang="en-US" sz="2000" dirty="0" err="1" smtClean="0">
                <a:latin typeface="Esprit-Book"/>
              </a:rPr>
              <a:t>honour</a:t>
            </a:r>
            <a:r>
              <a:rPr lang="en-US" sz="2000" dirty="0" smtClean="0">
                <a:latin typeface="Esprit-Book"/>
              </a:rPr>
              <a:t> </a:t>
            </a:r>
            <a:r>
              <a:rPr lang="en-US" sz="2000" dirty="0">
                <a:latin typeface="Esprit-Book"/>
              </a:rPr>
              <a:t>of a bill is necessary. No such notice </a:t>
            </a:r>
            <a:r>
              <a:rPr lang="en-US" sz="2000" dirty="0" smtClean="0">
                <a:latin typeface="Esprit-Book"/>
              </a:rPr>
              <a:t>is required </a:t>
            </a:r>
            <a:r>
              <a:rPr lang="en-US" sz="2000" dirty="0">
                <a:latin typeface="Esprit-Book"/>
              </a:rPr>
              <a:t>in the case of a </a:t>
            </a:r>
            <a:r>
              <a:rPr lang="en-US" sz="2000" dirty="0" err="1" smtClean="0">
                <a:latin typeface="Esprit-Book"/>
              </a:rPr>
              <a:t>cheque</a:t>
            </a:r>
            <a:r>
              <a:rPr lang="en-US" sz="2000" dirty="0" smtClean="0">
                <a:latin typeface="Esprit-Book"/>
              </a:rPr>
              <a:t>.</a:t>
            </a:r>
            <a:endParaRPr lang="en-US" sz="2000" dirty="0">
              <a:latin typeface="Esprit-Book"/>
            </a:endParaRPr>
          </a:p>
          <a:p>
            <a:pPr marL="0" indent="0" algn="l">
              <a:buNone/>
            </a:pPr>
            <a:r>
              <a:rPr lang="en-US" sz="2000" dirty="0">
                <a:latin typeface="Esprit-Book"/>
              </a:rPr>
              <a:t>7. </a:t>
            </a:r>
            <a:r>
              <a:rPr lang="en-US" sz="2000" b="1" dirty="0">
                <a:latin typeface="Esprit-Bold"/>
              </a:rPr>
              <a:t>Stopping the Payment: </a:t>
            </a:r>
            <a:r>
              <a:rPr lang="en-US" sz="2000" dirty="0">
                <a:latin typeface="Esprit-Book"/>
              </a:rPr>
              <a:t>The payment of </a:t>
            </a:r>
            <a:r>
              <a:rPr lang="en-US" sz="2000" dirty="0" err="1">
                <a:latin typeface="Esprit-Book"/>
              </a:rPr>
              <a:t>cheque</a:t>
            </a:r>
            <a:r>
              <a:rPr lang="en-US" sz="2000" dirty="0">
                <a:latin typeface="Esprit-Book"/>
              </a:rPr>
              <a:t> may be countermanded </a:t>
            </a:r>
            <a:r>
              <a:rPr lang="en-US" sz="2000" dirty="0" smtClean="0">
                <a:latin typeface="Esprit-Book"/>
              </a:rPr>
              <a:t>or stopped </a:t>
            </a:r>
            <a:r>
              <a:rPr lang="en-US" sz="2000" dirty="0">
                <a:latin typeface="Esprit-Book"/>
              </a:rPr>
              <a:t>by the customer or drawer. But payment of a bill after acceptance cannot </a:t>
            </a:r>
            <a:r>
              <a:rPr lang="en-US" sz="2000" dirty="0" smtClean="0">
                <a:latin typeface="Esprit-Book"/>
              </a:rPr>
              <a:t>be countermanded </a:t>
            </a:r>
            <a:r>
              <a:rPr lang="en-US" sz="2000" dirty="0">
                <a:latin typeface="Esprit-Book"/>
              </a:rPr>
              <a:t>or stopped by the drawer.</a:t>
            </a:r>
          </a:p>
          <a:p>
            <a:pPr marL="0" indent="0" algn="l">
              <a:buNone/>
            </a:pPr>
            <a:r>
              <a:rPr lang="en-US" sz="2000" dirty="0">
                <a:latin typeface="Esprit-Book"/>
              </a:rPr>
              <a:t>8. </a:t>
            </a:r>
            <a:r>
              <a:rPr lang="en-US" sz="2000" b="1" dirty="0">
                <a:latin typeface="Esprit-Bold"/>
              </a:rPr>
              <a:t>Crossing: </a:t>
            </a:r>
            <a:r>
              <a:rPr lang="en-US" sz="2000" dirty="0">
                <a:latin typeface="Esprit-Book"/>
              </a:rPr>
              <a:t>A </a:t>
            </a:r>
            <a:r>
              <a:rPr lang="en-US" sz="2000" dirty="0" err="1">
                <a:latin typeface="Esprit-Book"/>
              </a:rPr>
              <a:t>cheque</a:t>
            </a:r>
            <a:r>
              <a:rPr lang="en-US" sz="2000" dirty="0">
                <a:latin typeface="Esprit-Book"/>
              </a:rPr>
              <a:t> can be crossed generally or specially. But a bill of </a:t>
            </a:r>
            <a:r>
              <a:rPr lang="en-US" sz="2000" dirty="0" smtClean="0">
                <a:latin typeface="Esprit-Book"/>
              </a:rPr>
              <a:t>exchange cannot </a:t>
            </a:r>
            <a:r>
              <a:rPr lang="en-US" sz="2000" dirty="0">
                <a:latin typeface="Esprit-Book"/>
              </a:rPr>
              <a:t>be crossed. There is no provision for “Crossing a bill of exchange</a:t>
            </a:r>
            <a:r>
              <a:rPr lang="en-US" sz="2000" dirty="0" smtClean="0">
                <a:latin typeface="Esprit-Book"/>
              </a:rPr>
              <a:t>.”</a:t>
            </a:r>
            <a:endParaRPr lang="en-US" sz="2000" dirty="0">
              <a:latin typeface="Esprit-Book"/>
            </a:endParaRPr>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419243553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Autofit/>
          </a:bodyPr>
          <a:lstStyle/>
          <a:p>
            <a:pPr marL="0" lvl="0" indent="0" algn="l">
              <a:buNone/>
            </a:pPr>
            <a:r>
              <a:rPr lang="en-US" sz="2000" dirty="0">
                <a:solidFill>
                  <a:prstClr val="black"/>
                </a:solidFill>
                <a:latin typeface="Esprit-Book"/>
              </a:rPr>
              <a:t>9. </a:t>
            </a:r>
            <a:r>
              <a:rPr lang="en-US" sz="2000" b="1" dirty="0">
                <a:solidFill>
                  <a:prstClr val="black"/>
                </a:solidFill>
                <a:latin typeface="Esprit-Bold"/>
              </a:rPr>
              <a:t>Stamping: </a:t>
            </a:r>
            <a:r>
              <a:rPr lang="en-US" sz="2000" dirty="0">
                <a:solidFill>
                  <a:prstClr val="black"/>
                </a:solidFill>
                <a:latin typeface="Esprit-Book"/>
              </a:rPr>
              <a:t>A bill of exchange must be properly stamped. But a </a:t>
            </a:r>
            <a:r>
              <a:rPr lang="en-US" sz="2000" dirty="0" err="1">
                <a:solidFill>
                  <a:prstClr val="black"/>
                </a:solidFill>
                <a:latin typeface="Esprit-Book"/>
              </a:rPr>
              <a:t>cheque</a:t>
            </a:r>
            <a:r>
              <a:rPr lang="en-US" sz="2000" dirty="0">
                <a:solidFill>
                  <a:prstClr val="black"/>
                </a:solidFill>
                <a:latin typeface="Esprit-Book"/>
              </a:rPr>
              <a:t> does </a:t>
            </a:r>
            <a:r>
              <a:rPr lang="en-US" sz="2000" dirty="0" smtClean="0">
                <a:solidFill>
                  <a:prstClr val="black"/>
                </a:solidFill>
                <a:latin typeface="Esprit-Book"/>
              </a:rPr>
              <a:t>not require </a:t>
            </a:r>
            <a:r>
              <a:rPr lang="en-US" sz="2000" dirty="0">
                <a:solidFill>
                  <a:prstClr val="black"/>
                </a:solidFill>
                <a:latin typeface="Esprit-Book"/>
              </a:rPr>
              <a:t>any </a:t>
            </a:r>
            <a:r>
              <a:rPr lang="en-US" sz="2000" dirty="0" smtClean="0">
                <a:solidFill>
                  <a:prstClr val="black"/>
                </a:solidFill>
                <a:latin typeface="Esprit-Book"/>
              </a:rPr>
              <a:t>stamp.</a:t>
            </a:r>
            <a:endParaRPr lang="en-US" sz="2000" dirty="0">
              <a:solidFill>
                <a:prstClr val="black"/>
              </a:solidFill>
              <a:latin typeface="Esprit-Book"/>
            </a:endParaRPr>
          </a:p>
          <a:p>
            <a:pPr marL="0" lvl="0" indent="0" algn="l">
              <a:buNone/>
            </a:pPr>
            <a:r>
              <a:rPr lang="en-US" sz="2000" dirty="0">
                <a:solidFill>
                  <a:prstClr val="black"/>
                </a:solidFill>
                <a:latin typeface="Esprit-Book"/>
              </a:rPr>
              <a:t>10. </a:t>
            </a:r>
            <a:r>
              <a:rPr lang="en-US" sz="2000" b="1" dirty="0">
                <a:solidFill>
                  <a:prstClr val="black"/>
                </a:solidFill>
                <a:latin typeface="Esprit-Bold"/>
              </a:rPr>
              <a:t>Statutory Protection: </a:t>
            </a:r>
            <a:r>
              <a:rPr lang="en-US" sz="2000" dirty="0">
                <a:solidFill>
                  <a:prstClr val="black"/>
                </a:solidFill>
                <a:latin typeface="Esprit-Book"/>
              </a:rPr>
              <a:t>A banker is given statutory protection with regard to</a:t>
            </a:r>
          </a:p>
          <a:p>
            <a:pPr marL="0" lvl="0" indent="0" algn="l">
              <a:buNone/>
            </a:pPr>
            <a:r>
              <a:rPr lang="en-US" sz="2000" dirty="0">
                <a:solidFill>
                  <a:prstClr val="black"/>
                </a:solidFill>
                <a:latin typeface="Esprit-Book"/>
              </a:rPr>
              <a:t>payment of </a:t>
            </a:r>
            <a:r>
              <a:rPr lang="en-US" sz="2000" dirty="0" err="1">
                <a:solidFill>
                  <a:prstClr val="black"/>
                </a:solidFill>
                <a:latin typeface="Esprit-Book"/>
              </a:rPr>
              <a:t>cheques</a:t>
            </a:r>
            <a:r>
              <a:rPr lang="en-US" sz="2000" dirty="0">
                <a:solidFill>
                  <a:prstClr val="black"/>
                </a:solidFill>
                <a:latin typeface="Esprit-Book"/>
              </a:rPr>
              <a:t> in certain cases. No such protection is available to the </a:t>
            </a:r>
            <a:r>
              <a:rPr lang="en-US" sz="2000" dirty="0" smtClean="0">
                <a:solidFill>
                  <a:prstClr val="black"/>
                </a:solidFill>
                <a:latin typeface="Esprit-Book"/>
              </a:rPr>
              <a:t>drawee or </a:t>
            </a:r>
            <a:r>
              <a:rPr lang="en-US" sz="2000" dirty="0">
                <a:solidFill>
                  <a:prstClr val="black"/>
                </a:solidFill>
                <a:latin typeface="Esprit-Book"/>
              </a:rPr>
              <a:t>acceptor of a bill of exchange.</a:t>
            </a:r>
          </a:p>
          <a:p>
            <a:pPr marL="0" lvl="0" indent="0" algn="l">
              <a:buNone/>
            </a:pPr>
            <a:r>
              <a:rPr lang="en-US" sz="2000" dirty="0">
                <a:solidFill>
                  <a:prstClr val="black"/>
                </a:solidFill>
                <a:latin typeface="Esprit-Book"/>
              </a:rPr>
              <a:t>11. </a:t>
            </a:r>
            <a:r>
              <a:rPr lang="en-US" sz="2000" b="1" dirty="0">
                <a:solidFill>
                  <a:prstClr val="black"/>
                </a:solidFill>
                <a:latin typeface="Esprit-Bold"/>
              </a:rPr>
              <a:t>Noting and Protest: </a:t>
            </a:r>
            <a:r>
              <a:rPr lang="en-US" sz="2000" dirty="0">
                <a:solidFill>
                  <a:prstClr val="black"/>
                </a:solidFill>
                <a:latin typeface="Esprit-Book"/>
              </a:rPr>
              <a:t>A </a:t>
            </a:r>
            <a:r>
              <a:rPr lang="en-US" sz="2000" dirty="0" err="1">
                <a:solidFill>
                  <a:prstClr val="black"/>
                </a:solidFill>
                <a:latin typeface="Esprit-Book"/>
              </a:rPr>
              <a:t>cheque</a:t>
            </a:r>
            <a:r>
              <a:rPr lang="en-US" sz="2000" dirty="0">
                <a:solidFill>
                  <a:prstClr val="black"/>
                </a:solidFill>
                <a:latin typeface="Esprit-Book"/>
              </a:rPr>
              <a:t> need not be noted or protested when </a:t>
            </a:r>
            <a:r>
              <a:rPr lang="en-US" sz="2000" dirty="0" err="1" smtClean="0">
                <a:solidFill>
                  <a:prstClr val="black"/>
                </a:solidFill>
                <a:latin typeface="Esprit-Book"/>
              </a:rPr>
              <a:t>dishonoured.It</a:t>
            </a:r>
            <a:r>
              <a:rPr lang="en-US" sz="2000" dirty="0" smtClean="0">
                <a:solidFill>
                  <a:prstClr val="black"/>
                </a:solidFill>
                <a:latin typeface="Esprit-Book"/>
              </a:rPr>
              <a:t> </a:t>
            </a:r>
            <a:r>
              <a:rPr lang="en-US" sz="2000" dirty="0">
                <a:solidFill>
                  <a:prstClr val="black"/>
                </a:solidFill>
                <a:latin typeface="Esprit-Book"/>
              </a:rPr>
              <a:t>is generally inland. But a bill may be noted or protested for </a:t>
            </a:r>
            <a:r>
              <a:rPr lang="en-US" sz="2000" dirty="0" err="1">
                <a:solidFill>
                  <a:prstClr val="black"/>
                </a:solidFill>
                <a:latin typeface="Esprit-Book"/>
              </a:rPr>
              <a:t>dishonour</a:t>
            </a:r>
            <a:r>
              <a:rPr lang="en-US" sz="2000" dirty="0">
                <a:solidFill>
                  <a:prstClr val="black"/>
                </a:solidFill>
                <a:latin typeface="Esprit-Book"/>
              </a:rPr>
              <a:t>. It may </a:t>
            </a:r>
            <a:r>
              <a:rPr lang="en-US" sz="2000" dirty="0" smtClean="0">
                <a:solidFill>
                  <a:prstClr val="black"/>
                </a:solidFill>
                <a:latin typeface="Esprit-Book"/>
              </a:rPr>
              <a:t>be inland </a:t>
            </a:r>
            <a:r>
              <a:rPr lang="en-US" sz="2000" dirty="0">
                <a:solidFill>
                  <a:prstClr val="black"/>
                </a:solidFill>
                <a:latin typeface="Esprit-Book"/>
              </a:rPr>
              <a:t>or foreign </a:t>
            </a:r>
            <a:r>
              <a:rPr lang="en-US" sz="2000" dirty="0" smtClean="0">
                <a:solidFill>
                  <a:prstClr val="black"/>
                </a:solidFill>
                <a:latin typeface="Esprit-Book"/>
              </a:rPr>
              <a:t>bill.</a:t>
            </a:r>
            <a:endParaRPr lang="en-US" sz="2000" dirty="0">
              <a:solidFill>
                <a:prstClr val="black"/>
              </a:solidFill>
              <a:latin typeface="Esprit-Book"/>
            </a:endParaRPr>
          </a:p>
          <a:p>
            <a:pPr marL="0" lvl="0" indent="0" algn="l">
              <a:buNone/>
            </a:pPr>
            <a:r>
              <a:rPr lang="en-US" sz="2000" dirty="0">
                <a:solidFill>
                  <a:prstClr val="black"/>
                </a:solidFill>
                <a:latin typeface="Esprit-Book"/>
              </a:rPr>
              <a:t>12. </a:t>
            </a:r>
            <a:r>
              <a:rPr lang="en-US" sz="2000" b="1" dirty="0">
                <a:solidFill>
                  <a:prstClr val="black"/>
                </a:solidFill>
                <a:latin typeface="Esprit-Bold"/>
              </a:rPr>
              <a:t>Discounting: </a:t>
            </a:r>
            <a:r>
              <a:rPr lang="en-US" sz="2000" dirty="0">
                <a:solidFill>
                  <a:prstClr val="black"/>
                </a:solidFill>
                <a:latin typeface="Esprit-Book"/>
              </a:rPr>
              <a:t>A </a:t>
            </a:r>
            <a:r>
              <a:rPr lang="en-US" sz="2000" dirty="0" err="1">
                <a:solidFill>
                  <a:prstClr val="black"/>
                </a:solidFill>
                <a:latin typeface="Esprit-Book"/>
              </a:rPr>
              <a:t>cheque</a:t>
            </a:r>
            <a:r>
              <a:rPr lang="en-US" sz="2000" dirty="0">
                <a:solidFill>
                  <a:prstClr val="black"/>
                </a:solidFill>
                <a:latin typeface="Esprit-Book"/>
              </a:rPr>
              <a:t> cannot be discounted. But a bill can be discounted </a:t>
            </a:r>
            <a:r>
              <a:rPr lang="en-US" sz="2000" dirty="0" smtClean="0">
                <a:solidFill>
                  <a:prstClr val="black"/>
                </a:solidFill>
                <a:latin typeface="Esprit-Book"/>
              </a:rPr>
              <a:t>and rediscounted </a:t>
            </a:r>
            <a:r>
              <a:rPr lang="en-US" sz="2000" dirty="0">
                <a:solidFill>
                  <a:prstClr val="black"/>
                </a:solidFill>
                <a:latin typeface="Esprit-Book"/>
              </a:rPr>
              <a:t>with the banks.</a:t>
            </a:r>
          </a:p>
          <a:p>
            <a:pPr marL="0" lvl="0" indent="0" algn="l">
              <a:buNone/>
            </a:pPr>
            <a:r>
              <a:rPr lang="en-US" sz="2000" dirty="0">
                <a:solidFill>
                  <a:prstClr val="black"/>
                </a:solidFill>
                <a:latin typeface="Esprit-Book"/>
              </a:rPr>
              <a:t>13. </a:t>
            </a:r>
            <a:r>
              <a:rPr lang="en-US" sz="2000" b="1" dirty="0">
                <a:solidFill>
                  <a:prstClr val="black"/>
                </a:solidFill>
                <a:latin typeface="Esprit-Bold"/>
              </a:rPr>
              <a:t>Sets: </a:t>
            </a:r>
            <a:r>
              <a:rPr lang="en-US" sz="2000" dirty="0" err="1">
                <a:solidFill>
                  <a:prstClr val="black"/>
                </a:solidFill>
                <a:latin typeface="Esprit-Book"/>
              </a:rPr>
              <a:t>Cheques</a:t>
            </a:r>
            <a:r>
              <a:rPr lang="en-US" sz="2000" dirty="0">
                <a:solidFill>
                  <a:prstClr val="black"/>
                </a:solidFill>
                <a:latin typeface="Esprit-Book"/>
              </a:rPr>
              <a:t> are not issued in sets. But foreign bills are generally drawn in sets </a:t>
            </a:r>
            <a:r>
              <a:rPr lang="en-US" sz="2000" dirty="0" smtClean="0">
                <a:solidFill>
                  <a:prstClr val="black"/>
                </a:solidFill>
                <a:latin typeface="Esprit-Book"/>
              </a:rPr>
              <a:t>of three.</a:t>
            </a:r>
            <a:endParaRPr lang="en-US" sz="2000" dirty="0">
              <a:solidFill>
                <a:prstClr val="black"/>
              </a:solidFill>
              <a:latin typeface="Esprit-Book"/>
            </a:endParaRPr>
          </a:p>
          <a:p>
            <a:pPr marL="0" lvl="0" indent="0" algn="l">
              <a:buNone/>
            </a:pPr>
            <a:r>
              <a:rPr lang="en-US" sz="2000" dirty="0">
                <a:solidFill>
                  <a:prstClr val="black"/>
                </a:solidFill>
                <a:latin typeface="Esprit-Book"/>
              </a:rPr>
              <a:t>14. </a:t>
            </a:r>
            <a:r>
              <a:rPr lang="en-US" sz="2000" b="1" dirty="0">
                <a:solidFill>
                  <a:prstClr val="black"/>
                </a:solidFill>
                <a:latin typeface="Esprit-Bold"/>
              </a:rPr>
              <a:t>Circulation: </a:t>
            </a:r>
            <a:r>
              <a:rPr lang="en-US" sz="2000" dirty="0">
                <a:solidFill>
                  <a:prstClr val="black"/>
                </a:solidFill>
                <a:latin typeface="Esprit-Book"/>
              </a:rPr>
              <a:t>A </a:t>
            </a:r>
            <a:r>
              <a:rPr lang="en-US" sz="2000" dirty="0" err="1">
                <a:solidFill>
                  <a:prstClr val="black"/>
                </a:solidFill>
                <a:latin typeface="Esprit-Book"/>
              </a:rPr>
              <a:t>cheque</a:t>
            </a:r>
            <a:r>
              <a:rPr lang="en-US" sz="2000" dirty="0">
                <a:solidFill>
                  <a:prstClr val="black"/>
                </a:solidFill>
                <a:latin typeface="Esprit-Book"/>
              </a:rPr>
              <a:t> is not intended for circulation but for immediate </a:t>
            </a:r>
            <a:r>
              <a:rPr lang="en-US" sz="2000" dirty="0" smtClean="0">
                <a:solidFill>
                  <a:prstClr val="black"/>
                </a:solidFill>
                <a:latin typeface="Esprit-Book"/>
              </a:rPr>
              <a:t>payment. But </a:t>
            </a:r>
            <a:r>
              <a:rPr lang="en-US" sz="2000" dirty="0">
                <a:solidFill>
                  <a:prstClr val="black"/>
                </a:solidFill>
                <a:latin typeface="Esprit-Book"/>
              </a:rPr>
              <a:t>a bill is circulated by endorsing it.</a:t>
            </a:r>
            <a:endParaRPr lang="ar-IQ" sz="2000" dirty="0">
              <a:solidFill>
                <a:prstClr val="black"/>
              </a:solidFill>
            </a:endParaRPr>
          </a:p>
          <a:p>
            <a:endParaRPr lang="ar-IQ" sz="2000"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415832034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a:latin typeface="Arial-BoldItalicMT"/>
              </a:rPr>
              <a:t>Questions for Discussion</a:t>
            </a:r>
            <a:br>
              <a:rPr lang="en-US" sz="2800" b="1" i="1" dirty="0">
                <a:latin typeface="Arial-BoldItalicMT"/>
              </a:rPr>
            </a:br>
            <a:endParaRPr lang="ar-IQ" sz="2800" dirty="0"/>
          </a:p>
        </p:txBody>
      </p:sp>
      <p:sp>
        <p:nvSpPr>
          <p:cNvPr id="3" name="Content Placeholder 2"/>
          <p:cNvSpPr>
            <a:spLocks noGrp="1"/>
          </p:cNvSpPr>
          <p:nvPr>
            <p:ph idx="1"/>
          </p:nvPr>
        </p:nvSpPr>
        <p:spPr>
          <a:xfrm>
            <a:off x="457200" y="980728"/>
            <a:ext cx="8507288" cy="5145435"/>
          </a:xfrm>
        </p:spPr>
        <p:txBody>
          <a:bodyPr>
            <a:noAutofit/>
          </a:bodyPr>
          <a:lstStyle/>
          <a:p>
            <a:pPr marL="0" indent="0" algn="l">
              <a:buNone/>
            </a:pPr>
            <a:r>
              <a:rPr lang="en-US" sz="2400" dirty="0" smtClean="0">
                <a:solidFill>
                  <a:srgbClr val="FF0000"/>
                </a:solidFill>
                <a:latin typeface="Esprit-Book"/>
              </a:rPr>
              <a:t>1</a:t>
            </a:r>
            <a:r>
              <a:rPr lang="en-US" sz="2400" dirty="0">
                <a:solidFill>
                  <a:srgbClr val="FF0000"/>
                </a:solidFill>
                <a:latin typeface="Esprit-Book"/>
              </a:rPr>
              <a:t>. What is a </a:t>
            </a:r>
            <a:r>
              <a:rPr lang="en-US" sz="2400" dirty="0" err="1">
                <a:solidFill>
                  <a:srgbClr val="FF0000"/>
                </a:solidFill>
                <a:latin typeface="Esprit-Book"/>
              </a:rPr>
              <a:t>cheque</a:t>
            </a:r>
            <a:r>
              <a:rPr lang="en-US" sz="2400" dirty="0">
                <a:solidFill>
                  <a:srgbClr val="FF0000"/>
                </a:solidFill>
                <a:latin typeface="Esprit-Book"/>
              </a:rPr>
              <a:t>? What are the essentials of a </a:t>
            </a:r>
            <a:r>
              <a:rPr lang="en-US" sz="2400" dirty="0" err="1">
                <a:solidFill>
                  <a:srgbClr val="FF0000"/>
                </a:solidFill>
                <a:latin typeface="Esprit-Book"/>
              </a:rPr>
              <a:t>cheque</a:t>
            </a:r>
            <a:r>
              <a:rPr lang="en-US" sz="2400" dirty="0">
                <a:solidFill>
                  <a:srgbClr val="FF0000"/>
                </a:solidFill>
                <a:latin typeface="Esprit-Book"/>
              </a:rPr>
              <a:t>?</a:t>
            </a:r>
          </a:p>
          <a:p>
            <a:pPr marL="0" indent="0" algn="l">
              <a:buNone/>
            </a:pPr>
            <a:r>
              <a:rPr lang="en-US" sz="2400" dirty="0">
                <a:solidFill>
                  <a:srgbClr val="FF0000"/>
                </a:solidFill>
                <a:latin typeface="Esprit-Book"/>
              </a:rPr>
              <a:t>2. What is meant by the term ‘crossing of a </a:t>
            </a:r>
            <a:r>
              <a:rPr lang="en-US" sz="2400" dirty="0" err="1">
                <a:solidFill>
                  <a:srgbClr val="FF0000"/>
                </a:solidFill>
                <a:latin typeface="Esprit-Book"/>
              </a:rPr>
              <a:t>cheque</a:t>
            </a:r>
            <a:r>
              <a:rPr lang="en-US" sz="2400" dirty="0">
                <a:solidFill>
                  <a:srgbClr val="FF0000"/>
                </a:solidFill>
                <a:latin typeface="Esprit-Book"/>
              </a:rPr>
              <a:t>? Explain the different kinds </a:t>
            </a:r>
            <a:r>
              <a:rPr lang="en-US" sz="2400" dirty="0" smtClean="0">
                <a:solidFill>
                  <a:srgbClr val="FF0000"/>
                </a:solidFill>
                <a:latin typeface="Esprit-Book"/>
              </a:rPr>
              <a:t>of crossing </a:t>
            </a:r>
            <a:r>
              <a:rPr lang="en-US" sz="2400" dirty="0">
                <a:solidFill>
                  <a:srgbClr val="FF0000"/>
                </a:solidFill>
                <a:latin typeface="Esprit-Book"/>
              </a:rPr>
              <a:t>of a </a:t>
            </a:r>
            <a:r>
              <a:rPr lang="en-US" sz="2400" dirty="0" err="1">
                <a:solidFill>
                  <a:srgbClr val="FF0000"/>
                </a:solidFill>
                <a:latin typeface="Esprit-Book"/>
              </a:rPr>
              <a:t>cheque</a:t>
            </a:r>
            <a:r>
              <a:rPr lang="en-US" sz="2400" dirty="0">
                <a:solidFill>
                  <a:srgbClr val="FF0000"/>
                </a:solidFill>
                <a:latin typeface="Esprit-Book"/>
              </a:rPr>
              <a:t> and their </a:t>
            </a:r>
            <a:r>
              <a:rPr lang="en-US" sz="2400" dirty="0" smtClean="0">
                <a:solidFill>
                  <a:srgbClr val="FF0000"/>
                </a:solidFill>
                <a:latin typeface="Esprit-Book"/>
              </a:rPr>
              <a:t>significance.</a:t>
            </a:r>
            <a:endParaRPr lang="en-US" sz="2400" dirty="0">
              <a:solidFill>
                <a:srgbClr val="FF0000"/>
              </a:solidFill>
              <a:latin typeface="Esprit-Book"/>
            </a:endParaRPr>
          </a:p>
          <a:p>
            <a:pPr marL="0" indent="0" algn="l">
              <a:buNone/>
            </a:pPr>
            <a:r>
              <a:rPr lang="en-US" sz="2400" dirty="0">
                <a:solidFill>
                  <a:srgbClr val="FF0000"/>
                </a:solidFill>
                <a:latin typeface="Esprit-Book"/>
              </a:rPr>
              <a:t>3. What do you mean by the term endorsement and what are the essentials of a </a:t>
            </a:r>
            <a:r>
              <a:rPr lang="en-US" sz="2400" dirty="0" smtClean="0">
                <a:solidFill>
                  <a:srgbClr val="FF0000"/>
                </a:solidFill>
                <a:latin typeface="Esprit-Book"/>
              </a:rPr>
              <a:t>valid endorsement? Explain the different types of endorsements.</a:t>
            </a:r>
          </a:p>
          <a:p>
            <a:pPr marL="0" indent="0" algn="l">
              <a:buNone/>
            </a:pPr>
            <a:r>
              <a:rPr lang="en-US" sz="2400" dirty="0" smtClean="0">
                <a:solidFill>
                  <a:srgbClr val="FF0000"/>
                </a:solidFill>
                <a:latin typeface="Esprit-Book"/>
              </a:rPr>
              <a:t>4</a:t>
            </a:r>
            <a:r>
              <a:rPr lang="en-US" sz="2400" dirty="0">
                <a:solidFill>
                  <a:srgbClr val="FF0000"/>
                </a:solidFill>
                <a:latin typeface="Esprit-Book"/>
              </a:rPr>
              <a:t>. </a:t>
            </a:r>
            <a:r>
              <a:rPr lang="en-US" sz="2400" dirty="0" smtClean="0">
                <a:solidFill>
                  <a:srgbClr val="FF0000"/>
                </a:solidFill>
                <a:latin typeface="Esprit-Book"/>
              </a:rPr>
              <a:t>write the </a:t>
            </a:r>
            <a:r>
              <a:rPr lang="en-US" sz="2400" dirty="0" smtClean="0">
                <a:solidFill>
                  <a:srgbClr val="FF0000"/>
                </a:solidFill>
              </a:rPr>
              <a:t>Differences </a:t>
            </a:r>
            <a:r>
              <a:rPr lang="en-US" sz="2400" dirty="0">
                <a:solidFill>
                  <a:srgbClr val="FF0000"/>
                </a:solidFill>
              </a:rPr>
              <a:t>between a Bill of Exchange and </a:t>
            </a:r>
            <a:r>
              <a:rPr lang="en-US" sz="2400" dirty="0" err="1" smtClean="0">
                <a:solidFill>
                  <a:srgbClr val="FF0000"/>
                </a:solidFill>
              </a:rPr>
              <a:t>Cheque</a:t>
            </a:r>
            <a:endParaRPr lang="en-US" sz="2400" dirty="0" smtClean="0">
              <a:solidFill>
                <a:srgbClr val="FF0000"/>
              </a:solidFill>
            </a:endParaRPr>
          </a:p>
          <a:p>
            <a:pPr algn="l"/>
            <a:endParaRPr lang="ar-IQ" sz="2400" dirty="0">
              <a:solidFill>
                <a:srgbClr val="FF0000"/>
              </a:solidFill>
            </a:endParaRPr>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2164074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idx="1"/>
          </p:nvPr>
        </p:nvSpPr>
        <p:spPr>
          <a:xfrm>
            <a:off x="457200" y="980728"/>
            <a:ext cx="8229600" cy="4525963"/>
          </a:xfrm>
          <a:prstGeom prst="rect">
            <a:avLst/>
          </a:prstGeom>
        </p:spPr>
        <p:txBody>
          <a:bodyPr wrap="square">
            <a:spAutoFit/>
          </a:bodyPr>
          <a:lstStyle/>
          <a:p>
            <a:pPr marL="0" indent="0" algn="l">
              <a:buNone/>
            </a:pPr>
            <a:r>
              <a:rPr lang="en-US" sz="2400" dirty="0" smtClean="0"/>
              <a:t>It is the banks that rely on deposits of individuals and bodies of different kinds, whether under demand or term or notifies, and re-invested for a period of short-term credit facilities easily converted into cash without loss of present and remember to contribute to the funding of domestic and foreign trade</a:t>
            </a:r>
            <a:endParaRPr lang="ar-IQ" sz="2400" dirty="0"/>
          </a:p>
        </p:txBody>
      </p:sp>
      <p:sp>
        <p:nvSpPr>
          <p:cNvPr id="7" name="Title 1"/>
          <p:cNvSpPr>
            <a:spLocks noGrp="1"/>
          </p:cNvSpPr>
          <p:nvPr>
            <p:ph type="title"/>
          </p:nvPr>
        </p:nvSpPr>
        <p:spPr>
          <a:xfrm>
            <a:off x="457200" y="274638"/>
            <a:ext cx="8229600" cy="562074"/>
          </a:xfrm>
        </p:spPr>
        <p:txBody>
          <a:bodyPr>
            <a:normAutofit/>
          </a:bodyPr>
          <a:lstStyle/>
          <a:p>
            <a:pPr algn="l"/>
            <a:r>
              <a:rPr lang="en-US" sz="2400" b="1" dirty="0" smtClean="0">
                <a:solidFill>
                  <a:srgbClr val="FF0000"/>
                </a:solidFill>
              </a:rPr>
              <a:t>9- Commercial </a:t>
            </a:r>
            <a:r>
              <a:rPr lang="en-US" sz="2400" b="1" dirty="0">
                <a:solidFill>
                  <a:srgbClr val="FF0000"/>
                </a:solidFill>
              </a:rPr>
              <a:t>Banks</a:t>
            </a:r>
            <a:endParaRPr lang="ar-IQ" sz="2400" b="1" dirty="0">
              <a:solidFill>
                <a:srgbClr val="FF0000"/>
              </a:solidFill>
            </a:endParaRPr>
          </a:p>
        </p:txBody>
      </p:sp>
      <p:pic>
        <p:nvPicPr>
          <p:cNvPr id="4"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2780928"/>
            <a:ext cx="4824536" cy="3672408"/>
          </a:xfrm>
          <a:prstGeom prst="rect">
            <a:avLst/>
          </a:prstGeom>
        </p:spPr>
      </p:pic>
      <p:sp>
        <p:nvSpPr>
          <p:cNvPr id="5" name="Rectangle 4"/>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223667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30370" y="260648"/>
            <a:ext cx="8209325" cy="1556792"/>
          </a:xfrm>
        </p:spPr>
        <p:txBody>
          <a:bodyPr>
            <a:normAutofit/>
          </a:bodyPr>
          <a:lstStyle/>
          <a:p>
            <a:pPr algn="l">
              <a:buFont typeface="Calibri" panose="020F0502020204030204" pitchFamily="34" charset="0"/>
              <a:buChar char=" "/>
            </a:pPr>
            <a:r>
              <a:rPr lang="en-US" sz="2400" b="1" dirty="0">
                <a:solidFill>
                  <a:srgbClr val="FF0000"/>
                </a:solidFill>
              </a:rPr>
              <a:t>Deposit Banks:</a:t>
            </a:r>
            <a:r>
              <a:rPr lang="en-US" sz="2400" dirty="0" smtClean="0">
                <a:solidFill>
                  <a:srgbClr val="FF0000"/>
                </a:solidFill>
              </a:rPr>
              <a:t> </a:t>
            </a:r>
            <a:r>
              <a:rPr lang="en-US" sz="2400" dirty="0" smtClean="0"/>
              <a:t>These </a:t>
            </a:r>
            <a:r>
              <a:rPr lang="en-US" sz="2400" dirty="0"/>
              <a:t>banks </a:t>
            </a:r>
            <a:r>
              <a:rPr lang="en-US" sz="2400" dirty="0" smtClean="0"/>
              <a:t>accept deposits from the public and </a:t>
            </a:r>
            <a:r>
              <a:rPr lang="en-US" sz="2400" dirty="0"/>
              <a:t>lend them to needy parties. </a:t>
            </a:r>
            <a:r>
              <a:rPr lang="en-US" sz="2400" dirty="0" smtClean="0"/>
              <a:t>Since their </a:t>
            </a:r>
            <a:r>
              <a:rPr lang="en-US" sz="2400" dirty="0"/>
              <a:t>deposits </a:t>
            </a:r>
            <a:r>
              <a:rPr lang="en-US" sz="2400" dirty="0" smtClean="0"/>
              <a:t>are for </a:t>
            </a:r>
            <a:r>
              <a:rPr lang="en-US" sz="2400" dirty="0"/>
              <a:t>short period only, these banks extend loans only for a short </a:t>
            </a:r>
            <a:r>
              <a:rPr lang="en-US" sz="2400" dirty="0" smtClean="0"/>
              <a:t>period.</a:t>
            </a:r>
            <a:endParaRPr lang="ar-IQ" sz="2400" dirty="0"/>
          </a:p>
        </p:txBody>
      </p:sp>
      <p:sp>
        <p:nvSpPr>
          <p:cNvPr id="10" name="Rectangle 9"/>
          <p:cNvSpPr/>
          <p:nvPr/>
        </p:nvSpPr>
        <p:spPr>
          <a:xfrm>
            <a:off x="395536" y="1988840"/>
            <a:ext cx="8229600" cy="2308324"/>
          </a:xfrm>
          <a:prstGeom prst="rect">
            <a:avLst/>
          </a:prstGeom>
        </p:spPr>
        <p:txBody>
          <a:bodyPr wrap="square">
            <a:spAutoFit/>
          </a:bodyPr>
          <a:lstStyle/>
          <a:p>
            <a:pPr algn="l"/>
            <a:r>
              <a:rPr lang="en-US" sz="2400" b="1" dirty="0">
                <a:solidFill>
                  <a:srgbClr val="FF0000"/>
                </a:solidFill>
              </a:rPr>
              <a:t>Exchange Banks: </a:t>
            </a:r>
            <a:r>
              <a:rPr lang="en-US" sz="2400" dirty="0"/>
              <a:t>These banks finance mostly for the foreign trade of a country.</a:t>
            </a:r>
          </a:p>
          <a:p>
            <a:pPr algn="l"/>
            <a:r>
              <a:rPr lang="en-US" sz="2400" dirty="0"/>
              <a:t>Their main function is to discount, accept and collect foreign bills of exchange. </a:t>
            </a:r>
            <a:r>
              <a:rPr lang="en-US" sz="2400" dirty="0" smtClean="0"/>
              <a:t>They buy </a:t>
            </a:r>
            <a:r>
              <a:rPr lang="en-US" sz="2400" dirty="0"/>
              <a:t>and sell foreign currency and thus help businessmen in </a:t>
            </a:r>
            <a:r>
              <a:rPr lang="en-US" sz="2400" dirty="0" smtClean="0"/>
              <a:t>their transactions</a:t>
            </a:r>
            <a:r>
              <a:rPr lang="en-US" sz="2400" dirty="0"/>
              <a:t>. </a:t>
            </a:r>
            <a:r>
              <a:rPr lang="en-US" sz="2400" dirty="0" smtClean="0"/>
              <a:t>The also </a:t>
            </a:r>
            <a:r>
              <a:rPr lang="en-US" sz="2400" dirty="0"/>
              <a:t>carry on the ordinary banking business.</a:t>
            </a:r>
            <a:endParaRPr lang="ar-IQ" sz="2400" dirty="0"/>
          </a:p>
        </p:txBody>
      </p:sp>
      <p:sp>
        <p:nvSpPr>
          <p:cNvPr id="11" name="Rectangle 10"/>
          <p:cNvSpPr/>
          <p:nvPr/>
        </p:nvSpPr>
        <p:spPr>
          <a:xfrm>
            <a:off x="395536" y="4468564"/>
            <a:ext cx="8229600" cy="1200329"/>
          </a:xfrm>
          <a:prstGeom prst="rect">
            <a:avLst/>
          </a:prstGeom>
        </p:spPr>
        <p:txBody>
          <a:bodyPr wrap="square">
            <a:spAutoFit/>
          </a:bodyPr>
          <a:lstStyle/>
          <a:p>
            <a:pPr algn="l"/>
            <a:r>
              <a:rPr lang="en-US" sz="2400" b="1" dirty="0">
                <a:solidFill>
                  <a:srgbClr val="FF0000"/>
                </a:solidFill>
              </a:rPr>
              <a:t>Miscellaneous Banks: </a:t>
            </a:r>
            <a:r>
              <a:rPr lang="en-US" sz="2400" dirty="0"/>
              <a:t>There are certain kinds of banks which have arisen in due course to meet the specialized needs of the people.</a:t>
            </a:r>
            <a:endParaRPr lang="ar-IQ" sz="2400" dirty="0"/>
          </a:p>
        </p:txBody>
      </p:sp>
      <p:sp>
        <p:nvSpPr>
          <p:cNvPr id="5" name="Rectangle 4"/>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3933508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463" y="40943"/>
            <a:ext cx="7943961" cy="939785"/>
          </a:xfrm>
        </p:spPr>
        <p:txBody>
          <a:bodyPr>
            <a:normAutofit/>
          </a:bodyPr>
          <a:lstStyle/>
          <a:p>
            <a:r>
              <a:rPr lang="en-US" sz="2800" b="1" dirty="0">
                <a:solidFill>
                  <a:srgbClr val="FF0000"/>
                </a:solidFill>
              </a:rPr>
              <a:t>FUNCTIONS OF COMMERCIAL BANKS</a:t>
            </a:r>
            <a:endParaRPr lang="ar-IQ" sz="2800"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980728"/>
            <a:ext cx="7931224" cy="51125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p:cNvSpPr/>
          <p:nvPr/>
        </p:nvSpPr>
        <p:spPr>
          <a:xfrm>
            <a:off x="451091" y="6381328"/>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6679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764704"/>
            <a:ext cx="8280920" cy="4401205"/>
          </a:xfrm>
          <a:prstGeom prst="rect">
            <a:avLst/>
          </a:prstGeom>
        </p:spPr>
        <p:txBody>
          <a:bodyPr wrap="square">
            <a:spAutoFit/>
          </a:bodyPr>
          <a:lstStyle/>
          <a:p>
            <a:pPr algn="l"/>
            <a:r>
              <a:rPr lang="en-US" sz="2800" b="1" dirty="0">
                <a:solidFill>
                  <a:srgbClr val="FF0000"/>
                </a:solidFill>
                <a:latin typeface="Esprit-BoldItalic"/>
              </a:rPr>
              <a:t>A. Primary Functions</a:t>
            </a:r>
          </a:p>
          <a:p>
            <a:pPr algn="l"/>
            <a:r>
              <a:rPr lang="en-US" sz="2800" dirty="0">
                <a:latin typeface="Esprit-Book"/>
              </a:rPr>
              <a:t>Primary banking functions of the commercial banks include</a:t>
            </a:r>
            <a:r>
              <a:rPr lang="en-US" sz="2800" dirty="0" smtClean="0">
                <a:latin typeface="Esprit-Book"/>
              </a:rPr>
              <a:t>:</a:t>
            </a:r>
          </a:p>
          <a:p>
            <a:pPr algn="l"/>
            <a:endParaRPr lang="en-US" sz="2800" dirty="0">
              <a:latin typeface="Esprit-Book"/>
            </a:endParaRPr>
          </a:p>
          <a:p>
            <a:pPr algn="l"/>
            <a:r>
              <a:rPr lang="en-US" sz="2800" dirty="0">
                <a:latin typeface="Esprit-Book"/>
              </a:rPr>
              <a:t>1. Acceptance of deposits</a:t>
            </a:r>
          </a:p>
          <a:p>
            <a:pPr algn="l"/>
            <a:r>
              <a:rPr lang="en-US" sz="2800" dirty="0">
                <a:latin typeface="Esprit-Book"/>
              </a:rPr>
              <a:t>2. Advancing loans</a:t>
            </a:r>
          </a:p>
          <a:p>
            <a:pPr algn="l"/>
            <a:r>
              <a:rPr lang="en-US" sz="2800" dirty="0">
                <a:latin typeface="Esprit-Book"/>
              </a:rPr>
              <a:t>3. Creation of credit</a:t>
            </a:r>
          </a:p>
          <a:p>
            <a:pPr algn="l"/>
            <a:r>
              <a:rPr lang="en-US" sz="2800" dirty="0">
                <a:latin typeface="Esprit-Book"/>
              </a:rPr>
              <a:t>4. Clearing of </a:t>
            </a:r>
            <a:r>
              <a:rPr lang="en-US" sz="2800" dirty="0" err="1">
                <a:latin typeface="Esprit-Book"/>
              </a:rPr>
              <a:t>cheques</a:t>
            </a:r>
            <a:endParaRPr lang="en-US" sz="2800" dirty="0">
              <a:latin typeface="Esprit-Book"/>
            </a:endParaRPr>
          </a:p>
          <a:p>
            <a:pPr algn="l"/>
            <a:r>
              <a:rPr lang="en-US" sz="2800" dirty="0">
                <a:latin typeface="Esprit-Book"/>
              </a:rPr>
              <a:t>5. Financing foreign trade</a:t>
            </a:r>
          </a:p>
          <a:p>
            <a:pPr algn="l"/>
            <a:r>
              <a:rPr lang="en-US" sz="2800" dirty="0">
                <a:latin typeface="Esprit-Book"/>
              </a:rPr>
              <a:t>6. Remittance of funds</a:t>
            </a:r>
            <a:endParaRPr lang="ar-IQ" sz="2800" dirty="0"/>
          </a:p>
        </p:txBody>
      </p:sp>
      <p:sp>
        <p:nvSpPr>
          <p:cNvPr id="6" name="Rectangle 5"/>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2367540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212" y="476672"/>
            <a:ext cx="8262094" cy="2299394"/>
          </a:xfrm>
        </p:spPr>
        <p:txBody>
          <a:bodyPr>
            <a:normAutofit/>
          </a:bodyPr>
          <a:lstStyle/>
          <a:p>
            <a:pPr algn="l">
              <a:buFont typeface="Calibri" panose="020F0502020204030204" pitchFamily="34" charset="0"/>
              <a:buChar char=" "/>
            </a:pPr>
            <a:r>
              <a:rPr lang="en-US" sz="2800" b="1" dirty="0" smtClean="0">
                <a:solidFill>
                  <a:srgbClr val="FF0000"/>
                </a:solidFill>
              </a:rPr>
              <a:t>1- Acceptance </a:t>
            </a:r>
            <a:r>
              <a:rPr lang="en-US" sz="2800" b="1" dirty="0">
                <a:solidFill>
                  <a:srgbClr val="FF0000"/>
                </a:solidFill>
              </a:rPr>
              <a:t>of Deposits</a:t>
            </a:r>
            <a:r>
              <a:rPr lang="en-US" sz="2800" b="1" dirty="0"/>
              <a:t>: </a:t>
            </a:r>
            <a:r>
              <a:rPr lang="en-US" sz="2800" dirty="0"/>
              <a:t>Accepting deposits is the primary function of a </a:t>
            </a:r>
            <a:r>
              <a:rPr lang="en-US" sz="2800" dirty="0" smtClean="0"/>
              <a:t>commercial bank mobilize </a:t>
            </a:r>
            <a:r>
              <a:rPr lang="en-US" sz="2800" dirty="0"/>
              <a:t>savings of the household sector. Banks generally accept three types </a:t>
            </a:r>
            <a:r>
              <a:rPr lang="en-US" sz="2800" dirty="0" smtClean="0"/>
              <a:t>of deposits </a:t>
            </a:r>
            <a:r>
              <a:rPr lang="en-US" sz="2800" dirty="0"/>
              <a:t>viz., (a) </a:t>
            </a:r>
            <a:r>
              <a:rPr lang="en-US" sz="2800" dirty="0" smtClean="0"/>
              <a:t>Current Deposits </a:t>
            </a:r>
            <a:r>
              <a:rPr lang="en-US" sz="2800" dirty="0"/>
              <a:t>(b) Savings Deposits, and (c) Fixed Deposits.</a:t>
            </a:r>
            <a:endParaRPr lang="ar-IQ" sz="2800" dirty="0"/>
          </a:p>
        </p:txBody>
      </p:sp>
      <p:sp>
        <p:nvSpPr>
          <p:cNvPr id="4" name="Rectangle 3"/>
          <p:cNvSpPr/>
          <p:nvPr/>
        </p:nvSpPr>
        <p:spPr>
          <a:xfrm>
            <a:off x="392212" y="3356992"/>
            <a:ext cx="8229600" cy="1815882"/>
          </a:xfrm>
          <a:prstGeom prst="rect">
            <a:avLst/>
          </a:prstGeom>
        </p:spPr>
        <p:txBody>
          <a:bodyPr wrap="square">
            <a:spAutoFit/>
          </a:bodyPr>
          <a:lstStyle/>
          <a:p>
            <a:pPr algn="l"/>
            <a:r>
              <a:rPr lang="en-US" sz="2800" b="1" dirty="0">
                <a:solidFill>
                  <a:srgbClr val="7030A0"/>
                </a:solidFill>
              </a:rPr>
              <a:t>(a) Current Deposits</a:t>
            </a:r>
            <a:r>
              <a:rPr lang="en-US" sz="2800" dirty="0"/>
              <a:t>: These deposits are also known as demand deposits. </a:t>
            </a:r>
            <a:r>
              <a:rPr lang="en-US" sz="2800" dirty="0" smtClean="0"/>
              <a:t>These deposits </a:t>
            </a:r>
            <a:r>
              <a:rPr lang="en-US" sz="2800" dirty="0"/>
              <a:t>can be withdrawn at any time. Generally, no interest is allowed </a:t>
            </a:r>
            <a:r>
              <a:rPr lang="en-US" sz="2800" dirty="0" smtClean="0"/>
              <a:t>on current </a:t>
            </a:r>
            <a:r>
              <a:rPr lang="en-US" sz="2800" dirty="0"/>
              <a:t>deposits</a:t>
            </a:r>
            <a:endParaRPr lang="ar-IQ" sz="2800" dirty="0"/>
          </a:p>
        </p:txBody>
      </p:sp>
      <p:sp>
        <p:nvSpPr>
          <p:cNvPr id="5" name="Rectangle 4"/>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3079177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Autofit/>
          </a:bodyPr>
          <a:lstStyle/>
          <a:p>
            <a:pPr algn="l"/>
            <a:r>
              <a:rPr lang="en-US" sz="2800" b="1" dirty="0">
                <a:solidFill>
                  <a:srgbClr val="7030A0"/>
                </a:solidFill>
              </a:rPr>
              <a:t>(b) Savings Deposits</a:t>
            </a:r>
            <a:r>
              <a:rPr lang="en-US" sz="2800" i="1" dirty="0"/>
              <a:t>: </a:t>
            </a:r>
            <a:r>
              <a:rPr lang="en-US" sz="2800" dirty="0"/>
              <a:t>This is meant mainly </a:t>
            </a:r>
            <a:r>
              <a:rPr lang="en-US" sz="2800" dirty="0" smtClean="0"/>
              <a:t>for professional </a:t>
            </a:r>
            <a:r>
              <a:rPr lang="en-US" sz="2800" dirty="0"/>
              <a:t>men and middle </a:t>
            </a:r>
            <a:r>
              <a:rPr lang="en-US" sz="2800" dirty="0" smtClean="0"/>
              <a:t>class people </a:t>
            </a:r>
            <a:r>
              <a:rPr lang="en-US" sz="2800" dirty="0"/>
              <a:t>to help them deposit their small savings. It can be opened without </a:t>
            </a:r>
            <a:r>
              <a:rPr lang="en-US" sz="2800" dirty="0" smtClean="0"/>
              <a:t>any introduction</a:t>
            </a:r>
            <a:r>
              <a:rPr lang="en-US" sz="2800" dirty="0"/>
              <a:t>.</a:t>
            </a:r>
            <a:endParaRPr lang="ar-IQ" sz="2800" dirty="0"/>
          </a:p>
        </p:txBody>
      </p:sp>
      <p:sp>
        <p:nvSpPr>
          <p:cNvPr id="4" name="Rectangle 3"/>
          <p:cNvSpPr/>
          <p:nvPr/>
        </p:nvSpPr>
        <p:spPr>
          <a:xfrm>
            <a:off x="467544" y="2413338"/>
            <a:ext cx="8229600" cy="1569660"/>
          </a:xfrm>
          <a:prstGeom prst="rect">
            <a:avLst/>
          </a:prstGeom>
        </p:spPr>
        <p:txBody>
          <a:bodyPr wrap="square">
            <a:spAutoFit/>
          </a:bodyPr>
          <a:lstStyle/>
          <a:p>
            <a:pPr algn="l"/>
            <a:r>
              <a:rPr lang="en-US" sz="2400" b="1" dirty="0">
                <a:solidFill>
                  <a:srgbClr val="7030A0"/>
                </a:solidFill>
                <a:latin typeface="Esprit-Book"/>
              </a:rPr>
              <a:t>(c) </a:t>
            </a:r>
            <a:r>
              <a:rPr lang="en-US" sz="2400" b="1" dirty="0">
                <a:solidFill>
                  <a:srgbClr val="7030A0"/>
                </a:solidFill>
                <a:latin typeface="Esprit-BookItalic"/>
              </a:rPr>
              <a:t>Fixed Deposits</a:t>
            </a:r>
            <a:r>
              <a:rPr lang="en-US" sz="2400" dirty="0">
                <a:solidFill>
                  <a:srgbClr val="7030A0"/>
                </a:solidFill>
                <a:latin typeface="Esprit-BookItalic"/>
              </a:rPr>
              <a:t>: </a:t>
            </a:r>
            <a:r>
              <a:rPr lang="en-US" sz="2400" dirty="0">
                <a:latin typeface="Esprit-Book"/>
              </a:rPr>
              <a:t>These deposits are also known as time deposits. These </a:t>
            </a:r>
            <a:r>
              <a:rPr lang="en-US" sz="2400" dirty="0" smtClean="0">
                <a:latin typeface="Esprit-Book"/>
              </a:rPr>
              <a:t>deposits cannot </a:t>
            </a:r>
            <a:r>
              <a:rPr lang="en-US" sz="2400" dirty="0">
                <a:latin typeface="Esprit-Book"/>
              </a:rPr>
              <a:t>be withdrawn before the expiry of the period for which they are </a:t>
            </a:r>
            <a:r>
              <a:rPr lang="en-US" sz="2400" dirty="0" smtClean="0">
                <a:latin typeface="Esprit-Book"/>
              </a:rPr>
              <a:t>deposited or </a:t>
            </a:r>
            <a:r>
              <a:rPr lang="en-US" sz="2400" dirty="0">
                <a:latin typeface="Esprit-Book"/>
              </a:rPr>
              <a:t>without giving a prior notice for withdrawal.</a:t>
            </a:r>
            <a:endParaRPr lang="ar-IQ" sz="2400" dirty="0"/>
          </a:p>
        </p:txBody>
      </p:sp>
      <p:sp>
        <p:nvSpPr>
          <p:cNvPr id="5" name="Rectangle 4"/>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3504988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075240" cy="2260848"/>
          </a:xfrm>
        </p:spPr>
        <p:txBody>
          <a:bodyPr>
            <a:normAutofit lnSpcReduction="10000"/>
          </a:bodyPr>
          <a:lstStyle/>
          <a:p>
            <a:pPr algn="l">
              <a:buFont typeface="Calibri" panose="020F0502020204030204" pitchFamily="34" charset="0"/>
              <a:buChar char=" "/>
            </a:pPr>
            <a:r>
              <a:rPr lang="en-US" sz="2400" b="1" dirty="0">
                <a:solidFill>
                  <a:srgbClr val="FF0000"/>
                </a:solidFill>
              </a:rPr>
              <a:t>2. Advancing Loans: </a:t>
            </a:r>
            <a:r>
              <a:rPr lang="en-US" sz="2400" dirty="0"/>
              <a:t>The second primary function of a commercial bank is </a:t>
            </a:r>
            <a:r>
              <a:rPr lang="en-US" sz="2400" dirty="0" smtClean="0"/>
              <a:t>to</a:t>
            </a:r>
            <a:r>
              <a:rPr lang="en-US" sz="2400" dirty="0"/>
              <a:t> </a:t>
            </a:r>
            <a:r>
              <a:rPr lang="en-US" sz="2400" dirty="0" smtClean="0"/>
              <a:t>make </a:t>
            </a:r>
            <a:r>
              <a:rPr lang="en-US" sz="2400" dirty="0"/>
              <a:t>loans and advances to all types of persons, particularly to businessmen </a:t>
            </a:r>
            <a:r>
              <a:rPr lang="en-US" sz="2400" dirty="0" smtClean="0"/>
              <a:t>and entrepreneurs. Loans </a:t>
            </a:r>
            <a:r>
              <a:rPr lang="en-US" sz="2400" dirty="0"/>
              <a:t>are made against personal security, gold and silver, stocks </a:t>
            </a:r>
            <a:r>
              <a:rPr lang="en-US" sz="2400" dirty="0" smtClean="0"/>
              <a:t>of goods and other assets. The most common way of lending is by:</a:t>
            </a:r>
            <a:endParaRPr lang="ar-IQ" sz="2400" dirty="0"/>
          </a:p>
        </p:txBody>
      </p:sp>
      <p:sp>
        <p:nvSpPr>
          <p:cNvPr id="4" name="Rectangle 3"/>
          <p:cNvSpPr/>
          <p:nvPr/>
        </p:nvSpPr>
        <p:spPr>
          <a:xfrm>
            <a:off x="467544" y="2690336"/>
            <a:ext cx="8075240" cy="1200329"/>
          </a:xfrm>
          <a:prstGeom prst="rect">
            <a:avLst/>
          </a:prstGeom>
        </p:spPr>
        <p:txBody>
          <a:bodyPr wrap="square">
            <a:spAutoFit/>
          </a:bodyPr>
          <a:lstStyle/>
          <a:p>
            <a:pPr algn="l"/>
            <a:r>
              <a:rPr lang="en-US" sz="2400" dirty="0">
                <a:solidFill>
                  <a:srgbClr val="7030A0"/>
                </a:solidFill>
                <a:latin typeface="Esprit-Book"/>
              </a:rPr>
              <a:t>(a) </a:t>
            </a:r>
            <a:r>
              <a:rPr lang="en-US" sz="2400" dirty="0">
                <a:solidFill>
                  <a:srgbClr val="7030A0"/>
                </a:solidFill>
                <a:latin typeface="Esprit-BookItalic"/>
              </a:rPr>
              <a:t>Overdraft Facilities: </a:t>
            </a:r>
            <a:r>
              <a:rPr lang="en-US" sz="2400" dirty="0">
                <a:latin typeface="Esprit-Book"/>
              </a:rPr>
              <a:t>In this case, the depositor in a current account is allowed to </a:t>
            </a:r>
            <a:r>
              <a:rPr lang="en-US" sz="2400" dirty="0" smtClean="0">
                <a:latin typeface="Esprit-Book"/>
              </a:rPr>
              <a:t>draw over </a:t>
            </a:r>
            <a:r>
              <a:rPr lang="en-US" sz="2400" dirty="0">
                <a:latin typeface="Esprit-Book"/>
              </a:rPr>
              <a:t>and above his account up to a previously agreed limit.</a:t>
            </a:r>
            <a:endParaRPr lang="ar-IQ" sz="2400" dirty="0"/>
          </a:p>
        </p:txBody>
      </p:sp>
      <p:sp>
        <p:nvSpPr>
          <p:cNvPr id="5" name="Rectangle 4"/>
          <p:cNvSpPr/>
          <p:nvPr/>
        </p:nvSpPr>
        <p:spPr>
          <a:xfrm>
            <a:off x="467544" y="4221088"/>
            <a:ext cx="8075240" cy="830997"/>
          </a:xfrm>
          <a:prstGeom prst="rect">
            <a:avLst/>
          </a:prstGeom>
        </p:spPr>
        <p:txBody>
          <a:bodyPr wrap="square">
            <a:spAutoFit/>
          </a:bodyPr>
          <a:lstStyle/>
          <a:p>
            <a:pPr algn="l"/>
            <a:r>
              <a:rPr lang="en-US" sz="2400" dirty="0">
                <a:solidFill>
                  <a:srgbClr val="7030A0"/>
                </a:solidFill>
                <a:latin typeface="Esprit-Book"/>
              </a:rPr>
              <a:t>(b) </a:t>
            </a:r>
            <a:r>
              <a:rPr lang="en-US" sz="2400" dirty="0">
                <a:solidFill>
                  <a:srgbClr val="7030A0"/>
                </a:solidFill>
                <a:latin typeface="Esprit-BookItalic"/>
              </a:rPr>
              <a:t>Cash Credit: </a:t>
            </a:r>
            <a:r>
              <a:rPr lang="en-US" sz="2400" dirty="0">
                <a:latin typeface="Esprit-Book"/>
              </a:rPr>
              <a:t>Under this account, the bank gives loans to the borrowers </a:t>
            </a:r>
            <a:r>
              <a:rPr lang="en-US" sz="2400" dirty="0" smtClean="0">
                <a:latin typeface="Esprit-Book"/>
              </a:rPr>
              <a:t>against certain </a:t>
            </a:r>
            <a:r>
              <a:rPr lang="en-US" sz="2400" dirty="0">
                <a:latin typeface="Esprit-Book"/>
              </a:rPr>
              <a:t>security.</a:t>
            </a:r>
            <a:endParaRPr lang="ar-IQ" sz="2400" dirty="0"/>
          </a:p>
        </p:txBody>
      </p:sp>
      <p:sp>
        <p:nvSpPr>
          <p:cNvPr id="6" name="Rectangle 5"/>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551205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9815" y="332656"/>
            <a:ext cx="8229600" cy="1569660"/>
          </a:xfrm>
          <a:prstGeom prst="rect">
            <a:avLst/>
          </a:prstGeom>
        </p:spPr>
        <p:txBody>
          <a:bodyPr wrap="square">
            <a:spAutoFit/>
          </a:bodyPr>
          <a:lstStyle/>
          <a:p>
            <a:pPr algn="l"/>
            <a:r>
              <a:rPr lang="en-US" sz="2400" dirty="0">
                <a:solidFill>
                  <a:srgbClr val="7030A0"/>
                </a:solidFill>
                <a:latin typeface="Esprit-Book"/>
              </a:rPr>
              <a:t>(c) </a:t>
            </a:r>
            <a:r>
              <a:rPr lang="en-US" sz="2400" dirty="0">
                <a:solidFill>
                  <a:srgbClr val="7030A0"/>
                </a:solidFill>
                <a:latin typeface="Esprit-BookItalic"/>
              </a:rPr>
              <a:t>Discounting Bills of Exchange: </a:t>
            </a:r>
            <a:r>
              <a:rPr lang="en-US" sz="2400" dirty="0" smtClean="0">
                <a:latin typeface="Esprit-Book"/>
              </a:rPr>
              <a:t>The holder of a bill can get it discounted by the bank</a:t>
            </a:r>
            <a:r>
              <a:rPr lang="en-US" sz="2400" dirty="0">
                <a:latin typeface="Esprit-Book"/>
              </a:rPr>
              <a:t>, when he is in need of </a:t>
            </a:r>
            <a:r>
              <a:rPr lang="en-US" sz="2400" dirty="0" smtClean="0">
                <a:latin typeface="Esprit-Book"/>
              </a:rPr>
              <a:t>money. </a:t>
            </a:r>
            <a:r>
              <a:rPr lang="en-US" sz="2400" dirty="0" smtClean="0"/>
              <a:t>Such </a:t>
            </a:r>
            <a:r>
              <a:rPr lang="en-US" sz="2400" dirty="0"/>
              <a:t>bills form good </a:t>
            </a:r>
            <a:r>
              <a:rPr lang="en-US" sz="2400" dirty="0" smtClean="0"/>
              <a:t>investment</a:t>
            </a:r>
            <a:r>
              <a:rPr lang="en-US" sz="2400" dirty="0"/>
              <a:t> </a:t>
            </a:r>
            <a:r>
              <a:rPr lang="en-US" sz="2400" dirty="0" smtClean="0"/>
              <a:t>for </a:t>
            </a:r>
            <a:r>
              <a:rPr lang="en-US" sz="2400" dirty="0"/>
              <a:t>a bank. They provide a very liquid asset which can be quickly turned </a:t>
            </a:r>
            <a:r>
              <a:rPr lang="en-US" sz="2400" dirty="0" smtClean="0"/>
              <a:t>into cash</a:t>
            </a:r>
            <a:r>
              <a:rPr lang="en-US" sz="2400" dirty="0"/>
              <a:t>.</a:t>
            </a:r>
            <a:r>
              <a:rPr lang="en-US" sz="2400" dirty="0" smtClean="0">
                <a:latin typeface="Esprit-Book"/>
              </a:rPr>
              <a:t> .</a:t>
            </a:r>
            <a:endParaRPr lang="ar-IQ" sz="2400" dirty="0"/>
          </a:p>
        </p:txBody>
      </p:sp>
      <p:sp>
        <p:nvSpPr>
          <p:cNvPr id="6" name="Rectangle 5"/>
          <p:cNvSpPr/>
          <p:nvPr/>
        </p:nvSpPr>
        <p:spPr>
          <a:xfrm>
            <a:off x="412979" y="2335118"/>
            <a:ext cx="8363272" cy="830997"/>
          </a:xfrm>
          <a:prstGeom prst="rect">
            <a:avLst/>
          </a:prstGeom>
        </p:spPr>
        <p:txBody>
          <a:bodyPr wrap="square">
            <a:spAutoFit/>
          </a:bodyPr>
          <a:lstStyle/>
          <a:p>
            <a:pPr algn="l"/>
            <a:r>
              <a:rPr lang="en-US" sz="2400" dirty="0">
                <a:solidFill>
                  <a:srgbClr val="7030A0"/>
                </a:solidFill>
                <a:latin typeface="Esprit-Book"/>
              </a:rPr>
              <a:t>(d) </a:t>
            </a:r>
            <a:r>
              <a:rPr lang="en-US" sz="2400" dirty="0">
                <a:solidFill>
                  <a:srgbClr val="7030A0"/>
                </a:solidFill>
                <a:latin typeface="Esprit-BookItalic"/>
              </a:rPr>
              <a:t>Money at Call: </a:t>
            </a:r>
            <a:r>
              <a:rPr lang="en-US" sz="2400" dirty="0">
                <a:latin typeface="Esprit-Book"/>
              </a:rPr>
              <a:t>Bank also grant loans for a very short period, generally </a:t>
            </a:r>
            <a:r>
              <a:rPr lang="en-US" sz="2400" dirty="0" smtClean="0">
                <a:latin typeface="Esprit-Book"/>
              </a:rPr>
              <a:t>not exceeding </a:t>
            </a:r>
            <a:r>
              <a:rPr lang="en-US" sz="2400" dirty="0">
                <a:latin typeface="Esprit-Book"/>
              </a:rPr>
              <a:t>7 days to the </a:t>
            </a:r>
            <a:r>
              <a:rPr lang="en-US" sz="2400" dirty="0" smtClean="0">
                <a:latin typeface="Esprit-Book"/>
              </a:rPr>
              <a:t>borrowers</a:t>
            </a:r>
            <a:endParaRPr lang="ar-IQ" sz="2400" dirty="0"/>
          </a:p>
        </p:txBody>
      </p:sp>
      <p:sp>
        <p:nvSpPr>
          <p:cNvPr id="7" name="Rectangle 6"/>
          <p:cNvSpPr/>
          <p:nvPr/>
        </p:nvSpPr>
        <p:spPr>
          <a:xfrm>
            <a:off x="412979" y="3598917"/>
            <a:ext cx="8229600" cy="1200329"/>
          </a:xfrm>
          <a:prstGeom prst="rect">
            <a:avLst/>
          </a:prstGeom>
        </p:spPr>
        <p:txBody>
          <a:bodyPr wrap="square">
            <a:spAutoFit/>
          </a:bodyPr>
          <a:lstStyle/>
          <a:p>
            <a:pPr algn="l"/>
            <a:r>
              <a:rPr lang="en-US" sz="2400" dirty="0">
                <a:solidFill>
                  <a:srgbClr val="7030A0"/>
                </a:solidFill>
                <a:latin typeface="Esprit-Book"/>
              </a:rPr>
              <a:t>(e) </a:t>
            </a:r>
            <a:r>
              <a:rPr lang="en-US" sz="2400" dirty="0">
                <a:solidFill>
                  <a:srgbClr val="7030A0"/>
                </a:solidFill>
                <a:latin typeface="Esprit-BookItalic"/>
              </a:rPr>
              <a:t>Term Loans: </a:t>
            </a:r>
            <a:r>
              <a:rPr lang="en-US" sz="2400" dirty="0">
                <a:latin typeface="Esprit-Book"/>
              </a:rPr>
              <a:t>Banks give term loans to traders, industrialists and now to </a:t>
            </a:r>
            <a:r>
              <a:rPr lang="en-US" sz="2400" dirty="0" smtClean="0">
                <a:latin typeface="Esprit-Book"/>
              </a:rPr>
              <a:t>agriculturists also </a:t>
            </a:r>
            <a:r>
              <a:rPr lang="en-US" sz="2400" dirty="0">
                <a:latin typeface="Esprit-Book"/>
              </a:rPr>
              <a:t>against some collateral </a:t>
            </a:r>
            <a:r>
              <a:rPr lang="en-US" sz="2400" dirty="0" smtClean="0">
                <a:latin typeface="Esprit-Book"/>
              </a:rPr>
              <a:t>securities.</a:t>
            </a:r>
            <a:endParaRPr lang="ar-IQ" sz="2400" dirty="0"/>
          </a:p>
        </p:txBody>
      </p:sp>
      <p:sp>
        <p:nvSpPr>
          <p:cNvPr id="8" name="Rectangle 7"/>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444361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036" y="1969531"/>
            <a:ext cx="8229600" cy="1243445"/>
          </a:xfrm>
        </p:spPr>
        <p:txBody>
          <a:bodyPr>
            <a:normAutofit/>
          </a:bodyPr>
          <a:lstStyle/>
          <a:p>
            <a:pPr algn="l">
              <a:buFont typeface="Calibri" panose="020F0502020204030204" pitchFamily="34" charset="0"/>
              <a:buChar char=" "/>
            </a:pPr>
            <a:r>
              <a:rPr lang="en-US" sz="2400" dirty="0">
                <a:solidFill>
                  <a:srgbClr val="7030A0"/>
                </a:solidFill>
                <a:latin typeface="Esprit-Book"/>
              </a:rPr>
              <a:t>(g) Miscellaneous Advances: </a:t>
            </a:r>
            <a:r>
              <a:rPr lang="en-US" sz="2400" dirty="0">
                <a:latin typeface="Esprit-Book"/>
              </a:rPr>
              <a:t>Among other forms of bank advances there are packing credits given to exporters for a short </a:t>
            </a:r>
            <a:r>
              <a:rPr lang="en-US" sz="2400" dirty="0" smtClean="0">
                <a:latin typeface="Esprit-Book"/>
              </a:rPr>
              <a:t>duration.</a:t>
            </a:r>
            <a:endParaRPr lang="ar-IQ" sz="2400" dirty="0">
              <a:latin typeface="Esprit-Book"/>
            </a:endParaRPr>
          </a:p>
        </p:txBody>
      </p:sp>
      <p:sp>
        <p:nvSpPr>
          <p:cNvPr id="4" name="Rectangle 3"/>
          <p:cNvSpPr/>
          <p:nvPr/>
        </p:nvSpPr>
        <p:spPr>
          <a:xfrm>
            <a:off x="457200" y="399871"/>
            <a:ext cx="8363272" cy="1200329"/>
          </a:xfrm>
          <a:prstGeom prst="rect">
            <a:avLst/>
          </a:prstGeom>
        </p:spPr>
        <p:txBody>
          <a:bodyPr wrap="square">
            <a:spAutoFit/>
          </a:bodyPr>
          <a:lstStyle/>
          <a:p>
            <a:pPr algn="l"/>
            <a:r>
              <a:rPr lang="en-US" dirty="0">
                <a:solidFill>
                  <a:srgbClr val="7030A0"/>
                </a:solidFill>
                <a:latin typeface="Esprit-Book"/>
              </a:rPr>
              <a:t>(</a:t>
            </a:r>
            <a:r>
              <a:rPr lang="en-US" sz="2400" dirty="0">
                <a:solidFill>
                  <a:srgbClr val="7030A0"/>
                </a:solidFill>
                <a:latin typeface="Esprit-Book"/>
              </a:rPr>
              <a:t>f) </a:t>
            </a:r>
            <a:r>
              <a:rPr lang="en-US" sz="2400" dirty="0">
                <a:solidFill>
                  <a:srgbClr val="7030A0"/>
                </a:solidFill>
                <a:latin typeface="Esprit-BookItalic"/>
              </a:rPr>
              <a:t>Consumer Credit: </a:t>
            </a:r>
            <a:r>
              <a:rPr lang="en-US" sz="2400" dirty="0">
                <a:latin typeface="Esprit-Book"/>
              </a:rPr>
              <a:t>Banks also grant credit to households in a limited amount </a:t>
            </a:r>
            <a:r>
              <a:rPr lang="en-US" sz="2400" dirty="0" smtClean="0">
                <a:latin typeface="Esprit-Book"/>
              </a:rPr>
              <a:t>to buy </a:t>
            </a:r>
            <a:r>
              <a:rPr lang="en-US" sz="2400" dirty="0">
                <a:latin typeface="Esprit-Book"/>
              </a:rPr>
              <a:t>some durable consumer goods such as television sets, refrigerators, etc.,</a:t>
            </a:r>
            <a:endParaRPr lang="ar-IQ" sz="2400" dirty="0"/>
          </a:p>
        </p:txBody>
      </p:sp>
      <p:sp>
        <p:nvSpPr>
          <p:cNvPr id="5" name="Rectangle 4"/>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1930792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CHAPTER</a:t>
            </a:r>
            <a:r>
              <a:rPr lang="en-US" b="1" dirty="0"/>
              <a:t> </a:t>
            </a:r>
            <a:r>
              <a:rPr lang="en-US" b="1" dirty="0" smtClean="0"/>
              <a:t>1</a:t>
            </a:r>
            <a:endParaRPr lang="ar-IQ" dirty="0"/>
          </a:p>
        </p:txBody>
      </p:sp>
      <p:sp>
        <p:nvSpPr>
          <p:cNvPr id="3" name="Content Placeholder 2"/>
          <p:cNvSpPr>
            <a:spLocks noGrp="1"/>
          </p:cNvSpPr>
          <p:nvPr>
            <p:ph idx="1"/>
          </p:nvPr>
        </p:nvSpPr>
        <p:spPr>
          <a:xfrm>
            <a:off x="457200" y="1124744"/>
            <a:ext cx="8229600" cy="5256583"/>
          </a:xfrm>
        </p:spPr>
        <p:txBody>
          <a:bodyPr>
            <a:normAutofit/>
          </a:bodyPr>
          <a:lstStyle/>
          <a:p>
            <a:pPr marL="0" indent="0" algn="l">
              <a:buNone/>
            </a:pPr>
            <a:r>
              <a:rPr lang="en-US" sz="1400" b="1" dirty="0" smtClean="0"/>
              <a:t>INTRODUCTION  </a:t>
            </a:r>
          </a:p>
          <a:p>
            <a:pPr marL="0" indent="0" algn="l">
              <a:buNone/>
            </a:pPr>
            <a:r>
              <a:rPr lang="en-US" sz="1400" b="1" dirty="0" smtClean="0"/>
              <a:t>COMMERCIAL BANKING </a:t>
            </a:r>
            <a:endParaRPr lang="en-US" sz="1400" b="1" dirty="0"/>
          </a:p>
          <a:p>
            <a:pPr algn="l">
              <a:buFont typeface="Calibri" panose="020F0502020204030204" pitchFamily="34" charset="0"/>
              <a:buChar char=" "/>
            </a:pPr>
            <a:r>
              <a:rPr lang="en-US" sz="1400" b="1" dirty="0" smtClean="0"/>
              <a:t>-Meaning </a:t>
            </a:r>
            <a:endParaRPr lang="en-US" sz="1400" b="1" dirty="0"/>
          </a:p>
          <a:p>
            <a:pPr algn="l">
              <a:buFont typeface="Calibri" panose="020F0502020204030204" pitchFamily="34" charset="0"/>
              <a:buChar char=" "/>
            </a:pPr>
            <a:r>
              <a:rPr lang="en-US" sz="1400" b="1" dirty="0" smtClean="0"/>
              <a:t>-Definition </a:t>
            </a:r>
            <a:r>
              <a:rPr lang="en-US" sz="1400" b="1" dirty="0"/>
              <a:t>of a Bank </a:t>
            </a:r>
          </a:p>
          <a:p>
            <a:pPr algn="l">
              <a:buFont typeface="Calibri" panose="020F0502020204030204" pitchFamily="34" charset="0"/>
              <a:buChar char=" "/>
            </a:pPr>
            <a:r>
              <a:rPr lang="en-US" sz="1400" b="1" dirty="0" smtClean="0"/>
              <a:t>-TYPES </a:t>
            </a:r>
            <a:r>
              <a:rPr lang="en-US" sz="1400" b="1" dirty="0"/>
              <a:t>OF BANKS </a:t>
            </a:r>
          </a:p>
          <a:p>
            <a:pPr algn="l">
              <a:buFont typeface="Calibri" panose="020F0502020204030204" pitchFamily="34" charset="0"/>
              <a:buChar char=" "/>
            </a:pPr>
            <a:r>
              <a:rPr lang="en-US" sz="1400" b="1" dirty="0"/>
              <a:t>FUNCTIONS OF COMMERCIAL BANKS </a:t>
            </a:r>
          </a:p>
          <a:p>
            <a:pPr algn="l">
              <a:buFont typeface="Calibri" panose="020F0502020204030204" pitchFamily="34" charset="0"/>
              <a:buChar char=" "/>
            </a:pPr>
            <a:r>
              <a:rPr lang="en-US" sz="1400" b="1" dirty="0"/>
              <a:t>SOURCES OF BANK’S INCOME </a:t>
            </a:r>
          </a:p>
          <a:p>
            <a:pPr algn="l">
              <a:buFont typeface="Calibri" panose="020F0502020204030204" pitchFamily="34" charset="0"/>
              <a:buChar char=" "/>
            </a:pPr>
            <a:r>
              <a:rPr lang="en-US" sz="1400" b="1" dirty="0"/>
              <a:t>INVESTMENT POLICY OF BANKS </a:t>
            </a:r>
          </a:p>
          <a:p>
            <a:pPr algn="l">
              <a:buFont typeface="Calibri" panose="020F0502020204030204" pitchFamily="34" charset="0"/>
              <a:buChar char=" "/>
            </a:pPr>
            <a:r>
              <a:rPr lang="en-US" sz="1400" b="1" dirty="0"/>
              <a:t>BALANCE SHEET OF THE BANK </a:t>
            </a:r>
          </a:p>
          <a:p>
            <a:pPr algn="l">
              <a:buFont typeface="Calibri" panose="020F0502020204030204" pitchFamily="34" charset="0"/>
              <a:buChar char=" "/>
            </a:pPr>
            <a:r>
              <a:rPr lang="en-US" sz="1400" b="1" dirty="0" smtClean="0"/>
              <a:t>-Liabilities </a:t>
            </a:r>
            <a:endParaRPr lang="en-US" sz="1400" b="1" dirty="0"/>
          </a:p>
          <a:p>
            <a:pPr algn="l">
              <a:buFont typeface="Calibri" panose="020F0502020204030204" pitchFamily="34" charset="0"/>
              <a:buChar char=" "/>
            </a:pPr>
            <a:r>
              <a:rPr lang="en-US" sz="1400" b="1" dirty="0" smtClean="0"/>
              <a:t>-Assets </a:t>
            </a:r>
            <a:endParaRPr lang="en-US" sz="1400" b="1" dirty="0"/>
          </a:p>
          <a:p>
            <a:pPr algn="l">
              <a:buFont typeface="Calibri" panose="020F0502020204030204" pitchFamily="34" charset="0"/>
              <a:buChar char=" "/>
            </a:pPr>
            <a:r>
              <a:rPr lang="en-US" sz="1400" b="1" dirty="0"/>
              <a:t>CREDIT CREATION </a:t>
            </a:r>
          </a:p>
          <a:p>
            <a:pPr algn="l">
              <a:buFont typeface="Calibri" panose="020F0502020204030204" pitchFamily="34" charset="0"/>
              <a:buChar char=" "/>
            </a:pPr>
            <a:r>
              <a:rPr lang="en-US" sz="1400" b="1" dirty="0" smtClean="0"/>
              <a:t>-Process </a:t>
            </a:r>
            <a:r>
              <a:rPr lang="en-US" sz="1400" b="1" dirty="0"/>
              <a:t>of Credit Creation </a:t>
            </a:r>
          </a:p>
          <a:p>
            <a:pPr algn="l">
              <a:buFont typeface="Calibri" panose="020F0502020204030204" pitchFamily="34" charset="0"/>
              <a:buChar char=" "/>
            </a:pPr>
            <a:r>
              <a:rPr lang="en-US" sz="1400" b="1" dirty="0" smtClean="0"/>
              <a:t>-Limitation </a:t>
            </a:r>
            <a:r>
              <a:rPr lang="en-US" sz="1400" b="1" dirty="0"/>
              <a:t>on Credit Creation </a:t>
            </a:r>
          </a:p>
          <a:p>
            <a:pPr algn="l">
              <a:buFont typeface="Calibri" panose="020F0502020204030204" pitchFamily="34" charset="0"/>
              <a:buChar char=" "/>
            </a:pPr>
            <a:r>
              <a:rPr lang="en-US" sz="1400" b="1" dirty="0"/>
              <a:t>UNIT BANKING VS BRANCH BANKING </a:t>
            </a:r>
          </a:p>
          <a:p>
            <a:pPr algn="l">
              <a:buFont typeface="Calibri" panose="020F0502020204030204" pitchFamily="34" charset="0"/>
              <a:buChar char=" "/>
            </a:pPr>
            <a:r>
              <a:rPr lang="en-US" sz="1400" b="1" dirty="0"/>
              <a:t>A. Unit Banking </a:t>
            </a:r>
          </a:p>
          <a:p>
            <a:pPr algn="l">
              <a:buFont typeface="Calibri" panose="020F0502020204030204" pitchFamily="34" charset="0"/>
              <a:buChar char=" "/>
            </a:pPr>
            <a:r>
              <a:rPr lang="en-US" sz="1400" b="1" dirty="0"/>
              <a:t>B. Branch Banking System </a:t>
            </a:r>
          </a:p>
          <a:p>
            <a:pPr algn="l">
              <a:buFont typeface="Calibri" panose="020F0502020204030204" pitchFamily="34" charset="0"/>
              <a:buChar char=" "/>
            </a:pPr>
            <a:r>
              <a:rPr lang="en-US" sz="1400" b="1" dirty="0"/>
              <a:t>COMMERCIAL BANKS AND ECONOMIC DEVELOPMENT</a:t>
            </a:r>
            <a:endParaRPr lang="ar-IQ" sz="1400" b="1"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795569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60648"/>
            <a:ext cx="8229600" cy="1631216"/>
          </a:xfrm>
          <a:prstGeom prst="rect">
            <a:avLst/>
          </a:prstGeom>
        </p:spPr>
        <p:txBody>
          <a:bodyPr wrap="square">
            <a:spAutoFit/>
          </a:bodyPr>
          <a:lstStyle/>
          <a:p>
            <a:pPr algn="l"/>
            <a:r>
              <a:rPr lang="en-US" sz="2000" dirty="0">
                <a:solidFill>
                  <a:srgbClr val="FF0000"/>
                </a:solidFill>
                <a:latin typeface="Esprit-Book"/>
              </a:rPr>
              <a:t>3. </a:t>
            </a:r>
            <a:r>
              <a:rPr lang="en-US" sz="2000" b="1" dirty="0">
                <a:solidFill>
                  <a:srgbClr val="FF0000"/>
                </a:solidFill>
                <a:latin typeface="Esprit-Bold"/>
              </a:rPr>
              <a:t>Creation of Credit: </a:t>
            </a:r>
            <a:r>
              <a:rPr lang="en-US" sz="2000" dirty="0">
                <a:latin typeface="Esprit-Book"/>
              </a:rPr>
              <a:t>A unique function of the bank is to create credit. Banks </a:t>
            </a:r>
            <a:r>
              <a:rPr lang="en-US" sz="2000" dirty="0" smtClean="0">
                <a:latin typeface="Esprit-Book"/>
              </a:rPr>
              <a:t>supply money </a:t>
            </a:r>
            <a:r>
              <a:rPr lang="en-US" sz="2000" dirty="0">
                <a:latin typeface="Esprit-Book"/>
              </a:rPr>
              <a:t>to traders and manufacturers. They also create or manufacture money. </a:t>
            </a:r>
            <a:r>
              <a:rPr lang="en-US" sz="2000" dirty="0" smtClean="0">
                <a:latin typeface="Esprit-Book"/>
              </a:rPr>
              <a:t>Bank deposits </a:t>
            </a:r>
            <a:r>
              <a:rPr lang="en-US" sz="2000" dirty="0">
                <a:latin typeface="Esprit-Book"/>
              </a:rPr>
              <a:t>are regarded as money. They are as good as cash. The reason is they can </a:t>
            </a:r>
            <a:r>
              <a:rPr lang="en-US" sz="2000" dirty="0" smtClean="0">
                <a:latin typeface="Esprit-Book"/>
              </a:rPr>
              <a:t>be used </a:t>
            </a:r>
            <a:r>
              <a:rPr lang="en-US" sz="2000" dirty="0">
                <a:latin typeface="Esprit-Book"/>
              </a:rPr>
              <a:t>for the purchase of goods and services and also in payment of debts.</a:t>
            </a:r>
            <a:endParaRPr lang="ar-IQ" sz="2000" dirty="0"/>
          </a:p>
        </p:txBody>
      </p:sp>
      <p:sp>
        <p:nvSpPr>
          <p:cNvPr id="5" name="Rectangle 4"/>
          <p:cNvSpPr/>
          <p:nvPr/>
        </p:nvSpPr>
        <p:spPr>
          <a:xfrm>
            <a:off x="395536" y="2060848"/>
            <a:ext cx="8229600" cy="1015663"/>
          </a:xfrm>
          <a:prstGeom prst="rect">
            <a:avLst/>
          </a:prstGeom>
        </p:spPr>
        <p:txBody>
          <a:bodyPr wrap="square">
            <a:spAutoFit/>
          </a:bodyPr>
          <a:lstStyle/>
          <a:p>
            <a:pPr algn="l"/>
            <a:r>
              <a:rPr lang="en-US" sz="2000" b="1" dirty="0">
                <a:solidFill>
                  <a:srgbClr val="FF0000"/>
                </a:solidFill>
                <a:latin typeface="Esprit-Book"/>
              </a:rPr>
              <a:t>4. Promote the Use of </a:t>
            </a:r>
            <a:r>
              <a:rPr lang="en-US" sz="2000" b="1" dirty="0" err="1">
                <a:solidFill>
                  <a:srgbClr val="FF0000"/>
                </a:solidFill>
                <a:latin typeface="Esprit-Book"/>
              </a:rPr>
              <a:t>Cheques</a:t>
            </a:r>
            <a:r>
              <a:rPr lang="en-US" sz="2000" b="1" dirty="0">
                <a:solidFill>
                  <a:srgbClr val="FF0000"/>
                </a:solidFill>
                <a:latin typeface="Esprit-Book"/>
              </a:rPr>
              <a:t>: </a:t>
            </a:r>
            <a:r>
              <a:rPr lang="en-US" sz="2000" dirty="0">
                <a:latin typeface="Esprit-Book"/>
              </a:rPr>
              <a:t>The commercial banks render an important service by providing to their customers a cheap medium of exchange like </a:t>
            </a:r>
            <a:r>
              <a:rPr lang="en-US" sz="2000" dirty="0" err="1" smtClean="0">
                <a:latin typeface="Esprit-Book"/>
              </a:rPr>
              <a:t>cheques</a:t>
            </a:r>
            <a:r>
              <a:rPr lang="en-US" sz="2000" dirty="0" smtClean="0">
                <a:latin typeface="Esprit-Book"/>
              </a:rPr>
              <a:t>.</a:t>
            </a:r>
            <a:endParaRPr lang="ar-IQ" sz="2000" dirty="0">
              <a:latin typeface="Esprit-Book"/>
            </a:endParaRPr>
          </a:p>
        </p:txBody>
      </p:sp>
      <p:sp>
        <p:nvSpPr>
          <p:cNvPr id="6" name="Rectangle 5"/>
          <p:cNvSpPr/>
          <p:nvPr/>
        </p:nvSpPr>
        <p:spPr>
          <a:xfrm>
            <a:off x="395536" y="3245047"/>
            <a:ext cx="8229600" cy="707886"/>
          </a:xfrm>
          <a:prstGeom prst="rect">
            <a:avLst/>
          </a:prstGeom>
        </p:spPr>
        <p:txBody>
          <a:bodyPr wrap="square">
            <a:spAutoFit/>
          </a:bodyPr>
          <a:lstStyle/>
          <a:p>
            <a:pPr algn="l"/>
            <a:r>
              <a:rPr lang="en-US" sz="2000" b="1" dirty="0">
                <a:solidFill>
                  <a:srgbClr val="FF0000"/>
                </a:solidFill>
                <a:latin typeface="Esprit-Book"/>
              </a:rPr>
              <a:t>5. Financing Internal and Foreign Trade: </a:t>
            </a:r>
            <a:r>
              <a:rPr lang="en-US" sz="2000" dirty="0">
                <a:latin typeface="Esprit-Book"/>
              </a:rPr>
              <a:t>The bank finances internal and foreign trade through discounting of exchange bills.</a:t>
            </a:r>
            <a:endParaRPr lang="ar-IQ" sz="2000" dirty="0">
              <a:latin typeface="Esprit-Book"/>
            </a:endParaRPr>
          </a:p>
        </p:txBody>
      </p:sp>
      <p:sp>
        <p:nvSpPr>
          <p:cNvPr id="7" name="Rectangle 6"/>
          <p:cNvSpPr/>
          <p:nvPr/>
        </p:nvSpPr>
        <p:spPr>
          <a:xfrm>
            <a:off x="395536" y="4121469"/>
            <a:ext cx="8229600" cy="1631216"/>
          </a:xfrm>
          <a:prstGeom prst="rect">
            <a:avLst/>
          </a:prstGeom>
        </p:spPr>
        <p:txBody>
          <a:bodyPr wrap="square">
            <a:spAutoFit/>
          </a:bodyPr>
          <a:lstStyle/>
          <a:p>
            <a:pPr algn="l"/>
            <a:r>
              <a:rPr lang="en-US" sz="2000" b="1" dirty="0">
                <a:solidFill>
                  <a:srgbClr val="FF0000"/>
                </a:solidFill>
                <a:latin typeface="Esprit-Book"/>
              </a:rPr>
              <a:t>6. Remittance of Funds: </a:t>
            </a:r>
            <a:r>
              <a:rPr lang="en-US" sz="2000" dirty="0">
                <a:latin typeface="Esprit-Book"/>
              </a:rPr>
              <a:t>Commercial banks, on account of their network of branches throughout the country, also provide facilities to remit funds from one place to another for their customers by issuing bank drafts, mail transfers or telegraphic transfers on nominal commission charges.</a:t>
            </a:r>
            <a:endParaRPr lang="ar-IQ" sz="2000" dirty="0">
              <a:latin typeface="Esprit-Book"/>
            </a:endParaRPr>
          </a:p>
        </p:txBody>
      </p:sp>
      <p:sp>
        <p:nvSpPr>
          <p:cNvPr id="8" name="Rectangle 7"/>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29761480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124744"/>
            <a:ext cx="8229600" cy="3046988"/>
          </a:xfrm>
          <a:prstGeom prst="rect">
            <a:avLst/>
          </a:prstGeom>
        </p:spPr>
        <p:txBody>
          <a:bodyPr wrap="square">
            <a:spAutoFit/>
          </a:bodyPr>
          <a:lstStyle/>
          <a:p>
            <a:pPr algn="l"/>
            <a:r>
              <a:rPr lang="en-US" sz="2400" b="1" dirty="0">
                <a:solidFill>
                  <a:srgbClr val="FF0000"/>
                </a:solidFill>
                <a:latin typeface="Esprit-BoldItalic"/>
              </a:rPr>
              <a:t>B. Secondary </a:t>
            </a:r>
            <a:r>
              <a:rPr lang="en-US" sz="2400" b="1" dirty="0" smtClean="0">
                <a:solidFill>
                  <a:srgbClr val="FF0000"/>
                </a:solidFill>
                <a:latin typeface="Esprit-BoldItalic"/>
              </a:rPr>
              <a:t>Functions</a:t>
            </a:r>
          </a:p>
          <a:p>
            <a:pPr algn="l"/>
            <a:endParaRPr lang="en-US" sz="2400" b="1" dirty="0">
              <a:solidFill>
                <a:srgbClr val="FF0000"/>
              </a:solidFill>
              <a:latin typeface="Esprit-BoldItalic"/>
            </a:endParaRPr>
          </a:p>
          <a:p>
            <a:pPr algn="l"/>
            <a:r>
              <a:rPr lang="en-US" sz="2400" dirty="0">
                <a:latin typeface="Esprit-Book"/>
              </a:rPr>
              <a:t>Secondary banking functions of the commercial banks include:</a:t>
            </a:r>
          </a:p>
          <a:p>
            <a:pPr algn="l"/>
            <a:r>
              <a:rPr lang="en-US" sz="2400" dirty="0">
                <a:latin typeface="Esprit-Book"/>
              </a:rPr>
              <a:t>1. Agency Services</a:t>
            </a:r>
          </a:p>
          <a:p>
            <a:pPr algn="l"/>
            <a:r>
              <a:rPr lang="en-US" sz="2400" dirty="0">
                <a:latin typeface="Esprit-Book"/>
              </a:rPr>
              <a:t>2. General Utility </a:t>
            </a:r>
            <a:r>
              <a:rPr lang="en-US" sz="2400" dirty="0" smtClean="0">
                <a:latin typeface="Esprit-Book"/>
              </a:rPr>
              <a:t>Services</a:t>
            </a:r>
          </a:p>
          <a:p>
            <a:pPr algn="l"/>
            <a:endParaRPr lang="en-US" sz="2400" dirty="0">
              <a:latin typeface="Esprit-Book"/>
            </a:endParaRPr>
          </a:p>
          <a:p>
            <a:pPr algn="l"/>
            <a:r>
              <a:rPr lang="en-US" sz="2400" dirty="0">
                <a:latin typeface="Esprit-Book"/>
              </a:rPr>
              <a:t>These are discussed below.</a:t>
            </a:r>
            <a:endParaRPr lang="ar-IQ" sz="2400" dirty="0"/>
          </a:p>
        </p:txBody>
      </p:sp>
      <p:sp>
        <p:nvSpPr>
          <p:cNvPr id="3" name="Rectangle 2"/>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2340978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197" y="692696"/>
            <a:ext cx="8229600" cy="1569660"/>
          </a:xfrm>
          <a:prstGeom prst="rect">
            <a:avLst/>
          </a:prstGeom>
        </p:spPr>
        <p:txBody>
          <a:bodyPr wrap="square">
            <a:spAutoFit/>
          </a:bodyPr>
          <a:lstStyle/>
          <a:p>
            <a:pPr algn="l"/>
            <a:r>
              <a:rPr lang="en-US" sz="2400" dirty="0">
                <a:solidFill>
                  <a:srgbClr val="FF0000"/>
                </a:solidFill>
                <a:latin typeface="Esprit-Book"/>
              </a:rPr>
              <a:t>1. </a:t>
            </a:r>
            <a:r>
              <a:rPr lang="en-US" sz="2400" b="1" dirty="0">
                <a:solidFill>
                  <a:srgbClr val="FF0000"/>
                </a:solidFill>
                <a:latin typeface="Esprit-Bold"/>
              </a:rPr>
              <a:t>Agency Services: </a:t>
            </a:r>
            <a:r>
              <a:rPr lang="en-US" sz="2400" dirty="0">
                <a:latin typeface="Esprit-Book"/>
              </a:rPr>
              <a:t>Banks also perform certain agency functions for and on </a:t>
            </a:r>
            <a:r>
              <a:rPr lang="en-US" sz="2400" dirty="0" smtClean="0">
                <a:latin typeface="Esprit-Book"/>
              </a:rPr>
              <a:t>behalf of </a:t>
            </a:r>
            <a:r>
              <a:rPr lang="en-US" sz="2400" dirty="0">
                <a:latin typeface="Esprit-Book"/>
              </a:rPr>
              <a:t>their customers. The agency services are of immense value to the people at </a:t>
            </a:r>
            <a:r>
              <a:rPr lang="en-US" sz="2400" dirty="0" smtClean="0">
                <a:latin typeface="Esprit-Book"/>
              </a:rPr>
              <a:t>large. The </a:t>
            </a:r>
            <a:r>
              <a:rPr lang="en-US" sz="2400" dirty="0">
                <a:latin typeface="Esprit-Book"/>
              </a:rPr>
              <a:t>various agency services rendered by banks are as follows:</a:t>
            </a:r>
            <a:endParaRPr lang="ar-IQ" sz="2400" dirty="0"/>
          </a:p>
        </p:txBody>
      </p:sp>
      <p:sp>
        <p:nvSpPr>
          <p:cNvPr id="5" name="Rectangle 4"/>
          <p:cNvSpPr/>
          <p:nvPr/>
        </p:nvSpPr>
        <p:spPr>
          <a:xfrm>
            <a:off x="457197" y="2454958"/>
            <a:ext cx="6400800" cy="369332"/>
          </a:xfrm>
          <a:prstGeom prst="rect">
            <a:avLst/>
          </a:prstGeom>
        </p:spPr>
        <p:txBody>
          <a:bodyPr wrap="square">
            <a:spAutoFit/>
          </a:bodyPr>
          <a:lstStyle/>
          <a:p>
            <a:pPr algn="l"/>
            <a:r>
              <a:rPr lang="en-US" dirty="0">
                <a:latin typeface="Esprit-Book"/>
              </a:rPr>
              <a:t>(a) </a:t>
            </a:r>
            <a:r>
              <a:rPr lang="en-US" dirty="0">
                <a:latin typeface="Esprit-BookItalic"/>
              </a:rPr>
              <a:t>Collection and Payment of Credit Instruments:</a:t>
            </a:r>
            <a:endParaRPr lang="ar-IQ" dirty="0"/>
          </a:p>
        </p:txBody>
      </p:sp>
      <p:sp>
        <p:nvSpPr>
          <p:cNvPr id="6" name="Rectangle 5"/>
          <p:cNvSpPr/>
          <p:nvPr/>
        </p:nvSpPr>
        <p:spPr>
          <a:xfrm>
            <a:off x="457197" y="2963182"/>
            <a:ext cx="6053792" cy="369332"/>
          </a:xfrm>
          <a:prstGeom prst="rect">
            <a:avLst/>
          </a:prstGeom>
        </p:spPr>
        <p:txBody>
          <a:bodyPr wrap="square">
            <a:spAutoFit/>
          </a:bodyPr>
          <a:lstStyle/>
          <a:p>
            <a:pPr algn="l"/>
            <a:r>
              <a:rPr lang="en-US" dirty="0">
                <a:latin typeface="Esprit-Book"/>
              </a:rPr>
              <a:t>(b) </a:t>
            </a:r>
            <a:r>
              <a:rPr lang="en-US" dirty="0">
                <a:latin typeface="Esprit-BookItalic"/>
              </a:rPr>
              <a:t>Purchase and Sale of </a:t>
            </a:r>
            <a:r>
              <a:rPr lang="en-US" dirty="0" smtClean="0">
                <a:latin typeface="Esprit-BookItalic"/>
              </a:rPr>
              <a:t>Securities</a:t>
            </a:r>
            <a:endParaRPr lang="ar-IQ" dirty="0"/>
          </a:p>
        </p:txBody>
      </p:sp>
      <p:sp>
        <p:nvSpPr>
          <p:cNvPr id="7" name="Rectangle 6"/>
          <p:cNvSpPr/>
          <p:nvPr/>
        </p:nvSpPr>
        <p:spPr>
          <a:xfrm>
            <a:off x="457197" y="3514818"/>
            <a:ext cx="5855241" cy="369332"/>
          </a:xfrm>
          <a:prstGeom prst="rect">
            <a:avLst/>
          </a:prstGeom>
        </p:spPr>
        <p:txBody>
          <a:bodyPr wrap="square">
            <a:spAutoFit/>
          </a:bodyPr>
          <a:lstStyle/>
          <a:p>
            <a:pPr algn="l"/>
            <a:r>
              <a:rPr lang="en-US" dirty="0">
                <a:latin typeface="Esprit-Book"/>
              </a:rPr>
              <a:t>(c) </a:t>
            </a:r>
            <a:r>
              <a:rPr lang="en-US" dirty="0">
                <a:latin typeface="Esprit-BookItalic"/>
              </a:rPr>
              <a:t>Collection of Dividends on </a:t>
            </a:r>
            <a:r>
              <a:rPr lang="en-US" dirty="0" smtClean="0">
                <a:latin typeface="Esprit-BookItalic"/>
              </a:rPr>
              <a:t>Shares</a:t>
            </a:r>
            <a:endParaRPr lang="ar-IQ" dirty="0"/>
          </a:p>
        </p:txBody>
      </p:sp>
      <p:sp>
        <p:nvSpPr>
          <p:cNvPr id="8" name="Rectangle 7"/>
          <p:cNvSpPr/>
          <p:nvPr/>
        </p:nvSpPr>
        <p:spPr>
          <a:xfrm>
            <a:off x="457197" y="4066454"/>
            <a:ext cx="4639256" cy="369332"/>
          </a:xfrm>
          <a:prstGeom prst="rect">
            <a:avLst/>
          </a:prstGeom>
        </p:spPr>
        <p:txBody>
          <a:bodyPr wrap="square">
            <a:spAutoFit/>
          </a:bodyPr>
          <a:lstStyle/>
          <a:p>
            <a:pPr algn="l"/>
            <a:r>
              <a:rPr lang="en-US" dirty="0">
                <a:latin typeface="Esprit-Book"/>
              </a:rPr>
              <a:t>(d) </a:t>
            </a:r>
            <a:r>
              <a:rPr lang="en-US" dirty="0">
                <a:latin typeface="Esprit-BookItalic"/>
              </a:rPr>
              <a:t>Acts as Correspondent</a:t>
            </a:r>
            <a:endParaRPr lang="ar-IQ" dirty="0"/>
          </a:p>
        </p:txBody>
      </p:sp>
      <p:sp>
        <p:nvSpPr>
          <p:cNvPr id="9" name="Rectangle 8"/>
          <p:cNvSpPr/>
          <p:nvPr/>
        </p:nvSpPr>
        <p:spPr>
          <a:xfrm>
            <a:off x="457984" y="4570004"/>
            <a:ext cx="4703377" cy="369332"/>
          </a:xfrm>
          <a:prstGeom prst="rect">
            <a:avLst/>
          </a:prstGeom>
        </p:spPr>
        <p:txBody>
          <a:bodyPr wrap="square">
            <a:spAutoFit/>
          </a:bodyPr>
          <a:lstStyle/>
          <a:p>
            <a:pPr algn="l"/>
            <a:r>
              <a:rPr lang="en-US" dirty="0">
                <a:latin typeface="Esprit-Book"/>
              </a:rPr>
              <a:t>(e) </a:t>
            </a:r>
            <a:r>
              <a:rPr lang="en-US" dirty="0">
                <a:latin typeface="Esprit-BookItalic"/>
              </a:rPr>
              <a:t>Income-tax Consultancy</a:t>
            </a:r>
            <a:endParaRPr lang="ar-IQ" dirty="0"/>
          </a:p>
        </p:txBody>
      </p:sp>
      <p:sp>
        <p:nvSpPr>
          <p:cNvPr id="10" name="Rectangle 9"/>
          <p:cNvSpPr/>
          <p:nvPr/>
        </p:nvSpPr>
        <p:spPr>
          <a:xfrm>
            <a:off x="457197" y="5056687"/>
            <a:ext cx="4274987" cy="369332"/>
          </a:xfrm>
          <a:prstGeom prst="rect">
            <a:avLst/>
          </a:prstGeom>
        </p:spPr>
        <p:txBody>
          <a:bodyPr wrap="square">
            <a:spAutoFit/>
          </a:bodyPr>
          <a:lstStyle/>
          <a:p>
            <a:pPr algn="l"/>
            <a:r>
              <a:rPr lang="en-US" dirty="0">
                <a:latin typeface="Esprit-Book"/>
              </a:rPr>
              <a:t>(f) </a:t>
            </a:r>
            <a:r>
              <a:rPr lang="en-US" dirty="0">
                <a:latin typeface="Esprit-BookItalic"/>
              </a:rPr>
              <a:t>Execution of Standing </a:t>
            </a:r>
            <a:r>
              <a:rPr lang="en-US" dirty="0" smtClean="0">
                <a:latin typeface="Esprit-BookItalic"/>
              </a:rPr>
              <a:t>Orders</a:t>
            </a:r>
            <a:endParaRPr lang="ar-IQ" dirty="0"/>
          </a:p>
        </p:txBody>
      </p:sp>
      <p:sp>
        <p:nvSpPr>
          <p:cNvPr id="11" name="Rectangle 10"/>
          <p:cNvSpPr/>
          <p:nvPr/>
        </p:nvSpPr>
        <p:spPr>
          <a:xfrm>
            <a:off x="457197" y="5543370"/>
            <a:ext cx="3544624" cy="369332"/>
          </a:xfrm>
          <a:prstGeom prst="rect">
            <a:avLst/>
          </a:prstGeom>
        </p:spPr>
        <p:txBody>
          <a:bodyPr wrap="square">
            <a:spAutoFit/>
          </a:bodyPr>
          <a:lstStyle/>
          <a:p>
            <a:r>
              <a:rPr lang="en-US" dirty="0">
                <a:latin typeface="Esprit-Book"/>
              </a:rPr>
              <a:t>(g) </a:t>
            </a:r>
            <a:r>
              <a:rPr lang="en-US" dirty="0">
                <a:latin typeface="Esprit-BookItalic"/>
              </a:rPr>
              <a:t>Acts as Trustee and Executor</a:t>
            </a:r>
            <a:endParaRPr lang="ar-IQ" dirty="0"/>
          </a:p>
        </p:txBody>
      </p:sp>
      <p:sp>
        <p:nvSpPr>
          <p:cNvPr id="12" name="Rectangle 11"/>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2944323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noAutofit/>
          </a:bodyPr>
          <a:lstStyle/>
          <a:p>
            <a:pPr algn="l"/>
            <a:r>
              <a:rPr lang="en-US" sz="2400" dirty="0">
                <a:solidFill>
                  <a:srgbClr val="FF0000"/>
                </a:solidFill>
              </a:rPr>
              <a:t>2. </a:t>
            </a:r>
            <a:r>
              <a:rPr lang="en-US" sz="2400" b="1" dirty="0">
                <a:solidFill>
                  <a:srgbClr val="FF0000"/>
                </a:solidFill>
              </a:rPr>
              <a:t>General Utility Services</a:t>
            </a:r>
            <a:r>
              <a:rPr lang="en-US" sz="2400" b="1" dirty="0"/>
              <a:t>: </a:t>
            </a:r>
            <a:r>
              <a:rPr lang="en-US" sz="2400" dirty="0"/>
              <a:t>In addition to agency services, the modern banks </a:t>
            </a:r>
            <a:r>
              <a:rPr lang="en-US" sz="2400" dirty="0" smtClean="0"/>
              <a:t>provide many </a:t>
            </a:r>
            <a:r>
              <a:rPr lang="en-US" sz="2400" dirty="0"/>
              <a:t>general utility services for the community as given.</a:t>
            </a:r>
            <a:endParaRPr lang="ar-IQ" sz="2400" dirty="0"/>
          </a:p>
        </p:txBody>
      </p:sp>
      <p:sp>
        <p:nvSpPr>
          <p:cNvPr id="4" name="Rectangle 3"/>
          <p:cNvSpPr/>
          <p:nvPr/>
        </p:nvSpPr>
        <p:spPr>
          <a:xfrm>
            <a:off x="255221" y="1988840"/>
            <a:ext cx="2271776" cy="400110"/>
          </a:xfrm>
          <a:prstGeom prst="rect">
            <a:avLst/>
          </a:prstGeom>
        </p:spPr>
        <p:txBody>
          <a:bodyPr wrap="none">
            <a:spAutoFit/>
          </a:bodyPr>
          <a:lstStyle/>
          <a:p>
            <a:r>
              <a:rPr lang="en-US" sz="2000" dirty="0">
                <a:latin typeface="Esprit-Book"/>
              </a:rPr>
              <a:t>(a) </a:t>
            </a:r>
            <a:r>
              <a:rPr lang="en-US" sz="2000" i="1" dirty="0">
                <a:latin typeface="Esprit-BookItalic"/>
              </a:rPr>
              <a:t>Locker Facility</a:t>
            </a:r>
            <a:r>
              <a:rPr lang="en-US" i="1" dirty="0">
                <a:latin typeface="Esprit-BookItalic"/>
              </a:rPr>
              <a:t>:</a:t>
            </a:r>
            <a:endParaRPr lang="ar-IQ" dirty="0"/>
          </a:p>
        </p:txBody>
      </p:sp>
      <p:sp>
        <p:nvSpPr>
          <p:cNvPr id="5" name="Rectangle 4"/>
          <p:cNvSpPr/>
          <p:nvPr/>
        </p:nvSpPr>
        <p:spPr>
          <a:xfrm>
            <a:off x="-10429" y="2358172"/>
            <a:ext cx="5136534" cy="400110"/>
          </a:xfrm>
          <a:prstGeom prst="rect">
            <a:avLst/>
          </a:prstGeom>
        </p:spPr>
        <p:txBody>
          <a:bodyPr wrap="none">
            <a:spAutoFit/>
          </a:bodyPr>
          <a:lstStyle/>
          <a:p>
            <a:pPr algn="l"/>
            <a:r>
              <a:rPr lang="en-US" sz="2000" dirty="0" smtClean="0">
                <a:latin typeface="Esprit-Book"/>
              </a:rPr>
              <a:t>    (</a:t>
            </a:r>
            <a:r>
              <a:rPr lang="en-US" sz="2000" dirty="0">
                <a:latin typeface="Esprit-Book"/>
              </a:rPr>
              <a:t>b) </a:t>
            </a:r>
            <a:r>
              <a:rPr lang="en-US" sz="2000" i="1" dirty="0" smtClean="0">
                <a:latin typeface="Esprit-BookItalic"/>
              </a:rPr>
              <a:t>Traveler's </a:t>
            </a:r>
            <a:r>
              <a:rPr lang="en-US" sz="2000" i="1" dirty="0" err="1">
                <a:latin typeface="Esprit-BookItalic"/>
              </a:rPr>
              <a:t>Cheques</a:t>
            </a:r>
            <a:r>
              <a:rPr lang="en-US" sz="2000" i="1" dirty="0">
                <a:latin typeface="Esprit-BookItalic"/>
              </a:rPr>
              <a:t> and Credit Cards</a:t>
            </a:r>
            <a:endParaRPr lang="ar-IQ" sz="2000" dirty="0"/>
          </a:p>
        </p:txBody>
      </p:sp>
      <p:sp>
        <p:nvSpPr>
          <p:cNvPr id="6" name="Rectangle 5"/>
          <p:cNvSpPr/>
          <p:nvPr/>
        </p:nvSpPr>
        <p:spPr>
          <a:xfrm>
            <a:off x="248809" y="2727504"/>
            <a:ext cx="2316660" cy="400110"/>
          </a:xfrm>
          <a:prstGeom prst="rect">
            <a:avLst/>
          </a:prstGeom>
        </p:spPr>
        <p:txBody>
          <a:bodyPr wrap="none">
            <a:spAutoFit/>
          </a:bodyPr>
          <a:lstStyle/>
          <a:p>
            <a:r>
              <a:rPr lang="en-US" sz="2000" dirty="0">
                <a:latin typeface="Esprit-Book"/>
              </a:rPr>
              <a:t>(c) </a:t>
            </a:r>
            <a:r>
              <a:rPr lang="en-US" sz="2000" i="1" dirty="0">
                <a:latin typeface="Esprit-BookItalic"/>
              </a:rPr>
              <a:t>Letter of Credit:</a:t>
            </a:r>
            <a:endParaRPr lang="ar-IQ" sz="2000" dirty="0"/>
          </a:p>
        </p:txBody>
      </p:sp>
      <p:sp>
        <p:nvSpPr>
          <p:cNvPr id="7" name="Rectangle 6"/>
          <p:cNvSpPr/>
          <p:nvPr/>
        </p:nvSpPr>
        <p:spPr>
          <a:xfrm>
            <a:off x="-32148" y="3075293"/>
            <a:ext cx="3356794" cy="400110"/>
          </a:xfrm>
          <a:prstGeom prst="rect">
            <a:avLst/>
          </a:prstGeom>
        </p:spPr>
        <p:txBody>
          <a:bodyPr wrap="square">
            <a:spAutoFit/>
          </a:bodyPr>
          <a:lstStyle/>
          <a:p>
            <a:r>
              <a:rPr lang="en-US" sz="2000" dirty="0" smtClean="0">
                <a:latin typeface="Esprit-Book"/>
              </a:rPr>
              <a:t>   (</a:t>
            </a:r>
            <a:r>
              <a:rPr lang="en-US" sz="2000" dirty="0">
                <a:latin typeface="Esprit-Book"/>
              </a:rPr>
              <a:t>d) </a:t>
            </a:r>
            <a:r>
              <a:rPr lang="en-US" sz="2000" i="1" dirty="0">
                <a:latin typeface="Esprit-BookItalic"/>
              </a:rPr>
              <a:t>Collection of Statistics</a:t>
            </a:r>
            <a:endParaRPr lang="ar-IQ" sz="2000" dirty="0"/>
          </a:p>
        </p:txBody>
      </p:sp>
      <p:sp>
        <p:nvSpPr>
          <p:cNvPr id="8" name="Rectangle 7"/>
          <p:cNvSpPr/>
          <p:nvPr/>
        </p:nvSpPr>
        <p:spPr>
          <a:xfrm>
            <a:off x="190454" y="3423082"/>
            <a:ext cx="2336543" cy="400110"/>
          </a:xfrm>
          <a:prstGeom prst="rect">
            <a:avLst/>
          </a:prstGeom>
        </p:spPr>
        <p:txBody>
          <a:bodyPr wrap="square">
            <a:spAutoFit/>
          </a:bodyPr>
          <a:lstStyle/>
          <a:p>
            <a:r>
              <a:rPr lang="en-US" sz="2000" dirty="0">
                <a:latin typeface="Esprit-Book"/>
              </a:rPr>
              <a:t>(e) </a:t>
            </a:r>
            <a:r>
              <a:rPr lang="en-US" sz="2000" i="1" dirty="0">
                <a:latin typeface="Esprit-BookItalic"/>
              </a:rPr>
              <a:t>Acting Referee</a:t>
            </a:r>
            <a:endParaRPr lang="ar-IQ" sz="2000" dirty="0"/>
          </a:p>
        </p:txBody>
      </p:sp>
      <p:sp>
        <p:nvSpPr>
          <p:cNvPr id="9" name="Rectangle 8"/>
          <p:cNvSpPr/>
          <p:nvPr/>
        </p:nvSpPr>
        <p:spPr>
          <a:xfrm>
            <a:off x="255220" y="3792414"/>
            <a:ext cx="5036860" cy="400110"/>
          </a:xfrm>
          <a:prstGeom prst="rect">
            <a:avLst/>
          </a:prstGeom>
        </p:spPr>
        <p:txBody>
          <a:bodyPr wrap="square">
            <a:spAutoFit/>
          </a:bodyPr>
          <a:lstStyle/>
          <a:p>
            <a:pPr algn="l"/>
            <a:r>
              <a:rPr lang="en-US" sz="2000" dirty="0">
                <a:latin typeface="Esprit-Book"/>
              </a:rPr>
              <a:t>(f) </a:t>
            </a:r>
            <a:r>
              <a:rPr lang="en-US" sz="2000" i="1" dirty="0">
                <a:latin typeface="Esprit-BookItalic"/>
              </a:rPr>
              <a:t>Underwriting Securities</a:t>
            </a:r>
            <a:endParaRPr lang="ar-IQ" sz="2000" dirty="0"/>
          </a:p>
        </p:txBody>
      </p:sp>
      <p:sp>
        <p:nvSpPr>
          <p:cNvPr id="10" name="Rectangle 9"/>
          <p:cNvSpPr/>
          <p:nvPr/>
        </p:nvSpPr>
        <p:spPr>
          <a:xfrm>
            <a:off x="248810" y="4161746"/>
            <a:ext cx="2143028" cy="400110"/>
          </a:xfrm>
          <a:prstGeom prst="rect">
            <a:avLst/>
          </a:prstGeom>
        </p:spPr>
        <p:txBody>
          <a:bodyPr wrap="square">
            <a:spAutoFit/>
          </a:bodyPr>
          <a:lstStyle/>
          <a:p>
            <a:r>
              <a:rPr lang="en-US" sz="2000" dirty="0">
                <a:latin typeface="Esprit-Book"/>
              </a:rPr>
              <a:t>(g) </a:t>
            </a:r>
            <a:r>
              <a:rPr lang="en-US" sz="2000" i="1" dirty="0">
                <a:latin typeface="Esprit-BookItalic"/>
              </a:rPr>
              <a:t>Gift </a:t>
            </a:r>
            <a:r>
              <a:rPr lang="en-US" sz="2000" i="1" dirty="0" err="1" smtClean="0">
                <a:latin typeface="Esprit-BookItalic"/>
              </a:rPr>
              <a:t>Cheques</a:t>
            </a:r>
            <a:endParaRPr lang="ar-IQ" sz="2000" dirty="0"/>
          </a:p>
        </p:txBody>
      </p:sp>
      <p:sp>
        <p:nvSpPr>
          <p:cNvPr id="11" name="Rectangle 10"/>
          <p:cNvSpPr/>
          <p:nvPr/>
        </p:nvSpPr>
        <p:spPr>
          <a:xfrm>
            <a:off x="457200" y="4544747"/>
            <a:ext cx="7139136" cy="400110"/>
          </a:xfrm>
          <a:prstGeom prst="rect">
            <a:avLst/>
          </a:prstGeom>
        </p:spPr>
        <p:txBody>
          <a:bodyPr wrap="square">
            <a:spAutoFit/>
          </a:bodyPr>
          <a:lstStyle/>
          <a:p>
            <a:pPr algn="l"/>
            <a:r>
              <a:rPr lang="en-US" sz="2000" dirty="0">
                <a:latin typeface="Esprit-Book"/>
              </a:rPr>
              <a:t>(h) </a:t>
            </a:r>
            <a:r>
              <a:rPr lang="en-US" sz="2000" i="1" dirty="0">
                <a:latin typeface="Esprit-BookItalic"/>
              </a:rPr>
              <a:t>Accepting Bills of Exchange on Behalf of Customers</a:t>
            </a:r>
            <a:endParaRPr lang="ar-IQ" sz="2000" dirty="0"/>
          </a:p>
        </p:txBody>
      </p:sp>
      <p:sp>
        <p:nvSpPr>
          <p:cNvPr id="12" name="Rectangle 11"/>
          <p:cNvSpPr/>
          <p:nvPr/>
        </p:nvSpPr>
        <p:spPr>
          <a:xfrm>
            <a:off x="503049" y="4944857"/>
            <a:ext cx="2821598" cy="400110"/>
          </a:xfrm>
          <a:prstGeom prst="rect">
            <a:avLst/>
          </a:prstGeom>
        </p:spPr>
        <p:txBody>
          <a:bodyPr wrap="square">
            <a:spAutoFit/>
          </a:bodyPr>
          <a:lstStyle/>
          <a:p>
            <a:pPr algn="l"/>
            <a:r>
              <a:rPr lang="en-US" sz="2000" dirty="0">
                <a:latin typeface="Esprit-Book"/>
              </a:rPr>
              <a:t>(</a:t>
            </a:r>
            <a:r>
              <a:rPr lang="en-US" sz="2000" dirty="0" err="1">
                <a:latin typeface="Esprit-Book"/>
              </a:rPr>
              <a:t>i</a:t>
            </a:r>
            <a:r>
              <a:rPr lang="en-US" sz="2000" dirty="0">
                <a:latin typeface="Esprit-Book"/>
              </a:rPr>
              <a:t>) </a:t>
            </a:r>
            <a:r>
              <a:rPr lang="en-US" sz="2000" i="1" dirty="0">
                <a:latin typeface="Esprit-BookItalic"/>
              </a:rPr>
              <a:t>Merchant Banking:</a:t>
            </a:r>
            <a:endParaRPr lang="ar-IQ" sz="2000" dirty="0"/>
          </a:p>
        </p:txBody>
      </p:sp>
      <p:sp>
        <p:nvSpPr>
          <p:cNvPr id="13" name="Rectangle 12"/>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23229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US" sz="2800" b="1" dirty="0">
                <a:solidFill>
                  <a:srgbClr val="FF0000"/>
                </a:solidFill>
              </a:rPr>
              <a:t>SOURCES OF BANK’S INCOME</a:t>
            </a:r>
            <a:endParaRPr lang="ar-IQ" sz="2800" dirty="0">
              <a:solidFill>
                <a:srgbClr val="FF0000"/>
              </a:solidFill>
            </a:endParaRPr>
          </a:p>
        </p:txBody>
      </p:sp>
      <p:sp>
        <p:nvSpPr>
          <p:cNvPr id="3" name="Content Placeholder 2"/>
          <p:cNvSpPr>
            <a:spLocks noGrp="1"/>
          </p:cNvSpPr>
          <p:nvPr>
            <p:ph idx="1"/>
          </p:nvPr>
        </p:nvSpPr>
        <p:spPr>
          <a:xfrm>
            <a:off x="457200" y="1340768"/>
            <a:ext cx="8229600" cy="4785395"/>
          </a:xfrm>
        </p:spPr>
        <p:txBody>
          <a:bodyPr>
            <a:normAutofit/>
          </a:bodyPr>
          <a:lstStyle/>
          <a:p>
            <a:pPr marL="0" indent="0" algn="l">
              <a:buNone/>
            </a:pPr>
            <a:r>
              <a:rPr lang="en-US" sz="2800" dirty="0">
                <a:solidFill>
                  <a:schemeClr val="tx2"/>
                </a:solidFill>
              </a:rPr>
              <a:t>1. </a:t>
            </a:r>
            <a:r>
              <a:rPr lang="en-US" sz="2800" b="1" dirty="0">
                <a:solidFill>
                  <a:schemeClr val="tx2"/>
                </a:solidFill>
              </a:rPr>
              <a:t>Interest on </a:t>
            </a:r>
            <a:r>
              <a:rPr lang="en-US" sz="2800" b="1" dirty="0" smtClean="0">
                <a:solidFill>
                  <a:schemeClr val="tx2"/>
                </a:solidFill>
              </a:rPr>
              <a:t>Loans</a:t>
            </a:r>
            <a:endParaRPr lang="en-US" sz="2800" dirty="0" smtClean="0">
              <a:solidFill>
                <a:schemeClr val="tx2"/>
              </a:solidFill>
            </a:endParaRPr>
          </a:p>
          <a:p>
            <a:pPr marL="0" indent="0" algn="l">
              <a:buNone/>
            </a:pPr>
            <a:r>
              <a:rPr lang="en-US" sz="2800" dirty="0" smtClean="0">
                <a:solidFill>
                  <a:schemeClr val="tx2"/>
                </a:solidFill>
              </a:rPr>
              <a:t>2</a:t>
            </a:r>
            <a:r>
              <a:rPr lang="en-US" sz="2800" dirty="0">
                <a:solidFill>
                  <a:schemeClr val="tx2"/>
                </a:solidFill>
              </a:rPr>
              <a:t>. </a:t>
            </a:r>
            <a:r>
              <a:rPr lang="en-US" sz="2800" b="1" dirty="0">
                <a:solidFill>
                  <a:schemeClr val="tx2"/>
                </a:solidFill>
              </a:rPr>
              <a:t>Interest on </a:t>
            </a:r>
            <a:r>
              <a:rPr lang="en-US" sz="2800" b="1" dirty="0" smtClean="0">
                <a:solidFill>
                  <a:schemeClr val="tx2"/>
                </a:solidFill>
              </a:rPr>
              <a:t>Investments</a:t>
            </a:r>
          </a:p>
          <a:p>
            <a:pPr marL="0" indent="0" algn="l">
              <a:buNone/>
            </a:pPr>
            <a:r>
              <a:rPr lang="en-US" sz="2800" dirty="0">
                <a:solidFill>
                  <a:schemeClr val="tx2"/>
                </a:solidFill>
              </a:rPr>
              <a:t>3. </a:t>
            </a:r>
            <a:r>
              <a:rPr lang="en-US" sz="2800" b="1" dirty="0" smtClean="0">
                <a:solidFill>
                  <a:schemeClr val="tx2"/>
                </a:solidFill>
              </a:rPr>
              <a:t>Discounts</a:t>
            </a:r>
          </a:p>
          <a:p>
            <a:pPr marL="0" indent="0" algn="l">
              <a:buNone/>
            </a:pPr>
            <a:r>
              <a:rPr lang="en-US" sz="2800" dirty="0">
                <a:solidFill>
                  <a:schemeClr val="tx2"/>
                </a:solidFill>
              </a:rPr>
              <a:t>4. </a:t>
            </a:r>
            <a:r>
              <a:rPr lang="en-US" sz="2800" b="1" dirty="0">
                <a:solidFill>
                  <a:schemeClr val="tx2"/>
                </a:solidFill>
              </a:rPr>
              <a:t>Commission, Brokerage, </a:t>
            </a:r>
            <a:r>
              <a:rPr lang="en-US" sz="2800" b="1" dirty="0" err="1">
                <a:solidFill>
                  <a:schemeClr val="tx2"/>
                </a:solidFill>
              </a:rPr>
              <a:t>etc</a:t>
            </a:r>
            <a:endParaRPr lang="ar-IQ" sz="2800" dirty="0">
              <a:solidFill>
                <a:schemeClr val="tx2"/>
              </a:solidFill>
            </a:endParaRPr>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907394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rPr>
              <a:t>INVESTMENT POLICY OF BANKS</a:t>
            </a:r>
            <a:endParaRPr lang="ar-IQ" sz="3200" dirty="0">
              <a:solidFill>
                <a:srgbClr val="FF0000"/>
              </a:solidFill>
            </a:endParaRPr>
          </a:p>
        </p:txBody>
      </p:sp>
      <p:sp>
        <p:nvSpPr>
          <p:cNvPr id="3" name="Content Placeholder 2"/>
          <p:cNvSpPr>
            <a:spLocks noGrp="1"/>
          </p:cNvSpPr>
          <p:nvPr>
            <p:ph idx="1"/>
          </p:nvPr>
        </p:nvSpPr>
        <p:spPr/>
        <p:txBody>
          <a:bodyPr>
            <a:normAutofit/>
          </a:bodyPr>
          <a:lstStyle/>
          <a:p>
            <a:pPr algn="l">
              <a:buFont typeface="Calibri" panose="020F0502020204030204" pitchFamily="34" charset="0"/>
              <a:buChar char=" "/>
            </a:pPr>
            <a:r>
              <a:rPr lang="en-US" sz="2800" dirty="0">
                <a:solidFill>
                  <a:schemeClr val="tx2"/>
                </a:solidFill>
              </a:rPr>
              <a:t>1. </a:t>
            </a:r>
            <a:r>
              <a:rPr lang="en-US" sz="2800" b="1" dirty="0" smtClean="0">
                <a:solidFill>
                  <a:schemeClr val="tx2"/>
                </a:solidFill>
              </a:rPr>
              <a:t>Liquidity</a:t>
            </a:r>
          </a:p>
          <a:p>
            <a:pPr algn="l">
              <a:buFont typeface="Calibri" panose="020F0502020204030204" pitchFamily="34" charset="0"/>
              <a:buChar char=" "/>
            </a:pPr>
            <a:r>
              <a:rPr lang="en-US" sz="2800" dirty="0">
                <a:solidFill>
                  <a:schemeClr val="tx2"/>
                </a:solidFill>
              </a:rPr>
              <a:t>2. </a:t>
            </a:r>
            <a:r>
              <a:rPr lang="en-US" sz="2800" b="1" dirty="0" smtClean="0">
                <a:solidFill>
                  <a:schemeClr val="tx2"/>
                </a:solidFill>
              </a:rPr>
              <a:t>Profitability</a:t>
            </a:r>
          </a:p>
          <a:p>
            <a:pPr algn="l">
              <a:buFont typeface="Calibri" panose="020F0502020204030204" pitchFamily="34" charset="0"/>
              <a:buChar char=" "/>
            </a:pPr>
            <a:r>
              <a:rPr lang="en-US" sz="2800" dirty="0">
                <a:solidFill>
                  <a:schemeClr val="tx2"/>
                </a:solidFill>
              </a:rPr>
              <a:t>3. </a:t>
            </a:r>
            <a:r>
              <a:rPr lang="en-US" sz="2800" b="1" dirty="0">
                <a:solidFill>
                  <a:schemeClr val="tx2"/>
                </a:solidFill>
              </a:rPr>
              <a:t>Safety or </a:t>
            </a:r>
            <a:r>
              <a:rPr lang="en-US" sz="2800" b="1" dirty="0" smtClean="0">
                <a:solidFill>
                  <a:schemeClr val="tx2"/>
                </a:solidFill>
              </a:rPr>
              <a:t>Security</a:t>
            </a:r>
          </a:p>
          <a:p>
            <a:pPr algn="l">
              <a:buFont typeface="Calibri" panose="020F0502020204030204" pitchFamily="34" charset="0"/>
              <a:buChar char=" "/>
            </a:pPr>
            <a:r>
              <a:rPr lang="en-US" sz="2800" dirty="0">
                <a:solidFill>
                  <a:schemeClr val="tx2"/>
                </a:solidFill>
              </a:rPr>
              <a:t>4. </a:t>
            </a:r>
            <a:r>
              <a:rPr lang="en-US" sz="2800" b="1" dirty="0" smtClean="0">
                <a:solidFill>
                  <a:schemeClr val="tx2"/>
                </a:solidFill>
              </a:rPr>
              <a:t>Diversity</a:t>
            </a:r>
          </a:p>
          <a:p>
            <a:pPr algn="l">
              <a:buFont typeface="Calibri" panose="020F0502020204030204" pitchFamily="34" charset="0"/>
              <a:buChar char=" "/>
            </a:pPr>
            <a:r>
              <a:rPr lang="en-US" sz="2800" dirty="0">
                <a:solidFill>
                  <a:schemeClr val="tx2"/>
                </a:solidFill>
              </a:rPr>
              <a:t>5. </a:t>
            </a:r>
            <a:r>
              <a:rPr lang="en-US" sz="2800" b="1" dirty="0" smtClean="0">
                <a:solidFill>
                  <a:schemeClr val="tx2"/>
                </a:solidFill>
              </a:rPr>
              <a:t>Sale ability </a:t>
            </a:r>
            <a:r>
              <a:rPr lang="en-US" sz="2800" b="1" dirty="0">
                <a:solidFill>
                  <a:schemeClr val="tx2"/>
                </a:solidFill>
              </a:rPr>
              <a:t>of </a:t>
            </a:r>
            <a:r>
              <a:rPr lang="en-US" sz="2800" b="1" dirty="0" smtClean="0">
                <a:solidFill>
                  <a:schemeClr val="tx2"/>
                </a:solidFill>
              </a:rPr>
              <a:t>Securities</a:t>
            </a:r>
          </a:p>
          <a:p>
            <a:pPr algn="l">
              <a:buFont typeface="Calibri" panose="020F0502020204030204" pitchFamily="34" charset="0"/>
              <a:buChar char=" "/>
            </a:pPr>
            <a:r>
              <a:rPr lang="en-US" sz="2800" dirty="0">
                <a:solidFill>
                  <a:schemeClr val="tx2"/>
                </a:solidFill>
              </a:rPr>
              <a:t>6. </a:t>
            </a:r>
            <a:r>
              <a:rPr lang="en-US" sz="2800" b="1" dirty="0">
                <a:solidFill>
                  <a:schemeClr val="tx2"/>
                </a:solidFill>
              </a:rPr>
              <a:t>Stability in the Value of </a:t>
            </a:r>
            <a:r>
              <a:rPr lang="en-US" sz="2800" b="1" dirty="0" smtClean="0">
                <a:solidFill>
                  <a:schemeClr val="tx2"/>
                </a:solidFill>
              </a:rPr>
              <a:t>Investments</a:t>
            </a:r>
          </a:p>
          <a:p>
            <a:pPr algn="l">
              <a:buFont typeface="Calibri" panose="020F0502020204030204" pitchFamily="34" charset="0"/>
              <a:buChar char=" "/>
            </a:pPr>
            <a:r>
              <a:rPr lang="en-US" sz="2800" dirty="0">
                <a:solidFill>
                  <a:schemeClr val="tx2"/>
                </a:solidFill>
              </a:rPr>
              <a:t>7. </a:t>
            </a:r>
            <a:r>
              <a:rPr lang="en-US" sz="2800" b="1" dirty="0">
                <a:solidFill>
                  <a:schemeClr val="tx2"/>
                </a:solidFill>
              </a:rPr>
              <a:t>Principles of Tax-Exemption of Investments</a:t>
            </a:r>
            <a:endParaRPr lang="ar-IQ" sz="2800" dirty="0">
              <a:solidFill>
                <a:schemeClr val="tx2"/>
              </a:solidFill>
            </a:endParaRPr>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1859350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2"/>
            <a:ext cx="8229600" cy="4209331"/>
          </a:xfrm>
        </p:spPr>
        <p:txBody>
          <a:bodyPr>
            <a:normAutofit/>
          </a:bodyPr>
          <a:lstStyle/>
          <a:p>
            <a:pPr algn="l">
              <a:buFont typeface="Calibri" panose="020F0502020204030204" pitchFamily="34" charset="0"/>
              <a:buChar char=" "/>
            </a:pPr>
            <a:r>
              <a:rPr lang="en-US" sz="2000" dirty="0"/>
              <a:t>banking system can create credit together which is ten times </a:t>
            </a:r>
            <a:r>
              <a:rPr lang="en-US" sz="2000" dirty="0" smtClean="0"/>
              <a:t>more than </a:t>
            </a:r>
            <a:r>
              <a:rPr lang="en-US" sz="2000" dirty="0"/>
              <a:t>the original increase in the deposits. It should be noted here that the </a:t>
            </a:r>
            <a:r>
              <a:rPr lang="en-US" sz="2000" dirty="0" smtClean="0"/>
              <a:t>size of credit multiplier </a:t>
            </a:r>
            <a:r>
              <a:rPr lang="en-US" sz="2000" dirty="0"/>
              <a:t>is inversely related to the percentage of cash reserves the banks have to </a:t>
            </a:r>
            <a:r>
              <a:rPr lang="en-US" sz="2000" dirty="0" smtClean="0"/>
              <a:t>maintain. If </a:t>
            </a:r>
            <a:r>
              <a:rPr lang="en-US" sz="2000" dirty="0"/>
              <a:t>the reserve ratio increases, the size of credit multiplier is reduced and if the reserve </a:t>
            </a:r>
            <a:r>
              <a:rPr lang="en-US" sz="2000" dirty="0" smtClean="0"/>
              <a:t>ratio is </a:t>
            </a:r>
            <a:r>
              <a:rPr lang="en-US" sz="2000" dirty="0"/>
              <a:t>reduced, the size of credit multiplier will increase</a:t>
            </a:r>
            <a:endParaRPr lang="ar-IQ" sz="2000" dirty="0"/>
          </a:p>
        </p:txBody>
      </p:sp>
      <p:sp>
        <p:nvSpPr>
          <p:cNvPr id="4" name="Content Placeholder 2"/>
          <p:cNvSpPr>
            <a:spLocks noGrp="1"/>
          </p:cNvSpPr>
          <p:nvPr>
            <p:ph type="title"/>
          </p:nvPr>
        </p:nvSpPr>
        <p:spPr>
          <a:xfrm>
            <a:off x="457200" y="274637"/>
            <a:ext cx="8229600" cy="1459633"/>
          </a:xfrm>
        </p:spPr>
        <p:txBody>
          <a:bodyPr>
            <a:normAutofit fontScale="90000"/>
          </a:bodyPr>
          <a:lstStyle/>
          <a:p>
            <a:pPr algn="l">
              <a:buFont typeface="Calibri" panose="020F0502020204030204" pitchFamily="34" charset="0"/>
              <a:buChar char=" "/>
            </a:pPr>
            <a:r>
              <a:rPr lang="en-US" sz="3100" b="1" dirty="0">
                <a:solidFill>
                  <a:srgbClr val="FF0000"/>
                </a:solidFill>
              </a:rPr>
              <a:t>CREDIT CREATION</a:t>
            </a:r>
            <a:r>
              <a:rPr lang="en-US" sz="2000" dirty="0" smtClean="0"/>
              <a:t/>
            </a:r>
            <a:br>
              <a:rPr lang="en-US" sz="2000" dirty="0" smtClean="0"/>
            </a:br>
            <a:r>
              <a:rPr lang="en-US" sz="2200" dirty="0" smtClean="0"/>
              <a:t>Continuous depositing </a:t>
            </a:r>
            <a:r>
              <a:rPr lang="en-US" sz="2200" dirty="0"/>
              <a:t>and withdrawal of cash from the bank. It is only this activity which has </a:t>
            </a:r>
            <a:r>
              <a:rPr lang="en-US" sz="2200" dirty="0" smtClean="0"/>
              <a:t>enabled the </a:t>
            </a:r>
            <a:r>
              <a:rPr lang="en-US" sz="2200" dirty="0"/>
              <a:t>bank to manufacture money. Therefore the banks are not only the purveyors of </a:t>
            </a:r>
            <a:r>
              <a:rPr lang="en-US" sz="2200" dirty="0" smtClean="0"/>
              <a:t>money but </a:t>
            </a:r>
            <a:r>
              <a:rPr lang="en-US" sz="2200" dirty="0"/>
              <a:t>manufacturers of money.</a:t>
            </a:r>
            <a:endParaRPr lang="ar-IQ" sz="2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3717031"/>
            <a:ext cx="6984776" cy="2591693"/>
          </a:xfrm>
          <a:prstGeom prst="rect">
            <a:avLst/>
          </a:prstGeom>
        </p:spPr>
      </p:pic>
      <p:sp>
        <p:nvSpPr>
          <p:cNvPr id="6" name="Rectangle 5"/>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838396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FF0000"/>
                </a:solidFill>
              </a:rPr>
              <a:t>Limitation on Credit Creation</a:t>
            </a:r>
            <a:endParaRPr lang="ar-IQ" sz="2800" dirty="0">
              <a:solidFill>
                <a:srgbClr val="FF0000"/>
              </a:solidFill>
            </a:endParaRPr>
          </a:p>
        </p:txBody>
      </p:sp>
      <p:sp>
        <p:nvSpPr>
          <p:cNvPr id="3" name="Content Placeholder 2"/>
          <p:cNvSpPr>
            <a:spLocks noGrp="1"/>
          </p:cNvSpPr>
          <p:nvPr>
            <p:ph idx="1"/>
          </p:nvPr>
        </p:nvSpPr>
        <p:spPr/>
        <p:txBody>
          <a:bodyPr>
            <a:normAutofit/>
          </a:bodyPr>
          <a:lstStyle/>
          <a:p>
            <a:pPr algn="l">
              <a:buFont typeface="Calibri" panose="020F0502020204030204" pitchFamily="34" charset="0"/>
              <a:buChar char=" "/>
            </a:pPr>
            <a:r>
              <a:rPr lang="en-US" sz="2800" dirty="0"/>
              <a:t>1. </a:t>
            </a:r>
            <a:r>
              <a:rPr lang="en-US" sz="2800" b="1" dirty="0"/>
              <a:t>Amount of </a:t>
            </a:r>
            <a:r>
              <a:rPr lang="en-US" sz="2800" b="1" dirty="0" smtClean="0"/>
              <a:t>Cash</a:t>
            </a:r>
          </a:p>
          <a:p>
            <a:pPr algn="l">
              <a:buFont typeface="Calibri" panose="020F0502020204030204" pitchFamily="34" charset="0"/>
              <a:buChar char=" "/>
            </a:pPr>
            <a:r>
              <a:rPr lang="en-US" sz="2800" dirty="0"/>
              <a:t>2. </a:t>
            </a:r>
            <a:r>
              <a:rPr lang="en-US" sz="2800" b="1" dirty="0"/>
              <a:t>Cash Reserve </a:t>
            </a:r>
            <a:r>
              <a:rPr lang="en-US" sz="2800" b="1" dirty="0" smtClean="0"/>
              <a:t>Ratio</a:t>
            </a:r>
          </a:p>
          <a:p>
            <a:pPr algn="l">
              <a:buFont typeface="Calibri" panose="020F0502020204030204" pitchFamily="34" charset="0"/>
              <a:buChar char=" "/>
            </a:pPr>
            <a:r>
              <a:rPr lang="en-US" sz="2800" dirty="0"/>
              <a:t>3. </a:t>
            </a:r>
            <a:r>
              <a:rPr lang="en-US" sz="2800" b="1" dirty="0"/>
              <a:t>Banking Habits of the </a:t>
            </a:r>
            <a:r>
              <a:rPr lang="en-US" sz="2800" b="1" dirty="0" smtClean="0"/>
              <a:t>People</a:t>
            </a:r>
          </a:p>
          <a:p>
            <a:pPr algn="l">
              <a:buFont typeface="Calibri" panose="020F0502020204030204" pitchFamily="34" charset="0"/>
              <a:buChar char=" "/>
            </a:pPr>
            <a:r>
              <a:rPr lang="en-US" sz="2800" dirty="0"/>
              <a:t>4. </a:t>
            </a:r>
            <a:r>
              <a:rPr lang="en-US" sz="2800" b="1" dirty="0"/>
              <a:t>Nature of Business Conditions in the </a:t>
            </a:r>
            <a:r>
              <a:rPr lang="en-US" sz="2800" b="1" dirty="0" smtClean="0"/>
              <a:t>Economy</a:t>
            </a:r>
          </a:p>
          <a:p>
            <a:pPr algn="l">
              <a:buFont typeface="Calibri" panose="020F0502020204030204" pitchFamily="34" charset="0"/>
              <a:buChar char=" "/>
            </a:pPr>
            <a:r>
              <a:rPr lang="en-US" sz="2800" dirty="0"/>
              <a:t>5. </a:t>
            </a:r>
            <a:r>
              <a:rPr lang="en-US" sz="2800" b="1" dirty="0"/>
              <a:t>Leakages in </a:t>
            </a:r>
            <a:r>
              <a:rPr lang="en-US" sz="2800" b="1" dirty="0" smtClean="0"/>
              <a:t>Credit-Creation</a:t>
            </a:r>
          </a:p>
          <a:p>
            <a:pPr algn="l">
              <a:buFont typeface="Calibri" panose="020F0502020204030204" pitchFamily="34" charset="0"/>
              <a:buChar char=" "/>
            </a:pPr>
            <a:r>
              <a:rPr lang="en-US" sz="2800" dirty="0"/>
              <a:t>6. </a:t>
            </a:r>
            <a:r>
              <a:rPr lang="en-US" sz="2800" b="1" dirty="0"/>
              <a:t>Sound </a:t>
            </a:r>
            <a:r>
              <a:rPr lang="en-US" sz="2800" b="1" dirty="0" smtClean="0"/>
              <a:t>Securities</a:t>
            </a:r>
          </a:p>
          <a:p>
            <a:pPr algn="l">
              <a:buFont typeface="Calibri" panose="020F0502020204030204" pitchFamily="34" charset="0"/>
              <a:buChar char=" "/>
            </a:pPr>
            <a:r>
              <a:rPr lang="en-US" sz="2800" dirty="0"/>
              <a:t>7. </a:t>
            </a:r>
            <a:r>
              <a:rPr lang="en-US" sz="2800" b="1" dirty="0"/>
              <a:t>Liquidity </a:t>
            </a:r>
            <a:r>
              <a:rPr lang="en-US" sz="2800" b="1" dirty="0" smtClean="0"/>
              <a:t>Preference</a:t>
            </a:r>
          </a:p>
          <a:p>
            <a:pPr algn="l">
              <a:buFont typeface="Calibri" panose="020F0502020204030204" pitchFamily="34" charset="0"/>
              <a:buChar char=" "/>
            </a:pPr>
            <a:r>
              <a:rPr lang="en-US" sz="2800" dirty="0"/>
              <a:t>8. </a:t>
            </a:r>
            <a:r>
              <a:rPr lang="en-US" sz="2800" b="1" dirty="0"/>
              <a:t>Monetary Policy of the Central Bank</a:t>
            </a:r>
            <a:endParaRPr lang="ar-IQ" sz="2800"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1207076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88640"/>
            <a:ext cx="8229600" cy="792088"/>
          </a:xfrm>
        </p:spPr>
        <p:txBody>
          <a:bodyPr>
            <a:normAutofit/>
          </a:bodyPr>
          <a:lstStyle/>
          <a:p>
            <a:r>
              <a:rPr lang="en-US" sz="2800" b="1" dirty="0">
                <a:solidFill>
                  <a:srgbClr val="FF0000"/>
                </a:solidFill>
              </a:rPr>
              <a:t>BALANCE SHEET OF THE BANK</a:t>
            </a:r>
            <a:endParaRPr lang="ar-IQ" sz="2800"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6762" y="980728"/>
            <a:ext cx="7610475" cy="5112568"/>
          </a:xfrm>
        </p:spPr>
      </p:pic>
      <p:sp>
        <p:nvSpPr>
          <p:cNvPr id="5" name="Rectangle 4"/>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1170420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rPr>
              <a:t>UNIT BANKING VS BRANCH BANKING</a:t>
            </a:r>
            <a:endParaRPr lang="ar-IQ" sz="3200" dirty="0">
              <a:solidFill>
                <a:srgbClr val="FF0000"/>
              </a:solidFill>
            </a:endParaRPr>
          </a:p>
        </p:txBody>
      </p:sp>
      <p:sp>
        <p:nvSpPr>
          <p:cNvPr id="3" name="Content Placeholder 2"/>
          <p:cNvSpPr>
            <a:spLocks noGrp="1"/>
          </p:cNvSpPr>
          <p:nvPr>
            <p:ph idx="1"/>
          </p:nvPr>
        </p:nvSpPr>
        <p:spPr>
          <a:xfrm>
            <a:off x="457200" y="1600201"/>
            <a:ext cx="8229600" cy="2404864"/>
          </a:xfrm>
        </p:spPr>
        <p:txBody>
          <a:bodyPr>
            <a:normAutofit/>
          </a:bodyPr>
          <a:lstStyle/>
          <a:p>
            <a:pPr algn="l">
              <a:buFont typeface="Calibri" panose="020F0502020204030204" pitchFamily="34" charset="0"/>
              <a:buChar char=" "/>
            </a:pPr>
            <a:r>
              <a:rPr lang="en-US" sz="2800" b="1" dirty="0">
                <a:solidFill>
                  <a:schemeClr val="tx2"/>
                </a:solidFill>
              </a:rPr>
              <a:t>A. Unit Banking</a:t>
            </a:r>
          </a:p>
          <a:p>
            <a:pPr algn="l">
              <a:buFont typeface="Calibri" panose="020F0502020204030204" pitchFamily="34" charset="0"/>
              <a:buChar char=" "/>
            </a:pPr>
            <a:r>
              <a:rPr lang="en-US" sz="2800" dirty="0"/>
              <a:t>‘Unit banking’ means a system of banking </a:t>
            </a:r>
            <a:r>
              <a:rPr lang="en-US" sz="2800" dirty="0" smtClean="0"/>
              <a:t>under which </a:t>
            </a:r>
            <a:r>
              <a:rPr lang="en-US" sz="2800" dirty="0"/>
              <a:t>banking services are provided by </a:t>
            </a:r>
            <a:r>
              <a:rPr lang="en-US" sz="2800" dirty="0" smtClean="0"/>
              <a:t>a single </a:t>
            </a:r>
            <a:r>
              <a:rPr lang="en-US" sz="2800" dirty="0"/>
              <a:t>banking </a:t>
            </a:r>
            <a:r>
              <a:rPr lang="en-US" sz="2800" dirty="0" smtClean="0"/>
              <a:t>organization. </a:t>
            </a:r>
            <a:r>
              <a:rPr lang="en-US" sz="2800" dirty="0"/>
              <a:t>Such a bank has a single office or place of work.</a:t>
            </a:r>
            <a:endParaRPr lang="ar-IQ" sz="2800"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2957127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2910" y="1139394"/>
            <a:ext cx="7929618" cy="2677656"/>
          </a:xfrm>
          <a:prstGeom prst="rect">
            <a:avLst/>
          </a:prstGeom>
        </p:spPr>
        <p:txBody>
          <a:bodyPr wrap="square">
            <a:spAutoFit/>
          </a:bodyPr>
          <a:lstStyle/>
          <a:p>
            <a:pPr algn="l">
              <a:buNone/>
            </a:pPr>
            <a:r>
              <a:rPr lang="en-US" sz="2400" dirty="0" smtClean="0"/>
              <a:t>Banking has been defined as “Accepting for the purpose of lending &amp; investment, of deposit of money from the public, repayable on demand order or otherwise and withdraw able by </a:t>
            </a:r>
            <a:r>
              <a:rPr lang="en-US" sz="2400" dirty="0" err="1" smtClean="0"/>
              <a:t>cheques</a:t>
            </a:r>
            <a:r>
              <a:rPr lang="en-US" sz="2400" dirty="0" smtClean="0"/>
              <a:t>.” </a:t>
            </a:r>
          </a:p>
          <a:p>
            <a:pPr algn="l">
              <a:buNone/>
            </a:pPr>
            <a:endParaRPr lang="en-US" sz="2400" dirty="0" smtClean="0"/>
          </a:p>
          <a:p>
            <a:pPr algn="l">
              <a:buNone/>
            </a:pPr>
            <a:r>
              <a:rPr lang="en-US" sz="2400" dirty="0" smtClean="0"/>
              <a:t>Banking means transacting business with a bank; depositing or withdrawing funds or requesting a loan etc.</a:t>
            </a:r>
          </a:p>
        </p:txBody>
      </p:sp>
      <p:sp>
        <p:nvSpPr>
          <p:cNvPr id="4" name="Rectangle 3"/>
          <p:cNvSpPr/>
          <p:nvPr/>
        </p:nvSpPr>
        <p:spPr>
          <a:xfrm>
            <a:off x="642910" y="4143380"/>
            <a:ext cx="7929618" cy="2739211"/>
          </a:xfrm>
          <a:prstGeom prst="rect">
            <a:avLst/>
          </a:prstGeom>
        </p:spPr>
        <p:txBody>
          <a:bodyPr wrap="square">
            <a:spAutoFit/>
          </a:bodyPr>
          <a:lstStyle/>
          <a:p>
            <a:pPr algn="l"/>
            <a:r>
              <a:rPr lang="en-US" sz="2000" dirty="0" smtClean="0"/>
              <a:t>An </a:t>
            </a:r>
            <a:r>
              <a:rPr lang="en-US" sz="2000" dirty="0" smtClean="0">
                <a:hlinkClick r:id="rId2"/>
              </a:rPr>
              <a:t>establishment</a:t>
            </a:r>
            <a:r>
              <a:rPr lang="en-US" sz="2000" dirty="0" smtClean="0"/>
              <a:t> </a:t>
            </a:r>
            <a:r>
              <a:rPr lang="en-US" sz="2000" dirty="0" smtClean="0">
                <a:hlinkClick r:id="rId3"/>
              </a:rPr>
              <a:t>authorized</a:t>
            </a:r>
            <a:r>
              <a:rPr lang="en-US" sz="2000" dirty="0" smtClean="0"/>
              <a:t> by a </a:t>
            </a:r>
            <a:r>
              <a:rPr lang="en-US" sz="2000" dirty="0" smtClean="0">
                <a:hlinkClick r:id="rId4"/>
              </a:rPr>
              <a:t>government</a:t>
            </a:r>
            <a:r>
              <a:rPr lang="en-US" sz="2000" dirty="0" smtClean="0"/>
              <a:t> to accept </a:t>
            </a:r>
            <a:r>
              <a:rPr lang="en-US" sz="2000" dirty="0" smtClean="0">
                <a:hlinkClick r:id="rId5"/>
              </a:rPr>
              <a:t>deposits</a:t>
            </a:r>
            <a:r>
              <a:rPr lang="en-US" sz="2000" dirty="0" smtClean="0"/>
              <a:t>, </a:t>
            </a:r>
            <a:r>
              <a:rPr lang="en-US" sz="2000" dirty="0" smtClean="0">
                <a:hlinkClick r:id="rId6"/>
              </a:rPr>
              <a:t>pay</a:t>
            </a:r>
            <a:r>
              <a:rPr lang="en-US" sz="2000" dirty="0" smtClean="0"/>
              <a:t> </a:t>
            </a:r>
            <a:r>
              <a:rPr lang="en-US" sz="2000" dirty="0" smtClean="0">
                <a:hlinkClick r:id="rId7"/>
              </a:rPr>
              <a:t>interest</a:t>
            </a:r>
            <a:r>
              <a:rPr lang="en-US" sz="2000" dirty="0" smtClean="0"/>
              <a:t>, clear </a:t>
            </a:r>
            <a:r>
              <a:rPr lang="en-US" sz="2000" dirty="0" smtClean="0">
                <a:hlinkClick r:id="rId8"/>
              </a:rPr>
              <a:t>checks</a:t>
            </a:r>
            <a:r>
              <a:rPr lang="en-US" sz="2000" dirty="0" smtClean="0"/>
              <a:t>, make </a:t>
            </a:r>
            <a:r>
              <a:rPr lang="en-US" sz="2000" dirty="0" smtClean="0">
                <a:hlinkClick r:id="rId9"/>
              </a:rPr>
              <a:t>loans</a:t>
            </a:r>
            <a:r>
              <a:rPr lang="en-US" sz="2000" dirty="0" smtClean="0"/>
              <a:t>, </a:t>
            </a:r>
            <a:r>
              <a:rPr lang="en-US" sz="2000" dirty="0" smtClean="0">
                <a:hlinkClick r:id="rId10"/>
              </a:rPr>
              <a:t>act</a:t>
            </a:r>
            <a:r>
              <a:rPr lang="en-US" sz="2000" dirty="0" smtClean="0"/>
              <a:t> as an </a:t>
            </a:r>
            <a:r>
              <a:rPr lang="en-US" sz="2000" dirty="0" smtClean="0">
                <a:hlinkClick r:id="rId11"/>
              </a:rPr>
              <a:t>intermediary</a:t>
            </a:r>
            <a:r>
              <a:rPr lang="en-US" sz="2000" dirty="0" smtClean="0"/>
              <a:t> in </a:t>
            </a:r>
            <a:r>
              <a:rPr lang="en-US" sz="2000" dirty="0" smtClean="0">
                <a:hlinkClick r:id="rId12"/>
              </a:rPr>
              <a:t>financial </a:t>
            </a:r>
          </a:p>
          <a:p>
            <a:pPr algn="l"/>
            <a:r>
              <a:rPr lang="en-US" sz="2000" dirty="0" smtClean="0">
                <a:hlinkClick r:id="rId12"/>
              </a:rPr>
              <a:t>transactions</a:t>
            </a:r>
            <a:r>
              <a:rPr lang="en-US" sz="2000" dirty="0" smtClean="0"/>
              <a:t>, and </a:t>
            </a:r>
            <a:r>
              <a:rPr lang="en-US" sz="2000" dirty="0" smtClean="0">
                <a:hlinkClick r:id="rId13"/>
              </a:rPr>
              <a:t>provide</a:t>
            </a:r>
            <a:r>
              <a:rPr lang="en-US" sz="2000" dirty="0" smtClean="0"/>
              <a:t> other </a:t>
            </a:r>
            <a:r>
              <a:rPr lang="en-US" sz="2000" dirty="0" smtClean="0">
                <a:hlinkClick r:id="rId14"/>
              </a:rPr>
              <a:t>financial services</a:t>
            </a:r>
            <a:r>
              <a:rPr lang="en-US" sz="2000" dirty="0" smtClean="0"/>
              <a:t> to its </a:t>
            </a:r>
            <a:r>
              <a:rPr lang="en-US" sz="2000" dirty="0" smtClean="0">
                <a:hlinkClick r:id="rId15"/>
              </a:rPr>
              <a:t>customers</a:t>
            </a:r>
            <a:r>
              <a:rPr lang="en-US" sz="2000" dirty="0" smtClean="0"/>
              <a:t>.</a:t>
            </a:r>
          </a:p>
          <a:p>
            <a:pPr algn="l"/>
            <a:endParaRPr lang="en-US" sz="2000" dirty="0"/>
          </a:p>
          <a:p>
            <a:pPr algn="l"/>
            <a:r>
              <a:rPr lang="en-US" sz="2000" dirty="0" smtClean="0"/>
              <a:t/>
            </a:r>
            <a:br>
              <a:rPr lang="en-US" sz="2000" dirty="0" smtClean="0"/>
            </a:br>
            <a:endParaRPr lang="en-US" sz="2000" dirty="0" smtClean="0"/>
          </a:p>
          <a:p>
            <a:pPr algn="l"/>
            <a:r>
              <a:rPr lang="en-US" sz="1600" dirty="0" smtClean="0"/>
              <a:t>Read more</a:t>
            </a:r>
            <a:endParaRPr lang="en-US" dirty="0" smtClean="0"/>
          </a:p>
          <a:p>
            <a:pPr algn="l"/>
            <a:r>
              <a:rPr lang="en-US" dirty="0" smtClean="0"/>
              <a:t> </a:t>
            </a:r>
            <a:r>
              <a:rPr lang="en-US" dirty="0" smtClean="0">
                <a:hlinkClick r:id="rId16"/>
              </a:rPr>
              <a:t>http://www.businessdictionary.com/definition/bank.html#ixzz3H0RgEYzR</a:t>
            </a:r>
            <a:r>
              <a:rPr lang="en-US" dirty="0" smtClean="0"/>
              <a:t/>
            </a:r>
            <a:br>
              <a:rPr lang="en-US" dirty="0" smtClean="0"/>
            </a:br>
            <a:endParaRPr lang="en-US" dirty="0"/>
          </a:p>
        </p:txBody>
      </p:sp>
      <p:sp>
        <p:nvSpPr>
          <p:cNvPr id="5" name="Rectangle 4"/>
          <p:cNvSpPr/>
          <p:nvPr/>
        </p:nvSpPr>
        <p:spPr>
          <a:xfrm>
            <a:off x="642910" y="285728"/>
            <a:ext cx="7929618" cy="830997"/>
          </a:xfrm>
          <a:prstGeom prst="rect">
            <a:avLst/>
          </a:prstGeom>
        </p:spPr>
        <p:txBody>
          <a:bodyPr wrap="square">
            <a:spAutoFit/>
          </a:bodyPr>
          <a:lstStyle/>
          <a:p>
            <a:pPr algn="l"/>
            <a:r>
              <a:rPr lang="en-US" sz="2400" dirty="0" smtClean="0">
                <a:solidFill>
                  <a:srgbClr val="FF0000"/>
                </a:solidFill>
              </a:rPr>
              <a:t>BANK:</a:t>
            </a:r>
            <a:r>
              <a:rPr lang="en-US" sz="2400" dirty="0" smtClean="0"/>
              <a:t> Bank is an institution which deals in money, in general, it receives deposits and advance loans.</a:t>
            </a:r>
            <a:endParaRPr lang="ar-IQ"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US" sz="2400" b="1" dirty="0">
                <a:solidFill>
                  <a:schemeClr val="tx2"/>
                </a:solidFill>
              </a:rPr>
              <a:t>Advantages of Unit Banking</a:t>
            </a:r>
            <a:br>
              <a:rPr lang="en-US" sz="2400" b="1" dirty="0">
                <a:solidFill>
                  <a:schemeClr val="tx2"/>
                </a:solidFill>
              </a:rPr>
            </a:br>
            <a:r>
              <a:rPr lang="en-US" sz="2400" dirty="0"/>
              <a:t>Following are the main advantages of unit banking:</a:t>
            </a:r>
            <a:endParaRPr lang="ar-IQ" sz="2400" dirty="0"/>
          </a:p>
        </p:txBody>
      </p:sp>
      <p:sp>
        <p:nvSpPr>
          <p:cNvPr id="3" name="Content Placeholder 2"/>
          <p:cNvSpPr>
            <a:spLocks noGrp="1"/>
          </p:cNvSpPr>
          <p:nvPr>
            <p:ph idx="1"/>
          </p:nvPr>
        </p:nvSpPr>
        <p:spPr>
          <a:xfrm>
            <a:off x="457200" y="1340768"/>
            <a:ext cx="8229600" cy="4525963"/>
          </a:xfrm>
        </p:spPr>
        <p:txBody>
          <a:bodyPr>
            <a:noAutofit/>
          </a:bodyPr>
          <a:lstStyle/>
          <a:p>
            <a:pPr algn="l">
              <a:buFont typeface="Calibri" panose="020F0502020204030204" pitchFamily="34" charset="0"/>
              <a:buChar char=" "/>
            </a:pPr>
            <a:r>
              <a:rPr lang="en-US" sz="2800" dirty="0"/>
              <a:t>1. </a:t>
            </a:r>
            <a:r>
              <a:rPr lang="en-US" sz="2800" b="1" dirty="0"/>
              <a:t>Efficient </a:t>
            </a:r>
            <a:r>
              <a:rPr lang="en-US" sz="2800" b="1" dirty="0" smtClean="0"/>
              <a:t>Management</a:t>
            </a:r>
          </a:p>
          <a:p>
            <a:pPr algn="l">
              <a:buFont typeface="Calibri" panose="020F0502020204030204" pitchFamily="34" charset="0"/>
              <a:buChar char=" "/>
            </a:pPr>
            <a:r>
              <a:rPr lang="en-US" sz="2800" dirty="0"/>
              <a:t>2. </a:t>
            </a:r>
            <a:r>
              <a:rPr lang="en-US" sz="2800" b="1" dirty="0"/>
              <a:t>Better </a:t>
            </a:r>
            <a:r>
              <a:rPr lang="en-US" sz="2800" b="1" dirty="0" smtClean="0"/>
              <a:t>Service</a:t>
            </a:r>
          </a:p>
          <a:p>
            <a:pPr algn="l">
              <a:buFont typeface="Calibri" panose="020F0502020204030204" pitchFamily="34" charset="0"/>
              <a:buChar char=" "/>
            </a:pPr>
            <a:r>
              <a:rPr lang="en-US" sz="2800" dirty="0"/>
              <a:t>3. </a:t>
            </a:r>
            <a:r>
              <a:rPr lang="en-US" sz="2800" b="1" dirty="0"/>
              <a:t>Close Customer-banker </a:t>
            </a:r>
            <a:r>
              <a:rPr lang="en-US" sz="2800" b="1" dirty="0" smtClean="0"/>
              <a:t>Relations</a:t>
            </a:r>
          </a:p>
          <a:p>
            <a:pPr algn="l">
              <a:buFont typeface="Calibri" panose="020F0502020204030204" pitchFamily="34" charset="0"/>
              <a:buChar char=" "/>
            </a:pPr>
            <a:r>
              <a:rPr lang="en-US" sz="2800" dirty="0"/>
              <a:t>4. </a:t>
            </a:r>
            <a:r>
              <a:rPr lang="en-US" sz="2800" b="1" dirty="0"/>
              <a:t>No Evil Effects Due to Strikes or </a:t>
            </a:r>
            <a:r>
              <a:rPr lang="en-US" sz="2800" b="1" dirty="0" smtClean="0"/>
              <a:t>Closure</a:t>
            </a:r>
          </a:p>
          <a:p>
            <a:pPr algn="l">
              <a:buFont typeface="Calibri" panose="020F0502020204030204" pitchFamily="34" charset="0"/>
              <a:buChar char=" "/>
            </a:pPr>
            <a:r>
              <a:rPr lang="en-US" sz="2800" dirty="0"/>
              <a:t>5. </a:t>
            </a:r>
            <a:r>
              <a:rPr lang="en-US" sz="2800" b="1" dirty="0"/>
              <a:t>No Monopolistic </a:t>
            </a:r>
            <a:r>
              <a:rPr lang="en-US" sz="2800" b="1" dirty="0" smtClean="0"/>
              <a:t>Practices</a:t>
            </a:r>
          </a:p>
          <a:p>
            <a:pPr algn="l">
              <a:buFont typeface="Calibri" panose="020F0502020204030204" pitchFamily="34" charset="0"/>
              <a:buChar char=" "/>
            </a:pPr>
            <a:r>
              <a:rPr lang="en-US" sz="2800" dirty="0"/>
              <a:t>6. </a:t>
            </a:r>
            <a:r>
              <a:rPr lang="en-US" sz="2800" b="1" dirty="0"/>
              <a:t>No Risks of </a:t>
            </a:r>
            <a:r>
              <a:rPr lang="en-US" sz="2800" b="1" dirty="0" smtClean="0"/>
              <a:t>Fraud</a:t>
            </a:r>
          </a:p>
          <a:p>
            <a:pPr algn="l">
              <a:buFont typeface="Calibri" panose="020F0502020204030204" pitchFamily="34" charset="0"/>
              <a:buChar char=" "/>
            </a:pPr>
            <a:r>
              <a:rPr lang="en-US" sz="2800" dirty="0"/>
              <a:t>7. </a:t>
            </a:r>
            <a:r>
              <a:rPr lang="en-US" sz="2800" b="1" dirty="0"/>
              <a:t>Closure of Inefficient </a:t>
            </a:r>
            <a:r>
              <a:rPr lang="en-US" sz="2800" b="1" dirty="0" smtClean="0"/>
              <a:t>Banks</a:t>
            </a:r>
          </a:p>
          <a:p>
            <a:pPr algn="l">
              <a:buFont typeface="Calibri" panose="020F0502020204030204" pitchFamily="34" charset="0"/>
              <a:buChar char=" "/>
            </a:pPr>
            <a:r>
              <a:rPr lang="en-US" sz="2800" dirty="0"/>
              <a:t>8. </a:t>
            </a:r>
            <a:r>
              <a:rPr lang="en-US" sz="2800" b="1" dirty="0"/>
              <a:t>Local </a:t>
            </a:r>
            <a:r>
              <a:rPr lang="en-US" sz="2800" b="1" dirty="0" smtClean="0"/>
              <a:t>Development</a:t>
            </a:r>
          </a:p>
          <a:p>
            <a:pPr algn="l">
              <a:buFont typeface="Calibri" panose="020F0502020204030204" pitchFamily="34" charset="0"/>
              <a:buChar char=" "/>
            </a:pPr>
            <a:r>
              <a:rPr lang="en-US" sz="2800" dirty="0"/>
              <a:t>9. </a:t>
            </a:r>
            <a:r>
              <a:rPr lang="en-US" sz="2800" b="1" dirty="0"/>
              <a:t>Promotes Regional Balance</a:t>
            </a:r>
            <a:endParaRPr lang="ar-IQ" sz="2800"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38765514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US" sz="2800" b="1" dirty="0">
                <a:solidFill>
                  <a:schemeClr val="tx2"/>
                </a:solidFill>
              </a:rPr>
              <a:t>Disadvantages of Unit Banking</a:t>
            </a:r>
            <a:endParaRPr lang="ar-IQ" sz="2800" dirty="0">
              <a:solidFill>
                <a:schemeClr val="tx2"/>
              </a:solidFill>
            </a:endParaRPr>
          </a:p>
        </p:txBody>
      </p:sp>
      <p:sp>
        <p:nvSpPr>
          <p:cNvPr id="3" name="Content Placeholder 2"/>
          <p:cNvSpPr>
            <a:spLocks noGrp="1"/>
          </p:cNvSpPr>
          <p:nvPr>
            <p:ph idx="1"/>
          </p:nvPr>
        </p:nvSpPr>
        <p:spPr>
          <a:xfrm>
            <a:off x="486836" y="1124744"/>
            <a:ext cx="8229600" cy="4525963"/>
          </a:xfrm>
        </p:spPr>
        <p:txBody>
          <a:bodyPr>
            <a:normAutofit fontScale="92500" lnSpcReduction="20000"/>
          </a:bodyPr>
          <a:lstStyle/>
          <a:p>
            <a:pPr algn="l">
              <a:buFont typeface="Calibri" panose="020F0502020204030204" pitchFamily="34" charset="0"/>
              <a:buChar char=" "/>
            </a:pPr>
            <a:r>
              <a:rPr lang="en-US" dirty="0"/>
              <a:t>1. </a:t>
            </a:r>
            <a:r>
              <a:rPr lang="en-US" b="1" dirty="0"/>
              <a:t>No Economies of Large </a:t>
            </a:r>
            <a:r>
              <a:rPr lang="en-US" b="1" dirty="0" smtClean="0"/>
              <a:t>Scale</a:t>
            </a:r>
          </a:p>
          <a:p>
            <a:pPr algn="l">
              <a:buFont typeface="Calibri" panose="020F0502020204030204" pitchFamily="34" charset="0"/>
              <a:buChar char=" "/>
            </a:pPr>
            <a:r>
              <a:rPr lang="en-US" dirty="0"/>
              <a:t>2. </a:t>
            </a:r>
            <a:r>
              <a:rPr lang="en-US" b="1" dirty="0"/>
              <a:t>Lack of Uniformity in Interest Rates</a:t>
            </a:r>
            <a:r>
              <a:rPr lang="en-US" b="1" dirty="0" smtClean="0"/>
              <a:t>:</a:t>
            </a:r>
          </a:p>
          <a:p>
            <a:pPr algn="l">
              <a:buFont typeface="Calibri" panose="020F0502020204030204" pitchFamily="34" charset="0"/>
              <a:buChar char=" "/>
            </a:pPr>
            <a:r>
              <a:rPr lang="en-US" dirty="0"/>
              <a:t>3. </a:t>
            </a:r>
            <a:r>
              <a:rPr lang="en-US" b="1" dirty="0"/>
              <a:t>Lack of </a:t>
            </a:r>
            <a:r>
              <a:rPr lang="en-US" b="1" dirty="0" smtClean="0"/>
              <a:t>Control</a:t>
            </a:r>
          </a:p>
          <a:p>
            <a:pPr algn="l">
              <a:buFont typeface="Calibri" panose="020F0502020204030204" pitchFamily="34" charset="0"/>
              <a:buChar char=" "/>
            </a:pPr>
            <a:r>
              <a:rPr lang="en-US" dirty="0"/>
              <a:t>4. </a:t>
            </a:r>
            <a:r>
              <a:rPr lang="en-US" b="1" dirty="0"/>
              <a:t>Risks of Bank’s </a:t>
            </a:r>
            <a:r>
              <a:rPr lang="en-US" b="1" dirty="0" smtClean="0"/>
              <a:t>Failure</a:t>
            </a:r>
          </a:p>
          <a:p>
            <a:pPr algn="l">
              <a:buFont typeface="Calibri" panose="020F0502020204030204" pitchFamily="34" charset="0"/>
              <a:buChar char=" "/>
            </a:pPr>
            <a:r>
              <a:rPr lang="en-US" dirty="0"/>
              <a:t>5. </a:t>
            </a:r>
            <a:r>
              <a:rPr lang="en-US" b="1" dirty="0"/>
              <a:t>Limited </a:t>
            </a:r>
            <a:r>
              <a:rPr lang="en-US" b="1" dirty="0" smtClean="0"/>
              <a:t>Resources</a:t>
            </a:r>
          </a:p>
          <a:p>
            <a:pPr algn="l">
              <a:buFont typeface="Calibri" panose="020F0502020204030204" pitchFamily="34" charset="0"/>
              <a:buChar char=" "/>
            </a:pPr>
            <a:r>
              <a:rPr lang="en-US" dirty="0"/>
              <a:t>6. </a:t>
            </a:r>
            <a:r>
              <a:rPr lang="en-US" b="1" dirty="0"/>
              <a:t>Unhealthy </a:t>
            </a:r>
            <a:r>
              <a:rPr lang="en-US" b="1" dirty="0" smtClean="0"/>
              <a:t>Competition</a:t>
            </a:r>
          </a:p>
          <a:p>
            <a:pPr algn="l">
              <a:buFont typeface="Calibri" panose="020F0502020204030204" pitchFamily="34" charset="0"/>
              <a:buChar char=" "/>
            </a:pPr>
            <a:r>
              <a:rPr lang="en-US" dirty="0"/>
              <a:t>7. </a:t>
            </a:r>
            <a:r>
              <a:rPr lang="en-US" b="1" dirty="0"/>
              <a:t>Wastage of National </a:t>
            </a:r>
            <a:r>
              <a:rPr lang="en-US" b="1" dirty="0" smtClean="0"/>
              <a:t>Resources</a:t>
            </a:r>
          </a:p>
          <a:p>
            <a:pPr algn="l">
              <a:buFont typeface="Calibri" panose="020F0502020204030204" pitchFamily="34" charset="0"/>
              <a:buChar char=" "/>
            </a:pPr>
            <a:r>
              <a:rPr lang="en-US" dirty="0"/>
              <a:t>8. </a:t>
            </a:r>
            <a:r>
              <a:rPr lang="en-US" b="1" dirty="0"/>
              <a:t>No Banking Development in Backward </a:t>
            </a:r>
            <a:r>
              <a:rPr lang="en-US" b="1" dirty="0" smtClean="0"/>
              <a:t>Areas</a:t>
            </a:r>
          </a:p>
          <a:p>
            <a:pPr algn="l">
              <a:buFont typeface="Calibri" panose="020F0502020204030204" pitchFamily="34" charset="0"/>
              <a:buChar char=" "/>
            </a:pPr>
            <a:r>
              <a:rPr lang="en-US" dirty="0"/>
              <a:t>9. </a:t>
            </a:r>
            <a:r>
              <a:rPr lang="en-US" b="1" dirty="0"/>
              <a:t>Local Pressure</a:t>
            </a:r>
            <a:endParaRPr lang="ar-IQ"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11492247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00" b="1" dirty="0">
                <a:solidFill>
                  <a:schemeClr val="tx2"/>
                </a:solidFill>
              </a:rPr>
              <a:t>B. Branch Banking System</a:t>
            </a:r>
            <a:r>
              <a:rPr lang="en-US" sz="3100" b="1" dirty="0"/>
              <a:t/>
            </a:r>
            <a:br>
              <a:rPr lang="en-US" sz="3100" b="1" dirty="0"/>
            </a:br>
            <a:r>
              <a:rPr lang="en-US" sz="3100" dirty="0"/>
              <a:t>It means a system of banking in which a banking </a:t>
            </a:r>
            <a:r>
              <a:rPr lang="en-US" sz="3100" dirty="0" smtClean="0"/>
              <a:t>organization </a:t>
            </a:r>
            <a:r>
              <a:rPr lang="en-US" sz="3100" dirty="0"/>
              <a:t>works at more than one place.</a:t>
            </a:r>
            <a:endParaRPr lang="ar-IQ" sz="3100" dirty="0"/>
          </a:p>
        </p:txBody>
      </p:sp>
      <p:sp>
        <p:nvSpPr>
          <p:cNvPr id="4" name="Content Placeholder 2"/>
          <p:cNvSpPr>
            <a:spLocks noGrp="1"/>
          </p:cNvSpPr>
          <p:nvPr>
            <p:ph idx="1"/>
          </p:nvPr>
        </p:nvSpPr>
        <p:spPr>
          <a:xfrm>
            <a:off x="457200" y="2348880"/>
            <a:ext cx="8229600" cy="3777283"/>
          </a:xfrm>
        </p:spPr>
        <p:txBody>
          <a:bodyPr>
            <a:normAutofit lnSpcReduction="10000"/>
          </a:bodyPr>
          <a:lstStyle/>
          <a:p>
            <a:pPr algn="l">
              <a:buFont typeface="Calibri" panose="020F0502020204030204" pitchFamily="34" charset="0"/>
              <a:buChar char=" "/>
            </a:pPr>
            <a:r>
              <a:rPr lang="en-US" sz="2400" dirty="0" smtClean="0"/>
              <a:t>1. </a:t>
            </a:r>
            <a:r>
              <a:rPr lang="en-US" sz="2400" b="1" dirty="0" smtClean="0"/>
              <a:t>Better Banking Services</a:t>
            </a:r>
          </a:p>
          <a:p>
            <a:pPr algn="l">
              <a:buFont typeface="Calibri" panose="020F0502020204030204" pitchFamily="34" charset="0"/>
              <a:buChar char=" "/>
            </a:pPr>
            <a:r>
              <a:rPr lang="en-US" sz="2400" dirty="0" smtClean="0"/>
              <a:t>2. </a:t>
            </a:r>
            <a:r>
              <a:rPr lang="en-US" sz="2400" b="1" dirty="0" smtClean="0"/>
              <a:t>Extensive Service</a:t>
            </a:r>
          </a:p>
          <a:p>
            <a:pPr algn="l">
              <a:buFont typeface="Calibri" panose="020F0502020204030204" pitchFamily="34" charset="0"/>
              <a:buChar char=" "/>
            </a:pPr>
            <a:r>
              <a:rPr lang="en-US" sz="2400" dirty="0" smtClean="0"/>
              <a:t>3. </a:t>
            </a:r>
            <a:r>
              <a:rPr lang="en-US" sz="2400" b="1" dirty="0" smtClean="0"/>
              <a:t>Decentralization of Risks</a:t>
            </a:r>
          </a:p>
          <a:p>
            <a:pPr algn="l">
              <a:buFont typeface="Calibri" panose="020F0502020204030204" pitchFamily="34" charset="0"/>
              <a:buChar char=" "/>
            </a:pPr>
            <a:r>
              <a:rPr lang="en-US" sz="2400" dirty="0" smtClean="0"/>
              <a:t>4. </a:t>
            </a:r>
            <a:r>
              <a:rPr lang="en-US" sz="2400" b="1" dirty="0" smtClean="0"/>
              <a:t>Uniform Rates of Interest</a:t>
            </a:r>
          </a:p>
          <a:p>
            <a:pPr algn="l">
              <a:buFont typeface="Calibri" panose="020F0502020204030204" pitchFamily="34" charset="0"/>
              <a:buChar char=" "/>
            </a:pPr>
            <a:r>
              <a:rPr lang="en-US" sz="2400" dirty="0" smtClean="0"/>
              <a:t>5. </a:t>
            </a:r>
            <a:r>
              <a:rPr lang="en-US" sz="2400" b="1" dirty="0" smtClean="0"/>
              <a:t>Better Cash Management</a:t>
            </a:r>
          </a:p>
          <a:p>
            <a:pPr algn="l">
              <a:buFont typeface="Calibri" panose="020F0502020204030204" pitchFamily="34" charset="0"/>
              <a:buChar char=" "/>
            </a:pPr>
            <a:r>
              <a:rPr lang="en-US" sz="2400" dirty="0" smtClean="0"/>
              <a:t>6. </a:t>
            </a:r>
            <a:r>
              <a:rPr lang="en-US" sz="2400" b="1" dirty="0" smtClean="0"/>
              <a:t>Better Training Facilities to Employees</a:t>
            </a:r>
          </a:p>
          <a:p>
            <a:pPr algn="l">
              <a:buFont typeface="Calibri" panose="020F0502020204030204" pitchFamily="34" charset="0"/>
              <a:buChar char=" "/>
            </a:pPr>
            <a:r>
              <a:rPr lang="en-US" sz="2400" dirty="0" smtClean="0"/>
              <a:t>7. </a:t>
            </a:r>
            <a:r>
              <a:rPr lang="en-US" sz="2400" b="1" dirty="0" smtClean="0"/>
              <a:t>Easy and Economical Transfer of Funds</a:t>
            </a:r>
          </a:p>
          <a:p>
            <a:pPr algn="l">
              <a:buFont typeface="Calibri" panose="020F0502020204030204" pitchFamily="34" charset="0"/>
              <a:buChar char=" "/>
            </a:pPr>
            <a:r>
              <a:rPr lang="en-US" sz="2400" dirty="0" smtClean="0"/>
              <a:t>8. </a:t>
            </a:r>
            <a:r>
              <a:rPr lang="en-US" sz="2400" b="1" dirty="0" smtClean="0"/>
              <a:t>Better Investment of Funds</a:t>
            </a:r>
          </a:p>
          <a:p>
            <a:pPr algn="l">
              <a:buFont typeface="Calibri" panose="020F0502020204030204" pitchFamily="34" charset="0"/>
              <a:buChar char=" "/>
            </a:pPr>
            <a:r>
              <a:rPr lang="en-US" sz="2400" dirty="0"/>
              <a:t>9. </a:t>
            </a:r>
            <a:r>
              <a:rPr lang="en-US" sz="2400" b="1" dirty="0"/>
              <a:t>Effective Central Bank Control</a:t>
            </a:r>
            <a:endParaRPr lang="en-US" sz="2400" b="1" dirty="0" smtClean="0"/>
          </a:p>
          <a:p>
            <a:pPr algn="l">
              <a:buFont typeface="Calibri" panose="020F0502020204030204" pitchFamily="34" charset="0"/>
              <a:buChar char=" "/>
            </a:pPr>
            <a:endParaRPr lang="ar-IQ" sz="2400" dirty="0"/>
          </a:p>
        </p:txBody>
      </p:sp>
      <p:sp>
        <p:nvSpPr>
          <p:cNvPr id="5" name="Title 1"/>
          <p:cNvSpPr txBox="1">
            <a:spLocks/>
          </p:cNvSpPr>
          <p:nvPr/>
        </p:nvSpPr>
        <p:spPr>
          <a:xfrm>
            <a:off x="609600" y="1628800"/>
            <a:ext cx="8229600" cy="72008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tx2"/>
                </a:solidFill>
              </a:rPr>
              <a:t>Advantages of Branch Banking</a:t>
            </a:r>
            <a:endParaRPr lang="ar-IQ" sz="2800" dirty="0">
              <a:solidFill>
                <a:schemeClr val="tx2"/>
              </a:solidFill>
            </a:endParaRPr>
          </a:p>
        </p:txBody>
      </p:sp>
      <p:sp>
        <p:nvSpPr>
          <p:cNvPr id="6" name="Rectangle 5"/>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18323713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417638"/>
            <a:ext cx="8229600" cy="4708525"/>
          </a:xfrm>
        </p:spPr>
        <p:txBody>
          <a:bodyPr>
            <a:noAutofit/>
          </a:bodyPr>
          <a:lstStyle/>
          <a:p>
            <a:pPr algn="l">
              <a:buFont typeface="Calibri" panose="020F0502020204030204" pitchFamily="34" charset="0"/>
              <a:buChar char=" "/>
            </a:pPr>
            <a:r>
              <a:rPr lang="en-US" sz="2800" dirty="0"/>
              <a:t>1. </a:t>
            </a:r>
            <a:r>
              <a:rPr lang="en-US" sz="2800" b="1" dirty="0"/>
              <a:t>Difficulties of Management, Supervision and </a:t>
            </a:r>
            <a:r>
              <a:rPr lang="en-US" sz="2800" b="1" dirty="0" smtClean="0"/>
              <a:t>Control</a:t>
            </a:r>
          </a:p>
          <a:p>
            <a:pPr algn="l">
              <a:buFont typeface="Calibri" panose="020F0502020204030204" pitchFamily="34" charset="0"/>
              <a:buChar char=" "/>
            </a:pPr>
            <a:r>
              <a:rPr lang="en-US" sz="2800" dirty="0"/>
              <a:t>2. </a:t>
            </a:r>
            <a:r>
              <a:rPr lang="en-US" sz="2800" b="1" dirty="0"/>
              <a:t>Lack of </a:t>
            </a:r>
            <a:r>
              <a:rPr lang="en-US" sz="2800" b="1" dirty="0" smtClean="0"/>
              <a:t>Initiative</a:t>
            </a:r>
          </a:p>
          <a:p>
            <a:pPr algn="l">
              <a:buFont typeface="Calibri" panose="020F0502020204030204" pitchFamily="34" charset="0"/>
              <a:buChar char=" "/>
            </a:pPr>
            <a:r>
              <a:rPr lang="en-US" sz="2800" dirty="0"/>
              <a:t>3. </a:t>
            </a:r>
            <a:r>
              <a:rPr lang="en-US" sz="2800" b="1" dirty="0"/>
              <a:t>Monopolistic </a:t>
            </a:r>
            <a:r>
              <a:rPr lang="en-US" sz="2800" b="1" dirty="0" smtClean="0"/>
              <a:t>Tendencies</a:t>
            </a:r>
          </a:p>
          <a:p>
            <a:pPr algn="l">
              <a:buFont typeface="Calibri" panose="020F0502020204030204" pitchFamily="34" charset="0"/>
              <a:buChar char=" "/>
            </a:pPr>
            <a:r>
              <a:rPr lang="en-US" sz="2800" dirty="0"/>
              <a:t>4. </a:t>
            </a:r>
            <a:r>
              <a:rPr lang="en-US" sz="2800" b="1" dirty="0"/>
              <a:t>Regional </a:t>
            </a:r>
            <a:r>
              <a:rPr lang="en-US" sz="2800" b="1" dirty="0" smtClean="0"/>
              <a:t>Imbalances</a:t>
            </a:r>
          </a:p>
          <a:p>
            <a:pPr algn="l">
              <a:buFont typeface="Calibri" panose="020F0502020204030204" pitchFamily="34" charset="0"/>
              <a:buChar char=" "/>
            </a:pPr>
            <a:r>
              <a:rPr lang="en-US" sz="2800" dirty="0"/>
              <a:t>5. </a:t>
            </a:r>
            <a:r>
              <a:rPr lang="en-US" sz="2800" b="1" dirty="0"/>
              <a:t>Continuance of Non-profitable </a:t>
            </a:r>
            <a:r>
              <a:rPr lang="en-US" sz="2800" b="1" dirty="0" smtClean="0"/>
              <a:t>Branches</a:t>
            </a:r>
          </a:p>
          <a:p>
            <a:pPr algn="l">
              <a:buFont typeface="Calibri" panose="020F0502020204030204" pitchFamily="34" charset="0"/>
              <a:buChar char=" "/>
            </a:pPr>
            <a:r>
              <a:rPr lang="en-US" sz="2800" dirty="0"/>
              <a:t>6. </a:t>
            </a:r>
            <a:r>
              <a:rPr lang="en-US" sz="2800" b="1" dirty="0"/>
              <a:t>Unnecessary </a:t>
            </a:r>
            <a:r>
              <a:rPr lang="en-US" sz="2800" b="1" dirty="0" smtClean="0"/>
              <a:t>Competition</a:t>
            </a:r>
          </a:p>
          <a:p>
            <a:pPr algn="l">
              <a:buFont typeface="Calibri" panose="020F0502020204030204" pitchFamily="34" charset="0"/>
              <a:buChar char=" "/>
            </a:pPr>
            <a:r>
              <a:rPr lang="en-US" sz="2800" dirty="0"/>
              <a:t>7. </a:t>
            </a:r>
            <a:r>
              <a:rPr lang="en-US" sz="2800" b="1" dirty="0" smtClean="0"/>
              <a:t>Expensiveness</a:t>
            </a:r>
          </a:p>
          <a:p>
            <a:pPr algn="l">
              <a:buFont typeface="Calibri" panose="020F0502020204030204" pitchFamily="34" charset="0"/>
              <a:buChar char=" "/>
            </a:pPr>
            <a:r>
              <a:rPr lang="en-US" sz="2800" dirty="0"/>
              <a:t>8. </a:t>
            </a:r>
            <a:r>
              <a:rPr lang="en-US" sz="2800" b="1" dirty="0"/>
              <a:t>Losses by Some Branches Affect Others</a:t>
            </a:r>
            <a:endParaRPr lang="ar-IQ" sz="2800" dirty="0"/>
          </a:p>
        </p:txBody>
      </p:sp>
      <p:sp>
        <p:nvSpPr>
          <p:cNvPr id="5" name="Title 4"/>
          <p:cNvSpPr>
            <a:spLocks noGrp="1"/>
          </p:cNvSpPr>
          <p:nvPr>
            <p:ph type="title"/>
          </p:nvPr>
        </p:nvSpPr>
        <p:spPr/>
        <p:txBody>
          <a:bodyPr>
            <a:normAutofit/>
          </a:bodyPr>
          <a:lstStyle/>
          <a:p>
            <a:pPr algn="l"/>
            <a:r>
              <a:rPr lang="en-US" sz="2800" b="1" dirty="0">
                <a:solidFill>
                  <a:schemeClr val="tx2"/>
                </a:solidFill>
              </a:rPr>
              <a:t>Disadvantages of Branch Banking</a:t>
            </a:r>
            <a:endParaRPr lang="ar-IQ" sz="2800" dirty="0">
              <a:solidFill>
                <a:schemeClr val="tx2"/>
              </a:solidFill>
            </a:endParaRPr>
          </a:p>
        </p:txBody>
      </p:sp>
      <p:sp>
        <p:nvSpPr>
          <p:cNvPr id="6" name="Rectangle 5"/>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24896806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solidFill>
                  <a:srgbClr val="FF0000"/>
                </a:solidFill>
              </a:rPr>
              <a:t>COMMERCIAL BANKS AND ECONOMIC </a:t>
            </a:r>
            <a:r>
              <a:rPr lang="en-US" sz="2800" b="1" dirty="0" smtClean="0">
                <a:solidFill>
                  <a:srgbClr val="FF0000"/>
                </a:solidFill>
              </a:rPr>
              <a:t>DEVELOPMENT</a:t>
            </a:r>
            <a:br>
              <a:rPr lang="en-US" sz="2800" b="1" dirty="0" smtClean="0">
                <a:solidFill>
                  <a:srgbClr val="FF0000"/>
                </a:solidFill>
              </a:rPr>
            </a:br>
            <a:r>
              <a:rPr lang="en-US" sz="2800" dirty="0"/>
              <a:t>Commercial banks can contribute to a country’s economic</a:t>
            </a:r>
            <a:br>
              <a:rPr lang="en-US" sz="2800" dirty="0"/>
            </a:br>
            <a:r>
              <a:rPr lang="en-US" sz="2800" dirty="0"/>
              <a:t>development in the following ways :</a:t>
            </a:r>
            <a:endParaRPr lang="ar-IQ" sz="2800" dirty="0">
              <a:solidFill>
                <a:srgbClr val="FF0000"/>
              </a:solidFill>
            </a:endParaRPr>
          </a:p>
        </p:txBody>
      </p:sp>
      <p:sp>
        <p:nvSpPr>
          <p:cNvPr id="3" name="Content Placeholder 2"/>
          <p:cNvSpPr>
            <a:spLocks noGrp="1"/>
          </p:cNvSpPr>
          <p:nvPr>
            <p:ph idx="1"/>
          </p:nvPr>
        </p:nvSpPr>
        <p:spPr>
          <a:xfrm>
            <a:off x="457200" y="1600200"/>
            <a:ext cx="8229600" cy="4061048"/>
          </a:xfrm>
        </p:spPr>
        <p:txBody>
          <a:bodyPr>
            <a:noAutofit/>
          </a:bodyPr>
          <a:lstStyle/>
          <a:p>
            <a:pPr algn="l">
              <a:buFont typeface="Calibri" panose="020F0502020204030204" pitchFamily="34" charset="0"/>
              <a:buChar char=" "/>
            </a:pPr>
            <a:r>
              <a:rPr lang="en-US" sz="2000" dirty="0"/>
              <a:t>1. </a:t>
            </a:r>
            <a:r>
              <a:rPr lang="en-US" sz="2000" b="1" dirty="0"/>
              <a:t>Accelerating the Rate of Capital </a:t>
            </a:r>
            <a:r>
              <a:rPr lang="en-US" sz="2000" b="1" dirty="0" smtClean="0"/>
              <a:t>Formation</a:t>
            </a:r>
          </a:p>
          <a:p>
            <a:pPr algn="l">
              <a:buFont typeface="Calibri" panose="020F0502020204030204" pitchFamily="34" charset="0"/>
              <a:buChar char=" "/>
            </a:pPr>
            <a:r>
              <a:rPr lang="en-US" sz="2000" dirty="0" smtClean="0"/>
              <a:t>2</a:t>
            </a:r>
            <a:r>
              <a:rPr lang="en-US" sz="2000" dirty="0"/>
              <a:t>. </a:t>
            </a:r>
            <a:r>
              <a:rPr lang="en-US" sz="2000" b="1" dirty="0"/>
              <a:t>Provision of Finance and </a:t>
            </a:r>
            <a:r>
              <a:rPr lang="en-US" sz="2000" b="1" dirty="0" smtClean="0"/>
              <a:t>Credit</a:t>
            </a:r>
          </a:p>
          <a:p>
            <a:pPr algn="l">
              <a:buFont typeface="Calibri" panose="020F0502020204030204" pitchFamily="34" charset="0"/>
              <a:buChar char=" "/>
            </a:pPr>
            <a:r>
              <a:rPr lang="en-US" sz="2000" dirty="0"/>
              <a:t>3. </a:t>
            </a:r>
            <a:r>
              <a:rPr lang="en-US" sz="2000" b="1" dirty="0" smtClean="0"/>
              <a:t>Monetization </a:t>
            </a:r>
            <a:r>
              <a:rPr lang="en-US" sz="2000" b="1" dirty="0"/>
              <a:t>of </a:t>
            </a:r>
            <a:r>
              <a:rPr lang="en-US" sz="2000" b="1" dirty="0" smtClean="0"/>
              <a:t>Economy</a:t>
            </a:r>
          </a:p>
          <a:p>
            <a:pPr algn="l">
              <a:buFont typeface="Calibri" panose="020F0502020204030204" pitchFamily="34" charset="0"/>
              <a:buChar char=" "/>
            </a:pPr>
            <a:r>
              <a:rPr lang="en-US" sz="2000" dirty="0"/>
              <a:t>4. </a:t>
            </a:r>
            <a:r>
              <a:rPr lang="en-US" sz="2000" b="1" dirty="0" smtClean="0"/>
              <a:t>Innovations</a:t>
            </a:r>
          </a:p>
          <a:p>
            <a:pPr algn="l">
              <a:buFont typeface="Calibri" panose="020F0502020204030204" pitchFamily="34" charset="0"/>
              <a:buChar char=" "/>
            </a:pPr>
            <a:r>
              <a:rPr lang="en-US" sz="2000" dirty="0"/>
              <a:t>5. </a:t>
            </a:r>
            <a:r>
              <a:rPr lang="en-US" sz="2000" b="1" dirty="0"/>
              <a:t>Implementation of Monetary </a:t>
            </a:r>
            <a:r>
              <a:rPr lang="en-US" sz="2000" b="1" dirty="0" smtClean="0"/>
              <a:t>Policy</a:t>
            </a:r>
          </a:p>
          <a:p>
            <a:pPr algn="l">
              <a:buFont typeface="Calibri" panose="020F0502020204030204" pitchFamily="34" charset="0"/>
              <a:buChar char=" "/>
            </a:pPr>
            <a:r>
              <a:rPr lang="en-US" sz="2000" dirty="0"/>
              <a:t>6. </a:t>
            </a:r>
            <a:r>
              <a:rPr lang="en-US" sz="2000" b="1" dirty="0"/>
              <a:t>Encouragement to Right Type of </a:t>
            </a:r>
            <a:r>
              <a:rPr lang="en-US" sz="2000" b="1" dirty="0" smtClean="0"/>
              <a:t>Industries</a:t>
            </a:r>
          </a:p>
          <a:p>
            <a:pPr algn="l">
              <a:buFont typeface="Calibri" panose="020F0502020204030204" pitchFamily="34" charset="0"/>
              <a:buChar char=" "/>
            </a:pPr>
            <a:r>
              <a:rPr lang="en-US" sz="2000" dirty="0"/>
              <a:t>7. </a:t>
            </a:r>
            <a:r>
              <a:rPr lang="en-US" sz="2000" b="1" dirty="0"/>
              <a:t>Development of </a:t>
            </a:r>
            <a:r>
              <a:rPr lang="en-US" sz="2000" b="1" dirty="0" smtClean="0"/>
              <a:t>Agriculture</a:t>
            </a:r>
          </a:p>
          <a:p>
            <a:pPr algn="l">
              <a:buFont typeface="Calibri" panose="020F0502020204030204" pitchFamily="34" charset="0"/>
              <a:buChar char=" "/>
            </a:pPr>
            <a:r>
              <a:rPr lang="en-US" sz="2000" dirty="0"/>
              <a:t>8. </a:t>
            </a:r>
            <a:r>
              <a:rPr lang="en-US" sz="2000" b="1" dirty="0"/>
              <a:t>Regional </a:t>
            </a:r>
            <a:r>
              <a:rPr lang="en-US" sz="2000" b="1" dirty="0" smtClean="0"/>
              <a:t>Development</a:t>
            </a:r>
          </a:p>
          <a:p>
            <a:pPr algn="l">
              <a:buFont typeface="Calibri" panose="020F0502020204030204" pitchFamily="34" charset="0"/>
              <a:buChar char=" "/>
            </a:pPr>
            <a:r>
              <a:rPr lang="en-US" sz="2000" dirty="0"/>
              <a:t>9. </a:t>
            </a:r>
            <a:r>
              <a:rPr lang="en-US" sz="2000" b="1" dirty="0"/>
              <a:t>Promote Industrial </a:t>
            </a:r>
            <a:r>
              <a:rPr lang="en-US" sz="2000" b="1" dirty="0" smtClean="0"/>
              <a:t>Development</a:t>
            </a:r>
          </a:p>
          <a:p>
            <a:pPr algn="l">
              <a:buFont typeface="Calibri" panose="020F0502020204030204" pitchFamily="34" charset="0"/>
              <a:buChar char=" "/>
            </a:pPr>
            <a:r>
              <a:rPr lang="en-US" sz="2000" dirty="0"/>
              <a:t>10. </a:t>
            </a:r>
            <a:r>
              <a:rPr lang="en-US" sz="2000" b="1" dirty="0"/>
              <a:t>Promote Commercial </a:t>
            </a:r>
            <a:r>
              <a:rPr lang="en-US" sz="2000" b="1" dirty="0" smtClean="0"/>
              <a:t>Virtues</a:t>
            </a:r>
          </a:p>
          <a:p>
            <a:pPr algn="l">
              <a:buFont typeface="Calibri" panose="020F0502020204030204" pitchFamily="34" charset="0"/>
              <a:buChar char=" "/>
            </a:pPr>
            <a:r>
              <a:rPr lang="en-US" sz="2000" dirty="0"/>
              <a:t>11. </a:t>
            </a:r>
            <a:r>
              <a:rPr lang="en-US" sz="2000" b="1" dirty="0"/>
              <a:t>Fulfillment of Socio-economic Objectives</a:t>
            </a:r>
            <a:endParaRPr lang="ar-IQ" sz="2000"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16481906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i="1" dirty="0">
                <a:solidFill>
                  <a:srgbClr val="FF0000"/>
                </a:solidFill>
              </a:rPr>
              <a:t>Questions for Discussion</a:t>
            </a:r>
            <a:endParaRPr lang="ar-IQ" sz="2400"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algn="l">
              <a:buFont typeface="Calibri" panose="020F0502020204030204" pitchFamily="34" charset="0"/>
              <a:buChar char=" "/>
            </a:pPr>
            <a:r>
              <a:rPr lang="en-US" dirty="0">
                <a:solidFill>
                  <a:srgbClr val="FF0000"/>
                </a:solidFill>
              </a:rPr>
              <a:t>1. What is a commercial bank? What are the main functions performed by commercial</a:t>
            </a:r>
          </a:p>
          <a:p>
            <a:pPr algn="l">
              <a:buFont typeface="Calibri" panose="020F0502020204030204" pitchFamily="34" charset="0"/>
              <a:buChar char=" "/>
            </a:pPr>
            <a:r>
              <a:rPr lang="en-US" dirty="0">
                <a:solidFill>
                  <a:srgbClr val="FF0000"/>
                </a:solidFill>
              </a:rPr>
              <a:t>banks? How far are they useful for economic development?</a:t>
            </a:r>
          </a:p>
          <a:p>
            <a:pPr algn="l">
              <a:buFont typeface="Calibri" panose="020F0502020204030204" pitchFamily="34" charset="0"/>
              <a:buChar char=" "/>
            </a:pPr>
            <a:r>
              <a:rPr lang="en-US" dirty="0">
                <a:solidFill>
                  <a:srgbClr val="FF0000"/>
                </a:solidFill>
              </a:rPr>
              <a:t>2. State the kinds of commercial </a:t>
            </a:r>
            <a:r>
              <a:rPr lang="en-US" dirty="0" smtClean="0">
                <a:solidFill>
                  <a:srgbClr val="FF0000"/>
                </a:solidFill>
              </a:rPr>
              <a:t>banks. and explain one of them?</a:t>
            </a:r>
            <a:endParaRPr lang="en-US" dirty="0">
              <a:solidFill>
                <a:srgbClr val="FF0000"/>
              </a:solidFill>
            </a:endParaRPr>
          </a:p>
          <a:p>
            <a:pPr algn="l">
              <a:buFont typeface="Calibri" panose="020F0502020204030204" pitchFamily="34" charset="0"/>
              <a:buChar char=" "/>
            </a:pPr>
            <a:r>
              <a:rPr lang="en-US" dirty="0">
                <a:solidFill>
                  <a:srgbClr val="FF0000"/>
                </a:solidFill>
              </a:rPr>
              <a:t>3. What do you understand by a commercial bank’s balance </a:t>
            </a:r>
            <a:r>
              <a:rPr lang="en-US" dirty="0" smtClean="0">
                <a:solidFill>
                  <a:srgbClr val="FF0000"/>
                </a:solidFill>
              </a:rPr>
              <a:t>sheet?</a:t>
            </a:r>
            <a:endParaRPr lang="en-US" dirty="0">
              <a:solidFill>
                <a:srgbClr val="FF0000"/>
              </a:solidFill>
            </a:endParaRPr>
          </a:p>
          <a:p>
            <a:pPr algn="l">
              <a:buFont typeface="Calibri" panose="020F0502020204030204" pitchFamily="34" charset="0"/>
              <a:buChar char=" "/>
            </a:pPr>
            <a:r>
              <a:rPr lang="en-US" dirty="0">
                <a:solidFill>
                  <a:srgbClr val="FF0000"/>
                </a:solidFill>
              </a:rPr>
              <a:t>4. What is the investment policy of a commercial bank? Explain the factors </a:t>
            </a:r>
            <a:r>
              <a:rPr lang="en-US" dirty="0" smtClean="0">
                <a:solidFill>
                  <a:srgbClr val="FF0000"/>
                </a:solidFill>
              </a:rPr>
              <a:t>that constitute </a:t>
            </a:r>
            <a:r>
              <a:rPr lang="en-US" dirty="0">
                <a:solidFill>
                  <a:srgbClr val="FF0000"/>
                </a:solidFill>
              </a:rPr>
              <a:t>for formulating a suitable investment policy.</a:t>
            </a:r>
          </a:p>
          <a:p>
            <a:pPr algn="l">
              <a:buFont typeface="Calibri" panose="020F0502020204030204" pitchFamily="34" charset="0"/>
              <a:buChar char=" "/>
            </a:pPr>
            <a:r>
              <a:rPr lang="en-US" dirty="0">
                <a:solidFill>
                  <a:srgbClr val="FF0000"/>
                </a:solidFill>
              </a:rPr>
              <a:t>5. What is credit creation? How banks create credit? What are the limitations of credit</a:t>
            </a:r>
          </a:p>
          <a:p>
            <a:pPr algn="l">
              <a:buFont typeface="Calibri" panose="020F0502020204030204" pitchFamily="34" charset="0"/>
              <a:buChar char=" "/>
            </a:pPr>
            <a:r>
              <a:rPr lang="en-US" dirty="0">
                <a:solidFill>
                  <a:srgbClr val="FF0000"/>
                </a:solidFill>
              </a:rPr>
              <a:t>creation?</a:t>
            </a:r>
          </a:p>
          <a:p>
            <a:pPr algn="l">
              <a:buFont typeface="Calibri" panose="020F0502020204030204" pitchFamily="34" charset="0"/>
              <a:buChar char=" "/>
            </a:pPr>
            <a:r>
              <a:rPr lang="en-US" dirty="0">
                <a:solidFill>
                  <a:srgbClr val="FF0000"/>
                </a:solidFill>
              </a:rPr>
              <a:t>6. State the advantages and disadvantages of unit banking system.</a:t>
            </a:r>
          </a:p>
          <a:p>
            <a:pPr algn="l">
              <a:buFont typeface="Calibri" panose="020F0502020204030204" pitchFamily="34" charset="0"/>
              <a:buChar char=" "/>
            </a:pPr>
            <a:r>
              <a:rPr lang="en-US" dirty="0">
                <a:solidFill>
                  <a:srgbClr val="FF0000"/>
                </a:solidFill>
              </a:rPr>
              <a:t>7. State the advantages and disadvantages of branch banking system.</a:t>
            </a:r>
          </a:p>
          <a:p>
            <a:pPr algn="l">
              <a:buFont typeface="Calibri" panose="020F0502020204030204" pitchFamily="34" charset="0"/>
              <a:buChar char=" "/>
            </a:pPr>
            <a:r>
              <a:rPr lang="en-US" dirty="0">
                <a:solidFill>
                  <a:srgbClr val="FF0000"/>
                </a:solidFill>
              </a:rPr>
              <a:t>8. Discuss the role of banks in a developing economy</a:t>
            </a:r>
            <a:endParaRPr lang="ar-IQ" dirty="0">
              <a:solidFill>
                <a:srgbClr val="FF0000"/>
              </a:solidFill>
            </a:endParaRPr>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41629088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6910" y="357166"/>
            <a:ext cx="5858678" cy="2062103"/>
          </a:xfrm>
          <a:prstGeom prst="rect">
            <a:avLst/>
          </a:prstGeom>
        </p:spPr>
        <p:txBody>
          <a:bodyPr wrap="square">
            <a:spAutoFit/>
          </a:bodyPr>
          <a:lstStyle/>
          <a:p>
            <a:pPr algn="ctr"/>
            <a:r>
              <a:rPr lang="en-US" sz="2400" b="1" dirty="0" smtClean="0">
                <a:solidFill>
                  <a:srgbClr val="FF0000"/>
                </a:solidFill>
                <a:latin typeface="Franklin Gothic Book" pitchFamily="34" charset="0"/>
                <a:ea typeface="Arabic Transparent"/>
                <a:cs typeface="Arabic Transparent"/>
              </a:rPr>
              <a:t>UNVERSITY OF SALAHADDIN</a:t>
            </a:r>
            <a:endParaRPr lang="ar-SA" sz="2400" b="1" dirty="0" smtClean="0">
              <a:solidFill>
                <a:srgbClr val="FF0000"/>
              </a:solidFill>
              <a:latin typeface="Franklin Gothic Book" pitchFamily="34" charset="0"/>
              <a:ea typeface="Arabic Transparent"/>
              <a:cs typeface="Arabic Transparent"/>
            </a:endParaRPr>
          </a:p>
          <a:p>
            <a:pPr algn="ctr"/>
            <a:r>
              <a:rPr lang="en-US" sz="2400" b="1" dirty="0" smtClean="0">
                <a:solidFill>
                  <a:srgbClr val="FF0000"/>
                </a:solidFill>
                <a:latin typeface="Franklin Gothic Book" pitchFamily="34" charset="0"/>
                <a:ea typeface="Arabic Transparent"/>
                <a:cs typeface="Arabic Transparent"/>
              </a:rPr>
              <a:t>COLLEGE OF ADMINISTRATION &amp; ECONOMIC</a:t>
            </a:r>
            <a:endParaRPr lang="ar-IQ" sz="2400" b="1" dirty="0" smtClean="0">
              <a:solidFill>
                <a:srgbClr val="FF0000"/>
              </a:solidFill>
              <a:latin typeface="Franklin Gothic Book" pitchFamily="34" charset="0"/>
              <a:ea typeface="Arabic Transparent"/>
              <a:cs typeface="Arabic Transparent"/>
            </a:endParaRPr>
          </a:p>
          <a:p>
            <a:pPr algn="ctr"/>
            <a:r>
              <a:rPr lang="en-US" sz="2400" b="1" dirty="0" smtClean="0">
                <a:solidFill>
                  <a:srgbClr val="FF0000"/>
                </a:solidFill>
                <a:latin typeface="Franklin Gothic Book" pitchFamily="34" charset="0"/>
                <a:ea typeface="Arabic Transparent"/>
                <a:cs typeface="Arabic Transparent"/>
              </a:rPr>
              <a:t>BANKING&amp;FINANCE DEPARTMENT</a:t>
            </a:r>
            <a:endParaRPr lang="ar-SA" sz="2400" b="1" dirty="0" smtClean="0">
              <a:solidFill>
                <a:srgbClr val="FF0000"/>
              </a:solidFill>
              <a:latin typeface="Franklin Gothic Book" pitchFamily="34" charset="0"/>
              <a:ea typeface="Arabic Transparent"/>
              <a:cs typeface="Arabic Transparent"/>
            </a:endParaRPr>
          </a:p>
          <a:p>
            <a:pPr algn="ctr"/>
            <a:r>
              <a:rPr lang="ar-SA" sz="3200" b="1" dirty="0" smtClean="0">
                <a:solidFill>
                  <a:srgbClr val="000099"/>
                </a:solidFill>
                <a:latin typeface="Franklin Gothic Book" pitchFamily="34" charset="0"/>
                <a:ea typeface="Arabic Transparent"/>
                <a:cs typeface="Arabic Transparent"/>
              </a:rPr>
              <a:t> </a:t>
            </a:r>
            <a:endParaRPr lang="ar-SA" sz="3200" b="1" dirty="0">
              <a:solidFill>
                <a:srgbClr val="000099"/>
              </a:solidFill>
              <a:latin typeface="Franklin Gothic Book" pitchFamily="34" charset="0"/>
              <a:ea typeface="Arabic Transparent"/>
              <a:cs typeface="Arabic Transparent"/>
            </a:endParaRPr>
          </a:p>
        </p:txBody>
      </p:sp>
      <p:pic>
        <p:nvPicPr>
          <p:cNvPr id="5" name="Picture 2" descr="C:\Users\APPLE\Desktop\salahaden logo.png"/>
          <p:cNvPicPr>
            <a:picLocks noChangeAspect="1" noChangeArrowheads="1"/>
          </p:cNvPicPr>
          <p:nvPr/>
        </p:nvPicPr>
        <p:blipFill>
          <a:blip r:embed="rId2"/>
          <a:srcRect/>
          <a:stretch>
            <a:fillRect/>
          </a:stretch>
        </p:blipFill>
        <p:spPr bwMode="auto">
          <a:xfrm>
            <a:off x="858018" y="424762"/>
            <a:ext cx="2354257" cy="2432733"/>
          </a:xfrm>
          <a:prstGeom prst="rect">
            <a:avLst/>
          </a:prstGeom>
          <a:noFill/>
          <a:ln w="9525">
            <a:noFill/>
            <a:miter lim="800000"/>
            <a:headEnd/>
            <a:tailEnd/>
          </a:ln>
        </p:spPr>
      </p:pic>
      <p:sp>
        <p:nvSpPr>
          <p:cNvPr id="2" name="Rectangle 1"/>
          <p:cNvSpPr/>
          <p:nvPr/>
        </p:nvSpPr>
        <p:spPr>
          <a:xfrm>
            <a:off x="2555776" y="3244334"/>
            <a:ext cx="4176464" cy="1200329"/>
          </a:xfrm>
          <a:prstGeom prst="rect">
            <a:avLst/>
          </a:prstGeom>
        </p:spPr>
        <p:txBody>
          <a:bodyPr wrap="square">
            <a:spAutoFit/>
          </a:bodyPr>
          <a:lstStyle/>
          <a:p>
            <a:pPr algn="ctr"/>
            <a:r>
              <a:rPr lang="en-US" sz="3600" b="1" dirty="0" smtClean="0">
                <a:solidFill>
                  <a:srgbClr val="0070C0"/>
                </a:solidFill>
              </a:rPr>
              <a:t>Banking operations</a:t>
            </a:r>
          </a:p>
          <a:p>
            <a:pPr algn="ctr"/>
            <a:r>
              <a:rPr lang="en-US" sz="3200" b="1" dirty="0" smtClean="0"/>
              <a:t>CHAPTER 2</a:t>
            </a:r>
            <a:r>
              <a:rPr lang="ar-OM" sz="3600" b="1" dirty="0" smtClean="0">
                <a:solidFill>
                  <a:srgbClr val="0070C0"/>
                </a:solidFill>
              </a:rPr>
              <a:t> </a:t>
            </a:r>
            <a:endParaRPr lang="ar-IQ" sz="3600" dirty="0"/>
          </a:p>
        </p:txBody>
      </p:sp>
      <p:sp>
        <p:nvSpPr>
          <p:cNvPr id="3" name="Rectangle 2"/>
          <p:cNvSpPr/>
          <p:nvPr/>
        </p:nvSpPr>
        <p:spPr>
          <a:xfrm>
            <a:off x="2358008" y="4167664"/>
            <a:ext cx="4572000" cy="1477328"/>
          </a:xfrm>
          <a:prstGeom prst="rect">
            <a:avLst/>
          </a:prstGeom>
        </p:spPr>
        <p:txBody>
          <a:bodyPr>
            <a:spAutoFit/>
          </a:bodyPr>
          <a:lstStyle/>
          <a:p>
            <a:r>
              <a:rPr lang="ar-OM" dirty="0">
                <a:solidFill>
                  <a:srgbClr val="FF0000"/>
                </a:solidFill>
              </a:rPr>
              <a:t> </a:t>
            </a:r>
          </a:p>
          <a:p>
            <a:pPr algn="ctr"/>
            <a:r>
              <a:rPr lang="en-US" sz="2400" dirty="0" smtClean="0">
                <a:solidFill>
                  <a:srgbClr val="FF0000"/>
                </a:solidFill>
              </a:rPr>
              <a:t>KAWA A. KHORSHEED</a:t>
            </a:r>
            <a:endParaRPr lang="ar-IQ" sz="2400" dirty="0">
              <a:solidFill>
                <a:srgbClr val="FF0000"/>
              </a:solidFill>
            </a:endParaRPr>
          </a:p>
          <a:p>
            <a:pPr algn="ctr"/>
            <a:r>
              <a:rPr lang="en-US" sz="2400" dirty="0" smtClean="0">
                <a:solidFill>
                  <a:srgbClr val="FF0000"/>
                </a:solidFill>
              </a:rPr>
              <a:t>2019</a:t>
            </a:r>
            <a:r>
              <a:rPr lang="ar-IQ" sz="2400" dirty="0" smtClean="0">
                <a:solidFill>
                  <a:srgbClr val="FF0000"/>
                </a:solidFill>
              </a:rPr>
              <a:t>-</a:t>
            </a:r>
            <a:r>
              <a:rPr lang="en-US" sz="2400" dirty="0" smtClean="0">
                <a:solidFill>
                  <a:srgbClr val="FF0000"/>
                </a:solidFill>
              </a:rPr>
              <a:t>2018</a:t>
            </a:r>
            <a:r>
              <a:rPr lang="ar-OM" sz="2400" dirty="0" smtClean="0">
                <a:solidFill>
                  <a:srgbClr val="FF0000"/>
                </a:solidFill>
              </a:rPr>
              <a:t> </a:t>
            </a:r>
            <a:endParaRPr lang="ar-IQ" sz="2400" dirty="0">
              <a:solidFill>
                <a:srgbClr val="FF0000"/>
              </a:solidFill>
            </a:endParaRPr>
          </a:p>
          <a:p>
            <a:pPr algn="ctr"/>
            <a:r>
              <a:rPr lang="en-US" sz="2400" dirty="0">
                <a:solidFill>
                  <a:srgbClr val="FF0000"/>
                </a:solidFill>
              </a:rPr>
              <a:t>Kawa_mba@yahoo.com</a:t>
            </a:r>
          </a:p>
        </p:txBody>
      </p:sp>
    </p:spTree>
    <p:extLst>
      <p:ext uri="{BB962C8B-B14F-4D97-AF65-F5344CB8AC3E}">
        <p14:creationId xmlns:p14="http://schemas.microsoft.com/office/powerpoint/2010/main" val="21193259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CHAPTER-2 </a:t>
            </a:r>
            <a:br>
              <a:rPr lang="en-US" sz="2800" b="1" dirty="0" smtClean="0"/>
            </a:br>
            <a:r>
              <a:rPr lang="en-US" sz="2800" b="1" dirty="0" smtClean="0"/>
              <a:t>CENTRAL </a:t>
            </a:r>
            <a:r>
              <a:rPr lang="en-US" sz="2800" b="1" dirty="0"/>
              <a:t>BANKING</a:t>
            </a:r>
            <a:endParaRPr lang="ar-IQ" sz="2800" dirty="0"/>
          </a:p>
        </p:txBody>
      </p:sp>
      <p:sp>
        <p:nvSpPr>
          <p:cNvPr id="3" name="Content Placeholder 2"/>
          <p:cNvSpPr>
            <a:spLocks noGrp="1"/>
          </p:cNvSpPr>
          <p:nvPr>
            <p:ph idx="1"/>
          </p:nvPr>
        </p:nvSpPr>
        <p:spPr>
          <a:xfrm>
            <a:off x="457200" y="980728"/>
            <a:ext cx="8229600" cy="5145435"/>
          </a:xfrm>
        </p:spPr>
        <p:txBody>
          <a:bodyPr>
            <a:noAutofit/>
          </a:bodyPr>
          <a:lstStyle/>
          <a:p>
            <a:pPr marL="0" indent="0" algn="l">
              <a:buNone/>
            </a:pPr>
            <a:endParaRPr lang="en-US" sz="1600" b="1" dirty="0"/>
          </a:p>
          <a:p>
            <a:pPr marL="0" indent="0" algn="l">
              <a:buNone/>
            </a:pPr>
            <a:r>
              <a:rPr lang="en-US" sz="1600" dirty="0"/>
              <a:t>Meaning of Central Bank </a:t>
            </a:r>
          </a:p>
          <a:p>
            <a:pPr marL="0" indent="0" algn="l">
              <a:buNone/>
            </a:pPr>
            <a:r>
              <a:rPr lang="en-US" sz="1600" dirty="0"/>
              <a:t>Functions of the Central </a:t>
            </a:r>
            <a:r>
              <a:rPr lang="en-US" sz="1600" dirty="0" smtClean="0"/>
              <a:t>Bank</a:t>
            </a:r>
          </a:p>
          <a:p>
            <a:pPr marL="0" indent="0" algn="l">
              <a:buNone/>
            </a:pPr>
            <a:r>
              <a:rPr lang="en-US" sz="1600" b="1" dirty="0"/>
              <a:t>CREDIT CONTROL </a:t>
            </a:r>
          </a:p>
          <a:p>
            <a:pPr marL="0" indent="0" algn="l">
              <a:buNone/>
            </a:pPr>
            <a:r>
              <a:rPr lang="en-US" sz="1600" dirty="0"/>
              <a:t>Objectives of Credit Control </a:t>
            </a:r>
          </a:p>
          <a:p>
            <a:pPr marL="0" indent="0" algn="l">
              <a:buNone/>
            </a:pPr>
            <a:r>
              <a:rPr lang="en-US" sz="1600" dirty="0"/>
              <a:t>Methods of Credit </a:t>
            </a:r>
            <a:r>
              <a:rPr lang="en-US" sz="1600" dirty="0" smtClean="0"/>
              <a:t>Control</a:t>
            </a:r>
          </a:p>
          <a:p>
            <a:pPr marL="0" indent="0" algn="l">
              <a:buNone/>
            </a:pPr>
            <a:r>
              <a:rPr lang="en-US" sz="1600" dirty="0" smtClean="0"/>
              <a:t> </a:t>
            </a:r>
            <a:r>
              <a:rPr lang="en-US" sz="1600" b="1" dirty="0"/>
              <a:t>1. Quantitative Methods</a:t>
            </a:r>
            <a:endParaRPr lang="en-US" sz="1600" dirty="0"/>
          </a:p>
          <a:p>
            <a:pPr marL="0" indent="0" algn="l">
              <a:buNone/>
            </a:pPr>
            <a:r>
              <a:rPr lang="en-US" sz="1600" dirty="0" smtClean="0"/>
              <a:t>A- Theory </a:t>
            </a:r>
            <a:r>
              <a:rPr lang="en-US" sz="1600" dirty="0"/>
              <a:t>of Bank Rate </a:t>
            </a:r>
          </a:p>
          <a:p>
            <a:pPr marL="0" indent="0" algn="l">
              <a:buNone/>
            </a:pPr>
            <a:r>
              <a:rPr lang="en-US" sz="1600" dirty="0"/>
              <a:t>Working of Bank Rate </a:t>
            </a:r>
          </a:p>
          <a:p>
            <a:pPr marL="0" indent="0" algn="l">
              <a:buNone/>
            </a:pPr>
            <a:r>
              <a:rPr lang="en-US" sz="1600" dirty="0"/>
              <a:t>Bank Rate Under the Gold Standard </a:t>
            </a:r>
          </a:p>
          <a:p>
            <a:pPr marL="0" indent="0" algn="l">
              <a:buNone/>
            </a:pPr>
            <a:r>
              <a:rPr lang="en-US" sz="1600" dirty="0"/>
              <a:t>Conditions for the Success of the Bank Rate Policy </a:t>
            </a:r>
            <a:endParaRPr lang="en-US" sz="1600" dirty="0" smtClean="0"/>
          </a:p>
          <a:p>
            <a:pPr marL="0" indent="0" algn="l">
              <a:buNone/>
            </a:pPr>
            <a:r>
              <a:rPr lang="en-US" sz="1600" dirty="0" smtClean="0"/>
              <a:t>B- Theory </a:t>
            </a:r>
            <a:r>
              <a:rPr lang="en-US" sz="1600" dirty="0"/>
              <a:t>of Open Market Operations </a:t>
            </a:r>
          </a:p>
          <a:p>
            <a:pPr marL="0" indent="0" algn="l">
              <a:buNone/>
            </a:pPr>
            <a:r>
              <a:rPr lang="en-US" sz="1600" dirty="0"/>
              <a:t>Objectives of Open Market Operations </a:t>
            </a:r>
          </a:p>
          <a:p>
            <a:pPr marL="0" indent="0" algn="l">
              <a:buNone/>
            </a:pPr>
            <a:r>
              <a:rPr lang="en-US" sz="1600" dirty="0"/>
              <a:t>Conditions for the Success of Open Market Operations </a:t>
            </a:r>
          </a:p>
          <a:p>
            <a:pPr marL="0" indent="0" algn="l">
              <a:buNone/>
            </a:pPr>
            <a:r>
              <a:rPr lang="en-US" sz="1600" b="1" dirty="0" smtClean="0"/>
              <a:t>C - </a:t>
            </a:r>
            <a:r>
              <a:rPr lang="en-US" sz="1600" dirty="0"/>
              <a:t>Theory of Variable Reserve Ratio 39</a:t>
            </a:r>
          </a:p>
          <a:p>
            <a:pPr marL="0" indent="0" algn="l">
              <a:buNone/>
            </a:pPr>
            <a:r>
              <a:rPr lang="en-US" sz="1600" dirty="0"/>
              <a:t>Working of Variable Reserve Ratio 40</a:t>
            </a:r>
          </a:p>
          <a:p>
            <a:pPr marL="0" indent="0" algn="l">
              <a:buNone/>
            </a:pPr>
            <a:r>
              <a:rPr lang="en-US" sz="1600" b="1" dirty="0" smtClean="0"/>
              <a:t>2- Selective </a:t>
            </a:r>
            <a:r>
              <a:rPr lang="en-US" sz="1600" b="1" dirty="0"/>
              <a:t>or Qualitative Methods </a:t>
            </a:r>
          </a:p>
          <a:p>
            <a:pPr marL="0" indent="0" algn="l">
              <a:buNone/>
            </a:pPr>
            <a:r>
              <a:rPr lang="en-US" sz="1600" dirty="0"/>
              <a:t>Measures of Selective Credit Control</a:t>
            </a:r>
            <a:endParaRPr lang="ar-IQ" sz="1600"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24281863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rPr>
              <a:t>Meaning of Central Bank</a:t>
            </a:r>
            <a:endParaRPr lang="ar-IQ" sz="3200"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pPr marL="0" indent="0" algn="l">
              <a:buNone/>
            </a:pPr>
            <a:r>
              <a:rPr lang="en-US" dirty="0"/>
              <a:t>In every country there is one bank which acts as the leader of the money market, </a:t>
            </a:r>
            <a:r>
              <a:rPr lang="en-US" dirty="0" smtClean="0"/>
              <a:t>supervising, controlling </a:t>
            </a:r>
            <a:r>
              <a:rPr lang="en-US" dirty="0"/>
              <a:t>and regulating the activities of commercial banks and other financial </a:t>
            </a:r>
            <a:r>
              <a:rPr lang="en-US" dirty="0" smtClean="0"/>
              <a:t>institutions. (It </a:t>
            </a:r>
            <a:r>
              <a:rPr lang="en-US" dirty="0"/>
              <a:t>acts as a bank of issue and is in close touch with the government, as banker, agent and</a:t>
            </a:r>
          </a:p>
          <a:p>
            <a:pPr marL="0" indent="0" algn="l">
              <a:buNone/>
            </a:pPr>
            <a:r>
              <a:rPr lang="en-US" dirty="0"/>
              <a:t>adviser to the latter. Such a bank is known as the </a:t>
            </a:r>
            <a:r>
              <a:rPr lang="en-US" b="1" dirty="0"/>
              <a:t>central bank </a:t>
            </a:r>
            <a:r>
              <a:rPr lang="en-US" dirty="0"/>
              <a:t>of the </a:t>
            </a:r>
            <a:r>
              <a:rPr lang="en-US" dirty="0" smtClean="0"/>
              <a:t>country).</a:t>
            </a:r>
          </a:p>
          <a:p>
            <a:pPr marL="0" indent="0" algn="l">
              <a:buNone/>
            </a:pPr>
            <a:endParaRPr lang="en-US" dirty="0"/>
          </a:p>
          <a:p>
            <a:pPr marL="0" indent="0" algn="l">
              <a:buNone/>
            </a:pPr>
            <a:r>
              <a:rPr lang="en-US" dirty="0"/>
              <a:t>central bank is defined as “the bank of the country to which has been entrusted the </a:t>
            </a:r>
            <a:r>
              <a:rPr lang="en-US" dirty="0" smtClean="0"/>
              <a:t>duty</a:t>
            </a:r>
            <a:r>
              <a:rPr lang="en-US" dirty="0"/>
              <a:t> </a:t>
            </a:r>
            <a:r>
              <a:rPr lang="en-US" dirty="0" smtClean="0"/>
              <a:t>of </a:t>
            </a:r>
            <a:r>
              <a:rPr lang="en-US" dirty="0"/>
              <a:t>regulating the volume of currency and credit in that country.”</a:t>
            </a:r>
            <a:endParaRPr lang="ar-IQ"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4658374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dirty="0"/>
              <a:t>The nature of function of a central bank differs in a </a:t>
            </a:r>
            <a:r>
              <a:rPr lang="en-US" sz="2400" dirty="0">
                <a:solidFill>
                  <a:schemeClr val="tx2"/>
                </a:solidFill>
              </a:rPr>
              <a:t>developed economy</a:t>
            </a:r>
            <a:r>
              <a:rPr lang="en-US" sz="2400" dirty="0"/>
              <a:t> as compared </a:t>
            </a:r>
            <a:r>
              <a:rPr lang="en-US" sz="2400" dirty="0" smtClean="0"/>
              <a:t>to</a:t>
            </a:r>
            <a:r>
              <a:rPr lang="en-US" sz="2400" dirty="0"/>
              <a:t> </a:t>
            </a:r>
            <a:r>
              <a:rPr lang="en-US" sz="2400" dirty="0" smtClean="0"/>
              <a:t>those </a:t>
            </a:r>
            <a:r>
              <a:rPr lang="en-US" sz="2400" dirty="0"/>
              <a:t>in a developing </a:t>
            </a:r>
            <a:r>
              <a:rPr lang="en-US" sz="2400" dirty="0" smtClean="0"/>
              <a:t>economy</a:t>
            </a:r>
            <a:endParaRPr lang="ar-IQ"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28800"/>
            <a:ext cx="8229600" cy="4896544"/>
          </a:xfrm>
        </p:spPr>
      </p:pic>
      <p:sp>
        <p:nvSpPr>
          <p:cNvPr id="5" name="Rectangle 4"/>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2086348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sz="2200" dirty="0"/>
              <a:t>The term ‘Bank’ has been defined in different ways by different economists. A few </a:t>
            </a:r>
            <a:r>
              <a:rPr lang="en-US" sz="2200" dirty="0" smtClean="0"/>
              <a:t>definitions are</a:t>
            </a:r>
            <a:r>
              <a:rPr lang="en-US" sz="2000" dirty="0"/>
              <a:t>:</a:t>
            </a:r>
            <a:r>
              <a:rPr lang="en-US" sz="2200" dirty="0"/>
              <a:t/>
            </a:r>
            <a:br>
              <a:rPr lang="en-US" sz="2200" dirty="0"/>
            </a:br>
            <a:endParaRPr lang="ar-IQ" dirty="0"/>
          </a:p>
        </p:txBody>
      </p:sp>
      <p:sp>
        <p:nvSpPr>
          <p:cNvPr id="3" name="Content Placeholder 2"/>
          <p:cNvSpPr>
            <a:spLocks noGrp="1"/>
          </p:cNvSpPr>
          <p:nvPr>
            <p:ph idx="1"/>
          </p:nvPr>
        </p:nvSpPr>
        <p:spPr>
          <a:xfrm>
            <a:off x="457200" y="1600200"/>
            <a:ext cx="8229600" cy="4525963"/>
          </a:xfrm>
        </p:spPr>
        <p:txBody>
          <a:bodyPr>
            <a:normAutofit/>
          </a:bodyPr>
          <a:lstStyle/>
          <a:p>
            <a:pPr algn="l">
              <a:buFont typeface="Calibri" panose="020F0502020204030204" pitchFamily="34" charset="0"/>
              <a:buChar char=" "/>
            </a:pPr>
            <a:r>
              <a:rPr lang="en-US" sz="2800" b="1" dirty="0"/>
              <a:t>Definition of a </a:t>
            </a:r>
            <a:r>
              <a:rPr lang="en-US" sz="2800" b="1" dirty="0" smtClean="0"/>
              <a:t>Bank</a:t>
            </a:r>
            <a:endParaRPr lang="en-US" sz="2800" dirty="0"/>
          </a:p>
          <a:p>
            <a:pPr algn="l">
              <a:buFont typeface="Calibri" panose="020F0502020204030204" pitchFamily="34" charset="0"/>
              <a:buChar char=" "/>
            </a:pPr>
            <a:r>
              <a:rPr lang="en-US" sz="2800" dirty="0"/>
              <a:t>According to Walter Leaf “A bank is a person or corporation which holds itself </a:t>
            </a:r>
            <a:r>
              <a:rPr lang="en-US" sz="2800" dirty="0" smtClean="0"/>
              <a:t>out to receive </a:t>
            </a:r>
            <a:r>
              <a:rPr lang="en-US" sz="2800" dirty="0"/>
              <a:t>from the public, deposits payable on demand by </a:t>
            </a:r>
            <a:r>
              <a:rPr lang="en-US" sz="2800" dirty="0" err="1"/>
              <a:t>cheque</a:t>
            </a:r>
            <a:r>
              <a:rPr lang="en-US" sz="2800" dirty="0" smtClean="0"/>
              <a:t>.”</a:t>
            </a:r>
          </a:p>
          <a:p>
            <a:pPr algn="l">
              <a:buFont typeface="Calibri" panose="020F0502020204030204" pitchFamily="34" charset="0"/>
              <a:buChar char=" "/>
            </a:pPr>
            <a:endParaRPr lang="en-US" sz="2800" dirty="0" smtClean="0"/>
          </a:p>
          <a:p>
            <a:pPr algn="l">
              <a:buFont typeface="Calibri" panose="020F0502020204030204" pitchFamily="34" charset="0"/>
              <a:buChar char=" "/>
            </a:pPr>
            <a:r>
              <a:rPr lang="en-US" sz="2800" dirty="0" smtClean="0"/>
              <a:t> </a:t>
            </a:r>
            <a:r>
              <a:rPr lang="en-US" sz="2800" dirty="0"/>
              <a:t>Horace White has defined</a:t>
            </a:r>
          </a:p>
          <a:p>
            <a:pPr algn="l">
              <a:buFont typeface="Calibri" panose="020F0502020204030204" pitchFamily="34" charset="0"/>
              <a:buChar char=" "/>
            </a:pPr>
            <a:r>
              <a:rPr lang="en-US" sz="2800" dirty="0"/>
              <a:t>a bank, “as a manufacture of credit and a machine for facilitating exchange.”</a:t>
            </a:r>
            <a:endParaRPr lang="ar-IQ" sz="2800"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12841702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548680"/>
            <a:ext cx="8532439" cy="5472608"/>
          </a:xfrm>
        </p:spPr>
      </p:pic>
      <p:sp>
        <p:nvSpPr>
          <p:cNvPr id="3" name="Rectangle 2"/>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38238723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fontScale="85000" lnSpcReduction="10000"/>
          </a:bodyPr>
          <a:lstStyle/>
          <a:p>
            <a:pPr marL="0" indent="0" algn="l">
              <a:buNone/>
            </a:pPr>
            <a:r>
              <a:rPr lang="en-US" dirty="0">
                <a:solidFill>
                  <a:schemeClr val="tx2"/>
                </a:solidFill>
              </a:rPr>
              <a:t>1. </a:t>
            </a:r>
            <a:r>
              <a:rPr lang="en-US" b="1" dirty="0">
                <a:solidFill>
                  <a:schemeClr val="tx2"/>
                </a:solidFill>
              </a:rPr>
              <a:t>Monopoly of Note Issue: </a:t>
            </a:r>
            <a:r>
              <a:rPr lang="en-US" dirty="0"/>
              <a:t>The issue of money was always the prerogative of </a:t>
            </a:r>
            <a:r>
              <a:rPr lang="en-US" dirty="0" smtClean="0"/>
              <a:t>the government</a:t>
            </a:r>
            <a:r>
              <a:rPr lang="en-US" dirty="0"/>
              <a:t>. Keeping the minting of coins with </a:t>
            </a:r>
            <a:r>
              <a:rPr lang="en-US" dirty="0" smtClean="0"/>
              <a:t>itself.</a:t>
            </a:r>
          </a:p>
          <a:p>
            <a:pPr marL="0" indent="0" algn="l">
              <a:buNone/>
            </a:pPr>
            <a:endParaRPr lang="en-US" dirty="0"/>
          </a:p>
          <a:p>
            <a:pPr marL="0" indent="0" algn="l">
              <a:buNone/>
            </a:pPr>
            <a:r>
              <a:rPr lang="en-US" dirty="0">
                <a:solidFill>
                  <a:schemeClr val="tx2"/>
                </a:solidFill>
              </a:rPr>
              <a:t>2. </a:t>
            </a:r>
            <a:r>
              <a:rPr lang="en-US" b="1" dirty="0">
                <a:solidFill>
                  <a:schemeClr val="tx2"/>
                </a:solidFill>
              </a:rPr>
              <a:t>Custodian of Exchange Reserves</a:t>
            </a:r>
            <a:r>
              <a:rPr lang="en-US" b="1" dirty="0"/>
              <a:t>: </a:t>
            </a:r>
            <a:r>
              <a:rPr lang="en-US" dirty="0"/>
              <a:t>The central bank holds all foreign </a:t>
            </a:r>
            <a:r>
              <a:rPr lang="en-US" dirty="0" smtClean="0"/>
              <a:t>exchange reserves-key </a:t>
            </a:r>
            <a:r>
              <a:rPr lang="en-US" dirty="0"/>
              <a:t>currencies such as U.S. dollars, British pounds and other prominent</a:t>
            </a:r>
          </a:p>
          <a:p>
            <a:pPr marL="0" indent="0" algn="l">
              <a:buNone/>
            </a:pPr>
            <a:r>
              <a:rPr lang="en-US" dirty="0"/>
              <a:t>currencies, gold </a:t>
            </a:r>
            <a:r>
              <a:rPr lang="en-US" dirty="0" smtClean="0"/>
              <a:t>stock.</a:t>
            </a:r>
          </a:p>
          <a:p>
            <a:pPr marL="0" indent="0" algn="l">
              <a:buNone/>
            </a:pPr>
            <a:endParaRPr lang="en-US" dirty="0"/>
          </a:p>
          <a:p>
            <a:pPr marL="0" indent="0" algn="l">
              <a:buNone/>
            </a:pPr>
            <a:r>
              <a:rPr lang="en-US" dirty="0">
                <a:solidFill>
                  <a:schemeClr val="tx2"/>
                </a:solidFill>
              </a:rPr>
              <a:t>3. </a:t>
            </a:r>
            <a:r>
              <a:rPr lang="en-US" b="1" dirty="0">
                <a:solidFill>
                  <a:schemeClr val="tx2"/>
                </a:solidFill>
              </a:rPr>
              <a:t>Banker to the Government</a:t>
            </a:r>
            <a:r>
              <a:rPr lang="en-US" b="1" dirty="0"/>
              <a:t>: </a:t>
            </a:r>
            <a:r>
              <a:rPr lang="en-US" dirty="0"/>
              <a:t>Central banks everywhere perform the functions </a:t>
            </a:r>
            <a:r>
              <a:rPr lang="en-US" dirty="0" smtClean="0"/>
              <a:t>of banker</a:t>
            </a:r>
            <a:r>
              <a:rPr lang="en-US" dirty="0"/>
              <a:t>, agent and adviser to the </a:t>
            </a:r>
            <a:r>
              <a:rPr lang="en-US" dirty="0" smtClean="0"/>
              <a:t>government. It advises </a:t>
            </a:r>
            <a:r>
              <a:rPr lang="en-US" dirty="0"/>
              <a:t>the government on monetary and economic matters.</a:t>
            </a:r>
            <a:endParaRPr lang="ar-IQ"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30309646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77500" lnSpcReduction="20000"/>
          </a:bodyPr>
          <a:lstStyle/>
          <a:p>
            <a:pPr marL="0" indent="0" algn="l">
              <a:buNone/>
            </a:pPr>
            <a:r>
              <a:rPr lang="en-US" dirty="0">
                <a:solidFill>
                  <a:schemeClr val="tx2"/>
                </a:solidFill>
              </a:rPr>
              <a:t>4. </a:t>
            </a:r>
            <a:r>
              <a:rPr lang="en-US" b="1" dirty="0">
                <a:solidFill>
                  <a:schemeClr val="tx2"/>
                </a:solidFill>
              </a:rPr>
              <a:t>Banker to Commercial Banks: </a:t>
            </a:r>
            <a:r>
              <a:rPr lang="en-US" dirty="0"/>
              <a:t>Broadly speaking, the central bank acts as </a:t>
            </a:r>
            <a:r>
              <a:rPr lang="en-US" dirty="0" smtClean="0"/>
              <a:t>the banker’s </a:t>
            </a:r>
            <a:r>
              <a:rPr lang="en-US" dirty="0"/>
              <a:t>bank in three different capacities: </a:t>
            </a:r>
            <a:endParaRPr lang="en-US" dirty="0" smtClean="0"/>
          </a:p>
          <a:p>
            <a:pPr marL="0" indent="0" algn="l">
              <a:buNone/>
            </a:pPr>
            <a:r>
              <a:rPr lang="en-US" dirty="0" smtClean="0"/>
              <a:t>(</a:t>
            </a:r>
            <a:r>
              <a:rPr lang="en-US" dirty="0"/>
              <a:t>a) It acts as the custodian of the cash</a:t>
            </a:r>
          </a:p>
          <a:p>
            <a:pPr marL="0" indent="0" algn="l">
              <a:buNone/>
            </a:pPr>
            <a:r>
              <a:rPr lang="en-US" dirty="0"/>
              <a:t>reserves of the commercial banks </a:t>
            </a:r>
            <a:endParaRPr lang="en-US" dirty="0" smtClean="0"/>
          </a:p>
          <a:p>
            <a:pPr marL="0" indent="0" algn="l">
              <a:buNone/>
            </a:pPr>
            <a:r>
              <a:rPr lang="en-US" dirty="0" smtClean="0"/>
              <a:t>(</a:t>
            </a:r>
            <a:r>
              <a:rPr lang="en-US" dirty="0"/>
              <a:t>b) It acts as the lender of the last resort </a:t>
            </a:r>
            <a:endParaRPr lang="en-US" dirty="0" smtClean="0"/>
          </a:p>
          <a:p>
            <a:pPr marL="0" indent="0" algn="l">
              <a:buNone/>
            </a:pPr>
            <a:r>
              <a:rPr lang="en-US" dirty="0" smtClean="0"/>
              <a:t>(</a:t>
            </a:r>
            <a:r>
              <a:rPr lang="en-US" dirty="0"/>
              <a:t>c) It is </a:t>
            </a:r>
            <a:r>
              <a:rPr lang="en-US" dirty="0" smtClean="0"/>
              <a:t>the bank </a:t>
            </a:r>
            <a:r>
              <a:rPr lang="en-US" dirty="0"/>
              <a:t>of central clearance, settlement and transfer</a:t>
            </a:r>
            <a:r>
              <a:rPr lang="en-US" dirty="0" smtClean="0"/>
              <a:t>.</a:t>
            </a:r>
          </a:p>
          <a:p>
            <a:pPr marL="0" indent="0" algn="l">
              <a:buNone/>
            </a:pPr>
            <a:endParaRPr lang="en-US" dirty="0"/>
          </a:p>
          <a:p>
            <a:pPr marL="0" indent="0" algn="l">
              <a:buNone/>
            </a:pPr>
            <a:r>
              <a:rPr lang="en-US" dirty="0" smtClean="0">
                <a:solidFill>
                  <a:schemeClr val="tx2"/>
                </a:solidFill>
              </a:rPr>
              <a:t>5</a:t>
            </a:r>
            <a:r>
              <a:rPr lang="en-US" dirty="0">
                <a:solidFill>
                  <a:schemeClr val="tx2"/>
                </a:solidFill>
              </a:rPr>
              <a:t>. </a:t>
            </a:r>
            <a:r>
              <a:rPr lang="en-US" b="1" dirty="0">
                <a:solidFill>
                  <a:schemeClr val="tx2"/>
                </a:solidFill>
              </a:rPr>
              <a:t>Controller of </a:t>
            </a:r>
            <a:r>
              <a:rPr lang="en-US" b="1" dirty="0" smtClean="0">
                <a:solidFill>
                  <a:schemeClr val="tx2"/>
                </a:solidFill>
              </a:rPr>
              <a:t>Credit</a:t>
            </a:r>
            <a:r>
              <a:rPr lang="en-US" b="1" dirty="0" smtClean="0"/>
              <a:t>: </a:t>
            </a:r>
            <a:r>
              <a:rPr lang="en-US" dirty="0" smtClean="0"/>
              <a:t>As controller </a:t>
            </a:r>
            <a:r>
              <a:rPr lang="en-US" dirty="0"/>
              <a:t>of credit, the central bank attempts to influence and control the volume </a:t>
            </a:r>
            <a:r>
              <a:rPr lang="en-US" dirty="0" smtClean="0"/>
              <a:t>of bank </a:t>
            </a:r>
            <a:r>
              <a:rPr lang="en-US" dirty="0"/>
              <a:t>credit and also to </a:t>
            </a:r>
            <a:r>
              <a:rPr lang="en-US" dirty="0" smtClean="0"/>
              <a:t>stabilize </a:t>
            </a:r>
            <a:r>
              <a:rPr lang="en-US" dirty="0"/>
              <a:t>business conditions in the country</a:t>
            </a:r>
            <a:r>
              <a:rPr lang="en-US" dirty="0" smtClean="0"/>
              <a:t>.</a:t>
            </a:r>
          </a:p>
          <a:p>
            <a:pPr marL="0" indent="0" algn="l">
              <a:buNone/>
            </a:pPr>
            <a:endParaRPr lang="en-US" dirty="0"/>
          </a:p>
          <a:p>
            <a:pPr marL="0" indent="0" algn="l">
              <a:buNone/>
            </a:pPr>
            <a:r>
              <a:rPr lang="en-US" dirty="0">
                <a:solidFill>
                  <a:schemeClr val="tx2"/>
                </a:solidFill>
              </a:rPr>
              <a:t>6. </a:t>
            </a:r>
            <a:r>
              <a:rPr lang="en-US" b="1" dirty="0">
                <a:solidFill>
                  <a:schemeClr val="tx2"/>
                </a:solidFill>
              </a:rPr>
              <a:t>Promoter of Economic Development</a:t>
            </a:r>
            <a:r>
              <a:rPr lang="en-US" b="1" dirty="0" smtClean="0">
                <a:solidFill>
                  <a:schemeClr val="tx2"/>
                </a:solidFill>
              </a:rPr>
              <a:t>: </a:t>
            </a:r>
            <a:r>
              <a:rPr lang="en-US" dirty="0" smtClean="0"/>
              <a:t>Its monetary </a:t>
            </a:r>
            <a:r>
              <a:rPr lang="en-US" dirty="0"/>
              <a:t>policy is carried out with the object of serving as an instrument of </a:t>
            </a:r>
            <a:r>
              <a:rPr lang="en-US" dirty="0" smtClean="0"/>
              <a:t>planned economic </a:t>
            </a:r>
            <a:r>
              <a:rPr lang="en-US" dirty="0"/>
              <a:t>development with </a:t>
            </a:r>
            <a:r>
              <a:rPr lang="en-US" dirty="0" smtClean="0"/>
              <a:t>stability.</a:t>
            </a:r>
          </a:p>
          <a:p>
            <a:pPr marL="0" indent="0" algn="l">
              <a:buNone/>
            </a:pPr>
            <a:endParaRPr lang="en-US" dirty="0"/>
          </a:p>
          <a:p>
            <a:pPr marL="0" indent="0" algn="l">
              <a:buNone/>
            </a:pPr>
            <a:endParaRPr lang="ar-IQ"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41574738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b="1" dirty="0" smtClean="0"/>
              <a:t>                                           </a:t>
            </a:r>
            <a:r>
              <a:rPr lang="en-US" sz="2800" b="1" dirty="0" smtClean="0">
                <a:solidFill>
                  <a:srgbClr val="FF0000"/>
                </a:solidFill>
              </a:rPr>
              <a:t>CREDIT CONTROL</a:t>
            </a:r>
            <a:r>
              <a:rPr lang="en-US" sz="2400" b="1" dirty="0" smtClean="0"/>
              <a:t/>
            </a:r>
            <a:br>
              <a:rPr lang="en-US" sz="2400" b="1" dirty="0" smtClean="0"/>
            </a:br>
            <a:endParaRPr lang="ar-IQ" sz="2400" dirty="0"/>
          </a:p>
        </p:txBody>
      </p:sp>
      <p:sp>
        <p:nvSpPr>
          <p:cNvPr id="3" name="Content Placeholder 2"/>
          <p:cNvSpPr>
            <a:spLocks noGrp="1"/>
          </p:cNvSpPr>
          <p:nvPr>
            <p:ph idx="1"/>
          </p:nvPr>
        </p:nvSpPr>
        <p:spPr/>
        <p:txBody>
          <a:bodyPr/>
          <a:lstStyle/>
          <a:p>
            <a:pPr marL="0" indent="0" algn="l">
              <a:buNone/>
            </a:pPr>
            <a:r>
              <a:rPr lang="en-US" dirty="0"/>
              <a:t>It means the regulation of the creation and contraction of credit in the </a:t>
            </a:r>
            <a:r>
              <a:rPr lang="en-US" dirty="0" smtClean="0"/>
              <a:t>economy, The </a:t>
            </a:r>
            <a:r>
              <a:rPr lang="en-US" dirty="0"/>
              <a:t>importance of credit control has increased because of the growth of bank credit and other forms of credit.</a:t>
            </a:r>
            <a:endParaRPr lang="ar-IQ"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32142629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b="1" dirty="0" smtClean="0">
                <a:solidFill>
                  <a:srgbClr val="FF0000"/>
                </a:solidFill>
              </a:rPr>
              <a:t>                      Objectives </a:t>
            </a:r>
            <a:r>
              <a:rPr lang="en-US" sz="3200" b="1" dirty="0">
                <a:solidFill>
                  <a:srgbClr val="FF0000"/>
                </a:solidFill>
              </a:rPr>
              <a:t>of Credit </a:t>
            </a:r>
            <a:r>
              <a:rPr lang="en-US" sz="3200" b="1" dirty="0" smtClean="0">
                <a:solidFill>
                  <a:srgbClr val="FF0000"/>
                </a:solidFill>
              </a:rPr>
              <a:t>Control</a:t>
            </a:r>
            <a:br>
              <a:rPr lang="en-US" sz="3200" b="1" dirty="0" smtClean="0">
                <a:solidFill>
                  <a:srgbClr val="FF0000"/>
                </a:solidFill>
              </a:rPr>
            </a:br>
            <a:r>
              <a:rPr lang="en-US" sz="2200" dirty="0"/>
              <a:t>The central bank is usually given many weapons to control the volume of credit in </a:t>
            </a:r>
            <a:r>
              <a:rPr lang="en-US" sz="2200" dirty="0" smtClean="0"/>
              <a:t>the country</a:t>
            </a:r>
            <a:r>
              <a:rPr lang="en-US" sz="2200" dirty="0"/>
              <a:t>. The use of these weapons is guided by the following objectives:</a:t>
            </a:r>
            <a:endParaRPr lang="ar-IQ" sz="2200" dirty="0">
              <a:solidFill>
                <a:srgbClr val="FF0000"/>
              </a:solidFill>
            </a:endParaRPr>
          </a:p>
        </p:txBody>
      </p:sp>
      <p:sp>
        <p:nvSpPr>
          <p:cNvPr id="3" name="Content Placeholder 2"/>
          <p:cNvSpPr>
            <a:spLocks noGrp="1"/>
          </p:cNvSpPr>
          <p:nvPr>
            <p:ph idx="1"/>
          </p:nvPr>
        </p:nvSpPr>
        <p:spPr/>
        <p:txBody>
          <a:bodyPr>
            <a:normAutofit/>
          </a:bodyPr>
          <a:lstStyle/>
          <a:p>
            <a:pPr marL="0" indent="0" algn="l">
              <a:buNone/>
            </a:pPr>
            <a:r>
              <a:rPr lang="en-US" sz="2400" dirty="0" smtClean="0"/>
              <a:t>(a) </a:t>
            </a:r>
            <a:r>
              <a:rPr lang="en-US" sz="2400" i="1" dirty="0" smtClean="0"/>
              <a:t>Stability </a:t>
            </a:r>
            <a:r>
              <a:rPr lang="en-US" sz="2400" i="1" dirty="0"/>
              <a:t>of Internal </a:t>
            </a:r>
            <a:r>
              <a:rPr lang="en-US" sz="2400" i="1" dirty="0" smtClean="0"/>
              <a:t>Price-level</a:t>
            </a:r>
            <a:endParaRPr lang="en-US" sz="2400" i="1" dirty="0"/>
          </a:p>
          <a:p>
            <a:pPr marL="0" indent="0" algn="l">
              <a:buNone/>
            </a:pPr>
            <a:endParaRPr lang="en-US" sz="2400" i="1" dirty="0" smtClean="0"/>
          </a:p>
          <a:p>
            <a:pPr marL="0" indent="0" algn="l">
              <a:buNone/>
            </a:pPr>
            <a:r>
              <a:rPr lang="en-US" sz="2400" dirty="0" smtClean="0"/>
              <a:t>(</a:t>
            </a:r>
            <a:r>
              <a:rPr lang="en-US" sz="2400" dirty="0"/>
              <a:t>b) </a:t>
            </a:r>
            <a:r>
              <a:rPr lang="en-US" sz="2400" i="1" dirty="0"/>
              <a:t>Checking Booms and </a:t>
            </a:r>
            <a:r>
              <a:rPr lang="en-US" sz="2400" i="1" dirty="0" smtClean="0"/>
              <a:t>Depressions</a:t>
            </a:r>
            <a:endParaRPr lang="en-US" sz="2400" i="1" dirty="0"/>
          </a:p>
          <a:p>
            <a:pPr marL="0" indent="0" algn="l">
              <a:buNone/>
            </a:pPr>
            <a:endParaRPr lang="en-US" sz="2400" i="1" dirty="0" smtClean="0"/>
          </a:p>
          <a:p>
            <a:pPr marL="0" indent="0" algn="l">
              <a:buNone/>
            </a:pPr>
            <a:r>
              <a:rPr lang="en-US" sz="2400" dirty="0"/>
              <a:t>(c) </a:t>
            </a:r>
            <a:r>
              <a:rPr lang="en-US" sz="2400" i="1" dirty="0"/>
              <a:t>Promotion of Economic </a:t>
            </a:r>
            <a:r>
              <a:rPr lang="en-US" sz="2400" i="1" dirty="0" smtClean="0"/>
              <a:t>Development</a:t>
            </a:r>
          </a:p>
          <a:p>
            <a:pPr marL="0" indent="0" algn="l">
              <a:buNone/>
            </a:pPr>
            <a:endParaRPr lang="en-US" sz="2400" i="1" dirty="0" smtClean="0"/>
          </a:p>
          <a:p>
            <a:pPr marL="0" indent="0" algn="l">
              <a:buNone/>
            </a:pPr>
            <a:r>
              <a:rPr lang="en-US" sz="2400" dirty="0"/>
              <a:t>(d) </a:t>
            </a:r>
            <a:r>
              <a:rPr lang="en-US" sz="2400" i="1" dirty="0"/>
              <a:t>Stability of the Money </a:t>
            </a:r>
            <a:r>
              <a:rPr lang="en-US" sz="2400" i="1" dirty="0" smtClean="0"/>
              <a:t>Market</a:t>
            </a:r>
          </a:p>
          <a:p>
            <a:pPr marL="0" indent="0" algn="l">
              <a:buNone/>
            </a:pPr>
            <a:endParaRPr lang="en-US" sz="2400" i="1" dirty="0" smtClean="0"/>
          </a:p>
          <a:p>
            <a:pPr marL="0" indent="0" algn="l">
              <a:buNone/>
            </a:pPr>
            <a:r>
              <a:rPr lang="en-US" sz="2400" dirty="0"/>
              <a:t>(e) </a:t>
            </a:r>
            <a:r>
              <a:rPr lang="en-US" sz="2400" i="1" dirty="0"/>
              <a:t>Stability in Exchange Rates</a:t>
            </a:r>
            <a:endParaRPr lang="ar-IQ" sz="2400"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3991334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en-US" sz="3200" b="1" dirty="0">
                <a:solidFill>
                  <a:srgbClr val="FF0000"/>
                </a:solidFill>
              </a:rPr>
              <a:t>Methods of Credit Control</a:t>
            </a:r>
            <a:endParaRPr lang="ar-IQ" sz="3200" dirty="0">
              <a:solidFill>
                <a:srgbClr val="FF0000"/>
              </a:solidFill>
            </a:endParaRPr>
          </a:p>
        </p:txBody>
      </p:sp>
      <p:sp>
        <p:nvSpPr>
          <p:cNvPr id="3" name="Content Placeholder 2"/>
          <p:cNvSpPr>
            <a:spLocks noGrp="1"/>
          </p:cNvSpPr>
          <p:nvPr>
            <p:ph idx="1"/>
          </p:nvPr>
        </p:nvSpPr>
        <p:spPr>
          <a:xfrm>
            <a:off x="457200" y="692696"/>
            <a:ext cx="8229600" cy="5433467"/>
          </a:xfrm>
        </p:spPr>
        <p:txBody>
          <a:bodyPr>
            <a:normAutofit/>
          </a:bodyPr>
          <a:lstStyle/>
          <a:p>
            <a:pPr marL="0" indent="0" algn="l">
              <a:buNone/>
            </a:pPr>
            <a:r>
              <a:rPr lang="en-US" sz="2400" dirty="0"/>
              <a:t>The various methods employed by the central bank to control credit creation power of </a:t>
            </a:r>
            <a:r>
              <a:rPr lang="en-US" sz="2400" dirty="0" smtClean="0"/>
              <a:t>the commercial </a:t>
            </a:r>
            <a:r>
              <a:rPr lang="en-US" sz="2400" dirty="0"/>
              <a:t>banks can be classified in two groups </a:t>
            </a:r>
            <a:r>
              <a:rPr lang="en-US" sz="2400" dirty="0" smtClean="0"/>
              <a:t>viz. quantitative </a:t>
            </a:r>
            <a:r>
              <a:rPr lang="en-US" sz="2400" dirty="0"/>
              <a:t>controls, and </a:t>
            </a:r>
            <a:r>
              <a:rPr lang="en-US" sz="2400" dirty="0" smtClean="0"/>
              <a:t>qualitative</a:t>
            </a:r>
            <a:endParaRPr lang="en-US" sz="2400" i="1" dirty="0"/>
          </a:p>
          <a:p>
            <a:pPr marL="0" indent="0" algn="l">
              <a:buNone/>
            </a:pPr>
            <a:r>
              <a:rPr lang="en-US" sz="2400" dirty="0"/>
              <a:t>controls</a:t>
            </a:r>
            <a:r>
              <a:rPr lang="en-US" sz="2400" dirty="0" smtClean="0"/>
              <a:t>.</a:t>
            </a:r>
          </a:p>
          <a:p>
            <a:pPr marL="0" indent="0" algn="l">
              <a:buNone/>
            </a:pPr>
            <a:endParaRPr lang="en-US" sz="2400" dirty="0"/>
          </a:p>
          <a:p>
            <a:pPr marL="0" indent="0" algn="l">
              <a:buNone/>
            </a:pPr>
            <a:endParaRPr lang="ar-IQ"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950" y="2204864"/>
            <a:ext cx="6896100" cy="3816424"/>
          </a:xfrm>
          <a:prstGeom prst="rect">
            <a:avLst/>
          </a:prstGeom>
        </p:spPr>
      </p:pic>
      <p:sp>
        <p:nvSpPr>
          <p:cNvPr id="5" name="Rectangle 4"/>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1919761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l">
              <a:buNone/>
            </a:pPr>
            <a:r>
              <a:rPr lang="en-US" sz="2800" b="1" dirty="0">
                <a:solidFill>
                  <a:srgbClr val="FF0000"/>
                </a:solidFill>
              </a:rPr>
              <a:t>1. Quantitative Methods</a:t>
            </a:r>
            <a:r>
              <a:rPr lang="en-US" sz="2800" b="1" dirty="0"/>
              <a:t>: </a:t>
            </a:r>
            <a:r>
              <a:rPr lang="en-US" sz="2800" dirty="0"/>
              <a:t>Quantitative methods aim at controlling the total </a:t>
            </a:r>
            <a:r>
              <a:rPr lang="en-US" sz="2800" dirty="0" smtClean="0"/>
              <a:t>volume of </a:t>
            </a:r>
            <a:r>
              <a:rPr lang="en-US" sz="2800" dirty="0"/>
              <a:t>credit in the country. They relate to the volume and cost of bank credit in </a:t>
            </a:r>
            <a:r>
              <a:rPr lang="en-US" sz="2400" dirty="0" smtClean="0"/>
              <a:t>general</a:t>
            </a:r>
            <a:r>
              <a:rPr lang="en-US" sz="2800" dirty="0" smtClean="0"/>
              <a:t>, without </a:t>
            </a:r>
            <a:r>
              <a:rPr lang="en-US" sz="2800" dirty="0"/>
              <a:t>regard to the particular field of enterprise or economic activity in which </a:t>
            </a:r>
            <a:r>
              <a:rPr lang="en-US" sz="2800" dirty="0" smtClean="0"/>
              <a:t>the credit </a:t>
            </a:r>
            <a:r>
              <a:rPr lang="en-US" sz="2800" dirty="0"/>
              <a:t>is used</a:t>
            </a:r>
            <a:r>
              <a:rPr lang="en-US" sz="2800" dirty="0" smtClean="0"/>
              <a:t>.</a:t>
            </a:r>
          </a:p>
          <a:p>
            <a:pPr marL="0" indent="0" algn="l">
              <a:buNone/>
            </a:pPr>
            <a:endParaRPr lang="en-US" sz="2800" dirty="0"/>
          </a:p>
          <a:p>
            <a:pPr marL="0" indent="0" algn="l">
              <a:buNone/>
            </a:pPr>
            <a:endParaRPr lang="ar-IQ" sz="2800"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22386774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a:t>The important quantitative or general methods of credit control are as follows:</a:t>
            </a:r>
            <a:endParaRPr lang="ar-IQ" sz="2400" dirty="0"/>
          </a:p>
        </p:txBody>
      </p:sp>
      <p:sp>
        <p:nvSpPr>
          <p:cNvPr id="3" name="Content Placeholder 2"/>
          <p:cNvSpPr>
            <a:spLocks noGrp="1"/>
          </p:cNvSpPr>
          <p:nvPr>
            <p:ph idx="1"/>
          </p:nvPr>
        </p:nvSpPr>
        <p:spPr/>
        <p:txBody>
          <a:bodyPr>
            <a:normAutofit/>
          </a:bodyPr>
          <a:lstStyle/>
          <a:p>
            <a:pPr marL="0" indent="0" algn="ctr">
              <a:buNone/>
            </a:pPr>
            <a:r>
              <a:rPr lang="en-US" b="1" i="1" dirty="0" smtClean="0">
                <a:solidFill>
                  <a:srgbClr val="FF0000"/>
                </a:solidFill>
              </a:rPr>
              <a:t>A. Bank </a:t>
            </a:r>
            <a:r>
              <a:rPr lang="en-US" b="1" i="1" dirty="0">
                <a:solidFill>
                  <a:srgbClr val="FF0000"/>
                </a:solidFill>
              </a:rPr>
              <a:t>Rate or Discount Rate </a:t>
            </a:r>
            <a:r>
              <a:rPr lang="en-US" b="1" i="1" dirty="0" smtClean="0">
                <a:solidFill>
                  <a:srgbClr val="FF0000"/>
                </a:solidFill>
              </a:rPr>
              <a:t>Policy</a:t>
            </a:r>
            <a:r>
              <a:rPr lang="en-US" b="1" i="1" dirty="0" smtClean="0"/>
              <a:t>: </a:t>
            </a:r>
          </a:p>
          <a:p>
            <a:pPr marL="0" indent="0" algn="l">
              <a:buNone/>
            </a:pPr>
            <a:r>
              <a:rPr lang="en-US" sz="2400" dirty="0" smtClean="0"/>
              <a:t>Bank </a:t>
            </a:r>
            <a:r>
              <a:rPr lang="en-US" sz="2400" dirty="0"/>
              <a:t>rate refers to the official minimum lending rate of interest of the central bank. It </a:t>
            </a:r>
            <a:r>
              <a:rPr lang="en-US" sz="2400" dirty="0" smtClean="0"/>
              <a:t>is the </a:t>
            </a:r>
            <a:r>
              <a:rPr lang="en-US" sz="2400" dirty="0"/>
              <a:t>rate at which the central bank advances loans to the commercial banks by </a:t>
            </a:r>
            <a:r>
              <a:rPr lang="en-US" sz="2400" dirty="0" smtClean="0"/>
              <a:t>rediscounting</a:t>
            </a:r>
            <a:r>
              <a:rPr lang="en-US" sz="2400" dirty="0"/>
              <a:t> </a:t>
            </a:r>
            <a:r>
              <a:rPr lang="en-US" sz="2400" dirty="0" smtClean="0"/>
              <a:t>the </a:t>
            </a:r>
            <a:r>
              <a:rPr lang="en-US" sz="2400" dirty="0"/>
              <a:t>approved first class bills of exchange of the banks. Hence, bank rate is also called as the</a:t>
            </a:r>
          </a:p>
          <a:p>
            <a:pPr marL="0" indent="0" algn="l">
              <a:buNone/>
            </a:pPr>
            <a:r>
              <a:rPr lang="en-US" sz="2400" dirty="0"/>
              <a:t>discount rate</a:t>
            </a:r>
            <a:r>
              <a:rPr lang="en-US" sz="2400" dirty="0" smtClean="0"/>
              <a:t>.</a:t>
            </a:r>
          </a:p>
          <a:p>
            <a:pPr marL="0" indent="0" algn="l">
              <a:buNone/>
            </a:pPr>
            <a:endParaRPr lang="en-US" sz="2400" dirty="0"/>
          </a:p>
        </p:txBody>
      </p:sp>
      <p:sp>
        <p:nvSpPr>
          <p:cNvPr id="4" name="Rectangle 3"/>
          <p:cNvSpPr/>
          <p:nvPr/>
        </p:nvSpPr>
        <p:spPr>
          <a:xfrm>
            <a:off x="451091" y="6402814"/>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32661340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1"/>
                </a:solidFill>
              </a:rPr>
              <a:t>Working of Bank Rate</a:t>
            </a:r>
            <a:r>
              <a:rPr lang="ar-IQ" sz="3200" dirty="0">
                <a:solidFill>
                  <a:schemeClr val="accent1"/>
                </a:solidFill>
              </a:rPr>
              <a:t/>
            </a:r>
            <a:br>
              <a:rPr lang="ar-IQ" sz="3200" dirty="0">
                <a:solidFill>
                  <a:schemeClr val="accent1"/>
                </a:solidFill>
              </a:rPr>
            </a:br>
            <a:endParaRPr lang="ar-IQ" sz="3200" dirty="0">
              <a:solidFill>
                <a:schemeClr val="accent1"/>
              </a:solidFill>
            </a:endParaRPr>
          </a:p>
        </p:txBody>
      </p:sp>
      <p:sp>
        <p:nvSpPr>
          <p:cNvPr id="3" name="Content Placeholder 2"/>
          <p:cNvSpPr>
            <a:spLocks noGrp="1"/>
          </p:cNvSpPr>
          <p:nvPr>
            <p:ph idx="1"/>
          </p:nvPr>
        </p:nvSpPr>
        <p:spPr>
          <a:xfrm>
            <a:off x="457200" y="1124744"/>
            <a:ext cx="8229600" cy="5001419"/>
          </a:xfrm>
        </p:spPr>
        <p:txBody>
          <a:bodyPr>
            <a:noAutofit/>
          </a:bodyPr>
          <a:lstStyle/>
          <a:p>
            <a:pPr marL="0" indent="0" algn="l">
              <a:buNone/>
            </a:pPr>
            <a:r>
              <a:rPr lang="en-US" sz="2400" dirty="0" smtClean="0"/>
              <a:t>- by </a:t>
            </a:r>
            <a:r>
              <a:rPr lang="en-US" sz="2400" dirty="0"/>
              <a:t>manipulating the bank rate it is possible to effect changes in </a:t>
            </a:r>
            <a:r>
              <a:rPr lang="en-US" sz="2400" dirty="0" smtClean="0"/>
              <a:t>the supply </a:t>
            </a:r>
            <a:r>
              <a:rPr lang="en-US" sz="2400" dirty="0"/>
              <a:t>of credit in the economy. During a period of inflation, to arrest the rise in the </a:t>
            </a:r>
            <a:r>
              <a:rPr lang="en-US" sz="2400" dirty="0" smtClean="0"/>
              <a:t>price level</a:t>
            </a:r>
            <a:r>
              <a:rPr lang="en-US" sz="2400" dirty="0"/>
              <a:t>, the central bank raises the bank rate. When the bank rate is raised, all other </a:t>
            </a:r>
            <a:r>
              <a:rPr lang="en-US" sz="2400" dirty="0" smtClean="0"/>
              <a:t>interest rates </a:t>
            </a:r>
            <a:r>
              <a:rPr lang="en-US" sz="2400" dirty="0"/>
              <a:t>in the economy also go up</a:t>
            </a:r>
            <a:r>
              <a:rPr lang="en-US" sz="2400" dirty="0" smtClean="0"/>
              <a:t>.</a:t>
            </a:r>
          </a:p>
          <a:p>
            <a:pPr marL="0" indent="0" algn="l">
              <a:buNone/>
            </a:pPr>
            <a:endParaRPr lang="en-US" sz="2400" dirty="0" smtClean="0"/>
          </a:p>
          <a:p>
            <a:pPr marL="0" indent="0" algn="l">
              <a:buNone/>
            </a:pPr>
            <a:r>
              <a:rPr lang="en-US" sz="2400" dirty="0" smtClean="0"/>
              <a:t>- On </a:t>
            </a:r>
            <a:r>
              <a:rPr lang="en-US" sz="2400" dirty="0"/>
              <a:t>the other hand, during a period of deflation, the central bank will lower the bank </a:t>
            </a:r>
            <a:r>
              <a:rPr lang="en-US" sz="2400" dirty="0" smtClean="0"/>
              <a:t>rate in </a:t>
            </a:r>
            <a:r>
              <a:rPr lang="en-US" sz="2400" dirty="0"/>
              <a:t>order to encourage business activity in the economy. When the bank rate is lowered, </a:t>
            </a:r>
            <a:r>
              <a:rPr lang="en-US" sz="2400" dirty="0" smtClean="0"/>
              <a:t>all other </a:t>
            </a:r>
            <a:r>
              <a:rPr lang="en-US" sz="2400" dirty="0"/>
              <a:t>interest rates in the economy also come down.</a:t>
            </a:r>
            <a:endParaRPr lang="ar-IQ" sz="2400"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39124242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1"/>
                </a:solidFill>
              </a:rPr>
              <a:t>Bank Rate Under the Gold Standard</a:t>
            </a:r>
            <a:endParaRPr lang="ar-IQ" sz="3200" dirty="0">
              <a:solidFill>
                <a:schemeClr val="accent1"/>
              </a:solidFill>
            </a:endParaRPr>
          </a:p>
        </p:txBody>
      </p:sp>
      <p:sp>
        <p:nvSpPr>
          <p:cNvPr id="3" name="Content Placeholder 2"/>
          <p:cNvSpPr>
            <a:spLocks noGrp="1"/>
          </p:cNvSpPr>
          <p:nvPr>
            <p:ph idx="1"/>
          </p:nvPr>
        </p:nvSpPr>
        <p:spPr/>
        <p:txBody>
          <a:bodyPr>
            <a:normAutofit/>
          </a:bodyPr>
          <a:lstStyle/>
          <a:p>
            <a:pPr marL="0" indent="0" algn="l">
              <a:buNone/>
            </a:pPr>
            <a:r>
              <a:rPr lang="en-US" sz="2800" dirty="0"/>
              <a:t>Under the gold standard, bank rate was used primarily to set right the disequilibrium in </a:t>
            </a:r>
            <a:r>
              <a:rPr lang="en-US" sz="2800" dirty="0" smtClean="0"/>
              <a:t>the balance </a:t>
            </a:r>
            <a:r>
              <a:rPr lang="en-US" sz="2800" dirty="0"/>
              <a:t>of payments of the country. When there was a deficit in the balance of payments </a:t>
            </a:r>
            <a:r>
              <a:rPr lang="en-US" sz="2800" dirty="0" smtClean="0"/>
              <a:t>and hence </a:t>
            </a:r>
            <a:r>
              <a:rPr lang="en-US" sz="2800" dirty="0"/>
              <a:t>an outflow of gold, bank rate was raised to check the outflow of gold. This was </a:t>
            </a:r>
            <a:r>
              <a:rPr lang="en-US" sz="2800" dirty="0" smtClean="0"/>
              <a:t>done by </a:t>
            </a:r>
            <a:r>
              <a:rPr lang="en-US" sz="2800" dirty="0"/>
              <a:t>attracting the inflow of short term capital into the country.</a:t>
            </a:r>
            <a:endParaRPr lang="ar-IQ" sz="2800"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729751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197493"/>
          </a:xfrm>
        </p:spPr>
        <p:txBody>
          <a:bodyPr>
            <a:normAutofit/>
          </a:bodyPr>
          <a:lstStyle/>
          <a:p>
            <a:pPr algn="l">
              <a:buNone/>
            </a:pPr>
            <a:r>
              <a:rPr lang="en-US" sz="2400" dirty="0" smtClean="0"/>
              <a:t>We can classify  banks in to different groups. According  to certain criteria</a:t>
            </a:r>
          </a:p>
          <a:p>
            <a:pPr algn="l">
              <a:buNone/>
            </a:pPr>
            <a:r>
              <a:rPr lang="en-US" sz="2400" b="1" dirty="0" smtClean="0"/>
              <a:t>First  on the basic of law shape and owner ship    </a:t>
            </a:r>
          </a:p>
          <a:p>
            <a:pPr algn="l">
              <a:buNone/>
            </a:pPr>
            <a:r>
              <a:rPr lang="en-US" sz="2400" dirty="0" smtClean="0">
                <a:solidFill>
                  <a:srgbClr val="FF0000"/>
                </a:solidFill>
              </a:rPr>
              <a:t>1- Public sector banks: </a:t>
            </a:r>
            <a:r>
              <a:rPr lang="en-US" sz="2400" dirty="0" smtClean="0"/>
              <a:t>these are the banks which are owned by the government. The government runs these banks. Such as </a:t>
            </a:r>
            <a:r>
              <a:rPr lang="en-US" sz="2400" dirty="0" err="1" smtClean="0"/>
              <a:t>zanko</a:t>
            </a:r>
            <a:r>
              <a:rPr lang="en-US" sz="2400" dirty="0" smtClean="0"/>
              <a:t> bank.</a:t>
            </a:r>
          </a:p>
          <a:p>
            <a:pPr algn="l">
              <a:buNone/>
            </a:pPr>
            <a:r>
              <a:rPr lang="en-US" sz="2400" dirty="0" smtClean="0">
                <a:solidFill>
                  <a:srgbClr val="FF0000"/>
                </a:solidFill>
              </a:rPr>
              <a:t>2- Private sector banks: </a:t>
            </a:r>
            <a:r>
              <a:rPr lang="en-US" sz="2400" dirty="0" smtClean="0"/>
              <a:t>these are the banks which are run and owned by the private sector. Like Kurdistan bank. An individual has control over it as per the share held by them.</a:t>
            </a:r>
          </a:p>
          <a:p>
            <a:pPr algn="l">
              <a:buNone/>
            </a:pPr>
            <a:r>
              <a:rPr lang="en-US" sz="2400" dirty="0" smtClean="0"/>
              <a:t> </a:t>
            </a:r>
            <a:r>
              <a:rPr lang="en-US" sz="2400" dirty="0" smtClean="0">
                <a:solidFill>
                  <a:srgbClr val="FF0000"/>
                </a:solidFill>
              </a:rPr>
              <a:t>3- mixed banking : </a:t>
            </a:r>
            <a:r>
              <a:rPr lang="en-US" sz="2400" dirty="0" smtClean="0"/>
              <a:t>When a bank combines the deposit as well as investment banking activates. In other words, when banks perform the dual function.</a:t>
            </a:r>
          </a:p>
        </p:txBody>
      </p:sp>
      <p:sp>
        <p:nvSpPr>
          <p:cNvPr id="4" name="Rectangle 3"/>
          <p:cNvSpPr/>
          <p:nvPr/>
        </p:nvSpPr>
        <p:spPr>
          <a:xfrm>
            <a:off x="2786050" y="214291"/>
            <a:ext cx="3571900" cy="523220"/>
          </a:xfrm>
          <a:prstGeom prst="rect">
            <a:avLst/>
          </a:prstGeom>
        </p:spPr>
        <p:txBody>
          <a:bodyPr wrap="square">
            <a:spAutoFit/>
          </a:bodyPr>
          <a:lstStyle/>
          <a:p>
            <a:pPr algn="ctr"/>
            <a:r>
              <a:rPr lang="ar-IQ" b="1" dirty="0" smtClean="0">
                <a:solidFill>
                  <a:schemeClr val="accent2">
                    <a:lumMod val="75000"/>
                  </a:schemeClr>
                </a:solidFill>
                <a:latin typeface="Arial" pitchFamily="34" charset="0"/>
                <a:ea typeface="Calibri" pitchFamily="34" charset="0"/>
                <a:cs typeface="Arial" pitchFamily="34" charset="0"/>
              </a:rPr>
              <a:t> </a:t>
            </a:r>
            <a:r>
              <a:rPr lang="en-US" sz="2800" b="1" dirty="0" smtClean="0">
                <a:solidFill>
                  <a:schemeClr val="accent2">
                    <a:lumMod val="75000"/>
                  </a:schemeClr>
                </a:solidFill>
                <a:latin typeface="Arial" pitchFamily="34" charset="0"/>
                <a:ea typeface="Calibri" pitchFamily="34" charset="0"/>
                <a:cs typeface="Arial" pitchFamily="34" charset="0"/>
              </a:rPr>
              <a:t>Types of banks</a:t>
            </a:r>
            <a:r>
              <a:rPr lang="ar-IQ" sz="2800" b="1" dirty="0" smtClean="0">
                <a:latin typeface="Arial" pitchFamily="34" charset="0"/>
                <a:ea typeface="Calibri" pitchFamily="34" charset="0"/>
                <a:cs typeface="Arial" pitchFamily="34" charset="0"/>
              </a:rPr>
              <a:t> </a:t>
            </a:r>
            <a:endParaRPr lang="ar-IQ"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1"/>
                </a:solidFill>
              </a:rPr>
              <a:t>Conditions for the Success of the Bank Rate Policy</a:t>
            </a:r>
            <a:endParaRPr lang="ar-IQ" sz="3200" dirty="0">
              <a:solidFill>
                <a:schemeClr val="accent1"/>
              </a:solidFill>
            </a:endParaRPr>
          </a:p>
        </p:txBody>
      </p:sp>
      <p:sp>
        <p:nvSpPr>
          <p:cNvPr id="3" name="Content Placeholder 2"/>
          <p:cNvSpPr>
            <a:spLocks noGrp="1"/>
          </p:cNvSpPr>
          <p:nvPr>
            <p:ph idx="1"/>
          </p:nvPr>
        </p:nvSpPr>
        <p:spPr/>
        <p:txBody>
          <a:bodyPr>
            <a:normAutofit/>
          </a:bodyPr>
          <a:lstStyle/>
          <a:p>
            <a:pPr marL="0" indent="0" algn="l">
              <a:buNone/>
            </a:pPr>
            <a:r>
              <a:rPr lang="en-US" sz="2800" dirty="0"/>
              <a:t>(a) </a:t>
            </a:r>
            <a:r>
              <a:rPr lang="en-US" sz="2800" i="1" dirty="0"/>
              <a:t>Close relationship between bank rate and other interest </a:t>
            </a:r>
            <a:r>
              <a:rPr lang="en-US" sz="2800" i="1" dirty="0" smtClean="0"/>
              <a:t>rates</a:t>
            </a:r>
          </a:p>
          <a:p>
            <a:pPr marL="0" indent="0" algn="l">
              <a:buNone/>
            </a:pPr>
            <a:r>
              <a:rPr lang="en-US" sz="2800" dirty="0"/>
              <a:t>(b) </a:t>
            </a:r>
            <a:r>
              <a:rPr lang="en-US" sz="2800" i="1" dirty="0"/>
              <a:t>Existence of an elastic economic </a:t>
            </a:r>
            <a:r>
              <a:rPr lang="en-US" sz="2800" i="1" dirty="0" smtClean="0"/>
              <a:t>system</a:t>
            </a:r>
          </a:p>
          <a:p>
            <a:pPr marL="0" indent="0" algn="l">
              <a:buNone/>
            </a:pPr>
            <a:r>
              <a:rPr lang="en-US" sz="2800" dirty="0"/>
              <a:t>(c) </a:t>
            </a:r>
            <a:r>
              <a:rPr lang="en-US" sz="2800" i="1" dirty="0"/>
              <a:t>Existence of short term funds market</a:t>
            </a:r>
            <a:endParaRPr lang="ar-IQ" sz="2800"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39582025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rPr>
              <a:t>B. Open Market Operations</a:t>
            </a:r>
            <a:endParaRPr lang="ar-IQ" sz="3200" dirty="0">
              <a:solidFill>
                <a:srgbClr val="FF0000"/>
              </a:solidFill>
            </a:endParaRPr>
          </a:p>
        </p:txBody>
      </p:sp>
      <p:sp>
        <p:nvSpPr>
          <p:cNvPr id="3" name="Content Placeholder 2"/>
          <p:cNvSpPr>
            <a:spLocks noGrp="1"/>
          </p:cNvSpPr>
          <p:nvPr>
            <p:ph idx="1"/>
          </p:nvPr>
        </p:nvSpPr>
        <p:spPr>
          <a:xfrm>
            <a:off x="457200" y="1600201"/>
            <a:ext cx="8229600" cy="4061048"/>
          </a:xfrm>
        </p:spPr>
        <p:txBody>
          <a:bodyPr>
            <a:normAutofit/>
          </a:bodyPr>
          <a:lstStyle/>
          <a:p>
            <a:pPr marL="0" indent="0" algn="l">
              <a:buNone/>
            </a:pPr>
            <a:r>
              <a:rPr lang="en-US" sz="2800" dirty="0" smtClean="0"/>
              <a:t>Open </a:t>
            </a:r>
            <a:r>
              <a:rPr lang="en-US" sz="2800" dirty="0"/>
              <a:t>market operations refer to the purchase and sale of securities by the central bank. </a:t>
            </a:r>
            <a:r>
              <a:rPr lang="en-US" sz="2800" dirty="0" smtClean="0"/>
              <a:t>In its </a:t>
            </a:r>
            <a:r>
              <a:rPr lang="en-US" sz="2800" dirty="0"/>
              <a:t>broader sense, the term includes the purchase and sale of both government and </a:t>
            </a:r>
            <a:r>
              <a:rPr lang="en-US" sz="2800" dirty="0" smtClean="0"/>
              <a:t>private securities</a:t>
            </a:r>
            <a:r>
              <a:rPr lang="en-US" sz="2800" dirty="0"/>
              <a:t>. But, in its narrow connotation, open market operations embrace the </a:t>
            </a:r>
            <a:r>
              <a:rPr lang="en-US" sz="2800" dirty="0" smtClean="0"/>
              <a:t>purchase and </a:t>
            </a:r>
            <a:r>
              <a:rPr lang="en-US" sz="2800" dirty="0"/>
              <a:t>sale of government securities only. It was in Germany that open market operations </a:t>
            </a:r>
            <a:r>
              <a:rPr lang="en-US" sz="2800" dirty="0" smtClean="0"/>
              <a:t>took its </a:t>
            </a:r>
            <a:r>
              <a:rPr lang="en-US" sz="2800" dirty="0"/>
              <a:t>birth as an instrument of quantitative credit control.</a:t>
            </a:r>
            <a:endParaRPr lang="ar-IQ" sz="2800"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25736611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1"/>
                </a:solidFill>
              </a:rPr>
              <a:t>Objectives of Open Market Operations</a:t>
            </a:r>
            <a:endParaRPr lang="ar-IQ" sz="3200" dirty="0">
              <a:solidFill>
                <a:schemeClr val="accent1"/>
              </a:solidFill>
            </a:endParaRPr>
          </a:p>
        </p:txBody>
      </p:sp>
      <p:sp>
        <p:nvSpPr>
          <p:cNvPr id="3" name="Content Placeholder 2"/>
          <p:cNvSpPr>
            <a:spLocks noGrp="1"/>
          </p:cNvSpPr>
          <p:nvPr>
            <p:ph idx="1"/>
          </p:nvPr>
        </p:nvSpPr>
        <p:spPr/>
        <p:txBody>
          <a:bodyPr>
            <a:normAutofit/>
          </a:bodyPr>
          <a:lstStyle/>
          <a:p>
            <a:pPr marL="0" indent="0" algn="l">
              <a:buNone/>
            </a:pPr>
            <a:r>
              <a:rPr lang="en-US" sz="2800" dirty="0"/>
              <a:t>The main objectives of open market operations are:</a:t>
            </a:r>
          </a:p>
          <a:p>
            <a:pPr marL="0" indent="0" algn="l">
              <a:buNone/>
            </a:pPr>
            <a:r>
              <a:rPr lang="en-US" sz="2800" dirty="0"/>
              <a:t>(a) To eliminate the effects of exports and imports to gold under the gold standard.</a:t>
            </a:r>
          </a:p>
          <a:p>
            <a:pPr marL="0" indent="0" algn="l">
              <a:buNone/>
            </a:pPr>
            <a:r>
              <a:rPr lang="en-US" sz="2800" dirty="0"/>
              <a:t>(b) To impose a check on the export of capital.</a:t>
            </a:r>
          </a:p>
          <a:p>
            <a:pPr marL="0" indent="0" algn="l">
              <a:buNone/>
            </a:pPr>
            <a:r>
              <a:rPr lang="en-US" sz="2800" dirty="0"/>
              <a:t>(c) To remove the shortage of money in the money market.</a:t>
            </a:r>
          </a:p>
          <a:p>
            <a:pPr marL="0" indent="0" algn="l">
              <a:buNone/>
            </a:pPr>
            <a:r>
              <a:rPr lang="en-US" sz="2800" dirty="0"/>
              <a:t>(d) To make bank rate more effective.</a:t>
            </a:r>
          </a:p>
          <a:p>
            <a:pPr marL="0" indent="0" algn="l">
              <a:buNone/>
            </a:pPr>
            <a:r>
              <a:rPr lang="en-US" sz="2800" dirty="0"/>
              <a:t>(e) To prevent a ‘run on the bank’.</a:t>
            </a:r>
            <a:endParaRPr lang="ar-IQ" sz="2800"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6505677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1"/>
                </a:solidFill>
              </a:rPr>
              <a:t>Conditions for the Success of Open Market Operations</a:t>
            </a:r>
            <a:endParaRPr lang="ar-IQ" sz="3200" dirty="0">
              <a:solidFill>
                <a:schemeClr val="accent1"/>
              </a:solidFill>
            </a:endParaRPr>
          </a:p>
        </p:txBody>
      </p:sp>
      <p:sp>
        <p:nvSpPr>
          <p:cNvPr id="3" name="Content Placeholder 2"/>
          <p:cNvSpPr>
            <a:spLocks noGrp="1"/>
          </p:cNvSpPr>
          <p:nvPr>
            <p:ph idx="1"/>
          </p:nvPr>
        </p:nvSpPr>
        <p:spPr/>
        <p:txBody>
          <a:bodyPr>
            <a:normAutofit/>
          </a:bodyPr>
          <a:lstStyle/>
          <a:p>
            <a:pPr marL="0" indent="0" algn="l">
              <a:buNone/>
            </a:pPr>
            <a:r>
              <a:rPr lang="en-US" sz="2800" dirty="0"/>
              <a:t>1. </a:t>
            </a:r>
            <a:r>
              <a:rPr lang="en-US" sz="2800" b="1" dirty="0"/>
              <a:t>Institutional </a:t>
            </a:r>
            <a:r>
              <a:rPr lang="en-US" sz="2800" b="1" dirty="0" smtClean="0"/>
              <a:t>Framework</a:t>
            </a:r>
          </a:p>
          <a:p>
            <a:pPr marL="0" indent="0" algn="l">
              <a:buNone/>
            </a:pPr>
            <a:r>
              <a:rPr lang="en-US" sz="2800" dirty="0"/>
              <a:t>2. </a:t>
            </a:r>
            <a:r>
              <a:rPr lang="en-US" sz="2800" b="1" dirty="0"/>
              <a:t>Legal </a:t>
            </a:r>
            <a:r>
              <a:rPr lang="en-US" sz="2800" b="1" dirty="0" smtClean="0"/>
              <a:t>Framework</a:t>
            </a:r>
          </a:p>
          <a:p>
            <a:pPr marL="0" indent="0" algn="l">
              <a:buNone/>
            </a:pPr>
            <a:r>
              <a:rPr lang="en-US" sz="2800" dirty="0"/>
              <a:t>3. </a:t>
            </a:r>
            <a:r>
              <a:rPr lang="en-US" sz="2800" b="1" dirty="0"/>
              <a:t>Maintenance of a Definite Cash Reserve </a:t>
            </a:r>
            <a:r>
              <a:rPr lang="en-US" sz="2800" b="1" dirty="0" smtClean="0"/>
              <a:t>Ratio</a:t>
            </a:r>
          </a:p>
          <a:p>
            <a:pPr marL="0" indent="0" algn="l">
              <a:buNone/>
            </a:pPr>
            <a:r>
              <a:rPr lang="en-US" sz="2800" dirty="0"/>
              <a:t>4. </a:t>
            </a:r>
            <a:r>
              <a:rPr lang="en-US" sz="2800" b="1" dirty="0"/>
              <a:t>Non-operation of Extraneous </a:t>
            </a:r>
            <a:r>
              <a:rPr lang="en-US" sz="2800" b="1" dirty="0" smtClean="0"/>
              <a:t>Factors</a:t>
            </a:r>
          </a:p>
          <a:p>
            <a:pPr marL="0" indent="0" algn="l">
              <a:buNone/>
            </a:pPr>
            <a:r>
              <a:rPr lang="en-US" sz="2800" dirty="0"/>
              <a:t>5. </a:t>
            </a:r>
            <a:r>
              <a:rPr lang="en-US" sz="2800" b="1" dirty="0"/>
              <a:t>Non-existence of Direct Access of Commercial Banks to the Central </a:t>
            </a:r>
            <a:r>
              <a:rPr lang="en-US" sz="2800" b="1" dirty="0" smtClean="0"/>
              <a:t>Bank</a:t>
            </a:r>
          </a:p>
          <a:p>
            <a:pPr marL="0" indent="0" algn="l">
              <a:buNone/>
            </a:pPr>
            <a:endParaRPr lang="ar-IQ" sz="2800"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30514555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rPr>
              <a:t>c. variable </a:t>
            </a:r>
            <a:r>
              <a:rPr lang="en-US" sz="3200" dirty="0">
                <a:solidFill>
                  <a:srgbClr val="FF0000"/>
                </a:solidFill>
              </a:rPr>
              <a:t>reserve </a:t>
            </a:r>
            <a:r>
              <a:rPr lang="en-US" sz="3200" dirty="0" smtClean="0">
                <a:solidFill>
                  <a:srgbClr val="FF0000"/>
                </a:solidFill>
              </a:rPr>
              <a:t>ratio</a:t>
            </a:r>
            <a:r>
              <a:rPr lang="ar-IQ" sz="3200" dirty="0">
                <a:solidFill>
                  <a:srgbClr val="FF0000"/>
                </a:solidFill>
              </a:rPr>
              <a:t/>
            </a:r>
            <a:br>
              <a:rPr lang="ar-IQ" sz="3200" dirty="0">
                <a:solidFill>
                  <a:srgbClr val="FF0000"/>
                </a:solidFill>
              </a:rPr>
            </a:br>
            <a:endParaRPr lang="ar-IQ" sz="3200" dirty="0">
              <a:solidFill>
                <a:srgbClr val="FF0000"/>
              </a:solidFill>
            </a:endParaRPr>
          </a:p>
        </p:txBody>
      </p:sp>
      <p:sp>
        <p:nvSpPr>
          <p:cNvPr id="3" name="Content Placeholder 2"/>
          <p:cNvSpPr>
            <a:spLocks noGrp="1"/>
          </p:cNvSpPr>
          <p:nvPr>
            <p:ph idx="1"/>
          </p:nvPr>
        </p:nvSpPr>
        <p:spPr/>
        <p:txBody>
          <a:bodyPr>
            <a:normAutofit/>
          </a:bodyPr>
          <a:lstStyle/>
          <a:p>
            <a:pPr marL="0" indent="0" algn="l">
              <a:buNone/>
            </a:pPr>
            <a:r>
              <a:rPr lang="en-US" sz="2800" dirty="0"/>
              <a:t>Variable Reserve Ratio refers to the percentage of the deposits of the commercial </a:t>
            </a:r>
            <a:r>
              <a:rPr lang="en-US" sz="2800" dirty="0" smtClean="0"/>
              <a:t>banks to </a:t>
            </a:r>
            <a:r>
              <a:rPr lang="en-US" sz="2800" dirty="0"/>
              <a:t>be maintained with the central bank</a:t>
            </a:r>
            <a:endParaRPr lang="en-US" sz="2800" dirty="0" smtClean="0"/>
          </a:p>
          <a:p>
            <a:pPr marL="0" indent="0" algn="l">
              <a:buNone/>
            </a:pPr>
            <a:endParaRPr lang="en-US" sz="2800" dirty="0" smtClean="0"/>
          </a:p>
          <a:p>
            <a:pPr marL="0" indent="0" algn="l">
              <a:buNone/>
            </a:pPr>
            <a:r>
              <a:rPr lang="en-US" sz="2800" dirty="0" smtClean="0"/>
              <a:t>altering </a:t>
            </a:r>
            <a:r>
              <a:rPr lang="en-US" sz="2800" dirty="0"/>
              <a:t>the reserve requirements of </a:t>
            </a:r>
            <a:r>
              <a:rPr lang="en-US" sz="2800" dirty="0" smtClean="0"/>
              <a:t>the commercial </a:t>
            </a:r>
            <a:r>
              <a:rPr lang="en-US" sz="2800" dirty="0"/>
              <a:t>banks is </a:t>
            </a:r>
            <a:r>
              <a:rPr lang="en-US" sz="2800" dirty="0" smtClean="0"/>
              <a:t>called variable </a:t>
            </a:r>
            <a:r>
              <a:rPr lang="en-US" sz="2800" dirty="0"/>
              <a:t>reserve ratio.</a:t>
            </a:r>
            <a:endParaRPr lang="ar-IQ" sz="2800"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38923082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US" sz="3200" b="1" dirty="0" smtClean="0">
                <a:solidFill>
                  <a:srgbClr val="FF0000"/>
                </a:solidFill>
              </a:rPr>
              <a:t>2. Selective </a:t>
            </a:r>
            <a:r>
              <a:rPr lang="en-US" sz="3200" b="1" dirty="0">
                <a:solidFill>
                  <a:srgbClr val="FF0000"/>
                </a:solidFill>
              </a:rPr>
              <a:t>or Qualitative Methods</a:t>
            </a:r>
            <a:endParaRPr lang="ar-IQ" sz="3200" dirty="0">
              <a:solidFill>
                <a:srgbClr val="FF0000"/>
              </a:solidFill>
            </a:endParaRPr>
          </a:p>
        </p:txBody>
      </p:sp>
      <p:sp>
        <p:nvSpPr>
          <p:cNvPr id="3" name="Content Placeholder 2"/>
          <p:cNvSpPr>
            <a:spLocks noGrp="1"/>
          </p:cNvSpPr>
          <p:nvPr>
            <p:ph idx="1"/>
          </p:nvPr>
        </p:nvSpPr>
        <p:spPr>
          <a:xfrm>
            <a:off x="457200" y="908720"/>
            <a:ext cx="8229600" cy="5217443"/>
          </a:xfrm>
        </p:spPr>
        <p:txBody>
          <a:bodyPr>
            <a:normAutofit fontScale="92500"/>
          </a:bodyPr>
          <a:lstStyle/>
          <a:p>
            <a:pPr marL="0" indent="0" algn="l">
              <a:buNone/>
            </a:pPr>
            <a:r>
              <a:rPr lang="en-US" sz="2800" dirty="0"/>
              <a:t>The central bank may assume that the inflationary pressure in the </a:t>
            </a:r>
            <a:r>
              <a:rPr lang="en-US" sz="2800" dirty="0" smtClean="0"/>
              <a:t>country.</a:t>
            </a:r>
          </a:p>
          <a:p>
            <a:pPr marL="0" indent="0" algn="l">
              <a:buNone/>
            </a:pPr>
            <a:r>
              <a:rPr lang="en-US" sz="2800" dirty="0"/>
              <a:t>the central bank may not regulate </a:t>
            </a:r>
            <a:r>
              <a:rPr lang="en-US" sz="2800" dirty="0" smtClean="0"/>
              <a:t>and control </a:t>
            </a:r>
            <a:r>
              <a:rPr lang="en-US" sz="2800" dirty="0"/>
              <a:t>the volume of credit but central the use of credit or the person’s security, </a:t>
            </a:r>
            <a:r>
              <a:rPr lang="en-US" sz="2800" dirty="0" err="1" smtClean="0"/>
              <a:t>etc</a:t>
            </a:r>
            <a:endParaRPr lang="en-US" sz="2800" dirty="0" smtClean="0"/>
          </a:p>
          <a:p>
            <a:pPr marL="0" indent="0" algn="l">
              <a:buNone/>
            </a:pPr>
            <a:r>
              <a:rPr lang="en-US" sz="2800" dirty="0">
                <a:solidFill>
                  <a:srgbClr val="00B0F0"/>
                </a:solidFill>
              </a:rPr>
              <a:t>The special features of selective </a:t>
            </a:r>
            <a:r>
              <a:rPr lang="en-US" sz="2800" dirty="0" smtClean="0">
                <a:solidFill>
                  <a:srgbClr val="00B0F0"/>
                </a:solidFill>
              </a:rPr>
              <a:t>or qualitative </a:t>
            </a:r>
            <a:r>
              <a:rPr lang="en-US" sz="2800" dirty="0">
                <a:solidFill>
                  <a:srgbClr val="00B0F0"/>
                </a:solidFill>
              </a:rPr>
              <a:t>controls are:</a:t>
            </a:r>
          </a:p>
          <a:p>
            <a:pPr marL="0" indent="0" algn="l">
              <a:buNone/>
            </a:pPr>
            <a:r>
              <a:rPr lang="en-US" sz="2800" dirty="0"/>
              <a:t>(a) They distinguish between essential and non-essential uses of bank credit.</a:t>
            </a:r>
          </a:p>
          <a:p>
            <a:pPr marL="0" indent="0" algn="l">
              <a:buNone/>
            </a:pPr>
            <a:r>
              <a:rPr lang="en-US" sz="2800" dirty="0"/>
              <a:t>(b) Only non-essential uses are brought under the scope of central bank controls.</a:t>
            </a:r>
          </a:p>
          <a:p>
            <a:pPr marL="0" indent="0" algn="l">
              <a:buNone/>
            </a:pPr>
            <a:r>
              <a:rPr lang="en-US" sz="2800" dirty="0"/>
              <a:t>(c) They affect not only the lenders but also the borrowers.</a:t>
            </a:r>
            <a:endParaRPr lang="ar-IQ" sz="2800"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12267949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rPr>
              <a:t>Measures of Selective Credit Control</a:t>
            </a:r>
            <a:endParaRPr lang="ar-IQ" sz="3200"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marL="0" indent="0" algn="l">
              <a:buNone/>
            </a:pPr>
            <a:r>
              <a:rPr lang="en-US" dirty="0"/>
              <a:t>1. </a:t>
            </a:r>
            <a:r>
              <a:rPr lang="en-US" b="1" dirty="0"/>
              <a:t>Margin Requirements: </a:t>
            </a:r>
            <a:r>
              <a:rPr lang="en-US" dirty="0"/>
              <a:t>Banks are required by law to keep a safety margin </a:t>
            </a:r>
            <a:r>
              <a:rPr lang="en-US" dirty="0" smtClean="0"/>
              <a:t>against securities </a:t>
            </a:r>
            <a:r>
              <a:rPr lang="en-US" dirty="0"/>
              <a:t>on which they lend</a:t>
            </a:r>
            <a:r>
              <a:rPr lang="en-US" dirty="0" smtClean="0"/>
              <a:t>.</a:t>
            </a:r>
          </a:p>
          <a:p>
            <a:pPr marL="0" indent="0" algn="l">
              <a:buNone/>
            </a:pPr>
            <a:endParaRPr lang="en-US" dirty="0"/>
          </a:p>
          <a:p>
            <a:pPr marL="0" indent="0" algn="l">
              <a:buNone/>
            </a:pPr>
            <a:r>
              <a:rPr lang="en-US" dirty="0"/>
              <a:t>2. </a:t>
            </a:r>
            <a:r>
              <a:rPr lang="en-US" b="1" dirty="0"/>
              <a:t>Regulation of Consumer Credit: </a:t>
            </a:r>
            <a:r>
              <a:rPr lang="en-US" dirty="0"/>
              <a:t>During the Second World War an acute scarcity </a:t>
            </a:r>
            <a:r>
              <a:rPr lang="en-US" dirty="0" smtClean="0"/>
              <a:t>of goods </a:t>
            </a:r>
            <a:r>
              <a:rPr lang="en-US" dirty="0"/>
              <a:t>was felt in the U.S.A</a:t>
            </a:r>
            <a:r>
              <a:rPr lang="en-US" dirty="0" smtClean="0"/>
              <a:t>.</a:t>
            </a:r>
          </a:p>
          <a:p>
            <a:pPr marL="0" indent="0" algn="l">
              <a:buNone/>
            </a:pPr>
            <a:endParaRPr lang="en-US" dirty="0"/>
          </a:p>
          <a:p>
            <a:pPr marL="0" indent="0" algn="l">
              <a:buNone/>
            </a:pPr>
            <a:r>
              <a:rPr lang="en-US" dirty="0"/>
              <a:t>3. </a:t>
            </a:r>
            <a:r>
              <a:rPr lang="en-US" b="1" dirty="0"/>
              <a:t>Rationing of </a:t>
            </a:r>
            <a:r>
              <a:rPr lang="en-US" b="1" dirty="0" smtClean="0"/>
              <a:t>Credit: </a:t>
            </a:r>
            <a:r>
              <a:rPr lang="en-US" dirty="0"/>
              <a:t>First, it means that the central bank fixes a limit upon </a:t>
            </a:r>
            <a:r>
              <a:rPr lang="en-US" dirty="0" smtClean="0"/>
              <a:t>its rediscounting </a:t>
            </a:r>
            <a:r>
              <a:rPr lang="en-US" dirty="0"/>
              <a:t>facilities for any particular bank. Second, it means that the </a:t>
            </a:r>
            <a:r>
              <a:rPr lang="en-US" dirty="0" smtClean="0"/>
              <a:t>central bank </a:t>
            </a:r>
            <a:r>
              <a:rPr lang="en-US" dirty="0"/>
              <a:t>fixes the quota of every affiliated bank for financial accommodation from the</a:t>
            </a:r>
          </a:p>
          <a:p>
            <a:pPr marL="0" indent="0" algn="l">
              <a:buNone/>
            </a:pPr>
            <a:r>
              <a:rPr lang="en-US" dirty="0"/>
              <a:t>central bank.</a:t>
            </a:r>
            <a:endParaRPr lang="ar-IQ"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38612220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229600" cy="5472608"/>
          </a:xfrm>
        </p:spPr>
        <p:txBody>
          <a:bodyPr>
            <a:normAutofit fontScale="77500" lnSpcReduction="20000"/>
          </a:bodyPr>
          <a:lstStyle/>
          <a:p>
            <a:pPr marL="0" indent="0" algn="l">
              <a:buNone/>
            </a:pPr>
            <a:r>
              <a:rPr lang="en-US" dirty="0"/>
              <a:t>4. </a:t>
            </a:r>
            <a:r>
              <a:rPr lang="en-US" b="1" dirty="0"/>
              <a:t>Control through Directives: </a:t>
            </a:r>
            <a:r>
              <a:rPr lang="en-US" dirty="0"/>
              <a:t>In the post-war period, most central banks have </a:t>
            </a:r>
            <a:r>
              <a:rPr lang="en-US" dirty="0" smtClean="0"/>
              <a:t>been vested </a:t>
            </a:r>
            <a:r>
              <a:rPr lang="en-US" dirty="0"/>
              <a:t>with the direct power of controlling bank advances either by statute or </a:t>
            </a:r>
            <a:r>
              <a:rPr lang="en-US" dirty="0" smtClean="0"/>
              <a:t>by mutual </a:t>
            </a:r>
            <a:r>
              <a:rPr lang="en-US" dirty="0"/>
              <a:t>consent between the central bank and commercial </a:t>
            </a:r>
            <a:r>
              <a:rPr lang="en-US" dirty="0" smtClean="0"/>
              <a:t>banks.</a:t>
            </a:r>
          </a:p>
          <a:p>
            <a:pPr marL="0" indent="0" algn="l">
              <a:buNone/>
            </a:pPr>
            <a:endParaRPr lang="en-US" dirty="0" smtClean="0"/>
          </a:p>
          <a:p>
            <a:pPr marL="0" indent="0" algn="l">
              <a:buNone/>
            </a:pPr>
            <a:r>
              <a:rPr lang="en-US" dirty="0" smtClean="0"/>
              <a:t>5</a:t>
            </a:r>
            <a:r>
              <a:rPr lang="en-US" dirty="0"/>
              <a:t>. </a:t>
            </a:r>
            <a:r>
              <a:rPr lang="en-US" b="1" dirty="0"/>
              <a:t>Moral </a:t>
            </a:r>
            <a:r>
              <a:rPr lang="en-US" b="1" dirty="0" smtClean="0"/>
              <a:t>persuasion: </a:t>
            </a:r>
            <a:r>
              <a:rPr lang="en-US" dirty="0"/>
              <a:t>This is a form of control through directive</a:t>
            </a:r>
            <a:r>
              <a:rPr lang="en-US" dirty="0" smtClean="0"/>
              <a:t>.</a:t>
            </a:r>
          </a:p>
          <a:p>
            <a:pPr marL="0" indent="0" algn="l">
              <a:buNone/>
            </a:pPr>
            <a:endParaRPr lang="en-US" dirty="0" smtClean="0"/>
          </a:p>
          <a:p>
            <a:pPr marL="0" indent="0" algn="l">
              <a:buNone/>
            </a:pPr>
            <a:r>
              <a:rPr lang="en-US" dirty="0"/>
              <a:t>6. </a:t>
            </a:r>
            <a:r>
              <a:rPr lang="en-US" b="1" dirty="0"/>
              <a:t>Direct Action: </a:t>
            </a:r>
            <a:r>
              <a:rPr lang="en-US" dirty="0"/>
              <a:t>Direct action or control is one of the extensively used methods </a:t>
            </a:r>
            <a:r>
              <a:rPr lang="en-US" dirty="0" smtClean="0"/>
              <a:t>of selective </a:t>
            </a:r>
            <a:r>
              <a:rPr lang="en-US" dirty="0"/>
              <a:t>control, by almost all banks at sometime or the other</a:t>
            </a:r>
            <a:r>
              <a:rPr lang="en-US" dirty="0" smtClean="0"/>
              <a:t>.</a:t>
            </a:r>
          </a:p>
          <a:p>
            <a:pPr marL="0" indent="0" algn="l">
              <a:buNone/>
            </a:pPr>
            <a:endParaRPr lang="en-US" dirty="0"/>
          </a:p>
          <a:p>
            <a:pPr marL="0" indent="0" algn="l">
              <a:buNone/>
            </a:pPr>
            <a:r>
              <a:rPr lang="en-US" dirty="0"/>
              <a:t>7. </a:t>
            </a:r>
            <a:r>
              <a:rPr lang="en-US" b="1" dirty="0"/>
              <a:t>Publicity: </a:t>
            </a:r>
            <a:r>
              <a:rPr lang="en-US" dirty="0"/>
              <a:t>Under this method, the central bank gives wide publicity regarding </a:t>
            </a:r>
            <a:r>
              <a:rPr lang="en-US" dirty="0" smtClean="0"/>
              <a:t>the probable </a:t>
            </a:r>
            <a:r>
              <a:rPr lang="en-US" dirty="0"/>
              <a:t>credit control policy it may resort to by publishing facts</a:t>
            </a:r>
            <a:endParaRPr lang="ar-IQ"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12053573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solidFill>
                  <a:srgbClr val="FF0000"/>
                </a:solidFill>
              </a:rPr>
              <a:t>Questions for Discussion</a:t>
            </a:r>
            <a:endParaRPr lang="ar-IQ" sz="3200" dirty="0">
              <a:solidFill>
                <a:srgbClr val="FF0000"/>
              </a:solidFill>
            </a:endParaRPr>
          </a:p>
        </p:txBody>
      </p:sp>
      <p:sp>
        <p:nvSpPr>
          <p:cNvPr id="3" name="Content Placeholder 2"/>
          <p:cNvSpPr>
            <a:spLocks noGrp="1"/>
          </p:cNvSpPr>
          <p:nvPr>
            <p:ph idx="1"/>
          </p:nvPr>
        </p:nvSpPr>
        <p:spPr/>
        <p:txBody>
          <a:bodyPr>
            <a:normAutofit/>
          </a:bodyPr>
          <a:lstStyle/>
          <a:p>
            <a:pPr marL="0" indent="0" algn="l">
              <a:buNone/>
            </a:pPr>
            <a:r>
              <a:rPr lang="en-US" sz="2400" dirty="0">
                <a:solidFill>
                  <a:srgbClr val="FF0000"/>
                </a:solidFill>
              </a:rPr>
              <a:t>1. What is a Central Bank? Explain the main functions of the Central Bank.</a:t>
            </a:r>
          </a:p>
          <a:p>
            <a:pPr marL="0" indent="0" algn="l">
              <a:buNone/>
            </a:pPr>
            <a:r>
              <a:rPr lang="en-US" sz="2400" dirty="0">
                <a:solidFill>
                  <a:srgbClr val="FF0000"/>
                </a:solidFill>
              </a:rPr>
              <a:t>2. State and explain the various quantitative and qualitative methods of credit </a:t>
            </a:r>
            <a:r>
              <a:rPr lang="en-US" sz="2400" dirty="0" smtClean="0">
                <a:solidFill>
                  <a:srgbClr val="FF0000"/>
                </a:solidFill>
              </a:rPr>
              <a:t>control generally </a:t>
            </a:r>
            <a:r>
              <a:rPr lang="en-US" sz="2400" dirty="0">
                <a:solidFill>
                  <a:srgbClr val="FF0000"/>
                </a:solidFill>
              </a:rPr>
              <a:t>adopted by central banks.</a:t>
            </a:r>
          </a:p>
          <a:p>
            <a:pPr marL="0" indent="0" algn="l">
              <a:buNone/>
            </a:pPr>
            <a:r>
              <a:rPr lang="en-US" sz="2400" dirty="0">
                <a:solidFill>
                  <a:srgbClr val="FF0000"/>
                </a:solidFill>
              </a:rPr>
              <a:t>3. What do you mean by quantitative controls? Explain the different methods </a:t>
            </a:r>
            <a:r>
              <a:rPr lang="en-US" sz="2400" dirty="0" smtClean="0">
                <a:solidFill>
                  <a:srgbClr val="FF0000"/>
                </a:solidFill>
              </a:rPr>
              <a:t>of quantitative </a:t>
            </a:r>
            <a:r>
              <a:rPr lang="en-US" sz="2400" dirty="0">
                <a:solidFill>
                  <a:srgbClr val="FF0000"/>
                </a:solidFill>
              </a:rPr>
              <a:t>credit controls.</a:t>
            </a:r>
          </a:p>
          <a:p>
            <a:pPr marL="0" indent="0" algn="l">
              <a:buNone/>
            </a:pPr>
            <a:r>
              <a:rPr lang="en-US" sz="2400" dirty="0">
                <a:solidFill>
                  <a:srgbClr val="FF0000"/>
                </a:solidFill>
              </a:rPr>
              <a:t>4. What do you understand by selective or qualitative control? Explain fully the </a:t>
            </a:r>
            <a:r>
              <a:rPr lang="en-US" sz="2400" dirty="0" smtClean="0">
                <a:solidFill>
                  <a:srgbClr val="FF0000"/>
                </a:solidFill>
              </a:rPr>
              <a:t>various methods </a:t>
            </a:r>
            <a:r>
              <a:rPr lang="en-US" sz="2400" dirty="0">
                <a:solidFill>
                  <a:srgbClr val="FF0000"/>
                </a:solidFill>
              </a:rPr>
              <a:t>of qualitative credit control.</a:t>
            </a:r>
          </a:p>
          <a:p>
            <a:pPr marL="0" indent="0" algn="l">
              <a:buNone/>
            </a:pPr>
            <a:r>
              <a:rPr lang="en-US" sz="2400" dirty="0">
                <a:solidFill>
                  <a:srgbClr val="FF0000"/>
                </a:solidFill>
              </a:rPr>
              <a:t>5. Distinguish between bank rate policy and open market operation as methods </a:t>
            </a:r>
            <a:r>
              <a:rPr lang="en-US" sz="2400" dirty="0" smtClean="0">
                <a:solidFill>
                  <a:srgbClr val="FF0000"/>
                </a:solidFill>
              </a:rPr>
              <a:t>of credit </a:t>
            </a:r>
            <a:r>
              <a:rPr lang="en-US" sz="2400" dirty="0">
                <a:solidFill>
                  <a:srgbClr val="FF0000"/>
                </a:solidFill>
              </a:rPr>
              <a:t>control.</a:t>
            </a:r>
            <a:endParaRPr lang="ar-IQ" sz="2400" dirty="0">
              <a:solidFill>
                <a:srgbClr val="FF0000"/>
              </a:solidFill>
            </a:endParaRPr>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21001947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6910" y="357166"/>
            <a:ext cx="5858678" cy="2062103"/>
          </a:xfrm>
          <a:prstGeom prst="rect">
            <a:avLst/>
          </a:prstGeom>
        </p:spPr>
        <p:txBody>
          <a:bodyPr wrap="square">
            <a:spAutoFit/>
          </a:bodyPr>
          <a:lstStyle/>
          <a:p>
            <a:pPr algn="ctr"/>
            <a:r>
              <a:rPr lang="en-US" sz="2400" b="1" dirty="0" smtClean="0">
                <a:solidFill>
                  <a:srgbClr val="FF0000"/>
                </a:solidFill>
                <a:latin typeface="Franklin Gothic Book" pitchFamily="34" charset="0"/>
                <a:ea typeface="Arabic Transparent"/>
                <a:cs typeface="Arabic Transparent"/>
              </a:rPr>
              <a:t>UNVERSITY OF SALAHADDIN</a:t>
            </a:r>
            <a:endParaRPr lang="ar-SA" sz="2400" b="1" dirty="0" smtClean="0">
              <a:solidFill>
                <a:srgbClr val="FF0000"/>
              </a:solidFill>
              <a:latin typeface="Franklin Gothic Book" pitchFamily="34" charset="0"/>
              <a:ea typeface="Arabic Transparent"/>
              <a:cs typeface="Arabic Transparent"/>
            </a:endParaRPr>
          </a:p>
          <a:p>
            <a:pPr algn="ctr"/>
            <a:r>
              <a:rPr lang="en-US" sz="2400" b="1" dirty="0" smtClean="0">
                <a:solidFill>
                  <a:srgbClr val="FF0000"/>
                </a:solidFill>
                <a:latin typeface="Franklin Gothic Book" pitchFamily="34" charset="0"/>
                <a:ea typeface="Arabic Transparent"/>
                <a:cs typeface="Arabic Transparent"/>
              </a:rPr>
              <a:t>COLLEGE OF ADMINISTRATION &amp; ECONOMIC</a:t>
            </a:r>
            <a:endParaRPr lang="ar-IQ" sz="2400" b="1" dirty="0" smtClean="0">
              <a:solidFill>
                <a:srgbClr val="FF0000"/>
              </a:solidFill>
              <a:latin typeface="Franklin Gothic Book" pitchFamily="34" charset="0"/>
              <a:ea typeface="Arabic Transparent"/>
              <a:cs typeface="Arabic Transparent"/>
            </a:endParaRPr>
          </a:p>
          <a:p>
            <a:pPr algn="ctr"/>
            <a:r>
              <a:rPr lang="en-US" sz="2400" b="1" dirty="0" smtClean="0">
                <a:solidFill>
                  <a:srgbClr val="FF0000"/>
                </a:solidFill>
                <a:latin typeface="Franklin Gothic Book" pitchFamily="34" charset="0"/>
                <a:ea typeface="Arabic Transparent"/>
                <a:cs typeface="Arabic Transparent"/>
              </a:rPr>
              <a:t>BANKING&amp;FINANCE DEPARTMENT</a:t>
            </a:r>
            <a:endParaRPr lang="ar-SA" sz="2400" b="1" dirty="0" smtClean="0">
              <a:solidFill>
                <a:srgbClr val="FF0000"/>
              </a:solidFill>
              <a:latin typeface="Franklin Gothic Book" pitchFamily="34" charset="0"/>
              <a:ea typeface="Arabic Transparent"/>
              <a:cs typeface="Arabic Transparent"/>
            </a:endParaRPr>
          </a:p>
          <a:p>
            <a:pPr algn="ctr"/>
            <a:r>
              <a:rPr lang="ar-SA" sz="3200" b="1" dirty="0" smtClean="0">
                <a:solidFill>
                  <a:srgbClr val="000099"/>
                </a:solidFill>
                <a:latin typeface="Franklin Gothic Book" pitchFamily="34" charset="0"/>
                <a:ea typeface="Arabic Transparent"/>
                <a:cs typeface="Arabic Transparent"/>
              </a:rPr>
              <a:t> </a:t>
            </a:r>
            <a:endParaRPr lang="ar-SA" sz="3200" b="1" dirty="0">
              <a:solidFill>
                <a:srgbClr val="000099"/>
              </a:solidFill>
              <a:latin typeface="Franklin Gothic Book" pitchFamily="34" charset="0"/>
              <a:ea typeface="Arabic Transparent"/>
              <a:cs typeface="Arabic Transparent"/>
            </a:endParaRPr>
          </a:p>
        </p:txBody>
      </p:sp>
      <p:pic>
        <p:nvPicPr>
          <p:cNvPr id="5" name="Picture 2" descr="C:\Users\APPLE\Desktop\salahaden logo.png"/>
          <p:cNvPicPr>
            <a:picLocks noChangeAspect="1" noChangeArrowheads="1"/>
          </p:cNvPicPr>
          <p:nvPr/>
        </p:nvPicPr>
        <p:blipFill>
          <a:blip r:embed="rId2"/>
          <a:srcRect/>
          <a:stretch>
            <a:fillRect/>
          </a:stretch>
        </p:blipFill>
        <p:spPr bwMode="auto">
          <a:xfrm>
            <a:off x="858018" y="424762"/>
            <a:ext cx="2354257" cy="2432733"/>
          </a:xfrm>
          <a:prstGeom prst="rect">
            <a:avLst/>
          </a:prstGeom>
          <a:noFill/>
          <a:ln w="9525">
            <a:noFill/>
            <a:miter lim="800000"/>
            <a:headEnd/>
            <a:tailEnd/>
          </a:ln>
        </p:spPr>
      </p:pic>
      <p:sp>
        <p:nvSpPr>
          <p:cNvPr id="2" name="Rectangle 1"/>
          <p:cNvSpPr/>
          <p:nvPr/>
        </p:nvSpPr>
        <p:spPr>
          <a:xfrm>
            <a:off x="2555776" y="3244334"/>
            <a:ext cx="4176464" cy="1200329"/>
          </a:xfrm>
          <a:prstGeom prst="rect">
            <a:avLst/>
          </a:prstGeom>
        </p:spPr>
        <p:txBody>
          <a:bodyPr wrap="square">
            <a:spAutoFit/>
          </a:bodyPr>
          <a:lstStyle/>
          <a:p>
            <a:pPr algn="ctr"/>
            <a:r>
              <a:rPr lang="en-US" sz="3600" b="1" dirty="0" smtClean="0">
                <a:solidFill>
                  <a:srgbClr val="0070C0"/>
                </a:solidFill>
              </a:rPr>
              <a:t>Banking operations</a:t>
            </a:r>
          </a:p>
          <a:p>
            <a:pPr algn="ctr"/>
            <a:r>
              <a:rPr lang="en-US" sz="3200" b="1" dirty="0"/>
              <a:t>CHAPTER-3</a:t>
            </a:r>
            <a:r>
              <a:rPr lang="ar-OM" sz="3600" b="1" dirty="0" smtClean="0">
                <a:solidFill>
                  <a:srgbClr val="0070C0"/>
                </a:solidFill>
              </a:rPr>
              <a:t> </a:t>
            </a:r>
            <a:endParaRPr lang="ar-IQ" sz="3600" dirty="0"/>
          </a:p>
        </p:txBody>
      </p:sp>
      <p:sp>
        <p:nvSpPr>
          <p:cNvPr id="3" name="Rectangle 2"/>
          <p:cNvSpPr/>
          <p:nvPr/>
        </p:nvSpPr>
        <p:spPr>
          <a:xfrm>
            <a:off x="2358008" y="4167664"/>
            <a:ext cx="4572000" cy="1477328"/>
          </a:xfrm>
          <a:prstGeom prst="rect">
            <a:avLst/>
          </a:prstGeom>
        </p:spPr>
        <p:txBody>
          <a:bodyPr>
            <a:spAutoFit/>
          </a:bodyPr>
          <a:lstStyle/>
          <a:p>
            <a:r>
              <a:rPr lang="ar-OM" dirty="0">
                <a:solidFill>
                  <a:srgbClr val="FF0000"/>
                </a:solidFill>
              </a:rPr>
              <a:t> </a:t>
            </a:r>
          </a:p>
          <a:p>
            <a:pPr algn="ctr"/>
            <a:r>
              <a:rPr lang="en-US" sz="2400" dirty="0" smtClean="0">
                <a:solidFill>
                  <a:srgbClr val="FF0000"/>
                </a:solidFill>
              </a:rPr>
              <a:t>KAWA A. KHORSHEED</a:t>
            </a:r>
            <a:endParaRPr lang="ar-IQ" sz="2400" dirty="0">
              <a:solidFill>
                <a:srgbClr val="FF0000"/>
              </a:solidFill>
            </a:endParaRPr>
          </a:p>
          <a:p>
            <a:pPr algn="ctr"/>
            <a:r>
              <a:rPr lang="en-US" sz="2400" dirty="0" smtClean="0">
                <a:solidFill>
                  <a:srgbClr val="FF0000"/>
                </a:solidFill>
              </a:rPr>
              <a:t>2019</a:t>
            </a:r>
            <a:r>
              <a:rPr lang="ar-IQ" sz="2400" dirty="0" smtClean="0">
                <a:solidFill>
                  <a:srgbClr val="FF0000"/>
                </a:solidFill>
              </a:rPr>
              <a:t>-</a:t>
            </a:r>
            <a:r>
              <a:rPr lang="en-US" sz="2400" dirty="0" smtClean="0">
                <a:solidFill>
                  <a:srgbClr val="FF0000"/>
                </a:solidFill>
              </a:rPr>
              <a:t>2018</a:t>
            </a:r>
            <a:r>
              <a:rPr lang="ar-OM" sz="2400" dirty="0" smtClean="0">
                <a:solidFill>
                  <a:srgbClr val="FF0000"/>
                </a:solidFill>
              </a:rPr>
              <a:t> </a:t>
            </a:r>
            <a:endParaRPr lang="ar-IQ" sz="2400" dirty="0">
              <a:solidFill>
                <a:srgbClr val="FF0000"/>
              </a:solidFill>
            </a:endParaRPr>
          </a:p>
          <a:p>
            <a:pPr algn="ctr"/>
            <a:r>
              <a:rPr lang="en-US" sz="2400" dirty="0">
                <a:solidFill>
                  <a:srgbClr val="FF0000"/>
                </a:solidFill>
              </a:rPr>
              <a:t>Kawa_mba@yahoo.com</a:t>
            </a:r>
          </a:p>
        </p:txBody>
      </p:sp>
    </p:spTree>
    <p:extLst>
      <p:ext uri="{BB962C8B-B14F-4D97-AF65-F5344CB8AC3E}">
        <p14:creationId xmlns:p14="http://schemas.microsoft.com/office/powerpoint/2010/main" val="16687383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4348" y="714356"/>
            <a:ext cx="7602068" cy="461665"/>
          </a:xfrm>
          <a:prstGeom prst="rect">
            <a:avLst/>
          </a:prstGeom>
        </p:spPr>
        <p:txBody>
          <a:bodyPr wrap="square">
            <a:spAutoFit/>
          </a:bodyPr>
          <a:lstStyle/>
          <a:p>
            <a:pPr algn="l">
              <a:buNone/>
            </a:pPr>
            <a:r>
              <a:rPr lang="en-US" sz="2400" b="1" dirty="0" smtClean="0"/>
              <a:t>Second  on the basic of function  and natural of  working</a:t>
            </a:r>
          </a:p>
        </p:txBody>
      </p:sp>
      <p:sp>
        <p:nvSpPr>
          <p:cNvPr id="8" name="Rectangle 7"/>
          <p:cNvSpPr/>
          <p:nvPr/>
        </p:nvSpPr>
        <p:spPr>
          <a:xfrm>
            <a:off x="642910" y="1142984"/>
            <a:ext cx="8001056" cy="1569660"/>
          </a:xfrm>
          <a:prstGeom prst="rect">
            <a:avLst/>
          </a:prstGeom>
        </p:spPr>
        <p:txBody>
          <a:bodyPr wrap="square">
            <a:spAutoFit/>
          </a:bodyPr>
          <a:lstStyle/>
          <a:p>
            <a:pPr algn="l"/>
            <a:r>
              <a:rPr lang="en-US" sz="2400" b="1" dirty="0" smtClean="0">
                <a:solidFill>
                  <a:srgbClr val="FF0000"/>
                </a:solidFill>
              </a:rPr>
              <a:t>1-Central banks </a:t>
            </a:r>
            <a:endParaRPr lang="en-US" sz="2400" b="1" dirty="0" smtClean="0"/>
          </a:p>
          <a:p>
            <a:pPr algn="l"/>
            <a:r>
              <a:rPr lang="en-US" sz="2400" dirty="0" smtClean="0"/>
              <a:t>A nation's principal monetary authority, such as the Iraq central Bank, which regulates the money supply and credit, issues currency, and manages the rate of exchange.</a:t>
            </a:r>
            <a:endParaRPr lang="en-US" sz="2400" dirty="0"/>
          </a:p>
        </p:txBody>
      </p:sp>
      <p:sp>
        <p:nvSpPr>
          <p:cNvPr id="10" name="Rectangle 9"/>
          <p:cNvSpPr/>
          <p:nvPr/>
        </p:nvSpPr>
        <p:spPr>
          <a:xfrm>
            <a:off x="642910" y="2924944"/>
            <a:ext cx="4865194" cy="3785652"/>
          </a:xfrm>
          <a:prstGeom prst="rect">
            <a:avLst/>
          </a:prstGeom>
        </p:spPr>
        <p:txBody>
          <a:bodyPr wrap="square">
            <a:spAutoFit/>
          </a:bodyPr>
          <a:lstStyle/>
          <a:p>
            <a:pPr algn="l" rtl="0"/>
            <a:r>
              <a:rPr lang="en-US" sz="2400" dirty="0" smtClean="0"/>
              <a:t>- Central Bank </a:t>
            </a:r>
            <a:br>
              <a:rPr lang="en-US" sz="2400" dirty="0" smtClean="0"/>
            </a:br>
            <a:r>
              <a:rPr lang="en-US" sz="2400" dirty="0" smtClean="0"/>
              <a:t>The central bank is known as a bank for banks that oversee and control the rest of the banks and the issuing bank because it has the authority to issue criticism of the state, and also the authority of the Department of State's reserves of gold and foreign currency and directing the monetary policy of the state.</a:t>
            </a:r>
            <a:endParaRPr lang="en-US" sz="2400" dirty="0"/>
          </a:p>
        </p:txBody>
      </p:sp>
      <p:pic>
        <p:nvPicPr>
          <p:cNvPr id="6" name="Picture 1" descr="C:\Users\kawa\Desktop\centalbank.jpg"/>
          <p:cNvPicPr>
            <a:picLocks noChangeAspect="1" noChangeArrowheads="1"/>
          </p:cNvPicPr>
          <p:nvPr/>
        </p:nvPicPr>
        <p:blipFill>
          <a:blip r:embed="rId2"/>
          <a:srcRect/>
          <a:stretch>
            <a:fillRect/>
          </a:stretch>
        </p:blipFill>
        <p:spPr bwMode="auto">
          <a:xfrm>
            <a:off x="5508104" y="2712644"/>
            <a:ext cx="3635896" cy="4145356"/>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CHAPTER-3</a:t>
            </a:r>
            <a:endParaRPr lang="ar-IQ" dirty="0"/>
          </a:p>
        </p:txBody>
      </p:sp>
      <p:sp>
        <p:nvSpPr>
          <p:cNvPr id="3" name="Content Placeholder 2"/>
          <p:cNvSpPr>
            <a:spLocks noGrp="1"/>
          </p:cNvSpPr>
          <p:nvPr>
            <p:ph idx="1"/>
          </p:nvPr>
        </p:nvSpPr>
        <p:spPr/>
        <p:txBody>
          <a:bodyPr>
            <a:normAutofit/>
          </a:bodyPr>
          <a:lstStyle/>
          <a:p>
            <a:pPr marL="0" indent="0" algn="l">
              <a:buNone/>
            </a:pPr>
            <a:r>
              <a:rPr lang="en-US" b="1" dirty="0" smtClean="0"/>
              <a:t> </a:t>
            </a:r>
            <a:endParaRPr lang="en-US" b="1" dirty="0"/>
          </a:p>
          <a:p>
            <a:pPr marL="0" indent="0" algn="l">
              <a:buNone/>
            </a:pPr>
            <a:r>
              <a:rPr lang="en-US" dirty="0" smtClean="0"/>
              <a:t>1- teller or cashier section </a:t>
            </a:r>
            <a:endParaRPr lang="en-US" dirty="0"/>
          </a:p>
          <a:p>
            <a:pPr marL="0" indent="0" algn="l">
              <a:buNone/>
            </a:pPr>
            <a:r>
              <a:rPr lang="en-US" dirty="0" smtClean="0"/>
              <a:t>2- safety box section</a:t>
            </a:r>
          </a:p>
          <a:p>
            <a:pPr marL="0" indent="0" algn="l">
              <a:buNone/>
            </a:pPr>
            <a:r>
              <a:rPr lang="en-US" dirty="0" smtClean="0"/>
              <a:t>3- clearing section  </a:t>
            </a:r>
            <a:endParaRPr lang="en-US" dirty="0"/>
          </a:p>
        </p:txBody>
      </p:sp>
    </p:spTree>
    <p:extLst>
      <p:ext uri="{BB962C8B-B14F-4D97-AF65-F5344CB8AC3E}">
        <p14:creationId xmlns:p14="http://schemas.microsoft.com/office/powerpoint/2010/main" val="6169822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teller or cashier section</a:t>
            </a:r>
            <a:endParaRPr lang="ar-IQ" dirty="0">
              <a:solidFill>
                <a:srgbClr val="FF0000"/>
              </a:solidFill>
            </a:endParaRPr>
          </a:p>
        </p:txBody>
      </p:sp>
      <p:sp>
        <p:nvSpPr>
          <p:cNvPr id="3" name="Content Placeholder 2"/>
          <p:cNvSpPr>
            <a:spLocks noGrp="1"/>
          </p:cNvSpPr>
          <p:nvPr>
            <p:ph idx="1"/>
          </p:nvPr>
        </p:nvSpPr>
        <p:spPr>
          <a:xfrm>
            <a:off x="457200" y="1600200"/>
            <a:ext cx="8229600" cy="5141167"/>
          </a:xfrm>
        </p:spPr>
        <p:txBody>
          <a:bodyPr>
            <a:normAutofit fontScale="92500" lnSpcReduction="20000"/>
          </a:bodyPr>
          <a:lstStyle/>
          <a:p>
            <a:pPr marL="0" indent="0" algn="l">
              <a:buNone/>
            </a:pPr>
            <a:r>
              <a:rPr lang="en-US" b="1" dirty="0">
                <a:solidFill>
                  <a:schemeClr val="tx2"/>
                </a:solidFill>
              </a:rPr>
              <a:t>Job Duties and Tasks for: "Teller"</a:t>
            </a:r>
            <a:endParaRPr lang="en-US" dirty="0">
              <a:solidFill>
                <a:schemeClr val="tx2"/>
              </a:solidFill>
            </a:endParaRPr>
          </a:p>
          <a:p>
            <a:pPr marL="0" indent="0" algn="l">
              <a:buNone/>
            </a:pPr>
            <a:r>
              <a:rPr lang="en-US" b="1" dirty="0"/>
              <a:t>1) </a:t>
            </a:r>
            <a:r>
              <a:rPr lang="en-US" dirty="0"/>
              <a:t>Balance currency, coin, and checks in cash drawers at ends of shifts, and calculate daily </a:t>
            </a:r>
            <a:r>
              <a:rPr lang="en-US" dirty="0" smtClean="0"/>
              <a:t>transactions</a:t>
            </a:r>
            <a:endParaRPr lang="ar-IQ" dirty="0" smtClean="0"/>
          </a:p>
          <a:p>
            <a:pPr marL="0" indent="0" algn="l">
              <a:buNone/>
            </a:pPr>
            <a:r>
              <a:rPr lang="en-US" b="1" dirty="0"/>
              <a:t>2) </a:t>
            </a:r>
            <a:r>
              <a:rPr lang="en-US" dirty="0"/>
              <a:t>Cash checks and pay out money after verifying that signatures are correct, that written and numerical amounts </a:t>
            </a:r>
            <a:r>
              <a:rPr lang="en-US" dirty="0" smtClean="0"/>
              <a:t>agree</a:t>
            </a:r>
            <a:endParaRPr lang="ar-IQ" dirty="0" smtClean="0"/>
          </a:p>
          <a:p>
            <a:pPr marL="0" indent="0" algn="l">
              <a:buNone/>
            </a:pPr>
            <a:r>
              <a:rPr lang="en-US" b="1" dirty="0"/>
              <a:t>3) </a:t>
            </a:r>
            <a:r>
              <a:rPr lang="en-US" dirty="0"/>
              <a:t>Receive checks and cash for </a:t>
            </a:r>
            <a:r>
              <a:rPr lang="en-US" dirty="0" smtClean="0"/>
              <a:t>deposit</a:t>
            </a:r>
            <a:endParaRPr lang="ar-IQ" dirty="0" smtClean="0"/>
          </a:p>
          <a:p>
            <a:pPr marL="0" indent="0" algn="l">
              <a:buNone/>
            </a:pPr>
            <a:r>
              <a:rPr lang="en-US" b="1" dirty="0"/>
              <a:t>4) </a:t>
            </a:r>
            <a:r>
              <a:rPr lang="en-US" dirty="0"/>
              <a:t>Examine checks for </a:t>
            </a:r>
            <a:r>
              <a:rPr lang="en-US" dirty="0" smtClean="0"/>
              <a:t>endorsements</a:t>
            </a:r>
          </a:p>
          <a:p>
            <a:pPr marL="0" indent="0" algn="l">
              <a:buNone/>
            </a:pPr>
            <a:endParaRPr lang="en-US" dirty="0" smtClean="0"/>
          </a:p>
          <a:p>
            <a:pPr marL="0" indent="0" algn="l">
              <a:buNone/>
            </a:pPr>
            <a:endParaRPr lang="en-US" dirty="0"/>
          </a:p>
          <a:p>
            <a:pPr marL="0" indent="0" algn="l">
              <a:buNone/>
            </a:pPr>
            <a:r>
              <a:rPr lang="en-US" sz="2200" b="1" i="1" dirty="0"/>
              <a:t>http://job-descriptions.careerplanner.com</a:t>
            </a:r>
            <a:endParaRPr lang="ar-IQ"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4625" y="4005064"/>
            <a:ext cx="2619375" cy="2852936"/>
          </a:xfrm>
          <a:prstGeom prst="rect">
            <a:avLst/>
          </a:prstGeom>
        </p:spPr>
      </p:pic>
    </p:spTree>
    <p:extLst>
      <p:ext uri="{BB962C8B-B14F-4D97-AF65-F5344CB8AC3E}">
        <p14:creationId xmlns:p14="http://schemas.microsoft.com/office/powerpoint/2010/main" val="34341086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FF0000"/>
                </a:solidFill>
                <a:cs typeface="+mn-cs"/>
              </a:rPr>
              <a:t>Job Activities for: </a:t>
            </a:r>
            <a:r>
              <a:rPr lang="en-US" sz="3600" b="1" dirty="0" smtClean="0">
                <a:solidFill>
                  <a:srgbClr val="FF0000"/>
                </a:solidFill>
                <a:cs typeface="+mn-cs"/>
              </a:rPr>
              <a:t>Teller</a:t>
            </a:r>
            <a:r>
              <a:rPr lang="en-US" sz="3600" b="1" dirty="0">
                <a:solidFill>
                  <a:srgbClr val="FF0000"/>
                </a:solidFill>
                <a:cs typeface="+mn-cs"/>
              </a:rPr>
              <a:t/>
            </a:r>
            <a:br>
              <a:rPr lang="en-US" sz="3600" b="1" dirty="0">
                <a:solidFill>
                  <a:srgbClr val="FF0000"/>
                </a:solidFill>
                <a:cs typeface="+mn-cs"/>
              </a:rPr>
            </a:br>
            <a:endParaRPr lang="ar-IQ" sz="3600" b="1" dirty="0">
              <a:solidFill>
                <a:srgbClr val="FF0000"/>
              </a:solidFill>
              <a:cs typeface="+mn-cs"/>
            </a:endParaRPr>
          </a:p>
        </p:txBody>
      </p:sp>
      <p:sp>
        <p:nvSpPr>
          <p:cNvPr id="3" name="Content Placeholder 2"/>
          <p:cNvSpPr>
            <a:spLocks noGrp="1"/>
          </p:cNvSpPr>
          <p:nvPr>
            <p:ph idx="1"/>
          </p:nvPr>
        </p:nvSpPr>
        <p:spPr>
          <a:xfrm>
            <a:off x="457200" y="1268760"/>
            <a:ext cx="8229600" cy="5589241"/>
          </a:xfrm>
        </p:spPr>
        <p:txBody>
          <a:bodyPr>
            <a:normAutofit fontScale="85000" lnSpcReduction="20000"/>
          </a:bodyPr>
          <a:lstStyle/>
          <a:p>
            <a:pPr marL="0" indent="0" algn="l">
              <a:buNone/>
            </a:pPr>
            <a:r>
              <a:rPr lang="en-US" dirty="0"/>
              <a:t>1) Communicating with Supervisors</a:t>
            </a:r>
            <a:r>
              <a:rPr lang="en-US" dirty="0" smtClean="0"/>
              <a:t>, or Subordinates</a:t>
            </a:r>
          </a:p>
          <a:p>
            <a:pPr marL="0" indent="0" algn="l">
              <a:buNone/>
            </a:pPr>
            <a:r>
              <a:rPr lang="en-US" dirty="0"/>
              <a:t>2) Establishing and Maintaining Interpersonal </a:t>
            </a:r>
            <a:r>
              <a:rPr lang="en-US" dirty="0" smtClean="0"/>
              <a:t>Relationships</a:t>
            </a:r>
          </a:p>
          <a:p>
            <a:pPr marL="0" indent="0" algn="l">
              <a:buNone/>
            </a:pPr>
            <a:r>
              <a:rPr lang="en-US" dirty="0"/>
              <a:t>3) Performing for or Working Directly with the Public </a:t>
            </a:r>
            <a:endParaRPr lang="en-US" dirty="0" smtClean="0"/>
          </a:p>
          <a:p>
            <a:pPr marL="0" indent="0" algn="l">
              <a:buNone/>
            </a:pPr>
            <a:r>
              <a:rPr lang="en-US" dirty="0"/>
              <a:t>4) Interacting With </a:t>
            </a:r>
            <a:r>
              <a:rPr lang="en-US" dirty="0" smtClean="0"/>
              <a:t>Computers</a:t>
            </a:r>
          </a:p>
          <a:p>
            <a:pPr marL="0" indent="0" algn="l">
              <a:buNone/>
            </a:pPr>
            <a:r>
              <a:rPr lang="en-US" dirty="0"/>
              <a:t>5</a:t>
            </a:r>
            <a:r>
              <a:rPr lang="en-US" dirty="0" smtClean="0"/>
              <a:t>) </a:t>
            </a:r>
            <a:r>
              <a:rPr lang="en-US" dirty="0"/>
              <a:t>Evaluating Information to Determine Compliance with Standards</a:t>
            </a:r>
            <a:endParaRPr lang="en-US" dirty="0" smtClean="0"/>
          </a:p>
          <a:p>
            <a:pPr marL="0" indent="0" algn="l">
              <a:buNone/>
            </a:pPr>
            <a:r>
              <a:rPr lang="en-US" dirty="0"/>
              <a:t>6</a:t>
            </a:r>
            <a:r>
              <a:rPr lang="en-US" dirty="0" smtClean="0"/>
              <a:t>) </a:t>
            </a:r>
            <a:r>
              <a:rPr lang="en-US" dirty="0"/>
              <a:t>Documenting/Recording </a:t>
            </a:r>
            <a:r>
              <a:rPr lang="en-US" dirty="0" smtClean="0"/>
              <a:t>Information</a:t>
            </a:r>
          </a:p>
          <a:p>
            <a:pPr marL="0" indent="0" algn="l">
              <a:buNone/>
            </a:pPr>
            <a:r>
              <a:rPr lang="en-US" dirty="0"/>
              <a:t>7</a:t>
            </a:r>
            <a:r>
              <a:rPr lang="en-US" dirty="0" smtClean="0"/>
              <a:t>) </a:t>
            </a:r>
            <a:r>
              <a:rPr lang="en-US" dirty="0"/>
              <a:t>Making Decisions and Solving </a:t>
            </a:r>
            <a:r>
              <a:rPr lang="en-US" dirty="0" smtClean="0"/>
              <a:t>Problems</a:t>
            </a:r>
          </a:p>
          <a:p>
            <a:pPr marL="0" indent="0" algn="l">
              <a:buNone/>
            </a:pPr>
            <a:endParaRPr lang="en-US" dirty="0"/>
          </a:p>
          <a:p>
            <a:pPr marL="0" indent="0" algn="l">
              <a:buNone/>
            </a:pPr>
            <a:endParaRPr lang="en-US" dirty="0" smtClean="0"/>
          </a:p>
          <a:p>
            <a:pPr marL="0" indent="0" algn="l">
              <a:buNone/>
            </a:pPr>
            <a:endParaRPr lang="en-US" dirty="0" smtClean="0"/>
          </a:p>
          <a:p>
            <a:pPr marL="0" indent="0" algn="l">
              <a:buNone/>
            </a:pPr>
            <a:r>
              <a:rPr lang="en-US" sz="2400" b="1" i="1" dirty="0"/>
              <a:t>http://job-descriptions.careerplanner.com</a:t>
            </a:r>
            <a:endParaRPr lang="ar-IQ" sz="2400" dirty="0"/>
          </a:p>
        </p:txBody>
      </p:sp>
    </p:spTree>
    <p:extLst>
      <p:ext uri="{BB962C8B-B14F-4D97-AF65-F5344CB8AC3E}">
        <p14:creationId xmlns:p14="http://schemas.microsoft.com/office/powerpoint/2010/main" val="35971629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t>                            </a:t>
            </a:r>
            <a:r>
              <a:rPr lang="en-US" sz="3600" b="1" dirty="0" smtClean="0">
                <a:solidFill>
                  <a:srgbClr val="FF0000"/>
                </a:solidFill>
              </a:rPr>
              <a:t>Fund section</a:t>
            </a:r>
            <a:r>
              <a:rPr lang="en-US" sz="3600" dirty="0"/>
              <a:t/>
            </a:r>
            <a:br>
              <a:rPr lang="en-US" sz="3600" dirty="0"/>
            </a:br>
            <a:r>
              <a:rPr lang="en-US" sz="2800" dirty="0"/>
              <a:t>actually we have two type of fund section</a:t>
            </a:r>
            <a:endParaRPr lang="ar-IQ" sz="2800" dirty="0"/>
          </a:p>
        </p:txBody>
      </p:sp>
      <p:sp>
        <p:nvSpPr>
          <p:cNvPr id="3" name="Content Placeholder 2"/>
          <p:cNvSpPr>
            <a:spLocks noGrp="1"/>
          </p:cNvSpPr>
          <p:nvPr>
            <p:ph idx="1"/>
          </p:nvPr>
        </p:nvSpPr>
        <p:spPr/>
        <p:txBody>
          <a:bodyPr>
            <a:normAutofit/>
          </a:bodyPr>
          <a:lstStyle/>
          <a:p>
            <a:pPr marL="0" indent="0" algn="l">
              <a:buNone/>
            </a:pPr>
            <a:r>
              <a:rPr lang="en-US" dirty="0" smtClean="0">
                <a:latin typeface="Arial" pitchFamily="34" charset="0"/>
                <a:ea typeface="Times New Roman" pitchFamily="18" charset="0"/>
                <a:cs typeface="Arial" pitchFamily="34" charset="0"/>
              </a:rPr>
              <a:t>1- The main fund</a:t>
            </a:r>
            <a:r>
              <a:rPr lang="en-US" dirty="0"/>
              <a:t> </a:t>
            </a:r>
            <a:r>
              <a:rPr lang="en-US" dirty="0" smtClean="0"/>
              <a:t>section</a:t>
            </a:r>
          </a:p>
          <a:p>
            <a:pPr marL="0" indent="0" algn="l">
              <a:buNone/>
            </a:pPr>
            <a:r>
              <a:rPr lang="en-US" dirty="0" smtClean="0"/>
              <a:t>2- Branch fund section</a:t>
            </a:r>
          </a:p>
          <a:p>
            <a:pPr marL="0" indent="0" algn="l">
              <a:buNone/>
            </a:pPr>
            <a:r>
              <a:rPr lang="en-US" dirty="0" smtClean="0"/>
              <a:t>Branch fund section classify in to two funds</a:t>
            </a:r>
          </a:p>
          <a:p>
            <a:pPr marL="0" indent="0" algn="l">
              <a:buNone/>
            </a:pPr>
            <a:endParaRPr lang="en-US" dirty="0" smtClean="0"/>
          </a:p>
          <a:p>
            <a:pPr marL="0" indent="0" algn="l">
              <a:buNone/>
            </a:pPr>
            <a:r>
              <a:rPr lang="en-US" dirty="0" smtClean="0"/>
              <a:t>A) </a:t>
            </a:r>
            <a:r>
              <a:rPr lang="en-US" dirty="0"/>
              <a:t>sub-fund </a:t>
            </a:r>
            <a:r>
              <a:rPr lang="en-US" dirty="0" smtClean="0"/>
              <a:t>receipts</a:t>
            </a:r>
          </a:p>
          <a:p>
            <a:pPr marL="0" indent="0" algn="l">
              <a:buNone/>
            </a:pPr>
            <a:r>
              <a:rPr lang="en-US" dirty="0" smtClean="0"/>
              <a:t>B) sub-fund </a:t>
            </a:r>
            <a:r>
              <a:rPr lang="en-US" dirty="0"/>
              <a:t>payments</a:t>
            </a:r>
            <a:endParaRPr lang="ar-IQ" dirty="0"/>
          </a:p>
          <a:p>
            <a:pPr algn="l"/>
            <a:endParaRPr lang="ar-IQ" dirty="0" smtClean="0"/>
          </a:p>
          <a:p>
            <a:pPr algn="l"/>
            <a:endParaRPr lang="ar-IQ" dirty="0"/>
          </a:p>
          <a:p>
            <a:pPr marL="0" indent="0" algn="l">
              <a:buNone/>
            </a:pPr>
            <a:endParaRPr lang="en-US" dirty="0" smtClean="0"/>
          </a:p>
        </p:txBody>
      </p:sp>
      <p:pic>
        <p:nvPicPr>
          <p:cNvPr id="4" name="Picture 4" descr="http://www.alliedfireandsecurity.com/core/files/alliedfireandsecurity/uploads/images/Bandit%20Barrier%20fixed%20small%20file.jpg"/>
          <p:cNvPicPr>
            <a:picLocks noChangeAspect="1" noChangeArrowheads="1"/>
          </p:cNvPicPr>
          <p:nvPr/>
        </p:nvPicPr>
        <p:blipFill>
          <a:blip r:embed="rId2"/>
          <a:srcRect/>
          <a:stretch>
            <a:fillRect/>
          </a:stretch>
        </p:blipFill>
        <p:spPr bwMode="auto">
          <a:xfrm>
            <a:off x="4355976" y="3278375"/>
            <a:ext cx="4788024" cy="3579625"/>
          </a:xfrm>
          <a:prstGeom prst="rect">
            <a:avLst/>
          </a:prstGeom>
          <a:noFill/>
        </p:spPr>
      </p:pic>
      <p:sp>
        <p:nvSpPr>
          <p:cNvPr id="5" name="Rectangle 4"/>
          <p:cNvSpPr/>
          <p:nvPr/>
        </p:nvSpPr>
        <p:spPr>
          <a:xfrm>
            <a:off x="451091" y="6381327"/>
            <a:ext cx="8003232" cy="338554"/>
          </a:xfrm>
          <a:prstGeom prst="rect">
            <a:avLst/>
          </a:prstGeom>
        </p:spPr>
        <p:txBody>
          <a:bodyPr wrap="square">
            <a:spAutoFit/>
          </a:bodyPr>
          <a:lstStyle/>
          <a:p>
            <a:pPr algn="l"/>
            <a:r>
              <a:rPr lang="en-US" sz="1600" dirty="0" smtClean="0">
                <a:solidFill>
                  <a:srgbClr val="231F20"/>
                </a:solidFill>
                <a:latin typeface="Times New Roman" panose="02020603050405020304" pitchFamily="18" charset="0"/>
              </a:rPr>
              <a:t>Kawa </a:t>
            </a:r>
            <a:r>
              <a:rPr lang="en-US" sz="1600" dirty="0" err="1" smtClean="0">
                <a:solidFill>
                  <a:srgbClr val="231F20"/>
                </a:solidFill>
                <a:latin typeface="Times New Roman" panose="02020603050405020304" pitchFamily="18" charset="0"/>
              </a:rPr>
              <a:t>ali</a:t>
            </a:r>
            <a:r>
              <a:rPr lang="en-US" sz="1600" dirty="0" smtClean="0">
                <a:solidFill>
                  <a:srgbClr val="231F20"/>
                </a:solidFill>
                <a:latin typeface="Times New Roman" panose="02020603050405020304" pitchFamily="18" charset="0"/>
              </a:rPr>
              <a:t> Jabari ( </a:t>
            </a:r>
            <a:r>
              <a:rPr lang="en-US" sz="1600" dirty="0" smtClean="0">
                <a:solidFill>
                  <a:srgbClr val="231F20"/>
                </a:solidFill>
                <a:latin typeface="Times New Roman" panose="02020603050405020304" pitchFamily="18" charset="0"/>
                <a:hlinkClick r:id="rId3"/>
              </a:rPr>
              <a:t>kawa_mba@yahoo.com</a:t>
            </a:r>
            <a:r>
              <a:rPr lang="en-US" sz="1600" dirty="0" smtClean="0">
                <a:solidFill>
                  <a:srgbClr val="231F20"/>
                </a:solidFill>
                <a:latin typeface="Times New Roman" panose="02020603050405020304" pitchFamily="18" charset="0"/>
              </a:rPr>
              <a:t> )</a:t>
            </a:r>
            <a:endParaRPr lang="ar-IQ" sz="1600" dirty="0"/>
          </a:p>
        </p:txBody>
      </p:sp>
    </p:spTree>
    <p:extLst>
      <p:ext uri="{BB962C8B-B14F-4D97-AF65-F5344CB8AC3E}">
        <p14:creationId xmlns:p14="http://schemas.microsoft.com/office/powerpoint/2010/main" val="34191635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latin typeface="Arial" pitchFamily="34" charset="0"/>
                <a:ea typeface="Times New Roman" pitchFamily="18" charset="0"/>
                <a:cs typeface="Arial" pitchFamily="34" charset="0"/>
              </a:rPr>
              <a:t>The main function of </a:t>
            </a:r>
            <a:r>
              <a:rPr lang="en-US" sz="3200" b="1" dirty="0" smtClean="0">
                <a:solidFill>
                  <a:srgbClr val="FF0000"/>
                </a:solidFill>
                <a:latin typeface="Arial" pitchFamily="34" charset="0"/>
                <a:ea typeface="Times New Roman" pitchFamily="18" charset="0"/>
                <a:cs typeface="Arial" pitchFamily="34" charset="0"/>
              </a:rPr>
              <a:t>the main </a:t>
            </a:r>
            <a:r>
              <a:rPr lang="en-US" sz="3200" b="1" dirty="0">
                <a:solidFill>
                  <a:srgbClr val="FF0000"/>
                </a:solidFill>
                <a:latin typeface="Arial" pitchFamily="34" charset="0"/>
                <a:ea typeface="Times New Roman" pitchFamily="18" charset="0"/>
                <a:cs typeface="Arial" pitchFamily="34" charset="0"/>
              </a:rPr>
              <a:t>fund</a:t>
            </a:r>
            <a:endParaRPr lang="ar-IQ" sz="3200" dirty="0"/>
          </a:p>
        </p:txBody>
      </p:sp>
      <p:sp>
        <p:nvSpPr>
          <p:cNvPr id="3" name="Content Placeholder 2"/>
          <p:cNvSpPr>
            <a:spLocks noGrp="1"/>
          </p:cNvSpPr>
          <p:nvPr>
            <p:ph idx="1"/>
          </p:nvPr>
        </p:nvSpPr>
        <p:spPr/>
        <p:txBody>
          <a:bodyPr>
            <a:normAutofit fontScale="85000" lnSpcReduction="10000"/>
          </a:bodyPr>
          <a:lstStyle/>
          <a:p>
            <a:pPr marL="0" indent="0" algn="l">
              <a:buNone/>
            </a:pPr>
            <a:r>
              <a:rPr lang="en-US" dirty="0"/>
              <a:t>1. </a:t>
            </a:r>
            <a:r>
              <a:rPr lang="en-US" dirty="0" smtClean="0"/>
              <a:t>Support Sub-Funds </a:t>
            </a:r>
            <a:r>
              <a:rPr lang="en-US" dirty="0"/>
              <a:t>necessary cash from the day, in addition to what you need during working hours.</a:t>
            </a:r>
          </a:p>
          <a:p>
            <a:pPr marL="0" indent="0" algn="l">
              <a:buNone/>
            </a:pPr>
            <a:r>
              <a:rPr lang="en-US" dirty="0"/>
              <a:t>2. receipt of the accumulated cash at Trustees sub-funds.</a:t>
            </a:r>
          </a:p>
          <a:p>
            <a:pPr marL="0" indent="0" algn="l">
              <a:buNone/>
            </a:pPr>
            <a:r>
              <a:rPr lang="en-US" dirty="0"/>
              <a:t>3. Organization of documents and </a:t>
            </a:r>
            <a:r>
              <a:rPr lang="en-US" dirty="0" smtClean="0"/>
              <a:t>restrictions.</a:t>
            </a:r>
            <a:endParaRPr lang="en-US" dirty="0"/>
          </a:p>
          <a:p>
            <a:pPr marL="0" indent="0" algn="l">
              <a:buNone/>
            </a:pPr>
            <a:r>
              <a:rPr lang="en-US" dirty="0"/>
              <a:t>4. The main fund inventory at the end of each working day and match them with the book entries.</a:t>
            </a:r>
          </a:p>
          <a:p>
            <a:pPr marL="0" indent="0" algn="l">
              <a:buNone/>
            </a:pPr>
            <a:r>
              <a:rPr lang="en-US" dirty="0"/>
              <a:t>5. feeding branches including need of cash, and receipt of it surplus of these branches.</a:t>
            </a:r>
          </a:p>
          <a:p>
            <a:pPr marL="0" indent="0" algn="l">
              <a:buNone/>
            </a:pPr>
            <a:r>
              <a:rPr lang="en-US" dirty="0"/>
              <a:t>6. deposit cash in excess of the </a:t>
            </a:r>
            <a:r>
              <a:rPr lang="en-US" dirty="0" smtClean="0"/>
              <a:t>limit. return </a:t>
            </a:r>
            <a:r>
              <a:rPr lang="en-US" dirty="0"/>
              <a:t>in the Central </a:t>
            </a:r>
            <a:r>
              <a:rPr lang="en-US" dirty="0" smtClean="0"/>
              <a:t>Bank and </a:t>
            </a:r>
            <a:r>
              <a:rPr lang="en-US" dirty="0"/>
              <a:t>withdraw what you need from them.</a:t>
            </a:r>
          </a:p>
          <a:p>
            <a:pPr algn="l"/>
            <a:endParaRPr lang="ar-IQ"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smtClean="0">
                <a:solidFill>
                  <a:srgbClr val="231F20"/>
                </a:solidFill>
                <a:latin typeface="Times New Roman" panose="02020603050405020304" pitchFamily="18" charset="0"/>
              </a:rPr>
              <a:t>Kawa </a:t>
            </a:r>
            <a:r>
              <a:rPr lang="en-US" sz="1600" dirty="0" err="1" smtClean="0">
                <a:solidFill>
                  <a:srgbClr val="231F20"/>
                </a:solidFill>
                <a:latin typeface="Times New Roman" panose="02020603050405020304" pitchFamily="18" charset="0"/>
              </a:rPr>
              <a:t>ali</a:t>
            </a:r>
            <a:r>
              <a:rPr lang="en-US" sz="1600" dirty="0" smtClean="0">
                <a:solidFill>
                  <a:srgbClr val="231F20"/>
                </a:solidFill>
                <a:latin typeface="Times New Roman" panose="02020603050405020304" pitchFamily="18" charset="0"/>
              </a:rPr>
              <a:t> Jabari ( </a:t>
            </a:r>
            <a:r>
              <a:rPr lang="en-US" sz="1600" dirty="0" smtClean="0">
                <a:solidFill>
                  <a:srgbClr val="231F20"/>
                </a:solidFill>
                <a:latin typeface="Times New Roman" panose="02020603050405020304" pitchFamily="18" charset="0"/>
                <a:hlinkClick r:id="rId2"/>
              </a:rPr>
              <a:t>kawa_mba@yahoo.com</a:t>
            </a:r>
            <a:r>
              <a:rPr lang="en-US" sz="1600" dirty="0" smtClean="0">
                <a:solidFill>
                  <a:srgbClr val="231F20"/>
                </a:solidFill>
                <a:latin typeface="Times New Roman" panose="02020603050405020304" pitchFamily="18" charset="0"/>
              </a:rPr>
              <a:t> )</a:t>
            </a:r>
            <a:endParaRPr lang="ar-IQ" sz="1600" dirty="0"/>
          </a:p>
        </p:txBody>
      </p:sp>
    </p:spTree>
    <p:extLst>
      <p:ext uri="{BB962C8B-B14F-4D97-AF65-F5344CB8AC3E}">
        <p14:creationId xmlns:p14="http://schemas.microsoft.com/office/powerpoint/2010/main" val="33302528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US" sz="2800" b="1" dirty="0">
                <a:solidFill>
                  <a:srgbClr val="FF0000"/>
                </a:solidFill>
                <a:latin typeface="Arial" pitchFamily="34" charset="0"/>
                <a:ea typeface="Times New Roman" pitchFamily="18" charset="0"/>
                <a:cs typeface="Arial" pitchFamily="34" charset="0"/>
              </a:rPr>
              <a:t>Safe-Deposit Box </a:t>
            </a:r>
            <a:r>
              <a:rPr lang="en-US" sz="2800" b="1" dirty="0" smtClean="0">
                <a:solidFill>
                  <a:srgbClr val="FF0000"/>
                </a:solidFill>
                <a:latin typeface="Arial" pitchFamily="34" charset="0"/>
                <a:ea typeface="Times New Roman" pitchFamily="18" charset="0"/>
                <a:cs typeface="Arial" pitchFamily="34" charset="0"/>
              </a:rPr>
              <a:t>or lockers</a:t>
            </a:r>
            <a:endParaRPr lang="ar-IQ" sz="2800" dirty="0"/>
          </a:p>
        </p:txBody>
      </p:sp>
      <p:sp>
        <p:nvSpPr>
          <p:cNvPr id="3" name="Content Placeholder 2"/>
          <p:cNvSpPr>
            <a:spLocks noGrp="1"/>
          </p:cNvSpPr>
          <p:nvPr>
            <p:ph idx="1"/>
          </p:nvPr>
        </p:nvSpPr>
        <p:spPr>
          <a:xfrm>
            <a:off x="457200" y="1071545"/>
            <a:ext cx="4690864" cy="5054618"/>
          </a:xfrm>
        </p:spPr>
        <p:txBody>
          <a:bodyPr>
            <a:normAutofit fontScale="92500" lnSpcReduction="20000"/>
          </a:bodyPr>
          <a:lstStyle/>
          <a:p>
            <a:pPr marL="0" indent="0" algn="l">
              <a:buNone/>
            </a:pPr>
            <a:r>
              <a:rPr lang="en-US" dirty="0" smtClean="0"/>
              <a:t>* The </a:t>
            </a:r>
            <a:r>
              <a:rPr lang="en-US" dirty="0"/>
              <a:t>commercial banks are usually processed safes in private bunker </a:t>
            </a:r>
            <a:r>
              <a:rPr lang="en-US" dirty="0" smtClean="0"/>
              <a:t>fire-resistant.</a:t>
            </a:r>
          </a:p>
          <a:p>
            <a:pPr marL="0" indent="0" algn="l">
              <a:buNone/>
            </a:pPr>
            <a:endParaRPr lang="en-US" dirty="0" smtClean="0"/>
          </a:p>
          <a:p>
            <a:pPr marL="0" indent="0" algn="l">
              <a:buNone/>
            </a:pPr>
            <a:r>
              <a:rPr lang="en-US" dirty="0" smtClean="0"/>
              <a:t> * lessee (customers) </a:t>
            </a:r>
            <a:r>
              <a:rPr lang="en-US" dirty="0"/>
              <a:t>under annual contract </a:t>
            </a:r>
            <a:r>
              <a:rPr lang="en-US" dirty="0" smtClean="0"/>
              <a:t>rent </a:t>
            </a:r>
            <a:r>
              <a:rPr lang="en-US" dirty="0"/>
              <a:t>determined by the central bank and varies depending on the size and use of these funds by </a:t>
            </a:r>
            <a:r>
              <a:rPr lang="en-US" dirty="0" smtClean="0"/>
              <a:t>customers</a:t>
            </a:r>
          </a:p>
          <a:p>
            <a:pPr marL="0" indent="0" algn="l">
              <a:buNone/>
            </a:pPr>
            <a:r>
              <a:rPr lang="en-US" dirty="0" smtClean="0"/>
              <a:t> </a:t>
            </a:r>
          </a:p>
          <a:p>
            <a:pPr marL="0" indent="0" algn="l">
              <a:buNone/>
            </a:pPr>
            <a:r>
              <a:rPr lang="en-US" dirty="0" smtClean="0"/>
              <a:t> </a:t>
            </a:r>
            <a:endParaRPr lang="ar-IQ" dirty="0"/>
          </a:p>
        </p:txBody>
      </p:sp>
      <p:pic>
        <p:nvPicPr>
          <p:cNvPr id="4" name="Picture 2" descr="http://i.dailymail.co.uk/i/pix/2013/04/20/article-0-1958E45A000005DC-977_306x536.jpg"/>
          <p:cNvPicPr>
            <a:picLocks noChangeAspect="1" noChangeArrowheads="1"/>
          </p:cNvPicPr>
          <p:nvPr/>
        </p:nvPicPr>
        <p:blipFill>
          <a:blip r:embed="rId2"/>
          <a:srcRect/>
          <a:stretch>
            <a:fillRect/>
          </a:stretch>
        </p:blipFill>
        <p:spPr bwMode="auto">
          <a:xfrm>
            <a:off x="5364088" y="1071545"/>
            <a:ext cx="3779912" cy="5786455"/>
          </a:xfrm>
          <a:prstGeom prst="rect">
            <a:avLst/>
          </a:prstGeom>
          <a:noFill/>
        </p:spPr>
      </p:pic>
      <p:sp>
        <p:nvSpPr>
          <p:cNvPr id="5" name="Rectangle 4"/>
          <p:cNvSpPr/>
          <p:nvPr/>
        </p:nvSpPr>
        <p:spPr>
          <a:xfrm>
            <a:off x="451091" y="6381327"/>
            <a:ext cx="8003232" cy="338554"/>
          </a:xfrm>
          <a:prstGeom prst="rect">
            <a:avLst/>
          </a:prstGeom>
        </p:spPr>
        <p:txBody>
          <a:bodyPr wrap="square">
            <a:spAutoFit/>
          </a:bodyPr>
          <a:lstStyle/>
          <a:p>
            <a:pPr algn="l"/>
            <a:r>
              <a:rPr lang="en-US" sz="1600" dirty="0" smtClean="0">
                <a:solidFill>
                  <a:srgbClr val="231F20"/>
                </a:solidFill>
                <a:latin typeface="Times New Roman" panose="02020603050405020304" pitchFamily="18" charset="0"/>
              </a:rPr>
              <a:t>Kawa </a:t>
            </a:r>
            <a:r>
              <a:rPr lang="en-US" sz="1600" dirty="0" err="1" smtClean="0">
                <a:solidFill>
                  <a:srgbClr val="231F20"/>
                </a:solidFill>
                <a:latin typeface="Times New Roman" panose="02020603050405020304" pitchFamily="18" charset="0"/>
              </a:rPr>
              <a:t>ali</a:t>
            </a:r>
            <a:r>
              <a:rPr lang="en-US" sz="1600" dirty="0" smtClean="0">
                <a:solidFill>
                  <a:srgbClr val="231F20"/>
                </a:solidFill>
                <a:latin typeface="Times New Roman" panose="02020603050405020304" pitchFamily="18" charset="0"/>
              </a:rPr>
              <a:t> Jabari ( </a:t>
            </a:r>
            <a:r>
              <a:rPr lang="en-US" sz="1600" dirty="0" smtClean="0">
                <a:solidFill>
                  <a:srgbClr val="231F20"/>
                </a:solidFill>
                <a:latin typeface="Times New Roman" panose="02020603050405020304" pitchFamily="18" charset="0"/>
                <a:hlinkClick r:id="rId3"/>
              </a:rPr>
              <a:t>kawa_mba@yahoo.com</a:t>
            </a:r>
            <a:r>
              <a:rPr lang="en-US" sz="1600" dirty="0" smtClean="0">
                <a:solidFill>
                  <a:srgbClr val="231F20"/>
                </a:solidFill>
                <a:latin typeface="Times New Roman" panose="02020603050405020304" pitchFamily="18" charset="0"/>
              </a:rPr>
              <a:t> )</a:t>
            </a:r>
            <a:endParaRPr lang="ar-IQ" sz="1600" dirty="0"/>
          </a:p>
        </p:txBody>
      </p:sp>
    </p:spTree>
    <p:extLst>
      <p:ext uri="{BB962C8B-B14F-4D97-AF65-F5344CB8AC3E}">
        <p14:creationId xmlns:p14="http://schemas.microsoft.com/office/powerpoint/2010/main" val="24972564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lnSpcReduction="10000"/>
          </a:bodyPr>
          <a:lstStyle/>
          <a:p>
            <a:pPr marL="0" indent="0" algn="l">
              <a:buNone/>
            </a:pPr>
            <a:r>
              <a:rPr lang="en-US" dirty="0"/>
              <a:t>* for save money and jewelry and ornaments important and other valuables and documents that afraid of theft, loss or damage .... </a:t>
            </a:r>
            <a:r>
              <a:rPr lang="en-US" dirty="0" err="1"/>
              <a:t>Etc</a:t>
            </a:r>
            <a:endParaRPr lang="en-US" dirty="0" smtClean="0"/>
          </a:p>
          <a:p>
            <a:pPr marL="0" indent="0" algn="l">
              <a:buNone/>
            </a:pPr>
            <a:r>
              <a:rPr lang="en-US" dirty="0" smtClean="0"/>
              <a:t>* </a:t>
            </a:r>
            <a:r>
              <a:rPr lang="en-US" dirty="0"/>
              <a:t>the processing these funds so as not to be opened only with two switches, one held by the Bank and the other with the client, not only opens their funds together</a:t>
            </a:r>
          </a:p>
          <a:p>
            <a:pPr marL="0" indent="0" algn="l">
              <a:buNone/>
            </a:pPr>
            <a:r>
              <a:rPr lang="en-US" dirty="0"/>
              <a:t>* It is worth mentioning that the contract signed between the bank and the customer contract rent, rental, not a contract of deposit, here it is not considered a responsible bank for the contents of the boxes</a:t>
            </a:r>
          </a:p>
          <a:p>
            <a:endParaRPr lang="ar-IQ"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smtClean="0">
                <a:solidFill>
                  <a:srgbClr val="231F20"/>
                </a:solidFill>
                <a:latin typeface="Times New Roman" panose="02020603050405020304" pitchFamily="18" charset="0"/>
              </a:rPr>
              <a:t>Kawa </a:t>
            </a:r>
            <a:r>
              <a:rPr lang="en-US" sz="1600" dirty="0" err="1" smtClean="0">
                <a:solidFill>
                  <a:srgbClr val="231F20"/>
                </a:solidFill>
                <a:latin typeface="Times New Roman" panose="02020603050405020304" pitchFamily="18" charset="0"/>
              </a:rPr>
              <a:t>ali</a:t>
            </a:r>
            <a:r>
              <a:rPr lang="en-US" sz="1600" dirty="0" smtClean="0">
                <a:solidFill>
                  <a:srgbClr val="231F20"/>
                </a:solidFill>
                <a:latin typeface="Times New Roman" panose="02020603050405020304" pitchFamily="18" charset="0"/>
              </a:rPr>
              <a:t> Jabari ( </a:t>
            </a:r>
            <a:r>
              <a:rPr lang="en-US" sz="1600" dirty="0" smtClean="0">
                <a:solidFill>
                  <a:srgbClr val="231F20"/>
                </a:solidFill>
                <a:latin typeface="Times New Roman" panose="02020603050405020304" pitchFamily="18" charset="0"/>
                <a:hlinkClick r:id="rId2"/>
              </a:rPr>
              <a:t>kawa_mba@yahoo.com</a:t>
            </a:r>
            <a:r>
              <a:rPr lang="en-US" sz="1600" dirty="0" smtClean="0">
                <a:solidFill>
                  <a:srgbClr val="231F20"/>
                </a:solidFill>
                <a:latin typeface="Times New Roman" panose="02020603050405020304" pitchFamily="18" charset="0"/>
              </a:rPr>
              <a:t> )</a:t>
            </a:r>
            <a:endParaRPr lang="ar-IQ" sz="1600" dirty="0"/>
          </a:p>
        </p:txBody>
      </p:sp>
    </p:spTree>
    <p:extLst>
      <p:ext uri="{BB962C8B-B14F-4D97-AF65-F5344CB8AC3E}">
        <p14:creationId xmlns:p14="http://schemas.microsoft.com/office/powerpoint/2010/main" val="3665555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008112"/>
          </a:xfrm>
        </p:spPr>
        <p:txBody>
          <a:bodyPr>
            <a:normAutofit/>
          </a:bodyPr>
          <a:lstStyle/>
          <a:p>
            <a:r>
              <a:rPr lang="en-US" sz="3200" b="1" dirty="0">
                <a:solidFill>
                  <a:srgbClr val="FF0000"/>
                </a:solidFill>
              </a:rPr>
              <a:t>clearing section</a:t>
            </a:r>
            <a:endParaRPr lang="ar-IQ" sz="3200" b="1" dirty="0">
              <a:solidFill>
                <a:srgbClr val="FF0000"/>
              </a:solidFill>
            </a:endParaRPr>
          </a:p>
        </p:txBody>
      </p:sp>
      <p:sp>
        <p:nvSpPr>
          <p:cNvPr id="3" name="Content Placeholder 2"/>
          <p:cNvSpPr>
            <a:spLocks noGrp="1"/>
          </p:cNvSpPr>
          <p:nvPr>
            <p:ph idx="1"/>
          </p:nvPr>
        </p:nvSpPr>
        <p:spPr>
          <a:xfrm>
            <a:off x="179512" y="1340768"/>
            <a:ext cx="5400600" cy="5040560"/>
          </a:xfrm>
        </p:spPr>
        <p:txBody>
          <a:bodyPr>
            <a:normAutofit/>
          </a:bodyPr>
          <a:lstStyle/>
          <a:p>
            <a:pPr marL="0" indent="0" algn="l">
              <a:buNone/>
            </a:pPr>
            <a:r>
              <a:rPr lang="en-US" dirty="0" smtClean="0"/>
              <a:t>* Customers </a:t>
            </a:r>
            <a:r>
              <a:rPr lang="en-US" dirty="0"/>
              <a:t>daily deposit several checks drawn </a:t>
            </a:r>
            <a:r>
              <a:rPr lang="en-US" dirty="0" smtClean="0"/>
              <a:t> </a:t>
            </a:r>
            <a:r>
              <a:rPr lang="en-US" dirty="0"/>
              <a:t>in other banks with which they do to you turn them collected and recorded in current </a:t>
            </a:r>
            <a:r>
              <a:rPr lang="en-US" dirty="0" smtClean="0"/>
              <a:t>accounts</a:t>
            </a:r>
          </a:p>
          <a:p>
            <a:pPr marL="0" indent="0" algn="l">
              <a:buNone/>
            </a:pPr>
            <a:r>
              <a:rPr lang="en-US" dirty="0" smtClean="0"/>
              <a:t>* performs </a:t>
            </a:r>
            <a:r>
              <a:rPr lang="en-US" dirty="0"/>
              <a:t>this task through (</a:t>
            </a:r>
            <a:r>
              <a:rPr lang="en-US" dirty="0" smtClean="0"/>
              <a:t>Clearing room), the office </a:t>
            </a:r>
            <a:r>
              <a:rPr lang="en-US" dirty="0"/>
              <a:t>at the Central </a:t>
            </a:r>
            <a:r>
              <a:rPr lang="en-US" dirty="0" smtClean="0"/>
              <a:t>Bank</a:t>
            </a:r>
          </a:p>
        </p:txBody>
      </p:sp>
      <p:pic>
        <p:nvPicPr>
          <p:cNvPr id="4" name="Picture 2" descr="https://encrypted-tbn2.gstatic.com/images?q=tbn:ANd9GcT7pwjtKKE0Pzj1FcuRD7hcK2W8WGQ21aDaoCwg04uZg_qP2f3J"/>
          <p:cNvPicPr>
            <a:picLocks noChangeAspect="1" noChangeArrowheads="1"/>
          </p:cNvPicPr>
          <p:nvPr/>
        </p:nvPicPr>
        <p:blipFill>
          <a:blip r:embed="rId2"/>
          <a:srcRect/>
          <a:stretch>
            <a:fillRect/>
          </a:stretch>
        </p:blipFill>
        <p:spPr bwMode="auto">
          <a:xfrm>
            <a:off x="5292080" y="1628800"/>
            <a:ext cx="3851920" cy="4752528"/>
          </a:xfrm>
          <a:prstGeom prst="rect">
            <a:avLst/>
          </a:prstGeom>
          <a:noFill/>
        </p:spPr>
      </p:pic>
      <p:sp>
        <p:nvSpPr>
          <p:cNvPr id="5" name="Rectangle 4"/>
          <p:cNvSpPr/>
          <p:nvPr/>
        </p:nvSpPr>
        <p:spPr>
          <a:xfrm>
            <a:off x="451091" y="6381327"/>
            <a:ext cx="8003232" cy="338554"/>
          </a:xfrm>
          <a:prstGeom prst="rect">
            <a:avLst/>
          </a:prstGeom>
        </p:spPr>
        <p:txBody>
          <a:bodyPr wrap="square">
            <a:spAutoFit/>
          </a:bodyPr>
          <a:lstStyle/>
          <a:p>
            <a:pPr algn="l"/>
            <a:r>
              <a:rPr lang="en-US" sz="1600" dirty="0" smtClean="0">
                <a:solidFill>
                  <a:srgbClr val="231F20"/>
                </a:solidFill>
                <a:latin typeface="Times New Roman" panose="02020603050405020304" pitchFamily="18" charset="0"/>
              </a:rPr>
              <a:t>Kawa </a:t>
            </a:r>
            <a:r>
              <a:rPr lang="en-US" sz="1600" dirty="0" err="1" smtClean="0">
                <a:solidFill>
                  <a:srgbClr val="231F20"/>
                </a:solidFill>
                <a:latin typeface="Times New Roman" panose="02020603050405020304" pitchFamily="18" charset="0"/>
              </a:rPr>
              <a:t>ali</a:t>
            </a:r>
            <a:r>
              <a:rPr lang="en-US" sz="1600" dirty="0" smtClean="0">
                <a:solidFill>
                  <a:srgbClr val="231F20"/>
                </a:solidFill>
                <a:latin typeface="Times New Roman" panose="02020603050405020304" pitchFamily="18" charset="0"/>
              </a:rPr>
              <a:t> Jabari ( </a:t>
            </a:r>
            <a:r>
              <a:rPr lang="en-US" sz="1600" dirty="0" smtClean="0">
                <a:solidFill>
                  <a:srgbClr val="231F20"/>
                </a:solidFill>
                <a:latin typeface="Times New Roman" panose="02020603050405020304" pitchFamily="18" charset="0"/>
                <a:hlinkClick r:id="rId3"/>
              </a:rPr>
              <a:t>kawa_mba@yahoo.com</a:t>
            </a:r>
            <a:r>
              <a:rPr lang="en-US" sz="1600" dirty="0" smtClean="0">
                <a:solidFill>
                  <a:srgbClr val="231F20"/>
                </a:solidFill>
                <a:latin typeface="Times New Roman" panose="02020603050405020304" pitchFamily="18" charset="0"/>
              </a:rPr>
              <a:t> )</a:t>
            </a:r>
            <a:endParaRPr lang="ar-IQ" sz="1600" dirty="0"/>
          </a:p>
        </p:txBody>
      </p:sp>
    </p:spTree>
    <p:extLst>
      <p:ext uri="{BB962C8B-B14F-4D97-AF65-F5344CB8AC3E}">
        <p14:creationId xmlns:p14="http://schemas.microsoft.com/office/powerpoint/2010/main" val="27326790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sz="4000" b="1" dirty="0">
                <a:solidFill>
                  <a:srgbClr val="FF0000"/>
                </a:solidFill>
              </a:rPr>
              <a:t>clearing </a:t>
            </a:r>
            <a:r>
              <a:rPr lang="en-US" sz="4000" b="1" dirty="0" smtClean="0">
                <a:solidFill>
                  <a:srgbClr val="FF0000"/>
                </a:solidFill>
              </a:rPr>
              <a:t>section </a:t>
            </a:r>
            <a:r>
              <a:rPr lang="en-US" sz="2700" b="1" dirty="0" smtClean="0">
                <a:solidFill>
                  <a:srgbClr val="FF0000"/>
                </a:solidFill>
              </a:rPr>
              <a:t>–</a:t>
            </a:r>
            <a:r>
              <a:rPr lang="en-US" altLang="ar-IQ" sz="2700" dirty="0"/>
              <a:t>(continued)</a:t>
            </a:r>
            <a:br>
              <a:rPr lang="en-US" altLang="ar-IQ" sz="2700" dirty="0"/>
            </a:br>
            <a:endParaRPr lang="ar-IQ" sz="2700" dirty="0"/>
          </a:p>
        </p:txBody>
      </p:sp>
      <p:sp>
        <p:nvSpPr>
          <p:cNvPr id="3" name="Content Placeholder 2"/>
          <p:cNvSpPr>
            <a:spLocks noGrp="1"/>
          </p:cNvSpPr>
          <p:nvPr>
            <p:ph idx="1"/>
          </p:nvPr>
        </p:nvSpPr>
        <p:spPr>
          <a:xfrm>
            <a:off x="457200" y="980728"/>
            <a:ext cx="8229600" cy="5145435"/>
          </a:xfrm>
        </p:spPr>
        <p:txBody>
          <a:bodyPr>
            <a:normAutofit fontScale="77500" lnSpcReduction="20000"/>
          </a:bodyPr>
          <a:lstStyle/>
          <a:p>
            <a:pPr marL="0" indent="0" algn="l">
              <a:buNone/>
            </a:pPr>
            <a:r>
              <a:rPr lang="en-US" dirty="0" smtClean="0"/>
              <a:t>* delegates </a:t>
            </a:r>
            <a:r>
              <a:rPr lang="en-US" dirty="0"/>
              <a:t>of member banks in the room to meet the specific hours of each working day to exchange checks drawn on each of them and the payment of the net balances arising for </a:t>
            </a:r>
            <a:r>
              <a:rPr lang="en-US" dirty="0" smtClean="0"/>
              <a:t>exchanges.</a:t>
            </a:r>
          </a:p>
          <a:p>
            <a:pPr marL="0" indent="0" algn="l">
              <a:buNone/>
            </a:pPr>
            <a:endParaRPr lang="en-US" dirty="0"/>
          </a:p>
          <a:p>
            <a:pPr marL="0" indent="0" algn="l">
              <a:buNone/>
            </a:pPr>
            <a:r>
              <a:rPr lang="en-US" dirty="0" smtClean="0"/>
              <a:t>* under </a:t>
            </a:r>
            <a:r>
              <a:rPr lang="en-US" dirty="0"/>
              <a:t>the supervision of the Director of the clearing house, one of the central bank's staff</a:t>
            </a:r>
            <a:r>
              <a:rPr lang="en-US" dirty="0" smtClean="0"/>
              <a:t>.</a:t>
            </a:r>
          </a:p>
          <a:p>
            <a:pPr marL="0" indent="0" algn="l">
              <a:buNone/>
            </a:pPr>
            <a:endParaRPr lang="en-US" dirty="0"/>
          </a:p>
          <a:p>
            <a:pPr marL="0" indent="0" algn="l">
              <a:buNone/>
            </a:pPr>
            <a:r>
              <a:rPr lang="en-US" dirty="0" smtClean="0"/>
              <a:t>* Thus </a:t>
            </a:r>
            <a:r>
              <a:rPr lang="en-US" dirty="0"/>
              <a:t>lead Clearing room great service to customers, since it not obliged to pay or withdrawn from one bank  of </a:t>
            </a:r>
            <a:r>
              <a:rPr lang="en-US" dirty="0" smtClean="0"/>
              <a:t>exchanging</a:t>
            </a:r>
          </a:p>
          <a:p>
            <a:pPr marL="0" indent="0" algn="l">
              <a:buNone/>
            </a:pPr>
            <a:endParaRPr lang="en-US" dirty="0"/>
          </a:p>
          <a:p>
            <a:pPr marL="0" indent="0" algn="l">
              <a:buNone/>
            </a:pPr>
            <a:r>
              <a:rPr lang="en-US" dirty="0"/>
              <a:t>* the room avoids exchange and transport problems and the consequent waste of effort and time as well as the various risks.</a:t>
            </a:r>
            <a:endParaRPr lang="ar-IQ" dirty="0"/>
          </a:p>
          <a:p>
            <a:pPr algn="l"/>
            <a:endParaRPr lang="ar-IQ" dirty="0"/>
          </a:p>
          <a:p>
            <a:endParaRPr lang="ar-IQ"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smtClean="0">
                <a:solidFill>
                  <a:srgbClr val="231F20"/>
                </a:solidFill>
                <a:latin typeface="Times New Roman" panose="02020603050405020304" pitchFamily="18" charset="0"/>
              </a:rPr>
              <a:t>Kawa </a:t>
            </a:r>
            <a:r>
              <a:rPr lang="en-US" sz="1600" dirty="0" err="1" smtClean="0">
                <a:solidFill>
                  <a:srgbClr val="231F20"/>
                </a:solidFill>
                <a:latin typeface="Times New Roman" panose="02020603050405020304" pitchFamily="18" charset="0"/>
              </a:rPr>
              <a:t>ali</a:t>
            </a:r>
            <a:r>
              <a:rPr lang="en-US" sz="1600" dirty="0" smtClean="0">
                <a:solidFill>
                  <a:srgbClr val="231F20"/>
                </a:solidFill>
                <a:latin typeface="Times New Roman" panose="02020603050405020304" pitchFamily="18" charset="0"/>
              </a:rPr>
              <a:t> Jabari ( </a:t>
            </a:r>
            <a:r>
              <a:rPr lang="en-US" sz="1600" dirty="0" smtClean="0">
                <a:solidFill>
                  <a:srgbClr val="231F20"/>
                </a:solidFill>
                <a:latin typeface="Times New Roman" panose="02020603050405020304" pitchFamily="18" charset="0"/>
                <a:hlinkClick r:id="rId2"/>
              </a:rPr>
              <a:t>kawa_mba@yahoo.com</a:t>
            </a:r>
            <a:r>
              <a:rPr lang="en-US" sz="1600" dirty="0" smtClean="0">
                <a:solidFill>
                  <a:srgbClr val="231F20"/>
                </a:solidFill>
                <a:latin typeface="Times New Roman" panose="02020603050405020304" pitchFamily="18" charset="0"/>
              </a:rPr>
              <a:t> )</a:t>
            </a:r>
            <a:endParaRPr lang="ar-IQ" sz="1600" dirty="0"/>
          </a:p>
        </p:txBody>
      </p:sp>
    </p:spTree>
    <p:extLst>
      <p:ext uri="{BB962C8B-B14F-4D97-AF65-F5344CB8AC3E}">
        <p14:creationId xmlns:p14="http://schemas.microsoft.com/office/powerpoint/2010/main" val="21764125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6910" y="357166"/>
            <a:ext cx="5858678" cy="2062103"/>
          </a:xfrm>
          <a:prstGeom prst="rect">
            <a:avLst/>
          </a:prstGeom>
        </p:spPr>
        <p:txBody>
          <a:bodyPr wrap="square">
            <a:spAutoFit/>
          </a:bodyPr>
          <a:lstStyle/>
          <a:p>
            <a:pPr algn="ctr"/>
            <a:r>
              <a:rPr lang="en-US" sz="2400" b="1" dirty="0" smtClean="0">
                <a:solidFill>
                  <a:srgbClr val="FF0000"/>
                </a:solidFill>
                <a:latin typeface="Franklin Gothic Book" pitchFamily="34" charset="0"/>
                <a:ea typeface="Arabic Transparent"/>
                <a:cs typeface="Arabic Transparent"/>
              </a:rPr>
              <a:t>UNVERSITY OF SALAHADDIN</a:t>
            </a:r>
            <a:endParaRPr lang="ar-SA" sz="2400" b="1" dirty="0" smtClean="0">
              <a:solidFill>
                <a:srgbClr val="FF0000"/>
              </a:solidFill>
              <a:latin typeface="Franklin Gothic Book" pitchFamily="34" charset="0"/>
              <a:ea typeface="Arabic Transparent"/>
              <a:cs typeface="Arabic Transparent"/>
            </a:endParaRPr>
          </a:p>
          <a:p>
            <a:pPr algn="ctr"/>
            <a:r>
              <a:rPr lang="en-US" sz="2400" b="1" dirty="0" smtClean="0">
                <a:solidFill>
                  <a:srgbClr val="FF0000"/>
                </a:solidFill>
                <a:latin typeface="Franklin Gothic Book" pitchFamily="34" charset="0"/>
                <a:ea typeface="Arabic Transparent"/>
                <a:cs typeface="Arabic Transparent"/>
              </a:rPr>
              <a:t>COLLEGE OF ADMINISTRATION &amp; ECONOMIC</a:t>
            </a:r>
            <a:endParaRPr lang="ar-IQ" sz="2400" b="1" dirty="0" smtClean="0">
              <a:solidFill>
                <a:srgbClr val="FF0000"/>
              </a:solidFill>
              <a:latin typeface="Franklin Gothic Book" pitchFamily="34" charset="0"/>
              <a:ea typeface="Arabic Transparent"/>
              <a:cs typeface="Arabic Transparent"/>
            </a:endParaRPr>
          </a:p>
          <a:p>
            <a:pPr algn="ctr"/>
            <a:r>
              <a:rPr lang="en-US" sz="2400" b="1" dirty="0" smtClean="0">
                <a:solidFill>
                  <a:srgbClr val="FF0000"/>
                </a:solidFill>
                <a:latin typeface="Franklin Gothic Book" pitchFamily="34" charset="0"/>
                <a:ea typeface="Arabic Transparent"/>
                <a:cs typeface="Arabic Transparent"/>
              </a:rPr>
              <a:t>BANKING&amp;FINANCE DEPARTMENT</a:t>
            </a:r>
            <a:endParaRPr lang="ar-SA" sz="2400" b="1" dirty="0" smtClean="0">
              <a:solidFill>
                <a:srgbClr val="FF0000"/>
              </a:solidFill>
              <a:latin typeface="Franklin Gothic Book" pitchFamily="34" charset="0"/>
              <a:ea typeface="Arabic Transparent"/>
              <a:cs typeface="Arabic Transparent"/>
            </a:endParaRPr>
          </a:p>
          <a:p>
            <a:pPr algn="ctr"/>
            <a:r>
              <a:rPr lang="ar-SA" sz="3200" b="1" dirty="0" smtClean="0">
                <a:solidFill>
                  <a:srgbClr val="000099"/>
                </a:solidFill>
                <a:latin typeface="Franklin Gothic Book" pitchFamily="34" charset="0"/>
                <a:ea typeface="Arabic Transparent"/>
                <a:cs typeface="Arabic Transparent"/>
              </a:rPr>
              <a:t> </a:t>
            </a:r>
            <a:endParaRPr lang="ar-SA" sz="3200" b="1" dirty="0">
              <a:solidFill>
                <a:srgbClr val="000099"/>
              </a:solidFill>
              <a:latin typeface="Franklin Gothic Book" pitchFamily="34" charset="0"/>
              <a:ea typeface="Arabic Transparent"/>
              <a:cs typeface="Arabic Transparent"/>
            </a:endParaRPr>
          </a:p>
        </p:txBody>
      </p:sp>
      <p:pic>
        <p:nvPicPr>
          <p:cNvPr id="5" name="Picture 2" descr="C:\Users\APPLE\Desktop\salahaden logo.png"/>
          <p:cNvPicPr>
            <a:picLocks noChangeAspect="1" noChangeArrowheads="1"/>
          </p:cNvPicPr>
          <p:nvPr/>
        </p:nvPicPr>
        <p:blipFill>
          <a:blip r:embed="rId2"/>
          <a:srcRect/>
          <a:stretch>
            <a:fillRect/>
          </a:stretch>
        </p:blipFill>
        <p:spPr bwMode="auto">
          <a:xfrm>
            <a:off x="858018" y="424762"/>
            <a:ext cx="2354257" cy="2432733"/>
          </a:xfrm>
          <a:prstGeom prst="rect">
            <a:avLst/>
          </a:prstGeom>
          <a:noFill/>
          <a:ln w="9525">
            <a:noFill/>
            <a:miter lim="800000"/>
            <a:headEnd/>
            <a:tailEnd/>
          </a:ln>
        </p:spPr>
      </p:pic>
      <p:sp>
        <p:nvSpPr>
          <p:cNvPr id="2" name="Rectangle 1"/>
          <p:cNvSpPr/>
          <p:nvPr/>
        </p:nvSpPr>
        <p:spPr>
          <a:xfrm>
            <a:off x="2555776" y="3244334"/>
            <a:ext cx="4176464" cy="1200329"/>
          </a:xfrm>
          <a:prstGeom prst="rect">
            <a:avLst/>
          </a:prstGeom>
        </p:spPr>
        <p:txBody>
          <a:bodyPr wrap="square">
            <a:spAutoFit/>
          </a:bodyPr>
          <a:lstStyle/>
          <a:p>
            <a:pPr algn="ctr"/>
            <a:r>
              <a:rPr lang="en-US" sz="3600" b="1" dirty="0" smtClean="0">
                <a:solidFill>
                  <a:srgbClr val="0070C0"/>
                </a:solidFill>
              </a:rPr>
              <a:t>Banking operations</a:t>
            </a:r>
          </a:p>
          <a:p>
            <a:pPr algn="ctr"/>
            <a:r>
              <a:rPr lang="en-US" sz="3200" b="1" dirty="0" smtClean="0"/>
              <a:t>CHAPTER 4</a:t>
            </a:r>
            <a:r>
              <a:rPr lang="ar-OM" sz="3600" b="1" dirty="0" smtClean="0">
                <a:solidFill>
                  <a:srgbClr val="0070C0"/>
                </a:solidFill>
              </a:rPr>
              <a:t> </a:t>
            </a:r>
            <a:endParaRPr lang="ar-IQ" sz="3600" dirty="0"/>
          </a:p>
        </p:txBody>
      </p:sp>
      <p:sp>
        <p:nvSpPr>
          <p:cNvPr id="3" name="Rectangle 2"/>
          <p:cNvSpPr/>
          <p:nvPr/>
        </p:nvSpPr>
        <p:spPr>
          <a:xfrm>
            <a:off x="2358008" y="4167664"/>
            <a:ext cx="4572000" cy="1477328"/>
          </a:xfrm>
          <a:prstGeom prst="rect">
            <a:avLst/>
          </a:prstGeom>
        </p:spPr>
        <p:txBody>
          <a:bodyPr>
            <a:spAutoFit/>
          </a:bodyPr>
          <a:lstStyle/>
          <a:p>
            <a:r>
              <a:rPr lang="ar-OM" dirty="0">
                <a:solidFill>
                  <a:srgbClr val="FF0000"/>
                </a:solidFill>
              </a:rPr>
              <a:t> </a:t>
            </a:r>
          </a:p>
          <a:p>
            <a:pPr algn="ctr"/>
            <a:r>
              <a:rPr lang="en-US" sz="2400" dirty="0" smtClean="0">
                <a:solidFill>
                  <a:srgbClr val="FF0000"/>
                </a:solidFill>
              </a:rPr>
              <a:t>KAWA A. KHORSHEED</a:t>
            </a:r>
            <a:endParaRPr lang="ar-IQ" sz="2400" dirty="0">
              <a:solidFill>
                <a:srgbClr val="FF0000"/>
              </a:solidFill>
            </a:endParaRPr>
          </a:p>
          <a:p>
            <a:pPr algn="ctr"/>
            <a:r>
              <a:rPr lang="en-US" sz="2400" dirty="0" smtClean="0">
                <a:solidFill>
                  <a:srgbClr val="FF0000"/>
                </a:solidFill>
              </a:rPr>
              <a:t>2019</a:t>
            </a:r>
            <a:r>
              <a:rPr lang="ar-IQ" sz="2400" dirty="0" smtClean="0">
                <a:solidFill>
                  <a:srgbClr val="FF0000"/>
                </a:solidFill>
              </a:rPr>
              <a:t>-</a:t>
            </a:r>
            <a:r>
              <a:rPr lang="en-US" sz="2400" dirty="0" smtClean="0">
                <a:solidFill>
                  <a:srgbClr val="FF0000"/>
                </a:solidFill>
              </a:rPr>
              <a:t>2018</a:t>
            </a:r>
            <a:r>
              <a:rPr lang="ar-OM" sz="2400" dirty="0" smtClean="0">
                <a:solidFill>
                  <a:srgbClr val="FF0000"/>
                </a:solidFill>
              </a:rPr>
              <a:t> </a:t>
            </a:r>
            <a:endParaRPr lang="ar-IQ" sz="2400" dirty="0">
              <a:solidFill>
                <a:srgbClr val="FF0000"/>
              </a:solidFill>
            </a:endParaRPr>
          </a:p>
          <a:p>
            <a:pPr algn="ctr"/>
            <a:r>
              <a:rPr lang="en-US" sz="2400" dirty="0">
                <a:solidFill>
                  <a:srgbClr val="FF0000"/>
                </a:solidFill>
              </a:rPr>
              <a:t>Kawa_mba@yahoo.com</a:t>
            </a:r>
          </a:p>
        </p:txBody>
      </p:sp>
    </p:spTree>
    <p:extLst>
      <p:ext uri="{BB962C8B-B14F-4D97-AF65-F5344CB8AC3E}">
        <p14:creationId xmlns:p14="http://schemas.microsoft.com/office/powerpoint/2010/main" val="19985025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ollapseofindustrialcivilization.files.wordpress.com/2014/03/33721838759037851251012.jpg?w=529&amp;h=324"/>
          <p:cNvPicPr>
            <a:picLocks noChangeAspect="1" noChangeArrowheads="1"/>
          </p:cNvPicPr>
          <p:nvPr/>
        </p:nvPicPr>
        <p:blipFill>
          <a:blip r:embed="rId2"/>
          <a:srcRect/>
          <a:stretch>
            <a:fillRect/>
          </a:stretch>
        </p:blipFill>
        <p:spPr bwMode="auto">
          <a:xfrm>
            <a:off x="6156176" y="3356992"/>
            <a:ext cx="2987824" cy="3501008"/>
          </a:xfrm>
          <a:prstGeom prst="rect">
            <a:avLst/>
          </a:prstGeom>
          <a:noFill/>
        </p:spPr>
      </p:pic>
      <p:sp>
        <p:nvSpPr>
          <p:cNvPr id="10" name="Content Placeholder 9"/>
          <p:cNvSpPr>
            <a:spLocks noGrp="1"/>
          </p:cNvSpPr>
          <p:nvPr>
            <p:ph idx="1"/>
          </p:nvPr>
        </p:nvSpPr>
        <p:spPr>
          <a:xfrm>
            <a:off x="395536" y="836712"/>
            <a:ext cx="8229600" cy="2062103"/>
          </a:xfrm>
          <a:prstGeom prst="rect">
            <a:avLst/>
          </a:prstGeom>
        </p:spPr>
        <p:txBody>
          <a:bodyPr wrap="square">
            <a:spAutoFit/>
          </a:bodyPr>
          <a:lstStyle/>
          <a:p>
            <a:pPr algn="l">
              <a:buFont typeface="Calibri" panose="020F0502020204030204" pitchFamily="34" charset="0"/>
              <a:buChar char=" "/>
            </a:pPr>
            <a:r>
              <a:rPr lang="en-US" sz="2400" b="1" dirty="0" smtClean="0">
                <a:solidFill>
                  <a:srgbClr val="FF0000"/>
                </a:solidFill>
              </a:rPr>
              <a:t>2- Industrial </a:t>
            </a:r>
            <a:r>
              <a:rPr lang="en-US" sz="2400" b="1" dirty="0">
                <a:solidFill>
                  <a:srgbClr val="FF0000"/>
                </a:solidFill>
              </a:rPr>
              <a:t>Banks </a:t>
            </a:r>
            <a:r>
              <a:rPr lang="en-US" sz="2400" dirty="0"/>
              <a:t/>
            </a:r>
            <a:br>
              <a:rPr lang="en-US" sz="2400" dirty="0"/>
            </a:br>
            <a:r>
              <a:rPr lang="en-US" sz="2400" dirty="0"/>
              <a:t>It is aimed at banks, in particular, to provide many of the facilities of direct and indirect to industrial facilities for periods of medium and long term, also contribute to the establishment of industrial companies</a:t>
            </a:r>
            <a:r>
              <a:rPr lang="en-US" dirty="0"/>
              <a:t>.</a:t>
            </a:r>
            <a:endParaRPr lang="ar-IQ" dirty="0"/>
          </a:p>
        </p:txBody>
      </p:sp>
      <p:sp>
        <p:nvSpPr>
          <p:cNvPr id="3" name="Rectangle 2"/>
          <p:cNvSpPr/>
          <p:nvPr/>
        </p:nvSpPr>
        <p:spPr>
          <a:xfrm>
            <a:off x="395536" y="3645024"/>
            <a:ext cx="5760640" cy="2308324"/>
          </a:xfrm>
          <a:prstGeom prst="rect">
            <a:avLst/>
          </a:prstGeom>
        </p:spPr>
        <p:txBody>
          <a:bodyPr wrap="square">
            <a:spAutoFit/>
          </a:bodyPr>
          <a:lstStyle/>
          <a:p>
            <a:pPr algn="l"/>
            <a:r>
              <a:rPr lang="en-US" sz="2400" dirty="0"/>
              <a:t>1. They accept long term deposits.</a:t>
            </a:r>
          </a:p>
          <a:p>
            <a:pPr algn="l"/>
            <a:r>
              <a:rPr lang="en-US" sz="2400" dirty="0"/>
              <a:t>2. They meet the credit requirements of industries by extending long term loans.</a:t>
            </a:r>
          </a:p>
          <a:p>
            <a:pPr algn="l"/>
            <a:r>
              <a:rPr lang="en-US" sz="2400" dirty="0"/>
              <a:t>3. These banks advise the industrial firms regarding the sale and purchase of shares and debentures.</a:t>
            </a:r>
            <a:endParaRPr lang="ar-IQ" sz="2400" dirty="0"/>
          </a:p>
        </p:txBody>
      </p:sp>
    </p:spTree>
    <p:extLst>
      <p:ext uri="{BB962C8B-B14F-4D97-AF65-F5344CB8AC3E}">
        <p14:creationId xmlns:p14="http://schemas.microsoft.com/office/powerpoint/2010/main" val="25258362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CHAPTER-4</a:t>
            </a:r>
            <a:endParaRPr lang="ar-IQ" dirty="0"/>
          </a:p>
        </p:txBody>
      </p:sp>
      <p:sp>
        <p:nvSpPr>
          <p:cNvPr id="3" name="Content Placeholder 2"/>
          <p:cNvSpPr>
            <a:spLocks noGrp="1"/>
          </p:cNvSpPr>
          <p:nvPr>
            <p:ph idx="1"/>
          </p:nvPr>
        </p:nvSpPr>
        <p:spPr/>
        <p:txBody>
          <a:bodyPr>
            <a:normAutofit/>
          </a:bodyPr>
          <a:lstStyle/>
          <a:p>
            <a:pPr marL="0" indent="0" algn="l">
              <a:buNone/>
            </a:pPr>
            <a:r>
              <a:rPr lang="en-US" b="1" dirty="0" smtClean="0"/>
              <a:t> </a:t>
            </a:r>
            <a:r>
              <a:rPr lang="en-US" b="1" dirty="0"/>
              <a:t>OPENING AND OPERATING BANK </a:t>
            </a:r>
            <a:r>
              <a:rPr lang="en-US" b="1" dirty="0" smtClean="0"/>
              <a:t>ACCOUNTS</a:t>
            </a:r>
            <a:endParaRPr lang="en-US" b="1" dirty="0"/>
          </a:p>
          <a:p>
            <a:pPr marL="0" indent="0" algn="l">
              <a:buNone/>
            </a:pPr>
            <a:r>
              <a:rPr lang="en-US" b="1" dirty="0"/>
              <a:t>INTRODUCTION </a:t>
            </a:r>
          </a:p>
          <a:p>
            <a:pPr marL="0" indent="0" algn="l">
              <a:buNone/>
            </a:pPr>
            <a:r>
              <a:rPr lang="en-US" dirty="0" smtClean="0"/>
              <a:t>1-Types </a:t>
            </a:r>
            <a:r>
              <a:rPr lang="en-US" dirty="0"/>
              <a:t>of Accounts </a:t>
            </a:r>
          </a:p>
          <a:p>
            <a:pPr marL="0" indent="0" algn="l">
              <a:buNone/>
            </a:pPr>
            <a:r>
              <a:rPr lang="en-US" dirty="0" smtClean="0"/>
              <a:t>2- Procedure </a:t>
            </a:r>
            <a:r>
              <a:rPr lang="en-US" dirty="0"/>
              <a:t>of Opening Current and Savings </a:t>
            </a:r>
            <a:r>
              <a:rPr lang="en-US" dirty="0" smtClean="0"/>
              <a:t>Accounts</a:t>
            </a:r>
          </a:p>
          <a:p>
            <a:pPr marL="0" indent="0" algn="l">
              <a:buNone/>
            </a:pPr>
            <a:r>
              <a:rPr lang="en-US" dirty="0" smtClean="0"/>
              <a:t>3-Forms Used in Operation of Bank Account </a:t>
            </a:r>
          </a:p>
          <a:p>
            <a:pPr marL="0" indent="0" algn="l">
              <a:buNone/>
            </a:pPr>
            <a:r>
              <a:rPr lang="en-US" dirty="0" smtClean="0"/>
              <a:t>Closing </a:t>
            </a:r>
            <a:r>
              <a:rPr lang="en-US" dirty="0"/>
              <a:t>of a Bank Account </a:t>
            </a:r>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12702856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Types of Accounts</a:t>
            </a:r>
            <a:r>
              <a:rPr lang="en-US" b="1" dirty="0"/>
              <a:t/>
            </a:r>
            <a:br>
              <a:rPr lang="en-US" b="1" dirty="0"/>
            </a:br>
            <a:endParaRPr lang="ar-IQ" dirty="0"/>
          </a:p>
        </p:txBody>
      </p:sp>
      <p:sp>
        <p:nvSpPr>
          <p:cNvPr id="3" name="Content Placeholder 2"/>
          <p:cNvSpPr>
            <a:spLocks noGrp="1"/>
          </p:cNvSpPr>
          <p:nvPr>
            <p:ph idx="1"/>
          </p:nvPr>
        </p:nvSpPr>
        <p:spPr>
          <a:xfrm>
            <a:off x="457200" y="836712"/>
            <a:ext cx="8229600" cy="5289451"/>
          </a:xfrm>
        </p:spPr>
        <p:txBody>
          <a:bodyPr>
            <a:normAutofit/>
          </a:bodyPr>
          <a:lstStyle/>
          <a:p>
            <a:pPr marL="0" indent="0" algn="l">
              <a:buNone/>
            </a:pPr>
            <a:r>
              <a:rPr lang="en-US" sz="2800" dirty="0" smtClean="0"/>
              <a:t>The </a:t>
            </a:r>
            <a:r>
              <a:rPr lang="en-US" sz="2800" dirty="0"/>
              <a:t>bank accounts are classified into three categories. These are as follows</a:t>
            </a:r>
            <a:r>
              <a:rPr lang="en-US" sz="2800" dirty="0" smtClean="0"/>
              <a:t>:</a:t>
            </a:r>
          </a:p>
          <a:p>
            <a:pPr marL="0" indent="0" algn="l">
              <a:buNone/>
            </a:pPr>
            <a:r>
              <a:rPr lang="en-US" sz="2800" b="1" dirty="0">
                <a:solidFill>
                  <a:srgbClr val="0070C0"/>
                </a:solidFill>
              </a:rPr>
              <a:t>1. Current Account</a:t>
            </a:r>
            <a:r>
              <a:rPr lang="en-US" sz="2800" b="1" dirty="0"/>
              <a:t>: </a:t>
            </a:r>
            <a:r>
              <a:rPr lang="en-US" sz="2800" dirty="0"/>
              <a:t>A Current Account or Demand Deposit Account is a </a:t>
            </a:r>
            <a:r>
              <a:rPr lang="en-US" sz="2800" dirty="0" smtClean="0"/>
              <a:t>running and </a:t>
            </a:r>
            <a:r>
              <a:rPr lang="en-US" sz="2800" dirty="0"/>
              <a:t>active account which may be opened with a bank by a businessman or an</a:t>
            </a:r>
          </a:p>
          <a:p>
            <a:pPr marL="0" indent="0" algn="l">
              <a:buNone/>
            </a:pPr>
            <a:r>
              <a:rPr lang="en-US" sz="2800" dirty="0" smtClean="0"/>
              <a:t>organization </a:t>
            </a:r>
            <a:r>
              <a:rPr lang="en-US" sz="2800" dirty="0"/>
              <a:t>by making an initial </a:t>
            </a:r>
            <a:r>
              <a:rPr lang="en-US" sz="2800" dirty="0" smtClean="0"/>
              <a:t>deposit. </a:t>
            </a:r>
            <a:r>
              <a:rPr lang="en-US" sz="2800" dirty="0"/>
              <a:t>This </a:t>
            </a:r>
            <a:r>
              <a:rPr lang="en-US" sz="2800" dirty="0" smtClean="0"/>
              <a:t>account may </a:t>
            </a:r>
            <a:r>
              <a:rPr lang="en-US" sz="2800" dirty="0"/>
              <a:t>also be operated upon any number of times during</a:t>
            </a:r>
          </a:p>
          <a:p>
            <a:pPr marL="0" indent="0" algn="l">
              <a:buNone/>
            </a:pPr>
            <a:r>
              <a:rPr lang="en-US" sz="2800" dirty="0"/>
              <a:t>a working day. This account never becomes time barred, because no interest is </a:t>
            </a:r>
            <a:r>
              <a:rPr lang="en-US" sz="2800" dirty="0" smtClean="0"/>
              <a:t>paid for </a:t>
            </a:r>
            <a:r>
              <a:rPr lang="en-US" sz="2800" dirty="0"/>
              <a:t>credit balance in this account.</a:t>
            </a:r>
            <a:endParaRPr lang="en-US" sz="2800" dirty="0" smtClean="0"/>
          </a:p>
          <a:p>
            <a:pPr marL="0" indent="0" algn="l">
              <a:buNone/>
            </a:pPr>
            <a:endParaRPr lang="ar-IQ" sz="2800"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35896379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US" b="1" dirty="0">
                <a:solidFill>
                  <a:srgbClr val="FF0000"/>
                </a:solidFill>
              </a:rPr>
              <a:t>Type of current account</a:t>
            </a:r>
            <a:br>
              <a:rPr lang="en-US" b="1" dirty="0">
                <a:solidFill>
                  <a:srgbClr val="FF0000"/>
                </a:solidFill>
              </a:rPr>
            </a:br>
            <a:endParaRPr lang="ar-IQ" b="1" dirty="0">
              <a:solidFill>
                <a:srgbClr val="FF0000"/>
              </a:solidFill>
            </a:endParaRPr>
          </a:p>
        </p:txBody>
      </p:sp>
      <p:sp>
        <p:nvSpPr>
          <p:cNvPr id="3" name="Content Placeholder 2"/>
          <p:cNvSpPr>
            <a:spLocks noGrp="1"/>
          </p:cNvSpPr>
          <p:nvPr>
            <p:ph idx="1"/>
          </p:nvPr>
        </p:nvSpPr>
        <p:spPr>
          <a:xfrm>
            <a:off x="457200" y="908720"/>
            <a:ext cx="8507288" cy="5217443"/>
          </a:xfrm>
        </p:spPr>
        <p:txBody>
          <a:bodyPr>
            <a:normAutofit fontScale="85000" lnSpcReduction="20000"/>
          </a:bodyPr>
          <a:lstStyle/>
          <a:p>
            <a:pPr marL="0" indent="0" algn="l">
              <a:buNone/>
            </a:pPr>
            <a:r>
              <a:rPr lang="en-US" dirty="0"/>
              <a:t>1-</a:t>
            </a:r>
            <a:r>
              <a:rPr lang="en-US" b="1" dirty="0"/>
              <a:t>personal account</a:t>
            </a:r>
            <a:r>
              <a:rPr lang="en-US" dirty="0"/>
              <a:t>: individual account </a:t>
            </a:r>
            <a:r>
              <a:rPr lang="en-US" dirty="0" smtClean="0"/>
              <a:t>involve   </a:t>
            </a:r>
            <a:r>
              <a:rPr lang="en-US" dirty="0"/>
              <a:t>Employee, trader, professional person by issuing special from for this </a:t>
            </a:r>
            <a:r>
              <a:rPr lang="en-US" dirty="0" smtClean="0"/>
              <a:t>account.</a:t>
            </a:r>
          </a:p>
          <a:p>
            <a:pPr marL="0" indent="0" algn="l">
              <a:buNone/>
            </a:pPr>
            <a:endParaRPr lang="en-US" dirty="0"/>
          </a:p>
          <a:p>
            <a:pPr marL="0" indent="0" algn="l">
              <a:buNone/>
            </a:pPr>
            <a:r>
              <a:rPr lang="en-US" dirty="0"/>
              <a:t>2-</a:t>
            </a:r>
            <a:r>
              <a:rPr lang="en-US" b="1" dirty="0"/>
              <a:t>Joint account</a:t>
            </a:r>
            <a:r>
              <a:rPr lang="en-US" dirty="0"/>
              <a:t>: Joint two or more than two person, with no trader relationship between them</a:t>
            </a:r>
            <a:r>
              <a:rPr lang="en-US" dirty="0" smtClean="0"/>
              <a:t>.</a:t>
            </a:r>
          </a:p>
          <a:p>
            <a:pPr marL="0" indent="0" algn="l">
              <a:buNone/>
            </a:pPr>
            <a:endParaRPr lang="en-US" dirty="0"/>
          </a:p>
          <a:p>
            <a:pPr marL="0" indent="0" algn="l">
              <a:buNone/>
            </a:pPr>
            <a:r>
              <a:rPr lang="en-US" dirty="0"/>
              <a:t>3-</a:t>
            </a:r>
            <a:r>
              <a:rPr lang="en-US" b="1" dirty="0"/>
              <a:t>pertnership account</a:t>
            </a:r>
            <a:r>
              <a:rPr lang="en-US" dirty="0"/>
              <a:t>: This account specialty for a number of individual that doing different kinds of commercial works. Ex: import and export trader</a:t>
            </a:r>
            <a:r>
              <a:rPr lang="en-US" dirty="0" smtClean="0"/>
              <a:t>.</a:t>
            </a:r>
          </a:p>
          <a:p>
            <a:pPr marL="0" indent="0" algn="l">
              <a:buNone/>
            </a:pPr>
            <a:endParaRPr lang="en-US" dirty="0"/>
          </a:p>
          <a:p>
            <a:pPr marL="0" indent="0" algn="l">
              <a:buNone/>
            </a:pPr>
            <a:r>
              <a:rPr lang="en-US" dirty="0"/>
              <a:t>4-</a:t>
            </a:r>
            <a:r>
              <a:rPr lang="en-US" b="1" dirty="0"/>
              <a:t>corporate accounts</a:t>
            </a:r>
            <a:r>
              <a:rPr lang="en-US" dirty="0"/>
              <a:t>: This accounts open for company. Those company that registered by law. By issuing special from for this account</a:t>
            </a:r>
          </a:p>
          <a:p>
            <a:pPr algn="l"/>
            <a:endParaRPr lang="ar-IQ"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smtClean="0">
                <a:solidFill>
                  <a:srgbClr val="231F20"/>
                </a:solidFill>
                <a:latin typeface="Times New Roman" panose="02020603050405020304" pitchFamily="18" charset="0"/>
              </a:rPr>
              <a:t>Kawa </a:t>
            </a:r>
            <a:r>
              <a:rPr lang="en-US" sz="1600" dirty="0" err="1" smtClean="0">
                <a:solidFill>
                  <a:srgbClr val="231F20"/>
                </a:solidFill>
                <a:latin typeface="Times New Roman" panose="02020603050405020304" pitchFamily="18" charset="0"/>
              </a:rPr>
              <a:t>ali</a:t>
            </a:r>
            <a:r>
              <a:rPr lang="en-US" sz="1600" dirty="0" smtClean="0">
                <a:solidFill>
                  <a:srgbClr val="231F20"/>
                </a:solidFill>
                <a:latin typeface="Times New Roman" panose="02020603050405020304" pitchFamily="18" charset="0"/>
              </a:rPr>
              <a:t> Jabari 2015 ( </a:t>
            </a:r>
            <a:r>
              <a:rPr lang="en-US" sz="1600" dirty="0" smtClean="0">
                <a:solidFill>
                  <a:srgbClr val="231F20"/>
                </a:solidFill>
                <a:latin typeface="Times New Roman" panose="02020603050405020304" pitchFamily="18" charset="0"/>
                <a:hlinkClick r:id="rId2"/>
              </a:rPr>
              <a:t>kawa_mba@yahoo.com</a:t>
            </a:r>
            <a:r>
              <a:rPr lang="en-US" sz="1600" dirty="0" smtClean="0">
                <a:solidFill>
                  <a:srgbClr val="231F20"/>
                </a:solidFill>
                <a:latin typeface="Times New Roman" panose="02020603050405020304" pitchFamily="18" charset="0"/>
              </a:rPr>
              <a:t> )</a:t>
            </a:r>
            <a:endParaRPr lang="ar-IQ" sz="1600" dirty="0"/>
          </a:p>
        </p:txBody>
      </p:sp>
    </p:spTree>
    <p:extLst>
      <p:ext uri="{BB962C8B-B14F-4D97-AF65-F5344CB8AC3E}">
        <p14:creationId xmlns:p14="http://schemas.microsoft.com/office/powerpoint/2010/main" val="38005453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b="1" dirty="0">
                <a:solidFill>
                  <a:srgbClr val="FF0000"/>
                </a:solidFill>
              </a:rPr>
              <a:t>Classification of current account</a:t>
            </a:r>
            <a:endParaRPr lang="ar-IQ"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8992791"/>
              </p:ext>
            </p:extLst>
          </p:nvPr>
        </p:nvGraphicFramePr>
        <p:xfrm>
          <a:off x="457200" y="1196753"/>
          <a:ext cx="8229600" cy="4756548"/>
        </p:xfrm>
        <a:graphic>
          <a:graphicData uri="http://schemas.openxmlformats.org/drawingml/2006/table">
            <a:tbl>
              <a:tblPr>
                <a:tableStyleId>{5C22544A-7EE6-4342-B048-85BDC9FD1C3A}</a:tableStyleId>
              </a:tblPr>
              <a:tblGrid>
                <a:gridCol w="4060762">
                  <a:extLst>
                    <a:ext uri="{9D8B030D-6E8A-4147-A177-3AD203B41FA5}">
                      <a16:colId xmlns:a16="http://schemas.microsoft.com/office/drawing/2014/main" val="20000"/>
                    </a:ext>
                  </a:extLst>
                </a:gridCol>
                <a:gridCol w="4168838">
                  <a:extLst>
                    <a:ext uri="{9D8B030D-6E8A-4147-A177-3AD203B41FA5}">
                      <a16:colId xmlns:a16="http://schemas.microsoft.com/office/drawing/2014/main" val="20001"/>
                    </a:ext>
                  </a:extLst>
                </a:gridCol>
              </a:tblGrid>
              <a:tr h="486708">
                <a:tc>
                  <a:txBody>
                    <a:bodyPr/>
                    <a:lstStyle/>
                    <a:p>
                      <a:pPr algn="l">
                        <a:lnSpc>
                          <a:spcPct val="115000"/>
                        </a:lnSpc>
                        <a:spcAft>
                          <a:spcPts val="1000"/>
                        </a:spcAft>
                      </a:pPr>
                      <a:r>
                        <a:rPr lang="en-US" sz="2800" b="1" dirty="0">
                          <a:effectLst/>
                          <a:cs typeface="+mn-cs"/>
                        </a:rPr>
                        <a:t>Credit current account</a:t>
                      </a:r>
                      <a:endParaRPr lang="en-US" sz="2800" b="1" dirty="0">
                        <a:effectLst/>
                        <a:latin typeface="Calibri" panose="020F0502020204030204" pitchFamily="34" charset="0"/>
                        <a:ea typeface="Calibri" panose="020F0502020204030204" pitchFamily="34" charset="0"/>
                        <a:cs typeface="+mn-cs"/>
                      </a:endParaRPr>
                    </a:p>
                  </a:txBody>
                  <a:tcPr marL="68580" marR="68580" marT="0" marB="0"/>
                </a:tc>
                <a:tc>
                  <a:txBody>
                    <a:bodyPr/>
                    <a:lstStyle/>
                    <a:p>
                      <a:pPr algn="l">
                        <a:lnSpc>
                          <a:spcPct val="115000"/>
                        </a:lnSpc>
                        <a:spcAft>
                          <a:spcPts val="1000"/>
                        </a:spcAft>
                      </a:pPr>
                      <a:r>
                        <a:rPr lang="en-US" sz="2800" b="1" dirty="0">
                          <a:effectLst/>
                          <a:cs typeface="+mn-cs"/>
                        </a:rPr>
                        <a:t>Debit current account</a:t>
                      </a:r>
                      <a:endParaRPr lang="en-US" sz="2800" b="1" dirty="0">
                        <a:effectLst/>
                        <a:latin typeface="Calibri" panose="020F0502020204030204" pitchFamily="34" charset="0"/>
                        <a:ea typeface="Calibri" panose="020F0502020204030204" pitchFamily="34" charset="0"/>
                        <a:cs typeface="+mn-cs"/>
                      </a:endParaRPr>
                    </a:p>
                  </a:txBody>
                  <a:tcPr marL="68580" marR="68580" marT="0" marB="0"/>
                </a:tc>
                <a:extLst>
                  <a:ext uri="{0D108BD9-81ED-4DB2-BD59-A6C34878D82A}">
                    <a16:rowId xmlns:a16="http://schemas.microsoft.com/office/drawing/2014/main" val="10000"/>
                  </a:ext>
                </a:extLst>
              </a:tr>
              <a:tr h="4265820">
                <a:tc>
                  <a:txBody>
                    <a:bodyPr/>
                    <a:lstStyle/>
                    <a:p>
                      <a:pPr algn="l">
                        <a:lnSpc>
                          <a:spcPct val="115000"/>
                        </a:lnSpc>
                        <a:spcAft>
                          <a:spcPts val="1000"/>
                        </a:spcAft>
                      </a:pPr>
                      <a:r>
                        <a:rPr lang="en-US" sz="2400" dirty="0">
                          <a:effectLst/>
                          <a:cs typeface="+mn-cs"/>
                        </a:rPr>
                        <a:t>1-Depositor cannot withdraw</a:t>
                      </a:r>
                    </a:p>
                    <a:p>
                      <a:pPr algn="l">
                        <a:lnSpc>
                          <a:spcPct val="115000"/>
                        </a:lnSpc>
                        <a:spcAft>
                          <a:spcPts val="1000"/>
                        </a:spcAft>
                      </a:pPr>
                      <a:r>
                        <a:rPr lang="en-US" sz="2400" dirty="0">
                          <a:effectLst/>
                          <a:cs typeface="+mn-cs"/>
                        </a:rPr>
                        <a:t>More than </a:t>
                      </a:r>
                      <a:r>
                        <a:rPr lang="en-US" sz="2400" dirty="0" err="1" smtClean="0">
                          <a:effectLst/>
                          <a:cs typeface="+mn-cs"/>
                        </a:rPr>
                        <a:t>amountwill</a:t>
                      </a:r>
                      <a:r>
                        <a:rPr lang="en-US" sz="2400" dirty="0" smtClean="0">
                          <a:effectLst/>
                          <a:cs typeface="+mn-cs"/>
                        </a:rPr>
                        <a:t>  </a:t>
                      </a:r>
                      <a:r>
                        <a:rPr lang="en-US" sz="2400" dirty="0">
                          <a:effectLst/>
                          <a:cs typeface="+mn-cs"/>
                        </a:rPr>
                        <a:t>of money that deposited</a:t>
                      </a:r>
                    </a:p>
                    <a:p>
                      <a:pPr algn="l">
                        <a:lnSpc>
                          <a:spcPct val="115000"/>
                        </a:lnSpc>
                        <a:spcAft>
                          <a:spcPts val="1000"/>
                        </a:spcAft>
                      </a:pPr>
                      <a:r>
                        <a:rPr lang="en-US" sz="2400" dirty="0">
                          <a:effectLst/>
                          <a:cs typeface="+mn-cs"/>
                        </a:rPr>
                        <a:t>2-Funds will be credit</a:t>
                      </a:r>
                    </a:p>
                    <a:p>
                      <a:pPr algn="l">
                        <a:lnSpc>
                          <a:spcPct val="115000"/>
                        </a:lnSpc>
                        <a:spcAft>
                          <a:spcPts val="1000"/>
                        </a:spcAft>
                      </a:pPr>
                      <a:r>
                        <a:rPr lang="en-US" sz="2400" dirty="0">
                          <a:effectLst/>
                          <a:cs typeface="+mn-cs"/>
                        </a:rPr>
                        <a:t>3-it can be withdraw any time by check or cash</a:t>
                      </a:r>
                    </a:p>
                    <a:p>
                      <a:pPr algn="l">
                        <a:lnSpc>
                          <a:spcPct val="115000"/>
                        </a:lnSpc>
                        <a:spcAft>
                          <a:spcPts val="1000"/>
                        </a:spcAft>
                      </a:pPr>
                      <a:r>
                        <a:rPr lang="en-US" sz="2400" dirty="0" smtClean="0">
                          <a:effectLst/>
                          <a:cs typeface="+mn-cs"/>
                        </a:rPr>
                        <a:t>4- </a:t>
                      </a:r>
                      <a:r>
                        <a:rPr lang="en-US" sz="2400" dirty="0">
                          <a:effectLst/>
                          <a:cs typeface="+mn-cs"/>
                        </a:rPr>
                        <a:t>interest </a:t>
                      </a:r>
                      <a:r>
                        <a:rPr lang="en-US" sz="2400" dirty="0" smtClean="0">
                          <a:effectLst/>
                          <a:cs typeface="+mn-cs"/>
                        </a:rPr>
                        <a:t>not</a:t>
                      </a:r>
                      <a:r>
                        <a:rPr lang="en-US" sz="2400" baseline="0" dirty="0" smtClean="0">
                          <a:effectLst/>
                          <a:cs typeface="+mn-cs"/>
                        </a:rPr>
                        <a:t> </a:t>
                      </a:r>
                      <a:r>
                        <a:rPr lang="en-US" sz="2400" dirty="0" smtClean="0">
                          <a:effectLst/>
                          <a:cs typeface="+mn-cs"/>
                        </a:rPr>
                        <a:t>on </a:t>
                      </a:r>
                      <a:r>
                        <a:rPr lang="en-US" sz="2400" dirty="0">
                          <a:effectLst/>
                          <a:cs typeface="+mn-cs"/>
                        </a:rPr>
                        <a:t>it</a:t>
                      </a:r>
                    </a:p>
                    <a:p>
                      <a:pPr algn="l">
                        <a:lnSpc>
                          <a:spcPct val="115000"/>
                        </a:lnSpc>
                        <a:spcAft>
                          <a:spcPts val="1000"/>
                        </a:spcAft>
                      </a:pPr>
                      <a:r>
                        <a:rPr lang="en-US" sz="2400" dirty="0">
                          <a:effectLst/>
                          <a:cs typeface="+mn-cs"/>
                        </a:rPr>
                        <a:t>5-bank will be debit</a:t>
                      </a:r>
                      <a:endParaRPr lang="en-US" sz="2400" dirty="0">
                        <a:effectLst/>
                        <a:latin typeface="Calibri" panose="020F0502020204030204" pitchFamily="34" charset="0"/>
                        <a:ea typeface="Calibri" panose="020F0502020204030204" pitchFamily="34" charset="0"/>
                        <a:cs typeface="+mn-cs"/>
                      </a:endParaRPr>
                    </a:p>
                  </a:txBody>
                  <a:tcPr marL="68580" marR="68580" marT="0" marB="0"/>
                </a:tc>
                <a:tc>
                  <a:txBody>
                    <a:bodyPr/>
                    <a:lstStyle/>
                    <a:p>
                      <a:pPr algn="l">
                        <a:lnSpc>
                          <a:spcPct val="115000"/>
                        </a:lnSpc>
                        <a:spcAft>
                          <a:spcPts val="1000"/>
                        </a:spcAft>
                      </a:pPr>
                      <a:r>
                        <a:rPr lang="en-US" sz="2400" dirty="0">
                          <a:effectLst/>
                          <a:cs typeface="+mn-cs"/>
                        </a:rPr>
                        <a:t>1-Depositore can withdraw</a:t>
                      </a:r>
                    </a:p>
                    <a:p>
                      <a:pPr algn="l">
                        <a:lnSpc>
                          <a:spcPct val="115000"/>
                        </a:lnSpc>
                        <a:spcAft>
                          <a:spcPts val="1000"/>
                        </a:spcAft>
                      </a:pPr>
                      <a:r>
                        <a:rPr lang="en-US" sz="2400" dirty="0">
                          <a:effectLst/>
                          <a:cs typeface="+mn-cs"/>
                        </a:rPr>
                        <a:t>More than amount of money that deposited</a:t>
                      </a:r>
                    </a:p>
                    <a:p>
                      <a:pPr algn="l">
                        <a:lnSpc>
                          <a:spcPct val="115000"/>
                        </a:lnSpc>
                        <a:spcAft>
                          <a:spcPts val="1000"/>
                        </a:spcAft>
                      </a:pPr>
                      <a:r>
                        <a:rPr lang="en-US" sz="2400" dirty="0">
                          <a:effectLst/>
                          <a:cs typeface="+mn-cs"/>
                        </a:rPr>
                        <a:t>2-funds </a:t>
                      </a:r>
                      <a:r>
                        <a:rPr lang="en-US" sz="2400" dirty="0" smtClean="0">
                          <a:effectLst/>
                          <a:cs typeface="+mn-cs"/>
                        </a:rPr>
                        <a:t>be </a:t>
                      </a:r>
                      <a:r>
                        <a:rPr lang="en-US" sz="2400" dirty="0">
                          <a:effectLst/>
                          <a:cs typeface="+mn-cs"/>
                        </a:rPr>
                        <a:t>debits</a:t>
                      </a:r>
                    </a:p>
                    <a:p>
                      <a:pPr algn="l">
                        <a:lnSpc>
                          <a:spcPct val="115000"/>
                        </a:lnSpc>
                        <a:spcAft>
                          <a:spcPts val="1000"/>
                        </a:spcAft>
                      </a:pPr>
                      <a:r>
                        <a:rPr lang="en-US" sz="2400" dirty="0">
                          <a:effectLst/>
                          <a:cs typeface="+mn-cs"/>
                        </a:rPr>
                        <a:t>3- Before statement Cannot be withdraw  </a:t>
                      </a:r>
                    </a:p>
                    <a:p>
                      <a:pPr algn="l">
                        <a:lnSpc>
                          <a:spcPct val="115000"/>
                        </a:lnSpc>
                        <a:spcAft>
                          <a:spcPts val="1000"/>
                        </a:spcAft>
                      </a:pPr>
                      <a:r>
                        <a:rPr lang="en-US" sz="2400" dirty="0">
                          <a:effectLst/>
                          <a:cs typeface="+mn-cs"/>
                        </a:rPr>
                        <a:t>4- Amount of interest on it</a:t>
                      </a:r>
                    </a:p>
                    <a:p>
                      <a:pPr algn="l">
                        <a:lnSpc>
                          <a:spcPct val="115000"/>
                        </a:lnSpc>
                        <a:spcAft>
                          <a:spcPts val="1000"/>
                        </a:spcAft>
                      </a:pPr>
                      <a:r>
                        <a:rPr lang="en-US" sz="2400" dirty="0">
                          <a:effectLst/>
                          <a:cs typeface="+mn-cs"/>
                        </a:rPr>
                        <a:t>5- Bank will be credit</a:t>
                      </a:r>
                      <a:endParaRPr lang="en-US" sz="2400" dirty="0">
                        <a:effectLst/>
                        <a:latin typeface="Calibri" panose="020F0502020204030204" pitchFamily="34" charset="0"/>
                        <a:ea typeface="Calibri" panose="020F0502020204030204" pitchFamily="34" charset="0"/>
                        <a:cs typeface="+mn-cs"/>
                      </a:endParaRPr>
                    </a:p>
                  </a:txBody>
                  <a:tcPr marL="68580" marR="68580" marT="0" marB="0"/>
                </a:tc>
                <a:extLst>
                  <a:ext uri="{0D108BD9-81ED-4DB2-BD59-A6C34878D82A}">
                    <a16:rowId xmlns:a16="http://schemas.microsoft.com/office/drawing/2014/main" val="10001"/>
                  </a:ext>
                </a:extLst>
              </a:tr>
            </a:tbl>
          </a:graphicData>
        </a:graphic>
      </p:graphicFrame>
      <p:sp>
        <p:nvSpPr>
          <p:cNvPr id="5" name="Rectangle 4"/>
          <p:cNvSpPr/>
          <p:nvPr/>
        </p:nvSpPr>
        <p:spPr>
          <a:xfrm>
            <a:off x="451091" y="6381327"/>
            <a:ext cx="8003232" cy="338554"/>
          </a:xfrm>
          <a:prstGeom prst="rect">
            <a:avLst/>
          </a:prstGeom>
        </p:spPr>
        <p:txBody>
          <a:bodyPr wrap="square">
            <a:spAutoFit/>
          </a:bodyPr>
          <a:lstStyle/>
          <a:p>
            <a:pPr algn="l"/>
            <a:r>
              <a:rPr lang="en-US" sz="1600" dirty="0" smtClean="0">
                <a:solidFill>
                  <a:srgbClr val="231F20"/>
                </a:solidFill>
                <a:latin typeface="Times New Roman" panose="02020603050405020304" pitchFamily="18" charset="0"/>
              </a:rPr>
              <a:t>Kawa </a:t>
            </a:r>
            <a:r>
              <a:rPr lang="en-US" sz="1600" dirty="0" err="1" smtClean="0">
                <a:solidFill>
                  <a:srgbClr val="231F20"/>
                </a:solidFill>
                <a:latin typeface="Times New Roman" panose="02020603050405020304" pitchFamily="18" charset="0"/>
              </a:rPr>
              <a:t>ali</a:t>
            </a:r>
            <a:r>
              <a:rPr lang="en-US" sz="1600" dirty="0" smtClean="0">
                <a:solidFill>
                  <a:srgbClr val="231F20"/>
                </a:solidFill>
                <a:latin typeface="Times New Roman" panose="02020603050405020304" pitchFamily="18" charset="0"/>
              </a:rPr>
              <a:t> Jabari 2015 ( </a:t>
            </a:r>
            <a:r>
              <a:rPr lang="en-US" sz="1600" dirty="0" smtClean="0">
                <a:solidFill>
                  <a:srgbClr val="231F20"/>
                </a:solidFill>
                <a:latin typeface="Times New Roman" panose="02020603050405020304" pitchFamily="18" charset="0"/>
                <a:hlinkClick r:id="rId2"/>
              </a:rPr>
              <a:t>kawa_mba@yahoo.com</a:t>
            </a:r>
            <a:r>
              <a:rPr lang="en-US" sz="1600" dirty="0" smtClean="0">
                <a:solidFill>
                  <a:srgbClr val="231F20"/>
                </a:solidFill>
                <a:latin typeface="Times New Roman" panose="02020603050405020304" pitchFamily="18" charset="0"/>
              </a:rPr>
              <a:t> )</a:t>
            </a:r>
            <a:endParaRPr lang="ar-IQ" sz="1600" dirty="0"/>
          </a:p>
        </p:txBody>
      </p:sp>
    </p:spTree>
    <p:extLst>
      <p:ext uri="{BB962C8B-B14F-4D97-AF65-F5344CB8AC3E}">
        <p14:creationId xmlns:p14="http://schemas.microsoft.com/office/powerpoint/2010/main" val="11150845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r>
              <a:rPr lang="en-US" sz="2800" b="1" dirty="0">
                <a:solidFill>
                  <a:schemeClr val="accent2">
                    <a:lumMod val="75000"/>
                  </a:schemeClr>
                </a:solidFill>
              </a:rPr>
              <a:t>Benefits of Current Accounts</a:t>
            </a:r>
            <a:r>
              <a:rPr lang="en-US" sz="2800" b="1" dirty="0"/>
              <a:t/>
            </a:r>
            <a:br>
              <a:rPr lang="en-US" sz="2800" b="1" dirty="0"/>
            </a:br>
            <a:endParaRPr lang="ar-IQ" sz="2800" dirty="0"/>
          </a:p>
        </p:txBody>
      </p:sp>
      <p:sp>
        <p:nvSpPr>
          <p:cNvPr id="3" name="Content Placeholder 2"/>
          <p:cNvSpPr>
            <a:spLocks noGrp="1"/>
          </p:cNvSpPr>
          <p:nvPr>
            <p:ph idx="1"/>
          </p:nvPr>
        </p:nvSpPr>
        <p:spPr>
          <a:xfrm>
            <a:off x="457200" y="1052736"/>
            <a:ext cx="8229600" cy="5073427"/>
          </a:xfrm>
        </p:spPr>
        <p:txBody>
          <a:bodyPr>
            <a:normAutofit fontScale="92500" lnSpcReduction="10000"/>
          </a:bodyPr>
          <a:lstStyle/>
          <a:p>
            <a:pPr marL="0" indent="0" algn="l">
              <a:buNone/>
            </a:pPr>
            <a:r>
              <a:rPr lang="en-US" sz="2800" dirty="0">
                <a:solidFill>
                  <a:srgbClr val="FF0000"/>
                </a:solidFill>
              </a:rPr>
              <a:t>The customers derive the following advantages from current accounts:</a:t>
            </a:r>
            <a:br>
              <a:rPr lang="en-US" sz="2800" dirty="0">
                <a:solidFill>
                  <a:srgbClr val="FF0000"/>
                </a:solidFill>
              </a:rPr>
            </a:br>
            <a:endParaRPr lang="en-US" sz="2800" dirty="0" smtClean="0">
              <a:solidFill>
                <a:srgbClr val="FF0000"/>
              </a:solidFill>
            </a:endParaRPr>
          </a:p>
          <a:p>
            <a:pPr marL="0" indent="0" algn="l">
              <a:buNone/>
            </a:pPr>
            <a:r>
              <a:rPr lang="en-US" sz="2800" dirty="0" smtClean="0">
                <a:solidFill>
                  <a:srgbClr val="FF0000"/>
                </a:solidFill>
              </a:rPr>
              <a:t>(</a:t>
            </a:r>
            <a:r>
              <a:rPr lang="en-US" sz="2800" dirty="0">
                <a:solidFill>
                  <a:srgbClr val="FF0000"/>
                </a:solidFill>
              </a:rPr>
              <a:t>a) Demand deposits are treated at par with cash. They constitute </a:t>
            </a:r>
            <a:r>
              <a:rPr lang="en-US" sz="2800" dirty="0" err="1">
                <a:solidFill>
                  <a:srgbClr val="FF0000"/>
                </a:solidFill>
              </a:rPr>
              <a:t>cheque</a:t>
            </a:r>
            <a:r>
              <a:rPr lang="en-US" sz="2800" dirty="0">
                <a:solidFill>
                  <a:srgbClr val="FF0000"/>
                </a:solidFill>
              </a:rPr>
              <a:t> currency</a:t>
            </a:r>
            <a:r>
              <a:rPr lang="en-US" sz="2800" dirty="0" smtClean="0">
                <a:solidFill>
                  <a:srgbClr val="FF0000"/>
                </a:solidFill>
              </a:rPr>
              <a:t>.</a:t>
            </a:r>
            <a:endParaRPr lang="en-US" sz="2800" dirty="0">
              <a:solidFill>
                <a:srgbClr val="FF0000"/>
              </a:solidFill>
            </a:endParaRPr>
          </a:p>
          <a:p>
            <a:pPr marL="0" indent="0" algn="l">
              <a:buNone/>
            </a:pPr>
            <a:r>
              <a:rPr lang="en-US" sz="2800" dirty="0">
                <a:solidFill>
                  <a:srgbClr val="FF0000"/>
                </a:solidFill>
              </a:rPr>
              <a:t>(b) Businessmen have to receive and make a large number of payments every day. It </a:t>
            </a:r>
            <a:r>
              <a:rPr lang="en-US" sz="2800" dirty="0" smtClean="0">
                <a:solidFill>
                  <a:srgbClr val="FF0000"/>
                </a:solidFill>
              </a:rPr>
              <a:t>is difficult </a:t>
            </a:r>
            <a:r>
              <a:rPr lang="en-US" sz="2800" dirty="0">
                <a:solidFill>
                  <a:srgbClr val="FF0000"/>
                </a:solidFill>
              </a:rPr>
              <a:t>to handle cash. The </a:t>
            </a:r>
            <a:r>
              <a:rPr lang="en-US" sz="2800" dirty="0" err="1">
                <a:solidFill>
                  <a:srgbClr val="FF0000"/>
                </a:solidFill>
              </a:rPr>
              <a:t>cheque</a:t>
            </a:r>
            <a:r>
              <a:rPr lang="en-US" sz="2800" dirty="0">
                <a:solidFill>
                  <a:srgbClr val="FF0000"/>
                </a:solidFill>
              </a:rPr>
              <a:t> facility removes the </a:t>
            </a:r>
            <a:r>
              <a:rPr lang="en-US" sz="2800" dirty="0" smtClean="0">
                <a:solidFill>
                  <a:srgbClr val="FF0000"/>
                </a:solidFill>
              </a:rPr>
              <a:t>difficulty.</a:t>
            </a:r>
            <a:endParaRPr lang="en-US" sz="2800" dirty="0">
              <a:solidFill>
                <a:srgbClr val="FF0000"/>
              </a:solidFill>
            </a:endParaRPr>
          </a:p>
          <a:p>
            <a:pPr marL="0" indent="0" algn="l">
              <a:buNone/>
            </a:pPr>
            <a:r>
              <a:rPr lang="en-US" sz="2800" dirty="0">
                <a:solidFill>
                  <a:srgbClr val="FF0000"/>
                </a:solidFill>
              </a:rPr>
              <a:t>(c) There are no restrictions on the number of </a:t>
            </a:r>
            <a:r>
              <a:rPr lang="en-US" sz="2800" dirty="0" err="1">
                <a:solidFill>
                  <a:srgbClr val="FF0000"/>
                </a:solidFill>
              </a:rPr>
              <a:t>cheques</a:t>
            </a:r>
            <a:r>
              <a:rPr lang="en-US" sz="2800" dirty="0">
                <a:solidFill>
                  <a:srgbClr val="FF0000"/>
                </a:solidFill>
              </a:rPr>
              <a:t> or on the amount to be drawn </a:t>
            </a:r>
            <a:r>
              <a:rPr lang="en-US" sz="2800" dirty="0" smtClean="0">
                <a:solidFill>
                  <a:srgbClr val="FF0000"/>
                </a:solidFill>
              </a:rPr>
              <a:t>at a </a:t>
            </a:r>
            <a:r>
              <a:rPr lang="en-US" sz="2800" dirty="0">
                <a:solidFill>
                  <a:srgbClr val="FF0000"/>
                </a:solidFill>
              </a:rPr>
              <a:t>time by one </a:t>
            </a:r>
            <a:r>
              <a:rPr lang="en-US" sz="2800" dirty="0" err="1">
                <a:solidFill>
                  <a:srgbClr val="FF0000"/>
                </a:solidFill>
              </a:rPr>
              <a:t>cheque</a:t>
            </a:r>
            <a:r>
              <a:rPr lang="en-US" sz="2800" dirty="0">
                <a:solidFill>
                  <a:srgbClr val="FF0000"/>
                </a:solidFill>
              </a:rPr>
              <a:t>.</a:t>
            </a:r>
          </a:p>
          <a:p>
            <a:pPr marL="0" indent="0" algn="l">
              <a:buNone/>
            </a:pPr>
            <a:r>
              <a:rPr lang="en-US" sz="2800" dirty="0">
                <a:solidFill>
                  <a:srgbClr val="FF0000"/>
                </a:solidFill>
              </a:rPr>
              <a:t>(d) Overdraft facilities are allowed by the banks to the current account holders.</a:t>
            </a:r>
            <a:endParaRPr lang="ar-IQ" sz="2800" dirty="0">
              <a:solidFill>
                <a:srgbClr val="FF0000"/>
              </a:solidFill>
            </a:endParaRPr>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33867924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r>
              <a:rPr lang="en-US" sz="2800" b="1" dirty="0">
                <a:solidFill>
                  <a:schemeClr val="accent2">
                    <a:lumMod val="75000"/>
                  </a:schemeClr>
                </a:solidFill>
              </a:rPr>
              <a:t>Benefits of Current Accounts</a:t>
            </a:r>
            <a:r>
              <a:rPr lang="en-US" sz="2800" b="1" dirty="0"/>
              <a:t/>
            </a:r>
            <a:br>
              <a:rPr lang="en-US" sz="2800" b="1" dirty="0"/>
            </a:br>
            <a:endParaRPr lang="ar-IQ" sz="2800" dirty="0"/>
          </a:p>
        </p:txBody>
      </p:sp>
      <p:sp>
        <p:nvSpPr>
          <p:cNvPr id="3" name="Content Placeholder 2"/>
          <p:cNvSpPr>
            <a:spLocks noGrp="1"/>
          </p:cNvSpPr>
          <p:nvPr>
            <p:ph idx="1"/>
          </p:nvPr>
        </p:nvSpPr>
        <p:spPr>
          <a:xfrm>
            <a:off x="457200" y="1052736"/>
            <a:ext cx="8229600" cy="5073427"/>
          </a:xfrm>
        </p:spPr>
        <p:txBody>
          <a:bodyPr>
            <a:normAutofit lnSpcReduction="10000"/>
          </a:bodyPr>
          <a:lstStyle/>
          <a:p>
            <a:pPr marL="0" indent="0" algn="l">
              <a:buNone/>
            </a:pPr>
            <a:r>
              <a:rPr lang="en-US" sz="2800" dirty="0"/>
              <a:t>The </a:t>
            </a:r>
            <a:r>
              <a:rPr lang="en-US" sz="2800" dirty="0" smtClean="0"/>
              <a:t>bank </a:t>
            </a:r>
            <a:r>
              <a:rPr lang="en-US" sz="2800" dirty="0"/>
              <a:t>derive the following advantages from current accounts:</a:t>
            </a:r>
            <a:br>
              <a:rPr lang="en-US" sz="2800" dirty="0"/>
            </a:br>
            <a:endParaRPr lang="en-US" sz="2800" dirty="0" smtClean="0"/>
          </a:p>
          <a:p>
            <a:pPr marL="0" indent="0" algn="l">
              <a:buNone/>
            </a:pPr>
            <a:r>
              <a:rPr lang="en-US" sz="2800" dirty="0" smtClean="0"/>
              <a:t>(</a:t>
            </a:r>
            <a:r>
              <a:rPr lang="en-US" sz="2800" dirty="0"/>
              <a:t>a) </a:t>
            </a:r>
            <a:r>
              <a:rPr lang="en-US" sz="2800" dirty="0" smtClean="0"/>
              <a:t>Invest money without participate of customers. Most of the time 90% money of bank from current account, and same time it will be 20%. </a:t>
            </a:r>
            <a:endParaRPr lang="en-US" sz="2800" dirty="0"/>
          </a:p>
          <a:p>
            <a:pPr marL="0" indent="0" algn="l">
              <a:buNone/>
            </a:pPr>
            <a:r>
              <a:rPr lang="en-US" sz="2800" dirty="0"/>
              <a:t>(b) </a:t>
            </a:r>
            <a:r>
              <a:rPr lang="en-US" sz="2800" dirty="0" smtClean="0"/>
              <a:t>Gain liquidity.</a:t>
            </a:r>
            <a:endParaRPr lang="en-US" sz="2800" dirty="0"/>
          </a:p>
          <a:p>
            <a:pPr marL="0" indent="0" algn="l">
              <a:buNone/>
            </a:pPr>
            <a:r>
              <a:rPr lang="en-US" sz="2800" dirty="0"/>
              <a:t>(c) </a:t>
            </a:r>
            <a:r>
              <a:rPr lang="en-US" sz="2800" dirty="0" smtClean="0"/>
              <a:t>Beside of opening current account customers need anther bank services.</a:t>
            </a:r>
            <a:endParaRPr lang="en-US" sz="2800" dirty="0"/>
          </a:p>
          <a:p>
            <a:pPr marL="0" indent="0" algn="l">
              <a:buNone/>
            </a:pPr>
            <a:r>
              <a:rPr lang="en-US" sz="2800" dirty="0"/>
              <a:t>(d) </a:t>
            </a:r>
            <a:r>
              <a:rPr lang="en-US" sz="2800" dirty="0" smtClean="0"/>
              <a:t>Take commission of each services.</a:t>
            </a:r>
          </a:p>
          <a:p>
            <a:pPr marL="0" indent="0" algn="l">
              <a:buNone/>
            </a:pPr>
            <a:r>
              <a:rPr lang="en-US" sz="2800" dirty="0" smtClean="0"/>
              <a:t>(e) Credit creation for bank.</a:t>
            </a:r>
          </a:p>
          <a:p>
            <a:pPr marL="0" indent="0" algn="l">
              <a:buNone/>
            </a:pPr>
            <a:endParaRPr lang="ar-IQ" sz="2800"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smtClean="0">
                <a:solidFill>
                  <a:srgbClr val="231F20"/>
                </a:solidFill>
                <a:latin typeface="Times New Roman" panose="02020603050405020304" pitchFamily="18" charset="0"/>
              </a:rPr>
              <a:t>Kawa </a:t>
            </a:r>
            <a:r>
              <a:rPr lang="en-US" sz="1600" dirty="0" err="1" smtClean="0">
                <a:solidFill>
                  <a:srgbClr val="231F20"/>
                </a:solidFill>
                <a:latin typeface="Times New Roman" panose="02020603050405020304" pitchFamily="18" charset="0"/>
              </a:rPr>
              <a:t>ali</a:t>
            </a:r>
            <a:r>
              <a:rPr lang="en-US" sz="1600" dirty="0" smtClean="0">
                <a:solidFill>
                  <a:srgbClr val="231F20"/>
                </a:solidFill>
                <a:latin typeface="Times New Roman" panose="02020603050405020304" pitchFamily="18" charset="0"/>
              </a:rPr>
              <a:t> Jabari 2015 ( </a:t>
            </a:r>
            <a:r>
              <a:rPr lang="en-US" sz="1600" dirty="0" smtClean="0">
                <a:solidFill>
                  <a:srgbClr val="231F20"/>
                </a:solidFill>
                <a:latin typeface="Times New Roman" panose="02020603050405020304" pitchFamily="18" charset="0"/>
                <a:hlinkClick r:id="rId2"/>
              </a:rPr>
              <a:t>kawa_mba@yahoo.com</a:t>
            </a:r>
            <a:r>
              <a:rPr lang="en-US" sz="1600" dirty="0" smtClean="0">
                <a:solidFill>
                  <a:srgbClr val="231F20"/>
                </a:solidFill>
                <a:latin typeface="Times New Roman" panose="02020603050405020304" pitchFamily="18" charset="0"/>
              </a:rPr>
              <a:t> )</a:t>
            </a:r>
            <a:endParaRPr lang="ar-IQ" sz="1600" dirty="0"/>
          </a:p>
        </p:txBody>
      </p:sp>
    </p:spTree>
    <p:extLst>
      <p:ext uri="{BB962C8B-B14F-4D97-AF65-F5344CB8AC3E}">
        <p14:creationId xmlns:p14="http://schemas.microsoft.com/office/powerpoint/2010/main" val="342275240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9"/>
            <a:ext cx="8229600" cy="2664296"/>
          </a:xfrm>
        </p:spPr>
        <p:txBody>
          <a:bodyPr/>
          <a:lstStyle/>
          <a:p>
            <a:pPr marL="0" indent="0" algn="l">
              <a:buNone/>
            </a:pPr>
            <a:r>
              <a:rPr lang="en-US" b="1" dirty="0">
                <a:solidFill>
                  <a:srgbClr val="0070C0"/>
                </a:solidFill>
              </a:rPr>
              <a:t>2. Savings Bank Account</a:t>
            </a:r>
            <a:r>
              <a:rPr lang="en-US" b="1" dirty="0"/>
              <a:t>: </a:t>
            </a:r>
            <a:r>
              <a:rPr lang="en-US" dirty="0"/>
              <a:t>Savings deposit account is meant for small </a:t>
            </a:r>
            <a:r>
              <a:rPr lang="en-US" dirty="0" smtClean="0"/>
              <a:t>businessmen and </a:t>
            </a:r>
            <a:r>
              <a:rPr lang="en-US" dirty="0"/>
              <a:t>individuals who wish to save a little out of their current incomes to </a:t>
            </a:r>
            <a:r>
              <a:rPr lang="en-US" dirty="0" smtClean="0"/>
              <a:t>safeguard their </a:t>
            </a:r>
            <a:r>
              <a:rPr lang="en-US" dirty="0"/>
              <a:t>future and also to earn some interest on their savings.</a:t>
            </a:r>
            <a:endParaRPr lang="ar-IQ"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3573016"/>
            <a:ext cx="4536504" cy="2160240"/>
          </a:xfrm>
          <a:prstGeom prst="rect">
            <a:avLst/>
          </a:prstGeom>
        </p:spPr>
      </p:pic>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10550477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864096"/>
          </a:xfrm>
        </p:spPr>
        <p:txBody>
          <a:bodyPr>
            <a:normAutofit fontScale="90000"/>
          </a:bodyPr>
          <a:lstStyle/>
          <a:p>
            <a:r>
              <a:rPr lang="en-US" b="1" dirty="0" smtClean="0">
                <a:solidFill>
                  <a:srgbClr val="FF0000"/>
                </a:solidFill>
              </a:rPr>
              <a:t>Opening </a:t>
            </a:r>
            <a:r>
              <a:rPr lang="en-US" b="1" dirty="0">
                <a:solidFill>
                  <a:srgbClr val="FF0000"/>
                </a:solidFill>
              </a:rPr>
              <a:t>a savings account Condition </a:t>
            </a:r>
            <a:r>
              <a:rPr lang="en-US" dirty="0">
                <a:solidFill>
                  <a:srgbClr val="FF0000"/>
                </a:solidFill>
              </a:rPr>
              <a:t/>
            </a:r>
            <a:br>
              <a:rPr lang="en-US" dirty="0">
                <a:solidFill>
                  <a:srgbClr val="FF0000"/>
                </a:solidFill>
              </a:rPr>
            </a:br>
            <a:endParaRPr lang="ar-IQ" dirty="0">
              <a:solidFill>
                <a:srgbClr val="FF0000"/>
              </a:solidFill>
            </a:endParaRPr>
          </a:p>
        </p:txBody>
      </p:sp>
      <p:sp>
        <p:nvSpPr>
          <p:cNvPr id="3" name="Content Placeholder 2"/>
          <p:cNvSpPr>
            <a:spLocks noGrp="1"/>
          </p:cNvSpPr>
          <p:nvPr>
            <p:ph idx="1"/>
          </p:nvPr>
        </p:nvSpPr>
        <p:spPr>
          <a:xfrm>
            <a:off x="457200" y="1268760"/>
            <a:ext cx="8229600" cy="4857403"/>
          </a:xfrm>
        </p:spPr>
        <p:txBody>
          <a:bodyPr>
            <a:normAutofit fontScale="92500" lnSpcReduction="10000"/>
          </a:bodyPr>
          <a:lstStyle/>
          <a:p>
            <a:pPr marL="0" indent="0" algn="l">
              <a:buNone/>
            </a:pPr>
            <a:r>
              <a:rPr lang="en-US" dirty="0" smtClean="0"/>
              <a:t>1-Opening </a:t>
            </a:r>
            <a:r>
              <a:rPr lang="en-US" dirty="0"/>
              <a:t>a saving for one person. And open for more than one person but with confirmed agency</a:t>
            </a:r>
          </a:p>
          <a:p>
            <a:pPr marL="0" indent="0" algn="l">
              <a:buNone/>
            </a:pPr>
            <a:r>
              <a:rPr lang="en-US" dirty="0"/>
              <a:t>2-Open for illiterate or </a:t>
            </a:r>
            <a:r>
              <a:rPr lang="en-US" dirty="0" smtClean="0"/>
              <a:t>unlettered</a:t>
            </a:r>
            <a:endParaRPr lang="en-US" dirty="0"/>
          </a:p>
          <a:p>
            <a:pPr marL="0" indent="0" algn="l">
              <a:buNone/>
            </a:pPr>
            <a:r>
              <a:rPr lang="en-US" dirty="0" smtClean="0"/>
              <a:t>3-Opening </a:t>
            </a:r>
            <a:r>
              <a:rPr lang="en-US" dirty="0"/>
              <a:t>account for those person must more than 18 years. With document like (ID, passport, commercial id, society id)</a:t>
            </a:r>
          </a:p>
          <a:p>
            <a:pPr marL="0" indent="0" algn="l">
              <a:buNone/>
            </a:pPr>
            <a:r>
              <a:rPr lang="en-US" dirty="0"/>
              <a:t>4- Opening for minor person.</a:t>
            </a:r>
          </a:p>
          <a:p>
            <a:pPr marL="0" indent="0" algn="l">
              <a:buNone/>
            </a:pPr>
            <a:r>
              <a:rPr lang="en-US" dirty="0" smtClean="0"/>
              <a:t>5-Opening </a:t>
            </a:r>
            <a:r>
              <a:rPr lang="en-US" dirty="0"/>
              <a:t>for retirement </a:t>
            </a:r>
            <a:r>
              <a:rPr lang="en-US" dirty="0" smtClean="0"/>
              <a:t>person.</a:t>
            </a:r>
            <a:endParaRPr lang="en-US" dirty="0"/>
          </a:p>
          <a:p>
            <a:pPr marL="0" indent="0" algn="l">
              <a:buNone/>
            </a:pPr>
            <a:r>
              <a:rPr lang="en-US" dirty="0" smtClean="0"/>
              <a:t>6-Opening </a:t>
            </a:r>
            <a:r>
              <a:rPr lang="en-US" dirty="0"/>
              <a:t>account for government sector </a:t>
            </a:r>
            <a:r>
              <a:rPr lang="en-US" dirty="0" smtClean="0"/>
              <a:t>only for the humaneness sector.</a:t>
            </a:r>
            <a:endParaRPr lang="en-US" dirty="0"/>
          </a:p>
          <a:p>
            <a:pPr algn="l"/>
            <a:endParaRPr lang="ar-IQ"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smtClean="0">
                <a:solidFill>
                  <a:srgbClr val="231F20"/>
                </a:solidFill>
                <a:latin typeface="Times New Roman" panose="02020603050405020304" pitchFamily="18" charset="0"/>
              </a:rPr>
              <a:t>Kawa </a:t>
            </a:r>
            <a:r>
              <a:rPr lang="en-US" sz="1600" dirty="0" err="1" smtClean="0">
                <a:solidFill>
                  <a:srgbClr val="231F20"/>
                </a:solidFill>
                <a:latin typeface="Times New Roman" panose="02020603050405020304" pitchFamily="18" charset="0"/>
              </a:rPr>
              <a:t>ali</a:t>
            </a:r>
            <a:r>
              <a:rPr lang="en-US" sz="1600" dirty="0" smtClean="0">
                <a:solidFill>
                  <a:srgbClr val="231F20"/>
                </a:solidFill>
                <a:latin typeface="Times New Roman" panose="02020603050405020304" pitchFamily="18" charset="0"/>
              </a:rPr>
              <a:t> Jabari 2015( </a:t>
            </a:r>
            <a:r>
              <a:rPr lang="en-US" sz="1600" dirty="0" smtClean="0">
                <a:solidFill>
                  <a:srgbClr val="231F20"/>
                </a:solidFill>
                <a:latin typeface="Times New Roman" panose="02020603050405020304" pitchFamily="18" charset="0"/>
                <a:hlinkClick r:id="rId2"/>
              </a:rPr>
              <a:t>kawa_mba@yahoo.com</a:t>
            </a:r>
            <a:r>
              <a:rPr lang="en-US" sz="1600" dirty="0" smtClean="0">
                <a:solidFill>
                  <a:srgbClr val="231F20"/>
                </a:solidFill>
                <a:latin typeface="Times New Roman" panose="02020603050405020304" pitchFamily="18" charset="0"/>
              </a:rPr>
              <a:t> )</a:t>
            </a:r>
            <a:endParaRPr lang="ar-IQ" sz="1600" dirty="0"/>
          </a:p>
        </p:txBody>
      </p:sp>
    </p:spTree>
    <p:extLst>
      <p:ext uri="{BB962C8B-B14F-4D97-AF65-F5344CB8AC3E}">
        <p14:creationId xmlns:p14="http://schemas.microsoft.com/office/powerpoint/2010/main" val="42770078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pPr algn="l"/>
            <a:r>
              <a:rPr lang="en-US" sz="2800" b="1" dirty="0">
                <a:solidFill>
                  <a:schemeClr val="accent2">
                    <a:lumMod val="75000"/>
                  </a:schemeClr>
                </a:solidFill>
              </a:rPr>
              <a:t>Popularity of Savings Accounts</a:t>
            </a:r>
            <a:r>
              <a:rPr lang="en-US" sz="2800" b="1" dirty="0"/>
              <a:t/>
            </a:r>
            <a:br>
              <a:rPr lang="en-US" sz="2800" b="1" dirty="0"/>
            </a:br>
            <a:endParaRPr lang="ar-IQ" sz="2800" dirty="0"/>
          </a:p>
        </p:txBody>
      </p:sp>
      <p:sp>
        <p:nvSpPr>
          <p:cNvPr id="3" name="Content Placeholder 2"/>
          <p:cNvSpPr>
            <a:spLocks noGrp="1"/>
          </p:cNvSpPr>
          <p:nvPr>
            <p:ph idx="1"/>
          </p:nvPr>
        </p:nvSpPr>
        <p:spPr>
          <a:xfrm>
            <a:off x="457200" y="764704"/>
            <a:ext cx="8229600" cy="5361459"/>
          </a:xfrm>
        </p:spPr>
        <p:txBody>
          <a:bodyPr>
            <a:normAutofit fontScale="70000" lnSpcReduction="20000"/>
          </a:bodyPr>
          <a:lstStyle/>
          <a:p>
            <a:pPr marL="0" indent="0" algn="l">
              <a:buNone/>
            </a:pPr>
            <a:r>
              <a:rPr lang="en-US" dirty="0">
                <a:solidFill>
                  <a:srgbClr val="FF0000"/>
                </a:solidFill>
              </a:rPr>
              <a:t>Savings bank accounts is very popular among the general public because of the following advantages</a:t>
            </a:r>
            <a:r>
              <a:rPr lang="en-US" dirty="0" smtClean="0">
                <a:solidFill>
                  <a:srgbClr val="FF0000"/>
                </a:solidFill>
              </a:rPr>
              <a:t>:</a:t>
            </a:r>
          </a:p>
          <a:p>
            <a:pPr marL="0" indent="0" algn="l">
              <a:buNone/>
            </a:pPr>
            <a:endParaRPr lang="en-US" dirty="0" smtClean="0">
              <a:solidFill>
                <a:srgbClr val="FF0000"/>
              </a:solidFill>
            </a:endParaRPr>
          </a:p>
          <a:p>
            <a:pPr marL="0" indent="0" algn="l">
              <a:buNone/>
            </a:pPr>
            <a:r>
              <a:rPr lang="en-US" dirty="0" smtClean="0">
                <a:solidFill>
                  <a:srgbClr val="FF0000"/>
                </a:solidFill>
              </a:rPr>
              <a:t>(a) It </a:t>
            </a:r>
            <a:r>
              <a:rPr lang="en-US" dirty="0">
                <a:solidFill>
                  <a:srgbClr val="FF0000"/>
                </a:solidFill>
              </a:rPr>
              <a:t>helps the people </a:t>
            </a:r>
            <a:r>
              <a:rPr lang="en-US" dirty="0" smtClean="0">
                <a:solidFill>
                  <a:srgbClr val="FF0000"/>
                </a:solidFill>
              </a:rPr>
              <a:t>of small </a:t>
            </a:r>
            <a:r>
              <a:rPr lang="en-US" dirty="0">
                <a:solidFill>
                  <a:srgbClr val="FF0000"/>
                </a:solidFill>
              </a:rPr>
              <a:t>means to save for their future</a:t>
            </a:r>
            <a:r>
              <a:rPr lang="en-US" dirty="0" smtClean="0">
                <a:solidFill>
                  <a:srgbClr val="FF0000"/>
                </a:solidFill>
              </a:rPr>
              <a:t>.</a:t>
            </a:r>
          </a:p>
          <a:p>
            <a:pPr marL="0" indent="0" algn="l">
              <a:buNone/>
            </a:pPr>
            <a:endParaRPr lang="en-US" dirty="0">
              <a:solidFill>
                <a:srgbClr val="FF0000"/>
              </a:solidFill>
            </a:endParaRPr>
          </a:p>
          <a:p>
            <a:pPr marL="0" indent="0" algn="l">
              <a:buNone/>
            </a:pPr>
            <a:r>
              <a:rPr lang="en-US" dirty="0">
                <a:solidFill>
                  <a:srgbClr val="FF0000"/>
                </a:solidFill>
              </a:rPr>
              <a:t>(b) The balance lying in the savings bank earns some interest</a:t>
            </a:r>
            <a:r>
              <a:rPr lang="en-US" dirty="0" smtClean="0">
                <a:solidFill>
                  <a:srgbClr val="FF0000"/>
                </a:solidFill>
              </a:rPr>
              <a:t>.</a:t>
            </a:r>
          </a:p>
          <a:p>
            <a:pPr marL="0" indent="0" algn="l">
              <a:buNone/>
            </a:pPr>
            <a:r>
              <a:rPr lang="en-US" dirty="0" smtClean="0">
                <a:solidFill>
                  <a:srgbClr val="FF0000"/>
                </a:solidFill>
              </a:rPr>
              <a:t> </a:t>
            </a:r>
            <a:endParaRPr lang="en-US" dirty="0">
              <a:solidFill>
                <a:srgbClr val="FF0000"/>
              </a:solidFill>
            </a:endParaRPr>
          </a:p>
          <a:p>
            <a:pPr marL="0" indent="0" algn="l">
              <a:buNone/>
            </a:pPr>
            <a:r>
              <a:rPr lang="en-US" dirty="0">
                <a:solidFill>
                  <a:srgbClr val="FF0000"/>
                </a:solidFill>
              </a:rPr>
              <a:t>(c) The money lying with the bank is quite safe. There is no fear </a:t>
            </a:r>
            <a:r>
              <a:rPr lang="en-US" dirty="0" smtClean="0">
                <a:solidFill>
                  <a:srgbClr val="FF0000"/>
                </a:solidFill>
              </a:rPr>
              <a:t>of theft.</a:t>
            </a:r>
          </a:p>
          <a:p>
            <a:pPr marL="0" indent="0" algn="l">
              <a:buNone/>
            </a:pPr>
            <a:endParaRPr lang="en-US" dirty="0">
              <a:solidFill>
                <a:srgbClr val="FF0000"/>
              </a:solidFill>
            </a:endParaRPr>
          </a:p>
          <a:p>
            <a:pPr marL="0" indent="0" algn="l">
              <a:buNone/>
            </a:pPr>
            <a:r>
              <a:rPr lang="en-US" dirty="0">
                <a:solidFill>
                  <a:srgbClr val="FF0000"/>
                </a:solidFill>
              </a:rPr>
              <a:t>(d) The money can be withdrawn conveniently from the savings account</a:t>
            </a:r>
            <a:r>
              <a:rPr lang="en-US" dirty="0" smtClean="0">
                <a:solidFill>
                  <a:srgbClr val="FF0000"/>
                </a:solidFill>
              </a:rPr>
              <a:t>.</a:t>
            </a:r>
          </a:p>
          <a:p>
            <a:pPr marL="0" indent="0" algn="l">
              <a:buNone/>
            </a:pPr>
            <a:endParaRPr lang="en-US" dirty="0">
              <a:solidFill>
                <a:srgbClr val="FF0000"/>
              </a:solidFill>
            </a:endParaRPr>
          </a:p>
          <a:p>
            <a:pPr marL="0" indent="0" algn="l">
              <a:buNone/>
            </a:pPr>
            <a:r>
              <a:rPr lang="en-US" dirty="0">
                <a:solidFill>
                  <a:srgbClr val="FF0000"/>
                </a:solidFill>
              </a:rPr>
              <a:t>(e) The customer gets the </a:t>
            </a:r>
            <a:r>
              <a:rPr lang="en-US" dirty="0" err="1">
                <a:solidFill>
                  <a:srgbClr val="FF0000"/>
                </a:solidFill>
              </a:rPr>
              <a:t>cheque</a:t>
            </a:r>
            <a:r>
              <a:rPr lang="en-US" dirty="0">
                <a:solidFill>
                  <a:srgbClr val="FF0000"/>
                </a:solidFill>
              </a:rPr>
              <a:t> book facility if his account is duly introduced </a:t>
            </a:r>
            <a:r>
              <a:rPr lang="en-US" dirty="0" smtClean="0">
                <a:solidFill>
                  <a:srgbClr val="FF0000"/>
                </a:solidFill>
              </a:rPr>
              <a:t>by another account-</a:t>
            </a:r>
            <a:r>
              <a:rPr lang="en-US" dirty="0" err="1" smtClean="0">
                <a:solidFill>
                  <a:srgbClr val="FF0000"/>
                </a:solidFill>
              </a:rPr>
              <a:t>holder.It</a:t>
            </a:r>
            <a:r>
              <a:rPr lang="en-US" dirty="0" smtClean="0">
                <a:solidFill>
                  <a:srgbClr val="FF0000"/>
                </a:solidFill>
              </a:rPr>
              <a:t> </a:t>
            </a:r>
            <a:r>
              <a:rPr lang="en-US" dirty="0">
                <a:solidFill>
                  <a:srgbClr val="FF0000"/>
                </a:solidFill>
              </a:rPr>
              <a:t>is </a:t>
            </a:r>
            <a:r>
              <a:rPr lang="en-US" dirty="0" smtClean="0">
                <a:solidFill>
                  <a:srgbClr val="FF0000"/>
                </a:solidFill>
              </a:rPr>
              <a:t>quite easy </a:t>
            </a:r>
            <a:r>
              <a:rPr lang="en-US" dirty="0">
                <a:solidFill>
                  <a:srgbClr val="FF0000"/>
                </a:solidFill>
              </a:rPr>
              <a:t>to make payment to third parties by issuing </a:t>
            </a:r>
            <a:r>
              <a:rPr lang="en-US" dirty="0" err="1">
                <a:solidFill>
                  <a:srgbClr val="FF0000"/>
                </a:solidFill>
              </a:rPr>
              <a:t>cheques</a:t>
            </a:r>
            <a:r>
              <a:rPr lang="en-US" dirty="0">
                <a:solidFill>
                  <a:srgbClr val="FF0000"/>
                </a:solidFill>
              </a:rPr>
              <a:t>.</a:t>
            </a:r>
            <a:endParaRPr lang="ar-IQ" dirty="0">
              <a:solidFill>
                <a:srgbClr val="FF0000"/>
              </a:solidFill>
            </a:endParaRPr>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388679335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3"/>
            <a:ext cx="8229600" cy="3600399"/>
          </a:xfrm>
        </p:spPr>
        <p:txBody>
          <a:bodyPr>
            <a:normAutofit fontScale="92500"/>
          </a:bodyPr>
          <a:lstStyle/>
          <a:p>
            <a:pPr marL="0" indent="0" algn="l">
              <a:buNone/>
            </a:pPr>
            <a:r>
              <a:rPr lang="en-US" dirty="0">
                <a:solidFill>
                  <a:srgbClr val="0070C0"/>
                </a:solidFill>
              </a:rPr>
              <a:t>3. </a:t>
            </a:r>
            <a:r>
              <a:rPr lang="en-US" b="1" dirty="0">
                <a:solidFill>
                  <a:srgbClr val="0070C0"/>
                </a:solidFill>
              </a:rPr>
              <a:t>Fixed Deposit Account</a:t>
            </a:r>
            <a:r>
              <a:rPr lang="en-US" b="1" dirty="0"/>
              <a:t>: </a:t>
            </a:r>
            <a:r>
              <a:rPr lang="en-US" dirty="0"/>
              <a:t>Money in this account is accepted for a fixed period, </a:t>
            </a:r>
            <a:r>
              <a:rPr lang="en-US" dirty="0" smtClean="0"/>
              <a:t>say one</a:t>
            </a:r>
            <a:r>
              <a:rPr lang="en-US" dirty="0"/>
              <a:t>, two or five years. The money so deposited cannot be withdrawn before </a:t>
            </a:r>
            <a:r>
              <a:rPr lang="en-US" dirty="0" smtClean="0"/>
              <a:t>the expiry </a:t>
            </a:r>
            <a:r>
              <a:rPr lang="en-US" dirty="0"/>
              <a:t>of the fixed period. The rate of interest on this account is higher than </a:t>
            </a:r>
            <a:r>
              <a:rPr lang="en-US" dirty="0" smtClean="0"/>
              <a:t>that on </a:t>
            </a:r>
            <a:r>
              <a:rPr lang="en-US" dirty="0"/>
              <a:t>other </a:t>
            </a:r>
            <a:r>
              <a:rPr lang="en-US" dirty="0" smtClean="0"/>
              <a:t>accounts. </a:t>
            </a:r>
            <a:r>
              <a:rPr lang="en-US" dirty="0"/>
              <a:t>These </a:t>
            </a:r>
            <a:r>
              <a:rPr lang="en-US" dirty="0" smtClean="0"/>
              <a:t>deposits constitute </a:t>
            </a:r>
            <a:r>
              <a:rPr lang="en-US" dirty="0"/>
              <a:t>more than half of the total bank deposits.</a:t>
            </a:r>
            <a:endParaRPr lang="ar-IQ"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3789041"/>
            <a:ext cx="5305772" cy="2160240"/>
          </a:xfrm>
          <a:prstGeom prst="rect">
            <a:avLst/>
          </a:prstGeom>
        </p:spPr>
      </p:pic>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572410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571480"/>
            <a:ext cx="5440688" cy="3416320"/>
          </a:xfrm>
          <a:prstGeom prst="rect">
            <a:avLst/>
          </a:prstGeom>
        </p:spPr>
        <p:txBody>
          <a:bodyPr wrap="square">
            <a:spAutoFit/>
          </a:bodyPr>
          <a:lstStyle/>
          <a:p>
            <a:pPr algn="l" rtl="0"/>
            <a:r>
              <a:rPr lang="en-US" sz="2400" b="1" dirty="0">
                <a:solidFill>
                  <a:srgbClr val="FF0000"/>
                </a:solidFill>
              </a:rPr>
              <a:t>3</a:t>
            </a:r>
            <a:r>
              <a:rPr lang="en-US" sz="2400" b="1" dirty="0" smtClean="0">
                <a:solidFill>
                  <a:srgbClr val="FF0000"/>
                </a:solidFill>
              </a:rPr>
              <a:t>- Islamic Banks </a:t>
            </a:r>
            <a:r>
              <a:rPr lang="en-US" sz="2400" dirty="0" smtClean="0"/>
              <a:t/>
            </a:r>
            <a:br>
              <a:rPr lang="en-US" sz="2400" dirty="0" smtClean="0"/>
            </a:br>
            <a:r>
              <a:rPr lang="en-US" sz="2400" dirty="0" smtClean="0"/>
              <a:t>It is the banks that provide banking services and the practice of business finance and investment on the basis of non-interest, give or take in all the pictures and conditions, and are attracting money, savings, and its orientation towards participation in the investment banking style is not based on interest.</a:t>
            </a:r>
            <a:endParaRPr lang="en-US" sz="2400" dirty="0"/>
          </a:p>
        </p:txBody>
      </p:sp>
      <p:sp>
        <p:nvSpPr>
          <p:cNvPr id="7" name="Rectangle 6"/>
          <p:cNvSpPr/>
          <p:nvPr/>
        </p:nvSpPr>
        <p:spPr>
          <a:xfrm>
            <a:off x="571472" y="3987800"/>
            <a:ext cx="5651213" cy="2308324"/>
          </a:xfrm>
          <a:prstGeom prst="rect">
            <a:avLst/>
          </a:prstGeom>
        </p:spPr>
        <p:txBody>
          <a:bodyPr wrap="square">
            <a:spAutoFit/>
          </a:bodyPr>
          <a:lstStyle/>
          <a:p>
            <a:pPr algn="l"/>
            <a:r>
              <a:rPr lang="en-US" sz="2400" b="1" dirty="0" smtClean="0">
                <a:solidFill>
                  <a:srgbClr val="FF0000"/>
                </a:solidFill>
              </a:rPr>
              <a:t>4- Real Estate Banks </a:t>
            </a:r>
            <a:r>
              <a:rPr lang="en-US" sz="2400" dirty="0" smtClean="0"/>
              <a:t/>
            </a:r>
            <a:br>
              <a:rPr lang="en-US" sz="2400" dirty="0" smtClean="0"/>
            </a:br>
            <a:r>
              <a:rPr lang="en-US" sz="2400" dirty="0" smtClean="0"/>
              <a:t>The aim of these banks to finance the construction and housing sector versus real estate, and it will be funded for periods of relatively long-term, so it depends on the sources of funding for long-term</a:t>
            </a:r>
            <a:endParaRPr lang="ar-IQ" sz="2400" dirty="0"/>
          </a:p>
        </p:txBody>
      </p:sp>
      <p:pic>
        <p:nvPicPr>
          <p:cNvPr id="5" name="Picture 2" descr="http://www.islamicfinanceinfo.com.my/sites/all/themes/islamicinfo/images/diagrams/wadiah.jpg"/>
          <p:cNvPicPr>
            <a:picLocks noChangeAspect="1" noChangeArrowheads="1"/>
          </p:cNvPicPr>
          <p:nvPr/>
        </p:nvPicPr>
        <p:blipFill>
          <a:blip r:embed="rId2"/>
          <a:srcRect/>
          <a:stretch>
            <a:fillRect/>
          </a:stretch>
        </p:blipFill>
        <p:spPr bwMode="auto">
          <a:xfrm>
            <a:off x="6012161" y="571480"/>
            <a:ext cx="3124222" cy="3145552"/>
          </a:xfrm>
          <a:prstGeom prst="rect">
            <a:avLst/>
          </a:prstGeom>
          <a:noFill/>
        </p:spPr>
      </p:pic>
      <p:pic>
        <p:nvPicPr>
          <p:cNvPr id="8" name="Picture 7" descr="C:\Users\kawa\Desktop\bank7.jpg"/>
          <p:cNvPicPr>
            <a:picLocks noChangeAspect="1" noChangeArrowheads="1"/>
          </p:cNvPicPr>
          <p:nvPr/>
        </p:nvPicPr>
        <p:blipFill>
          <a:blip r:embed="rId3"/>
          <a:srcRect/>
          <a:stretch>
            <a:fillRect/>
          </a:stretch>
        </p:blipFill>
        <p:spPr bwMode="auto">
          <a:xfrm>
            <a:off x="6372201" y="3950837"/>
            <a:ext cx="2771800" cy="2907163"/>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0000"/>
                </a:solidFill>
              </a:rPr>
              <a:t>The following are the </a:t>
            </a:r>
            <a:r>
              <a:rPr lang="en-US" sz="3200" dirty="0" smtClean="0">
                <a:solidFill>
                  <a:srgbClr val="FF0000"/>
                </a:solidFill>
              </a:rPr>
              <a:t>special characteristics </a:t>
            </a:r>
            <a:r>
              <a:rPr lang="en-US" sz="3200" dirty="0">
                <a:solidFill>
                  <a:srgbClr val="FF0000"/>
                </a:solidFill>
              </a:rPr>
              <a:t>of fixed deposits</a:t>
            </a:r>
            <a:r>
              <a:rPr lang="en-US" sz="3200" dirty="0"/>
              <a:t>:</a:t>
            </a:r>
            <a:endParaRPr lang="ar-IQ" sz="3200" dirty="0"/>
          </a:p>
        </p:txBody>
      </p:sp>
      <p:sp>
        <p:nvSpPr>
          <p:cNvPr id="3" name="Content Placeholder 2"/>
          <p:cNvSpPr>
            <a:spLocks noGrp="1"/>
          </p:cNvSpPr>
          <p:nvPr>
            <p:ph idx="1"/>
          </p:nvPr>
        </p:nvSpPr>
        <p:spPr/>
        <p:txBody>
          <a:bodyPr/>
          <a:lstStyle/>
          <a:p>
            <a:pPr marL="0" indent="0" algn="l">
              <a:buNone/>
            </a:pPr>
            <a:r>
              <a:rPr lang="en-US" dirty="0" smtClean="0"/>
              <a:t>(a) </a:t>
            </a:r>
            <a:r>
              <a:rPr lang="en-US" i="1" dirty="0" smtClean="0"/>
              <a:t>Suitability</a:t>
            </a:r>
          </a:p>
          <a:p>
            <a:pPr marL="0" indent="0" algn="l">
              <a:buNone/>
            </a:pPr>
            <a:r>
              <a:rPr lang="en-US" dirty="0"/>
              <a:t>(b) </a:t>
            </a:r>
            <a:r>
              <a:rPr lang="en-US" i="1" dirty="0"/>
              <a:t>Rate of Interest</a:t>
            </a:r>
            <a:endParaRPr lang="en-US" dirty="0" smtClean="0"/>
          </a:p>
          <a:p>
            <a:pPr marL="0" indent="0" algn="l">
              <a:buNone/>
            </a:pPr>
            <a:r>
              <a:rPr lang="en-US" dirty="0"/>
              <a:t>(c) </a:t>
            </a:r>
            <a:r>
              <a:rPr lang="en-US" i="1" dirty="0"/>
              <a:t>Restrictions on </a:t>
            </a:r>
            <a:r>
              <a:rPr lang="en-US" i="1" dirty="0" smtClean="0"/>
              <a:t>Withdrawals</a:t>
            </a:r>
          </a:p>
          <a:p>
            <a:pPr marL="0" indent="0" algn="l">
              <a:buNone/>
            </a:pPr>
            <a:r>
              <a:rPr lang="en-US" dirty="0"/>
              <a:t>(d) </a:t>
            </a:r>
            <a:r>
              <a:rPr lang="en-US" i="1" dirty="0"/>
              <a:t>Payment before Due </a:t>
            </a:r>
            <a:r>
              <a:rPr lang="en-US" i="1" dirty="0" smtClean="0"/>
              <a:t>Date</a:t>
            </a:r>
          </a:p>
          <a:p>
            <a:pPr marL="0" indent="0" algn="l">
              <a:buNone/>
            </a:pPr>
            <a:r>
              <a:rPr lang="en-US" dirty="0"/>
              <a:t>(e) </a:t>
            </a:r>
            <a:r>
              <a:rPr lang="en-US" i="1" dirty="0"/>
              <a:t>Advances Against Fixed Deposits</a:t>
            </a:r>
            <a:endParaRPr lang="ar-IQ" dirty="0"/>
          </a:p>
        </p:txBody>
      </p:sp>
      <p:sp>
        <p:nvSpPr>
          <p:cNvPr id="4" name="Rectangle 3"/>
          <p:cNvSpPr/>
          <p:nvPr/>
        </p:nvSpPr>
        <p:spPr>
          <a:xfrm>
            <a:off x="451091" y="6402814"/>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386134927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fontScale="70000" lnSpcReduction="20000"/>
          </a:bodyPr>
          <a:lstStyle/>
          <a:p>
            <a:pPr marL="0" indent="0" algn="l">
              <a:buNone/>
            </a:pPr>
            <a:r>
              <a:rPr lang="en-US" b="1" dirty="0"/>
              <a:t>Contents of Fixed Deposit Receipt</a:t>
            </a:r>
          </a:p>
          <a:p>
            <a:pPr marL="0" indent="0" algn="l">
              <a:buNone/>
            </a:pPr>
            <a:r>
              <a:rPr lang="en-US" dirty="0"/>
              <a:t>The fixed deposit receipt issued under the seal of the bank has the following contents</a:t>
            </a:r>
            <a:r>
              <a:rPr lang="en-US" dirty="0" smtClean="0"/>
              <a:t>:</a:t>
            </a:r>
          </a:p>
          <a:p>
            <a:pPr marL="0" indent="0" algn="l">
              <a:buNone/>
            </a:pPr>
            <a:endParaRPr lang="en-US" dirty="0"/>
          </a:p>
          <a:p>
            <a:pPr marL="0" indent="0" algn="l">
              <a:buNone/>
            </a:pPr>
            <a:r>
              <a:rPr lang="en-US" dirty="0"/>
              <a:t>(a) Name and address of the depositor.</a:t>
            </a:r>
          </a:p>
          <a:p>
            <a:pPr marL="0" indent="0" algn="l">
              <a:buNone/>
            </a:pPr>
            <a:r>
              <a:rPr lang="en-US" dirty="0"/>
              <a:t>(b) Amount deposited, described in words and figures.</a:t>
            </a:r>
          </a:p>
          <a:p>
            <a:pPr marL="0" indent="0" algn="l">
              <a:buNone/>
            </a:pPr>
            <a:r>
              <a:rPr lang="en-US" dirty="0"/>
              <a:t>(c) The period for which the deposit is made.</a:t>
            </a:r>
          </a:p>
          <a:p>
            <a:pPr marL="0" indent="0" algn="l">
              <a:buNone/>
            </a:pPr>
            <a:r>
              <a:rPr lang="en-US" dirty="0"/>
              <a:t>(d) The rate of interest allowed on the deposit.</a:t>
            </a:r>
          </a:p>
          <a:p>
            <a:pPr marL="0" indent="0" algn="l">
              <a:buNone/>
            </a:pPr>
            <a:r>
              <a:rPr lang="en-US" dirty="0"/>
              <a:t>(e) The date of opening the deposit account.</a:t>
            </a:r>
          </a:p>
          <a:p>
            <a:pPr marL="0" indent="0" algn="l">
              <a:buNone/>
            </a:pPr>
            <a:r>
              <a:rPr lang="en-US" dirty="0"/>
              <a:t>(f) The date on which the deposit will become due for repayment.</a:t>
            </a:r>
          </a:p>
          <a:p>
            <a:pPr marL="0" indent="0" algn="l">
              <a:buNone/>
            </a:pPr>
            <a:r>
              <a:rPr lang="en-US" dirty="0"/>
              <a:t>(g) The name of the bank, place of its office accepting the deposit.</a:t>
            </a:r>
          </a:p>
          <a:p>
            <a:pPr marL="0" indent="0" algn="l">
              <a:buNone/>
            </a:pPr>
            <a:r>
              <a:rPr lang="en-US" dirty="0"/>
              <a:t>(h) The words “not transferable” appear prominently across the face of the receipt </a:t>
            </a:r>
            <a:r>
              <a:rPr lang="en-US" dirty="0" smtClean="0"/>
              <a:t>to indicate </a:t>
            </a:r>
            <a:r>
              <a:rPr lang="en-US" dirty="0"/>
              <a:t>its “non-negotiable” </a:t>
            </a:r>
            <a:r>
              <a:rPr lang="en-US" dirty="0" smtClean="0"/>
              <a:t>character.</a:t>
            </a:r>
            <a:endParaRPr lang="en-US" dirty="0"/>
          </a:p>
          <a:p>
            <a:pPr marL="0" indent="0" algn="l">
              <a:buNone/>
            </a:pPr>
            <a:r>
              <a:rPr lang="en-US" dirty="0"/>
              <a:t>(</a:t>
            </a:r>
            <a:r>
              <a:rPr lang="en-US" dirty="0" err="1"/>
              <a:t>i</a:t>
            </a:r>
            <a:r>
              <a:rPr lang="en-US" dirty="0"/>
              <a:t>) Signature of the Manager or other </a:t>
            </a:r>
            <a:r>
              <a:rPr lang="en-US" dirty="0" err="1"/>
              <a:t>authorised</a:t>
            </a:r>
            <a:r>
              <a:rPr lang="en-US" dirty="0"/>
              <a:t> Officer of the bank.</a:t>
            </a:r>
          </a:p>
          <a:p>
            <a:pPr marL="0" indent="0" algn="l">
              <a:buNone/>
            </a:pPr>
            <a:r>
              <a:rPr lang="en-US" dirty="0"/>
              <a:t>(j) On the back of the receipt, particulars of interest accruals, and </a:t>
            </a:r>
            <a:r>
              <a:rPr lang="en-US" dirty="0" smtClean="0"/>
              <a:t>repayment </a:t>
            </a:r>
            <a:r>
              <a:rPr lang="en-US" dirty="0"/>
              <a:t>of deposit on maturity are recorded to be filled in from time to time.</a:t>
            </a:r>
            <a:endParaRPr lang="ar-IQ"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83744860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marL="0" indent="0" algn="l">
              <a:buNone/>
            </a:pPr>
            <a:r>
              <a:rPr lang="en-US" dirty="0">
                <a:solidFill>
                  <a:srgbClr val="0070C0"/>
                </a:solidFill>
              </a:rPr>
              <a:t>4. </a:t>
            </a:r>
            <a:r>
              <a:rPr lang="en-US" b="1" dirty="0">
                <a:solidFill>
                  <a:srgbClr val="0070C0"/>
                </a:solidFill>
              </a:rPr>
              <a:t>Recurring Deposit Account</a:t>
            </a:r>
            <a:r>
              <a:rPr lang="en-US" b="1" dirty="0"/>
              <a:t>: </a:t>
            </a:r>
            <a:r>
              <a:rPr lang="en-US" dirty="0"/>
              <a:t>The Recurring Deposit Account has gained </a:t>
            </a:r>
            <a:r>
              <a:rPr lang="en-US" dirty="0" smtClean="0"/>
              <a:t>wide popularity </a:t>
            </a:r>
            <a:r>
              <a:rPr lang="en-US" dirty="0"/>
              <a:t>these days. Under this, the depositor is required to deposit a fixed </a:t>
            </a:r>
            <a:r>
              <a:rPr lang="en-US" dirty="0" smtClean="0"/>
              <a:t>amount of </a:t>
            </a:r>
            <a:r>
              <a:rPr lang="en-US" dirty="0"/>
              <a:t>money every month for specific period of </a:t>
            </a:r>
            <a:r>
              <a:rPr lang="en-US" dirty="0" smtClean="0"/>
              <a:t>time.</a:t>
            </a:r>
          </a:p>
          <a:p>
            <a:pPr marL="0" indent="0" algn="l">
              <a:buNone/>
            </a:pPr>
            <a:endParaRPr lang="ar-IQ"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3068960"/>
            <a:ext cx="5040560" cy="2664296"/>
          </a:xfrm>
          <a:prstGeom prst="rect">
            <a:avLst/>
          </a:prstGeom>
        </p:spPr>
      </p:pic>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198318920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0000"/>
                </a:solidFill>
                <a:cs typeface="+mn-cs"/>
              </a:rPr>
              <a:t>Procedure of Opening Current and Savings Accounts</a:t>
            </a:r>
            <a:endParaRPr lang="ar-IQ" sz="2800" dirty="0">
              <a:solidFill>
                <a:srgbClr val="FF0000"/>
              </a:solidFill>
              <a:cs typeface="+mn-cs"/>
            </a:endParaRPr>
          </a:p>
        </p:txBody>
      </p:sp>
      <p:sp>
        <p:nvSpPr>
          <p:cNvPr id="3" name="Content Placeholder 2"/>
          <p:cNvSpPr>
            <a:spLocks noGrp="1"/>
          </p:cNvSpPr>
          <p:nvPr>
            <p:ph idx="1"/>
          </p:nvPr>
        </p:nvSpPr>
        <p:spPr/>
        <p:txBody>
          <a:bodyPr>
            <a:normAutofit/>
          </a:bodyPr>
          <a:lstStyle/>
          <a:p>
            <a:pPr marL="0" indent="0" algn="l">
              <a:buNone/>
            </a:pPr>
            <a:r>
              <a:rPr lang="en-US" sz="2800" dirty="0"/>
              <a:t>bank may follow the procedure given </a:t>
            </a:r>
            <a:r>
              <a:rPr lang="en-US" sz="2800" dirty="0" smtClean="0"/>
              <a:t>below</a:t>
            </a:r>
          </a:p>
          <a:p>
            <a:pPr marL="0" indent="0" algn="l">
              <a:buNone/>
            </a:pPr>
            <a:r>
              <a:rPr lang="en-US" sz="2800" dirty="0" smtClean="0"/>
              <a:t>1. </a:t>
            </a:r>
            <a:r>
              <a:rPr lang="en-US" sz="2800" b="1" dirty="0" smtClean="0"/>
              <a:t>Presenting </a:t>
            </a:r>
            <a:r>
              <a:rPr lang="en-US" sz="2800" b="1" dirty="0"/>
              <a:t>of </a:t>
            </a:r>
            <a:r>
              <a:rPr lang="en-US" sz="2800" b="1" dirty="0" smtClean="0"/>
              <a:t>Application</a:t>
            </a:r>
          </a:p>
          <a:p>
            <a:pPr marL="0" indent="0" algn="l">
              <a:buNone/>
            </a:pPr>
            <a:r>
              <a:rPr lang="en-US" sz="2800" dirty="0"/>
              <a:t>2. </a:t>
            </a:r>
            <a:r>
              <a:rPr lang="en-US" sz="2800" b="1" dirty="0" smtClean="0"/>
              <a:t>Introduction</a:t>
            </a:r>
          </a:p>
          <a:p>
            <a:pPr marL="0" indent="0" algn="l">
              <a:buNone/>
            </a:pPr>
            <a:r>
              <a:rPr lang="en-US" sz="2800" dirty="0"/>
              <a:t>3. </a:t>
            </a:r>
            <a:r>
              <a:rPr lang="en-US" sz="2800" b="1" dirty="0"/>
              <a:t>Specimen </a:t>
            </a:r>
            <a:r>
              <a:rPr lang="en-US" sz="2800" b="1" dirty="0" smtClean="0"/>
              <a:t>Signature</a:t>
            </a:r>
          </a:p>
          <a:p>
            <a:pPr marL="0" indent="0" algn="l">
              <a:buNone/>
            </a:pPr>
            <a:r>
              <a:rPr lang="en-US" sz="2800" dirty="0"/>
              <a:t>4. </a:t>
            </a:r>
            <a:r>
              <a:rPr lang="en-US" sz="2800" b="1" dirty="0"/>
              <a:t>Deposit </a:t>
            </a:r>
            <a:r>
              <a:rPr lang="en-US" sz="2800" b="1" dirty="0" smtClean="0"/>
              <a:t>Cash</a:t>
            </a:r>
          </a:p>
          <a:p>
            <a:pPr marL="0" indent="0" algn="l">
              <a:buNone/>
            </a:pPr>
            <a:r>
              <a:rPr lang="en-US" sz="2800" dirty="0"/>
              <a:t>5. </a:t>
            </a:r>
            <a:r>
              <a:rPr lang="en-US" sz="2800" b="1" dirty="0"/>
              <a:t>Issue of Pass Book</a:t>
            </a:r>
            <a:endParaRPr lang="en-US" sz="2800" b="1" dirty="0" smtClean="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51757820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FF0000"/>
                </a:solidFill>
              </a:rPr>
              <a:t>Forms Used in Operation of Bank Account</a:t>
            </a:r>
            <a:br>
              <a:rPr lang="en-US" sz="2800" b="1" dirty="0">
                <a:solidFill>
                  <a:srgbClr val="FF0000"/>
                </a:solidFill>
              </a:rPr>
            </a:br>
            <a:endParaRPr lang="ar-IQ" sz="2800" dirty="0">
              <a:solidFill>
                <a:srgbClr val="FF0000"/>
              </a:solidFill>
            </a:endParaRPr>
          </a:p>
        </p:txBody>
      </p:sp>
      <p:sp>
        <p:nvSpPr>
          <p:cNvPr id="3" name="Content Placeholder 2"/>
          <p:cNvSpPr>
            <a:spLocks noGrp="1"/>
          </p:cNvSpPr>
          <p:nvPr>
            <p:ph idx="1"/>
          </p:nvPr>
        </p:nvSpPr>
        <p:spPr/>
        <p:txBody>
          <a:bodyPr>
            <a:normAutofit/>
          </a:bodyPr>
          <a:lstStyle/>
          <a:p>
            <a:pPr marL="0" indent="0" algn="l">
              <a:buNone/>
            </a:pPr>
            <a:r>
              <a:rPr lang="en-US" sz="2800" dirty="0" smtClean="0"/>
              <a:t>Operating </a:t>
            </a:r>
            <a:r>
              <a:rPr lang="en-US" sz="2800" dirty="0"/>
              <a:t>a bank account means that </a:t>
            </a:r>
            <a:r>
              <a:rPr lang="en-US" sz="2800" dirty="0" smtClean="0"/>
              <a:t>the </a:t>
            </a:r>
            <a:r>
              <a:rPr lang="en-US" sz="2800" dirty="0"/>
              <a:t>customer deposits a sum of money in near </a:t>
            </a:r>
            <a:r>
              <a:rPr lang="en-US" sz="2800" dirty="0" smtClean="0"/>
              <a:t>future and </a:t>
            </a:r>
            <a:r>
              <a:rPr lang="en-US" sz="2800" dirty="0"/>
              <a:t>withdraws money from the account according to the needs. The following forms can </a:t>
            </a:r>
            <a:r>
              <a:rPr lang="en-US" sz="2800" dirty="0" smtClean="0"/>
              <a:t>be used </a:t>
            </a:r>
            <a:r>
              <a:rPr lang="en-US" sz="2800" dirty="0"/>
              <a:t>for the operation of the bank </a:t>
            </a:r>
            <a:r>
              <a:rPr lang="en-US" sz="2800" dirty="0" smtClean="0"/>
              <a:t>account</a:t>
            </a:r>
          </a:p>
          <a:p>
            <a:pPr marL="0" indent="0" algn="l">
              <a:buNone/>
            </a:pPr>
            <a:r>
              <a:rPr lang="en-US" sz="2800" dirty="0"/>
              <a:t>(1) Pay-in-slip </a:t>
            </a:r>
            <a:r>
              <a:rPr lang="en-US" sz="2800" dirty="0" smtClean="0"/>
              <a:t>Book.</a:t>
            </a:r>
            <a:endParaRPr lang="en-US" sz="2800" dirty="0"/>
          </a:p>
          <a:p>
            <a:pPr marL="0" indent="0" algn="l">
              <a:buNone/>
            </a:pPr>
            <a:r>
              <a:rPr lang="en-US" sz="2800" dirty="0"/>
              <a:t>(2) </a:t>
            </a:r>
            <a:r>
              <a:rPr lang="en-US" sz="2800" dirty="0" err="1"/>
              <a:t>Cheque</a:t>
            </a:r>
            <a:r>
              <a:rPr lang="en-US" sz="2800" dirty="0"/>
              <a:t> Book.</a:t>
            </a:r>
          </a:p>
          <a:p>
            <a:pPr marL="0" indent="0" algn="l">
              <a:buNone/>
            </a:pPr>
            <a:r>
              <a:rPr lang="en-US" sz="2800" dirty="0"/>
              <a:t>(3) Pass Book.</a:t>
            </a:r>
            <a:endParaRPr lang="ar-IQ" sz="2800"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21956895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lnSpcReduction="10000"/>
          </a:bodyPr>
          <a:lstStyle/>
          <a:p>
            <a:pPr marL="0" indent="0" algn="l">
              <a:buNone/>
            </a:pPr>
            <a:r>
              <a:rPr lang="en-US" sz="2800" dirty="0" smtClean="0"/>
              <a:t>1. </a:t>
            </a:r>
            <a:r>
              <a:rPr lang="en-US" sz="2800" b="1" dirty="0" smtClean="0"/>
              <a:t>Pay-in-slip </a:t>
            </a:r>
            <a:r>
              <a:rPr lang="en-US" sz="2800" b="1" dirty="0"/>
              <a:t>Book: </a:t>
            </a:r>
            <a:r>
              <a:rPr lang="en-US" sz="2800" dirty="0"/>
              <a:t>This book contains printed slips with perforated </a:t>
            </a:r>
            <a:r>
              <a:rPr lang="en-US" sz="2800" dirty="0" smtClean="0"/>
              <a:t>counterfoils. The </a:t>
            </a:r>
            <a:r>
              <a:rPr lang="en-US" sz="2800" dirty="0"/>
              <a:t>bank supplies pay-in-slip either in book form or loose to the customer </a:t>
            </a:r>
            <a:r>
              <a:rPr lang="en-US" sz="2800" dirty="0" smtClean="0"/>
              <a:t>while depositing </a:t>
            </a:r>
            <a:r>
              <a:rPr lang="en-US" sz="2800" dirty="0"/>
              <a:t>cash, </a:t>
            </a:r>
            <a:r>
              <a:rPr lang="en-US" sz="2800" dirty="0" err="1" smtClean="0"/>
              <a:t>cheques</a:t>
            </a:r>
            <a:r>
              <a:rPr lang="en-US" sz="2800" dirty="0" smtClean="0"/>
              <a:t>, </a:t>
            </a:r>
            <a:r>
              <a:rPr lang="en-US" sz="2800" dirty="0"/>
              <a:t>drafts etc., to the credit of his account. Some banks </a:t>
            </a:r>
            <a:r>
              <a:rPr lang="en-US" sz="2800" dirty="0" smtClean="0"/>
              <a:t>supply slips </a:t>
            </a:r>
            <a:r>
              <a:rPr lang="en-US" sz="2800" dirty="0"/>
              <a:t>for </a:t>
            </a:r>
            <a:r>
              <a:rPr lang="en-US" sz="2800" dirty="0" smtClean="0"/>
              <a:t>depositing    </a:t>
            </a:r>
            <a:r>
              <a:rPr lang="en-US" sz="2800" dirty="0"/>
              <a:t>(a) Cash, and (b) </a:t>
            </a:r>
            <a:r>
              <a:rPr lang="en-US" sz="2800" dirty="0" err="1" smtClean="0"/>
              <a:t>Cheque</a:t>
            </a:r>
            <a:r>
              <a:rPr lang="en-US" sz="2800" dirty="0" smtClean="0"/>
              <a:t>/Drafts etc.</a:t>
            </a:r>
          </a:p>
          <a:p>
            <a:pPr marL="0" indent="0" algn="l">
              <a:buNone/>
            </a:pPr>
            <a:endParaRPr lang="en-US" sz="2800" dirty="0" smtClean="0"/>
          </a:p>
          <a:p>
            <a:pPr marL="0" indent="0" algn="l">
              <a:buNone/>
            </a:pPr>
            <a:r>
              <a:rPr lang="en-US" sz="2800" dirty="0"/>
              <a:t>2. </a:t>
            </a:r>
            <a:r>
              <a:rPr lang="en-US" sz="2800" b="1" dirty="0" err="1" smtClean="0"/>
              <a:t>Cheque</a:t>
            </a:r>
            <a:r>
              <a:rPr lang="en-US" sz="2800" b="1" dirty="0" smtClean="0"/>
              <a:t> </a:t>
            </a:r>
            <a:r>
              <a:rPr lang="en-US" sz="2800" b="1" dirty="0"/>
              <a:t>Book: </a:t>
            </a:r>
            <a:r>
              <a:rPr lang="en-US" sz="2800" dirty="0"/>
              <a:t>A </a:t>
            </a:r>
            <a:r>
              <a:rPr lang="en-US" sz="2800" dirty="0" err="1"/>
              <a:t>C</a:t>
            </a:r>
            <a:r>
              <a:rPr lang="en-US" sz="2800" dirty="0" err="1" smtClean="0"/>
              <a:t>heque</a:t>
            </a:r>
            <a:r>
              <a:rPr lang="en-US" sz="2800" dirty="0" smtClean="0"/>
              <a:t> </a:t>
            </a:r>
            <a:r>
              <a:rPr lang="en-US" sz="2800" dirty="0"/>
              <a:t>book contains bank </a:t>
            </a:r>
            <a:r>
              <a:rPr lang="en-US" sz="2800" dirty="0" err="1"/>
              <a:t>cheque</a:t>
            </a:r>
            <a:r>
              <a:rPr lang="en-US" sz="2800" dirty="0"/>
              <a:t> forms with counterfoils </a:t>
            </a:r>
            <a:r>
              <a:rPr lang="en-US" sz="2800" dirty="0" smtClean="0"/>
              <a:t>which can </a:t>
            </a:r>
            <a:r>
              <a:rPr lang="en-US" sz="2800" dirty="0"/>
              <a:t>be used by the customer to withdraw money from his account. The </a:t>
            </a:r>
            <a:r>
              <a:rPr lang="en-US" sz="2800" dirty="0" err="1"/>
              <a:t>cheque</a:t>
            </a:r>
            <a:r>
              <a:rPr lang="en-US" sz="2800" dirty="0"/>
              <a:t> </a:t>
            </a:r>
            <a:r>
              <a:rPr lang="en-US" sz="2800" dirty="0" smtClean="0"/>
              <a:t>book and </a:t>
            </a:r>
            <a:r>
              <a:rPr lang="en-US" sz="2800" dirty="0"/>
              <a:t>the counterfoils are serially numbered and </a:t>
            </a:r>
            <a:r>
              <a:rPr lang="en-US" sz="2800" dirty="0" smtClean="0"/>
              <a:t>these numbers </a:t>
            </a:r>
            <a:r>
              <a:rPr lang="en-US" sz="2800" dirty="0"/>
              <a:t>are entered into </a:t>
            </a:r>
            <a:r>
              <a:rPr lang="en-US" sz="2800" dirty="0" smtClean="0"/>
              <a:t>the </a:t>
            </a:r>
            <a:r>
              <a:rPr lang="en-US" sz="2800" dirty="0" err="1" smtClean="0"/>
              <a:t>cheque</a:t>
            </a:r>
            <a:r>
              <a:rPr lang="en-US" sz="2800" dirty="0" smtClean="0"/>
              <a:t> </a:t>
            </a:r>
            <a:r>
              <a:rPr lang="en-US" sz="2800" dirty="0"/>
              <a:t>book register of the bank and also recorded in the bank ledger.</a:t>
            </a:r>
            <a:endParaRPr lang="ar-IQ" sz="2800"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287723895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marL="0" indent="0" algn="l">
              <a:buNone/>
            </a:pPr>
            <a:r>
              <a:rPr lang="en-US" sz="2800" dirty="0"/>
              <a:t>3. </a:t>
            </a:r>
            <a:r>
              <a:rPr lang="en-US" sz="2800" b="1" dirty="0"/>
              <a:t>Pass Book: </a:t>
            </a:r>
            <a:r>
              <a:rPr lang="en-US" sz="2800" dirty="0"/>
              <a:t>A pass book is a book in which the banker keeps a full record of </a:t>
            </a:r>
            <a:r>
              <a:rPr lang="en-US" sz="2800" dirty="0" smtClean="0"/>
              <a:t>the customer’s </a:t>
            </a:r>
            <a:r>
              <a:rPr lang="en-US" sz="2800" dirty="0"/>
              <a:t>account. It is written by the bank, and hence it is essential for a </a:t>
            </a:r>
            <a:r>
              <a:rPr lang="en-US" sz="2800" dirty="0" smtClean="0"/>
              <a:t>customer to </a:t>
            </a:r>
            <a:r>
              <a:rPr lang="en-US" sz="2800" dirty="0"/>
              <a:t>send it (pass book) periodically to the bank, so that up-to-date entries may </a:t>
            </a:r>
            <a:r>
              <a:rPr lang="en-US" sz="2800" dirty="0" smtClean="0"/>
              <a:t>be entered </a:t>
            </a:r>
            <a:r>
              <a:rPr lang="en-US" sz="2800" dirty="0"/>
              <a:t>by the </a:t>
            </a:r>
            <a:r>
              <a:rPr lang="en-US" sz="2800" dirty="0" smtClean="0"/>
              <a:t>banks.</a:t>
            </a:r>
            <a:endParaRPr lang="ar-IQ" sz="2800"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308454221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a:solidFill>
                  <a:srgbClr val="FF0000"/>
                </a:solidFill>
              </a:rPr>
              <a:t>Closing of a Bank </a:t>
            </a:r>
            <a:r>
              <a:rPr lang="en-US" sz="2800" b="1" dirty="0" smtClean="0">
                <a:solidFill>
                  <a:srgbClr val="FF0000"/>
                </a:solidFill>
              </a:rPr>
              <a:t>Account</a:t>
            </a:r>
            <a:r>
              <a:rPr lang="en-US" sz="2000" b="1" dirty="0"/>
              <a:t/>
            </a:r>
            <a:br>
              <a:rPr lang="en-US" sz="2000" b="1" dirty="0"/>
            </a:br>
            <a:r>
              <a:rPr lang="en-US" sz="2000" dirty="0"/>
              <a:t>A bank account may be closed by either party i.e., the customer and the banker. A </a:t>
            </a:r>
            <a:r>
              <a:rPr lang="en-US" sz="2000" dirty="0" smtClean="0"/>
              <a:t>bank</a:t>
            </a:r>
            <a:r>
              <a:rPr lang="en-US" sz="2000" dirty="0"/>
              <a:t> </a:t>
            </a:r>
            <a:r>
              <a:rPr lang="en-US" sz="2000" dirty="0" smtClean="0"/>
              <a:t>account </a:t>
            </a:r>
            <a:r>
              <a:rPr lang="en-US" sz="2000" dirty="0"/>
              <a:t>may be closed in the following </a:t>
            </a:r>
            <a:r>
              <a:rPr lang="en-US" sz="2000" dirty="0" smtClean="0"/>
              <a:t>cases:</a:t>
            </a:r>
            <a:endParaRPr lang="ar-IQ" sz="2000" dirty="0"/>
          </a:p>
        </p:txBody>
      </p:sp>
      <p:sp>
        <p:nvSpPr>
          <p:cNvPr id="3" name="Content Placeholder 2"/>
          <p:cNvSpPr>
            <a:spLocks noGrp="1"/>
          </p:cNvSpPr>
          <p:nvPr>
            <p:ph idx="1"/>
          </p:nvPr>
        </p:nvSpPr>
        <p:spPr/>
        <p:txBody>
          <a:bodyPr>
            <a:normAutofit/>
          </a:bodyPr>
          <a:lstStyle/>
          <a:p>
            <a:pPr marL="0" indent="0" algn="l">
              <a:buNone/>
            </a:pPr>
            <a:r>
              <a:rPr lang="en-US" sz="2800" dirty="0" smtClean="0"/>
              <a:t>1. </a:t>
            </a:r>
            <a:r>
              <a:rPr lang="en-US" sz="2800" b="1" dirty="0" smtClean="0"/>
              <a:t>At </a:t>
            </a:r>
            <a:r>
              <a:rPr lang="en-US" sz="2800" b="1" dirty="0"/>
              <a:t>the Request of the </a:t>
            </a:r>
            <a:r>
              <a:rPr lang="en-US" sz="2800" b="1" dirty="0" smtClean="0"/>
              <a:t>Customer</a:t>
            </a:r>
            <a:endParaRPr lang="ar-IQ" sz="2800" b="1" dirty="0" smtClean="0"/>
          </a:p>
          <a:p>
            <a:pPr marL="0" indent="0" algn="l">
              <a:buNone/>
            </a:pPr>
            <a:r>
              <a:rPr lang="en-US" sz="2800" dirty="0"/>
              <a:t>2. </a:t>
            </a:r>
            <a:r>
              <a:rPr lang="en-US" sz="2800" b="1" dirty="0"/>
              <a:t>Inoperative </a:t>
            </a:r>
            <a:r>
              <a:rPr lang="en-US" sz="2800" b="1" dirty="0" smtClean="0"/>
              <a:t>Account</a:t>
            </a:r>
          </a:p>
          <a:p>
            <a:pPr marL="0" indent="0" algn="l">
              <a:buNone/>
            </a:pPr>
            <a:r>
              <a:rPr lang="en-US" sz="2800" dirty="0"/>
              <a:t>3. </a:t>
            </a:r>
            <a:r>
              <a:rPr lang="en-US" sz="2800" b="1" dirty="0"/>
              <a:t>At the Instance of the </a:t>
            </a:r>
            <a:r>
              <a:rPr lang="en-US" sz="2800" b="1" dirty="0" smtClean="0"/>
              <a:t>Banker</a:t>
            </a:r>
          </a:p>
          <a:p>
            <a:pPr marL="0" indent="0" algn="l">
              <a:buNone/>
            </a:pPr>
            <a:r>
              <a:rPr lang="en-US" sz="2800" dirty="0"/>
              <a:t>4. </a:t>
            </a:r>
            <a:r>
              <a:rPr lang="en-US" sz="2800" b="1" dirty="0"/>
              <a:t>On Receipt of Notice of Customer’s </a:t>
            </a:r>
            <a:r>
              <a:rPr lang="en-US" sz="2800" b="1" dirty="0" smtClean="0"/>
              <a:t>Death</a:t>
            </a:r>
          </a:p>
          <a:p>
            <a:pPr marL="0" indent="0" algn="l">
              <a:buNone/>
            </a:pPr>
            <a:r>
              <a:rPr lang="en-US" sz="2800" dirty="0"/>
              <a:t>5. </a:t>
            </a:r>
            <a:r>
              <a:rPr lang="en-US" sz="2800" b="1" dirty="0"/>
              <a:t>On the Insanity of the </a:t>
            </a:r>
            <a:r>
              <a:rPr lang="en-US" sz="2800" b="1" dirty="0" smtClean="0"/>
              <a:t>Customer</a:t>
            </a:r>
          </a:p>
          <a:p>
            <a:pPr marL="0" indent="0" algn="l">
              <a:buNone/>
            </a:pPr>
            <a:r>
              <a:rPr lang="en-US" sz="2800" dirty="0"/>
              <a:t>6. </a:t>
            </a:r>
            <a:r>
              <a:rPr lang="en-US" sz="2800" b="1" dirty="0"/>
              <a:t>On Insolvency of the </a:t>
            </a:r>
            <a:r>
              <a:rPr lang="en-US" sz="2800" b="1" dirty="0" smtClean="0"/>
              <a:t>Customer</a:t>
            </a:r>
          </a:p>
          <a:p>
            <a:pPr marL="0" indent="0" algn="l">
              <a:buNone/>
            </a:pPr>
            <a:r>
              <a:rPr lang="en-US" sz="2800" dirty="0"/>
              <a:t>7. </a:t>
            </a:r>
            <a:r>
              <a:rPr lang="en-US" sz="2800" b="1" dirty="0"/>
              <a:t>On Receipt of Garnishee </a:t>
            </a:r>
            <a:r>
              <a:rPr lang="en-US" sz="2800" b="1" dirty="0" smtClean="0"/>
              <a:t>Order</a:t>
            </a:r>
          </a:p>
          <a:p>
            <a:pPr marL="0" indent="0" algn="l">
              <a:buNone/>
            </a:pPr>
            <a:r>
              <a:rPr lang="en-US" sz="2800" dirty="0"/>
              <a:t>8. </a:t>
            </a:r>
            <a:r>
              <a:rPr lang="en-US" sz="2800" b="1" dirty="0"/>
              <a:t>On Receiving Notice of Assignment</a:t>
            </a:r>
            <a:endParaRPr lang="ar-IQ" sz="2800"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319261810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fontScale="70000" lnSpcReduction="20000"/>
          </a:bodyPr>
          <a:lstStyle/>
          <a:p>
            <a:pPr marL="0" indent="0" algn="l">
              <a:buNone/>
            </a:pPr>
            <a:r>
              <a:rPr lang="en-US" b="1" i="1" dirty="0">
                <a:solidFill>
                  <a:srgbClr val="FF0000"/>
                </a:solidFill>
              </a:rPr>
              <a:t>Questions for </a:t>
            </a:r>
            <a:r>
              <a:rPr lang="en-US" b="1" i="1" dirty="0" smtClean="0">
                <a:solidFill>
                  <a:srgbClr val="FF0000"/>
                </a:solidFill>
              </a:rPr>
              <a:t>Discussion</a:t>
            </a:r>
            <a:endParaRPr lang="en-US" b="1" i="1" dirty="0">
              <a:solidFill>
                <a:srgbClr val="FF0000"/>
              </a:solidFill>
            </a:endParaRPr>
          </a:p>
          <a:p>
            <a:pPr marL="0" indent="0" algn="l">
              <a:buNone/>
            </a:pPr>
            <a:r>
              <a:rPr lang="en-US" dirty="0">
                <a:solidFill>
                  <a:srgbClr val="FF0000"/>
                </a:solidFill>
              </a:rPr>
              <a:t>1. Explain the different types of accounts which a person can open with a bank.</a:t>
            </a:r>
          </a:p>
          <a:p>
            <a:pPr marL="0" indent="0" algn="l">
              <a:buNone/>
            </a:pPr>
            <a:r>
              <a:rPr lang="en-US" dirty="0">
                <a:solidFill>
                  <a:srgbClr val="FF0000"/>
                </a:solidFill>
              </a:rPr>
              <a:t>2. What is the difference between Current, Savings and Fixed Deposit </a:t>
            </a:r>
            <a:r>
              <a:rPr lang="en-US" dirty="0" smtClean="0">
                <a:solidFill>
                  <a:srgbClr val="FF0000"/>
                </a:solidFill>
              </a:rPr>
              <a:t>accounts? Explain</a:t>
            </a:r>
            <a:endParaRPr lang="en-US" dirty="0">
              <a:solidFill>
                <a:srgbClr val="FF0000"/>
              </a:solidFill>
            </a:endParaRPr>
          </a:p>
          <a:p>
            <a:pPr marL="0" indent="0" algn="l">
              <a:buNone/>
            </a:pPr>
            <a:r>
              <a:rPr lang="en-US" dirty="0">
                <a:solidFill>
                  <a:srgbClr val="FF0000"/>
                </a:solidFill>
              </a:rPr>
              <a:t>3. What procedure does a banker follow in opening a new account? Explain.</a:t>
            </a:r>
          </a:p>
          <a:p>
            <a:pPr marL="0" indent="0" algn="l">
              <a:buNone/>
            </a:pPr>
            <a:r>
              <a:rPr lang="en-US" dirty="0">
                <a:solidFill>
                  <a:srgbClr val="FF0000"/>
                </a:solidFill>
              </a:rPr>
              <a:t>4. Discuss the various forms used in the operation of a savings or a current account.</a:t>
            </a:r>
          </a:p>
          <a:p>
            <a:pPr marL="0" indent="0" algn="l">
              <a:buNone/>
            </a:pPr>
            <a:r>
              <a:rPr lang="en-US" dirty="0">
                <a:solidFill>
                  <a:srgbClr val="FF0000"/>
                </a:solidFill>
              </a:rPr>
              <a:t>5. What is </a:t>
            </a:r>
            <a:r>
              <a:rPr lang="en-US" dirty="0" smtClean="0">
                <a:solidFill>
                  <a:srgbClr val="FF0000"/>
                </a:solidFill>
              </a:rPr>
              <a:t>a Recurring Deposit Account? What are the benefit of this accounts?</a:t>
            </a:r>
            <a:endParaRPr lang="en-US" dirty="0">
              <a:solidFill>
                <a:srgbClr val="FF0000"/>
              </a:solidFill>
            </a:endParaRPr>
          </a:p>
          <a:p>
            <a:pPr marL="0" indent="0" algn="l">
              <a:buNone/>
            </a:pPr>
            <a:r>
              <a:rPr lang="en-US" dirty="0">
                <a:solidFill>
                  <a:srgbClr val="FF0000"/>
                </a:solidFill>
              </a:rPr>
              <a:t>6. Briefly explain the various types of </a:t>
            </a:r>
            <a:r>
              <a:rPr lang="en-US" dirty="0" smtClean="0">
                <a:solidFill>
                  <a:srgbClr val="FF0000"/>
                </a:solidFill>
              </a:rPr>
              <a:t>current accounts </a:t>
            </a:r>
            <a:r>
              <a:rPr lang="en-US" dirty="0">
                <a:solidFill>
                  <a:srgbClr val="FF0000"/>
                </a:solidFill>
              </a:rPr>
              <a:t>a bank can </a:t>
            </a:r>
            <a:r>
              <a:rPr lang="en-US" dirty="0" smtClean="0">
                <a:solidFill>
                  <a:srgbClr val="FF0000"/>
                </a:solidFill>
              </a:rPr>
              <a:t>open.</a:t>
            </a:r>
            <a:endParaRPr lang="en-US" dirty="0">
              <a:solidFill>
                <a:srgbClr val="FF0000"/>
              </a:solidFill>
            </a:endParaRPr>
          </a:p>
          <a:p>
            <a:pPr marL="0" indent="0" algn="l">
              <a:buNone/>
            </a:pPr>
            <a:r>
              <a:rPr lang="en-US" dirty="0">
                <a:solidFill>
                  <a:srgbClr val="FF0000"/>
                </a:solidFill>
              </a:rPr>
              <a:t>7. State the circumstances under which a banker can close the account of a customer.</a:t>
            </a:r>
          </a:p>
          <a:p>
            <a:pPr marL="0" indent="0" algn="l">
              <a:buNone/>
            </a:pPr>
            <a:r>
              <a:rPr lang="en-US" dirty="0">
                <a:solidFill>
                  <a:srgbClr val="FF0000"/>
                </a:solidFill>
              </a:rPr>
              <a:t>8</a:t>
            </a:r>
            <a:r>
              <a:rPr lang="en-US" dirty="0" smtClean="0">
                <a:solidFill>
                  <a:srgbClr val="FF0000"/>
                </a:solidFill>
              </a:rPr>
              <a:t>.</a:t>
            </a:r>
            <a:r>
              <a:rPr lang="en-US" dirty="0">
                <a:solidFill>
                  <a:srgbClr val="FF0000"/>
                </a:solidFill>
              </a:rPr>
              <a:t> </a:t>
            </a:r>
            <a:r>
              <a:rPr lang="en-US" dirty="0" smtClean="0">
                <a:solidFill>
                  <a:srgbClr val="FF0000"/>
                </a:solidFill>
              </a:rPr>
              <a:t>What are </a:t>
            </a:r>
            <a:r>
              <a:rPr lang="en-US" dirty="0">
                <a:solidFill>
                  <a:srgbClr val="FF0000"/>
                </a:solidFill>
              </a:rPr>
              <a:t>the special characteristics of fixed </a:t>
            </a:r>
            <a:r>
              <a:rPr lang="en-US" dirty="0" smtClean="0">
                <a:solidFill>
                  <a:srgbClr val="FF0000"/>
                </a:solidFill>
              </a:rPr>
              <a:t>deposits? </a:t>
            </a:r>
            <a:endParaRPr lang="en-US" dirty="0">
              <a:solidFill>
                <a:srgbClr val="FF0000"/>
              </a:solidFill>
            </a:endParaRPr>
          </a:p>
          <a:p>
            <a:pPr marL="0" indent="0" algn="l">
              <a:buNone/>
            </a:pPr>
            <a:r>
              <a:rPr lang="en-US" dirty="0">
                <a:solidFill>
                  <a:srgbClr val="FF0000"/>
                </a:solidFill>
              </a:rPr>
              <a:t>9. </a:t>
            </a:r>
            <a:r>
              <a:rPr lang="en-US" dirty="0" smtClean="0">
                <a:solidFill>
                  <a:srgbClr val="FF0000"/>
                </a:solidFill>
              </a:rPr>
              <a:t>Write the benefits of current accounts</a:t>
            </a:r>
            <a:r>
              <a:rPr lang="en-US" dirty="0">
                <a:solidFill>
                  <a:srgbClr val="FF0000"/>
                </a:solidFill>
              </a:rPr>
              <a:t>?</a:t>
            </a:r>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8500634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6910" y="357166"/>
            <a:ext cx="5858678" cy="2062103"/>
          </a:xfrm>
          <a:prstGeom prst="rect">
            <a:avLst/>
          </a:prstGeom>
        </p:spPr>
        <p:txBody>
          <a:bodyPr wrap="square">
            <a:spAutoFit/>
          </a:bodyPr>
          <a:lstStyle/>
          <a:p>
            <a:pPr algn="ctr"/>
            <a:r>
              <a:rPr lang="en-US" sz="2400" b="1" dirty="0" smtClean="0">
                <a:solidFill>
                  <a:srgbClr val="FF0000"/>
                </a:solidFill>
                <a:latin typeface="Franklin Gothic Book" pitchFamily="34" charset="0"/>
                <a:ea typeface="Arabic Transparent"/>
                <a:cs typeface="Arabic Transparent"/>
              </a:rPr>
              <a:t>UNVERSITY OF SALAHADDIN</a:t>
            </a:r>
            <a:endParaRPr lang="ar-SA" sz="2400" b="1" dirty="0" smtClean="0">
              <a:solidFill>
                <a:srgbClr val="FF0000"/>
              </a:solidFill>
              <a:latin typeface="Franklin Gothic Book" pitchFamily="34" charset="0"/>
              <a:ea typeface="Arabic Transparent"/>
              <a:cs typeface="Arabic Transparent"/>
            </a:endParaRPr>
          </a:p>
          <a:p>
            <a:pPr algn="ctr"/>
            <a:r>
              <a:rPr lang="en-US" sz="2400" b="1" dirty="0" smtClean="0">
                <a:solidFill>
                  <a:srgbClr val="FF0000"/>
                </a:solidFill>
                <a:latin typeface="Franklin Gothic Book" pitchFamily="34" charset="0"/>
                <a:ea typeface="Arabic Transparent"/>
                <a:cs typeface="Arabic Transparent"/>
              </a:rPr>
              <a:t>COLLEGE OF ADMINISTRATION &amp; ECONOMIC</a:t>
            </a:r>
            <a:endParaRPr lang="ar-IQ" sz="2400" b="1" dirty="0" smtClean="0">
              <a:solidFill>
                <a:srgbClr val="FF0000"/>
              </a:solidFill>
              <a:latin typeface="Franklin Gothic Book" pitchFamily="34" charset="0"/>
              <a:ea typeface="Arabic Transparent"/>
              <a:cs typeface="Arabic Transparent"/>
            </a:endParaRPr>
          </a:p>
          <a:p>
            <a:pPr algn="ctr"/>
            <a:r>
              <a:rPr lang="en-US" sz="2400" b="1" dirty="0" smtClean="0">
                <a:solidFill>
                  <a:srgbClr val="FF0000"/>
                </a:solidFill>
                <a:latin typeface="Franklin Gothic Book" pitchFamily="34" charset="0"/>
                <a:ea typeface="Arabic Transparent"/>
                <a:cs typeface="Arabic Transparent"/>
              </a:rPr>
              <a:t>BANKING&amp;FINANCE DEPARTMENT</a:t>
            </a:r>
            <a:endParaRPr lang="ar-SA" sz="2400" b="1" dirty="0" smtClean="0">
              <a:solidFill>
                <a:srgbClr val="FF0000"/>
              </a:solidFill>
              <a:latin typeface="Franklin Gothic Book" pitchFamily="34" charset="0"/>
              <a:ea typeface="Arabic Transparent"/>
              <a:cs typeface="Arabic Transparent"/>
            </a:endParaRPr>
          </a:p>
          <a:p>
            <a:pPr algn="ctr"/>
            <a:r>
              <a:rPr lang="ar-SA" sz="3200" b="1" dirty="0" smtClean="0">
                <a:solidFill>
                  <a:srgbClr val="000099"/>
                </a:solidFill>
                <a:latin typeface="Franklin Gothic Book" pitchFamily="34" charset="0"/>
                <a:ea typeface="Arabic Transparent"/>
                <a:cs typeface="Arabic Transparent"/>
              </a:rPr>
              <a:t> </a:t>
            </a:r>
            <a:endParaRPr lang="ar-SA" sz="3200" b="1" dirty="0">
              <a:solidFill>
                <a:srgbClr val="000099"/>
              </a:solidFill>
              <a:latin typeface="Franklin Gothic Book" pitchFamily="34" charset="0"/>
              <a:ea typeface="Arabic Transparent"/>
              <a:cs typeface="Arabic Transparent"/>
            </a:endParaRPr>
          </a:p>
        </p:txBody>
      </p:sp>
      <p:pic>
        <p:nvPicPr>
          <p:cNvPr id="5" name="Picture 2" descr="C:\Users\APPLE\Desktop\salahaden logo.png"/>
          <p:cNvPicPr>
            <a:picLocks noChangeAspect="1" noChangeArrowheads="1"/>
          </p:cNvPicPr>
          <p:nvPr/>
        </p:nvPicPr>
        <p:blipFill>
          <a:blip r:embed="rId2"/>
          <a:srcRect/>
          <a:stretch>
            <a:fillRect/>
          </a:stretch>
        </p:blipFill>
        <p:spPr bwMode="auto">
          <a:xfrm>
            <a:off x="858018" y="424762"/>
            <a:ext cx="2354257" cy="2432733"/>
          </a:xfrm>
          <a:prstGeom prst="rect">
            <a:avLst/>
          </a:prstGeom>
          <a:noFill/>
          <a:ln w="9525">
            <a:noFill/>
            <a:miter lim="800000"/>
            <a:headEnd/>
            <a:tailEnd/>
          </a:ln>
        </p:spPr>
      </p:pic>
      <p:sp>
        <p:nvSpPr>
          <p:cNvPr id="2" name="Rectangle 1"/>
          <p:cNvSpPr/>
          <p:nvPr/>
        </p:nvSpPr>
        <p:spPr>
          <a:xfrm>
            <a:off x="2555776" y="3244334"/>
            <a:ext cx="4176464" cy="1200329"/>
          </a:xfrm>
          <a:prstGeom prst="rect">
            <a:avLst/>
          </a:prstGeom>
        </p:spPr>
        <p:txBody>
          <a:bodyPr wrap="square">
            <a:spAutoFit/>
          </a:bodyPr>
          <a:lstStyle/>
          <a:p>
            <a:pPr algn="ctr"/>
            <a:r>
              <a:rPr lang="en-US" sz="3600" b="1" dirty="0" smtClean="0">
                <a:solidFill>
                  <a:srgbClr val="0070C0"/>
                </a:solidFill>
              </a:rPr>
              <a:t>Banking operations</a:t>
            </a:r>
          </a:p>
          <a:p>
            <a:pPr algn="ctr"/>
            <a:r>
              <a:rPr lang="en-US" sz="3200" b="1" dirty="0">
                <a:solidFill>
                  <a:srgbClr val="0070C0"/>
                </a:solidFill>
              </a:rPr>
              <a:t>CHAPTER-5</a:t>
            </a:r>
            <a:r>
              <a:rPr lang="ar-OM" sz="3600" b="1" dirty="0" smtClean="0">
                <a:solidFill>
                  <a:srgbClr val="0070C0"/>
                </a:solidFill>
              </a:rPr>
              <a:t> </a:t>
            </a:r>
            <a:endParaRPr lang="ar-IQ" sz="3600" dirty="0"/>
          </a:p>
        </p:txBody>
      </p:sp>
      <p:sp>
        <p:nvSpPr>
          <p:cNvPr id="3" name="Rectangle 2"/>
          <p:cNvSpPr/>
          <p:nvPr/>
        </p:nvSpPr>
        <p:spPr>
          <a:xfrm>
            <a:off x="2358008" y="4167664"/>
            <a:ext cx="4572000" cy="1477328"/>
          </a:xfrm>
          <a:prstGeom prst="rect">
            <a:avLst/>
          </a:prstGeom>
        </p:spPr>
        <p:txBody>
          <a:bodyPr>
            <a:spAutoFit/>
          </a:bodyPr>
          <a:lstStyle/>
          <a:p>
            <a:r>
              <a:rPr lang="ar-OM" dirty="0">
                <a:solidFill>
                  <a:srgbClr val="FF0000"/>
                </a:solidFill>
              </a:rPr>
              <a:t> </a:t>
            </a:r>
          </a:p>
          <a:p>
            <a:pPr algn="ctr"/>
            <a:r>
              <a:rPr lang="en-US" sz="2400" dirty="0" smtClean="0">
                <a:solidFill>
                  <a:srgbClr val="FF0000"/>
                </a:solidFill>
              </a:rPr>
              <a:t>KAWA A. KHORSHEED</a:t>
            </a:r>
            <a:endParaRPr lang="ar-IQ" sz="2400" dirty="0">
              <a:solidFill>
                <a:srgbClr val="FF0000"/>
              </a:solidFill>
            </a:endParaRPr>
          </a:p>
          <a:p>
            <a:pPr algn="ctr"/>
            <a:r>
              <a:rPr lang="en-US" sz="2400" dirty="0" smtClean="0">
                <a:solidFill>
                  <a:srgbClr val="FF0000"/>
                </a:solidFill>
              </a:rPr>
              <a:t>2019</a:t>
            </a:r>
            <a:r>
              <a:rPr lang="ar-IQ" sz="2400" dirty="0" smtClean="0">
                <a:solidFill>
                  <a:srgbClr val="FF0000"/>
                </a:solidFill>
              </a:rPr>
              <a:t>-</a:t>
            </a:r>
            <a:r>
              <a:rPr lang="en-US" sz="2400" dirty="0" smtClean="0">
                <a:solidFill>
                  <a:srgbClr val="FF0000"/>
                </a:solidFill>
              </a:rPr>
              <a:t>2018</a:t>
            </a:r>
            <a:r>
              <a:rPr lang="ar-OM" sz="2400" dirty="0" smtClean="0">
                <a:solidFill>
                  <a:srgbClr val="FF0000"/>
                </a:solidFill>
              </a:rPr>
              <a:t> </a:t>
            </a:r>
            <a:endParaRPr lang="ar-IQ" sz="2400" dirty="0">
              <a:solidFill>
                <a:srgbClr val="FF0000"/>
              </a:solidFill>
            </a:endParaRPr>
          </a:p>
          <a:p>
            <a:pPr algn="ctr"/>
            <a:r>
              <a:rPr lang="en-US" sz="2400" dirty="0">
                <a:solidFill>
                  <a:srgbClr val="FF0000"/>
                </a:solidFill>
              </a:rPr>
              <a:t>Kawa_mba@yahoo.com</a:t>
            </a:r>
          </a:p>
        </p:txBody>
      </p:sp>
    </p:spTree>
    <p:extLst>
      <p:ext uri="{BB962C8B-B14F-4D97-AF65-F5344CB8AC3E}">
        <p14:creationId xmlns:p14="http://schemas.microsoft.com/office/powerpoint/2010/main" val="22485420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705178"/>
            <a:ext cx="6120680" cy="2308324"/>
          </a:xfrm>
          <a:prstGeom prst="rect">
            <a:avLst/>
          </a:prstGeom>
        </p:spPr>
        <p:txBody>
          <a:bodyPr wrap="square">
            <a:spAutoFit/>
          </a:bodyPr>
          <a:lstStyle/>
          <a:p>
            <a:pPr algn="l"/>
            <a:r>
              <a:rPr lang="en-US" sz="2400" b="1" dirty="0">
                <a:solidFill>
                  <a:srgbClr val="FF0000"/>
                </a:solidFill>
              </a:rPr>
              <a:t>5</a:t>
            </a:r>
            <a:r>
              <a:rPr lang="en-US" sz="2400" b="1" dirty="0" smtClean="0">
                <a:solidFill>
                  <a:srgbClr val="FF0000"/>
                </a:solidFill>
              </a:rPr>
              <a:t>- Agricultural </a:t>
            </a:r>
            <a:r>
              <a:rPr lang="en-US" sz="2400" b="1" dirty="0">
                <a:solidFill>
                  <a:srgbClr val="FF0000"/>
                </a:solidFill>
              </a:rPr>
              <a:t>Bank</a:t>
            </a:r>
            <a:r>
              <a:rPr lang="en-US" dirty="0"/>
              <a:t/>
            </a:r>
            <a:br>
              <a:rPr lang="en-US" dirty="0"/>
            </a:br>
            <a:r>
              <a:rPr lang="en-US" sz="2400" dirty="0"/>
              <a:t>The agricultural bank plays a vital role in the agriculture field. It provides loans farmers, landlords, </a:t>
            </a:r>
            <a:r>
              <a:rPr lang="en-US" sz="2400" dirty="0" smtClean="0"/>
              <a:t>to </a:t>
            </a:r>
            <a:r>
              <a:rPr lang="en-US" sz="2400" dirty="0"/>
              <a:t>enable them to buy fertilizers, seeds, tractors. With such loans they also finance </a:t>
            </a:r>
            <a:r>
              <a:rPr lang="en-US" sz="2400" dirty="0" smtClean="0"/>
              <a:t>water.</a:t>
            </a:r>
            <a:endParaRPr lang="ar-IQ" sz="2400" dirty="0"/>
          </a:p>
        </p:txBody>
      </p:sp>
      <p:sp>
        <p:nvSpPr>
          <p:cNvPr id="3" name="Rectangle 2"/>
          <p:cNvSpPr/>
          <p:nvPr/>
        </p:nvSpPr>
        <p:spPr>
          <a:xfrm>
            <a:off x="467544" y="3284984"/>
            <a:ext cx="6120680" cy="2308324"/>
          </a:xfrm>
          <a:prstGeom prst="rect">
            <a:avLst/>
          </a:prstGeom>
        </p:spPr>
        <p:txBody>
          <a:bodyPr wrap="square">
            <a:spAutoFit/>
          </a:bodyPr>
          <a:lstStyle/>
          <a:p>
            <a:pPr algn="l" rtl="0"/>
            <a:r>
              <a:rPr lang="en-US" sz="2400" b="1" dirty="0">
                <a:solidFill>
                  <a:srgbClr val="FF0000"/>
                </a:solidFill>
              </a:rPr>
              <a:t>6</a:t>
            </a:r>
            <a:r>
              <a:rPr lang="en-US" sz="2400" b="1" dirty="0" smtClean="0">
                <a:solidFill>
                  <a:srgbClr val="FF0000"/>
                </a:solidFill>
              </a:rPr>
              <a:t>. </a:t>
            </a:r>
            <a:r>
              <a:rPr lang="en-US" sz="2400" b="1" dirty="0">
                <a:solidFill>
                  <a:srgbClr val="FF0000"/>
                </a:solidFill>
              </a:rPr>
              <a:t>Saving </a:t>
            </a:r>
            <a:r>
              <a:rPr lang="en-US" sz="2400" b="1" dirty="0" smtClean="0">
                <a:solidFill>
                  <a:srgbClr val="FF0000"/>
                </a:solidFill>
              </a:rPr>
              <a:t>Banks</a:t>
            </a:r>
          </a:p>
          <a:p>
            <a:pPr algn="l" rtl="0"/>
            <a:r>
              <a:rPr lang="en-US" sz="2400" dirty="0" smtClean="0"/>
              <a:t> </a:t>
            </a:r>
            <a:r>
              <a:rPr lang="en-US" sz="2400" dirty="0"/>
              <a:t>It is kind of demand deposits which is generally kept by the people for the sake of safety. These facility is given for small saver and normally a small rate of interest is paid.</a:t>
            </a:r>
          </a:p>
          <a:p>
            <a:pPr algn="l" rtl="0"/>
            <a:endParaRPr lang="en-US" sz="2400" b="1" dirty="0">
              <a:solidFill>
                <a:srgbClr val="FF0000"/>
              </a:solidFill>
            </a:endParaRPr>
          </a:p>
        </p:txBody>
      </p:sp>
      <p:pic>
        <p:nvPicPr>
          <p:cNvPr id="4" name="Picture 6" descr="C:\Users\kawa\Desktop\bank9 agrevul.jpg"/>
          <p:cNvPicPr>
            <a:picLocks noChangeAspect="1" noChangeArrowheads="1"/>
          </p:cNvPicPr>
          <p:nvPr/>
        </p:nvPicPr>
        <p:blipFill>
          <a:blip r:embed="rId2"/>
          <a:srcRect/>
          <a:stretch>
            <a:fillRect/>
          </a:stretch>
        </p:blipFill>
        <p:spPr bwMode="auto">
          <a:xfrm>
            <a:off x="6588225" y="705178"/>
            <a:ext cx="2555776" cy="2219766"/>
          </a:xfrm>
          <a:prstGeom prst="rect">
            <a:avLst/>
          </a:prstGeom>
          <a:noFill/>
        </p:spPr>
      </p:pic>
      <p:pic>
        <p:nvPicPr>
          <p:cNvPr id="5" name="Picture 4" descr="C:\Users\kawa\Desktop\bank6.jpg"/>
          <p:cNvPicPr>
            <a:picLocks noChangeAspect="1" noChangeArrowheads="1"/>
          </p:cNvPicPr>
          <p:nvPr/>
        </p:nvPicPr>
        <p:blipFill>
          <a:blip r:embed="rId3"/>
          <a:srcRect/>
          <a:stretch>
            <a:fillRect/>
          </a:stretch>
        </p:blipFill>
        <p:spPr bwMode="auto">
          <a:xfrm>
            <a:off x="6588225" y="3501008"/>
            <a:ext cx="2555775" cy="2304256"/>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CHAPTER-5</a:t>
            </a:r>
            <a:endParaRPr lang="ar-IQ" dirty="0"/>
          </a:p>
        </p:txBody>
      </p:sp>
      <p:sp>
        <p:nvSpPr>
          <p:cNvPr id="3" name="Content Placeholder 2"/>
          <p:cNvSpPr>
            <a:spLocks noGrp="1"/>
          </p:cNvSpPr>
          <p:nvPr>
            <p:ph idx="1"/>
          </p:nvPr>
        </p:nvSpPr>
        <p:spPr/>
        <p:txBody>
          <a:bodyPr>
            <a:normAutofit fontScale="55000" lnSpcReduction="20000"/>
          </a:bodyPr>
          <a:lstStyle/>
          <a:p>
            <a:pPr marL="0" indent="0" algn="l">
              <a:buNone/>
            </a:pPr>
            <a:r>
              <a:rPr lang="en-US" dirty="0" smtClean="0">
                <a:latin typeface="Helvetica-Narrow"/>
              </a:rPr>
              <a:t>Definition </a:t>
            </a:r>
          </a:p>
          <a:p>
            <a:pPr marL="0" indent="0" algn="l">
              <a:buNone/>
            </a:pPr>
            <a:r>
              <a:rPr lang="en-US" dirty="0" smtClean="0">
                <a:latin typeface="Helvetica-Narrow"/>
              </a:rPr>
              <a:t>Essentials</a:t>
            </a:r>
            <a:endParaRPr lang="en-US" dirty="0">
              <a:latin typeface="Helvetica-Narrow"/>
            </a:endParaRPr>
          </a:p>
          <a:p>
            <a:pPr marL="0" indent="0" algn="l">
              <a:buNone/>
            </a:pPr>
            <a:r>
              <a:rPr lang="en-US" dirty="0">
                <a:latin typeface="Helvetica-Narrow"/>
              </a:rPr>
              <a:t>Types of </a:t>
            </a:r>
            <a:r>
              <a:rPr lang="en-US" dirty="0" err="1">
                <a:latin typeface="Helvetica-Narrow"/>
              </a:rPr>
              <a:t>Cheques</a:t>
            </a:r>
            <a:r>
              <a:rPr lang="en-US" dirty="0">
                <a:latin typeface="Helvetica-Narrow"/>
              </a:rPr>
              <a:t> </a:t>
            </a:r>
          </a:p>
          <a:p>
            <a:pPr marL="0" indent="0" algn="l">
              <a:buNone/>
            </a:pPr>
            <a:r>
              <a:rPr lang="en-US" dirty="0">
                <a:latin typeface="Helvetica-Narrow"/>
              </a:rPr>
              <a:t>Uses of a </a:t>
            </a:r>
            <a:r>
              <a:rPr lang="en-US" dirty="0" err="1" smtClean="0">
                <a:latin typeface="Helvetica-Narrow"/>
              </a:rPr>
              <a:t>Cheque</a:t>
            </a:r>
            <a:endParaRPr lang="en-US" dirty="0">
              <a:latin typeface="Helvetica-Narrow"/>
            </a:endParaRPr>
          </a:p>
          <a:p>
            <a:pPr marL="0" indent="0" algn="l">
              <a:buNone/>
            </a:pPr>
            <a:r>
              <a:rPr lang="en-US" dirty="0">
                <a:latin typeface="Helvetica-Narrow"/>
              </a:rPr>
              <a:t>Advantages of Using Printed </a:t>
            </a:r>
            <a:r>
              <a:rPr lang="en-US" dirty="0" smtClean="0">
                <a:latin typeface="Helvetica-Narrow"/>
              </a:rPr>
              <a:t>Forms</a:t>
            </a:r>
            <a:endParaRPr lang="en-US" dirty="0">
              <a:latin typeface="Helvetica-Narrow"/>
            </a:endParaRPr>
          </a:p>
          <a:p>
            <a:pPr marL="0" indent="0" algn="l">
              <a:buNone/>
            </a:pPr>
            <a:r>
              <a:rPr lang="en-US" dirty="0">
                <a:latin typeface="Helvetica-Narrow"/>
              </a:rPr>
              <a:t>Parties to a </a:t>
            </a:r>
            <a:r>
              <a:rPr lang="en-US" dirty="0" err="1" smtClean="0">
                <a:latin typeface="Helvetica-Narrow"/>
              </a:rPr>
              <a:t>Cheque</a:t>
            </a:r>
            <a:endParaRPr lang="en-US" dirty="0">
              <a:latin typeface="Helvetica-Narrow"/>
            </a:endParaRPr>
          </a:p>
          <a:p>
            <a:pPr marL="0" indent="0" algn="l">
              <a:buNone/>
            </a:pPr>
            <a:r>
              <a:rPr lang="en-US" sz="4400" b="1" dirty="0" smtClean="0">
                <a:latin typeface="Helvetica-Bold"/>
              </a:rPr>
              <a:t>C</a:t>
            </a:r>
            <a:r>
              <a:rPr lang="en-US" sz="2400" b="1" dirty="0" smtClean="0">
                <a:latin typeface="Helvetica-Bold"/>
              </a:rPr>
              <a:t>ROSSING </a:t>
            </a:r>
            <a:r>
              <a:rPr lang="en-US" sz="2400" b="1" dirty="0">
                <a:latin typeface="Helvetica-Bold"/>
              </a:rPr>
              <a:t>OF </a:t>
            </a:r>
            <a:r>
              <a:rPr lang="en-US" sz="4400" b="1" dirty="0" smtClean="0">
                <a:latin typeface="Helvetica-Bold"/>
              </a:rPr>
              <a:t>C</a:t>
            </a:r>
            <a:r>
              <a:rPr lang="en-US" sz="2400" b="1" dirty="0" smtClean="0">
                <a:latin typeface="Helvetica-Bold"/>
              </a:rPr>
              <a:t>HEQUES </a:t>
            </a:r>
            <a:endParaRPr lang="en-US" sz="4400" b="1" dirty="0">
              <a:latin typeface="Helvetica-Bold"/>
            </a:endParaRPr>
          </a:p>
          <a:p>
            <a:pPr marL="0" indent="0" algn="l">
              <a:buNone/>
            </a:pPr>
            <a:r>
              <a:rPr lang="en-US" dirty="0">
                <a:latin typeface="Helvetica-Narrow"/>
              </a:rPr>
              <a:t>Meaning of Crossing 209</a:t>
            </a:r>
          </a:p>
          <a:p>
            <a:pPr marL="0" indent="0" algn="l">
              <a:buNone/>
            </a:pPr>
            <a:r>
              <a:rPr lang="en-US" dirty="0">
                <a:latin typeface="Helvetica-Narrow"/>
              </a:rPr>
              <a:t>Types of Crossing 209</a:t>
            </a:r>
          </a:p>
          <a:p>
            <a:pPr marL="0" indent="0" algn="l">
              <a:buNone/>
            </a:pPr>
            <a:r>
              <a:rPr lang="en-US" sz="4400" b="1" dirty="0" smtClean="0">
                <a:latin typeface="Helvetica-Bold"/>
              </a:rPr>
              <a:t>E</a:t>
            </a:r>
            <a:r>
              <a:rPr lang="en-US" sz="2400" b="1" dirty="0" smtClean="0">
                <a:latin typeface="Helvetica-Bold"/>
              </a:rPr>
              <a:t>NDORSEMENT </a:t>
            </a:r>
            <a:endParaRPr lang="en-US" sz="4400" b="1" dirty="0">
              <a:latin typeface="Helvetica-Bold"/>
            </a:endParaRPr>
          </a:p>
          <a:p>
            <a:pPr marL="0" indent="0" algn="l">
              <a:buNone/>
            </a:pPr>
            <a:r>
              <a:rPr lang="en-US" dirty="0">
                <a:latin typeface="Helvetica-Narrow"/>
              </a:rPr>
              <a:t>Definition of Endorsement </a:t>
            </a:r>
          </a:p>
          <a:p>
            <a:pPr marL="0" indent="0" algn="l">
              <a:buNone/>
            </a:pPr>
            <a:r>
              <a:rPr lang="en-US" dirty="0">
                <a:latin typeface="Helvetica-Narrow"/>
              </a:rPr>
              <a:t>Essentials of a Valid Endorsement </a:t>
            </a:r>
          </a:p>
          <a:p>
            <a:pPr marL="0" indent="0" algn="l">
              <a:buNone/>
            </a:pPr>
            <a:r>
              <a:rPr lang="en-US" dirty="0">
                <a:latin typeface="Helvetica-Narrow"/>
              </a:rPr>
              <a:t>Kinds of Endorsement </a:t>
            </a:r>
          </a:p>
          <a:p>
            <a:pPr marL="0" indent="0" algn="l">
              <a:buNone/>
            </a:pPr>
            <a:r>
              <a:rPr lang="en-US" dirty="0">
                <a:latin typeface="Helvetica-Narrow"/>
              </a:rPr>
              <a:t>Differences Between a Bill of Exchange and </a:t>
            </a:r>
            <a:r>
              <a:rPr lang="en-US" dirty="0" err="1">
                <a:latin typeface="Helvetica-Narrow"/>
              </a:rPr>
              <a:t>Cheque</a:t>
            </a:r>
            <a:r>
              <a:rPr lang="en-US" dirty="0">
                <a:latin typeface="Helvetica-Narrow"/>
              </a:rPr>
              <a:t> </a:t>
            </a:r>
          </a:p>
          <a:p>
            <a:pPr marL="0" indent="0" algn="l">
              <a:buNone/>
            </a:pPr>
            <a:r>
              <a:rPr lang="en-US" dirty="0">
                <a:latin typeface="Helvetica-Narrow"/>
              </a:rPr>
              <a:t>Distinguish Between a </a:t>
            </a:r>
            <a:r>
              <a:rPr lang="en-US" dirty="0" err="1">
                <a:latin typeface="Helvetica-Narrow"/>
              </a:rPr>
              <a:t>Cheque</a:t>
            </a:r>
            <a:r>
              <a:rPr lang="en-US" dirty="0">
                <a:latin typeface="Helvetica-Narrow"/>
              </a:rPr>
              <a:t> and a Promissory Note</a:t>
            </a:r>
            <a:endParaRPr lang="ar-IQ"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336638776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pPr lvl="0">
              <a:spcBef>
                <a:spcPct val="20000"/>
              </a:spcBef>
            </a:pPr>
            <a:r>
              <a:rPr lang="en-US" sz="2800" b="1" dirty="0">
                <a:solidFill>
                  <a:srgbClr val="FF0000"/>
                </a:solidFill>
                <a:latin typeface="Helvetica-Narrow"/>
                <a:ea typeface="+mn-ea"/>
                <a:cs typeface="+mn-cs"/>
              </a:rPr>
              <a:t>Definition </a:t>
            </a:r>
            <a:r>
              <a:rPr lang="en-US" sz="2800" b="1" dirty="0" smtClean="0">
                <a:solidFill>
                  <a:srgbClr val="FF0000"/>
                </a:solidFill>
                <a:latin typeface="Helvetica-Narrow"/>
                <a:ea typeface="+mn-ea"/>
                <a:cs typeface="+mn-cs"/>
              </a:rPr>
              <a:t> </a:t>
            </a:r>
            <a:r>
              <a:rPr lang="en-US" sz="2800" b="1" dirty="0" err="1">
                <a:solidFill>
                  <a:srgbClr val="FF0000"/>
                </a:solidFill>
                <a:latin typeface="Helvetica-Narrow"/>
                <a:ea typeface="+mn-ea"/>
                <a:cs typeface="+mn-cs"/>
              </a:rPr>
              <a:t>Cheques</a:t>
            </a:r>
            <a:r>
              <a:rPr lang="en-US" sz="2800" b="1" dirty="0">
                <a:solidFill>
                  <a:srgbClr val="FF0000"/>
                </a:solidFill>
                <a:latin typeface="Helvetica-Narrow"/>
                <a:ea typeface="+mn-ea"/>
                <a:cs typeface="+mn-cs"/>
              </a:rPr>
              <a:t> </a:t>
            </a:r>
            <a:br>
              <a:rPr lang="en-US" sz="2800" b="1" dirty="0">
                <a:solidFill>
                  <a:srgbClr val="FF0000"/>
                </a:solidFill>
                <a:latin typeface="Helvetica-Narrow"/>
                <a:ea typeface="+mn-ea"/>
                <a:cs typeface="+mn-cs"/>
              </a:rPr>
            </a:br>
            <a:endParaRPr lang="ar-IQ" sz="2800" b="1" dirty="0">
              <a:solidFill>
                <a:srgbClr val="FF0000"/>
              </a:solidFill>
            </a:endParaRPr>
          </a:p>
        </p:txBody>
      </p:sp>
      <p:sp>
        <p:nvSpPr>
          <p:cNvPr id="3" name="Content Placeholder 2"/>
          <p:cNvSpPr>
            <a:spLocks noGrp="1"/>
          </p:cNvSpPr>
          <p:nvPr>
            <p:ph idx="1"/>
          </p:nvPr>
        </p:nvSpPr>
        <p:spPr>
          <a:xfrm>
            <a:off x="457200" y="692696"/>
            <a:ext cx="8229600" cy="5433467"/>
          </a:xfrm>
        </p:spPr>
        <p:txBody>
          <a:bodyPr/>
          <a:lstStyle/>
          <a:p>
            <a:pPr marL="0" indent="0" algn="l">
              <a:buNone/>
            </a:pPr>
            <a:r>
              <a:rPr lang="en-US" dirty="0">
                <a:latin typeface="Esprit-Book"/>
              </a:rPr>
              <a:t>bill </a:t>
            </a:r>
            <a:r>
              <a:rPr lang="en-US" dirty="0" smtClean="0">
                <a:latin typeface="Esprit-Book"/>
              </a:rPr>
              <a:t>of exchange </a:t>
            </a:r>
            <a:r>
              <a:rPr lang="en-US" dirty="0">
                <a:latin typeface="Esprit-Book"/>
              </a:rPr>
              <a:t>drawn on a specified banker and not expressed to be payable otherwise than </a:t>
            </a:r>
            <a:r>
              <a:rPr lang="en-US" dirty="0" smtClean="0">
                <a:latin typeface="Esprit-Book"/>
              </a:rPr>
              <a:t>on demand.</a:t>
            </a:r>
            <a:endParaRPr lang="ar-IQ" dirty="0"/>
          </a:p>
        </p:txBody>
      </p:sp>
      <p:pic>
        <p:nvPicPr>
          <p:cNvPr id="5" name="Picture 4" descr="C:\Users\kawa\Desktop\mb_check_labeled.gif"/>
          <p:cNvPicPr>
            <a:picLocks noChangeAspect="1" noChangeArrowheads="1"/>
          </p:cNvPicPr>
          <p:nvPr/>
        </p:nvPicPr>
        <p:blipFill>
          <a:blip r:embed="rId2"/>
          <a:srcRect/>
          <a:stretch>
            <a:fillRect/>
          </a:stretch>
        </p:blipFill>
        <p:spPr bwMode="auto">
          <a:xfrm>
            <a:off x="0" y="2204865"/>
            <a:ext cx="9145588" cy="3921298"/>
          </a:xfrm>
          <a:prstGeom prst="rect">
            <a:avLst/>
          </a:prstGeom>
          <a:noFill/>
        </p:spPr>
      </p:pic>
      <p:sp>
        <p:nvSpPr>
          <p:cNvPr id="6" name="Rectangle 5"/>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203968596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652934"/>
          </a:xfrm>
        </p:spPr>
        <p:txBody>
          <a:bodyPr>
            <a:noAutofit/>
          </a:bodyPr>
          <a:lstStyle/>
          <a:p>
            <a:pPr algn="l"/>
            <a:r>
              <a:rPr lang="en-US" sz="2400" b="1" dirty="0">
                <a:solidFill>
                  <a:schemeClr val="accent2">
                    <a:lumMod val="75000"/>
                  </a:schemeClr>
                </a:solidFill>
                <a:latin typeface="Futura-Bold"/>
              </a:rPr>
              <a:t>Essentials</a:t>
            </a:r>
            <a:br>
              <a:rPr lang="en-US" sz="2400" b="1" dirty="0">
                <a:solidFill>
                  <a:schemeClr val="accent2">
                    <a:lumMod val="75000"/>
                  </a:schemeClr>
                </a:solidFill>
                <a:latin typeface="Futura-Bold"/>
              </a:rPr>
            </a:br>
            <a:r>
              <a:rPr lang="en-US" sz="2400" dirty="0">
                <a:solidFill>
                  <a:schemeClr val="accent2">
                    <a:lumMod val="75000"/>
                  </a:schemeClr>
                </a:solidFill>
                <a:latin typeface="Esprit-Book"/>
              </a:rPr>
              <a:t>From the above definition it follows that an instrument to be called a </a:t>
            </a:r>
            <a:r>
              <a:rPr lang="en-US" sz="2400" dirty="0" err="1">
                <a:solidFill>
                  <a:schemeClr val="accent2">
                    <a:lumMod val="75000"/>
                  </a:schemeClr>
                </a:solidFill>
                <a:latin typeface="Esprit-Book"/>
              </a:rPr>
              <a:t>cheque</a:t>
            </a:r>
            <a:r>
              <a:rPr lang="en-US" sz="2400" dirty="0">
                <a:solidFill>
                  <a:schemeClr val="accent2">
                    <a:lumMod val="75000"/>
                  </a:schemeClr>
                </a:solidFill>
                <a:latin typeface="Esprit-Book"/>
              </a:rPr>
              <a:t> must </a:t>
            </a:r>
            <a:r>
              <a:rPr lang="en-US" sz="2400" dirty="0" smtClean="0">
                <a:solidFill>
                  <a:schemeClr val="accent2">
                    <a:lumMod val="75000"/>
                  </a:schemeClr>
                </a:solidFill>
                <a:latin typeface="Esprit-Book"/>
              </a:rPr>
              <a:t>fulfil </a:t>
            </a:r>
            <a:r>
              <a:rPr lang="en-US" sz="2400" dirty="0">
                <a:latin typeface="Esprit-Book"/>
              </a:rPr>
              <a:t>certain conditions. They are:</a:t>
            </a:r>
            <a:br>
              <a:rPr lang="en-US" sz="2400" dirty="0">
                <a:latin typeface="Esprit-Book"/>
              </a:rPr>
            </a:br>
            <a:r>
              <a:rPr lang="en-US" sz="2400" dirty="0">
                <a:solidFill>
                  <a:schemeClr val="accent2">
                    <a:lumMod val="75000"/>
                  </a:schemeClr>
                </a:solidFill>
                <a:latin typeface="Esprit-Book"/>
              </a:rPr>
              <a:t/>
            </a:r>
            <a:br>
              <a:rPr lang="en-US" sz="2400" dirty="0">
                <a:solidFill>
                  <a:schemeClr val="accent2">
                    <a:lumMod val="75000"/>
                  </a:schemeClr>
                </a:solidFill>
                <a:latin typeface="Esprit-Book"/>
              </a:rPr>
            </a:br>
            <a:endParaRPr lang="ar-IQ" sz="2400" dirty="0">
              <a:solidFill>
                <a:schemeClr val="accent2">
                  <a:lumMod val="75000"/>
                </a:schemeClr>
              </a:solidFill>
            </a:endParaRPr>
          </a:p>
        </p:txBody>
      </p:sp>
      <p:sp>
        <p:nvSpPr>
          <p:cNvPr id="3" name="Content Placeholder 2"/>
          <p:cNvSpPr>
            <a:spLocks noGrp="1"/>
          </p:cNvSpPr>
          <p:nvPr>
            <p:ph idx="1"/>
          </p:nvPr>
        </p:nvSpPr>
        <p:spPr>
          <a:xfrm>
            <a:off x="457200" y="1417638"/>
            <a:ext cx="8229600" cy="4708525"/>
          </a:xfrm>
        </p:spPr>
        <p:txBody>
          <a:bodyPr>
            <a:normAutofit fontScale="92500" lnSpcReduction="20000"/>
          </a:bodyPr>
          <a:lstStyle/>
          <a:p>
            <a:pPr marL="0" indent="0" algn="l">
              <a:buNone/>
            </a:pPr>
            <a:r>
              <a:rPr lang="en-US" dirty="0" smtClean="0">
                <a:latin typeface="Esprit-Book"/>
              </a:rPr>
              <a:t>1</a:t>
            </a:r>
            <a:r>
              <a:rPr lang="en-US" dirty="0">
                <a:latin typeface="Esprit-Book"/>
              </a:rPr>
              <a:t>. It is an instrument in writing;</a:t>
            </a:r>
          </a:p>
          <a:p>
            <a:pPr marL="0" indent="0" algn="l">
              <a:buNone/>
            </a:pPr>
            <a:r>
              <a:rPr lang="en-US" dirty="0" smtClean="0">
                <a:latin typeface="Esprit-Book"/>
              </a:rPr>
              <a:t>2. It contains unconditional order;</a:t>
            </a:r>
          </a:p>
          <a:p>
            <a:pPr marL="0" indent="0" algn="l">
              <a:buNone/>
            </a:pPr>
            <a:r>
              <a:rPr lang="en-US" dirty="0" smtClean="0">
                <a:latin typeface="Esprit-Book"/>
              </a:rPr>
              <a:t>3. It is drawn by the drawer;</a:t>
            </a:r>
          </a:p>
          <a:p>
            <a:pPr marL="0" indent="0" algn="l">
              <a:buNone/>
            </a:pPr>
            <a:r>
              <a:rPr lang="en-US" dirty="0" smtClean="0">
                <a:latin typeface="Esprit-Book"/>
              </a:rPr>
              <a:t>4</a:t>
            </a:r>
            <a:r>
              <a:rPr lang="en-US" dirty="0">
                <a:latin typeface="Esprit-Book"/>
              </a:rPr>
              <a:t>. It is drawn upon a specified banker;</a:t>
            </a:r>
          </a:p>
          <a:p>
            <a:pPr marL="0" indent="0" algn="l">
              <a:buNone/>
            </a:pPr>
            <a:r>
              <a:rPr lang="en-US" dirty="0">
                <a:latin typeface="Esprit-Book"/>
              </a:rPr>
              <a:t>5. To pay a certain sum of </a:t>
            </a:r>
            <a:r>
              <a:rPr lang="en-US" dirty="0" smtClean="0">
                <a:latin typeface="Esprit-Book"/>
              </a:rPr>
              <a:t>money;</a:t>
            </a:r>
            <a:endParaRPr lang="en-US" dirty="0">
              <a:latin typeface="Esprit-Book"/>
            </a:endParaRPr>
          </a:p>
          <a:p>
            <a:pPr marL="0" indent="0" algn="l">
              <a:buNone/>
            </a:pPr>
            <a:r>
              <a:rPr lang="en-US" dirty="0">
                <a:latin typeface="Esprit-Book"/>
              </a:rPr>
              <a:t>6. Payable on demand;</a:t>
            </a:r>
          </a:p>
          <a:p>
            <a:pPr marL="0" indent="0" algn="l">
              <a:buNone/>
            </a:pPr>
            <a:r>
              <a:rPr lang="en-US" dirty="0">
                <a:latin typeface="Esprit-Book"/>
              </a:rPr>
              <a:t>7. Payable to a certain person or his order or to the bearer of the instrument.</a:t>
            </a:r>
          </a:p>
          <a:p>
            <a:pPr marL="0" indent="0" algn="l">
              <a:buNone/>
            </a:pPr>
            <a:r>
              <a:rPr lang="en-US" dirty="0">
                <a:latin typeface="Esprit-Book"/>
              </a:rPr>
              <a:t>8. A </a:t>
            </a:r>
            <a:r>
              <a:rPr lang="en-US" dirty="0" err="1">
                <a:latin typeface="Esprit-Book"/>
              </a:rPr>
              <a:t>cheque</a:t>
            </a:r>
            <a:r>
              <a:rPr lang="en-US" dirty="0">
                <a:latin typeface="Esprit-Book"/>
              </a:rPr>
              <a:t> should be properly </a:t>
            </a:r>
            <a:r>
              <a:rPr lang="en-US" dirty="0" smtClean="0">
                <a:latin typeface="Esprit-Book"/>
              </a:rPr>
              <a:t>dated</a:t>
            </a:r>
            <a:endParaRPr lang="en-US" dirty="0">
              <a:latin typeface="Esprit-Book"/>
            </a:endParaRPr>
          </a:p>
          <a:p>
            <a:pPr marL="0" indent="0" algn="l">
              <a:buNone/>
            </a:pPr>
            <a:r>
              <a:rPr lang="en-US" dirty="0">
                <a:latin typeface="Esprit-Book"/>
              </a:rPr>
              <a:t>9. It is signed by the </a:t>
            </a:r>
            <a:r>
              <a:rPr lang="en-US" dirty="0" smtClean="0">
                <a:latin typeface="Esprit-Book"/>
              </a:rPr>
              <a:t>maker</a:t>
            </a:r>
            <a:endParaRPr lang="en-US" dirty="0">
              <a:latin typeface="Esprit-Book"/>
            </a:endParaRPr>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75792948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sz="2800" b="1" dirty="0">
                <a:solidFill>
                  <a:srgbClr val="FF0000"/>
                </a:solidFill>
                <a:latin typeface="Futura-Bold"/>
              </a:rPr>
              <a:t>Uses of a </a:t>
            </a:r>
            <a:r>
              <a:rPr lang="en-US" sz="2800" b="1" dirty="0" err="1">
                <a:solidFill>
                  <a:srgbClr val="FF0000"/>
                </a:solidFill>
                <a:latin typeface="Futura-Bold"/>
              </a:rPr>
              <a:t>Cheque</a:t>
            </a:r>
            <a:r>
              <a:rPr lang="en-US" sz="2800" b="1" dirty="0">
                <a:solidFill>
                  <a:srgbClr val="FF0000"/>
                </a:solidFill>
                <a:latin typeface="Futura-Bold"/>
              </a:rPr>
              <a:t/>
            </a:r>
            <a:br>
              <a:rPr lang="en-US" sz="2800" b="1" dirty="0">
                <a:solidFill>
                  <a:srgbClr val="FF0000"/>
                </a:solidFill>
                <a:latin typeface="Futura-Bold"/>
              </a:rPr>
            </a:br>
            <a:endParaRPr lang="ar-IQ" sz="2800" dirty="0">
              <a:solidFill>
                <a:srgbClr val="FF0000"/>
              </a:solidFill>
            </a:endParaRPr>
          </a:p>
        </p:txBody>
      </p:sp>
      <p:sp>
        <p:nvSpPr>
          <p:cNvPr id="3" name="Content Placeholder 2"/>
          <p:cNvSpPr>
            <a:spLocks noGrp="1"/>
          </p:cNvSpPr>
          <p:nvPr>
            <p:ph idx="1"/>
          </p:nvPr>
        </p:nvSpPr>
        <p:spPr>
          <a:xfrm>
            <a:off x="457200" y="908720"/>
            <a:ext cx="8229600" cy="5217443"/>
          </a:xfrm>
        </p:spPr>
        <p:txBody>
          <a:bodyPr>
            <a:normAutofit fontScale="77500" lnSpcReduction="20000"/>
          </a:bodyPr>
          <a:lstStyle/>
          <a:p>
            <a:pPr marL="0" indent="0" algn="l">
              <a:buNone/>
            </a:pPr>
            <a:r>
              <a:rPr lang="en-US" dirty="0" smtClean="0">
                <a:latin typeface="Esprit-Book"/>
              </a:rPr>
              <a:t>1</a:t>
            </a:r>
            <a:r>
              <a:rPr lang="en-US" dirty="0">
                <a:latin typeface="Esprit-Book"/>
              </a:rPr>
              <a:t>. If payment is made by means of a crossed </a:t>
            </a:r>
            <a:r>
              <a:rPr lang="en-US" dirty="0" err="1">
                <a:latin typeface="Esprit-Book"/>
              </a:rPr>
              <a:t>cheque</a:t>
            </a:r>
            <a:r>
              <a:rPr lang="en-US" dirty="0">
                <a:latin typeface="Esprit-Book"/>
              </a:rPr>
              <a:t>, receipt need not be obtained.</a:t>
            </a:r>
          </a:p>
          <a:p>
            <a:pPr marL="0" indent="0" algn="l">
              <a:buNone/>
            </a:pPr>
            <a:r>
              <a:rPr lang="en-US" dirty="0">
                <a:latin typeface="Esprit-Book"/>
              </a:rPr>
              <a:t>2. It is also convenient to receive money.</a:t>
            </a:r>
          </a:p>
          <a:p>
            <a:pPr marL="0" indent="0" algn="l">
              <a:buNone/>
            </a:pPr>
            <a:r>
              <a:rPr lang="en-US" dirty="0">
                <a:latin typeface="Esprit-Book"/>
              </a:rPr>
              <a:t>3. Payment can be made to a particular person by drawing up crossed “Account </a:t>
            </a:r>
            <a:r>
              <a:rPr lang="en-US" dirty="0" smtClean="0">
                <a:latin typeface="Esprit-Book"/>
              </a:rPr>
              <a:t>payee” </a:t>
            </a:r>
            <a:r>
              <a:rPr lang="en-US" dirty="0" err="1" smtClean="0">
                <a:latin typeface="Esprit-Book"/>
              </a:rPr>
              <a:t>cheques</a:t>
            </a:r>
            <a:r>
              <a:rPr lang="en-US" dirty="0">
                <a:latin typeface="Esprit-Book"/>
              </a:rPr>
              <a:t>.</a:t>
            </a:r>
          </a:p>
          <a:p>
            <a:pPr marL="0" indent="0" algn="l">
              <a:buNone/>
            </a:pPr>
            <a:r>
              <a:rPr lang="en-US" dirty="0">
                <a:latin typeface="Esprit-Book"/>
              </a:rPr>
              <a:t>4. The </a:t>
            </a:r>
            <a:r>
              <a:rPr lang="en-US" dirty="0" err="1">
                <a:latin typeface="Esprit-Book"/>
              </a:rPr>
              <a:t>cheque</a:t>
            </a:r>
            <a:r>
              <a:rPr lang="en-US" dirty="0">
                <a:latin typeface="Esprit-Book"/>
              </a:rPr>
              <a:t> is ‘near money’ and hence is endorsable from one person to another </a:t>
            </a:r>
            <a:r>
              <a:rPr lang="en-US" dirty="0" smtClean="0">
                <a:latin typeface="Esprit-Book"/>
              </a:rPr>
              <a:t>.</a:t>
            </a:r>
            <a:endParaRPr lang="en-US" dirty="0">
              <a:latin typeface="Esprit-Book"/>
            </a:endParaRPr>
          </a:p>
          <a:p>
            <a:pPr marL="0" indent="0" algn="l">
              <a:buNone/>
            </a:pPr>
            <a:r>
              <a:rPr lang="en-US" dirty="0">
                <a:latin typeface="Esprit-Book"/>
              </a:rPr>
              <a:t>5. It </a:t>
            </a:r>
            <a:r>
              <a:rPr lang="en-US" dirty="0" smtClean="0">
                <a:latin typeface="Esprit-Book"/>
              </a:rPr>
              <a:t>minimizes </a:t>
            </a:r>
            <a:r>
              <a:rPr lang="en-US" dirty="0">
                <a:latin typeface="Esprit-Book"/>
              </a:rPr>
              <a:t>the operation of legal tender money and the bankers can operate </a:t>
            </a:r>
            <a:r>
              <a:rPr lang="en-US" dirty="0" smtClean="0">
                <a:latin typeface="Esprit-Book"/>
              </a:rPr>
              <a:t>with a </a:t>
            </a:r>
            <a:r>
              <a:rPr lang="en-US" dirty="0">
                <a:latin typeface="Esprit-Book"/>
              </a:rPr>
              <a:t>less amount of cash reserves.</a:t>
            </a:r>
          </a:p>
          <a:p>
            <a:pPr marL="0" indent="0" algn="l">
              <a:buNone/>
            </a:pPr>
            <a:r>
              <a:rPr lang="en-US" dirty="0">
                <a:latin typeface="Esprit-Book"/>
              </a:rPr>
              <a:t>6. No need of counting cash while making payment.</a:t>
            </a:r>
          </a:p>
          <a:p>
            <a:pPr marL="0" indent="0" algn="l">
              <a:buNone/>
            </a:pPr>
            <a:r>
              <a:rPr lang="en-US" dirty="0">
                <a:latin typeface="Esprit-Book"/>
              </a:rPr>
              <a:t>7. If a crossed </a:t>
            </a:r>
            <a:r>
              <a:rPr lang="en-US" dirty="0" err="1">
                <a:latin typeface="Esprit-Book"/>
              </a:rPr>
              <a:t>cheque</a:t>
            </a:r>
            <a:r>
              <a:rPr lang="en-US" dirty="0">
                <a:latin typeface="Esprit-Book"/>
              </a:rPr>
              <a:t> is lost, only a piece of paper is lost, i.e., the amount remains intact.</a:t>
            </a:r>
          </a:p>
          <a:p>
            <a:pPr marL="0" indent="0" algn="l">
              <a:buNone/>
            </a:pPr>
            <a:r>
              <a:rPr lang="en-US" dirty="0">
                <a:latin typeface="Esprit-Book"/>
              </a:rPr>
              <a:t>8. If payments are made by </a:t>
            </a:r>
            <a:r>
              <a:rPr lang="en-US" dirty="0" err="1">
                <a:latin typeface="Esprit-Book"/>
              </a:rPr>
              <a:t>cheques</a:t>
            </a:r>
            <a:r>
              <a:rPr lang="en-US" dirty="0">
                <a:latin typeface="Esprit-Book"/>
              </a:rPr>
              <a:t> an automatic record of the account is also </a:t>
            </a:r>
            <a:r>
              <a:rPr lang="en-US" dirty="0" smtClean="0">
                <a:latin typeface="Esprit-Book"/>
              </a:rPr>
              <a:t>maintained in </a:t>
            </a:r>
            <a:r>
              <a:rPr lang="en-US" dirty="0">
                <a:latin typeface="Esprit-Book"/>
              </a:rPr>
              <a:t>the banker’s books.</a:t>
            </a:r>
            <a:endParaRPr lang="ar-IQ"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107340918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latin typeface="Futura-Bold"/>
              </a:rPr>
              <a:t>Parties to a </a:t>
            </a:r>
            <a:r>
              <a:rPr lang="en-US" sz="3200" b="1" dirty="0" err="1">
                <a:solidFill>
                  <a:srgbClr val="FF0000"/>
                </a:solidFill>
                <a:latin typeface="Futura-Bold"/>
              </a:rPr>
              <a:t>Cheque</a:t>
            </a:r>
            <a:r>
              <a:rPr lang="en-US" sz="3200" b="1" dirty="0">
                <a:solidFill>
                  <a:srgbClr val="FF0000"/>
                </a:solidFill>
                <a:latin typeface="Futura-Bold"/>
              </a:rPr>
              <a:t/>
            </a:r>
            <a:br>
              <a:rPr lang="en-US" sz="3200" b="1" dirty="0">
                <a:solidFill>
                  <a:srgbClr val="FF0000"/>
                </a:solidFill>
                <a:latin typeface="Futura-Bold"/>
              </a:rPr>
            </a:br>
            <a:endParaRPr lang="ar-IQ" sz="3200" dirty="0">
              <a:solidFill>
                <a:srgbClr val="FF0000"/>
              </a:solidFill>
            </a:endParaRPr>
          </a:p>
        </p:txBody>
      </p:sp>
      <p:sp>
        <p:nvSpPr>
          <p:cNvPr id="3" name="Content Placeholder 2"/>
          <p:cNvSpPr>
            <a:spLocks noGrp="1"/>
          </p:cNvSpPr>
          <p:nvPr>
            <p:ph idx="1"/>
          </p:nvPr>
        </p:nvSpPr>
        <p:spPr>
          <a:xfrm>
            <a:off x="457200" y="980728"/>
            <a:ext cx="8229600" cy="5145435"/>
          </a:xfrm>
        </p:spPr>
        <p:txBody>
          <a:bodyPr>
            <a:normAutofit fontScale="85000" lnSpcReduction="20000"/>
          </a:bodyPr>
          <a:lstStyle/>
          <a:p>
            <a:pPr marL="0" indent="0" algn="l">
              <a:buNone/>
            </a:pPr>
            <a:r>
              <a:rPr lang="en-US" dirty="0" smtClean="0"/>
              <a:t>Basically </a:t>
            </a:r>
            <a:r>
              <a:rPr lang="en-US" dirty="0"/>
              <a:t>there are three parties to a </a:t>
            </a:r>
            <a:r>
              <a:rPr lang="en-US" dirty="0" err="1"/>
              <a:t>cheque</a:t>
            </a:r>
            <a:r>
              <a:rPr lang="en-US" dirty="0"/>
              <a:t> viz</a:t>
            </a:r>
            <a:r>
              <a:rPr lang="en-US" dirty="0" smtClean="0"/>
              <a:t>.,</a:t>
            </a:r>
          </a:p>
          <a:p>
            <a:pPr marL="0" indent="0" algn="l">
              <a:buNone/>
            </a:pPr>
            <a:r>
              <a:rPr lang="en-US" dirty="0" smtClean="0"/>
              <a:t> </a:t>
            </a:r>
            <a:r>
              <a:rPr lang="en-US" dirty="0"/>
              <a:t>(1) Drawer (2) Drawee, and (3) Payee</a:t>
            </a:r>
            <a:r>
              <a:rPr lang="en-US" dirty="0" smtClean="0"/>
              <a:t>.</a:t>
            </a:r>
          </a:p>
          <a:p>
            <a:pPr marL="0" indent="0" algn="l">
              <a:buNone/>
            </a:pPr>
            <a:endParaRPr lang="en-US" dirty="0"/>
          </a:p>
          <a:p>
            <a:pPr marL="0" indent="0" algn="l">
              <a:buNone/>
            </a:pPr>
            <a:r>
              <a:rPr lang="en-US" dirty="0">
                <a:solidFill>
                  <a:srgbClr val="0070C0"/>
                </a:solidFill>
              </a:rPr>
              <a:t>1. </a:t>
            </a:r>
            <a:r>
              <a:rPr lang="en-US" b="1" dirty="0">
                <a:solidFill>
                  <a:srgbClr val="0070C0"/>
                </a:solidFill>
              </a:rPr>
              <a:t>Drawer</a:t>
            </a:r>
            <a:r>
              <a:rPr lang="en-US" b="1" dirty="0"/>
              <a:t>: </a:t>
            </a:r>
            <a:r>
              <a:rPr lang="en-US" dirty="0"/>
              <a:t>A drawer is the person who has an account in the bank and who draws </a:t>
            </a:r>
            <a:r>
              <a:rPr lang="en-US" dirty="0" smtClean="0"/>
              <a:t>a </a:t>
            </a:r>
            <a:r>
              <a:rPr lang="en-US" dirty="0" err="1" smtClean="0"/>
              <a:t>cheque</a:t>
            </a:r>
            <a:r>
              <a:rPr lang="en-US" dirty="0" smtClean="0"/>
              <a:t> </a:t>
            </a:r>
            <a:r>
              <a:rPr lang="en-US" dirty="0"/>
              <a:t>for making payment. He is the customer or account </a:t>
            </a:r>
            <a:r>
              <a:rPr lang="en-US" dirty="0" smtClean="0"/>
              <a:t>holder.</a:t>
            </a:r>
            <a:endParaRPr lang="en-US" dirty="0"/>
          </a:p>
          <a:p>
            <a:pPr marL="0" indent="0" algn="l">
              <a:buNone/>
            </a:pPr>
            <a:r>
              <a:rPr lang="en-US" b="1" dirty="0">
                <a:solidFill>
                  <a:srgbClr val="0070C0"/>
                </a:solidFill>
              </a:rPr>
              <a:t>2. Drawee</a:t>
            </a:r>
            <a:r>
              <a:rPr lang="en-US" b="1" dirty="0"/>
              <a:t>: </a:t>
            </a:r>
            <a:r>
              <a:rPr lang="en-US" dirty="0"/>
              <a:t>A drawee is the person on whom the </a:t>
            </a:r>
            <a:r>
              <a:rPr lang="en-US" dirty="0" err="1"/>
              <a:t>cheque</a:t>
            </a:r>
            <a:r>
              <a:rPr lang="en-US" dirty="0"/>
              <a:t> is drawn. He is liable to </a:t>
            </a:r>
            <a:r>
              <a:rPr lang="en-US" dirty="0" smtClean="0"/>
              <a:t>pay the </a:t>
            </a:r>
            <a:r>
              <a:rPr lang="en-US" dirty="0"/>
              <a:t>amount. In case of a </a:t>
            </a:r>
            <a:r>
              <a:rPr lang="en-US" dirty="0" err="1"/>
              <a:t>cheque</a:t>
            </a:r>
            <a:r>
              <a:rPr lang="en-US" dirty="0"/>
              <a:t>, the drawee happens to be the banker on whom </a:t>
            </a:r>
            <a:r>
              <a:rPr lang="en-US" dirty="0" smtClean="0"/>
              <a:t>the </a:t>
            </a:r>
            <a:r>
              <a:rPr lang="en-US" dirty="0" err="1" smtClean="0"/>
              <a:t>cheque</a:t>
            </a:r>
            <a:r>
              <a:rPr lang="en-US" dirty="0" smtClean="0"/>
              <a:t> </a:t>
            </a:r>
            <a:r>
              <a:rPr lang="en-US" dirty="0"/>
              <a:t>is drawn, he is also called the Paying-Banker.</a:t>
            </a:r>
          </a:p>
          <a:p>
            <a:pPr marL="0" indent="0" algn="l">
              <a:buNone/>
            </a:pPr>
            <a:r>
              <a:rPr lang="en-US" dirty="0">
                <a:solidFill>
                  <a:srgbClr val="0070C0"/>
                </a:solidFill>
              </a:rPr>
              <a:t>3. </a:t>
            </a:r>
            <a:r>
              <a:rPr lang="en-US" b="1" dirty="0">
                <a:solidFill>
                  <a:srgbClr val="0070C0"/>
                </a:solidFill>
              </a:rPr>
              <a:t>Payee</a:t>
            </a:r>
            <a:r>
              <a:rPr lang="en-US" b="1" dirty="0"/>
              <a:t>: </a:t>
            </a:r>
            <a:r>
              <a:rPr lang="en-US" dirty="0"/>
              <a:t>A payee is the person to whom the amount stated in the </a:t>
            </a:r>
            <a:r>
              <a:rPr lang="en-US" dirty="0" err="1"/>
              <a:t>cheque</a:t>
            </a:r>
            <a:r>
              <a:rPr lang="en-US" dirty="0"/>
              <a:t> is </a:t>
            </a:r>
            <a:r>
              <a:rPr lang="en-US" dirty="0" smtClean="0"/>
              <a:t>payable. It </a:t>
            </a:r>
            <a:r>
              <a:rPr lang="en-US" dirty="0"/>
              <a:t>may be either drawer himself (self </a:t>
            </a:r>
            <a:r>
              <a:rPr lang="en-US" dirty="0" err="1"/>
              <a:t>cheques</a:t>
            </a:r>
            <a:r>
              <a:rPr lang="en-US" dirty="0"/>
              <a:t>) or only other third party states in </a:t>
            </a:r>
            <a:r>
              <a:rPr lang="en-US" dirty="0" smtClean="0"/>
              <a:t>the </a:t>
            </a:r>
            <a:r>
              <a:rPr lang="en-US" dirty="0" err="1" smtClean="0"/>
              <a:t>cheque</a:t>
            </a:r>
            <a:r>
              <a:rPr lang="en-US" dirty="0"/>
              <a:t>.</a:t>
            </a:r>
            <a:endParaRPr lang="ar-IQ"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180856735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latin typeface="Futura-Bold"/>
              </a:rPr>
              <a:t>Meaning of </a:t>
            </a:r>
            <a:r>
              <a:rPr lang="en-US" sz="3200" b="1" dirty="0" err="1" smtClean="0">
                <a:solidFill>
                  <a:srgbClr val="FF0000"/>
                </a:solidFill>
                <a:latin typeface="Futura-Bold"/>
              </a:rPr>
              <a:t>Cheque</a:t>
            </a:r>
            <a:r>
              <a:rPr lang="en-US" sz="3200" b="1" dirty="0" smtClean="0">
                <a:solidFill>
                  <a:srgbClr val="FF0000"/>
                </a:solidFill>
                <a:latin typeface="Futura-Bold"/>
              </a:rPr>
              <a:t> Crossing</a:t>
            </a:r>
            <a:r>
              <a:rPr lang="en-US" sz="3200" b="1" dirty="0">
                <a:solidFill>
                  <a:srgbClr val="FF0000"/>
                </a:solidFill>
                <a:latin typeface="Futura-Bold"/>
              </a:rPr>
              <a:t/>
            </a:r>
            <a:br>
              <a:rPr lang="en-US" sz="3200" b="1" dirty="0">
                <a:solidFill>
                  <a:srgbClr val="FF0000"/>
                </a:solidFill>
                <a:latin typeface="Futura-Bold"/>
              </a:rPr>
            </a:br>
            <a:endParaRPr lang="ar-IQ" sz="3200" dirty="0">
              <a:solidFill>
                <a:srgbClr val="FF0000"/>
              </a:solidFill>
            </a:endParaRPr>
          </a:p>
        </p:txBody>
      </p:sp>
      <p:sp>
        <p:nvSpPr>
          <p:cNvPr id="3" name="Content Placeholder 2"/>
          <p:cNvSpPr>
            <a:spLocks noGrp="1"/>
          </p:cNvSpPr>
          <p:nvPr>
            <p:ph idx="1"/>
          </p:nvPr>
        </p:nvSpPr>
        <p:spPr/>
        <p:txBody>
          <a:bodyPr/>
          <a:lstStyle/>
          <a:p>
            <a:pPr marL="0" indent="0" algn="l">
              <a:buNone/>
            </a:pPr>
            <a:r>
              <a:rPr lang="en-US" dirty="0" smtClean="0">
                <a:latin typeface="Esprit-Book"/>
              </a:rPr>
              <a:t>Crossing </a:t>
            </a:r>
            <a:r>
              <a:rPr lang="en-US" dirty="0">
                <a:latin typeface="Esprit-Book"/>
              </a:rPr>
              <a:t>of </a:t>
            </a:r>
            <a:r>
              <a:rPr lang="en-US" dirty="0" err="1">
                <a:latin typeface="Esprit-Book"/>
              </a:rPr>
              <a:t>cheques</a:t>
            </a:r>
            <a:r>
              <a:rPr lang="en-US" dirty="0">
                <a:latin typeface="Esprit-Book"/>
              </a:rPr>
              <a:t> means drawing two parallel transverse lines on the left hand top </a:t>
            </a:r>
            <a:r>
              <a:rPr lang="en-US" dirty="0" smtClean="0">
                <a:latin typeface="Esprit-Book"/>
              </a:rPr>
              <a:t>corner of </a:t>
            </a:r>
            <a:r>
              <a:rPr lang="en-US" dirty="0">
                <a:latin typeface="Esprit-Book"/>
              </a:rPr>
              <a:t>a </a:t>
            </a:r>
            <a:r>
              <a:rPr lang="en-US" dirty="0" err="1">
                <a:latin typeface="Esprit-Book"/>
              </a:rPr>
              <a:t>cheque</a:t>
            </a:r>
            <a:r>
              <a:rPr lang="en-US" dirty="0">
                <a:latin typeface="Esprit-Book"/>
              </a:rPr>
              <a:t>. Sometimes, it is also done in the </a:t>
            </a:r>
            <a:r>
              <a:rPr lang="en-US" dirty="0" err="1">
                <a:latin typeface="Esprit-Book"/>
              </a:rPr>
              <a:t>centre</a:t>
            </a:r>
            <a:r>
              <a:rPr lang="en-US" dirty="0">
                <a:latin typeface="Esprit-Book"/>
              </a:rPr>
              <a:t> of the </a:t>
            </a:r>
            <a:r>
              <a:rPr lang="en-US" dirty="0" err="1">
                <a:latin typeface="Esprit-Book"/>
              </a:rPr>
              <a:t>cheque</a:t>
            </a:r>
            <a:r>
              <a:rPr lang="en-US" dirty="0">
                <a:latin typeface="Esprit-Book"/>
              </a:rPr>
              <a:t>.</a:t>
            </a:r>
            <a:endParaRPr lang="ar-IQ"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717031"/>
            <a:ext cx="8229600" cy="2409131"/>
          </a:xfrm>
          <a:prstGeom prst="rect">
            <a:avLst/>
          </a:prstGeom>
        </p:spPr>
      </p:pic>
      <p:sp>
        <p:nvSpPr>
          <p:cNvPr id="5" name="Rectangle 4"/>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299557357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latin typeface="Futura-Bold"/>
              </a:rPr>
              <a:t>Types of </a:t>
            </a:r>
            <a:r>
              <a:rPr lang="en-US" sz="3200" b="1" dirty="0" smtClean="0">
                <a:solidFill>
                  <a:srgbClr val="FF0000"/>
                </a:solidFill>
                <a:latin typeface="Futura-Bold"/>
              </a:rPr>
              <a:t>Crossing </a:t>
            </a:r>
            <a:r>
              <a:rPr lang="en-US" sz="3200" b="1" dirty="0" err="1" smtClean="0">
                <a:solidFill>
                  <a:srgbClr val="FF0000"/>
                </a:solidFill>
                <a:latin typeface="Futura-Bold"/>
              </a:rPr>
              <a:t>cheque</a:t>
            </a:r>
            <a:r>
              <a:rPr lang="en-US" sz="3200" b="1" dirty="0">
                <a:solidFill>
                  <a:srgbClr val="FF0000"/>
                </a:solidFill>
                <a:latin typeface="Futura-Bold"/>
              </a:rPr>
              <a:t/>
            </a:r>
            <a:br>
              <a:rPr lang="en-US" sz="3200" b="1" dirty="0">
                <a:solidFill>
                  <a:srgbClr val="FF0000"/>
                </a:solidFill>
                <a:latin typeface="Futura-Bold"/>
              </a:rPr>
            </a:br>
            <a:endParaRPr lang="ar-IQ" sz="3200"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pPr marL="0" indent="0" algn="l">
              <a:buNone/>
            </a:pPr>
            <a:r>
              <a:rPr lang="en-US" dirty="0" err="1" smtClean="0">
                <a:latin typeface="Esprit-Book"/>
              </a:rPr>
              <a:t>Cheques</a:t>
            </a:r>
            <a:r>
              <a:rPr lang="en-US" dirty="0" smtClean="0">
                <a:latin typeface="Esprit-Book"/>
              </a:rPr>
              <a:t> </a:t>
            </a:r>
            <a:r>
              <a:rPr lang="en-US" dirty="0">
                <a:latin typeface="Esprit-Book"/>
              </a:rPr>
              <a:t>can be crossed in two </a:t>
            </a:r>
            <a:r>
              <a:rPr lang="en-US" dirty="0" smtClean="0">
                <a:latin typeface="Esprit-Book"/>
              </a:rPr>
              <a:t>ways</a:t>
            </a:r>
          </a:p>
          <a:p>
            <a:pPr marL="0" indent="0" algn="l">
              <a:buNone/>
            </a:pPr>
            <a:r>
              <a:rPr lang="en-US" dirty="0" smtClean="0">
                <a:latin typeface="Esprit-Book"/>
              </a:rPr>
              <a:t> </a:t>
            </a:r>
            <a:r>
              <a:rPr lang="en-US" dirty="0">
                <a:latin typeface="Esprit-Book"/>
              </a:rPr>
              <a:t>(1) General Crossing (2) Special Crossing</a:t>
            </a:r>
            <a:r>
              <a:rPr lang="en-US" dirty="0" smtClean="0">
                <a:latin typeface="Esprit-Book"/>
              </a:rPr>
              <a:t>.</a:t>
            </a:r>
          </a:p>
          <a:p>
            <a:pPr marL="0" indent="0" algn="l">
              <a:buNone/>
            </a:pPr>
            <a:endParaRPr lang="en-US" dirty="0">
              <a:latin typeface="Esprit-Book"/>
            </a:endParaRPr>
          </a:p>
          <a:p>
            <a:pPr marL="0" indent="0" algn="l">
              <a:buNone/>
            </a:pPr>
            <a:r>
              <a:rPr lang="en-US" b="1" dirty="0">
                <a:solidFill>
                  <a:srgbClr val="0070C0"/>
                </a:solidFill>
                <a:latin typeface="Esprit-Book"/>
              </a:rPr>
              <a:t>1. </a:t>
            </a:r>
            <a:r>
              <a:rPr lang="en-US" b="1" dirty="0">
                <a:solidFill>
                  <a:srgbClr val="0070C0"/>
                </a:solidFill>
                <a:latin typeface="Esprit-Bold"/>
              </a:rPr>
              <a:t>General Crossing</a:t>
            </a:r>
            <a:r>
              <a:rPr lang="en-US" b="1" dirty="0" smtClean="0">
                <a:latin typeface="Esprit-Bold"/>
              </a:rPr>
              <a:t>:</a:t>
            </a:r>
            <a:endParaRPr lang="en-US" dirty="0">
              <a:latin typeface="Esprit-Book"/>
            </a:endParaRPr>
          </a:p>
          <a:p>
            <a:pPr marL="0" indent="0" algn="l">
              <a:buNone/>
            </a:pPr>
            <a:r>
              <a:rPr lang="en-US" dirty="0">
                <a:latin typeface="Esprit-Book"/>
              </a:rPr>
              <a:t>“Where a </a:t>
            </a:r>
            <a:r>
              <a:rPr lang="en-US" dirty="0" err="1">
                <a:latin typeface="Esprit-Book"/>
              </a:rPr>
              <a:t>cheque</a:t>
            </a:r>
            <a:r>
              <a:rPr lang="en-US" dirty="0">
                <a:latin typeface="Esprit-Book"/>
              </a:rPr>
              <a:t> bears a cross its face an addition of the words ‘&amp; company’ or </a:t>
            </a:r>
            <a:r>
              <a:rPr lang="en-US" dirty="0" smtClean="0">
                <a:latin typeface="Esprit-Book"/>
              </a:rPr>
              <a:t>any abbreviation thereof, between two parallel transverse lines, or of two parallel transverse lines </a:t>
            </a:r>
            <a:r>
              <a:rPr lang="en-US" dirty="0">
                <a:latin typeface="Esprit-Book"/>
              </a:rPr>
              <a:t>simply either with or without the words ‘not negotiable’ that addition shall be </a:t>
            </a:r>
            <a:r>
              <a:rPr lang="en-US" dirty="0" smtClean="0">
                <a:latin typeface="Esprit-Book"/>
              </a:rPr>
              <a:t>deemed a </a:t>
            </a:r>
            <a:r>
              <a:rPr lang="en-US" dirty="0">
                <a:latin typeface="Esprit-Book"/>
              </a:rPr>
              <a:t>crossing and the </a:t>
            </a:r>
            <a:r>
              <a:rPr lang="en-US" dirty="0" err="1">
                <a:latin typeface="Esprit-Book"/>
              </a:rPr>
              <a:t>cheque</a:t>
            </a:r>
            <a:r>
              <a:rPr lang="en-US" dirty="0">
                <a:latin typeface="Esprit-Book"/>
              </a:rPr>
              <a:t> shall be deemed to be crossed generally.”</a:t>
            </a:r>
            <a:endParaRPr lang="ar-IQ"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220607231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9"/>
            <a:ext cx="8229600" cy="3744415"/>
          </a:xfrm>
        </p:spPr>
        <p:txBody>
          <a:bodyPr>
            <a:normAutofit/>
          </a:bodyPr>
          <a:lstStyle/>
          <a:p>
            <a:pPr marL="0" indent="0" algn="l">
              <a:buNone/>
            </a:pPr>
            <a:r>
              <a:rPr lang="en-US" b="1" dirty="0" smtClean="0">
                <a:solidFill>
                  <a:srgbClr val="0070C0"/>
                </a:solidFill>
                <a:latin typeface="Futura-Bold"/>
              </a:rPr>
              <a:t>2. Special </a:t>
            </a:r>
            <a:r>
              <a:rPr lang="en-US" b="1" dirty="0">
                <a:solidFill>
                  <a:srgbClr val="0070C0"/>
                </a:solidFill>
                <a:latin typeface="Futura-Bold"/>
              </a:rPr>
              <a:t>Crossing</a:t>
            </a:r>
          </a:p>
          <a:p>
            <a:pPr marL="0" indent="0" algn="l">
              <a:buNone/>
            </a:pPr>
            <a:r>
              <a:rPr lang="en-US" dirty="0" smtClean="0">
                <a:latin typeface="Esprit-Book"/>
              </a:rPr>
              <a:t>“</a:t>
            </a:r>
            <a:r>
              <a:rPr lang="en-US" dirty="0">
                <a:latin typeface="Esprit-Book"/>
              </a:rPr>
              <a:t>Where a </a:t>
            </a:r>
            <a:r>
              <a:rPr lang="en-US" dirty="0" err="1">
                <a:latin typeface="Esprit-Book"/>
              </a:rPr>
              <a:t>cheque</a:t>
            </a:r>
            <a:r>
              <a:rPr lang="en-US" dirty="0">
                <a:latin typeface="Esprit-Book"/>
              </a:rPr>
              <a:t> bears a cross its face, an addition of the name of a banker, either with</a:t>
            </a:r>
          </a:p>
          <a:p>
            <a:pPr marL="0" indent="0" algn="l">
              <a:buNone/>
            </a:pPr>
            <a:r>
              <a:rPr lang="en-US" dirty="0">
                <a:latin typeface="Esprit-Book"/>
              </a:rPr>
              <a:t>or without the words ‘ not negotiable’, that addition shall be deemed a crossing, and </a:t>
            </a:r>
            <a:r>
              <a:rPr lang="en-US" dirty="0" smtClean="0">
                <a:latin typeface="Esprit-Book"/>
              </a:rPr>
              <a:t>the </a:t>
            </a:r>
            <a:r>
              <a:rPr lang="en-US" dirty="0" err="1" smtClean="0">
                <a:latin typeface="Esprit-Book"/>
              </a:rPr>
              <a:t>cheque</a:t>
            </a:r>
            <a:r>
              <a:rPr lang="en-US" dirty="0" smtClean="0">
                <a:latin typeface="Esprit-Book"/>
              </a:rPr>
              <a:t> </a:t>
            </a:r>
            <a:r>
              <a:rPr lang="en-US" dirty="0">
                <a:latin typeface="Esprit-Book"/>
              </a:rPr>
              <a:t>shall be deemed to be crossed specially, and to be crossed to that banker.”</a:t>
            </a:r>
            <a:endParaRPr lang="ar-IQ"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3999509"/>
            <a:ext cx="6048672" cy="2165795"/>
          </a:xfrm>
          <a:prstGeom prst="rect">
            <a:avLst/>
          </a:prstGeom>
        </p:spPr>
      </p:pic>
      <p:sp>
        <p:nvSpPr>
          <p:cNvPr id="5" name="Rectangle 4"/>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72052300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latin typeface="Futura-Bold"/>
              </a:rPr>
              <a:t>Definition of Endorsement</a:t>
            </a:r>
            <a:br>
              <a:rPr lang="en-US" sz="3200" b="1" dirty="0">
                <a:solidFill>
                  <a:srgbClr val="FF0000"/>
                </a:solidFill>
                <a:latin typeface="Futura-Bold"/>
              </a:rPr>
            </a:br>
            <a:endParaRPr lang="ar-IQ" sz="3200" dirty="0">
              <a:solidFill>
                <a:srgbClr val="FF0000"/>
              </a:solidFill>
            </a:endParaRPr>
          </a:p>
        </p:txBody>
      </p:sp>
      <p:sp>
        <p:nvSpPr>
          <p:cNvPr id="3" name="Content Placeholder 2"/>
          <p:cNvSpPr>
            <a:spLocks noGrp="1"/>
          </p:cNvSpPr>
          <p:nvPr>
            <p:ph idx="1"/>
          </p:nvPr>
        </p:nvSpPr>
        <p:spPr>
          <a:xfrm>
            <a:off x="457200" y="836713"/>
            <a:ext cx="8229600" cy="2664295"/>
          </a:xfrm>
        </p:spPr>
        <p:txBody>
          <a:bodyPr>
            <a:normAutofit/>
          </a:bodyPr>
          <a:lstStyle/>
          <a:p>
            <a:pPr marL="0" indent="0" algn="l">
              <a:buNone/>
            </a:pPr>
            <a:r>
              <a:rPr lang="en-US" dirty="0" smtClean="0">
                <a:latin typeface="Esprit-Book"/>
              </a:rPr>
              <a:t>“</a:t>
            </a:r>
            <a:r>
              <a:rPr lang="en-US" dirty="0">
                <a:latin typeface="Esprit-Book"/>
              </a:rPr>
              <a:t>when the maker or holder </a:t>
            </a:r>
            <a:r>
              <a:rPr lang="en-US" dirty="0" smtClean="0">
                <a:latin typeface="Esprit-Book"/>
              </a:rPr>
              <a:t>of a </a:t>
            </a:r>
            <a:r>
              <a:rPr lang="en-US" dirty="0">
                <a:latin typeface="Esprit-Book"/>
              </a:rPr>
              <a:t>negotiable </a:t>
            </a:r>
            <a:r>
              <a:rPr lang="en-US" dirty="0" err="1" smtClean="0">
                <a:latin typeface="Esprit-Book"/>
              </a:rPr>
              <a:t>cheque</a:t>
            </a:r>
            <a:r>
              <a:rPr lang="en-US" dirty="0" smtClean="0">
                <a:latin typeface="Esprit-Book"/>
              </a:rPr>
              <a:t> </a:t>
            </a:r>
            <a:r>
              <a:rPr lang="en-US" dirty="0">
                <a:latin typeface="Esprit-Book"/>
              </a:rPr>
              <a:t>signs his name, otherwise than as such maker, for the purpose </a:t>
            </a:r>
            <a:r>
              <a:rPr lang="en-US" dirty="0" smtClean="0">
                <a:latin typeface="Esprit-Book"/>
              </a:rPr>
              <a:t>of negotiation, on the back or face thereof or on a slip of paper attached thereto, </a:t>
            </a:r>
            <a:endParaRPr lang="ar-IQ"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501008"/>
            <a:ext cx="7416824" cy="2304256"/>
          </a:xfrm>
          <a:prstGeom prst="rect">
            <a:avLst/>
          </a:prstGeom>
        </p:spPr>
      </p:pic>
      <p:sp>
        <p:nvSpPr>
          <p:cNvPr id="5" name="Rectangle 4"/>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53215150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0070C0"/>
                </a:solidFill>
                <a:latin typeface="Futura-Bold"/>
              </a:rPr>
              <a:t>Essentials of a Valid Endorsement</a:t>
            </a:r>
            <a:br>
              <a:rPr lang="en-US" sz="2800" b="1" dirty="0">
                <a:solidFill>
                  <a:srgbClr val="0070C0"/>
                </a:solidFill>
                <a:latin typeface="Futura-Bold"/>
              </a:rPr>
            </a:br>
            <a:endParaRPr lang="ar-IQ" sz="2800" dirty="0">
              <a:solidFill>
                <a:srgbClr val="0070C0"/>
              </a:solidFill>
            </a:endParaRPr>
          </a:p>
        </p:txBody>
      </p:sp>
      <p:sp>
        <p:nvSpPr>
          <p:cNvPr id="3" name="Content Placeholder 2"/>
          <p:cNvSpPr>
            <a:spLocks noGrp="1"/>
          </p:cNvSpPr>
          <p:nvPr>
            <p:ph idx="1"/>
          </p:nvPr>
        </p:nvSpPr>
        <p:spPr>
          <a:xfrm>
            <a:off x="457200" y="1196752"/>
            <a:ext cx="8229600" cy="4929411"/>
          </a:xfrm>
        </p:spPr>
        <p:txBody>
          <a:bodyPr>
            <a:normAutofit fontScale="77500" lnSpcReduction="20000"/>
          </a:bodyPr>
          <a:lstStyle/>
          <a:p>
            <a:pPr marL="0" indent="0" algn="l">
              <a:buNone/>
            </a:pPr>
            <a:r>
              <a:rPr lang="en-US" dirty="0" smtClean="0"/>
              <a:t>The </a:t>
            </a:r>
            <a:r>
              <a:rPr lang="en-US" dirty="0"/>
              <a:t>following are the essentials of a valid endorsement</a:t>
            </a:r>
            <a:r>
              <a:rPr lang="en-US" dirty="0" smtClean="0"/>
              <a:t>:</a:t>
            </a:r>
          </a:p>
          <a:p>
            <a:pPr marL="0" indent="0" algn="l">
              <a:buNone/>
            </a:pPr>
            <a:endParaRPr lang="en-US" dirty="0"/>
          </a:p>
          <a:p>
            <a:pPr marL="0" indent="0" algn="l">
              <a:buNone/>
            </a:pPr>
            <a:r>
              <a:rPr lang="en-US" dirty="0"/>
              <a:t>(a) Endorsement must be on the back or face of the instrument. If no space is left on </a:t>
            </a:r>
            <a:r>
              <a:rPr lang="en-US" dirty="0" smtClean="0"/>
              <a:t>the instrument</a:t>
            </a:r>
            <a:r>
              <a:rPr lang="en-US" dirty="0"/>
              <a:t>, it must be made on a separate paper attached to </a:t>
            </a:r>
            <a:r>
              <a:rPr lang="en-US" dirty="0" smtClean="0"/>
              <a:t>it.</a:t>
            </a:r>
            <a:endParaRPr lang="en-US" dirty="0"/>
          </a:p>
          <a:p>
            <a:pPr marL="0" indent="0" algn="l">
              <a:buNone/>
            </a:pPr>
            <a:r>
              <a:rPr lang="en-US" dirty="0"/>
              <a:t>(b) It should be made in ink. An endorsement in pencil or rubber stamp is invalid.</a:t>
            </a:r>
          </a:p>
          <a:p>
            <a:pPr marL="0" indent="0" algn="l">
              <a:buNone/>
            </a:pPr>
            <a:r>
              <a:rPr lang="en-US" dirty="0"/>
              <a:t>(c) It must be made by the marker or holder of the instrument. A stranger </a:t>
            </a:r>
            <a:r>
              <a:rPr lang="en-US" dirty="0" smtClean="0"/>
              <a:t>cannot endorse </a:t>
            </a:r>
            <a:r>
              <a:rPr lang="en-US" dirty="0"/>
              <a:t>it.</a:t>
            </a:r>
          </a:p>
          <a:p>
            <a:pPr marL="0" indent="0" algn="l">
              <a:buNone/>
            </a:pPr>
            <a:r>
              <a:rPr lang="en-US" dirty="0"/>
              <a:t>(d) It must be signed by the </a:t>
            </a:r>
            <a:r>
              <a:rPr lang="en-US" dirty="0" smtClean="0"/>
              <a:t>endorser.</a:t>
            </a:r>
            <a:endParaRPr lang="en-US" dirty="0"/>
          </a:p>
          <a:p>
            <a:pPr marL="0" indent="0" algn="l">
              <a:buNone/>
            </a:pPr>
            <a:r>
              <a:rPr lang="en-US" dirty="0"/>
              <a:t>(e) It must be completed by delivery of the instrument.</a:t>
            </a:r>
          </a:p>
          <a:p>
            <a:pPr marL="0" indent="0" algn="l">
              <a:buNone/>
            </a:pPr>
            <a:r>
              <a:rPr lang="en-US" dirty="0"/>
              <a:t>(f) It must be an endorsement of the entire bill. A partial endorsement does not </a:t>
            </a:r>
            <a:r>
              <a:rPr lang="en-US" dirty="0" smtClean="0"/>
              <a:t>operate as </a:t>
            </a:r>
            <a:r>
              <a:rPr lang="en-US" dirty="0"/>
              <a:t>a valid endorsement.</a:t>
            </a:r>
            <a:endParaRPr lang="ar-IQ" dirty="0"/>
          </a:p>
        </p:txBody>
      </p:sp>
      <p:sp>
        <p:nvSpPr>
          <p:cNvPr id="4" name="Rectangle 3"/>
          <p:cNvSpPr/>
          <p:nvPr/>
        </p:nvSpPr>
        <p:spPr>
          <a:xfrm>
            <a:off x="451091" y="6381327"/>
            <a:ext cx="8003232" cy="338554"/>
          </a:xfrm>
          <a:prstGeom prst="rect">
            <a:avLst/>
          </a:prstGeom>
        </p:spPr>
        <p:txBody>
          <a:bodyPr wrap="square">
            <a:spAutoFit/>
          </a:bodyPr>
          <a:lstStyle/>
          <a:p>
            <a:pPr algn="l"/>
            <a:r>
              <a:rPr lang="en-US" sz="1600" dirty="0">
                <a:solidFill>
                  <a:srgbClr val="231F20"/>
                </a:solidFill>
                <a:latin typeface="Times New Roman" panose="02020603050405020304" pitchFamily="18" charset="0"/>
              </a:rPr>
              <a:t>Copyright © 2009, New Age International (P) Ltd., Publishers</a:t>
            </a:r>
            <a:endParaRPr lang="ar-IQ" sz="1600" dirty="0"/>
          </a:p>
        </p:txBody>
      </p:sp>
    </p:spTree>
    <p:extLst>
      <p:ext uri="{BB962C8B-B14F-4D97-AF65-F5344CB8AC3E}">
        <p14:creationId xmlns:p14="http://schemas.microsoft.com/office/powerpoint/2010/main" val="879276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3508</TotalTime>
  <Words>8526</Words>
  <Application>Microsoft Office PowerPoint</Application>
  <PresentationFormat>On-screen Show (4:3)</PresentationFormat>
  <Paragraphs>751</Paragraphs>
  <Slides>107</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107</vt:i4>
      </vt:variant>
    </vt:vector>
  </HeadingPairs>
  <TitlesOfParts>
    <vt:vector size="121" baseType="lpstr">
      <vt:lpstr>Arabic Transparent</vt:lpstr>
      <vt:lpstr>Arial</vt:lpstr>
      <vt:lpstr>Arial-BoldItalicMT</vt:lpstr>
      <vt:lpstr>Calibri</vt:lpstr>
      <vt:lpstr>Esprit-Bold</vt:lpstr>
      <vt:lpstr>Esprit-BoldItalic</vt:lpstr>
      <vt:lpstr>Esprit-Book</vt:lpstr>
      <vt:lpstr>Esprit-BookItalic</vt:lpstr>
      <vt:lpstr>Franklin Gothic Book</vt:lpstr>
      <vt:lpstr>Futura-Bold</vt:lpstr>
      <vt:lpstr>Helvetica-Bold</vt:lpstr>
      <vt:lpstr>Helvetica-Narrow</vt:lpstr>
      <vt:lpstr>Times New Roman</vt:lpstr>
      <vt:lpstr>Office Theme</vt:lpstr>
      <vt:lpstr>PowerPoint Presentation</vt:lpstr>
      <vt:lpstr>CHAPTER 1</vt:lpstr>
      <vt:lpstr>PowerPoint Presentation</vt:lpstr>
      <vt:lpstr>The term ‘Bank’ has been defined in different ways by different economists. A few definitions are: </vt:lpstr>
      <vt:lpstr>PowerPoint Presentation</vt:lpstr>
      <vt:lpstr>PowerPoint Presentation</vt:lpstr>
      <vt:lpstr>PowerPoint Presentation</vt:lpstr>
      <vt:lpstr>PowerPoint Presentation</vt:lpstr>
      <vt:lpstr>PowerPoint Presentation</vt:lpstr>
      <vt:lpstr>7- Co-operative banks:</vt:lpstr>
      <vt:lpstr>9- Commercial Banks</vt:lpstr>
      <vt:lpstr>PowerPoint Presentation</vt:lpstr>
      <vt:lpstr>FUNCTIONS OF COMMERCIAL BANKS</vt:lpstr>
      <vt:lpstr>PowerPoint Presentation</vt:lpstr>
      <vt:lpstr>PowerPoint Presentation</vt:lpstr>
      <vt:lpstr>(b) Savings Deposits: This is meant mainly for professional men and middle class people to help them deposit their small savings. It can be opened without any introduction.</vt:lpstr>
      <vt:lpstr>PowerPoint Presentation</vt:lpstr>
      <vt:lpstr>PowerPoint Presentation</vt:lpstr>
      <vt:lpstr>PowerPoint Presentation</vt:lpstr>
      <vt:lpstr>PowerPoint Presentation</vt:lpstr>
      <vt:lpstr>PowerPoint Presentation</vt:lpstr>
      <vt:lpstr>PowerPoint Presentation</vt:lpstr>
      <vt:lpstr>2. General Utility Services: In addition to agency services, the modern banks provide many general utility services for the community as given.</vt:lpstr>
      <vt:lpstr>SOURCES OF BANK’S INCOME</vt:lpstr>
      <vt:lpstr>INVESTMENT POLICY OF BANKS</vt:lpstr>
      <vt:lpstr>CREDIT CREATION Continuous depositing and withdrawal of cash from the bank. It is only this activity which has enabled the bank to manufacture money. Therefore the banks are not only the purveyors of money but manufacturers of money.</vt:lpstr>
      <vt:lpstr>Limitation on Credit Creation</vt:lpstr>
      <vt:lpstr>BALANCE SHEET OF THE BANK</vt:lpstr>
      <vt:lpstr>UNIT BANKING VS BRANCH BANKING</vt:lpstr>
      <vt:lpstr>Advantages of Unit Banking Following are the main advantages of unit banking:</vt:lpstr>
      <vt:lpstr>Disadvantages of Unit Banking</vt:lpstr>
      <vt:lpstr>B. Branch Banking System It means a system of banking in which a banking organization works at more than one place.</vt:lpstr>
      <vt:lpstr>Disadvantages of Branch Banking</vt:lpstr>
      <vt:lpstr>COMMERCIAL BANKS AND ECONOMIC DEVELOPMENT Commercial banks can contribute to a country’s economic development in the following ways :</vt:lpstr>
      <vt:lpstr>Questions for Discussion</vt:lpstr>
      <vt:lpstr>PowerPoint Presentation</vt:lpstr>
      <vt:lpstr>CHAPTER-2  CENTRAL BANKING</vt:lpstr>
      <vt:lpstr>Meaning of Central Bank</vt:lpstr>
      <vt:lpstr>The nature of function of a central bank differs in a developed economy as compared to those in a developing economy</vt:lpstr>
      <vt:lpstr>PowerPoint Presentation</vt:lpstr>
      <vt:lpstr>PowerPoint Presentation</vt:lpstr>
      <vt:lpstr>PowerPoint Presentation</vt:lpstr>
      <vt:lpstr>                                           CREDIT CONTROL </vt:lpstr>
      <vt:lpstr>                      Objectives of Credit Control The central bank is usually given many weapons to control the volume of credit in the country. The use of these weapons is guided by the following objectives:</vt:lpstr>
      <vt:lpstr>Methods of Credit Control</vt:lpstr>
      <vt:lpstr>PowerPoint Presentation</vt:lpstr>
      <vt:lpstr>The important quantitative or general methods of credit control are as follows:</vt:lpstr>
      <vt:lpstr>Working of Bank Rate </vt:lpstr>
      <vt:lpstr>Bank Rate Under the Gold Standard</vt:lpstr>
      <vt:lpstr>Conditions for the Success of the Bank Rate Policy</vt:lpstr>
      <vt:lpstr>B. Open Market Operations</vt:lpstr>
      <vt:lpstr>Objectives of Open Market Operations</vt:lpstr>
      <vt:lpstr>Conditions for the Success of Open Market Operations</vt:lpstr>
      <vt:lpstr>c. variable reserve ratio </vt:lpstr>
      <vt:lpstr>2. Selective or Qualitative Methods</vt:lpstr>
      <vt:lpstr>Measures of Selective Credit Control</vt:lpstr>
      <vt:lpstr>PowerPoint Presentation</vt:lpstr>
      <vt:lpstr>Questions for Discussion</vt:lpstr>
      <vt:lpstr>PowerPoint Presentation</vt:lpstr>
      <vt:lpstr>CHAPTER-3</vt:lpstr>
      <vt:lpstr>teller or cashier section</vt:lpstr>
      <vt:lpstr>Job Activities for: Teller </vt:lpstr>
      <vt:lpstr>                            Fund section actually we have two type of fund section</vt:lpstr>
      <vt:lpstr>The main function of the main fund</vt:lpstr>
      <vt:lpstr>Safe-Deposit Box or lockers</vt:lpstr>
      <vt:lpstr>PowerPoint Presentation</vt:lpstr>
      <vt:lpstr>clearing section</vt:lpstr>
      <vt:lpstr>clearing section –(continued) </vt:lpstr>
      <vt:lpstr>PowerPoint Presentation</vt:lpstr>
      <vt:lpstr>CHAPTER-4</vt:lpstr>
      <vt:lpstr>Types of Accounts </vt:lpstr>
      <vt:lpstr>Type of current account </vt:lpstr>
      <vt:lpstr>Classification of current account</vt:lpstr>
      <vt:lpstr>Benefits of Current Accounts </vt:lpstr>
      <vt:lpstr>Benefits of Current Accounts </vt:lpstr>
      <vt:lpstr>PowerPoint Presentation</vt:lpstr>
      <vt:lpstr>Opening a savings account Condition  </vt:lpstr>
      <vt:lpstr>Popularity of Savings Accounts </vt:lpstr>
      <vt:lpstr>PowerPoint Presentation</vt:lpstr>
      <vt:lpstr>The following are the special characteristics of fixed deposits:</vt:lpstr>
      <vt:lpstr>PowerPoint Presentation</vt:lpstr>
      <vt:lpstr>PowerPoint Presentation</vt:lpstr>
      <vt:lpstr>Procedure of Opening Current and Savings Accounts</vt:lpstr>
      <vt:lpstr>Forms Used in Operation of Bank Account </vt:lpstr>
      <vt:lpstr>PowerPoint Presentation</vt:lpstr>
      <vt:lpstr>PowerPoint Presentation</vt:lpstr>
      <vt:lpstr>Closing of a Bank Account A bank account may be closed by either party i.e., the customer and the banker. A bank account may be closed in the following cases:</vt:lpstr>
      <vt:lpstr>PowerPoint Presentation</vt:lpstr>
      <vt:lpstr>PowerPoint Presentation</vt:lpstr>
      <vt:lpstr>CHAPTER-5</vt:lpstr>
      <vt:lpstr>Definition  Cheques  </vt:lpstr>
      <vt:lpstr>Essentials From the above definition it follows that an instrument to be called a cheque must fulfil certain conditions. They are:  </vt:lpstr>
      <vt:lpstr>Uses of a Cheque </vt:lpstr>
      <vt:lpstr>Parties to a Cheque </vt:lpstr>
      <vt:lpstr>Meaning of Cheque Crossing </vt:lpstr>
      <vt:lpstr>Types of Crossing cheque </vt:lpstr>
      <vt:lpstr>PowerPoint Presentation</vt:lpstr>
      <vt:lpstr>Definition of Endorsement </vt:lpstr>
      <vt:lpstr>Essentials of a Valid Endorsement </vt:lpstr>
      <vt:lpstr>Kinds of Endorsement </vt:lpstr>
      <vt:lpstr>PowerPoint Presentation</vt:lpstr>
      <vt:lpstr>PowerPoint Presentation</vt:lpstr>
      <vt:lpstr>PowerPoint Presentation</vt:lpstr>
      <vt:lpstr>Differences between a Bill of Exchange and Cheque All cheques are bills of exchange, but all bills of exchange are not cheques. The following are the main differences between a bill and a cheque:  </vt:lpstr>
      <vt:lpstr>PowerPoint Presentation</vt:lpstr>
      <vt:lpstr>PowerPoint Presentation</vt:lpstr>
      <vt:lpstr>Questions for Discussion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kawa</dc:creator>
  <cp:lastModifiedBy>AMEER</cp:lastModifiedBy>
  <cp:revision>210</cp:revision>
  <dcterms:created xsi:type="dcterms:W3CDTF">2014-10-23T08:32:25Z</dcterms:created>
  <dcterms:modified xsi:type="dcterms:W3CDTF">2019-06-07T22:21:59Z</dcterms:modified>
</cp:coreProperties>
</file>