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43"/>
  </p:notesMasterIdLst>
  <p:sldIdLst>
    <p:sldId id="256" r:id="rId2"/>
    <p:sldId id="389" r:id="rId3"/>
    <p:sldId id="390" r:id="rId4"/>
    <p:sldId id="421" r:id="rId5"/>
    <p:sldId id="391" r:id="rId6"/>
    <p:sldId id="392" r:id="rId7"/>
    <p:sldId id="393" r:id="rId8"/>
    <p:sldId id="395" r:id="rId9"/>
    <p:sldId id="396" r:id="rId10"/>
    <p:sldId id="398" r:id="rId11"/>
    <p:sldId id="400" r:id="rId12"/>
    <p:sldId id="402" r:id="rId13"/>
    <p:sldId id="401" r:id="rId14"/>
    <p:sldId id="404" r:id="rId15"/>
    <p:sldId id="403" r:id="rId16"/>
    <p:sldId id="405" r:id="rId17"/>
    <p:sldId id="408" r:id="rId18"/>
    <p:sldId id="407" r:id="rId19"/>
    <p:sldId id="409" r:id="rId20"/>
    <p:sldId id="422" r:id="rId21"/>
    <p:sldId id="410" r:id="rId22"/>
    <p:sldId id="413" r:id="rId23"/>
    <p:sldId id="412" r:id="rId24"/>
    <p:sldId id="411" r:id="rId25"/>
    <p:sldId id="416" r:id="rId26"/>
    <p:sldId id="414" r:id="rId27"/>
    <p:sldId id="417" r:id="rId28"/>
    <p:sldId id="420" r:id="rId29"/>
    <p:sldId id="397" r:id="rId30"/>
    <p:sldId id="257" r:id="rId31"/>
    <p:sldId id="373" r:id="rId32"/>
    <p:sldId id="374" r:id="rId33"/>
    <p:sldId id="375" r:id="rId34"/>
    <p:sldId id="379" r:id="rId35"/>
    <p:sldId id="376" r:id="rId36"/>
    <p:sldId id="377" r:id="rId37"/>
    <p:sldId id="378" r:id="rId38"/>
    <p:sldId id="387" r:id="rId39"/>
    <p:sldId id="372" r:id="rId40"/>
    <p:sldId id="445" r:id="rId41"/>
    <p:sldId id="388" r:id="rId42"/>
    <p:sldId id="423" r:id="rId43"/>
    <p:sldId id="424" r:id="rId44"/>
    <p:sldId id="436" r:id="rId45"/>
    <p:sldId id="425" r:id="rId46"/>
    <p:sldId id="428" r:id="rId47"/>
    <p:sldId id="437" r:id="rId48"/>
    <p:sldId id="438" r:id="rId49"/>
    <p:sldId id="439" r:id="rId50"/>
    <p:sldId id="440" r:id="rId51"/>
    <p:sldId id="426" r:id="rId52"/>
    <p:sldId id="430" r:id="rId53"/>
    <p:sldId id="432" r:id="rId54"/>
    <p:sldId id="441" r:id="rId55"/>
    <p:sldId id="442" r:id="rId56"/>
    <p:sldId id="444" r:id="rId57"/>
    <p:sldId id="446" r:id="rId58"/>
    <p:sldId id="447" r:id="rId59"/>
    <p:sldId id="381" r:id="rId60"/>
    <p:sldId id="287" r:id="rId61"/>
    <p:sldId id="383" r:id="rId62"/>
    <p:sldId id="288" r:id="rId63"/>
    <p:sldId id="289" r:id="rId64"/>
    <p:sldId id="384" r:id="rId65"/>
    <p:sldId id="385" r:id="rId66"/>
    <p:sldId id="279" r:id="rId67"/>
    <p:sldId id="290" r:id="rId68"/>
    <p:sldId id="292" r:id="rId69"/>
    <p:sldId id="293" r:id="rId70"/>
    <p:sldId id="294" r:id="rId71"/>
    <p:sldId id="295" r:id="rId72"/>
    <p:sldId id="296" r:id="rId73"/>
    <p:sldId id="297" r:id="rId74"/>
    <p:sldId id="298" r:id="rId75"/>
    <p:sldId id="299" r:id="rId76"/>
    <p:sldId id="300" r:id="rId77"/>
    <p:sldId id="301" r:id="rId78"/>
    <p:sldId id="302" r:id="rId79"/>
    <p:sldId id="380" r:id="rId80"/>
    <p:sldId id="304" r:id="rId81"/>
    <p:sldId id="306" r:id="rId82"/>
    <p:sldId id="305" r:id="rId83"/>
    <p:sldId id="307" r:id="rId84"/>
    <p:sldId id="308" r:id="rId85"/>
    <p:sldId id="310" r:id="rId86"/>
    <p:sldId id="311" r:id="rId87"/>
    <p:sldId id="309" r:id="rId88"/>
    <p:sldId id="312" r:id="rId89"/>
    <p:sldId id="313" r:id="rId90"/>
    <p:sldId id="314" r:id="rId91"/>
    <p:sldId id="315" r:id="rId92"/>
    <p:sldId id="382" r:id="rId93"/>
    <p:sldId id="316" r:id="rId94"/>
    <p:sldId id="317" r:id="rId95"/>
    <p:sldId id="318" r:id="rId96"/>
    <p:sldId id="319" r:id="rId97"/>
    <p:sldId id="321" r:id="rId98"/>
    <p:sldId id="322" r:id="rId99"/>
    <p:sldId id="320" r:id="rId100"/>
    <p:sldId id="323" r:id="rId101"/>
    <p:sldId id="324" r:id="rId102"/>
    <p:sldId id="325" r:id="rId103"/>
    <p:sldId id="326" r:id="rId104"/>
    <p:sldId id="328" r:id="rId105"/>
    <p:sldId id="329" r:id="rId106"/>
    <p:sldId id="327" r:id="rId107"/>
    <p:sldId id="331" r:id="rId108"/>
    <p:sldId id="330" r:id="rId109"/>
    <p:sldId id="332" r:id="rId110"/>
    <p:sldId id="333" r:id="rId111"/>
    <p:sldId id="334" r:id="rId112"/>
    <p:sldId id="335" r:id="rId113"/>
    <p:sldId id="336" r:id="rId114"/>
    <p:sldId id="337" r:id="rId115"/>
    <p:sldId id="338" r:id="rId116"/>
    <p:sldId id="339" r:id="rId117"/>
    <p:sldId id="340" r:id="rId118"/>
    <p:sldId id="341" r:id="rId119"/>
    <p:sldId id="342" r:id="rId120"/>
    <p:sldId id="343" r:id="rId121"/>
    <p:sldId id="344" r:id="rId122"/>
    <p:sldId id="345" r:id="rId123"/>
    <p:sldId id="346" r:id="rId124"/>
    <p:sldId id="347" r:id="rId125"/>
    <p:sldId id="348" r:id="rId126"/>
    <p:sldId id="349" r:id="rId127"/>
    <p:sldId id="350" r:id="rId128"/>
    <p:sldId id="351" r:id="rId129"/>
    <p:sldId id="352" r:id="rId130"/>
    <p:sldId id="353" r:id="rId131"/>
    <p:sldId id="354" r:id="rId132"/>
    <p:sldId id="355" r:id="rId133"/>
    <p:sldId id="356" r:id="rId134"/>
    <p:sldId id="357" r:id="rId135"/>
    <p:sldId id="358" r:id="rId136"/>
    <p:sldId id="359" r:id="rId137"/>
    <p:sldId id="360" r:id="rId138"/>
    <p:sldId id="361" r:id="rId139"/>
    <p:sldId id="362" r:id="rId140"/>
    <p:sldId id="363" r:id="rId141"/>
    <p:sldId id="366" r:id="rId142"/>
  </p:sldIdLst>
  <p:sldSz cx="9145588"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3084" autoAdjust="0"/>
  </p:normalViewPr>
  <p:slideViewPr>
    <p:cSldViewPr>
      <p:cViewPr varScale="1">
        <p:scale>
          <a:sx n="64" d="100"/>
          <a:sy n="64" d="100"/>
        </p:scale>
        <p:origin x="1392" y="60"/>
      </p:cViewPr>
      <p:guideLst>
        <p:guide orient="horz" pos="2160"/>
        <p:guide pos="2881"/>
      </p:guideLst>
    </p:cSldViewPr>
  </p:slideViewPr>
  <p:notesTextViewPr>
    <p:cViewPr>
      <p:scale>
        <a:sx n="100" d="100"/>
        <a:sy n="100" d="100"/>
      </p:scale>
      <p:origin x="0" y="0"/>
    </p:cViewPr>
  </p:notesTextViewPr>
  <p:notesViewPr>
    <p:cSldViewPr>
      <p:cViewPr varScale="1">
        <p:scale>
          <a:sx n="53" d="100"/>
          <a:sy n="53" d="100"/>
        </p:scale>
        <p:origin x="-261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FB1324-6CEE-414A-A825-DE10B3F60C44}" type="doc">
      <dgm:prSet loTypeId="urn:microsoft.com/office/officeart/2005/8/layout/vList4#1" loCatId="list" qsTypeId="urn:microsoft.com/office/officeart/2005/8/quickstyle/3d4" qsCatId="3D" csTypeId="urn:microsoft.com/office/officeart/2005/8/colors/colorful5" csCatId="colorful" phldr="1"/>
      <dgm:spPr/>
      <dgm:t>
        <a:bodyPr/>
        <a:lstStyle/>
        <a:p>
          <a:endParaRPr lang="en-US"/>
        </a:p>
      </dgm:t>
    </dgm:pt>
    <dgm:pt modelId="{71539037-0A2D-4FEB-9BAB-CDB1D0EBB79D}">
      <dgm:prSet phldrT="[نص]"/>
      <dgm:spPr/>
      <dgm:t>
        <a:bodyPr/>
        <a:lstStyle/>
        <a:p>
          <a:r>
            <a:rPr lang="ar-OM" dirty="0" smtClean="0"/>
            <a:t>المصارف المتخصصة </a:t>
          </a:r>
          <a:endParaRPr lang="en-US" dirty="0"/>
        </a:p>
      </dgm:t>
    </dgm:pt>
    <dgm:pt modelId="{05C05A8F-1BE6-43EF-AAB4-591CDBE92F15}" type="parTrans" cxnId="{72C5048D-2A00-4E64-B817-1D747ABD9028}">
      <dgm:prSet/>
      <dgm:spPr/>
      <dgm:t>
        <a:bodyPr/>
        <a:lstStyle/>
        <a:p>
          <a:endParaRPr lang="en-US"/>
        </a:p>
      </dgm:t>
    </dgm:pt>
    <dgm:pt modelId="{E4B7D4A2-1426-41D5-B9BB-9FB9B7392443}" type="sibTrans" cxnId="{72C5048D-2A00-4E64-B817-1D747ABD9028}">
      <dgm:prSet/>
      <dgm:spPr/>
      <dgm:t>
        <a:bodyPr/>
        <a:lstStyle/>
        <a:p>
          <a:endParaRPr lang="en-US"/>
        </a:p>
      </dgm:t>
    </dgm:pt>
    <dgm:pt modelId="{6714A5F6-39D0-4DBD-B1D9-DB92F9947273}">
      <dgm:prSet phldrT="[نص]"/>
      <dgm:spPr/>
      <dgm:t>
        <a:bodyPr/>
        <a:lstStyle/>
        <a:p>
          <a:r>
            <a:rPr lang="ar-OM" dirty="0" smtClean="0"/>
            <a:t>المصرف التجاري </a:t>
          </a:r>
          <a:endParaRPr lang="en-US" dirty="0"/>
        </a:p>
      </dgm:t>
    </dgm:pt>
    <dgm:pt modelId="{42377222-7909-4F94-8155-A37AEFB7044E}" type="parTrans" cxnId="{4C669C27-ECC6-441A-B562-64559EBDE0A1}">
      <dgm:prSet/>
      <dgm:spPr/>
      <dgm:t>
        <a:bodyPr/>
        <a:lstStyle/>
        <a:p>
          <a:endParaRPr lang="en-US"/>
        </a:p>
      </dgm:t>
    </dgm:pt>
    <dgm:pt modelId="{033F6636-52E4-4A06-B6BA-18D7ACD0AD8B}" type="sibTrans" cxnId="{4C669C27-ECC6-441A-B562-64559EBDE0A1}">
      <dgm:prSet/>
      <dgm:spPr/>
      <dgm:t>
        <a:bodyPr/>
        <a:lstStyle/>
        <a:p>
          <a:endParaRPr lang="en-US"/>
        </a:p>
      </dgm:t>
    </dgm:pt>
    <dgm:pt modelId="{58F0A4EC-2F32-43B4-BA71-9918ADB4667F}">
      <dgm:prSet phldrT="[نص]" custT="1"/>
      <dgm:spPr/>
      <dgm:t>
        <a:bodyPr/>
        <a:lstStyle/>
        <a:p>
          <a:r>
            <a:rPr lang="ar-OM" sz="3200" dirty="0" smtClean="0"/>
            <a:t>المصرف المركزي </a:t>
          </a:r>
          <a:endParaRPr lang="en-US" sz="3200" dirty="0"/>
        </a:p>
      </dgm:t>
    </dgm:pt>
    <dgm:pt modelId="{BA3DBC54-8FA3-486F-8822-6B5465955C0E}" type="parTrans" cxnId="{27870E2C-2ACF-4BD2-BFCC-E0F98CCF7B55}">
      <dgm:prSet/>
      <dgm:spPr/>
      <dgm:t>
        <a:bodyPr/>
        <a:lstStyle/>
        <a:p>
          <a:endParaRPr lang="en-US"/>
        </a:p>
      </dgm:t>
    </dgm:pt>
    <dgm:pt modelId="{EAFE8AEE-4FE0-4E66-9C5D-B4979EDF8004}" type="sibTrans" cxnId="{27870E2C-2ACF-4BD2-BFCC-E0F98CCF7B55}">
      <dgm:prSet/>
      <dgm:spPr/>
      <dgm:t>
        <a:bodyPr/>
        <a:lstStyle/>
        <a:p>
          <a:endParaRPr lang="en-US"/>
        </a:p>
      </dgm:t>
    </dgm:pt>
    <dgm:pt modelId="{633A3FED-110A-4E26-BD23-4B4AA22DCBB8}">
      <dgm:prSet phldrT="[نص]"/>
      <dgm:spPr/>
      <dgm:t>
        <a:bodyPr/>
        <a:lstStyle/>
        <a:p>
          <a:r>
            <a:rPr lang="ar-OM" dirty="0" smtClean="0"/>
            <a:t>شركات التأمين </a:t>
          </a:r>
          <a:endParaRPr lang="en-US" dirty="0"/>
        </a:p>
      </dgm:t>
    </dgm:pt>
    <dgm:pt modelId="{1A6D3C76-BCCA-4F81-B112-CE8BEB07755B}" type="parTrans" cxnId="{34489A8D-92F4-4C19-B9B4-4E7883E11A3D}">
      <dgm:prSet/>
      <dgm:spPr/>
      <dgm:t>
        <a:bodyPr/>
        <a:lstStyle/>
        <a:p>
          <a:endParaRPr lang="en-US"/>
        </a:p>
      </dgm:t>
    </dgm:pt>
    <dgm:pt modelId="{D23E3786-85B5-4285-818B-F541AE242E7C}" type="sibTrans" cxnId="{34489A8D-92F4-4C19-B9B4-4E7883E11A3D}">
      <dgm:prSet/>
      <dgm:spPr/>
      <dgm:t>
        <a:bodyPr/>
        <a:lstStyle/>
        <a:p>
          <a:endParaRPr lang="en-US"/>
        </a:p>
      </dgm:t>
    </dgm:pt>
    <dgm:pt modelId="{D9415CF8-76BB-4402-A298-24985986CDE6}">
      <dgm:prSet phldrT="[نص]"/>
      <dgm:spPr/>
      <dgm:t>
        <a:bodyPr/>
        <a:lstStyle/>
        <a:p>
          <a:r>
            <a:rPr lang="ar-OM" dirty="0" smtClean="0"/>
            <a:t>شركات الاستثمار </a:t>
          </a:r>
          <a:endParaRPr lang="en-US" dirty="0"/>
        </a:p>
      </dgm:t>
    </dgm:pt>
    <dgm:pt modelId="{1ED81D0B-C883-44B6-953E-7624AF7A9AB0}" type="parTrans" cxnId="{92D7BF32-48DD-41ED-8A6C-0784D1102A97}">
      <dgm:prSet/>
      <dgm:spPr/>
      <dgm:t>
        <a:bodyPr/>
        <a:lstStyle/>
        <a:p>
          <a:endParaRPr lang="en-US"/>
        </a:p>
      </dgm:t>
    </dgm:pt>
    <dgm:pt modelId="{66CBAE31-2345-45BE-AE57-060CF52CAE32}" type="sibTrans" cxnId="{92D7BF32-48DD-41ED-8A6C-0784D1102A97}">
      <dgm:prSet/>
      <dgm:spPr/>
      <dgm:t>
        <a:bodyPr/>
        <a:lstStyle/>
        <a:p>
          <a:endParaRPr lang="en-US"/>
        </a:p>
      </dgm:t>
    </dgm:pt>
    <dgm:pt modelId="{8C0AE193-6E13-44DB-852D-93D97FE19E17}">
      <dgm:prSet phldrT="[نص]"/>
      <dgm:spPr/>
      <dgm:t>
        <a:bodyPr/>
        <a:lstStyle/>
        <a:p>
          <a:r>
            <a:rPr lang="ar-OM" dirty="0" err="1" smtClean="0"/>
            <a:t>الاسواق</a:t>
          </a:r>
          <a:r>
            <a:rPr lang="ar-OM" dirty="0" smtClean="0"/>
            <a:t> المالية </a:t>
          </a:r>
        </a:p>
      </dgm:t>
    </dgm:pt>
    <dgm:pt modelId="{8FCA8C26-5C48-4AD5-8636-44EA88071A84}" type="parTrans" cxnId="{32921799-1518-40F0-B443-CDAE5488DB5A}">
      <dgm:prSet/>
      <dgm:spPr/>
      <dgm:t>
        <a:bodyPr/>
        <a:lstStyle/>
        <a:p>
          <a:endParaRPr lang="en-US"/>
        </a:p>
      </dgm:t>
    </dgm:pt>
    <dgm:pt modelId="{AEFCFF73-E6BB-48EE-8781-1755A38F6ABF}" type="sibTrans" cxnId="{32921799-1518-40F0-B443-CDAE5488DB5A}">
      <dgm:prSet/>
      <dgm:spPr/>
      <dgm:t>
        <a:bodyPr/>
        <a:lstStyle/>
        <a:p>
          <a:endParaRPr lang="en-US"/>
        </a:p>
      </dgm:t>
    </dgm:pt>
    <dgm:pt modelId="{6C74227E-6FDB-4700-B996-12735DAFF9B4}">
      <dgm:prSet/>
      <dgm:spPr/>
      <dgm:t>
        <a:bodyPr/>
        <a:lstStyle/>
        <a:p>
          <a:r>
            <a:rPr lang="ar-OM" dirty="0" smtClean="0"/>
            <a:t>مؤسسات </a:t>
          </a:r>
          <a:r>
            <a:rPr lang="ar-OM" dirty="0" err="1" smtClean="0"/>
            <a:t>الاعمال</a:t>
          </a:r>
          <a:endParaRPr lang="en-US" dirty="0"/>
        </a:p>
      </dgm:t>
    </dgm:pt>
    <dgm:pt modelId="{B42DF19C-5387-4684-A188-11D5579FE70C}" type="parTrans" cxnId="{90349667-D527-4659-863A-62FFAE4F9BAE}">
      <dgm:prSet/>
      <dgm:spPr/>
      <dgm:t>
        <a:bodyPr/>
        <a:lstStyle/>
        <a:p>
          <a:endParaRPr lang="en-US"/>
        </a:p>
      </dgm:t>
    </dgm:pt>
    <dgm:pt modelId="{4508202E-A8DD-4CB4-A2DC-C56837F00518}" type="sibTrans" cxnId="{90349667-D527-4659-863A-62FFAE4F9BAE}">
      <dgm:prSet/>
      <dgm:spPr/>
      <dgm:t>
        <a:bodyPr/>
        <a:lstStyle/>
        <a:p>
          <a:endParaRPr lang="en-US"/>
        </a:p>
      </dgm:t>
    </dgm:pt>
    <dgm:pt modelId="{B59095BA-17BD-4812-8A99-3D1B7E1F5379}">
      <dgm:prSet/>
      <dgm:spPr/>
      <dgm:t>
        <a:bodyPr/>
        <a:lstStyle/>
        <a:p>
          <a:r>
            <a:rPr lang="ar-OM" dirty="0" smtClean="0"/>
            <a:t>الأفراد </a:t>
          </a:r>
          <a:endParaRPr lang="en-US" dirty="0"/>
        </a:p>
      </dgm:t>
    </dgm:pt>
    <dgm:pt modelId="{2889FE9C-7A19-4F07-B4B1-9A4DCA232618}" type="parTrans" cxnId="{B9A1F752-5A20-487B-82E8-BC40C8B264FE}">
      <dgm:prSet/>
      <dgm:spPr/>
      <dgm:t>
        <a:bodyPr/>
        <a:lstStyle/>
        <a:p>
          <a:endParaRPr lang="en-US"/>
        </a:p>
      </dgm:t>
    </dgm:pt>
    <dgm:pt modelId="{301902E0-7A8A-4A72-9EE2-F33B1B06DE76}" type="sibTrans" cxnId="{B9A1F752-5A20-487B-82E8-BC40C8B264FE}">
      <dgm:prSet/>
      <dgm:spPr/>
      <dgm:t>
        <a:bodyPr/>
        <a:lstStyle/>
        <a:p>
          <a:endParaRPr lang="en-US"/>
        </a:p>
      </dgm:t>
    </dgm:pt>
    <dgm:pt modelId="{6FABCA02-7BAB-43A7-ABCE-F88E374A957A}" type="pres">
      <dgm:prSet presAssocID="{ADFB1324-6CEE-414A-A825-DE10B3F60C44}" presName="linear" presStyleCnt="0">
        <dgm:presLayoutVars>
          <dgm:dir/>
          <dgm:resizeHandles val="exact"/>
        </dgm:presLayoutVars>
      </dgm:prSet>
      <dgm:spPr/>
      <dgm:t>
        <a:bodyPr/>
        <a:lstStyle/>
        <a:p>
          <a:endParaRPr lang="en-US"/>
        </a:p>
      </dgm:t>
    </dgm:pt>
    <dgm:pt modelId="{998F2506-38BE-49B8-932E-F1593E2B3CA9}" type="pres">
      <dgm:prSet presAssocID="{71539037-0A2D-4FEB-9BAB-CDB1D0EBB79D}" presName="comp" presStyleCnt="0"/>
      <dgm:spPr/>
    </dgm:pt>
    <dgm:pt modelId="{45DE4F40-9506-4A33-97AE-A87FF258C009}" type="pres">
      <dgm:prSet presAssocID="{71539037-0A2D-4FEB-9BAB-CDB1D0EBB79D}" presName="box" presStyleLbl="node1" presStyleIdx="0" presStyleCnt="8"/>
      <dgm:spPr/>
      <dgm:t>
        <a:bodyPr/>
        <a:lstStyle/>
        <a:p>
          <a:endParaRPr lang="en-US"/>
        </a:p>
      </dgm:t>
    </dgm:pt>
    <dgm:pt modelId="{07C2D918-8D43-45EF-A172-673993E26405}" type="pres">
      <dgm:prSet presAssocID="{71539037-0A2D-4FEB-9BAB-CDB1D0EBB79D}" presName="img" presStyleLbl="fgImgPlace1" presStyleIdx="0" presStyleCnt="8"/>
      <dgm:spPr/>
    </dgm:pt>
    <dgm:pt modelId="{3E83A170-B883-4CA2-B282-49D9F5ECB9C9}" type="pres">
      <dgm:prSet presAssocID="{71539037-0A2D-4FEB-9BAB-CDB1D0EBB79D}" presName="text" presStyleLbl="node1" presStyleIdx="0" presStyleCnt="8">
        <dgm:presLayoutVars>
          <dgm:bulletEnabled val="1"/>
        </dgm:presLayoutVars>
      </dgm:prSet>
      <dgm:spPr/>
      <dgm:t>
        <a:bodyPr/>
        <a:lstStyle/>
        <a:p>
          <a:endParaRPr lang="en-US"/>
        </a:p>
      </dgm:t>
    </dgm:pt>
    <dgm:pt modelId="{CFEDFEE8-1A6D-40E4-ADD9-A200732ACCEE}" type="pres">
      <dgm:prSet presAssocID="{E4B7D4A2-1426-41D5-B9BB-9FB9B7392443}" presName="spacer" presStyleCnt="0"/>
      <dgm:spPr/>
    </dgm:pt>
    <dgm:pt modelId="{F11F2591-00A8-41BA-AD6B-DDEACC031CA2}" type="pres">
      <dgm:prSet presAssocID="{6714A5F6-39D0-4DBD-B1D9-DB92F9947273}" presName="comp" presStyleCnt="0"/>
      <dgm:spPr/>
    </dgm:pt>
    <dgm:pt modelId="{DFFCC76C-65EC-4F4A-99E9-4C422E50CD2D}" type="pres">
      <dgm:prSet presAssocID="{6714A5F6-39D0-4DBD-B1D9-DB92F9947273}" presName="box" presStyleLbl="node1" presStyleIdx="1" presStyleCnt="8"/>
      <dgm:spPr/>
      <dgm:t>
        <a:bodyPr/>
        <a:lstStyle/>
        <a:p>
          <a:endParaRPr lang="en-US"/>
        </a:p>
      </dgm:t>
    </dgm:pt>
    <dgm:pt modelId="{ADE5E32B-C83B-4B32-8B7A-C710E2303195}" type="pres">
      <dgm:prSet presAssocID="{6714A5F6-39D0-4DBD-B1D9-DB92F9947273}" presName="img" presStyleLbl="fgImgPlace1" presStyleIdx="1" presStyleCnt="8"/>
      <dgm:spPr/>
    </dgm:pt>
    <dgm:pt modelId="{4C012AB6-113C-44E9-B2F3-376B11B18E40}" type="pres">
      <dgm:prSet presAssocID="{6714A5F6-39D0-4DBD-B1D9-DB92F9947273}" presName="text" presStyleLbl="node1" presStyleIdx="1" presStyleCnt="8">
        <dgm:presLayoutVars>
          <dgm:bulletEnabled val="1"/>
        </dgm:presLayoutVars>
      </dgm:prSet>
      <dgm:spPr/>
      <dgm:t>
        <a:bodyPr/>
        <a:lstStyle/>
        <a:p>
          <a:endParaRPr lang="en-US"/>
        </a:p>
      </dgm:t>
    </dgm:pt>
    <dgm:pt modelId="{D53D70FA-7F26-4AC1-887B-610E1150E47C}" type="pres">
      <dgm:prSet presAssocID="{033F6636-52E4-4A06-B6BA-18D7ACD0AD8B}" presName="spacer" presStyleCnt="0"/>
      <dgm:spPr/>
    </dgm:pt>
    <dgm:pt modelId="{5B57DA50-A7B0-4597-9630-52484A679B97}" type="pres">
      <dgm:prSet presAssocID="{58F0A4EC-2F32-43B4-BA71-9918ADB4667F}" presName="comp" presStyleCnt="0"/>
      <dgm:spPr/>
    </dgm:pt>
    <dgm:pt modelId="{4DAC1EE8-413C-4076-A93B-C718F23DF9F0}" type="pres">
      <dgm:prSet presAssocID="{58F0A4EC-2F32-43B4-BA71-9918ADB4667F}" presName="box" presStyleLbl="node1" presStyleIdx="2" presStyleCnt="8"/>
      <dgm:spPr/>
      <dgm:t>
        <a:bodyPr/>
        <a:lstStyle/>
        <a:p>
          <a:endParaRPr lang="en-US"/>
        </a:p>
      </dgm:t>
    </dgm:pt>
    <dgm:pt modelId="{10405EAB-22E9-439C-9B8D-17D0C93A3EE3}" type="pres">
      <dgm:prSet presAssocID="{58F0A4EC-2F32-43B4-BA71-9918ADB4667F}" presName="img" presStyleLbl="fgImgPlace1" presStyleIdx="2" presStyleCnt="8"/>
      <dgm:spPr/>
    </dgm:pt>
    <dgm:pt modelId="{283E55B3-5926-4449-B87B-96DA31BE40F9}" type="pres">
      <dgm:prSet presAssocID="{58F0A4EC-2F32-43B4-BA71-9918ADB4667F}" presName="text" presStyleLbl="node1" presStyleIdx="2" presStyleCnt="8">
        <dgm:presLayoutVars>
          <dgm:bulletEnabled val="1"/>
        </dgm:presLayoutVars>
      </dgm:prSet>
      <dgm:spPr/>
      <dgm:t>
        <a:bodyPr/>
        <a:lstStyle/>
        <a:p>
          <a:endParaRPr lang="en-US"/>
        </a:p>
      </dgm:t>
    </dgm:pt>
    <dgm:pt modelId="{C98FE548-57C1-41C3-80C5-70A639879653}" type="pres">
      <dgm:prSet presAssocID="{EAFE8AEE-4FE0-4E66-9C5D-B4979EDF8004}" presName="spacer" presStyleCnt="0"/>
      <dgm:spPr/>
    </dgm:pt>
    <dgm:pt modelId="{F758C2B9-8143-48D0-81C8-F638F5113F74}" type="pres">
      <dgm:prSet presAssocID="{633A3FED-110A-4E26-BD23-4B4AA22DCBB8}" presName="comp" presStyleCnt="0"/>
      <dgm:spPr/>
    </dgm:pt>
    <dgm:pt modelId="{179CDAE4-A697-4F1E-BBF5-C89D099EA48F}" type="pres">
      <dgm:prSet presAssocID="{633A3FED-110A-4E26-BD23-4B4AA22DCBB8}" presName="box" presStyleLbl="node1" presStyleIdx="3" presStyleCnt="8"/>
      <dgm:spPr/>
      <dgm:t>
        <a:bodyPr/>
        <a:lstStyle/>
        <a:p>
          <a:endParaRPr lang="en-US"/>
        </a:p>
      </dgm:t>
    </dgm:pt>
    <dgm:pt modelId="{2CD95FA9-524F-4C17-BEA6-05542A9013BC}" type="pres">
      <dgm:prSet presAssocID="{633A3FED-110A-4E26-BD23-4B4AA22DCBB8}" presName="img" presStyleLbl="fgImgPlace1" presStyleIdx="3" presStyleCnt="8"/>
      <dgm:spPr/>
    </dgm:pt>
    <dgm:pt modelId="{54175C3B-D65B-4E8C-8E61-FAC7F7CC9A2C}" type="pres">
      <dgm:prSet presAssocID="{633A3FED-110A-4E26-BD23-4B4AA22DCBB8}" presName="text" presStyleLbl="node1" presStyleIdx="3" presStyleCnt="8">
        <dgm:presLayoutVars>
          <dgm:bulletEnabled val="1"/>
        </dgm:presLayoutVars>
      </dgm:prSet>
      <dgm:spPr/>
      <dgm:t>
        <a:bodyPr/>
        <a:lstStyle/>
        <a:p>
          <a:endParaRPr lang="en-US"/>
        </a:p>
      </dgm:t>
    </dgm:pt>
    <dgm:pt modelId="{9D5EAD1D-9CBA-4728-8454-8F401EE57016}" type="pres">
      <dgm:prSet presAssocID="{D23E3786-85B5-4285-818B-F541AE242E7C}" presName="spacer" presStyleCnt="0"/>
      <dgm:spPr/>
    </dgm:pt>
    <dgm:pt modelId="{198B4DDE-4B5F-4273-9F02-2734B5E907B9}" type="pres">
      <dgm:prSet presAssocID="{8C0AE193-6E13-44DB-852D-93D97FE19E17}" presName="comp" presStyleCnt="0"/>
      <dgm:spPr/>
    </dgm:pt>
    <dgm:pt modelId="{9E79B9FD-EFDF-4FB8-B3D2-E71614419DC1}" type="pres">
      <dgm:prSet presAssocID="{8C0AE193-6E13-44DB-852D-93D97FE19E17}" presName="box" presStyleLbl="node1" presStyleIdx="4" presStyleCnt="8"/>
      <dgm:spPr/>
      <dgm:t>
        <a:bodyPr/>
        <a:lstStyle/>
        <a:p>
          <a:endParaRPr lang="en-US"/>
        </a:p>
      </dgm:t>
    </dgm:pt>
    <dgm:pt modelId="{EA85FD69-CA7C-4B3B-AD30-8B2C55ABC1F1}" type="pres">
      <dgm:prSet presAssocID="{8C0AE193-6E13-44DB-852D-93D97FE19E17}" presName="img" presStyleLbl="fgImgPlace1" presStyleIdx="4" presStyleCnt="8"/>
      <dgm:spPr/>
    </dgm:pt>
    <dgm:pt modelId="{F4919FD6-BB4B-4169-A75E-5BFEFF0FE8E1}" type="pres">
      <dgm:prSet presAssocID="{8C0AE193-6E13-44DB-852D-93D97FE19E17}" presName="text" presStyleLbl="node1" presStyleIdx="4" presStyleCnt="8">
        <dgm:presLayoutVars>
          <dgm:bulletEnabled val="1"/>
        </dgm:presLayoutVars>
      </dgm:prSet>
      <dgm:spPr/>
      <dgm:t>
        <a:bodyPr/>
        <a:lstStyle/>
        <a:p>
          <a:endParaRPr lang="en-US"/>
        </a:p>
      </dgm:t>
    </dgm:pt>
    <dgm:pt modelId="{C57589FB-5E50-4A0A-8647-9D0166FFC712}" type="pres">
      <dgm:prSet presAssocID="{AEFCFF73-E6BB-48EE-8781-1755A38F6ABF}" presName="spacer" presStyleCnt="0"/>
      <dgm:spPr/>
    </dgm:pt>
    <dgm:pt modelId="{5ECB1C96-13EB-41C7-8E8D-11A56A8978F9}" type="pres">
      <dgm:prSet presAssocID="{D9415CF8-76BB-4402-A298-24985986CDE6}" presName="comp" presStyleCnt="0"/>
      <dgm:spPr/>
    </dgm:pt>
    <dgm:pt modelId="{68A28ACF-9F84-4C70-9E6C-6803896A3E52}" type="pres">
      <dgm:prSet presAssocID="{D9415CF8-76BB-4402-A298-24985986CDE6}" presName="box" presStyleLbl="node1" presStyleIdx="5" presStyleCnt="8"/>
      <dgm:spPr/>
      <dgm:t>
        <a:bodyPr/>
        <a:lstStyle/>
        <a:p>
          <a:endParaRPr lang="en-US"/>
        </a:p>
      </dgm:t>
    </dgm:pt>
    <dgm:pt modelId="{F5EFEF9A-466C-4E2A-B105-32DB0C6937A4}" type="pres">
      <dgm:prSet presAssocID="{D9415CF8-76BB-4402-A298-24985986CDE6}" presName="img" presStyleLbl="fgImgPlace1" presStyleIdx="5" presStyleCnt="8"/>
      <dgm:spPr/>
    </dgm:pt>
    <dgm:pt modelId="{9D4CB28E-5650-4572-BDE9-345FDBDD5C17}" type="pres">
      <dgm:prSet presAssocID="{D9415CF8-76BB-4402-A298-24985986CDE6}" presName="text" presStyleLbl="node1" presStyleIdx="5" presStyleCnt="8">
        <dgm:presLayoutVars>
          <dgm:bulletEnabled val="1"/>
        </dgm:presLayoutVars>
      </dgm:prSet>
      <dgm:spPr/>
      <dgm:t>
        <a:bodyPr/>
        <a:lstStyle/>
        <a:p>
          <a:endParaRPr lang="en-US"/>
        </a:p>
      </dgm:t>
    </dgm:pt>
    <dgm:pt modelId="{5A4A57B3-9B0F-4C05-8BA8-54BBD065CF8F}" type="pres">
      <dgm:prSet presAssocID="{66CBAE31-2345-45BE-AE57-060CF52CAE32}" presName="spacer" presStyleCnt="0"/>
      <dgm:spPr/>
    </dgm:pt>
    <dgm:pt modelId="{BB94FE7E-5367-4CC6-87AB-870B5F44DE08}" type="pres">
      <dgm:prSet presAssocID="{6C74227E-6FDB-4700-B996-12735DAFF9B4}" presName="comp" presStyleCnt="0"/>
      <dgm:spPr/>
    </dgm:pt>
    <dgm:pt modelId="{45B0FA78-55FC-4AFF-9CA9-60BD9DFD1BF8}" type="pres">
      <dgm:prSet presAssocID="{6C74227E-6FDB-4700-B996-12735DAFF9B4}" presName="box" presStyleLbl="node1" presStyleIdx="6" presStyleCnt="8"/>
      <dgm:spPr/>
      <dgm:t>
        <a:bodyPr/>
        <a:lstStyle/>
        <a:p>
          <a:endParaRPr lang="en-US"/>
        </a:p>
      </dgm:t>
    </dgm:pt>
    <dgm:pt modelId="{4A40C111-3819-4E4F-BE35-09B0BF773670}" type="pres">
      <dgm:prSet presAssocID="{6C74227E-6FDB-4700-B996-12735DAFF9B4}" presName="img" presStyleLbl="fgImgPlace1" presStyleIdx="6" presStyleCnt="8"/>
      <dgm:spPr/>
    </dgm:pt>
    <dgm:pt modelId="{86FAFF4D-38AA-446D-95C4-644BA6C170E7}" type="pres">
      <dgm:prSet presAssocID="{6C74227E-6FDB-4700-B996-12735DAFF9B4}" presName="text" presStyleLbl="node1" presStyleIdx="6" presStyleCnt="8">
        <dgm:presLayoutVars>
          <dgm:bulletEnabled val="1"/>
        </dgm:presLayoutVars>
      </dgm:prSet>
      <dgm:spPr/>
      <dgm:t>
        <a:bodyPr/>
        <a:lstStyle/>
        <a:p>
          <a:endParaRPr lang="en-US"/>
        </a:p>
      </dgm:t>
    </dgm:pt>
    <dgm:pt modelId="{BE427391-23F1-4976-AE6D-30260B9EA76E}" type="pres">
      <dgm:prSet presAssocID="{4508202E-A8DD-4CB4-A2DC-C56837F00518}" presName="spacer" presStyleCnt="0"/>
      <dgm:spPr/>
    </dgm:pt>
    <dgm:pt modelId="{1C4556F2-2FB7-41C8-B747-0B1126BDAB79}" type="pres">
      <dgm:prSet presAssocID="{B59095BA-17BD-4812-8A99-3D1B7E1F5379}" presName="comp" presStyleCnt="0"/>
      <dgm:spPr/>
    </dgm:pt>
    <dgm:pt modelId="{C7AFF2BF-A061-4F39-BC1A-F94DD6175622}" type="pres">
      <dgm:prSet presAssocID="{B59095BA-17BD-4812-8A99-3D1B7E1F5379}" presName="box" presStyleLbl="node1" presStyleIdx="7" presStyleCnt="8"/>
      <dgm:spPr/>
      <dgm:t>
        <a:bodyPr/>
        <a:lstStyle/>
        <a:p>
          <a:endParaRPr lang="en-US"/>
        </a:p>
      </dgm:t>
    </dgm:pt>
    <dgm:pt modelId="{ECCDFCDA-16F0-4F55-9436-E1226FEA892E}" type="pres">
      <dgm:prSet presAssocID="{B59095BA-17BD-4812-8A99-3D1B7E1F5379}" presName="img" presStyleLbl="fgImgPlace1" presStyleIdx="7" presStyleCnt="8"/>
      <dgm:spPr/>
    </dgm:pt>
    <dgm:pt modelId="{0458D750-A4D6-4DA2-8DD0-1CAAD1359030}" type="pres">
      <dgm:prSet presAssocID="{B59095BA-17BD-4812-8A99-3D1B7E1F5379}" presName="text" presStyleLbl="node1" presStyleIdx="7" presStyleCnt="8">
        <dgm:presLayoutVars>
          <dgm:bulletEnabled val="1"/>
        </dgm:presLayoutVars>
      </dgm:prSet>
      <dgm:spPr/>
      <dgm:t>
        <a:bodyPr/>
        <a:lstStyle/>
        <a:p>
          <a:endParaRPr lang="en-US"/>
        </a:p>
      </dgm:t>
    </dgm:pt>
  </dgm:ptLst>
  <dgm:cxnLst>
    <dgm:cxn modelId="{B9A1F752-5A20-487B-82E8-BC40C8B264FE}" srcId="{ADFB1324-6CEE-414A-A825-DE10B3F60C44}" destId="{B59095BA-17BD-4812-8A99-3D1B7E1F5379}" srcOrd="7" destOrd="0" parTransId="{2889FE9C-7A19-4F07-B4B1-9A4DCA232618}" sibTransId="{301902E0-7A8A-4A72-9EE2-F33B1B06DE76}"/>
    <dgm:cxn modelId="{21278EC1-CC9F-4CED-B045-2502A8F1E355}" type="presOf" srcId="{ADFB1324-6CEE-414A-A825-DE10B3F60C44}" destId="{6FABCA02-7BAB-43A7-ABCE-F88E374A957A}" srcOrd="0" destOrd="0" presId="urn:microsoft.com/office/officeart/2005/8/layout/vList4#1"/>
    <dgm:cxn modelId="{D57E3888-0FAF-468C-87FE-D30CDDB6743B}" type="presOf" srcId="{58F0A4EC-2F32-43B4-BA71-9918ADB4667F}" destId="{4DAC1EE8-413C-4076-A93B-C718F23DF9F0}" srcOrd="0" destOrd="0" presId="urn:microsoft.com/office/officeart/2005/8/layout/vList4#1"/>
    <dgm:cxn modelId="{F59EE183-A649-4730-8C1B-A79089CA8AC9}" type="presOf" srcId="{6C74227E-6FDB-4700-B996-12735DAFF9B4}" destId="{45B0FA78-55FC-4AFF-9CA9-60BD9DFD1BF8}" srcOrd="0" destOrd="0" presId="urn:microsoft.com/office/officeart/2005/8/layout/vList4#1"/>
    <dgm:cxn modelId="{34489A8D-92F4-4C19-B9B4-4E7883E11A3D}" srcId="{ADFB1324-6CEE-414A-A825-DE10B3F60C44}" destId="{633A3FED-110A-4E26-BD23-4B4AA22DCBB8}" srcOrd="3" destOrd="0" parTransId="{1A6D3C76-BCCA-4F81-B112-CE8BEB07755B}" sibTransId="{D23E3786-85B5-4285-818B-F541AE242E7C}"/>
    <dgm:cxn modelId="{0BD95699-9255-41E1-A9F7-AAD3FF18684B}" type="presOf" srcId="{D9415CF8-76BB-4402-A298-24985986CDE6}" destId="{68A28ACF-9F84-4C70-9E6C-6803896A3E52}" srcOrd="0" destOrd="0" presId="urn:microsoft.com/office/officeart/2005/8/layout/vList4#1"/>
    <dgm:cxn modelId="{DE03BE5A-46CA-4E92-8221-6E31AF85AA96}" type="presOf" srcId="{633A3FED-110A-4E26-BD23-4B4AA22DCBB8}" destId="{179CDAE4-A697-4F1E-BBF5-C89D099EA48F}" srcOrd="0" destOrd="0" presId="urn:microsoft.com/office/officeart/2005/8/layout/vList4#1"/>
    <dgm:cxn modelId="{011FCCB7-9201-4637-A339-B0F0C1782E4E}" type="presOf" srcId="{B59095BA-17BD-4812-8A99-3D1B7E1F5379}" destId="{0458D750-A4D6-4DA2-8DD0-1CAAD1359030}" srcOrd="1" destOrd="0" presId="urn:microsoft.com/office/officeart/2005/8/layout/vList4#1"/>
    <dgm:cxn modelId="{78ED7633-82A4-4D02-B4ED-646EABB5C006}" type="presOf" srcId="{71539037-0A2D-4FEB-9BAB-CDB1D0EBB79D}" destId="{45DE4F40-9506-4A33-97AE-A87FF258C009}" srcOrd="0" destOrd="0" presId="urn:microsoft.com/office/officeart/2005/8/layout/vList4#1"/>
    <dgm:cxn modelId="{90349667-D527-4659-863A-62FFAE4F9BAE}" srcId="{ADFB1324-6CEE-414A-A825-DE10B3F60C44}" destId="{6C74227E-6FDB-4700-B996-12735DAFF9B4}" srcOrd="6" destOrd="0" parTransId="{B42DF19C-5387-4684-A188-11D5579FE70C}" sibTransId="{4508202E-A8DD-4CB4-A2DC-C56837F00518}"/>
    <dgm:cxn modelId="{8CBFFC0B-4787-4F74-8164-6DC5D56B2EC3}" type="presOf" srcId="{6714A5F6-39D0-4DBD-B1D9-DB92F9947273}" destId="{4C012AB6-113C-44E9-B2F3-376B11B18E40}" srcOrd="1" destOrd="0" presId="urn:microsoft.com/office/officeart/2005/8/layout/vList4#1"/>
    <dgm:cxn modelId="{4C669C27-ECC6-441A-B562-64559EBDE0A1}" srcId="{ADFB1324-6CEE-414A-A825-DE10B3F60C44}" destId="{6714A5F6-39D0-4DBD-B1D9-DB92F9947273}" srcOrd="1" destOrd="0" parTransId="{42377222-7909-4F94-8155-A37AEFB7044E}" sibTransId="{033F6636-52E4-4A06-B6BA-18D7ACD0AD8B}"/>
    <dgm:cxn modelId="{A05725C5-4852-46A8-873A-7F883577A614}" type="presOf" srcId="{8C0AE193-6E13-44DB-852D-93D97FE19E17}" destId="{9E79B9FD-EFDF-4FB8-B3D2-E71614419DC1}" srcOrd="0" destOrd="0" presId="urn:microsoft.com/office/officeart/2005/8/layout/vList4#1"/>
    <dgm:cxn modelId="{DAE1F307-E6D2-4B7A-B269-F9F487CEAB25}" type="presOf" srcId="{58F0A4EC-2F32-43B4-BA71-9918ADB4667F}" destId="{283E55B3-5926-4449-B87B-96DA31BE40F9}" srcOrd="1" destOrd="0" presId="urn:microsoft.com/office/officeart/2005/8/layout/vList4#1"/>
    <dgm:cxn modelId="{4FB4BD20-FF52-4419-9A47-231318CFF8C3}" type="presOf" srcId="{6C74227E-6FDB-4700-B996-12735DAFF9B4}" destId="{86FAFF4D-38AA-446D-95C4-644BA6C170E7}" srcOrd="1" destOrd="0" presId="urn:microsoft.com/office/officeart/2005/8/layout/vList4#1"/>
    <dgm:cxn modelId="{72C5048D-2A00-4E64-B817-1D747ABD9028}" srcId="{ADFB1324-6CEE-414A-A825-DE10B3F60C44}" destId="{71539037-0A2D-4FEB-9BAB-CDB1D0EBB79D}" srcOrd="0" destOrd="0" parTransId="{05C05A8F-1BE6-43EF-AAB4-591CDBE92F15}" sibTransId="{E4B7D4A2-1426-41D5-B9BB-9FB9B7392443}"/>
    <dgm:cxn modelId="{27870E2C-2ACF-4BD2-BFCC-E0F98CCF7B55}" srcId="{ADFB1324-6CEE-414A-A825-DE10B3F60C44}" destId="{58F0A4EC-2F32-43B4-BA71-9918ADB4667F}" srcOrd="2" destOrd="0" parTransId="{BA3DBC54-8FA3-486F-8822-6B5465955C0E}" sibTransId="{EAFE8AEE-4FE0-4E66-9C5D-B4979EDF8004}"/>
    <dgm:cxn modelId="{EFD1334B-9A89-4604-B850-A35D813F1BBC}" type="presOf" srcId="{6714A5F6-39D0-4DBD-B1D9-DB92F9947273}" destId="{DFFCC76C-65EC-4F4A-99E9-4C422E50CD2D}" srcOrd="0" destOrd="0" presId="urn:microsoft.com/office/officeart/2005/8/layout/vList4#1"/>
    <dgm:cxn modelId="{D4E6B755-9B85-4C5E-A5A5-A23810CF8541}" type="presOf" srcId="{71539037-0A2D-4FEB-9BAB-CDB1D0EBB79D}" destId="{3E83A170-B883-4CA2-B282-49D9F5ECB9C9}" srcOrd="1" destOrd="0" presId="urn:microsoft.com/office/officeart/2005/8/layout/vList4#1"/>
    <dgm:cxn modelId="{162EE8F6-E8A3-4FDE-9DEF-D16472F5B25F}" type="presOf" srcId="{B59095BA-17BD-4812-8A99-3D1B7E1F5379}" destId="{C7AFF2BF-A061-4F39-BC1A-F94DD6175622}" srcOrd="0" destOrd="0" presId="urn:microsoft.com/office/officeart/2005/8/layout/vList4#1"/>
    <dgm:cxn modelId="{CC67DF9A-5882-4A16-B36A-4020EFC14025}" type="presOf" srcId="{D9415CF8-76BB-4402-A298-24985986CDE6}" destId="{9D4CB28E-5650-4572-BDE9-345FDBDD5C17}" srcOrd="1" destOrd="0" presId="urn:microsoft.com/office/officeart/2005/8/layout/vList4#1"/>
    <dgm:cxn modelId="{52FF3ED2-FCD8-44C9-B53A-A90B98DA2E2F}" type="presOf" srcId="{633A3FED-110A-4E26-BD23-4B4AA22DCBB8}" destId="{54175C3B-D65B-4E8C-8E61-FAC7F7CC9A2C}" srcOrd="1" destOrd="0" presId="urn:microsoft.com/office/officeart/2005/8/layout/vList4#1"/>
    <dgm:cxn modelId="{92D7BF32-48DD-41ED-8A6C-0784D1102A97}" srcId="{ADFB1324-6CEE-414A-A825-DE10B3F60C44}" destId="{D9415CF8-76BB-4402-A298-24985986CDE6}" srcOrd="5" destOrd="0" parTransId="{1ED81D0B-C883-44B6-953E-7624AF7A9AB0}" sibTransId="{66CBAE31-2345-45BE-AE57-060CF52CAE32}"/>
    <dgm:cxn modelId="{32921799-1518-40F0-B443-CDAE5488DB5A}" srcId="{ADFB1324-6CEE-414A-A825-DE10B3F60C44}" destId="{8C0AE193-6E13-44DB-852D-93D97FE19E17}" srcOrd="4" destOrd="0" parTransId="{8FCA8C26-5C48-4AD5-8636-44EA88071A84}" sibTransId="{AEFCFF73-E6BB-48EE-8781-1755A38F6ABF}"/>
    <dgm:cxn modelId="{C9D9FF54-45A2-4E1E-926F-9C872B377A66}" type="presOf" srcId="{8C0AE193-6E13-44DB-852D-93D97FE19E17}" destId="{F4919FD6-BB4B-4169-A75E-5BFEFF0FE8E1}" srcOrd="1" destOrd="0" presId="urn:microsoft.com/office/officeart/2005/8/layout/vList4#1"/>
    <dgm:cxn modelId="{B7EAD385-131C-42FF-BF44-68F1C82A0629}" type="presParOf" srcId="{6FABCA02-7BAB-43A7-ABCE-F88E374A957A}" destId="{998F2506-38BE-49B8-932E-F1593E2B3CA9}" srcOrd="0" destOrd="0" presId="urn:microsoft.com/office/officeart/2005/8/layout/vList4#1"/>
    <dgm:cxn modelId="{D7B2DDD3-AD2C-4F98-88A1-47AC6AE64A20}" type="presParOf" srcId="{998F2506-38BE-49B8-932E-F1593E2B3CA9}" destId="{45DE4F40-9506-4A33-97AE-A87FF258C009}" srcOrd="0" destOrd="0" presId="urn:microsoft.com/office/officeart/2005/8/layout/vList4#1"/>
    <dgm:cxn modelId="{90FE105F-2EF8-4A81-BD0B-5E002FB3710A}" type="presParOf" srcId="{998F2506-38BE-49B8-932E-F1593E2B3CA9}" destId="{07C2D918-8D43-45EF-A172-673993E26405}" srcOrd="1" destOrd="0" presId="urn:microsoft.com/office/officeart/2005/8/layout/vList4#1"/>
    <dgm:cxn modelId="{23C864BE-556B-4F70-AB2B-189CF1939898}" type="presParOf" srcId="{998F2506-38BE-49B8-932E-F1593E2B3CA9}" destId="{3E83A170-B883-4CA2-B282-49D9F5ECB9C9}" srcOrd="2" destOrd="0" presId="urn:microsoft.com/office/officeart/2005/8/layout/vList4#1"/>
    <dgm:cxn modelId="{DBCBF79B-BA8E-461E-B2DC-143D4E10DD80}" type="presParOf" srcId="{6FABCA02-7BAB-43A7-ABCE-F88E374A957A}" destId="{CFEDFEE8-1A6D-40E4-ADD9-A200732ACCEE}" srcOrd="1" destOrd="0" presId="urn:microsoft.com/office/officeart/2005/8/layout/vList4#1"/>
    <dgm:cxn modelId="{F674A799-0FBB-4F3B-A100-EE02F90AA8C0}" type="presParOf" srcId="{6FABCA02-7BAB-43A7-ABCE-F88E374A957A}" destId="{F11F2591-00A8-41BA-AD6B-DDEACC031CA2}" srcOrd="2" destOrd="0" presId="urn:microsoft.com/office/officeart/2005/8/layout/vList4#1"/>
    <dgm:cxn modelId="{0DFA336D-759C-48F3-8A1C-606DB4820942}" type="presParOf" srcId="{F11F2591-00A8-41BA-AD6B-DDEACC031CA2}" destId="{DFFCC76C-65EC-4F4A-99E9-4C422E50CD2D}" srcOrd="0" destOrd="0" presId="urn:microsoft.com/office/officeart/2005/8/layout/vList4#1"/>
    <dgm:cxn modelId="{326AECF3-D79C-4425-A758-EB056A1D3E0F}" type="presParOf" srcId="{F11F2591-00A8-41BA-AD6B-DDEACC031CA2}" destId="{ADE5E32B-C83B-4B32-8B7A-C710E2303195}" srcOrd="1" destOrd="0" presId="urn:microsoft.com/office/officeart/2005/8/layout/vList4#1"/>
    <dgm:cxn modelId="{6490F23B-F907-4B73-917E-C5C48D559F31}" type="presParOf" srcId="{F11F2591-00A8-41BA-AD6B-DDEACC031CA2}" destId="{4C012AB6-113C-44E9-B2F3-376B11B18E40}" srcOrd="2" destOrd="0" presId="urn:microsoft.com/office/officeart/2005/8/layout/vList4#1"/>
    <dgm:cxn modelId="{8DA52130-35DC-4BD4-A926-4246C86B0B58}" type="presParOf" srcId="{6FABCA02-7BAB-43A7-ABCE-F88E374A957A}" destId="{D53D70FA-7F26-4AC1-887B-610E1150E47C}" srcOrd="3" destOrd="0" presId="urn:microsoft.com/office/officeart/2005/8/layout/vList4#1"/>
    <dgm:cxn modelId="{B2F18CA7-580D-4181-86CB-55E65D0DB3DF}" type="presParOf" srcId="{6FABCA02-7BAB-43A7-ABCE-F88E374A957A}" destId="{5B57DA50-A7B0-4597-9630-52484A679B97}" srcOrd="4" destOrd="0" presId="urn:microsoft.com/office/officeart/2005/8/layout/vList4#1"/>
    <dgm:cxn modelId="{2E4DBD28-C872-4D87-8B97-C74539BF4256}" type="presParOf" srcId="{5B57DA50-A7B0-4597-9630-52484A679B97}" destId="{4DAC1EE8-413C-4076-A93B-C718F23DF9F0}" srcOrd="0" destOrd="0" presId="urn:microsoft.com/office/officeart/2005/8/layout/vList4#1"/>
    <dgm:cxn modelId="{BD0900D6-00FF-4DD4-AA95-BD9C89410B8E}" type="presParOf" srcId="{5B57DA50-A7B0-4597-9630-52484A679B97}" destId="{10405EAB-22E9-439C-9B8D-17D0C93A3EE3}" srcOrd="1" destOrd="0" presId="urn:microsoft.com/office/officeart/2005/8/layout/vList4#1"/>
    <dgm:cxn modelId="{D56AA051-24F1-4503-9403-181F25FA4285}" type="presParOf" srcId="{5B57DA50-A7B0-4597-9630-52484A679B97}" destId="{283E55B3-5926-4449-B87B-96DA31BE40F9}" srcOrd="2" destOrd="0" presId="urn:microsoft.com/office/officeart/2005/8/layout/vList4#1"/>
    <dgm:cxn modelId="{AE291803-3730-437F-9529-C03A28FD0964}" type="presParOf" srcId="{6FABCA02-7BAB-43A7-ABCE-F88E374A957A}" destId="{C98FE548-57C1-41C3-80C5-70A639879653}" srcOrd="5" destOrd="0" presId="urn:microsoft.com/office/officeart/2005/8/layout/vList4#1"/>
    <dgm:cxn modelId="{573C9275-CAFD-4B80-A197-84D5FC9E1878}" type="presParOf" srcId="{6FABCA02-7BAB-43A7-ABCE-F88E374A957A}" destId="{F758C2B9-8143-48D0-81C8-F638F5113F74}" srcOrd="6" destOrd="0" presId="urn:microsoft.com/office/officeart/2005/8/layout/vList4#1"/>
    <dgm:cxn modelId="{059B9595-5FA6-46B7-B94A-2DE10378166B}" type="presParOf" srcId="{F758C2B9-8143-48D0-81C8-F638F5113F74}" destId="{179CDAE4-A697-4F1E-BBF5-C89D099EA48F}" srcOrd="0" destOrd="0" presId="urn:microsoft.com/office/officeart/2005/8/layout/vList4#1"/>
    <dgm:cxn modelId="{8C8B712D-51CE-49D7-9DA5-9BE9351604F6}" type="presParOf" srcId="{F758C2B9-8143-48D0-81C8-F638F5113F74}" destId="{2CD95FA9-524F-4C17-BEA6-05542A9013BC}" srcOrd="1" destOrd="0" presId="urn:microsoft.com/office/officeart/2005/8/layout/vList4#1"/>
    <dgm:cxn modelId="{EB7C9B73-E788-4A06-807D-9D04EBC8A905}" type="presParOf" srcId="{F758C2B9-8143-48D0-81C8-F638F5113F74}" destId="{54175C3B-D65B-4E8C-8E61-FAC7F7CC9A2C}" srcOrd="2" destOrd="0" presId="urn:microsoft.com/office/officeart/2005/8/layout/vList4#1"/>
    <dgm:cxn modelId="{A3C3C616-DD4A-4707-9E54-46647F73A420}" type="presParOf" srcId="{6FABCA02-7BAB-43A7-ABCE-F88E374A957A}" destId="{9D5EAD1D-9CBA-4728-8454-8F401EE57016}" srcOrd="7" destOrd="0" presId="urn:microsoft.com/office/officeart/2005/8/layout/vList4#1"/>
    <dgm:cxn modelId="{7C255CAA-89EE-4CF7-9FB7-C47588462230}" type="presParOf" srcId="{6FABCA02-7BAB-43A7-ABCE-F88E374A957A}" destId="{198B4DDE-4B5F-4273-9F02-2734B5E907B9}" srcOrd="8" destOrd="0" presId="urn:microsoft.com/office/officeart/2005/8/layout/vList4#1"/>
    <dgm:cxn modelId="{4F1F607B-BBAF-4F23-8286-BD0638567293}" type="presParOf" srcId="{198B4DDE-4B5F-4273-9F02-2734B5E907B9}" destId="{9E79B9FD-EFDF-4FB8-B3D2-E71614419DC1}" srcOrd="0" destOrd="0" presId="urn:microsoft.com/office/officeart/2005/8/layout/vList4#1"/>
    <dgm:cxn modelId="{D53C2765-6B72-47D2-BD24-511C5EBC410A}" type="presParOf" srcId="{198B4DDE-4B5F-4273-9F02-2734B5E907B9}" destId="{EA85FD69-CA7C-4B3B-AD30-8B2C55ABC1F1}" srcOrd="1" destOrd="0" presId="urn:microsoft.com/office/officeart/2005/8/layout/vList4#1"/>
    <dgm:cxn modelId="{981562CB-E096-46D3-9863-BEC132FAA2A0}" type="presParOf" srcId="{198B4DDE-4B5F-4273-9F02-2734B5E907B9}" destId="{F4919FD6-BB4B-4169-A75E-5BFEFF0FE8E1}" srcOrd="2" destOrd="0" presId="urn:microsoft.com/office/officeart/2005/8/layout/vList4#1"/>
    <dgm:cxn modelId="{A5045A0B-9BD2-4E6A-9231-35F994A33D80}" type="presParOf" srcId="{6FABCA02-7BAB-43A7-ABCE-F88E374A957A}" destId="{C57589FB-5E50-4A0A-8647-9D0166FFC712}" srcOrd="9" destOrd="0" presId="urn:microsoft.com/office/officeart/2005/8/layout/vList4#1"/>
    <dgm:cxn modelId="{7246AB9A-E9F7-43B8-83BB-0432EE2E0D83}" type="presParOf" srcId="{6FABCA02-7BAB-43A7-ABCE-F88E374A957A}" destId="{5ECB1C96-13EB-41C7-8E8D-11A56A8978F9}" srcOrd="10" destOrd="0" presId="urn:microsoft.com/office/officeart/2005/8/layout/vList4#1"/>
    <dgm:cxn modelId="{0560BE96-36BC-42AA-8858-82ADF4A22F25}" type="presParOf" srcId="{5ECB1C96-13EB-41C7-8E8D-11A56A8978F9}" destId="{68A28ACF-9F84-4C70-9E6C-6803896A3E52}" srcOrd="0" destOrd="0" presId="urn:microsoft.com/office/officeart/2005/8/layout/vList4#1"/>
    <dgm:cxn modelId="{CD3DE25F-91B3-4054-BD9B-20A4291A8CFB}" type="presParOf" srcId="{5ECB1C96-13EB-41C7-8E8D-11A56A8978F9}" destId="{F5EFEF9A-466C-4E2A-B105-32DB0C6937A4}" srcOrd="1" destOrd="0" presId="urn:microsoft.com/office/officeart/2005/8/layout/vList4#1"/>
    <dgm:cxn modelId="{5A129537-8625-4C02-A73E-38BBBCEB49C8}" type="presParOf" srcId="{5ECB1C96-13EB-41C7-8E8D-11A56A8978F9}" destId="{9D4CB28E-5650-4572-BDE9-345FDBDD5C17}" srcOrd="2" destOrd="0" presId="urn:microsoft.com/office/officeart/2005/8/layout/vList4#1"/>
    <dgm:cxn modelId="{B165900C-DE04-4993-909E-DFD20366DB49}" type="presParOf" srcId="{6FABCA02-7BAB-43A7-ABCE-F88E374A957A}" destId="{5A4A57B3-9B0F-4C05-8BA8-54BBD065CF8F}" srcOrd="11" destOrd="0" presId="urn:microsoft.com/office/officeart/2005/8/layout/vList4#1"/>
    <dgm:cxn modelId="{512A1F25-0127-4447-B0AA-8C37465E8334}" type="presParOf" srcId="{6FABCA02-7BAB-43A7-ABCE-F88E374A957A}" destId="{BB94FE7E-5367-4CC6-87AB-870B5F44DE08}" srcOrd="12" destOrd="0" presId="urn:microsoft.com/office/officeart/2005/8/layout/vList4#1"/>
    <dgm:cxn modelId="{CB0CDA5A-76FD-4AAA-9747-E2BFF410116D}" type="presParOf" srcId="{BB94FE7E-5367-4CC6-87AB-870B5F44DE08}" destId="{45B0FA78-55FC-4AFF-9CA9-60BD9DFD1BF8}" srcOrd="0" destOrd="0" presId="urn:microsoft.com/office/officeart/2005/8/layout/vList4#1"/>
    <dgm:cxn modelId="{9B6EBDE5-0EE9-4DF7-80E6-E49A8EDE1A3C}" type="presParOf" srcId="{BB94FE7E-5367-4CC6-87AB-870B5F44DE08}" destId="{4A40C111-3819-4E4F-BE35-09B0BF773670}" srcOrd="1" destOrd="0" presId="urn:microsoft.com/office/officeart/2005/8/layout/vList4#1"/>
    <dgm:cxn modelId="{1B532CB9-00BA-4D67-ABA3-CAA3583BAE5D}" type="presParOf" srcId="{BB94FE7E-5367-4CC6-87AB-870B5F44DE08}" destId="{86FAFF4D-38AA-446D-95C4-644BA6C170E7}" srcOrd="2" destOrd="0" presId="urn:microsoft.com/office/officeart/2005/8/layout/vList4#1"/>
    <dgm:cxn modelId="{A9937581-0ED2-47F5-9977-F468D42CAE06}" type="presParOf" srcId="{6FABCA02-7BAB-43A7-ABCE-F88E374A957A}" destId="{BE427391-23F1-4976-AE6D-30260B9EA76E}" srcOrd="13" destOrd="0" presId="urn:microsoft.com/office/officeart/2005/8/layout/vList4#1"/>
    <dgm:cxn modelId="{FCBC3B0C-F57D-4E08-A81B-818FF64A3599}" type="presParOf" srcId="{6FABCA02-7BAB-43A7-ABCE-F88E374A957A}" destId="{1C4556F2-2FB7-41C8-B747-0B1126BDAB79}" srcOrd="14" destOrd="0" presId="urn:microsoft.com/office/officeart/2005/8/layout/vList4#1"/>
    <dgm:cxn modelId="{3101D9E1-84E0-4E13-BEA0-AD51D0C7E4D8}" type="presParOf" srcId="{1C4556F2-2FB7-41C8-B747-0B1126BDAB79}" destId="{C7AFF2BF-A061-4F39-BC1A-F94DD6175622}" srcOrd="0" destOrd="0" presId="urn:microsoft.com/office/officeart/2005/8/layout/vList4#1"/>
    <dgm:cxn modelId="{86B85760-0441-4175-8270-D09603393F1F}" type="presParOf" srcId="{1C4556F2-2FB7-41C8-B747-0B1126BDAB79}" destId="{ECCDFCDA-16F0-4F55-9436-E1226FEA892E}" srcOrd="1" destOrd="0" presId="urn:microsoft.com/office/officeart/2005/8/layout/vList4#1"/>
    <dgm:cxn modelId="{20E92177-43DF-4A7E-87C7-7281C6A1D7D9}" type="presParOf" srcId="{1C4556F2-2FB7-41C8-B747-0B1126BDAB79}" destId="{0458D750-A4D6-4DA2-8DD0-1CAAD1359030}" srcOrd="2" destOrd="0" presId="urn:microsoft.com/office/officeart/2005/8/layout/vList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CC9B93-B89D-42FC-A06C-5C97A284A343}"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D43E6FDD-3C95-48B5-A4D2-058684A4E87D}">
      <dgm:prSet/>
      <dgm:spPr>
        <a:solidFill>
          <a:schemeClr val="accent6">
            <a:lumMod val="60000"/>
            <a:lumOff val="40000"/>
          </a:schemeClr>
        </a:solidFill>
      </dgm:spPr>
      <dgm:t>
        <a:bodyPr/>
        <a:lstStyle/>
        <a:p>
          <a:pPr rtl="1"/>
          <a:r>
            <a:rPr lang="ar-SA" dirty="0" err="1" smtClean="0"/>
            <a:t>الاعتمادات</a:t>
          </a:r>
          <a:r>
            <a:rPr lang="ar-SA" dirty="0" smtClean="0"/>
            <a:t> </a:t>
          </a:r>
          <a:r>
            <a:rPr lang="ar-SA" dirty="0" err="1" smtClean="0"/>
            <a:t>المستندية</a:t>
          </a:r>
          <a:endParaRPr lang="en-US" dirty="0"/>
        </a:p>
      </dgm:t>
    </dgm:pt>
    <dgm:pt modelId="{C238EE54-37C4-4D01-9F1F-629F1DCB95D5}" type="parTrans" cxnId="{040D9B69-0C95-4CB4-AD52-B6B810F64A28}">
      <dgm:prSet/>
      <dgm:spPr/>
      <dgm:t>
        <a:bodyPr/>
        <a:lstStyle/>
        <a:p>
          <a:endParaRPr lang="en-US"/>
        </a:p>
      </dgm:t>
    </dgm:pt>
    <dgm:pt modelId="{99AB5A04-6CAE-4168-92B7-7DE6EB26E1BD}" type="sibTrans" cxnId="{040D9B69-0C95-4CB4-AD52-B6B810F64A28}">
      <dgm:prSet/>
      <dgm:spPr/>
      <dgm:t>
        <a:bodyPr/>
        <a:lstStyle/>
        <a:p>
          <a:endParaRPr lang="en-US"/>
        </a:p>
      </dgm:t>
    </dgm:pt>
    <dgm:pt modelId="{9880673A-086D-4988-8DD7-6616225810BE}">
      <dgm:prSet/>
      <dgm:spPr>
        <a:solidFill>
          <a:schemeClr val="accent5">
            <a:lumMod val="60000"/>
            <a:lumOff val="40000"/>
            <a:alpha val="90000"/>
          </a:schemeClr>
        </a:solidFill>
      </dgm:spPr>
      <dgm:t>
        <a:bodyPr/>
        <a:lstStyle/>
        <a:p>
          <a:pPr rtl="1"/>
          <a:r>
            <a:rPr lang="ar-IQ" dirty="0" smtClean="0"/>
            <a:t>الشيكات بالعملات الأجنبية </a:t>
          </a:r>
          <a:r>
            <a:rPr lang="en-US" dirty="0" smtClean="0"/>
            <a:t> Bankers Drafts </a:t>
          </a:r>
          <a:r>
            <a:rPr lang="ar-OM" dirty="0" smtClean="0"/>
            <a:t> </a:t>
          </a:r>
          <a:endParaRPr lang="en-US" dirty="0"/>
        </a:p>
      </dgm:t>
    </dgm:pt>
    <dgm:pt modelId="{B8884DFD-F0C2-4DBA-9222-A04D249C0EBC}" type="sibTrans" cxnId="{09C9E7F1-3A44-45E9-B9F7-258848760BF0}">
      <dgm:prSet/>
      <dgm:spPr/>
      <dgm:t>
        <a:bodyPr/>
        <a:lstStyle/>
        <a:p>
          <a:endParaRPr lang="en-US"/>
        </a:p>
      </dgm:t>
    </dgm:pt>
    <dgm:pt modelId="{B2F67ECF-E0ED-4823-84B6-B2B933410F20}" type="parTrans" cxnId="{09C9E7F1-3A44-45E9-B9F7-258848760BF0}">
      <dgm:prSet/>
      <dgm:spPr/>
      <dgm:t>
        <a:bodyPr/>
        <a:lstStyle/>
        <a:p>
          <a:endParaRPr lang="en-US"/>
        </a:p>
      </dgm:t>
    </dgm:pt>
    <dgm:pt modelId="{72A05E54-DB6A-4327-B789-8BEEE81758A6}">
      <dgm:prSet/>
      <dgm:spPr>
        <a:solidFill>
          <a:schemeClr val="accent2">
            <a:lumMod val="60000"/>
            <a:lumOff val="40000"/>
          </a:schemeClr>
        </a:solidFill>
      </dgm:spPr>
      <dgm:t>
        <a:bodyPr/>
        <a:lstStyle/>
        <a:p>
          <a:pPr rtl="1"/>
          <a:r>
            <a:rPr lang="ar-IQ" dirty="0" smtClean="0"/>
            <a:t>الحوالات الخارجية   </a:t>
          </a:r>
          <a:r>
            <a:rPr lang="en-US" dirty="0" smtClean="0"/>
            <a:t>Foreign Transfers</a:t>
          </a:r>
          <a:endParaRPr lang="en-US" dirty="0"/>
        </a:p>
      </dgm:t>
    </dgm:pt>
    <dgm:pt modelId="{99C86FA8-C15A-41D6-B404-E2CDDB9EAA12}" type="sibTrans" cxnId="{13E2C80A-FDA2-4C63-A567-53E024A9F6FD}">
      <dgm:prSet/>
      <dgm:spPr/>
      <dgm:t>
        <a:bodyPr/>
        <a:lstStyle/>
        <a:p>
          <a:endParaRPr lang="en-US"/>
        </a:p>
      </dgm:t>
    </dgm:pt>
    <dgm:pt modelId="{6027B429-D71C-498E-8F87-1034DAC02E3E}" type="parTrans" cxnId="{13E2C80A-FDA2-4C63-A567-53E024A9F6FD}">
      <dgm:prSet/>
      <dgm:spPr/>
      <dgm:t>
        <a:bodyPr/>
        <a:lstStyle/>
        <a:p>
          <a:endParaRPr lang="en-US"/>
        </a:p>
      </dgm:t>
    </dgm:pt>
    <dgm:pt modelId="{C31E5FE4-1C0B-4442-8A76-165AFD5E3938}">
      <dgm:prSet/>
      <dgm:spPr>
        <a:solidFill>
          <a:schemeClr val="accent3">
            <a:lumMod val="75000"/>
          </a:schemeClr>
        </a:solidFill>
      </dgm:spPr>
      <dgm:t>
        <a:bodyPr/>
        <a:lstStyle/>
        <a:p>
          <a:pPr rtl="1"/>
          <a:r>
            <a:rPr lang="ar-SA" b="1" dirty="0" smtClean="0"/>
            <a:t>خطابات الضمان</a:t>
          </a:r>
          <a:r>
            <a:rPr lang="en-US" b="1" dirty="0" smtClean="0"/>
            <a:t>   </a:t>
          </a:r>
          <a:r>
            <a:rPr lang="ar-SA" b="1" dirty="0" smtClean="0"/>
            <a:t>(</a:t>
          </a:r>
          <a:r>
            <a:rPr lang="en-US" dirty="0" smtClean="0"/>
            <a:t>Letters of Guarantee</a:t>
          </a:r>
          <a:r>
            <a:rPr lang="ar-SA" b="1" dirty="0" smtClean="0"/>
            <a:t>)</a:t>
          </a:r>
          <a:endParaRPr lang="en-US" dirty="0"/>
        </a:p>
      </dgm:t>
    </dgm:pt>
    <dgm:pt modelId="{B5552CE3-D302-498D-B856-06DC3D7A0AAC}" type="sibTrans" cxnId="{E787DB78-1E8C-4130-89CC-8DBED0B5A81C}">
      <dgm:prSet/>
      <dgm:spPr/>
      <dgm:t>
        <a:bodyPr/>
        <a:lstStyle/>
        <a:p>
          <a:endParaRPr lang="en-US"/>
        </a:p>
      </dgm:t>
    </dgm:pt>
    <dgm:pt modelId="{1BB7CF7F-3515-40D2-B669-373F54BE7743}" type="parTrans" cxnId="{E787DB78-1E8C-4130-89CC-8DBED0B5A81C}">
      <dgm:prSet/>
      <dgm:spPr/>
      <dgm:t>
        <a:bodyPr/>
        <a:lstStyle/>
        <a:p>
          <a:endParaRPr lang="en-US"/>
        </a:p>
      </dgm:t>
    </dgm:pt>
    <dgm:pt modelId="{943591FC-055F-4812-9A6E-14571432A36B}" type="pres">
      <dgm:prSet presAssocID="{23CC9B93-B89D-42FC-A06C-5C97A284A343}" presName="Name0" presStyleCnt="0">
        <dgm:presLayoutVars>
          <dgm:chMax val="7"/>
          <dgm:dir/>
          <dgm:animLvl val="lvl"/>
          <dgm:resizeHandles val="exact"/>
        </dgm:presLayoutVars>
      </dgm:prSet>
      <dgm:spPr/>
      <dgm:t>
        <a:bodyPr/>
        <a:lstStyle/>
        <a:p>
          <a:endParaRPr lang="en-US"/>
        </a:p>
      </dgm:t>
    </dgm:pt>
    <dgm:pt modelId="{6DD24322-6A2F-4D96-97BC-8D41CD9D65DE}" type="pres">
      <dgm:prSet presAssocID="{72A05E54-DB6A-4327-B789-8BEEE81758A6}" presName="circle1" presStyleLbl="node1" presStyleIdx="0" presStyleCnt="4"/>
      <dgm:spPr/>
    </dgm:pt>
    <dgm:pt modelId="{8B5AD62C-0317-4B72-A406-DA00DF187009}" type="pres">
      <dgm:prSet presAssocID="{72A05E54-DB6A-4327-B789-8BEEE81758A6}" presName="space" presStyleCnt="0"/>
      <dgm:spPr/>
    </dgm:pt>
    <dgm:pt modelId="{3AA56AB1-6E3E-49DB-BD15-C068C23081B2}" type="pres">
      <dgm:prSet presAssocID="{72A05E54-DB6A-4327-B789-8BEEE81758A6}" presName="rect1" presStyleLbl="alignAcc1" presStyleIdx="0" presStyleCnt="4" custLinFactNeighborX="-811"/>
      <dgm:spPr/>
      <dgm:t>
        <a:bodyPr/>
        <a:lstStyle/>
        <a:p>
          <a:endParaRPr lang="en-US"/>
        </a:p>
      </dgm:t>
    </dgm:pt>
    <dgm:pt modelId="{ECA6CE09-7CB4-4B60-B0BC-54E50EC90F75}" type="pres">
      <dgm:prSet presAssocID="{9880673A-086D-4988-8DD7-6616225810BE}" presName="vertSpace2" presStyleLbl="node1" presStyleIdx="0" presStyleCnt="4"/>
      <dgm:spPr/>
    </dgm:pt>
    <dgm:pt modelId="{A73EECB7-DCF4-43F0-A8E5-811E286B4D35}" type="pres">
      <dgm:prSet presAssocID="{9880673A-086D-4988-8DD7-6616225810BE}" presName="circle2" presStyleLbl="node1" presStyleIdx="1" presStyleCnt="4"/>
      <dgm:spPr/>
    </dgm:pt>
    <dgm:pt modelId="{E6B30378-5D72-4A70-B8EA-BA823307D715}" type="pres">
      <dgm:prSet presAssocID="{9880673A-086D-4988-8DD7-6616225810BE}" presName="rect2" presStyleLbl="alignAcc1" presStyleIdx="1" presStyleCnt="4"/>
      <dgm:spPr/>
      <dgm:t>
        <a:bodyPr/>
        <a:lstStyle/>
        <a:p>
          <a:endParaRPr lang="en-US"/>
        </a:p>
      </dgm:t>
    </dgm:pt>
    <dgm:pt modelId="{871D0D80-2DE9-4067-9A48-DAFE3AC52634}" type="pres">
      <dgm:prSet presAssocID="{C31E5FE4-1C0B-4442-8A76-165AFD5E3938}" presName="vertSpace3" presStyleLbl="node1" presStyleIdx="1" presStyleCnt="4"/>
      <dgm:spPr/>
    </dgm:pt>
    <dgm:pt modelId="{FBF16158-BA87-4C9C-B1BF-E5C92E55667C}" type="pres">
      <dgm:prSet presAssocID="{C31E5FE4-1C0B-4442-8A76-165AFD5E3938}" presName="circle3" presStyleLbl="node1" presStyleIdx="2" presStyleCnt="4"/>
      <dgm:spPr/>
    </dgm:pt>
    <dgm:pt modelId="{9544265F-D725-4C47-B409-5C83477A4A77}" type="pres">
      <dgm:prSet presAssocID="{C31E5FE4-1C0B-4442-8A76-165AFD5E3938}" presName="rect3" presStyleLbl="alignAcc1" presStyleIdx="2" presStyleCnt="4"/>
      <dgm:spPr/>
      <dgm:t>
        <a:bodyPr/>
        <a:lstStyle/>
        <a:p>
          <a:endParaRPr lang="en-US"/>
        </a:p>
      </dgm:t>
    </dgm:pt>
    <dgm:pt modelId="{37598E2A-153A-4602-AF3C-191820547F82}" type="pres">
      <dgm:prSet presAssocID="{D43E6FDD-3C95-48B5-A4D2-058684A4E87D}" presName="vertSpace4" presStyleLbl="node1" presStyleIdx="2" presStyleCnt="4"/>
      <dgm:spPr/>
    </dgm:pt>
    <dgm:pt modelId="{16F73A83-E79C-422F-ADC5-F0A8F536FDAA}" type="pres">
      <dgm:prSet presAssocID="{D43E6FDD-3C95-48B5-A4D2-058684A4E87D}" presName="circle4" presStyleLbl="node1" presStyleIdx="3" presStyleCnt="4"/>
      <dgm:spPr/>
    </dgm:pt>
    <dgm:pt modelId="{114EE44A-A13D-4D65-9F42-885E1C7348D2}" type="pres">
      <dgm:prSet presAssocID="{D43E6FDD-3C95-48B5-A4D2-058684A4E87D}" presName="rect4" presStyleLbl="alignAcc1" presStyleIdx="3" presStyleCnt="4"/>
      <dgm:spPr/>
      <dgm:t>
        <a:bodyPr/>
        <a:lstStyle/>
        <a:p>
          <a:endParaRPr lang="en-US"/>
        </a:p>
      </dgm:t>
    </dgm:pt>
    <dgm:pt modelId="{6CEBA4C0-8F57-4500-A514-B2C7C2DAC02E}" type="pres">
      <dgm:prSet presAssocID="{72A05E54-DB6A-4327-B789-8BEEE81758A6}" presName="rect1ParTxNoCh" presStyleLbl="alignAcc1" presStyleIdx="3" presStyleCnt="4">
        <dgm:presLayoutVars>
          <dgm:chMax val="1"/>
          <dgm:bulletEnabled val="1"/>
        </dgm:presLayoutVars>
      </dgm:prSet>
      <dgm:spPr/>
      <dgm:t>
        <a:bodyPr/>
        <a:lstStyle/>
        <a:p>
          <a:endParaRPr lang="en-US"/>
        </a:p>
      </dgm:t>
    </dgm:pt>
    <dgm:pt modelId="{73F8F89F-C3D5-4952-8D1E-8A38C4376761}" type="pres">
      <dgm:prSet presAssocID="{9880673A-086D-4988-8DD7-6616225810BE}" presName="rect2ParTxNoCh" presStyleLbl="alignAcc1" presStyleIdx="3" presStyleCnt="4">
        <dgm:presLayoutVars>
          <dgm:chMax val="1"/>
          <dgm:bulletEnabled val="1"/>
        </dgm:presLayoutVars>
      </dgm:prSet>
      <dgm:spPr/>
      <dgm:t>
        <a:bodyPr/>
        <a:lstStyle/>
        <a:p>
          <a:endParaRPr lang="en-US"/>
        </a:p>
      </dgm:t>
    </dgm:pt>
    <dgm:pt modelId="{E298205C-4037-4486-AB54-07B63E6FA360}" type="pres">
      <dgm:prSet presAssocID="{C31E5FE4-1C0B-4442-8A76-165AFD5E3938}" presName="rect3ParTxNoCh" presStyleLbl="alignAcc1" presStyleIdx="3" presStyleCnt="4">
        <dgm:presLayoutVars>
          <dgm:chMax val="1"/>
          <dgm:bulletEnabled val="1"/>
        </dgm:presLayoutVars>
      </dgm:prSet>
      <dgm:spPr/>
      <dgm:t>
        <a:bodyPr/>
        <a:lstStyle/>
        <a:p>
          <a:endParaRPr lang="en-US"/>
        </a:p>
      </dgm:t>
    </dgm:pt>
    <dgm:pt modelId="{0DCBB159-D128-4B34-AE49-8E10C1106ED6}" type="pres">
      <dgm:prSet presAssocID="{D43E6FDD-3C95-48B5-A4D2-058684A4E87D}" presName="rect4ParTxNoCh" presStyleLbl="alignAcc1" presStyleIdx="3" presStyleCnt="4">
        <dgm:presLayoutVars>
          <dgm:chMax val="1"/>
          <dgm:bulletEnabled val="1"/>
        </dgm:presLayoutVars>
      </dgm:prSet>
      <dgm:spPr/>
      <dgm:t>
        <a:bodyPr/>
        <a:lstStyle/>
        <a:p>
          <a:endParaRPr lang="en-US"/>
        </a:p>
      </dgm:t>
    </dgm:pt>
  </dgm:ptLst>
  <dgm:cxnLst>
    <dgm:cxn modelId="{E787DB78-1E8C-4130-89CC-8DBED0B5A81C}" srcId="{23CC9B93-B89D-42FC-A06C-5C97A284A343}" destId="{C31E5FE4-1C0B-4442-8A76-165AFD5E3938}" srcOrd="2" destOrd="0" parTransId="{1BB7CF7F-3515-40D2-B669-373F54BE7743}" sibTransId="{B5552CE3-D302-498D-B856-06DC3D7A0AAC}"/>
    <dgm:cxn modelId="{F2B36233-3585-4504-979E-E9B229ADCE87}" type="presOf" srcId="{D43E6FDD-3C95-48B5-A4D2-058684A4E87D}" destId="{114EE44A-A13D-4D65-9F42-885E1C7348D2}" srcOrd="0" destOrd="0" presId="urn:microsoft.com/office/officeart/2005/8/layout/target3"/>
    <dgm:cxn modelId="{3787F73D-191F-40E6-8515-D6085B224C2F}" type="presOf" srcId="{C31E5FE4-1C0B-4442-8A76-165AFD5E3938}" destId="{E298205C-4037-4486-AB54-07B63E6FA360}" srcOrd="1" destOrd="0" presId="urn:microsoft.com/office/officeart/2005/8/layout/target3"/>
    <dgm:cxn modelId="{E71A8833-AE4C-4A34-B794-BBE75376BE96}" type="presOf" srcId="{9880673A-086D-4988-8DD7-6616225810BE}" destId="{73F8F89F-C3D5-4952-8D1E-8A38C4376761}" srcOrd="1" destOrd="0" presId="urn:microsoft.com/office/officeart/2005/8/layout/target3"/>
    <dgm:cxn modelId="{13E2C80A-FDA2-4C63-A567-53E024A9F6FD}" srcId="{23CC9B93-B89D-42FC-A06C-5C97A284A343}" destId="{72A05E54-DB6A-4327-B789-8BEEE81758A6}" srcOrd="0" destOrd="0" parTransId="{6027B429-D71C-498E-8F87-1034DAC02E3E}" sibTransId="{99C86FA8-C15A-41D6-B404-E2CDDB9EAA12}"/>
    <dgm:cxn modelId="{A05172D8-79DA-4DB3-9230-D63BBBDB44A3}" type="presOf" srcId="{72A05E54-DB6A-4327-B789-8BEEE81758A6}" destId="{3AA56AB1-6E3E-49DB-BD15-C068C23081B2}" srcOrd="0" destOrd="0" presId="urn:microsoft.com/office/officeart/2005/8/layout/target3"/>
    <dgm:cxn modelId="{0AC351AD-59FB-4D92-93F2-94EBA6EDDFA2}" type="presOf" srcId="{23CC9B93-B89D-42FC-A06C-5C97A284A343}" destId="{943591FC-055F-4812-9A6E-14571432A36B}" srcOrd="0" destOrd="0" presId="urn:microsoft.com/office/officeart/2005/8/layout/target3"/>
    <dgm:cxn modelId="{DD49A772-CAF0-4662-8349-AAC5BEA716ED}" type="presOf" srcId="{72A05E54-DB6A-4327-B789-8BEEE81758A6}" destId="{6CEBA4C0-8F57-4500-A514-B2C7C2DAC02E}" srcOrd="1" destOrd="0" presId="urn:microsoft.com/office/officeart/2005/8/layout/target3"/>
    <dgm:cxn modelId="{040D9B69-0C95-4CB4-AD52-B6B810F64A28}" srcId="{23CC9B93-B89D-42FC-A06C-5C97A284A343}" destId="{D43E6FDD-3C95-48B5-A4D2-058684A4E87D}" srcOrd="3" destOrd="0" parTransId="{C238EE54-37C4-4D01-9F1F-629F1DCB95D5}" sibTransId="{99AB5A04-6CAE-4168-92B7-7DE6EB26E1BD}"/>
    <dgm:cxn modelId="{73646AFD-8B06-484E-84F8-7DCA46F15F47}" type="presOf" srcId="{9880673A-086D-4988-8DD7-6616225810BE}" destId="{E6B30378-5D72-4A70-B8EA-BA823307D715}" srcOrd="0" destOrd="0" presId="urn:microsoft.com/office/officeart/2005/8/layout/target3"/>
    <dgm:cxn modelId="{09C9E7F1-3A44-45E9-B9F7-258848760BF0}" srcId="{23CC9B93-B89D-42FC-A06C-5C97A284A343}" destId="{9880673A-086D-4988-8DD7-6616225810BE}" srcOrd="1" destOrd="0" parTransId="{B2F67ECF-E0ED-4823-84B6-B2B933410F20}" sibTransId="{B8884DFD-F0C2-4DBA-9222-A04D249C0EBC}"/>
    <dgm:cxn modelId="{9EBBEA7B-8889-4762-B487-01DAEFAC5DA3}" type="presOf" srcId="{C31E5FE4-1C0B-4442-8A76-165AFD5E3938}" destId="{9544265F-D725-4C47-B409-5C83477A4A77}" srcOrd="0" destOrd="0" presId="urn:microsoft.com/office/officeart/2005/8/layout/target3"/>
    <dgm:cxn modelId="{A49B5CBB-6CB7-4D6F-A7A6-D78D36269CEB}" type="presOf" srcId="{D43E6FDD-3C95-48B5-A4D2-058684A4E87D}" destId="{0DCBB159-D128-4B34-AE49-8E10C1106ED6}" srcOrd="1" destOrd="0" presId="urn:microsoft.com/office/officeart/2005/8/layout/target3"/>
    <dgm:cxn modelId="{D4F2CD3C-642C-4F51-B70B-1840CBB304BC}" type="presParOf" srcId="{943591FC-055F-4812-9A6E-14571432A36B}" destId="{6DD24322-6A2F-4D96-97BC-8D41CD9D65DE}" srcOrd="0" destOrd="0" presId="urn:microsoft.com/office/officeart/2005/8/layout/target3"/>
    <dgm:cxn modelId="{AAE8D8FB-84AD-426F-BB5B-1558EBEBD548}" type="presParOf" srcId="{943591FC-055F-4812-9A6E-14571432A36B}" destId="{8B5AD62C-0317-4B72-A406-DA00DF187009}" srcOrd="1" destOrd="0" presId="urn:microsoft.com/office/officeart/2005/8/layout/target3"/>
    <dgm:cxn modelId="{32873D92-6433-4BBB-AAC1-DC9A0F888329}" type="presParOf" srcId="{943591FC-055F-4812-9A6E-14571432A36B}" destId="{3AA56AB1-6E3E-49DB-BD15-C068C23081B2}" srcOrd="2" destOrd="0" presId="urn:microsoft.com/office/officeart/2005/8/layout/target3"/>
    <dgm:cxn modelId="{737BF141-5378-432B-A36E-7219851A9CC4}" type="presParOf" srcId="{943591FC-055F-4812-9A6E-14571432A36B}" destId="{ECA6CE09-7CB4-4B60-B0BC-54E50EC90F75}" srcOrd="3" destOrd="0" presId="urn:microsoft.com/office/officeart/2005/8/layout/target3"/>
    <dgm:cxn modelId="{6B4035EA-42AB-4E08-8F3A-0567410B4D95}" type="presParOf" srcId="{943591FC-055F-4812-9A6E-14571432A36B}" destId="{A73EECB7-DCF4-43F0-A8E5-811E286B4D35}" srcOrd="4" destOrd="0" presId="urn:microsoft.com/office/officeart/2005/8/layout/target3"/>
    <dgm:cxn modelId="{D62A8661-4555-467F-9634-945EAA6DF2E7}" type="presParOf" srcId="{943591FC-055F-4812-9A6E-14571432A36B}" destId="{E6B30378-5D72-4A70-B8EA-BA823307D715}" srcOrd="5" destOrd="0" presId="urn:microsoft.com/office/officeart/2005/8/layout/target3"/>
    <dgm:cxn modelId="{F7937FA8-E3B8-466C-A533-944518679933}" type="presParOf" srcId="{943591FC-055F-4812-9A6E-14571432A36B}" destId="{871D0D80-2DE9-4067-9A48-DAFE3AC52634}" srcOrd="6" destOrd="0" presId="urn:microsoft.com/office/officeart/2005/8/layout/target3"/>
    <dgm:cxn modelId="{CF3DB8EE-0518-4770-8F77-162CA5D69CD7}" type="presParOf" srcId="{943591FC-055F-4812-9A6E-14571432A36B}" destId="{FBF16158-BA87-4C9C-B1BF-E5C92E55667C}" srcOrd="7" destOrd="0" presId="urn:microsoft.com/office/officeart/2005/8/layout/target3"/>
    <dgm:cxn modelId="{6FA76515-AD48-4244-BB67-31A44DD0684F}" type="presParOf" srcId="{943591FC-055F-4812-9A6E-14571432A36B}" destId="{9544265F-D725-4C47-B409-5C83477A4A77}" srcOrd="8" destOrd="0" presId="urn:microsoft.com/office/officeart/2005/8/layout/target3"/>
    <dgm:cxn modelId="{5E769D73-19D8-4A0E-84E4-B77BF12CA7AF}" type="presParOf" srcId="{943591FC-055F-4812-9A6E-14571432A36B}" destId="{37598E2A-153A-4602-AF3C-191820547F82}" srcOrd="9" destOrd="0" presId="urn:microsoft.com/office/officeart/2005/8/layout/target3"/>
    <dgm:cxn modelId="{6CF06FB5-3577-48F9-A8BB-F2BBBB102616}" type="presParOf" srcId="{943591FC-055F-4812-9A6E-14571432A36B}" destId="{16F73A83-E79C-422F-ADC5-F0A8F536FDAA}" srcOrd="10" destOrd="0" presId="urn:microsoft.com/office/officeart/2005/8/layout/target3"/>
    <dgm:cxn modelId="{3695FEDC-56C5-4D98-993B-31151E65C9A9}" type="presParOf" srcId="{943591FC-055F-4812-9A6E-14571432A36B}" destId="{114EE44A-A13D-4D65-9F42-885E1C7348D2}" srcOrd="11" destOrd="0" presId="urn:microsoft.com/office/officeart/2005/8/layout/target3"/>
    <dgm:cxn modelId="{E906DFA1-F719-4D9C-8E80-F51947D1848A}" type="presParOf" srcId="{943591FC-055F-4812-9A6E-14571432A36B}" destId="{6CEBA4C0-8F57-4500-A514-B2C7C2DAC02E}" srcOrd="12" destOrd="0" presId="urn:microsoft.com/office/officeart/2005/8/layout/target3"/>
    <dgm:cxn modelId="{AB558E9B-D725-46C1-B9EF-B6183EE04C4B}" type="presParOf" srcId="{943591FC-055F-4812-9A6E-14571432A36B}" destId="{73F8F89F-C3D5-4952-8D1E-8A38C4376761}" srcOrd="13" destOrd="0" presId="urn:microsoft.com/office/officeart/2005/8/layout/target3"/>
    <dgm:cxn modelId="{453775F8-4E0D-47A7-995B-F3D2DBFE932E}" type="presParOf" srcId="{943591FC-055F-4812-9A6E-14571432A36B}" destId="{E298205C-4037-4486-AB54-07B63E6FA360}" srcOrd="14" destOrd="0" presId="urn:microsoft.com/office/officeart/2005/8/layout/target3"/>
    <dgm:cxn modelId="{AE069AF7-159A-4B15-8001-810F45AF7367}" type="presParOf" srcId="{943591FC-055F-4812-9A6E-14571432A36B}" destId="{0DCBB159-D128-4B34-AE49-8E10C1106ED6}"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DE4F40-9506-4A33-97AE-A87FF258C009}">
      <dsp:nvSpPr>
        <dsp:cNvPr id="0" name=""/>
        <dsp:cNvSpPr/>
      </dsp:nvSpPr>
      <dsp:spPr>
        <a:xfrm>
          <a:off x="0" y="0"/>
          <a:ext cx="8402540" cy="539584"/>
        </a:xfrm>
        <a:prstGeom prst="roundRect">
          <a:avLst>
            <a:gd name="adj" fmla="val 10000"/>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ar-OM" sz="2500" kern="1200" dirty="0" smtClean="0"/>
            <a:t>المصارف المتخصصة </a:t>
          </a:r>
          <a:endParaRPr lang="en-US" sz="2500" kern="1200" dirty="0"/>
        </a:p>
      </dsp:txBody>
      <dsp:txXfrm>
        <a:off x="1734466" y="0"/>
        <a:ext cx="6668073" cy="539584"/>
      </dsp:txXfrm>
    </dsp:sp>
    <dsp:sp modelId="{07C2D918-8D43-45EF-A172-673993E26405}">
      <dsp:nvSpPr>
        <dsp:cNvPr id="0" name=""/>
        <dsp:cNvSpPr/>
      </dsp:nvSpPr>
      <dsp:spPr>
        <a:xfrm>
          <a:off x="53958" y="53958"/>
          <a:ext cx="1680508" cy="431667"/>
        </a:xfrm>
        <a:prstGeom prst="roundRect">
          <a:avLst>
            <a:gd name="adj" fmla="val 10000"/>
          </a:avLst>
        </a:prstGeom>
        <a:solidFill>
          <a:schemeClr val="accent5">
            <a:tint val="50000"/>
            <a:hueOff val="0"/>
            <a:satOff val="0"/>
            <a:lumOff val="0"/>
            <a:alphaOff val="0"/>
          </a:schemeClr>
        </a:solidFill>
        <a:ln>
          <a:noFill/>
        </a:ln>
        <a:effectLst/>
        <a:scene3d>
          <a:camera prst="orthographicFront"/>
          <a:lightRig rig="chilly" dir="t"/>
        </a:scene3d>
        <a:sp3d z="12700" extrusionH="12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DFFCC76C-65EC-4F4A-99E9-4C422E50CD2D}">
      <dsp:nvSpPr>
        <dsp:cNvPr id="0" name=""/>
        <dsp:cNvSpPr/>
      </dsp:nvSpPr>
      <dsp:spPr>
        <a:xfrm>
          <a:off x="0" y="593543"/>
          <a:ext cx="8402540" cy="539584"/>
        </a:xfrm>
        <a:prstGeom prst="roundRect">
          <a:avLst>
            <a:gd name="adj" fmla="val 10000"/>
          </a:avLst>
        </a:prstGeom>
        <a:solidFill>
          <a:schemeClr val="accent5">
            <a:hueOff val="-39647"/>
            <a:satOff val="-3790"/>
            <a:lumOff val="-381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ar-OM" sz="2500" kern="1200" dirty="0" smtClean="0"/>
            <a:t>المصرف التجاري </a:t>
          </a:r>
          <a:endParaRPr lang="en-US" sz="2500" kern="1200" dirty="0"/>
        </a:p>
      </dsp:txBody>
      <dsp:txXfrm>
        <a:off x="1734466" y="593543"/>
        <a:ext cx="6668073" cy="539584"/>
      </dsp:txXfrm>
    </dsp:sp>
    <dsp:sp modelId="{ADE5E32B-C83B-4B32-8B7A-C710E2303195}">
      <dsp:nvSpPr>
        <dsp:cNvPr id="0" name=""/>
        <dsp:cNvSpPr/>
      </dsp:nvSpPr>
      <dsp:spPr>
        <a:xfrm>
          <a:off x="53958" y="647501"/>
          <a:ext cx="1680508" cy="431667"/>
        </a:xfrm>
        <a:prstGeom prst="roundRect">
          <a:avLst>
            <a:gd name="adj" fmla="val 10000"/>
          </a:avLst>
        </a:prstGeom>
        <a:solidFill>
          <a:schemeClr val="accent5">
            <a:tint val="50000"/>
            <a:hueOff val="-42616"/>
            <a:satOff val="-3592"/>
            <a:lumOff val="-1308"/>
            <a:alphaOff val="0"/>
          </a:schemeClr>
        </a:solidFill>
        <a:ln>
          <a:noFill/>
        </a:ln>
        <a:effectLst/>
        <a:scene3d>
          <a:camera prst="orthographicFront"/>
          <a:lightRig rig="chilly" dir="t"/>
        </a:scene3d>
        <a:sp3d z="12700" extrusionH="12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4DAC1EE8-413C-4076-A93B-C718F23DF9F0}">
      <dsp:nvSpPr>
        <dsp:cNvPr id="0" name=""/>
        <dsp:cNvSpPr/>
      </dsp:nvSpPr>
      <dsp:spPr>
        <a:xfrm>
          <a:off x="0" y="1187086"/>
          <a:ext cx="8402540" cy="539584"/>
        </a:xfrm>
        <a:prstGeom prst="roundRect">
          <a:avLst>
            <a:gd name="adj" fmla="val 10000"/>
          </a:avLst>
        </a:prstGeom>
        <a:solidFill>
          <a:schemeClr val="accent5">
            <a:hueOff val="-79294"/>
            <a:satOff val="-7579"/>
            <a:lumOff val="-761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ar-OM" sz="3200" kern="1200" dirty="0" smtClean="0"/>
            <a:t>المصرف المركزي </a:t>
          </a:r>
          <a:endParaRPr lang="en-US" sz="3200" kern="1200" dirty="0"/>
        </a:p>
      </dsp:txBody>
      <dsp:txXfrm>
        <a:off x="1734466" y="1187086"/>
        <a:ext cx="6668073" cy="539584"/>
      </dsp:txXfrm>
    </dsp:sp>
    <dsp:sp modelId="{10405EAB-22E9-439C-9B8D-17D0C93A3EE3}">
      <dsp:nvSpPr>
        <dsp:cNvPr id="0" name=""/>
        <dsp:cNvSpPr/>
      </dsp:nvSpPr>
      <dsp:spPr>
        <a:xfrm>
          <a:off x="53958" y="1241045"/>
          <a:ext cx="1680508" cy="431667"/>
        </a:xfrm>
        <a:prstGeom prst="roundRect">
          <a:avLst>
            <a:gd name="adj" fmla="val 10000"/>
          </a:avLst>
        </a:prstGeom>
        <a:solidFill>
          <a:schemeClr val="accent5">
            <a:tint val="50000"/>
            <a:hueOff val="-85233"/>
            <a:satOff val="-7184"/>
            <a:lumOff val="-2617"/>
            <a:alphaOff val="0"/>
          </a:schemeClr>
        </a:solidFill>
        <a:ln>
          <a:noFill/>
        </a:ln>
        <a:effectLst/>
        <a:scene3d>
          <a:camera prst="orthographicFront"/>
          <a:lightRig rig="chilly" dir="t"/>
        </a:scene3d>
        <a:sp3d z="12700" extrusionH="12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179CDAE4-A697-4F1E-BBF5-C89D099EA48F}">
      <dsp:nvSpPr>
        <dsp:cNvPr id="0" name=""/>
        <dsp:cNvSpPr/>
      </dsp:nvSpPr>
      <dsp:spPr>
        <a:xfrm>
          <a:off x="0" y="1780629"/>
          <a:ext cx="8402540" cy="539584"/>
        </a:xfrm>
        <a:prstGeom prst="roundRect">
          <a:avLst>
            <a:gd name="adj" fmla="val 10000"/>
          </a:avLst>
        </a:prstGeom>
        <a:solidFill>
          <a:schemeClr val="accent5">
            <a:hueOff val="-118940"/>
            <a:satOff val="-11369"/>
            <a:lumOff val="-1142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ar-OM" sz="2500" kern="1200" dirty="0" smtClean="0"/>
            <a:t>شركات التأمين </a:t>
          </a:r>
          <a:endParaRPr lang="en-US" sz="2500" kern="1200" dirty="0"/>
        </a:p>
      </dsp:txBody>
      <dsp:txXfrm>
        <a:off x="1734466" y="1780629"/>
        <a:ext cx="6668073" cy="539584"/>
      </dsp:txXfrm>
    </dsp:sp>
    <dsp:sp modelId="{2CD95FA9-524F-4C17-BEA6-05542A9013BC}">
      <dsp:nvSpPr>
        <dsp:cNvPr id="0" name=""/>
        <dsp:cNvSpPr/>
      </dsp:nvSpPr>
      <dsp:spPr>
        <a:xfrm>
          <a:off x="53958" y="1834588"/>
          <a:ext cx="1680508" cy="431667"/>
        </a:xfrm>
        <a:prstGeom prst="roundRect">
          <a:avLst>
            <a:gd name="adj" fmla="val 10000"/>
          </a:avLst>
        </a:prstGeom>
        <a:solidFill>
          <a:schemeClr val="accent5">
            <a:tint val="50000"/>
            <a:hueOff val="-127849"/>
            <a:satOff val="-10776"/>
            <a:lumOff val="-3925"/>
            <a:alphaOff val="0"/>
          </a:schemeClr>
        </a:solidFill>
        <a:ln>
          <a:noFill/>
        </a:ln>
        <a:effectLst/>
        <a:scene3d>
          <a:camera prst="orthographicFront"/>
          <a:lightRig rig="chilly" dir="t"/>
        </a:scene3d>
        <a:sp3d z="12700" extrusionH="12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9E79B9FD-EFDF-4FB8-B3D2-E71614419DC1}">
      <dsp:nvSpPr>
        <dsp:cNvPr id="0" name=""/>
        <dsp:cNvSpPr/>
      </dsp:nvSpPr>
      <dsp:spPr>
        <a:xfrm>
          <a:off x="0" y="2374173"/>
          <a:ext cx="8402540" cy="539584"/>
        </a:xfrm>
        <a:prstGeom prst="roundRect">
          <a:avLst>
            <a:gd name="adj" fmla="val 10000"/>
          </a:avLst>
        </a:prstGeom>
        <a:solidFill>
          <a:schemeClr val="accent5">
            <a:hueOff val="-158587"/>
            <a:satOff val="-15158"/>
            <a:lumOff val="-1523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ar-OM" sz="2500" kern="1200" dirty="0" err="1" smtClean="0"/>
            <a:t>الاسواق</a:t>
          </a:r>
          <a:r>
            <a:rPr lang="ar-OM" sz="2500" kern="1200" dirty="0" smtClean="0"/>
            <a:t> المالية </a:t>
          </a:r>
        </a:p>
      </dsp:txBody>
      <dsp:txXfrm>
        <a:off x="1734466" y="2374173"/>
        <a:ext cx="6668073" cy="539584"/>
      </dsp:txXfrm>
    </dsp:sp>
    <dsp:sp modelId="{EA85FD69-CA7C-4B3B-AD30-8B2C55ABC1F1}">
      <dsp:nvSpPr>
        <dsp:cNvPr id="0" name=""/>
        <dsp:cNvSpPr/>
      </dsp:nvSpPr>
      <dsp:spPr>
        <a:xfrm>
          <a:off x="53958" y="2428131"/>
          <a:ext cx="1680508" cy="431667"/>
        </a:xfrm>
        <a:prstGeom prst="roundRect">
          <a:avLst>
            <a:gd name="adj" fmla="val 10000"/>
          </a:avLst>
        </a:prstGeom>
        <a:solidFill>
          <a:schemeClr val="accent5">
            <a:tint val="50000"/>
            <a:hueOff val="-170466"/>
            <a:satOff val="-14368"/>
            <a:lumOff val="-5234"/>
            <a:alphaOff val="0"/>
          </a:schemeClr>
        </a:solidFill>
        <a:ln>
          <a:noFill/>
        </a:ln>
        <a:effectLst/>
        <a:scene3d>
          <a:camera prst="orthographicFront"/>
          <a:lightRig rig="chilly" dir="t"/>
        </a:scene3d>
        <a:sp3d z="12700" extrusionH="12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68A28ACF-9F84-4C70-9E6C-6803896A3E52}">
      <dsp:nvSpPr>
        <dsp:cNvPr id="0" name=""/>
        <dsp:cNvSpPr/>
      </dsp:nvSpPr>
      <dsp:spPr>
        <a:xfrm>
          <a:off x="0" y="2967716"/>
          <a:ext cx="8402540" cy="539584"/>
        </a:xfrm>
        <a:prstGeom prst="roundRect">
          <a:avLst>
            <a:gd name="adj" fmla="val 10000"/>
          </a:avLst>
        </a:prstGeom>
        <a:solidFill>
          <a:schemeClr val="accent5">
            <a:hueOff val="-198234"/>
            <a:satOff val="-18948"/>
            <a:lumOff val="-1904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ar-OM" sz="2500" kern="1200" dirty="0" smtClean="0"/>
            <a:t>شركات الاستثمار </a:t>
          </a:r>
          <a:endParaRPr lang="en-US" sz="2500" kern="1200" dirty="0"/>
        </a:p>
      </dsp:txBody>
      <dsp:txXfrm>
        <a:off x="1734466" y="2967716"/>
        <a:ext cx="6668073" cy="539584"/>
      </dsp:txXfrm>
    </dsp:sp>
    <dsp:sp modelId="{F5EFEF9A-466C-4E2A-B105-32DB0C6937A4}">
      <dsp:nvSpPr>
        <dsp:cNvPr id="0" name=""/>
        <dsp:cNvSpPr/>
      </dsp:nvSpPr>
      <dsp:spPr>
        <a:xfrm>
          <a:off x="53958" y="3021674"/>
          <a:ext cx="1680508" cy="431667"/>
        </a:xfrm>
        <a:prstGeom prst="roundRect">
          <a:avLst>
            <a:gd name="adj" fmla="val 10000"/>
          </a:avLst>
        </a:prstGeom>
        <a:solidFill>
          <a:schemeClr val="accent5">
            <a:tint val="50000"/>
            <a:hueOff val="-213082"/>
            <a:satOff val="-17960"/>
            <a:lumOff val="-6542"/>
            <a:alphaOff val="0"/>
          </a:schemeClr>
        </a:solidFill>
        <a:ln>
          <a:noFill/>
        </a:ln>
        <a:effectLst/>
        <a:scene3d>
          <a:camera prst="orthographicFront"/>
          <a:lightRig rig="chilly" dir="t"/>
        </a:scene3d>
        <a:sp3d z="12700" extrusionH="12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45B0FA78-55FC-4AFF-9CA9-60BD9DFD1BF8}">
      <dsp:nvSpPr>
        <dsp:cNvPr id="0" name=""/>
        <dsp:cNvSpPr/>
      </dsp:nvSpPr>
      <dsp:spPr>
        <a:xfrm>
          <a:off x="0" y="3561259"/>
          <a:ext cx="8402540" cy="539584"/>
        </a:xfrm>
        <a:prstGeom prst="roundRect">
          <a:avLst>
            <a:gd name="adj" fmla="val 10000"/>
          </a:avLst>
        </a:prstGeom>
        <a:solidFill>
          <a:schemeClr val="accent5">
            <a:hueOff val="-237881"/>
            <a:satOff val="-22737"/>
            <a:lumOff val="-2285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ar-OM" sz="2500" kern="1200" dirty="0" smtClean="0"/>
            <a:t>مؤسسات </a:t>
          </a:r>
          <a:r>
            <a:rPr lang="ar-OM" sz="2500" kern="1200" dirty="0" err="1" smtClean="0"/>
            <a:t>الاعمال</a:t>
          </a:r>
          <a:endParaRPr lang="en-US" sz="2500" kern="1200" dirty="0"/>
        </a:p>
      </dsp:txBody>
      <dsp:txXfrm>
        <a:off x="1734466" y="3561259"/>
        <a:ext cx="6668073" cy="539584"/>
      </dsp:txXfrm>
    </dsp:sp>
    <dsp:sp modelId="{4A40C111-3819-4E4F-BE35-09B0BF773670}">
      <dsp:nvSpPr>
        <dsp:cNvPr id="0" name=""/>
        <dsp:cNvSpPr/>
      </dsp:nvSpPr>
      <dsp:spPr>
        <a:xfrm>
          <a:off x="53958" y="3615218"/>
          <a:ext cx="1680508" cy="431667"/>
        </a:xfrm>
        <a:prstGeom prst="roundRect">
          <a:avLst>
            <a:gd name="adj" fmla="val 10000"/>
          </a:avLst>
        </a:prstGeom>
        <a:solidFill>
          <a:schemeClr val="accent5">
            <a:tint val="50000"/>
            <a:hueOff val="-255699"/>
            <a:satOff val="-21552"/>
            <a:lumOff val="-7851"/>
            <a:alphaOff val="0"/>
          </a:schemeClr>
        </a:solidFill>
        <a:ln>
          <a:noFill/>
        </a:ln>
        <a:effectLst/>
        <a:scene3d>
          <a:camera prst="orthographicFront"/>
          <a:lightRig rig="chilly" dir="t"/>
        </a:scene3d>
        <a:sp3d z="12700" extrusionH="12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C7AFF2BF-A061-4F39-BC1A-F94DD6175622}">
      <dsp:nvSpPr>
        <dsp:cNvPr id="0" name=""/>
        <dsp:cNvSpPr/>
      </dsp:nvSpPr>
      <dsp:spPr>
        <a:xfrm>
          <a:off x="0" y="4154803"/>
          <a:ext cx="8402540" cy="539584"/>
        </a:xfrm>
        <a:prstGeom prst="roundRect">
          <a:avLst>
            <a:gd name="adj" fmla="val 10000"/>
          </a:avLst>
        </a:prstGeom>
        <a:solidFill>
          <a:schemeClr val="accent5">
            <a:hueOff val="-277527"/>
            <a:satOff val="-26527"/>
            <a:lumOff val="-2666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ar-OM" sz="2500" kern="1200" dirty="0" smtClean="0"/>
            <a:t>الأفراد </a:t>
          </a:r>
          <a:endParaRPr lang="en-US" sz="2500" kern="1200" dirty="0"/>
        </a:p>
      </dsp:txBody>
      <dsp:txXfrm>
        <a:off x="1734466" y="4154803"/>
        <a:ext cx="6668073" cy="539584"/>
      </dsp:txXfrm>
    </dsp:sp>
    <dsp:sp modelId="{ECCDFCDA-16F0-4F55-9436-E1226FEA892E}">
      <dsp:nvSpPr>
        <dsp:cNvPr id="0" name=""/>
        <dsp:cNvSpPr/>
      </dsp:nvSpPr>
      <dsp:spPr>
        <a:xfrm>
          <a:off x="53958" y="4208761"/>
          <a:ext cx="1680508" cy="431667"/>
        </a:xfrm>
        <a:prstGeom prst="roundRect">
          <a:avLst>
            <a:gd name="adj" fmla="val 10000"/>
          </a:avLst>
        </a:prstGeom>
        <a:solidFill>
          <a:schemeClr val="accent5">
            <a:tint val="50000"/>
            <a:hueOff val="-298315"/>
            <a:satOff val="-25144"/>
            <a:lumOff val="-9159"/>
            <a:alphaOff val="0"/>
          </a:schemeClr>
        </a:solidFill>
        <a:ln>
          <a:noFill/>
        </a:ln>
        <a:effectLst/>
        <a:scene3d>
          <a:camera prst="orthographicFront"/>
          <a:lightRig rig="chilly" dir="t"/>
        </a:scene3d>
        <a:sp3d z="12700" extrusionH="12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D24322-6A2F-4D96-97BC-8D41CD9D65DE}">
      <dsp:nvSpPr>
        <dsp:cNvPr id="0" name=""/>
        <dsp:cNvSpPr/>
      </dsp:nvSpPr>
      <dsp:spPr>
        <a:xfrm>
          <a:off x="0" y="0"/>
          <a:ext cx="4525963" cy="4525963"/>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A56AB1-6E3E-49DB-BD15-C068C23081B2}">
      <dsp:nvSpPr>
        <dsp:cNvPr id="0" name=""/>
        <dsp:cNvSpPr/>
      </dsp:nvSpPr>
      <dsp:spPr>
        <a:xfrm>
          <a:off x="2214580" y="0"/>
          <a:ext cx="5968047" cy="4525963"/>
        </a:xfrm>
        <a:prstGeom prst="rect">
          <a:avLst/>
        </a:prstGeom>
        <a:solidFill>
          <a:schemeClr val="accent2">
            <a:lumMod val="60000"/>
            <a:lumOff val="4000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IQ" sz="2900" kern="1200" dirty="0" smtClean="0"/>
            <a:t>الحوالات الخارجية   </a:t>
          </a:r>
          <a:r>
            <a:rPr lang="en-US" sz="2900" kern="1200" dirty="0" smtClean="0"/>
            <a:t>Foreign Transfers</a:t>
          </a:r>
          <a:endParaRPr lang="en-US" sz="2900" kern="1200" dirty="0"/>
        </a:p>
      </dsp:txBody>
      <dsp:txXfrm>
        <a:off x="2214580" y="0"/>
        <a:ext cx="5968047" cy="961767"/>
      </dsp:txXfrm>
    </dsp:sp>
    <dsp:sp modelId="{A73EECB7-DCF4-43F0-A8E5-811E286B4D35}">
      <dsp:nvSpPr>
        <dsp:cNvPr id="0" name=""/>
        <dsp:cNvSpPr/>
      </dsp:nvSpPr>
      <dsp:spPr>
        <a:xfrm>
          <a:off x="594032" y="961767"/>
          <a:ext cx="3337897" cy="333789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B30378-5D72-4A70-B8EA-BA823307D715}">
      <dsp:nvSpPr>
        <dsp:cNvPr id="0" name=""/>
        <dsp:cNvSpPr/>
      </dsp:nvSpPr>
      <dsp:spPr>
        <a:xfrm>
          <a:off x="2262981" y="961767"/>
          <a:ext cx="5968047" cy="3337897"/>
        </a:xfrm>
        <a:prstGeom prst="rect">
          <a:avLst/>
        </a:prstGeom>
        <a:solidFill>
          <a:schemeClr val="accent5">
            <a:lumMod val="60000"/>
            <a:lumOff val="40000"/>
            <a:alpha val="9000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IQ" sz="2900" kern="1200" dirty="0" smtClean="0"/>
            <a:t>الشيكات بالعملات الأجنبية </a:t>
          </a:r>
          <a:r>
            <a:rPr lang="en-US" sz="2900" kern="1200" dirty="0" smtClean="0"/>
            <a:t> Bankers Drafts </a:t>
          </a:r>
          <a:r>
            <a:rPr lang="ar-OM" sz="2900" kern="1200" dirty="0" smtClean="0"/>
            <a:t> </a:t>
          </a:r>
          <a:endParaRPr lang="en-US" sz="2900" kern="1200" dirty="0"/>
        </a:p>
      </dsp:txBody>
      <dsp:txXfrm>
        <a:off x="2262981" y="961767"/>
        <a:ext cx="5968047" cy="961767"/>
      </dsp:txXfrm>
    </dsp:sp>
    <dsp:sp modelId="{FBF16158-BA87-4C9C-B1BF-E5C92E55667C}">
      <dsp:nvSpPr>
        <dsp:cNvPr id="0" name=""/>
        <dsp:cNvSpPr/>
      </dsp:nvSpPr>
      <dsp:spPr>
        <a:xfrm>
          <a:off x="1188065" y="1923534"/>
          <a:ext cx="2149832" cy="2149832"/>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44265F-D725-4C47-B409-5C83477A4A77}">
      <dsp:nvSpPr>
        <dsp:cNvPr id="0" name=""/>
        <dsp:cNvSpPr/>
      </dsp:nvSpPr>
      <dsp:spPr>
        <a:xfrm>
          <a:off x="2262981" y="1923534"/>
          <a:ext cx="5968047" cy="2149832"/>
        </a:xfrm>
        <a:prstGeom prst="rect">
          <a:avLst/>
        </a:prstGeom>
        <a:solidFill>
          <a:schemeClr val="accent3">
            <a:lumMod val="7500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SA" sz="2900" b="1" kern="1200" dirty="0" smtClean="0"/>
            <a:t>خطابات الضمان</a:t>
          </a:r>
          <a:r>
            <a:rPr lang="en-US" sz="2900" b="1" kern="1200" dirty="0" smtClean="0"/>
            <a:t>   </a:t>
          </a:r>
          <a:r>
            <a:rPr lang="ar-SA" sz="2900" b="1" kern="1200" dirty="0" smtClean="0"/>
            <a:t>(</a:t>
          </a:r>
          <a:r>
            <a:rPr lang="en-US" sz="2900" kern="1200" dirty="0" smtClean="0"/>
            <a:t>Letters of Guarantee</a:t>
          </a:r>
          <a:r>
            <a:rPr lang="ar-SA" sz="2900" b="1" kern="1200" dirty="0" smtClean="0"/>
            <a:t>)</a:t>
          </a:r>
          <a:endParaRPr lang="en-US" sz="2900" kern="1200" dirty="0"/>
        </a:p>
      </dsp:txBody>
      <dsp:txXfrm>
        <a:off x="2262981" y="1923534"/>
        <a:ext cx="5968047" cy="961767"/>
      </dsp:txXfrm>
    </dsp:sp>
    <dsp:sp modelId="{16F73A83-E79C-422F-ADC5-F0A8F536FDAA}">
      <dsp:nvSpPr>
        <dsp:cNvPr id="0" name=""/>
        <dsp:cNvSpPr/>
      </dsp:nvSpPr>
      <dsp:spPr>
        <a:xfrm>
          <a:off x="1782097" y="2885301"/>
          <a:ext cx="961767" cy="96176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4EE44A-A13D-4D65-9F42-885E1C7348D2}">
      <dsp:nvSpPr>
        <dsp:cNvPr id="0" name=""/>
        <dsp:cNvSpPr/>
      </dsp:nvSpPr>
      <dsp:spPr>
        <a:xfrm>
          <a:off x="2262981" y="2885301"/>
          <a:ext cx="5968047" cy="961767"/>
        </a:xfrm>
        <a:prstGeom prst="rect">
          <a:avLst/>
        </a:prstGeom>
        <a:solidFill>
          <a:schemeClr val="accent6">
            <a:lumMod val="60000"/>
            <a:lumOff val="4000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SA" sz="2900" kern="1200" dirty="0" err="1" smtClean="0"/>
            <a:t>الاعتمادات</a:t>
          </a:r>
          <a:r>
            <a:rPr lang="ar-SA" sz="2900" kern="1200" dirty="0" smtClean="0"/>
            <a:t> </a:t>
          </a:r>
          <a:r>
            <a:rPr lang="ar-SA" sz="2900" kern="1200" dirty="0" err="1" smtClean="0"/>
            <a:t>المستندية</a:t>
          </a:r>
          <a:endParaRPr lang="en-US" sz="2900" kern="1200" dirty="0"/>
        </a:p>
      </dsp:txBody>
      <dsp:txXfrm>
        <a:off x="2262981" y="2885301"/>
        <a:ext cx="5968047" cy="961767"/>
      </dsp:txXfrm>
    </dsp:sp>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4946D-A1B2-4175-BEB0-3A019FCB677F}" type="datetimeFigureOut">
              <a:rPr lang="en-US" smtClean="0"/>
              <a:pPr/>
              <a:t>6/8/2019</a:t>
            </a:fld>
            <a:endParaRPr lang="en-US"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84F7C5-D46D-4380-81CB-1E479D01CF31}" type="slidenum">
              <a:rPr lang="en-US" smtClean="0"/>
              <a:pPr/>
              <a:t>‹#›</a:t>
            </a:fld>
            <a:endParaRPr lang="en-US" dirty="0"/>
          </a:p>
        </p:txBody>
      </p:sp>
    </p:spTree>
    <p:extLst>
      <p:ext uri="{BB962C8B-B14F-4D97-AF65-F5344CB8AC3E}">
        <p14:creationId xmlns:p14="http://schemas.microsoft.com/office/powerpoint/2010/main" val="3459658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1143000" y="685800"/>
            <a:ext cx="4572000" cy="3429000"/>
          </a:xfrm>
        </p:spPr>
      </p:sp>
      <p:sp>
        <p:nvSpPr>
          <p:cNvPr id="3" name="عنصر نائب للملاحظات 2"/>
          <p:cNvSpPr>
            <a:spLocks noGrp="1"/>
          </p:cNvSpPr>
          <p:nvPr>
            <p:ph type="body" idx="1"/>
          </p:nvPr>
        </p:nvSpPr>
        <p:spPr/>
        <p:txBody>
          <a:bodyPr>
            <a:normAutofit/>
          </a:bodyPr>
          <a:lstStyle/>
          <a:p>
            <a:r>
              <a:rPr lang="ar-OM" dirty="0" smtClean="0"/>
              <a:t>العملي</a:t>
            </a:r>
            <a:endParaRPr lang="en-US" dirty="0"/>
          </a:p>
        </p:txBody>
      </p:sp>
      <p:sp>
        <p:nvSpPr>
          <p:cNvPr id="4" name="عنصر نائب لرقم الشريحة 3"/>
          <p:cNvSpPr>
            <a:spLocks noGrp="1"/>
          </p:cNvSpPr>
          <p:nvPr>
            <p:ph type="sldNum" sz="quarter" idx="10"/>
          </p:nvPr>
        </p:nvSpPr>
        <p:spPr/>
        <p:txBody>
          <a:bodyPr/>
          <a:lstStyle/>
          <a:p>
            <a:fld id="{A284F7C5-D46D-4380-81CB-1E479D01CF31}" type="slidenum">
              <a:rPr lang="en-US" smtClean="0"/>
              <a:pPr/>
              <a:t>110</a:t>
            </a:fld>
            <a:endParaRPr lang="en-US"/>
          </a:p>
        </p:txBody>
      </p:sp>
    </p:spTree>
    <p:extLst>
      <p:ext uri="{BB962C8B-B14F-4D97-AF65-F5344CB8AC3E}">
        <p14:creationId xmlns:p14="http://schemas.microsoft.com/office/powerpoint/2010/main" val="1215416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921" y="2130427"/>
            <a:ext cx="777375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838" y="3886200"/>
            <a:ext cx="640191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AE44D05-4D18-4258-99A4-BE23E791155A}" type="datetime1">
              <a:rPr lang="en-US" smtClean="0"/>
              <a:pPr/>
              <a:t>6/8/2019</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ADDA222B-F936-4F3E-9887-17CE7D4EA16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C7BC3B2-E8E4-47F4-974B-608FA653CB42}" type="datetime1">
              <a:rPr lang="en-US" smtClean="0"/>
              <a:pPr/>
              <a:t>6/8/2019</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ADDA222B-F936-4F3E-9887-17CE7D4EA16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30551" y="274640"/>
            <a:ext cx="2057758"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80" y="274640"/>
            <a:ext cx="6020846"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3EC7FFA-4B25-42E6-A619-740FDB30D7B0}" type="datetime1">
              <a:rPr lang="en-US" smtClean="0"/>
              <a:pPr/>
              <a:t>6/8/2019</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ADDA222B-F936-4F3E-9887-17CE7D4EA16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57C8035-BCF5-4F56-9822-147DE38834E5}" type="datetime1">
              <a:rPr lang="en-US" smtClean="0"/>
              <a:pPr/>
              <a:t>6/8/2019</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ADDA222B-F936-4F3E-9887-17CE7D4EA16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439" y="4406901"/>
            <a:ext cx="777375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439" y="2906715"/>
            <a:ext cx="77737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F3CB1ED-C857-4062-BC45-3C89D3267C9F}" type="datetime1">
              <a:rPr lang="en-US" smtClean="0"/>
              <a:pPr/>
              <a:t>6/8/2019</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ADDA222B-F936-4F3E-9887-17CE7D4EA16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81" y="1600202"/>
            <a:ext cx="403930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9008" y="1600202"/>
            <a:ext cx="403930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F7FAE2A1-4658-4343-A634-88A1529D5BDD}" type="datetime1">
              <a:rPr lang="en-US" smtClean="0"/>
              <a:pPr/>
              <a:t>6/8/2019</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ADDA222B-F936-4F3E-9887-17CE7D4EA16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79" y="1535113"/>
            <a:ext cx="40408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79" y="2174875"/>
            <a:ext cx="40408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833" y="1535113"/>
            <a:ext cx="40424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833" y="2174875"/>
            <a:ext cx="40424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C4A0E825-4B82-4042-8668-3E52E8D56E2D}" type="datetime1">
              <a:rPr lang="en-US" smtClean="0"/>
              <a:pPr/>
              <a:t>6/8/2019</a:t>
            </a:fld>
            <a:endParaRPr lang="en-US" dirty="0"/>
          </a:p>
        </p:txBody>
      </p:sp>
      <p:sp>
        <p:nvSpPr>
          <p:cNvPr id="8" name="عنصر نائب للتذييل 7"/>
          <p:cNvSpPr>
            <a:spLocks noGrp="1"/>
          </p:cNvSpPr>
          <p:nvPr>
            <p:ph type="ftr" sz="quarter" idx="11"/>
          </p:nvPr>
        </p:nvSpPr>
        <p:spPr/>
        <p:txBody>
          <a:bodyPr/>
          <a:lstStyle/>
          <a:p>
            <a:endParaRPr lang="en-US" dirty="0"/>
          </a:p>
        </p:txBody>
      </p:sp>
      <p:sp>
        <p:nvSpPr>
          <p:cNvPr id="9" name="عنصر نائب لرقم الشريحة 8"/>
          <p:cNvSpPr>
            <a:spLocks noGrp="1"/>
          </p:cNvSpPr>
          <p:nvPr>
            <p:ph type="sldNum" sz="quarter" idx="12"/>
          </p:nvPr>
        </p:nvSpPr>
        <p:spPr/>
        <p:txBody>
          <a:bodyPr/>
          <a:lstStyle/>
          <a:p>
            <a:fld id="{ADDA222B-F936-4F3E-9887-17CE7D4EA16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3183464F-7E42-407F-B2E8-D8A6276FCFCE}" type="datetime1">
              <a:rPr lang="en-US" smtClean="0"/>
              <a:pPr/>
              <a:t>6/8/2019</a:t>
            </a:fld>
            <a:endParaRPr lang="en-US" dirty="0"/>
          </a:p>
        </p:txBody>
      </p:sp>
      <p:sp>
        <p:nvSpPr>
          <p:cNvPr id="4" name="عنصر نائب للتذييل 3"/>
          <p:cNvSpPr>
            <a:spLocks noGrp="1"/>
          </p:cNvSpPr>
          <p:nvPr>
            <p:ph type="ftr" sz="quarter" idx="11"/>
          </p:nvPr>
        </p:nvSpPr>
        <p:spPr/>
        <p:txBody>
          <a:bodyPr/>
          <a:lstStyle/>
          <a:p>
            <a:endParaRPr lang="en-US" dirty="0"/>
          </a:p>
        </p:txBody>
      </p:sp>
      <p:sp>
        <p:nvSpPr>
          <p:cNvPr id="5" name="عنصر نائب لرقم الشريحة 4"/>
          <p:cNvSpPr>
            <a:spLocks noGrp="1"/>
          </p:cNvSpPr>
          <p:nvPr>
            <p:ph type="sldNum" sz="quarter" idx="12"/>
          </p:nvPr>
        </p:nvSpPr>
        <p:spPr/>
        <p:txBody>
          <a:bodyPr/>
          <a:lstStyle/>
          <a:p>
            <a:fld id="{ADDA222B-F936-4F3E-9887-17CE7D4EA16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443FB41-CC37-4772-A5B0-7F0B97E9CE58}" type="datetime1">
              <a:rPr lang="en-US" smtClean="0"/>
              <a:pPr/>
              <a:t>6/8/2019</a:t>
            </a:fld>
            <a:endParaRPr lang="en-US" dirty="0"/>
          </a:p>
        </p:txBody>
      </p:sp>
      <p:sp>
        <p:nvSpPr>
          <p:cNvPr id="3" name="عنصر نائب للتذييل 2"/>
          <p:cNvSpPr>
            <a:spLocks noGrp="1"/>
          </p:cNvSpPr>
          <p:nvPr>
            <p:ph type="ftr" sz="quarter" idx="11"/>
          </p:nvPr>
        </p:nvSpPr>
        <p:spPr/>
        <p:txBody>
          <a:bodyPr/>
          <a:lstStyle/>
          <a:p>
            <a:endParaRPr lang="en-US"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80" y="273050"/>
            <a:ext cx="3008835"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673" y="273052"/>
            <a:ext cx="51126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80" y="1435102"/>
            <a:ext cx="30088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C1B06BD-88DD-4C28-8ACB-D2B74E084A97}" type="datetime1">
              <a:rPr lang="en-US" smtClean="0"/>
              <a:pPr/>
              <a:t>6/8/2019</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ADDA222B-F936-4F3E-9887-17CE7D4EA16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599" y="4800601"/>
            <a:ext cx="5487353"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599" y="612775"/>
            <a:ext cx="548735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عنصر نائب للنص 3"/>
          <p:cNvSpPr>
            <a:spLocks noGrp="1"/>
          </p:cNvSpPr>
          <p:nvPr>
            <p:ph type="body" sz="half" idx="2"/>
          </p:nvPr>
        </p:nvSpPr>
        <p:spPr>
          <a:xfrm>
            <a:off x="1792599" y="5367339"/>
            <a:ext cx="548735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520353E-0714-4327-BD24-1F3DDB6E5AED}" type="datetime1">
              <a:rPr lang="en-US" smtClean="0"/>
              <a:pPr/>
              <a:t>6/8/2019</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ADDA222B-F936-4F3E-9887-17CE7D4EA16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80" y="274638"/>
            <a:ext cx="8231029"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80" y="1600202"/>
            <a:ext cx="8231029"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79" y="6356352"/>
            <a:ext cx="213397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1CC3C0-31E9-452D-A556-F6C15780A595}" type="datetime1">
              <a:rPr lang="en-US" smtClean="0"/>
              <a:pPr/>
              <a:t>6/8/2019</a:t>
            </a:fld>
            <a:endParaRPr lang="en-US" dirty="0"/>
          </a:p>
        </p:txBody>
      </p:sp>
      <p:sp>
        <p:nvSpPr>
          <p:cNvPr id="5" name="عنصر نائب للتذييل 4"/>
          <p:cNvSpPr>
            <a:spLocks noGrp="1"/>
          </p:cNvSpPr>
          <p:nvPr>
            <p:ph type="ftr" sz="quarter" idx="3"/>
          </p:nvPr>
        </p:nvSpPr>
        <p:spPr>
          <a:xfrm>
            <a:off x="3124745" y="6356352"/>
            <a:ext cx="289610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عنصر نائب لرقم الشريحة 5"/>
          <p:cNvSpPr>
            <a:spLocks noGrp="1"/>
          </p:cNvSpPr>
          <p:nvPr>
            <p:ph type="sldNum" sz="quarter" idx="4"/>
          </p:nvPr>
        </p:nvSpPr>
        <p:spPr>
          <a:xfrm>
            <a:off x="6554338" y="6356352"/>
            <a:ext cx="21339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DA222B-F936-4F3E-9887-17CE7D4EA16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19.jpeg"/><Relationship Id="rId7" Type="http://schemas.openxmlformats.org/officeDocument/2006/relationships/image" Target="../media/image23.jpeg"/><Relationship Id="rId2" Type="http://schemas.openxmlformats.org/officeDocument/2006/relationships/image" Target="../media/image18.jpeg"/><Relationship Id="rId1" Type="http://schemas.openxmlformats.org/officeDocument/2006/relationships/slideLayout" Target="../slideLayouts/slideLayout7.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473" y="3429000"/>
            <a:ext cx="7773750" cy="785818"/>
          </a:xfrm>
        </p:spPr>
        <p:txBody>
          <a:bodyPr>
            <a:normAutofit fontScale="90000"/>
          </a:bodyPr>
          <a:lstStyle/>
          <a:p>
            <a:r>
              <a:rPr lang="en-US" b="1" dirty="0" smtClean="0">
                <a:solidFill>
                  <a:srgbClr val="0070C0"/>
                </a:solidFill>
              </a:rPr>
              <a:t>BANK MANAEGMENT</a:t>
            </a:r>
            <a:br>
              <a:rPr lang="en-US" b="1" dirty="0" smtClean="0">
                <a:solidFill>
                  <a:srgbClr val="0070C0"/>
                </a:solidFill>
              </a:rPr>
            </a:br>
            <a:r>
              <a:rPr lang="en-US" b="1" dirty="0" smtClean="0">
                <a:solidFill>
                  <a:srgbClr val="0070C0"/>
                </a:solidFill>
              </a:rPr>
              <a:t>CHAPTER 1 </a:t>
            </a:r>
            <a:endParaRPr lang="en-US" b="1" dirty="0">
              <a:solidFill>
                <a:srgbClr val="0070C0"/>
              </a:solidFill>
            </a:endParaRPr>
          </a:p>
        </p:txBody>
      </p:sp>
      <p:sp>
        <p:nvSpPr>
          <p:cNvPr id="3" name="عنوان فرعي 2"/>
          <p:cNvSpPr>
            <a:spLocks noGrp="1"/>
          </p:cNvSpPr>
          <p:nvPr>
            <p:ph type="subTitle" idx="1"/>
          </p:nvPr>
        </p:nvSpPr>
        <p:spPr>
          <a:xfrm>
            <a:off x="929456" y="4429132"/>
            <a:ext cx="6972884" cy="1857388"/>
          </a:xfrm>
        </p:spPr>
        <p:txBody>
          <a:bodyPr>
            <a:normAutofit/>
          </a:bodyPr>
          <a:lstStyle/>
          <a:p>
            <a:r>
              <a:rPr lang="en-US" sz="2400" dirty="0" smtClean="0">
                <a:solidFill>
                  <a:srgbClr val="FF0000"/>
                </a:solidFill>
              </a:rPr>
              <a:t>KAWA A. KHORSHEED</a:t>
            </a:r>
            <a:endParaRPr lang="ar-IQ" sz="2400" dirty="0" smtClean="0">
              <a:solidFill>
                <a:srgbClr val="FF0000"/>
              </a:solidFill>
            </a:endParaRPr>
          </a:p>
          <a:p>
            <a:r>
              <a:rPr lang="en-US" sz="2400" dirty="0" smtClean="0">
                <a:solidFill>
                  <a:srgbClr val="FF0000"/>
                </a:solidFill>
              </a:rPr>
              <a:t>2019</a:t>
            </a:r>
            <a:r>
              <a:rPr lang="ar-IQ" sz="2400" dirty="0" smtClean="0">
                <a:solidFill>
                  <a:srgbClr val="FF0000"/>
                </a:solidFill>
              </a:rPr>
              <a:t>-</a:t>
            </a:r>
            <a:r>
              <a:rPr lang="en-US" sz="2400" dirty="0" smtClean="0">
                <a:solidFill>
                  <a:srgbClr val="FF0000"/>
                </a:solidFill>
              </a:rPr>
              <a:t>2018</a:t>
            </a:r>
            <a:r>
              <a:rPr lang="ar-OM" sz="2400" dirty="0" smtClean="0">
                <a:solidFill>
                  <a:srgbClr val="FF0000"/>
                </a:solidFill>
              </a:rPr>
              <a:t> </a:t>
            </a:r>
            <a:endParaRPr lang="ar-IQ" sz="2400" dirty="0" smtClean="0">
              <a:solidFill>
                <a:srgbClr val="FF0000"/>
              </a:solidFill>
            </a:endParaRPr>
          </a:p>
          <a:p>
            <a:r>
              <a:rPr lang="en-US" sz="2400" dirty="0" smtClean="0">
                <a:solidFill>
                  <a:srgbClr val="FF0000"/>
                </a:solidFill>
              </a:rPr>
              <a:t>Kawa_mba@yahoo.com</a:t>
            </a:r>
          </a:p>
          <a:p>
            <a:endParaRPr lang="en-US" sz="2400" dirty="0"/>
          </a:p>
        </p:txBody>
      </p:sp>
      <p:pic>
        <p:nvPicPr>
          <p:cNvPr id="4" name="Picture 2" descr="C:\Users\APPLE\Desktop\salahaden logo.png"/>
          <p:cNvPicPr>
            <a:picLocks noChangeAspect="1" noChangeArrowheads="1"/>
          </p:cNvPicPr>
          <p:nvPr/>
        </p:nvPicPr>
        <p:blipFill>
          <a:blip r:embed="rId2"/>
          <a:srcRect/>
          <a:stretch>
            <a:fillRect/>
          </a:stretch>
        </p:blipFill>
        <p:spPr bwMode="auto">
          <a:xfrm>
            <a:off x="858018" y="424762"/>
            <a:ext cx="2354257" cy="2432733"/>
          </a:xfrm>
          <a:prstGeom prst="rect">
            <a:avLst/>
          </a:prstGeom>
          <a:noFill/>
          <a:ln w="9525">
            <a:noFill/>
            <a:miter lim="800000"/>
            <a:headEnd/>
            <a:tailEnd/>
          </a:ln>
        </p:spPr>
      </p:pic>
      <p:sp>
        <p:nvSpPr>
          <p:cNvPr id="5" name="Rectangle 4"/>
          <p:cNvSpPr/>
          <p:nvPr/>
        </p:nvSpPr>
        <p:spPr>
          <a:xfrm>
            <a:off x="3286910" y="357166"/>
            <a:ext cx="5858678" cy="2431435"/>
          </a:xfrm>
          <a:prstGeom prst="rect">
            <a:avLst/>
          </a:prstGeom>
        </p:spPr>
        <p:txBody>
          <a:bodyPr wrap="square">
            <a:spAutoFit/>
          </a:bodyPr>
          <a:lstStyle/>
          <a:p>
            <a:pPr algn="ctr"/>
            <a:r>
              <a:rPr lang="en-US" sz="2400" b="1" dirty="0" smtClean="0">
                <a:solidFill>
                  <a:srgbClr val="FF0000"/>
                </a:solidFill>
                <a:latin typeface="Franklin Gothic Book" pitchFamily="34" charset="0"/>
                <a:ea typeface="Arabic Transparent"/>
                <a:cs typeface="Arabic Transparent"/>
              </a:rPr>
              <a:t>UNVERSITY OF SALAHADDIN</a:t>
            </a:r>
            <a:endParaRPr lang="ar-SA" sz="2400" b="1" dirty="0" smtClean="0">
              <a:solidFill>
                <a:srgbClr val="FF0000"/>
              </a:solidFill>
              <a:latin typeface="Franklin Gothic Book" pitchFamily="34" charset="0"/>
              <a:ea typeface="Arabic Transparent"/>
              <a:cs typeface="Arabic Transparent"/>
            </a:endParaRPr>
          </a:p>
          <a:p>
            <a:pPr algn="ctr"/>
            <a:r>
              <a:rPr lang="en-US" sz="2400" b="1" dirty="0" smtClean="0">
                <a:solidFill>
                  <a:srgbClr val="FF0000"/>
                </a:solidFill>
                <a:latin typeface="Franklin Gothic Book" pitchFamily="34" charset="0"/>
                <a:ea typeface="Arabic Transparent"/>
                <a:cs typeface="Arabic Transparent"/>
              </a:rPr>
              <a:t>COLLEGE OF ADMINISTRATION &amp; ECONOMIC</a:t>
            </a:r>
            <a:endParaRPr lang="ar-IQ" sz="2400" b="1" dirty="0" smtClean="0">
              <a:solidFill>
                <a:srgbClr val="FF0000"/>
              </a:solidFill>
              <a:latin typeface="Franklin Gothic Book" pitchFamily="34" charset="0"/>
              <a:ea typeface="Arabic Transparent"/>
              <a:cs typeface="Arabic Transparent"/>
            </a:endParaRPr>
          </a:p>
          <a:p>
            <a:pPr algn="ctr"/>
            <a:r>
              <a:rPr lang="en-US" sz="2400" b="1" dirty="0" smtClean="0">
                <a:solidFill>
                  <a:srgbClr val="FF0000"/>
                </a:solidFill>
                <a:latin typeface="Franklin Gothic Book" pitchFamily="34" charset="0"/>
                <a:ea typeface="Arabic Transparent"/>
                <a:cs typeface="Arabic Transparent"/>
              </a:rPr>
              <a:t>BANKING&amp;FINANCE DEPARTMENT</a:t>
            </a:r>
          </a:p>
          <a:p>
            <a:pPr algn="ctr"/>
            <a:r>
              <a:rPr lang="en-US" sz="2400" b="1" dirty="0" smtClean="0">
                <a:solidFill>
                  <a:srgbClr val="FF0000"/>
                </a:solidFill>
                <a:latin typeface="Franklin Gothic Book" pitchFamily="34" charset="0"/>
                <a:ea typeface="Arabic Transparent"/>
                <a:cs typeface="Arabic Transparent"/>
              </a:rPr>
              <a:t>FOURTH_YEARS </a:t>
            </a:r>
            <a:endParaRPr lang="ar-SA" sz="2400" b="1" dirty="0" smtClean="0">
              <a:solidFill>
                <a:srgbClr val="FF0000"/>
              </a:solidFill>
              <a:latin typeface="Franklin Gothic Book" pitchFamily="34" charset="0"/>
              <a:ea typeface="Arabic Transparent"/>
              <a:cs typeface="Arabic Transparent"/>
            </a:endParaRPr>
          </a:p>
          <a:p>
            <a:pPr algn="ctr"/>
            <a:r>
              <a:rPr lang="ar-SA" sz="3200" b="1" dirty="0" smtClean="0">
                <a:solidFill>
                  <a:srgbClr val="000099"/>
                </a:solidFill>
                <a:latin typeface="Franklin Gothic Book" pitchFamily="34" charset="0"/>
                <a:ea typeface="Arabic Transparent"/>
                <a:cs typeface="Arabic Transparent"/>
              </a:rPr>
              <a:t> </a:t>
            </a:r>
            <a:endParaRPr lang="ar-SA" sz="3200" b="1" dirty="0">
              <a:solidFill>
                <a:srgbClr val="000099"/>
              </a:solidFill>
              <a:latin typeface="Franklin Gothic Book" pitchFamily="34" charset="0"/>
              <a:ea typeface="Arabic Transparent"/>
              <a:cs typeface="Arabic Transparent"/>
            </a:endParaRPr>
          </a:p>
        </p:txBody>
      </p:sp>
      <p:sp>
        <p:nvSpPr>
          <p:cNvPr id="6" name="Slide Number Placeholder 5"/>
          <p:cNvSpPr>
            <a:spLocks noGrp="1"/>
          </p:cNvSpPr>
          <p:nvPr>
            <p:ph type="sldNum" sz="quarter" idx="12"/>
          </p:nvPr>
        </p:nvSpPr>
        <p:spPr/>
        <p:txBody>
          <a:bodyPr/>
          <a:lstStyle/>
          <a:p>
            <a:fld id="{ADDA222B-F936-4F3E-9887-17CE7D4EA166}"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81" y="428604"/>
            <a:ext cx="8116041" cy="500066"/>
          </a:xfrm>
        </p:spPr>
        <p:txBody>
          <a:bodyPr>
            <a:normAutofit/>
          </a:bodyPr>
          <a:lstStyle/>
          <a:p>
            <a:pPr algn="r"/>
            <a:r>
              <a:rPr lang="en-US" sz="2000" dirty="0" smtClean="0"/>
              <a:t>Continue </a:t>
            </a:r>
            <a:endParaRPr lang="ar-IQ" sz="2000" dirty="0"/>
          </a:p>
        </p:txBody>
      </p:sp>
      <p:sp>
        <p:nvSpPr>
          <p:cNvPr id="3" name="عنصر نائب للمحتوى 2"/>
          <p:cNvSpPr>
            <a:spLocks noGrp="1"/>
          </p:cNvSpPr>
          <p:nvPr>
            <p:ph idx="1"/>
          </p:nvPr>
        </p:nvSpPr>
        <p:spPr>
          <a:xfrm>
            <a:off x="457280" y="1000108"/>
            <a:ext cx="8231029" cy="5126057"/>
          </a:xfrm>
        </p:spPr>
        <p:txBody>
          <a:bodyPr>
            <a:normAutofit lnSpcReduction="10000"/>
          </a:bodyPr>
          <a:lstStyle/>
          <a:p>
            <a:pPr>
              <a:buNone/>
            </a:pPr>
            <a:r>
              <a:rPr lang="en-US" dirty="0" smtClean="0"/>
              <a:t>4. Revolving Letter of Credit: In case of revolving letter of credit, the banker specifies the total amount </a:t>
            </a:r>
            <a:r>
              <a:rPr lang="en-US" dirty="0" err="1" smtClean="0"/>
              <a:t>upto</a:t>
            </a:r>
            <a:r>
              <a:rPr lang="en-US" dirty="0" smtClean="0"/>
              <a:t> which the bills drawn may remain outstanding at a time.</a:t>
            </a:r>
          </a:p>
          <a:p>
            <a:pPr>
              <a:buNone/>
            </a:pPr>
            <a:r>
              <a:rPr lang="en-US" dirty="0" smtClean="0"/>
              <a:t>5. Revocable Letter of </a:t>
            </a:r>
            <a:r>
              <a:rPr lang="en-US" dirty="0" err="1" smtClean="0"/>
              <a:t>Credit:In</a:t>
            </a:r>
            <a:r>
              <a:rPr lang="en-US" dirty="0" smtClean="0"/>
              <a:t> case of revocable letter of credit, the issuing banker resumes the right to cancel or modify the credit at any time without notice.</a:t>
            </a:r>
          </a:p>
          <a:p>
            <a:pPr>
              <a:buNone/>
            </a:pPr>
            <a:r>
              <a:rPr lang="en-US" dirty="0" smtClean="0"/>
              <a:t>6. Irrevocable Letter of Credit: Such a letter cannot be modified or cancelled without the consent of the applicant and the beneficiary.</a:t>
            </a:r>
          </a:p>
          <a:p>
            <a:pPr>
              <a:buNone/>
            </a:pP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10</a:t>
            </a:fld>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0" y="285729"/>
            <a:ext cx="8930512" cy="544764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شروط خصم الأوراق التجارية (الكمبيالات)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نظرا لكون الخصم من عمليات التسليف المصرفي التي تستند على الضمان الشخصي في الغالب لذا فهي تتأثر بصورة عامة بالوضع العام للائتمان ويشترط إضافة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ذلك شروطا يتعلق قسم منها بالورقة ذاتها، وقسم آخر بأشخاصها وملاءتهم وسمعتهم المالية والتجارية وما إذا كانوا يتعاملون مع المصرف ولهم تسهيلات مصرفية لديه أم لا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ويلاحظ أن شروط الخصم ليست قواعد قانونية تضعها المصارف وتسير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بهديها</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زيادة في الأمان وتفاديا لمخاطر عدم الدفع ويمكن أجمال هذه الشروط كالأتي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أولا: شروط تتعلق بالورقة وأشخاصها :</a:t>
            </a:r>
            <a:endParaRPr kumimoji="0" lang="en-US" sz="1200" b="0" i="0" u="none" strike="noStrike" cap="none" normalizeH="0" baseline="0" dirty="0" smtClean="0">
              <a:ln>
                <a:noFill/>
              </a:ln>
              <a:solidFill>
                <a:srgbClr val="FF0000"/>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التأكد من كون التظهير كاملا من الوجهة القانونية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التأكد من احتواء الورقة الطوابع المالية المنصوص عليها قانونا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توقيع طالب الخصم على ظهر الورقة بتوقيعين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ترفض المصارف عادة خصم الورقة التي تكثر فيها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الشطوب</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تشترط بعض المصارف وجود حساب جاري لطالب الخصم .</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100</a:t>
            </a:fld>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1"/>
          <p:cNvSpPr>
            <a:spLocks noChangeArrowheads="1"/>
          </p:cNvSpPr>
          <p:nvPr/>
        </p:nvSpPr>
        <p:spPr bwMode="auto">
          <a:xfrm>
            <a:off x="214320" y="214292"/>
            <a:ext cx="8073896" cy="62324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ثانيا: شروط تتعلق بالتسهيلات المصرفية </a:t>
            </a:r>
            <a:r>
              <a:rPr kumimoji="0" lang="ar-SA"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endParaRPr kumimoji="0" lang="en-US" sz="11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تشترط المصارف لخصم الكمبيالات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تكون مدتها ، ضمن المدة المقررة باستمارة التسهيلات المصرفية حتى يتسنى للمصرف إعادة قطعها لدى المصرف المركزي إذا اقتضى الأمر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اعتماد الخصم – بالإضافة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تعامل المظهر مع المصرف يشترط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تكون له تسهيلات مصرفية لخصم الأوراق التجارية (الكمبيالات) لم يستنفذها عند طلب خصم الورقة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وعموما يمكن القول بان المصارف تشدد في تطبيق هذه الشروط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تخفف من حدتها طبقا للسيولة المتوفرة لديها .</a:t>
            </a:r>
            <a:endParaRPr kumimoji="0" lang="ar-OM"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أثار عقد خصم الأوراق التجارية (الكمبيالات)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التزام المصرف بدفع مبلغ الورقة التجارية (الكمبيالات)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حاملها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حلول المصرف محل حامل الورقة في حقوقه المتعددة قانونا بحقه في تظهير الورقة أو أعادة خصمه لها من مصارف أخرى والانتظار لحين حلول اجل استحقاقها والرجوع على الموقعين عند عدم الوفاء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التزام الحامل بدفع المقابل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ن</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ظ</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ير خصم الأوراق التجارية (الكمبيالات) قبل موعد استحقاقها وهذا المقابل هو سعر الخصم ويتمثل بالفائدة المستحقة على المبلغ المدفوع خلال مدة الأجل المتبقية لاستحقاق الورقة وتأتي العمولة كعنصر من عناصر المقابل وهي عبارة عن المبلغ الذي يحدده المصرف وفقا للمخاطر التي يتعرض لها عند عدم الوفاء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اما</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العنصر الثالث للمقابل الذي يحصل عليه المصرف مقابل خصمه الأوراق التجارية (الكمبيالات) فيتمثل في مصاريف التحصيل وهي بإعادة المبالغ التي يدفعها المصرف نظير مطالبته بتحصيل الورقة التجارية (الكمبيالات)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101</a:t>
            </a:fld>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671" y="285729"/>
            <a:ext cx="8231029" cy="1571636"/>
          </a:xfrm>
        </p:spPr>
        <p:style>
          <a:lnRef idx="3">
            <a:schemeClr val="lt1"/>
          </a:lnRef>
          <a:fillRef idx="1">
            <a:schemeClr val="accent6"/>
          </a:fillRef>
          <a:effectRef idx="1">
            <a:schemeClr val="accent6"/>
          </a:effectRef>
          <a:fontRef idx="minor">
            <a:schemeClr val="lt1"/>
          </a:fontRef>
        </p:style>
        <p:txBody>
          <a:bodyPr>
            <a:noAutofit/>
          </a:bodyPr>
          <a:lstStyle/>
          <a:p>
            <a:pPr rtl="1"/>
            <a:r>
              <a:rPr lang="ar-OM" sz="2800" dirty="0" smtClean="0"/>
              <a:t/>
            </a:r>
            <a:br>
              <a:rPr lang="ar-OM" sz="2800" dirty="0" smtClean="0"/>
            </a:br>
            <a:r>
              <a:rPr lang="ar-OM" sz="2800" dirty="0" smtClean="0"/>
              <a:t/>
            </a:r>
            <a:br>
              <a:rPr lang="ar-OM" sz="2800" dirty="0" smtClean="0"/>
            </a:br>
            <a:r>
              <a:rPr lang="ar-IQ" sz="2800" dirty="0" smtClean="0"/>
              <a:t>العمليات المصرفية الخارجية</a:t>
            </a:r>
            <a:r>
              <a:rPr lang="en-US" sz="2800" dirty="0" smtClean="0"/>
              <a:t/>
            </a:r>
            <a:br>
              <a:rPr lang="en-US" sz="2800" dirty="0" smtClean="0"/>
            </a:br>
            <a:r>
              <a:rPr lang="en-US" sz="2800" dirty="0" smtClean="0"/>
              <a:t>Foreign Banking Operations</a:t>
            </a:r>
            <a:br>
              <a:rPr lang="en-US" sz="2800" dirty="0" smtClean="0"/>
            </a:br>
            <a:r>
              <a:rPr lang="ar-OM" sz="2800" dirty="0" smtClean="0"/>
              <a:t>وهي العمليات الاقتصادية الخارجية والتي تسعى البنك في تقديم خدماتها وسنتناول في هذا الجانب الخدمات التي تقدمها البنك ومنها :- </a:t>
            </a:r>
            <a:br>
              <a:rPr lang="ar-OM" sz="2800" dirty="0" smtClean="0"/>
            </a:br>
            <a:r>
              <a:rPr lang="en-US" sz="2800" dirty="0" smtClean="0"/>
              <a:t> </a:t>
            </a:r>
            <a:br>
              <a:rPr lang="en-US" sz="2800" dirty="0" smtClean="0"/>
            </a:br>
            <a:endParaRPr lang="en-US" sz="2800" dirty="0"/>
          </a:p>
        </p:txBody>
      </p:sp>
      <p:graphicFrame>
        <p:nvGraphicFramePr>
          <p:cNvPr id="5" name="عنصر نائب للمحتوى 4"/>
          <p:cNvGraphicFramePr>
            <a:graphicFrameLocks noGrp="1"/>
          </p:cNvGraphicFramePr>
          <p:nvPr>
            <p:ph idx="1"/>
          </p:nvPr>
        </p:nvGraphicFramePr>
        <p:xfrm>
          <a:off x="285771" y="2000242"/>
          <a:ext cx="8231029"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ADDA222B-F936-4F3E-9887-17CE7D4EA166}" type="slidenum">
              <a:rPr lang="en-US" smtClean="0"/>
              <a:pPr/>
              <a:t>102</a:t>
            </a:fld>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80" y="274638"/>
            <a:ext cx="8231029" cy="939784"/>
          </a:xfrm>
        </p:spPr>
        <p:txBody>
          <a:bodyPr>
            <a:normAutofit fontScale="90000"/>
          </a:bodyPr>
          <a:lstStyle/>
          <a:p>
            <a:pPr rtl="1"/>
            <a:r>
              <a:rPr lang="en-US" sz="3600" dirty="0" smtClean="0"/>
              <a:t>1-2</a:t>
            </a:r>
            <a:r>
              <a:rPr lang="ar-IQ" sz="3600" dirty="0" smtClean="0"/>
              <a:t>  الحوالات الخارجية   </a:t>
            </a:r>
            <a:r>
              <a:rPr lang="en-US" sz="3600" dirty="0" smtClean="0"/>
              <a:t>Foreign Transfers</a:t>
            </a:r>
            <a:br>
              <a:rPr lang="en-US" sz="3600" dirty="0" smtClean="0"/>
            </a:br>
            <a:endParaRPr lang="en-US" sz="3600" dirty="0"/>
          </a:p>
        </p:txBody>
      </p:sp>
      <p:sp>
        <p:nvSpPr>
          <p:cNvPr id="3" name="عنصر نائب للمحتوى 2"/>
          <p:cNvSpPr>
            <a:spLocks noGrp="1"/>
          </p:cNvSpPr>
          <p:nvPr>
            <p:ph idx="1"/>
          </p:nvPr>
        </p:nvSpPr>
        <p:spPr>
          <a:xfrm>
            <a:off x="457280" y="928670"/>
            <a:ext cx="8231029" cy="5197495"/>
          </a:xfrm>
        </p:spPr>
        <p:style>
          <a:lnRef idx="1">
            <a:schemeClr val="accent2"/>
          </a:lnRef>
          <a:fillRef idx="2">
            <a:schemeClr val="accent2"/>
          </a:fillRef>
          <a:effectRef idx="1">
            <a:schemeClr val="accent2"/>
          </a:effectRef>
          <a:fontRef idx="minor">
            <a:schemeClr val="dk1"/>
          </a:fontRef>
        </p:style>
        <p:txBody>
          <a:bodyPr>
            <a:normAutofit fontScale="55000" lnSpcReduction="20000"/>
          </a:bodyPr>
          <a:lstStyle/>
          <a:p>
            <a:pPr algn="r" rtl="1">
              <a:buNone/>
            </a:pPr>
            <a:r>
              <a:rPr lang="ar-IQ" dirty="0" smtClean="0"/>
              <a:t>أولاً : تعريف </a:t>
            </a:r>
            <a:r>
              <a:rPr lang="ar-IQ" dirty="0" err="1" smtClean="0"/>
              <a:t>الحوالة</a:t>
            </a:r>
            <a:r>
              <a:rPr lang="ar-IQ" dirty="0" smtClean="0"/>
              <a:t>  </a:t>
            </a:r>
            <a:r>
              <a:rPr lang="en-US" dirty="0" smtClean="0"/>
              <a:t>Definition </a:t>
            </a:r>
            <a:r>
              <a:rPr lang="ar-IQ" dirty="0" smtClean="0"/>
              <a:t> </a:t>
            </a:r>
            <a:endParaRPr lang="en-US" dirty="0" smtClean="0"/>
          </a:p>
          <a:p>
            <a:pPr algn="r" rtl="1">
              <a:buNone/>
            </a:pPr>
            <a:r>
              <a:rPr lang="ar-IQ" dirty="0" smtClean="0"/>
              <a:t>  </a:t>
            </a:r>
            <a:r>
              <a:rPr lang="ar-SA" dirty="0" smtClean="0"/>
              <a:t>أمر دفع صادر من البنك ويطلق عليه ( البنك المحول ) بناء على طلب احد عملاءه إلى فرع أو بنك آخر سواء داخل البلد أو خارجها يسمى ( البنك الدافع ) ويطلب منه دفع المبلغ من المال إلى شخص يطلق عليه ( المستفيد ) . ويتضح من التعريف السابق أن أطراف </a:t>
            </a:r>
            <a:r>
              <a:rPr lang="ar-SA" dirty="0" err="1" smtClean="0"/>
              <a:t>الحوالة</a:t>
            </a:r>
            <a:r>
              <a:rPr lang="ar-SA" dirty="0" smtClean="0"/>
              <a:t> هي :</a:t>
            </a:r>
            <a:endParaRPr lang="en-US" dirty="0" smtClean="0"/>
          </a:p>
          <a:p>
            <a:pPr algn="r" rtl="1">
              <a:buNone/>
            </a:pPr>
            <a:endParaRPr lang="en-US" dirty="0" smtClean="0"/>
          </a:p>
          <a:p>
            <a:pPr algn="r" rtl="1">
              <a:buNone/>
            </a:pPr>
            <a:r>
              <a:rPr lang="ar-SA" dirty="0" smtClean="0"/>
              <a:t>          1- </a:t>
            </a:r>
            <a:r>
              <a:rPr lang="ar-SA" b="1" dirty="0" smtClean="0"/>
              <a:t>طالب التحويل   </a:t>
            </a:r>
            <a:r>
              <a:rPr lang="en-US" dirty="0" smtClean="0"/>
              <a:t>Applicant</a:t>
            </a:r>
          </a:p>
          <a:p>
            <a:pPr algn="r" rtl="1">
              <a:buNone/>
            </a:pPr>
            <a:r>
              <a:rPr lang="ar-SA" dirty="0" smtClean="0"/>
              <a:t>  هو الذي يطلب من بنكه التحويل مبلغ معين لأمر المستفيد ، ويتضمن هذا الطلب طريقة التحويل </a:t>
            </a:r>
            <a:r>
              <a:rPr lang="ar-OM" dirty="0" smtClean="0"/>
              <a:t>،</a:t>
            </a:r>
            <a:r>
              <a:rPr lang="ar-SA" dirty="0" smtClean="0"/>
              <a:t>وتفاصيل </a:t>
            </a:r>
            <a:r>
              <a:rPr lang="ar-SA" dirty="0" err="1" smtClean="0"/>
              <a:t>الحوالة</a:t>
            </a:r>
            <a:r>
              <a:rPr lang="ar-SA" dirty="0" smtClean="0"/>
              <a:t> ،ونوع العملة المراد التحويل </a:t>
            </a:r>
            <a:r>
              <a:rPr lang="ar-SA" dirty="0" err="1" smtClean="0"/>
              <a:t>بها</a:t>
            </a:r>
            <a:r>
              <a:rPr lang="ar-SA" dirty="0" smtClean="0"/>
              <a:t> ،ومقدارها ،واسم المحول إليه( المستفيد ) وعنوانه بعد أن يكون طالب التحويل قد وفر مبلغ </a:t>
            </a:r>
            <a:r>
              <a:rPr lang="ar-SA" dirty="0" err="1" smtClean="0"/>
              <a:t>الحوالة</a:t>
            </a:r>
            <a:r>
              <a:rPr lang="ar-SA" dirty="0" smtClean="0"/>
              <a:t> ( أو ما</a:t>
            </a:r>
            <a:r>
              <a:rPr lang="ar-OM" dirty="0" smtClean="0"/>
              <a:t> </a:t>
            </a:r>
            <a:r>
              <a:rPr lang="ar-SA" dirty="0" smtClean="0"/>
              <a:t>يعادله ) في حسابه أو عمل على دفعها للبنك نقداً0</a:t>
            </a:r>
            <a:endParaRPr lang="en-US" dirty="0" smtClean="0"/>
          </a:p>
          <a:p>
            <a:pPr algn="r" rtl="1">
              <a:buNone/>
            </a:pPr>
            <a:r>
              <a:rPr lang="ar-SA" dirty="0" smtClean="0"/>
              <a:t>2- </a:t>
            </a:r>
            <a:r>
              <a:rPr lang="ar-SA" b="1" dirty="0" smtClean="0"/>
              <a:t>البنك المحول   </a:t>
            </a:r>
            <a:r>
              <a:rPr lang="en-US" dirty="0" smtClean="0"/>
              <a:t>Remitting Bank </a:t>
            </a:r>
          </a:p>
          <a:p>
            <a:pPr algn="r" rtl="1">
              <a:buNone/>
            </a:pPr>
            <a:r>
              <a:rPr lang="ar-SA" dirty="0" smtClean="0"/>
              <a:t>هو البنك يقوم بإصدار أمر الدفع </a:t>
            </a:r>
            <a:r>
              <a:rPr lang="ar-SA" dirty="0" err="1" smtClean="0"/>
              <a:t>الى</a:t>
            </a:r>
            <a:r>
              <a:rPr lang="ar-SA" dirty="0" smtClean="0"/>
              <a:t> فرعه (أو </a:t>
            </a:r>
            <a:r>
              <a:rPr lang="ar-SA" dirty="0" err="1" smtClean="0"/>
              <a:t>الى</a:t>
            </a:r>
            <a:r>
              <a:rPr lang="ar-SA" dirty="0" smtClean="0"/>
              <a:t> بنك مراسل ) بدفع مبلغ لأمر المستفيد بناء على طلب</a:t>
            </a:r>
            <a:r>
              <a:rPr lang="ar-OM" dirty="0" smtClean="0"/>
              <a:t> </a:t>
            </a:r>
            <a:r>
              <a:rPr lang="ar-SA" dirty="0" smtClean="0"/>
              <a:t>عميله0</a:t>
            </a:r>
            <a:endParaRPr lang="en-US" dirty="0" smtClean="0"/>
          </a:p>
          <a:p>
            <a:pPr algn="r" rtl="1">
              <a:buNone/>
            </a:pPr>
            <a:r>
              <a:rPr lang="ar-SA" dirty="0" smtClean="0"/>
              <a:t>3- </a:t>
            </a:r>
            <a:r>
              <a:rPr lang="ar-SA" b="1" dirty="0" smtClean="0"/>
              <a:t>البنك الدافع    </a:t>
            </a:r>
            <a:r>
              <a:rPr lang="en-US" dirty="0" smtClean="0"/>
              <a:t>Paying Bank</a:t>
            </a:r>
            <a:r>
              <a:rPr lang="ar-SA" dirty="0" smtClean="0"/>
              <a:t>هو البنك الذي يقوم بدفع مبلغ </a:t>
            </a:r>
            <a:r>
              <a:rPr lang="ar-SA" dirty="0" err="1" smtClean="0"/>
              <a:t>الحوالة</a:t>
            </a:r>
            <a:r>
              <a:rPr lang="ar-SA" dirty="0" smtClean="0"/>
              <a:t> </a:t>
            </a:r>
            <a:r>
              <a:rPr lang="ar-SA" dirty="0" err="1" smtClean="0"/>
              <a:t>الى</a:t>
            </a:r>
            <a:r>
              <a:rPr lang="ar-SA" dirty="0" smtClean="0"/>
              <a:t> المستفيد ، بعد أن يكون هذا البنك قد تلقى أمر الدفع من البنك      المحول .</a:t>
            </a:r>
            <a:endParaRPr lang="en-US" dirty="0" smtClean="0"/>
          </a:p>
          <a:p>
            <a:pPr algn="r" rtl="1">
              <a:buNone/>
            </a:pPr>
            <a:r>
              <a:rPr lang="ar-SA" b="1" dirty="0" smtClean="0"/>
              <a:t>4- المستفيد    </a:t>
            </a:r>
            <a:r>
              <a:rPr lang="ar-SA" dirty="0" smtClean="0"/>
              <a:t>وهو الطرف الذي صدر أمر الدفع لصالحه .</a:t>
            </a:r>
            <a:endParaRPr lang="en-US" dirty="0" smtClean="0"/>
          </a:p>
          <a:p>
            <a:pPr algn="r" rtl="1">
              <a:buNone/>
            </a:pPr>
            <a:r>
              <a:rPr lang="ar-SA" dirty="0" smtClean="0"/>
              <a:t>5- </a:t>
            </a:r>
            <a:r>
              <a:rPr lang="ar-SA" b="1" dirty="0" smtClean="0"/>
              <a:t>البنك المغطي </a:t>
            </a:r>
            <a:r>
              <a:rPr lang="ar-SA" dirty="0" smtClean="0"/>
              <a:t>( عند وجوده )</a:t>
            </a:r>
            <a:endParaRPr lang="en-US" dirty="0" smtClean="0"/>
          </a:p>
          <a:p>
            <a:pPr algn="r" rtl="1">
              <a:buNone/>
            </a:pPr>
            <a:r>
              <a:rPr lang="ar-SA" dirty="0" smtClean="0"/>
              <a:t>  وهو المصرف الذي يقوم بدفع قيمة </a:t>
            </a:r>
            <a:r>
              <a:rPr lang="ar-SA" dirty="0" err="1" smtClean="0"/>
              <a:t>الحوالة</a:t>
            </a:r>
            <a:r>
              <a:rPr lang="ar-SA" dirty="0" smtClean="0"/>
              <a:t> للبنك الدافع وذلك في الحالات التي لا يحتفظ </a:t>
            </a:r>
            <a:r>
              <a:rPr lang="ar-SA" dirty="0" err="1" smtClean="0"/>
              <a:t>بها</a:t>
            </a:r>
            <a:r>
              <a:rPr lang="ar-SA" dirty="0" smtClean="0"/>
              <a:t> كل من    البنك المحول والبنك الدافع بحسابات بعملة </a:t>
            </a:r>
            <a:r>
              <a:rPr lang="ar-SA" dirty="0" err="1" smtClean="0"/>
              <a:t>الحوالة</a:t>
            </a:r>
            <a:r>
              <a:rPr lang="ar-SA" dirty="0" smtClean="0"/>
              <a:t> لدى بعضهم البعض . </a:t>
            </a:r>
            <a:endParaRPr lang="en-US" dirty="0" smtClean="0"/>
          </a:p>
          <a:p>
            <a:pPr algn="r" rtl="1">
              <a:buNone/>
            </a:pPr>
            <a:endParaRPr lang="en-US"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103</a:t>
            </a:fld>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80" y="274639"/>
            <a:ext cx="8231029" cy="439718"/>
          </a:xfrm>
        </p:spPr>
        <p:txBody>
          <a:bodyPr>
            <a:noAutofit/>
          </a:bodyPr>
          <a:lstStyle/>
          <a:p>
            <a:r>
              <a:rPr lang="ar-OM" sz="3600" dirty="0" smtClean="0"/>
              <a:t>أنواع </a:t>
            </a:r>
            <a:r>
              <a:rPr lang="ar-OM" sz="3600" dirty="0" err="1" smtClean="0"/>
              <a:t>الحوالات</a:t>
            </a:r>
            <a:r>
              <a:rPr lang="ar-OM" sz="3600" dirty="0" smtClean="0"/>
              <a:t> </a:t>
            </a:r>
            <a:endParaRPr lang="en-US" sz="3600" dirty="0"/>
          </a:p>
        </p:txBody>
      </p:sp>
      <p:sp>
        <p:nvSpPr>
          <p:cNvPr id="3" name="عنصر نائب للمحتوى 2"/>
          <p:cNvSpPr>
            <a:spLocks noGrp="1"/>
          </p:cNvSpPr>
          <p:nvPr>
            <p:ph idx="1"/>
          </p:nvPr>
        </p:nvSpPr>
        <p:spPr>
          <a:xfrm>
            <a:off x="457280" y="857232"/>
            <a:ext cx="8231029" cy="5786478"/>
          </a:xfrm>
        </p:spPr>
        <p:style>
          <a:lnRef idx="1">
            <a:schemeClr val="accent3"/>
          </a:lnRef>
          <a:fillRef idx="2">
            <a:schemeClr val="accent3"/>
          </a:fillRef>
          <a:effectRef idx="1">
            <a:schemeClr val="accent3"/>
          </a:effectRef>
          <a:fontRef idx="minor">
            <a:schemeClr val="dk1"/>
          </a:fontRef>
        </p:style>
        <p:txBody>
          <a:bodyPr>
            <a:noAutofit/>
          </a:bodyPr>
          <a:lstStyle/>
          <a:p>
            <a:pPr algn="r" rtl="1">
              <a:buNone/>
            </a:pPr>
            <a:r>
              <a:rPr lang="ar-OM" sz="1800" b="1" dirty="0" err="1" smtClean="0"/>
              <a:t>اولا</a:t>
            </a:r>
            <a:r>
              <a:rPr lang="ar-OM" sz="1800" b="1" dirty="0" smtClean="0"/>
              <a:t> /</a:t>
            </a:r>
            <a:r>
              <a:rPr lang="ar-IQ" sz="1800" b="1" dirty="0" smtClean="0"/>
              <a:t>الحوالات الصادرة </a:t>
            </a:r>
            <a:r>
              <a:rPr lang="en-US" sz="1800" b="1" dirty="0" smtClean="0"/>
              <a:t>Outward Transfers</a:t>
            </a:r>
            <a:endParaRPr lang="en-US" sz="1400" b="1" dirty="0" smtClean="0"/>
          </a:p>
          <a:p>
            <a:pPr algn="r" rtl="1">
              <a:buNone/>
            </a:pPr>
            <a:r>
              <a:rPr lang="ar-IQ" sz="1800" dirty="0" smtClean="0"/>
              <a:t>   هي الحوالات التي يصدرها البنك بطلب من العملاء إلى مستفيدين تدفع بواسطة فروع البنك أو بنوك محلية أو أجنبية ، </a:t>
            </a:r>
            <a:r>
              <a:rPr lang="ar-IQ" sz="1800" dirty="0" err="1" smtClean="0"/>
              <a:t>و</a:t>
            </a:r>
            <a:r>
              <a:rPr lang="ar-IQ" sz="1800" dirty="0" smtClean="0"/>
              <a:t> التحويل يتم إما بالبريد </a:t>
            </a:r>
            <a:r>
              <a:rPr lang="ar-IQ" sz="1800" dirty="0" err="1" smtClean="0"/>
              <a:t>او</a:t>
            </a:r>
            <a:r>
              <a:rPr lang="ar-IQ" sz="1800" dirty="0" smtClean="0"/>
              <a:t> البرق أو التلكس  وتقسم الحوالات الصادرة إلى قسمين هما : </a:t>
            </a:r>
            <a:endParaRPr lang="en-US" sz="1400" dirty="0" smtClean="0"/>
          </a:p>
          <a:p>
            <a:pPr lvl="2" algn="r" rtl="1">
              <a:buNone/>
            </a:pPr>
            <a:r>
              <a:rPr lang="ar-OM" sz="1800" dirty="0" smtClean="0"/>
              <a:t>1- </a:t>
            </a:r>
            <a:r>
              <a:rPr lang="ar-IQ" sz="1800" dirty="0" err="1" smtClean="0"/>
              <a:t>حوالات</a:t>
            </a:r>
            <a:r>
              <a:rPr lang="ar-IQ" sz="1800" dirty="0" smtClean="0"/>
              <a:t> صادرة داخلية . </a:t>
            </a:r>
            <a:endParaRPr lang="en-US" sz="1800" dirty="0" smtClean="0"/>
          </a:p>
          <a:p>
            <a:pPr lvl="2" algn="r" rtl="1">
              <a:buNone/>
            </a:pPr>
            <a:r>
              <a:rPr lang="ar-OM" sz="1800" dirty="0" smtClean="0"/>
              <a:t>2- </a:t>
            </a:r>
            <a:r>
              <a:rPr lang="ar-IQ" sz="1800" dirty="0" err="1" smtClean="0"/>
              <a:t>حوالات</a:t>
            </a:r>
            <a:r>
              <a:rPr lang="ar-IQ" sz="1800" dirty="0" smtClean="0"/>
              <a:t> صادرة خارجية . </a:t>
            </a:r>
            <a:endParaRPr lang="ar-OM" sz="1800" dirty="0" smtClean="0"/>
          </a:p>
          <a:p>
            <a:pPr marL="342900" lvl="2" indent="-342900" algn="r" rtl="1">
              <a:buNone/>
            </a:pPr>
            <a:r>
              <a:rPr lang="ar-OM" sz="1800" b="1" dirty="0" smtClean="0"/>
              <a:t>1- </a:t>
            </a:r>
            <a:r>
              <a:rPr lang="ar-IQ" sz="1800" b="1" dirty="0" smtClean="0"/>
              <a:t>: الحوالات الصادرة الداخلية</a:t>
            </a:r>
            <a:endParaRPr lang="en-US" sz="1800" b="1" dirty="0" smtClean="0"/>
          </a:p>
          <a:p>
            <a:pPr algn="r" rtl="1">
              <a:buNone/>
            </a:pPr>
            <a:r>
              <a:rPr lang="ar-IQ" sz="1800" dirty="0" smtClean="0"/>
              <a:t>وهي الحوالات التي تتم داخل البلد الموجود </a:t>
            </a:r>
            <a:r>
              <a:rPr lang="ar-IQ" sz="1800" dirty="0" err="1" smtClean="0"/>
              <a:t>فية</a:t>
            </a:r>
            <a:r>
              <a:rPr lang="ar-IQ" sz="1800" dirty="0" smtClean="0"/>
              <a:t> البنك المحول </a:t>
            </a:r>
            <a:r>
              <a:rPr lang="ar-IQ" sz="1800" dirty="0" err="1" smtClean="0"/>
              <a:t>و</a:t>
            </a:r>
            <a:r>
              <a:rPr lang="ar-IQ" sz="1800" dirty="0" smtClean="0"/>
              <a:t> البنك الدافع . كما في حالة طلب عميل في مدينة </a:t>
            </a:r>
            <a:r>
              <a:rPr lang="ar-IQ" sz="1800" dirty="0" err="1" smtClean="0"/>
              <a:t>اربيل</a:t>
            </a:r>
            <a:r>
              <a:rPr lang="ar-IQ" sz="1800" dirty="0" smtClean="0"/>
              <a:t>  تحويل مبلغ إلى إحدى الشركات في مدينة السليمانية . وقد يتم التحويل أما بالقيد على حساب العميل أو بالدفع نقدا . </a:t>
            </a:r>
            <a:endParaRPr lang="en-US" sz="1800" dirty="0" smtClean="0"/>
          </a:p>
          <a:p>
            <a:pPr algn="r" rtl="1">
              <a:buNone/>
            </a:pPr>
            <a:r>
              <a:rPr lang="ar-OM" sz="1800" b="1" dirty="0" smtClean="0"/>
              <a:t>2-  </a:t>
            </a:r>
            <a:r>
              <a:rPr lang="ar-IQ" sz="1800" b="1" dirty="0" smtClean="0"/>
              <a:t>الحوالات الصادرة الخارجية</a:t>
            </a:r>
            <a:r>
              <a:rPr lang="ar-OM" sz="1800" b="1" dirty="0" smtClean="0"/>
              <a:t> </a:t>
            </a:r>
            <a:endParaRPr lang="en-US" sz="1800" b="1" dirty="0" smtClean="0"/>
          </a:p>
          <a:p>
            <a:pPr algn="r">
              <a:buNone/>
            </a:pPr>
            <a:r>
              <a:rPr lang="ar-IQ" sz="1800" dirty="0" smtClean="0"/>
              <a:t>  وهي الحوالات التي يصدرها البنك بناء على طلب عملائه إلى البنوك المراسلة في الخارج وتتطلب عملية التحويلات الخارجية اتفاقيات وترتيبات معينة تتم بين إدارة البنك وإدارات البنوك الأجنبية المراسلة في الخارج 0 وتشتمل هذه الاتفاقات على كيفية تعامل البنك مع مراسليه لجميع المعاملات المصرفية المتعلقة بالتحويلات والدفع والتغطية والمراسلات وغيرها0وطبقا لهذه الاتفاقيات المبرمة بين البنك ومراسليه وحتى يتمكن البنك من دفع مبالغ بالعملات الأجنبية في الخارج لمقابلة التزاماته فانه يحتفظ بحسابات بالعملات الأجنبية لدى البنوك المراسلة 0وتتم التحويلات الخارجية بالعملات الأجنبية الرئيسية كالدولار الأمريكي والجنية الإسترليني </a:t>
            </a:r>
            <a:r>
              <a:rPr lang="ar-IQ" sz="1800" dirty="0" err="1" smtClean="0"/>
              <a:t>واليورو</a:t>
            </a:r>
            <a:r>
              <a:rPr lang="ar-IQ" sz="1800" dirty="0" smtClean="0"/>
              <a:t> والين الياباني 000 وليس بالعملة المحلية لا</a:t>
            </a:r>
            <a:r>
              <a:rPr lang="ar-OM" sz="1800" dirty="0" smtClean="0"/>
              <a:t> </a:t>
            </a:r>
            <a:r>
              <a:rPr lang="ar-IQ" sz="1800" dirty="0" err="1" smtClean="0"/>
              <a:t>نها</a:t>
            </a:r>
            <a:r>
              <a:rPr lang="ar-IQ" sz="1800" dirty="0" smtClean="0"/>
              <a:t> ليست عملة رئيسية 0ويجب التأكد من أرصدة حسابات البنك بالعملة الأجنبية لدى البنوك المراسلة عند تحويل إي مبلغ للخارج 0أما في حالة عدم وجود حساب بالبنك الدافع يتم تفويض بنك آخر (البنك المغطي ) بدفع قيمة </a:t>
            </a:r>
            <a:r>
              <a:rPr lang="ar-IQ" sz="1800" dirty="0" err="1" smtClean="0"/>
              <a:t>الحوالة</a:t>
            </a:r>
            <a:r>
              <a:rPr lang="ar-IQ" sz="1800" dirty="0" smtClean="0"/>
              <a:t> للبنك الدافع </a:t>
            </a:r>
            <a:endParaRPr lang="en-US" sz="1800"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104</a:t>
            </a:fld>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80" y="214290"/>
            <a:ext cx="8231029" cy="785818"/>
          </a:xfrm>
        </p:spPr>
        <p:txBody>
          <a:bodyPr>
            <a:normAutofit/>
          </a:bodyPr>
          <a:lstStyle/>
          <a:p>
            <a:r>
              <a:rPr lang="ar-OM" dirty="0" smtClean="0"/>
              <a:t> </a:t>
            </a:r>
            <a:r>
              <a:rPr lang="ar-IQ" sz="2800" dirty="0" smtClean="0"/>
              <a:t>إجراءات عملية التحويل إلى الخارج </a:t>
            </a:r>
            <a:endParaRPr lang="en-US" dirty="0"/>
          </a:p>
        </p:txBody>
      </p:sp>
      <p:sp>
        <p:nvSpPr>
          <p:cNvPr id="3" name="عنصر نائب للمحتوى 2"/>
          <p:cNvSpPr>
            <a:spLocks noGrp="1"/>
          </p:cNvSpPr>
          <p:nvPr>
            <p:ph idx="1"/>
          </p:nvPr>
        </p:nvSpPr>
        <p:spPr>
          <a:xfrm>
            <a:off x="457280" y="1000108"/>
            <a:ext cx="8231029" cy="5357850"/>
          </a:xfrm>
        </p:spPr>
        <p:style>
          <a:lnRef idx="1">
            <a:schemeClr val="dk1"/>
          </a:lnRef>
          <a:fillRef idx="2">
            <a:schemeClr val="dk1"/>
          </a:fillRef>
          <a:effectRef idx="1">
            <a:schemeClr val="dk1"/>
          </a:effectRef>
          <a:fontRef idx="minor">
            <a:schemeClr val="dk1"/>
          </a:fontRef>
        </p:style>
        <p:txBody>
          <a:bodyPr>
            <a:noAutofit/>
          </a:bodyPr>
          <a:lstStyle/>
          <a:p>
            <a:pPr algn="r" rtl="1">
              <a:buNone/>
            </a:pPr>
            <a:r>
              <a:rPr lang="ar-OM" sz="1600" b="1" dirty="0" smtClean="0"/>
              <a:t>1- </a:t>
            </a:r>
            <a:r>
              <a:rPr lang="ar-IQ" sz="1600" b="1" dirty="0" smtClean="0"/>
              <a:t>  حالة رغبة العميل طالب التحويل دفع المبلغ نقدا </a:t>
            </a:r>
            <a:r>
              <a:rPr lang="ar-OM" sz="1600" b="1" dirty="0" smtClean="0"/>
              <a:t> </a:t>
            </a:r>
            <a:r>
              <a:rPr lang="en-US" sz="1600" b="1" dirty="0" smtClean="0"/>
              <a:t>Cash</a:t>
            </a:r>
            <a:r>
              <a:rPr lang="ar-IQ" sz="1600" b="1" dirty="0" smtClean="0"/>
              <a:t>تتم الإجراءات الآتية </a:t>
            </a:r>
            <a:r>
              <a:rPr lang="ar-IQ" sz="1600" dirty="0" smtClean="0"/>
              <a:t>:</a:t>
            </a:r>
            <a:endParaRPr lang="en-US" sz="1600" dirty="0" smtClean="0"/>
          </a:p>
          <a:p>
            <a:pPr algn="r" rtl="1">
              <a:buNone/>
            </a:pPr>
            <a:r>
              <a:rPr lang="ar-IQ" sz="1600" dirty="0" smtClean="0"/>
              <a:t>أ0 يحول المبلغ من العملة الأجنبية </a:t>
            </a:r>
            <a:r>
              <a:rPr lang="ar-IQ" sz="1600" dirty="0" err="1" smtClean="0"/>
              <a:t>الى</a:t>
            </a:r>
            <a:r>
              <a:rPr lang="ar-IQ" sz="1600" dirty="0" smtClean="0"/>
              <a:t> العملة المحلية بسعر البيع المعلن في ذلك اليوم من دائرة الخزينة والاستثمار في البنك 0</a:t>
            </a:r>
            <a:endParaRPr lang="en-US" sz="1600" dirty="0" smtClean="0"/>
          </a:p>
          <a:p>
            <a:pPr algn="r" rtl="1">
              <a:buNone/>
            </a:pPr>
            <a:r>
              <a:rPr lang="ar-IQ" sz="1600" dirty="0" smtClean="0"/>
              <a:t>ب0 تعبأ </a:t>
            </a:r>
            <a:r>
              <a:rPr lang="ar-IQ" sz="1600" dirty="0" err="1" smtClean="0"/>
              <a:t>فيشة</a:t>
            </a:r>
            <a:r>
              <a:rPr lang="ar-IQ" sz="1600" dirty="0" smtClean="0"/>
              <a:t>  قبض لحساب المباعة بالبيانات الضرورية وتوقع من العميل المحول 0</a:t>
            </a:r>
            <a:endParaRPr lang="en-US" sz="1600" dirty="0" smtClean="0"/>
          </a:p>
          <a:p>
            <a:pPr algn="r" rtl="1">
              <a:buNone/>
            </a:pPr>
            <a:r>
              <a:rPr lang="ar-IQ" sz="1600" dirty="0" smtClean="0"/>
              <a:t>ج0 يقوم العميل بدفع المبلغ </a:t>
            </a:r>
            <a:r>
              <a:rPr lang="ar-IQ" sz="1600" dirty="0" err="1" smtClean="0"/>
              <a:t>الى</a:t>
            </a:r>
            <a:r>
              <a:rPr lang="ar-IQ" sz="1600" dirty="0" smtClean="0"/>
              <a:t> أمين الصندوق بموجب النسخة الأولى لفيش القبض وترسل إلى المحاسبة  وتعاد النسخة الثانية للعميل كإيصال بالمبلغ .</a:t>
            </a:r>
            <a:endParaRPr lang="en-US" sz="1600" dirty="0" smtClean="0"/>
          </a:p>
          <a:p>
            <a:pPr algn="r" rtl="1">
              <a:buNone/>
            </a:pPr>
            <a:r>
              <a:rPr lang="ar-IQ" sz="1600" dirty="0" smtClean="0"/>
              <a:t>د0 يرسل قسم الحوالات إشعارا </a:t>
            </a:r>
            <a:r>
              <a:rPr lang="ar-IQ" sz="1600" dirty="0" err="1" smtClean="0"/>
              <a:t>الى</a:t>
            </a:r>
            <a:r>
              <a:rPr lang="ar-IQ" sz="1600" dirty="0" smtClean="0"/>
              <a:t> البنك المراسل بالخارج لدفع قيمة </a:t>
            </a:r>
            <a:r>
              <a:rPr lang="ar-IQ" sz="1600" dirty="0" err="1" smtClean="0"/>
              <a:t>الحوالة</a:t>
            </a:r>
            <a:r>
              <a:rPr lang="ar-IQ" sz="1600" dirty="0" smtClean="0"/>
              <a:t> </a:t>
            </a:r>
            <a:r>
              <a:rPr lang="ar-IQ" sz="1600" dirty="0" err="1" smtClean="0"/>
              <a:t>الى</a:t>
            </a:r>
            <a:r>
              <a:rPr lang="ar-IQ" sz="1600" dirty="0" smtClean="0"/>
              <a:t> المستفيد حسب طلب المحول إما بالبريد أو التلكس أو البرقية .</a:t>
            </a:r>
            <a:endParaRPr lang="en-US" sz="1600" dirty="0" smtClean="0"/>
          </a:p>
          <a:p>
            <a:pPr algn="r" rtl="1">
              <a:buNone/>
            </a:pPr>
            <a:r>
              <a:rPr lang="ar-IQ" sz="1600" dirty="0" smtClean="0"/>
              <a:t>هـ0 يحتفظ قسم الحوالات بنسخة عن إشعار </a:t>
            </a:r>
            <a:r>
              <a:rPr lang="ar-IQ" sz="1600" dirty="0" err="1" smtClean="0"/>
              <a:t>الحوالة</a:t>
            </a:r>
            <a:r>
              <a:rPr lang="ar-IQ" sz="1600" dirty="0" smtClean="0"/>
              <a:t> المباعة في ملف خاص للبنك المراسل .</a:t>
            </a:r>
            <a:endParaRPr lang="en-US" sz="1600" dirty="0" smtClean="0"/>
          </a:p>
          <a:p>
            <a:pPr algn="r" rtl="1">
              <a:buNone/>
            </a:pPr>
            <a:r>
              <a:rPr lang="ar-IQ" sz="1600" b="1" dirty="0" smtClean="0"/>
              <a:t>2-  حالة رغبة العميل استيفاء المبلغ من حسابه   </a:t>
            </a:r>
            <a:r>
              <a:rPr lang="en-US" sz="1600" dirty="0" smtClean="0"/>
              <a:t>Debiting the Account</a:t>
            </a:r>
            <a:r>
              <a:rPr lang="ar-IQ" sz="1600" dirty="0" smtClean="0"/>
              <a:t> </a:t>
            </a:r>
            <a:endParaRPr lang="en-US" sz="1600" dirty="0" smtClean="0"/>
          </a:p>
          <a:p>
            <a:pPr algn="r" rtl="1">
              <a:buNone/>
            </a:pPr>
            <a:r>
              <a:rPr lang="ar-IQ" sz="1600" dirty="0" smtClean="0"/>
              <a:t>في هذه الحالة يجب معرفة نوع العملة المفتوح </a:t>
            </a:r>
            <a:r>
              <a:rPr lang="ar-IQ" sz="1600" dirty="0" err="1" smtClean="0"/>
              <a:t>بها</a:t>
            </a:r>
            <a:r>
              <a:rPr lang="ar-IQ" sz="1600" dirty="0" smtClean="0"/>
              <a:t> حساب العميل لدى البنك </a:t>
            </a:r>
            <a:r>
              <a:rPr lang="ar-IQ" sz="1600" dirty="0" err="1" smtClean="0"/>
              <a:t>و</a:t>
            </a:r>
            <a:r>
              <a:rPr lang="ar-IQ" sz="1600" dirty="0" smtClean="0"/>
              <a:t> يتم إصدار </a:t>
            </a:r>
            <a:r>
              <a:rPr lang="ar-IQ" sz="1600" dirty="0" err="1" smtClean="0"/>
              <a:t>الحوالة</a:t>
            </a:r>
            <a:r>
              <a:rPr lang="ar-IQ" sz="1600" dirty="0" smtClean="0"/>
              <a:t> بناء على تفويض خطي موقع من العميل مبيناً فيه رقم رصيد الحساب والمبلغ الواجب تحويله وطريقة التحويل واسم وعنوان المستفيد 0 ثم يدقق توقيع العميل مع نموذج التوقيع المعتمد لدى البنك0 </a:t>
            </a:r>
            <a:endParaRPr lang="en-US" sz="1600" dirty="0" smtClean="0"/>
          </a:p>
          <a:p>
            <a:pPr algn="r" rtl="1">
              <a:buNone/>
            </a:pPr>
            <a:r>
              <a:rPr lang="ar-IQ" sz="1600" dirty="0" err="1" smtClean="0"/>
              <a:t>اذا</a:t>
            </a:r>
            <a:r>
              <a:rPr lang="ar-IQ" sz="1600" dirty="0" smtClean="0"/>
              <a:t> كان حساب العميل بالعملة المحلية :</a:t>
            </a:r>
            <a:endParaRPr lang="en-US" sz="1600" dirty="0" smtClean="0"/>
          </a:p>
          <a:p>
            <a:pPr algn="r" rtl="1">
              <a:buNone/>
            </a:pPr>
            <a:r>
              <a:rPr lang="ar-OM" sz="1600" dirty="0" smtClean="0"/>
              <a:t>أ</a:t>
            </a:r>
            <a:r>
              <a:rPr lang="ar-IQ" sz="1600" dirty="0" smtClean="0"/>
              <a:t>-  ينظم </a:t>
            </a:r>
            <a:r>
              <a:rPr lang="ar-IQ" sz="1600" dirty="0" err="1" smtClean="0"/>
              <a:t>اشعار</a:t>
            </a:r>
            <a:r>
              <a:rPr lang="ar-IQ" sz="1600" dirty="0" smtClean="0"/>
              <a:t> قيد على حسابه بالبيانات اللازمة 0</a:t>
            </a:r>
            <a:endParaRPr lang="en-US" sz="1600" dirty="0" smtClean="0"/>
          </a:p>
          <a:p>
            <a:pPr algn="r" rtl="1">
              <a:buNone/>
            </a:pPr>
            <a:r>
              <a:rPr lang="ar-OM" sz="1600" dirty="0" smtClean="0"/>
              <a:t>ب</a:t>
            </a:r>
            <a:r>
              <a:rPr lang="ar-IQ" sz="1600" dirty="0" smtClean="0"/>
              <a:t>-  يحول المبلغ من العملة </a:t>
            </a:r>
            <a:r>
              <a:rPr lang="ar-IQ" sz="1600" dirty="0" err="1" smtClean="0"/>
              <a:t>الاجنبية</a:t>
            </a:r>
            <a:r>
              <a:rPr lang="ar-IQ" sz="1600" dirty="0" smtClean="0"/>
              <a:t> </a:t>
            </a:r>
            <a:r>
              <a:rPr lang="ar-IQ" sz="1600" dirty="0" err="1" smtClean="0"/>
              <a:t>الى</a:t>
            </a:r>
            <a:r>
              <a:rPr lang="ar-IQ" sz="1600" dirty="0" smtClean="0"/>
              <a:t> العملة المحلية بسعر البيع0</a:t>
            </a:r>
            <a:endParaRPr lang="en-US" sz="1600" dirty="0" smtClean="0"/>
          </a:p>
          <a:p>
            <a:pPr algn="r" rtl="1">
              <a:buNone/>
            </a:pPr>
            <a:r>
              <a:rPr lang="ar-OM" sz="1600" dirty="0" smtClean="0"/>
              <a:t>ج </a:t>
            </a:r>
            <a:r>
              <a:rPr lang="ar-IQ" sz="1600" dirty="0" smtClean="0"/>
              <a:t>-  يتم قيد قيمة </a:t>
            </a:r>
            <a:r>
              <a:rPr lang="ar-IQ" sz="1600" dirty="0" err="1" smtClean="0"/>
              <a:t>الحوالة</a:t>
            </a:r>
            <a:r>
              <a:rPr lang="ar-IQ" sz="1600" dirty="0" smtClean="0"/>
              <a:t> ومصاريفها على حساب العميل .</a:t>
            </a:r>
            <a:endParaRPr lang="en-US" sz="1600" dirty="0" smtClean="0"/>
          </a:p>
          <a:p>
            <a:pPr algn="just" rtl="1">
              <a:buNone/>
            </a:pPr>
            <a:r>
              <a:rPr lang="ar-IQ" sz="1600" dirty="0" smtClean="0"/>
              <a:t>  أما </a:t>
            </a:r>
            <a:r>
              <a:rPr lang="ar-IQ" sz="1600" dirty="0" err="1" smtClean="0"/>
              <a:t>اذا</a:t>
            </a:r>
            <a:r>
              <a:rPr lang="ar-IQ" sz="1600" dirty="0" smtClean="0"/>
              <a:t> كان حساب العميل المفتوح لدى البنك بالعملة </a:t>
            </a:r>
            <a:r>
              <a:rPr lang="ar-IQ" sz="1600" dirty="0" err="1" smtClean="0"/>
              <a:t>الاجنبية</a:t>
            </a:r>
            <a:r>
              <a:rPr lang="ar-IQ" sz="1600" dirty="0" smtClean="0"/>
              <a:t> فتتم نفس </a:t>
            </a:r>
            <a:r>
              <a:rPr lang="ar-IQ" sz="1600" dirty="0" err="1" smtClean="0"/>
              <a:t>الاجراءات</a:t>
            </a:r>
            <a:r>
              <a:rPr lang="ar-IQ" sz="1600" dirty="0" smtClean="0"/>
              <a:t> كما في حالة حساب العميل بالعملة المحلية0 أما الاختلاف فيمكن بتنزيل قيمة </a:t>
            </a:r>
            <a:r>
              <a:rPr lang="ar-IQ" sz="1600" dirty="0" err="1" smtClean="0"/>
              <a:t>الحوالة</a:t>
            </a:r>
            <a:r>
              <a:rPr lang="ar-IQ" sz="1600" dirty="0" smtClean="0"/>
              <a:t> بالعملة </a:t>
            </a:r>
            <a:r>
              <a:rPr lang="ar-IQ" sz="1600" dirty="0" err="1" smtClean="0"/>
              <a:t>الاجنبية</a:t>
            </a:r>
            <a:r>
              <a:rPr lang="ar-IQ" sz="1600" dirty="0" smtClean="0"/>
              <a:t> من حساب العميل بدون فرق قطع بل تؤخذ عمولة فقط لكون الحساب بالعملة </a:t>
            </a:r>
            <a:r>
              <a:rPr lang="ar-IQ" sz="1600" dirty="0" err="1" smtClean="0"/>
              <a:t>الاجنبية</a:t>
            </a:r>
            <a:r>
              <a:rPr lang="ar-IQ" sz="1600" dirty="0" smtClean="0"/>
              <a:t> .</a:t>
            </a:r>
            <a:endParaRPr lang="en-US" sz="1600" dirty="0" smtClean="0"/>
          </a:p>
          <a:p>
            <a:pPr algn="r">
              <a:buNone/>
            </a:pPr>
            <a:endParaRPr lang="en-US" sz="1600"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105</a:t>
            </a:fld>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357222" y="571481"/>
            <a:ext cx="8359697" cy="526297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41325" algn="justLow"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الحوالات الواردة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Inward Remittances</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1325"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هي الحوالات التي ترد </a:t>
            </a:r>
            <a:r>
              <a:rPr kumimoji="0" lang="ar-IQ"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البنك المحلي من فروعه </a:t>
            </a:r>
            <a:r>
              <a:rPr kumimoji="0" lang="ar-IQ"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البنوك </a:t>
            </a:r>
            <a:r>
              <a:rPr kumimoji="0" lang="ar-IQ"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الاخرى</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المحلية </a:t>
            </a:r>
            <a:r>
              <a:rPr kumimoji="0" lang="ar-IQ"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الأجنبية ليتم  دفعها إلى المستفيدين بواسطته ، وقد ترد هذه الحوالات بطريق البرد العادي أو التلكس أو الهاتف  ، </a:t>
            </a:r>
            <a:r>
              <a:rPr kumimoji="0" lang="ar-IQ"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عند استلام </a:t>
            </a:r>
            <a:r>
              <a:rPr kumimoji="0" lang="ar-IQ"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الحوالة</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الواردة يجب مراعاة الأمور الآتية :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1325"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التأكد من أن </a:t>
            </a:r>
            <a:r>
              <a:rPr kumimoji="0" lang="ar-IQ"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الحوالة</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مرسلة </a:t>
            </a:r>
            <a:r>
              <a:rPr kumimoji="0" lang="ar-IQ"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البنك المعني .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1325"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التأكد من صحة تعليمات التغطية ومعرفة البنك المغطي لقيد قيمة </a:t>
            </a:r>
            <a:r>
              <a:rPr kumimoji="0" lang="ar-IQ"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الحوالة</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عليه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1325"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التأكد من وجود صحة توقيع معتمد من المفوضين بالتوقيع نيابة عن البنك المراسل في حالة الحوالات البريدية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1325"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4-وجود رقم سري مطابق في حالة الحوالات البرقية والتكلس.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1325"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التأكد من صحة مبلغ </a:t>
            </a:r>
            <a:r>
              <a:rPr kumimoji="0" lang="ar-IQ"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الحوالة</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ونوع العملة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1325"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 اسم المستفيد وعنوانه ورقم حسابه ( </a:t>
            </a:r>
            <a:r>
              <a:rPr kumimoji="0" lang="ar-IQ"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وجد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1325"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 اسم المحول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1325"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8- تسجل </a:t>
            </a:r>
            <a:r>
              <a:rPr kumimoji="0" lang="ar-IQ"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الحوالة</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في سجل الحوالات الواردة .</a:t>
            </a:r>
            <a:endParaRPr kumimoji="0" lang="ar-IQ"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106</a:t>
            </a:fld>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1726" y="142853"/>
            <a:ext cx="6573438" cy="511156"/>
          </a:xfrm>
        </p:spPr>
        <p:txBody>
          <a:bodyPr>
            <a:normAutofit fontScale="90000"/>
          </a:bodyPr>
          <a:lstStyle/>
          <a:p>
            <a:r>
              <a:rPr lang="ar-OM" dirty="0" smtClean="0"/>
              <a:t>أنواع </a:t>
            </a:r>
            <a:r>
              <a:rPr lang="ar-OM" dirty="0" err="1" smtClean="0"/>
              <a:t>الحوالات</a:t>
            </a:r>
            <a:r>
              <a:rPr lang="ar-OM" dirty="0" smtClean="0"/>
              <a:t> الواردة</a:t>
            </a:r>
            <a:endParaRPr lang="en-US" dirty="0"/>
          </a:p>
        </p:txBody>
      </p:sp>
      <p:sp>
        <p:nvSpPr>
          <p:cNvPr id="3" name="عنصر نائب للمحتوى 2"/>
          <p:cNvSpPr>
            <a:spLocks noGrp="1"/>
          </p:cNvSpPr>
          <p:nvPr>
            <p:ph idx="1"/>
          </p:nvPr>
        </p:nvSpPr>
        <p:spPr>
          <a:xfrm>
            <a:off x="357952" y="714356"/>
            <a:ext cx="8231029" cy="5929354"/>
          </a:xfrm>
        </p:spPr>
        <p:style>
          <a:lnRef idx="1">
            <a:schemeClr val="accent6"/>
          </a:lnRef>
          <a:fillRef idx="2">
            <a:schemeClr val="accent6"/>
          </a:fillRef>
          <a:effectRef idx="1">
            <a:schemeClr val="accent6"/>
          </a:effectRef>
          <a:fontRef idx="minor">
            <a:schemeClr val="dk1"/>
          </a:fontRef>
        </p:style>
        <p:txBody>
          <a:bodyPr>
            <a:noAutofit/>
          </a:bodyPr>
          <a:lstStyle/>
          <a:p>
            <a:pPr algn="r" rtl="1">
              <a:buNone/>
            </a:pPr>
            <a:r>
              <a:rPr lang="ar-OM" sz="1600" b="1" dirty="0" smtClean="0"/>
              <a:t>1- </a:t>
            </a:r>
            <a:r>
              <a:rPr lang="ar-IQ" sz="1600" b="1" dirty="0" smtClean="0"/>
              <a:t>الحوالات الواردة من البنوك الخارجية</a:t>
            </a:r>
            <a:endParaRPr lang="en-US" sz="1600" b="1" dirty="0" smtClean="0"/>
          </a:p>
          <a:p>
            <a:pPr algn="r" rtl="1">
              <a:buNone/>
            </a:pPr>
            <a:r>
              <a:rPr lang="ar-IQ" sz="1600" dirty="0" smtClean="0"/>
              <a:t>ترد هذه الحوالات إما بالعملة الأجنبية أو بالعملة المحلية ، إذا كانت الحوالة الواردة بالعملة الأجنبية ،ويجرى قيدها على الشكل التالي :</a:t>
            </a:r>
            <a:endParaRPr lang="en-US" sz="1600" dirty="0" smtClean="0"/>
          </a:p>
          <a:p>
            <a:pPr lvl="0" algn="r" rtl="1">
              <a:buNone/>
            </a:pPr>
            <a:r>
              <a:rPr lang="ar-OM" sz="1600" dirty="0" smtClean="0"/>
              <a:t>ا- </a:t>
            </a:r>
            <a:r>
              <a:rPr lang="ar-IQ" sz="1600" dirty="0" smtClean="0"/>
              <a:t>إذا كان حساب المستفيد لدى البنك ، تحول قيمة الحوالة من العملة الأجنبية إلى العملة المحلية بسعر شراء المعلن لذلك اليوم ،وتسجل على حساب البنك المحول بالسعر العالي .</a:t>
            </a:r>
            <a:endParaRPr lang="en-US" sz="1600" dirty="0" smtClean="0"/>
          </a:p>
          <a:p>
            <a:pPr lvl="0" algn="r" rtl="1">
              <a:buNone/>
            </a:pPr>
            <a:r>
              <a:rPr lang="ar-OM" sz="1600" dirty="0" smtClean="0"/>
              <a:t>ب- </a:t>
            </a:r>
            <a:r>
              <a:rPr lang="ar-IQ" sz="1600" dirty="0" smtClean="0"/>
              <a:t>إذا كان حساب العميل لدى احد الفروع أو البنوك الأخرى تقيد الحوالة على حساب البنك المحول ولحساب الفرع أو البنك المحلي ويرسل إشعار قيد لحساب بالقيمة الصافية إلى الفرع أو البنك المحلي .</a:t>
            </a:r>
            <a:endParaRPr lang="en-US" sz="1600" dirty="0" smtClean="0"/>
          </a:p>
          <a:p>
            <a:pPr algn="r" rtl="1">
              <a:buNone/>
            </a:pPr>
            <a:r>
              <a:rPr lang="ar-IQ" sz="1600" dirty="0" smtClean="0"/>
              <a:t>ج- إذا لم يكن للمستفيد حساب يسجل مبلغ الحوالة في حساب الحوالات الواردة . وعند حضور العميل   </a:t>
            </a:r>
            <a:endParaRPr lang="en-US" sz="1600" dirty="0" smtClean="0"/>
          </a:p>
          <a:p>
            <a:pPr algn="r" rtl="1">
              <a:buNone/>
            </a:pPr>
            <a:r>
              <a:rPr lang="ar-IQ" sz="1600" b="1" dirty="0" smtClean="0"/>
              <a:t>    لاستلام المبلغ نقدا تجري الخطوات الآتية :</a:t>
            </a:r>
            <a:endParaRPr lang="ar-OM" sz="1600" b="1" dirty="0" smtClean="0"/>
          </a:p>
          <a:p>
            <a:pPr algn="r" rtl="1">
              <a:buNone/>
            </a:pPr>
            <a:r>
              <a:rPr lang="ar-IQ" sz="1600" dirty="0" smtClean="0"/>
              <a:t>ينظم موظف الحوالات فيشه إيصال باستلام المبلغ .</a:t>
            </a:r>
            <a:endParaRPr lang="en-US" sz="1600" dirty="0" smtClean="0"/>
          </a:p>
          <a:p>
            <a:pPr algn="r" rtl="1">
              <a:buNone/>
            </a:pPr>
            <a:r>
              <a:rPr lang="ar-IQ" sz="1600" dirty="0" smtClean="0"/>
              <a:t>-  يوقع العميل على الفيشة إيصالا بالاستلام المبلغ .</a:t>
            </a:r>
            <a:endParaRPr lang="en-US" sz="1600" dirty="0" smtClean="0"/>
          </a:p>
          <a:p>
            <a:pPr algn="r" rtl="1">
              <a:buNone/>
            </a:pPr>
            <a:r>
              <a:rPr lang="ar-IQ" sz="1600" dirty="0" smtClean="0"/>
              <a:t>-  يتم التأـكد من شخصية العميل وتفاصيل بطاقة هويته على الفيشة .</a:t>
            </a:r>
            <a:endParaRPr lang="en-US" sz="1600" dirty="0" smtClean="0"/>
          </a:p>
          <a:p>
            <a:pPr algn="r" rtl="1">
              <a:buNone/>
            </a:pPr>
            <a:r>
              <a:rPr lang="ar-IQ" sz="1600" dirty="0" smtClean="0"/>
              <a:t>-  يتم توقيع الفيشة من قبل المسئولين وترسل إلى الصندوق لدفع المبلغ .</a:t>
            </a:r>
            <a:endParaRPr lang="en-US" sz="1600" dirty="0" smtClean="0"/>
          </a:p>
          <a:p>
            <a:pPr algn="r" rtl="1">
              <a:buNone/>
            </a:pPr>
            <a:r>
              <a:rPr lang="ar-IQ" sz="1600" dirty="0" smtClean="0"/>
              <a:t>-  في نهاية يوم العمل تجمع النسخ الثانية لفيشة الدفع ويسدد سجل الحوالات الواردة بوضع تاريخ الدفع .</a:t>
            </a:r>
            <a:endParaRPr lang="en-US" sz="1600" dirty="0" smtClean="0"/>
          </a:p>
          <a:p>
            <a:pPr algn="r" rtl="1">
              <a:buNone/>
            </a:pPr>
            <a:r>
              <a:rPr lang="ar-IQ" sz="1600" dirty="0" smtClean="0"/>
              <a:t>إما في حالة كون الحوالة الواردة بالعملة المحلية تعادل القيمة بالعملة الأجنبية فيرسل بها كتاب مطالبة إلى البنك المحول .</a:t>
            </a:r>
            <a:endParaRPr lang="en-US" sz="1600" dirty="0" smtClean="0"/>
          </a:p>
          <a:p>
            <a:pPr algn="r" rtl="1">
              <a:buNone/>
            </a:pPr>
            <a:r>
              <a:rPr lang="ar-OM" sz="1600" b="1" dirty="0" smtClean="0"/>
              <a:t>2- </a:t>
            </a:r>
            <a:r>
              <a:rPr lang="ar-IQ" sz="1600" b="1" dirty="0" smtClean="0"/>
              <a:t>الحوالات الواردة من البنوك المحلية  </a:t>
            </a:r>
            <a:r>
              <a:rPr lang="ar-IQ" sz="1600" dirty="0" smtClean="0"/>
              <a:t>بخصوص الحوالات فهي ترسل إما بالعملة المحلية أو بالعملة الأجنبية .</a:t>
            </a:r>
            <a:endParaRPr lang="en-US" sz="1600" dirty="0" smtClean="0"/>
          </a:p>
          <a:p>
            <a:pPr algn="r" rtl="1">
              <a:buNone/>
            </a:pPr>
            <a:r>
              <a:rPr lang="ar-IQ" sz="1600" dirty="0" smtClean="0"/>
              <a:t>إذا كانت الحوالة بالعملة المحلية تقيد على حساب البنك المحلي لحساب المستفيد لدى البنك . في حالة كون الحوالة الواردة بالعملة الأجنبية يجري قيدها لحساب المستفيد عملات أجنبية بنفس العملة الواردة و لا يحسب عليها فرق قطع و لا عمولة </a:t>
            </a:r>
            <a:r>
              <a:rPr lang="ar-IQ" sz="1600" dirty="0" err="1" smtClean="0"/>
              <a:t>و</a:t>
            </a:r>
            <a:r>
              <a:rPr lang="ar-IQ" sz="1600" dirty="0" smtClean="0"/>
              <a:t> تقيد بالسعر العالي0 </a:t>
            </a:r>
            <a:endParaRPr lang="en-US" sz="1600" dirty="0" smtClean="0"/>
          </a:p>
          <a:p>
            <a:pPr algn="r" rtl="1">
              <a:buNone/>
            </a:pPr>
            <a:r>
              <a:rPr lang="ar-IQ" sz="1600" b="1" dirty="0" smtClean="0"/>
              <a:t>3- الحوالات الواردة من الفروع</a:t>
            </a:r>
            <a:endParaRPr lang="en-US" sz="1600" b="1" dirty="0" smtClean="0"/>
          </a:p>
          <a:p>
            <a:pPr algn="r">
              <a:buNone/>
            </a:pPr>
            <a:r>
              <a:rPr lang="en-US" sz="1600" dirty="0" smtClean="0"/>
              <a:t>   </a:t>
            </a:r>
            <a:r>
              <a:rPr lang="ar-IQ" sz="1600" dirty="0" smtClean="0"/>
              <a:t>ترد هذه الحوالات بالعملة المحلية </a:t>
            </a:r>
            <a:r>
              <a:rPr lang="ar-IQ" sz="1600" dirty="0" err="1" smtClean="0"/>
              <a:t>و</a:t>
            </a:r>
            <a:r>
              <a:rPr lang="ar-IQ" sz="1600" dirty="0" smtClean="0"/>
              <a:t> تقيد على حساب البنك المرسل لحساب المستفيد 0 </a:t>
            </a:r>
            <a:endParaRPr lang="en-US" sz="1600"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107</a:t>
            </a:fld>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572266" y="1571612"/>
          <a:ext cx="7788093" cy="4640232"/>
        </p:xfrm>
        <a:graphic>
          <a:graphicData uri="http://schemas.openxmlformats.org/drawingml/2006/table">
            <a:tbl>
              <a:tblPr rtl="1"/>
              <a:tblGrid>
                <a:gridCol w="3970401">
                  <a:extLst>
                    <a:ext uri="{9D8B030D-6E8A-4147-A177-3AD203B41FA5}">
                      <a16:colId xmlns:a16="http://schemas.microsoft.com/office/drawing/2014/main" val="20000"/>
                    </a:ext>
                  </a:extLst>
                </a:gridCol>
                <a:gridCol w="3817692">
                  <a:extLst>
                    <a:ext uri="{9D8B030D-6E8A-4147-A177-3AD203B41FA5}">
                      <a16:colId xmlns:a16="http://schemas.microsoft.com/office/drawing/2014/main" val="20001"/>
                    </a:ext>
                  </a:extLst>
                </a:gridCol>
              </a:tblGrid>
              <a:tr h="337648">
                <a:tc>
                  <a:txBody>
                    <a:bodyPr/>
                    <a:lstStyle/>
                    <a:p>
                      <a:pPr marL="0" marR="0" algn="ctr" rtl="1">
                        <a:spcBef>
                          <a:spcPts val="0"/>
                        </a:spcBef>
                        <a:spcAft>
                          <a:spcPts val="0"/>
                        </a:spcAft>
                      </a:pPr>
                      <a:r>
                        <a:rPr lang="ar-SA" sz="2400" dirty="0" err="1">
                          <a:latin typeface="Times New Roman"/>
                          <a:ea typeface="Times New Roman"/>
                        </a:rPr>
                        <a:t>الحوالة</a:t>
                      </a:r>
                      <a:endParaRPr lang="en-US" sz="2000" dirty="0">
                        <a:latin typeface="Times New Roman"/>
                        <a:ea typeface="Times New Roman"/>
                      </a:endParaRPr>
                    </a:p>
                  </a:txBody>
                  <a:tcPr marL="68592" marR="685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dirty="0">
                          <a:latin typeface="Times New Roman"/>
                          <a:ea typeface="Times New Roman"/>
                        </a:rPr>
                        <a:t>الشيك</a:t>
                      </a:r>
                      <a:endParaRPr lang="en-US" sz="2000" dirty="0">
                        <a:latin typeface="Times New Roman"/>
                        <a:ea typeface="Times New Roman"/>
                      </a:endParaRPr>
                    </a:p>
                  </a:txBody>
                  <a:tcPr marL="68592" marR="685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83456">
                <a:tc>
                  <a:txBody>
                    <a:bodyPr/>
                    <a:lstStyle/>
                    <a:p>
                      <a:pPr marL="0" marR="0" algn="just" rtl="1">
                        <a:spcBef>
                          <a:spcPts val="0"/>
                        </a:spcBef>
                        <a:spcAft>
                          <a:spcPts val="0"/>
                        </a:spcAft>
                      </a:pPr>
                      <a:r>
                        <a:rPr lang="ar-SA" sz="2400" dirty="0">
                          <a:latin typeface="Times New Roman"/>
                          <a:ea typeface="Times New Roman"/>
                        </a:rPr>
                        <a:t>1- </a:t>
                      </a:r>
                      <a:r>
                        <a:rPr lang="ar-SA" sz="2400" dirty="0" smtClean="0">
                          <a:latin typeface="Times New Roman"/>
                          <a:ea typeface="Times New Roman"/>
                        </a:rPr>
                        <a:t>لا</a:t>
                      </a:r>
                      <a:r>
                        <a:rPr lang="ar-OM" sz="2400" dirty="0" smtClean="0">
                          <a:latin typeface="Times New Roman"/>
                          <a:ea typeface="Times New Roman"/>
                        </a:rPr>
                        <a:t> </a:t>
                      </a:r>
                      <a:r>
                        <a:rPr lang="ar-SA" sz="2400" dirty="0" smtClean="0">
                          <a:latin typeface="Times New Roman"/>
                          <a:ea typeface="Times New Roman"/>
                        </a:rPr>
                        <a:t>تصرف </a:t>
                      </a:r>
                      <a:r>
                        <a:rPr lang="ar-SA" sz="2400" dirty="0">
                          <a:latin typeface="Times New Roman"/>
                          <a:ea typeface="Times New Roman"/>
                        </a:rPr>
                        <a:t>إلا من البنك </a:t>
                      </a:r>
                      <a:r>
                        <a:rPr lang="ar-SA" sz="2400" dirty="0" smtClean="0">
                          <a:latin typeface="Times New Roman"/>
                          <a:ea typeface="Times New Roman"/>
                        </a:rPr>
                        <a:t>المرسلة أليه </a:t>
                      </a:r>
                      <a:r>
                        <a:rPr lang="ar-SA" sz="2400" dirty="0">
                          <a:latin typeface="Times New Roman"/>
                          <a:ea typeface="Times New Roman"/>
                        </a:rPr>
                        <a:t>( البنك الدافع )</a:t>
                      </a:r>
                      <a:endParaRPr lang="en-US" sz="2000" dirty="0">
                        <a:latin typeface="Times New Roman"/>
                        <a:ea typeface="Times New Roman"/>
                      </a:endParaRPr>
                    </a:p>
                  </a:txBody>
                  <a:tcPr marL="68592" marR="685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marL="0" marR="0" algn="just" rtl="1">
                        <a:spcBef>
                          <a:spcPts val="0"/>
                        </a:spcBef>
                        <a:spcAft>
                          <a:spcPts val="0"/>
                        </a:spcAft>
                      </a:pPr>
                      <a:r>
                        <a:rPr lang="ar-SA" sz="2400" dirty="0">
                          <a:latin typeface="Times New Roman"/>
                          <a:ea typeface="Times New Roman"/>
                        </a:rPr>
                        <a:t>1- يمكن للمستفيد أن يصرفه بواسطة أي بنك </a:t>
                      </a:r>
                      <a:r>
                        <a:rPr lang="ar-SA" sz="2400" dirty="0" smtClean="0">
                          <a:latin typeface="Times New Roman"/>
                          <a:ea typeface="Times New Roman"/>
                        </a:rPr>
                        <a:t>يختاره </a:t>
                      </a:r>
                      <a:r>
                        <a:rPr lang="ar-SA" sz="2400" dirty="0">
                          <a:latin typeface="Times New Roman"/>
                          <a:ea typeface="Times New Roman"/>
                        </a:rPr>
                        <a:t>.</a:t>
                      </a:r>
                      <a:endParaRPr lang="en-US" sz="2000" dirty="0">
                        <a:latin typeface="Times New Roman"/>
                        <a:ea typeface="Times New Roman"/>
                      </a:endParaRPr>
                    </a:p>
                  </a:txBody>
                  <a:tcPr marL="68592" marR="685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1"/>
                  </a:ext>
                </a:extLst>
              </a:tr>
              <a:tr h="749868">
                <a:tc>
                  <a:txBody>
                    <a:bodyPr/>
                    <a:lstStyle/>
                    <a:p>
                      <a:pPr marL="0" marR="0" algn="just" rtl="1">
                        <a:spcBef>
                          <a:spcPts val="0"/>
                        </a:spcBef>
                        <a:spcAft>
                          <a:spcPts val="0"/>
                        </a:spcAft>
                      </a:pPr>
                      <a:r>
                        <a:rPr lang="ar-SA" sz="2400" dirty="0">
                          <a:latin typeface="Times New Roman"/>
                          <a:ea typeface="Times New Roman"/>
                        </a:rPr>
                        <a:t>2- </a:t>
                      </a:r>
                      <a:r>
                        <a:rPr lang="ar-SA" sz="2400" dirty="0" err="1">
                          <a:latin typeface="Times New Roman"/>
                          <a:ea typeface="Times New Roman"/>
                        </a:rPr>
                        <a:t>لايمكن</a:t>
                      </a:r>
                      <a:r>
                        <a:rPr lang="ar-SA" sz="2400" dirty="0">
                          <a:latin typeface="Times New Roman"/>
                          <a:ea typeface="Times New Roman"/>
                        </a:rPr>
                        <a:t> تظهيرها بل تصرف للمستفيد المذكور اسمه فيها فقط .</a:t>
                      </a:r>
                      <a:endParaRPr lang="en-US" sz="2000" dirty="0">
                        <a:latin typeface="Times New Roman"/>
                        <a:ea typeface="Times New Roman"/>
                      </a:endParaRPr>
                    </a:p>
                  </a:txBody>
                  <a:tcPr marL="68592" marR="685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tc>
                  <a:txBody>
                    <a:bodyPr/>
                    <a:lstStyle/>
                    <a:p>
                      <a:pPr marL="0" marR="0" algn="just" rtl="1">
                        <a:spcBef>
                          <a:spcPts val="0"/>
                        </a:spcBef>
                        <a:spcAft>
                          <a:spcPts val="0"/>
                        </a:spcAft>
                      </a:pPr>
                      <a:r>
                        <a:rPr lang="ar-SA" sz="2400" dirty="0">
                          <a:latin typeface="Times New Roman"/>
                          <a:ea typeface="Times New Roman"/>
                        </a:rPr>
                        <a:t>2- يمكن تظهيره 0</a:t>
                      </a:r>
                      <a:endParaRPr lang="en-US" sz="2000" dirty="0">
                        <a:latin typeface="Times New Roman"/>
                        <a:ea typeface="Times New Roman"/>
                      </a:endParaRPr>
                    </a:p>
                  </a:txBody>
                  <a:tcPr marL="68592" marR="685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4"/>
                      <a:tile tx="0" ty="0" sx="100000" sy="100000" flip="none" algn="tl"/>
                    </a:blipFill>
                  </a:tcPr>
                </a:tc>
                <a:extLst>
                  <a:ext uri="{0D108BD9-81ED-4DB2-BD59-A6C34878D82A}">
                    <a16:rowId xmlns:a16="http://schemas.microsoft.com/office/drawing/2014/main" val="10002"/>
                  </a:ext>
                </a:extLst>
              </a:tr>
              <a:tr h="700973">
                <a:tc>
                  <a:txBody>
                    <a:bodyPr/>
                    <a:lstStyle/>
                    <a:p>
                      <a:pPr marL="0" marR="0" algn="just" rtl="1">
                        <a:spcBef>
                          <a:spcPts val="0"/>
                        </a:spcBef>
                        <a:spcAft>
                          <a:spcPts val="0"/>
                        </a:spcAft>
                      </a:pPr>
                      <a:r>
                        <a:rPr lang="ar-SA" sz="2400" dirty="0">
                          <a:latin typeface="Times New Roman"/>
                          <a:ea typeface="Times New Roman"/>
                        </a:rPr>
                        <a:t>3- يمكن صرفها للعميل في أي وقت يحضر لاستلامها0 </a:t>
                      </a:r>
                      <a:endParaRPr lang="en-US" sz="2000" dirty="0">
                        <a:latin typeface="Times New Roman"/>
                        <a:ea typeface="Times New Roman"/>
                      </a:endParaRPr>
                    </a:p>
                  </a:txBody>
                  <a:tcPr marL="68592" marR="685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5"/>
                      <a:tile tx="0" ty="0" sx="100000" sy="100000" flip="none" algn="tl"/>
                    </a:blipFill>
                  </a:tcPr>
                </a:tc>
                <a:tc>
                  <a:txBody>
                    <a:bodyPr/>
                    <a:lstStyle/>
                    <a:p>
                      <a:pPr marL="0" marR="0" algn="just" rtl="1">
                        <a:spcBef>
                          <a:spcPts val="0"/>
                        </a:spcBef>
                        <a:spcAft>
                          <a:spcPts val="0"/>
                        </a:spcAft>
                      </a:pPr>
                      <a:r>
                        <a:rPr lang="ar-SA" sz="2400" dirty="0">
                          <a:latin typeface="Times New Roman"/>
                          <a:ea typeface="Times New Roman"/>
                        </a:rPr>
                        <a:t>3- لا يصرف بعد انتهاء المدة القانونية </a:t>
                      </a:r>
                      <a:r>
                        <a:rPr lang="ar-SA" sz="2400" dirty="0" err="1">
                          <a:latin typeface="Times New Roman"/>
                          <a:ea typeface="Times New Roman"/>
                        </a:rPr>
                        <a:t>الا</a:t>
                      </a:r>
                      <a:r>
                        <a:rPr lang="ar-SA" sz="2400" dirty="0">
                          <a:latin typeface="Times New Roman"/>
                          <a:ea typeface="Times New Roman"/>
                        </a:rPr>
                        <a:t> بعد موافقة البنك الساحب0</a:t>
                      </a:r>
                      <a:endParaRPr lang="en-US" sz="2000" dirty="0">
                        <a:latin typeface="Times New Roman"/>
                        <a:ea typeface="Times New Roman"/>
                      </a:endParaRPr>
                    </a:p>
                  </a:txBody>
                  <a:tcPr marL="68592" marR="685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val="10003"/>
                  </a:ext>
                </a:extLst>
              </a:tr>
              <a:tr h="721979">
                <a:tc>
                  <a:txBody>
                    <a:bodyPr/>
                    <a:lstStyle/>
                    <a:p>
                      <a:pPr marL="0" marR="0" algn="just" rtl="1">
                        <a:spcBef>
                          <a:spcPts val="0"/>
                        </a:spcBef>
                        <a:spcAft>
                          <a:spcPts val="0"/>
                        </a:spcAft>
                      </a:pPr>
                      <a:r>
                        <a:rPr lang="ar-SA" sz="2400" dirty="0">
                          <a:latin typeface="Times New Roman"/>
                          <a:ea typeface="Times New Roman"/>
                        </a:rPr>
                        <a:t>4- </a:t>
                      </a:r>
                      <a:r>
                        <a:rPr lang="ar-SA" sz="2400" dirty="0" err="1">
                          <a:latin typeface="Times New Roman"/>
                          <a:ea typeface="Times New Roman"/>
                        </a:rPr>
                        <a:t>لايوجد</a:t>
                      </a:r>
                      <a:r>
                        <a:rPr lang="ar-SA" sz="2400" dirty="0">
                          <a:latin typeface="Times New Roman"/>
                          <a:ea typeface="Times New Roman"/>
                        </a:rPr>
                        <a:t> لها شكل محدد ولا يشترط أن تكون خطاباً كتابيا0</a:t>
                      </a:r>
                      <a:endParaRPr lang="en-US" sz="2000" dirty="0">
                        <a:latin typeface="Times New Roman"/>
                        <a:ea typeface="Times New Roman"/>
                      </a:endParaRPr>
                    </a:p>
                  </a:txBody>
                  <a:tcPr marL="68592" marR="685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6"/>
                      <a:tile tx="0" ty="0" sx="100000" sy="100000" flip="none" algn="tl"/>
                    </a:blipFill>
                  </a:tcPr>
                </a:tc>
                <a:tc>
                  <a:txBody>
                    <a:bodyPr/>
                    <a:lstStyle/>
                    <a:p>
                      <a:pPr marL="0" marR="0" algn="just" rtl="1">
                        <a:spcBef>
                          <a:spcPts val="0"/>
                        </a:spcBef>
                        <a:spcAft>
                          <a:spcPts val="0"/>
                        </a:spcAft>
                      </a:pPr>
                      <a:r>
                        <a:rPr lang="ar-SA" sz="2400" dirty="0">
                          <a:latin typeface="Times New Roman"/>
                          <a:ea typeface="Times New Roman"/>
                        </a:rPr>
                        <a:t>4- يتخذ شكلاً كتابياً متضمناً بيانات حددها القانون 0</a:t>
                      </a:r>
                      <a:endParaRPr lang="en-US" sz="2000" dirty="0">
                        <a:latin typeface="Times New Roman"/>
                        <a:ea typeface="Times New Roman"/>
                      </a:endParaRPr>
                    </a:p>
                  </a:txBody>
                  <a:tcPr marL="68592" marR="685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7"/>
                      <a:tile tx="0" ty="0" sx="100000" sy="100000" flip="none" algn="tl"/>
                    </a:blipFill>
                  </a:tcPr>
                </a:tc>
                <a:extLst>
                  <a:ext uri="{0D108BD9-81ED-4DB2-BD59-A6C34878D82A}">
                    <a16:rowId xmlns:a16="http://schemas.microsoft.com/office/drawing/2014/main" val="10004"/>
                  </a:ext>
                </a:extLst>
              </a:tr>
              <a:tr h="1278108">
                <a:tc>
                  <a:txBody>
                    <a:bodyPr/>
                    <a:lstStyle/>
                    <a:p>
                      <a:pPr marL="0" marR="0" algn="just" rtl="1">
                        <a:spcBef>
                          <a:spcPts val="0"/>
                        </a:spcBef>
                        <a:spcAft>
                          <a:spcPts val="0"/>
                        </a:spcAft>
                      </a:pPr>
                      <a:r>
                        <a:rPr lang="ar-SA" sz="2400" dirty="0">
                          <a:latin typeface="Times New Roman"/>
                          <a:ea typeface="Times New Roman"/>
                        </a:rPr>
                        <a:t>5- ترسل </a:t>
                      </a:r>
                      <a:r>
                        <a:rPr lang="ar-SA" sz="2400" dirty="0" smtClean="0">
                          <a:latin typeface="Times New Roman"/>
                          <a:ea typeface="Times New Roman"/>
                        </a:rPr>
                        <a:t>إلى </a:t>
                      </a:r>
                      <a:r>
                        <a:rPr lang="ar-SA" sz="2400" dirty="0">
                          <a:latin typeface="Times New Roman"/>
                          <a:ea typeface="Times New Roman"/>
                        </a:rPr>
                        <a:t>المستفيد بواسطة البنك الدافع 0</a:t>
                      </a:r>
                      <a:endParaRPr lang="en-US" sz="2000" dirty="0">
                        <a:latin typeface="Times New Roman"/>
                        <a:ea typeface="Times New Roman"/>
                      </a:endParaRPr>
                    </a:p>
                  </a:txBody>
                  <a:tcPr marL="68592" marR="685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8"/>
                      <a:tile tx="0" ty="0" sx="100000" sy="100000" flip="none" algn="tl"/>
                    </a:blipFill>
                  </a:tcPr>
                </a:tc>
                <a:tc>
                  <a:txBody>
                    <a:bodyPr/>
                    <a:lstStyle/>
                    <a:p>
                      <a:pPr marL="0" marR="0" algn="just" rtl="1">
                        <a:spcBef>
                          <a:spcPts val="0"/>
                        </a:spcBef>
                        <a:spcAft>
                          <a:spcPts val="0"/>
                        </a:spcAft>
                      </a:pPr>
                      <a:r>
                        <a:rPr lang="ar-SA" sz="2400" dirty="0">
                          <a:latin typeface="Times New Roman"/>
                          <a:ea typeface="Times New Roman"/>
                        </a:rPr>
                        <a:t>5- يرسل </a:t>
                      </a:r>
                      <a:r>
                        <a:rPr lang="ar-SA" sz="2400" dirty="0" smtClean="0">
                          <a:latin typeface="Times New Roman"/>
                          <a:ea typeface="Times New Roman"/>
                        </a:rPr>
                        <a:t>إلى </a:t>
                      </a:r>
                      <a:r>
                        <a:rPr lang="ar-SA" sz="2400" dirty="0">
                          <a:latin typeface="Times New Roman"/>
                          <a:ea typeface="Times New Roman"/>
                        </a:rPr>
                        <a:t>المستفيد مباشرة من قبل طالب </a:t>
                      </a:r>
                      <a:r>
                        <a:rPr lang="ar-SA" sz="2400" dirty="0" smtClean="0">
                          <a:latin typeface="Times New Roman"/>
                          <a:ea typeface="Times New Roman"/>
                        </a:rPr>
                        <a:t>الإصدار </a:t>
                      </a:r>
                      <a:r>
                        <a:rPr lang="ar-SA" sz="2400" dirty="0">
                          <a:latin typeface="Times New Roman"/>
                          <a:ea typeface="Times New Roman"/>
                        </a:rPr>
                        <a:t>0</a:t>
                      </a:r>
                      <a:endParaRPr lang="en-US" sz="2000" dirty="0">
                        <a:latin typeface="Times New Roman"/>
                        <a:ea typeface="Times New Roman"/>
                      </a:endParaRPr>
                    </a:p>
                  </a:txBody>
                  <a:tcPr marL="68592" marR="685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extLst>
                  <a:ext uri="{0D108BD9-81ED-4DB2-BD59-A6C34878D82A}">
                    <a16:rowId xmlns:a16="http://schemas.microsoft.com/office/drawing/2014/main" val="10005"/>
                  </a:ext>
                </a:extLst>
              </a:tr>
            </a:tbl>
          </a:graphicData>
        </a:graphic>
      </p:graphicFrame>
      <p:sp>
        <p:nvSpPr>
          <p:cNvPr id="88065" name="Rectangle 1"/>
          <p:cNvSpPr>
            <a:spLocks noChangeArrowheads="1"/>
          </p:cNvSpPr>
          <p:nvPr/>
        </p:nvSpPr>
        <p:spPr bwMode="auto">
          <a:xfrm>
            <a:off x="785924" y="357168"/>
            <a:ext cx="7287909" cy="830997"/>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يمكن التواصل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الفرو قات بين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الحوالة</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والشيك (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الحوالة</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الصادرة ، الشيكات المصرفية ) كالآتي :</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DDA222B-F936-4F3E-9887-17CE7D4EA166}" type="slidenum">
              <a:rPr lang="en-US" smtClean="0"/>
              <a:pPr/>
              <a:t>108</a:t>
            </a:fld>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80" y="274638"/>
            <a:ext cx="8231029" cy="796908"/>
          </a:xfrm>
        </p:spPr>
        <p:style>
          <a:lnRef idx="3">
            <a:schemeClr val="lt1"/>
          </a:lnRef>
          <a:fillRef idx="1">
            <a:schemeClr val="accent4"/>
          </a:fillRef>
          <a:effectRef idx="1">
            <a:schemeClr val="accent4"/>
          </a:effectRef>
          <a:fontRef idx="minor">
            <a:schemeClr val="lt1"/>
          </a:fontRef>
        </p:style>
        <p:txBody>
          <a:bodyPr>
            <a:normAutofit/>
          </a:bodyPr>
          <a:lstStyle/>
          <a:p>
            <a:pPr rtl="1"/>
            <a:r>
              <a:rPr lang="en-US" dirty="0" smtClean="0"/>
              <a:t> 2-2</a:t>
            </a:r>
            <a:r>
              <a:rPr lang="ar-IQ" dirty="0" smtClean="0"/>
              <a:t>الشيكات بالعملات الأجنبية</a:t>
            </a:r>
            <a:endParaRPr lang="en-US" dirty="0"/>
          </a:p>
        </p:txBody>
      </p:sp>
      <p:sp>
        <p:nvSpPr>
          <p:cNvPr id="3" name="عنصر نائب للمحتوى 2"/>
          <p:cNvSpPr>
            <a:spLocks noGrp="1"/>
          </p:cNvSpPr>
          <p:nvPr>
            <p:ph idx="1"/>
          </p:nvPr>
        </p:nvSpPr>
        <p:spPr>
          <a:xfrm>
            <a:off x="457280" y="1071548"/>
            <a:ext cx="8231029" cy="5054617"/>
          </a:xfrm>
        </p:spPr>
        <p:style>
          <a:lnRef idx="1">
            <a:schemeClr val="accent4"/>
          </a:lnRef>
          <a:fillRef idx="2">
            <a:schemeClr val="accent4"/>
          </a:fillRef>
          <a:effectRef idx="1">
            <a:schemeClr val="accent4"/>
          </a:effectRef>
          <a:fontRef idx="minor">
            <a:schemeClr val="dk1"/>
          </a:fontRef>
        </p:style>
        <p:txBody>
          <a:bodyPr>
            <a:normAutofit fontScale="55000" lnSpcReduction="20000"/>
          </a:bodyPr>
          <a:lstStyle/>
          <a:p>
            <a:pPr algn="r" rtl="1">
              <a:buNone/>
            </a:pPr>
            <a:r>
              <a:rPr lang="ar-IQ" dirty="0" smtClean="0"/>
              <a:t>*</a:t>
            </a:r>
            <a:endParaRPr lang="en-US" dirty="0" smtClean="0"/>
          </a:p>
          <a:p>
            <a:pPr algn="r" rtl="1">
              <a:buNone/>
            </a:pPr>
            <a:r>
              <a:rPr lang="ar-IQ" dirty="0" smtClean="0"/>
              <a:t>أولاً : </a:t>
            </a:r>
            <a:r>
              <a:rPr lang="ar-IQ" dirty="0" err="1" smtClean="0"/>
              <a:t>اصدار</a:t>
            </a:r>
            <a:r>
              <a:rPr lang="ar-IQ" dirty="0" smtClean="0"/>
              <a:t> الشيكات المصرفية  :</a:t>
            </a:r>
            <a:endParaRPr lang="en-US" dirty="0" smtClean="0"/>
          </a:p>
          <a:p>
            <a:pPr algn="r" rtl="1">
              <a:buNone/>
            </a:pPr>
            <a:r>
              <a:rPr lang="ar-IQ" dirty="0" smtClean="0"/>
              <a:t>    تعتبر عملية </a:t>
            </a:r>
            <a:r>
              <a:rPr lang="ar-IQ" dirty="0" err="1" smtClean="0"/>
              <a:t>اصدار</a:t>
            </a:r>
            <a:r>
              <a:rPr lang="ar-IQ" dirty="0" smtClean="0"/>
              <a:t> الشيكات </a:t>
            </a:r>
            <a:r>
              <a:rPr lang="ar-IQ" dirty="0" err="1" smtClean="0"/>
              <a:t>احدى</a:t>
            </a:r>
            <a:r>
              <a:rPr lang="ar-IQ" dirty="0" smtClean="0"/>
              <a:t> طرق تحويل النقود داخل البلد أو </a:t>
            </a:r>
            <a:r>
              <a:rPr lang="ar-IQ" dirty="0" err="1" smtClean="0"/>
              <a:t>الى</a:t>
            </a:r>
            <a:r>
              <a:rPr lang="ar-IQ" dirty="0" smtClean="0"/>
              <a:t> الخارج 0  وقد يفضل العملاء التعامل بالشيكات بدلاً من الحوالات لسهولة تداولها وانتقال ملكيتها عن طريق التظهير </a:t>
            </a:r>
            <a:r>
              <a:rPr lang="ar-IQ" dirty="0" err="1" smtClean="0"/>
              <a:t>وانها</a:t>
            </a:r>
            <a:r>
              <a:rPr lang="ar-IQ" dirty="0" smtClean="0"/>
              <a:t> تفي بنفس </a:t>
            </a:r>
            <a:r>
              <a:rPr lang="ar-IQ" dirty="0" err="1" smtClean="0"/>
              <a:t>الاغراض</a:t>
            </a:r>
            <a:r>
              <a:rPr lang="ar-IQ" dirty="0" smtClean="0"/>
              <a:t> التي تقوم </a:t>
            </a:r>
            <a:r>
              <a:rPr lang="ar-IQ" dirty="0" err="1" smtClean="0"/>
              <a:t>بها</a:t>
            </a:r>
            <a:r>
              <a:rPr lang="ar-IQ" dirty="0" smtClean="0"/>
              <a:t> </a:t>
            </a:r>
            <a:r>
              <a:rPr lang="ar-IQ" dirty="0" err="1" smtClean="0"/>
              <a:t>الحوالة</a:t>
            </a:r>
            <a:r>
              <a:rPr lang="ar-IQ" dirty="0" smtClean="0"/>
              <a:t> ، وان جميع </a:t>
            </a:r>
            <a:r>
              <a:rPr lang="ar-IQ" dirty="0" err="1" smtClean="0"/>
              <a:t>ماينطبق</a:t>
            </a:r>
            <a:r>
              <a:rPr lang="ar-IQ" dirty="0" smtClean="0"/>
              <a:t> على الشيكات العادية من </a:t>
            </a:r>
            <a:r>
              <a:rPr lang="ar-IQ" dirty="0" err="1" smtClean="0"/>
              <a:t>الاحكام</a:t>
            </a:r>
            <a:r>
              <a:rPr lang="ar-IQ" dirty="0" smtClean="0"/>
              <a:t> القانونية من حيث التسطير والتظهير والتقادم  ينطبق على هذا النوع من الشيكات </a:t>
            </a:r>
            <a:endParaRPr lang="en-US" dirty="0" smtClean="0"/>
          </a:p>
          <a:p>
            <a:pPr algn="r" rtl="1">
              <a:buNone/>
            </a:pPr>
            <a:r>
              <a:rPr lang="ar-IQ" dirty="0" smtClean="0"/>
              <a:t>0ويعرف الشيك المصرفي المباع </a:t>
            </a:r>
            <a:r>
              <a:rPr lang="ar-IQ" dirty="0" err="1" smtClean="0"/>
              <a:t>بانه</a:t>
            </a:r>
            <a:r>
              <a:rPr lang="ar-IQ" dirty="0" smtClean="0"/>
              <a:t>  أمر</a:t>
            </a:r>
            <a:r>
              <a:rPr lang="ar-OM" dirty="0" smtClean="0"/>
              <a:t> </a:t>
            </a:r>
            <a:r>
              <a:rPr lang="ar-IQ" dirty="0" smtClean="0"/>
              <a:t>صادر عن البنك ( البنك الساحب ) موجه </a:t>
            </a:r>
            <a:r>
              <a:rPr lang="ar-IQ" dirty="0" err="1" smtClean="0"/>
              <a:t>الى</a:t>
            </a:r>
            <a:r>
              <a:rPr lang="ar-IQ" dirty="0" smtClean="0"/>
              <a:t> فرع </a:t>
            </a:r>
            <a:r>
              <a:rPr lang="ar-IQ" dirty="0" err="1" smtClean="0"/>
              <a:t>او</a:t>
            </a:r>
            <a:r>
              <a:rPr lang="ar-IQ" dirty="0" smtClean="0"/>
              <a:t> بنك </a:t>
            </a:r>
            <a:r>
              <a:rPr lang="ar-IQ" dirty="0" err="1" smtClean="0"/>
              <a:t>اخر</a:t>
            </a:r>
            <a:r>
              <a:rPr lang="ar-IQ" dirty="0" smtClean="0"/>
              <a:t> ( البنك المسحوب عليه ) بدفع مبلغ معين لجهة معينة أو لحامله في تاريخ معين . ويسبق عملية </a:t>
            </a:r>
            <a:r>
              <a:rPr lang="ar-IQ" dirty="0" err="1" smtClean="0"/>
              <a:t>اصدار</a:t>
            </a:r>
            <a:r>
              <a:rPr lang="ar-IQ" dirty="0" smtClean="0"/>
              <a:t> الشيكات البنكية ترتيبات واتفاقات بين البنوك بخصوص شروط التعامل بينهما من حيث نوع العملة الصادر </a:t>
            </a:r>
            <a:r>
              <a:rPr lang="ar-IQ" dirty="0" err="1" smtClean="0"/>
              <a:t>بها</a:t>
            </a:r>
            <a:r>
              <a:rPr lang="ar-IQ" dirty="0" smtClean="0"/>
              <a:t> الشيك وكيفية التغطية والمخولين بالتوقيع وغيرها 0وتصدر الشيكات المباعة بناء على طلب العملاء </a:t>
            </a:r>
            <a:r>
              <a:rPr lang="ar-IQ" dirty="0" err="1" smtClean="0"/>
              <a:t>اما</a:t>
            </a:r>
            <a:r>
              <a:rPr lang="ar-IQ" dirty="0" smtClean="0"/>
              <a:t> بالداخل </a:t>
            </a:r>
            <a:r>
              <a:rPr lang="ar-IQ" dirty="0" err="1" smtClean="0"/>
              <a:t>او</a:t>
            </a:r>
            <a:r>
              <a:rPr lang="ar-IQ" dirty="0" smtClean="0"/>
              <a:t> </a:t>
            </a:r>
            <a:r>
              <a:rPr lang="ar-IQ" dirty="0" err="1" smtClean="0"/>
              <a:t>الى</a:t>
            </a:r>
            <a:r>
              <a:rPr lang="ar-IQ" dirty="0" smtClean="0"/>
              <a:t> الخارج0</a:t>
            </a:r>
            <a:endParaRPr lang="en-US" dirty="0" smtClean="0"/>
          </a:p>
          <a:p>
            <a:pPr lvl="0" algn="r" rtl="1">
              <a:buNone/>
            </a:pPr>
            <a:r>
              <a:rPr lang="ar-OM" dirty="0" smtClean="0"/>
              <a:t>1- </a:t>
            </a:r>
            <a:r>
              <a:rPr lang="ar-IQ" dirty="0" err="1" smtClean="0"/>
              <a:t>اصدار</a:t>
            </a:r>
            <a:r>
              <a:rPr lang="ar-IQ" dirty="0" smtClean="0"/>
              <a:t> الشيكات المسحوبة على فروع البنك في الداخل 0</a:t>
            </a:r>
            <a:endParaRPr lang="en-US" dirty="0" smtClean="0"/>
          </a:p>
          <a:p>
            <a:pPr algn="r" rtl="1">
              <a:buNone/>
            </a:pPr>
            <a:r>
              <a:rPr lang="ar-IQ" dirty="0" err="1" smtClean="0"/>
              <a:t>ان</a:t>
            </a:r>
            <a:r>
              <a:rPr lang="ar-IQ" dirty="0" smtClean="0"/>
              <a:t> عملية </a:t>
            </a:r>
            <a:r>
              <a:rPr lang="ar-IQ" dirty="0" err="1" smtClean="0"/>
              <a:t>اصدار</a:t>
            </a:r>
            <a:r>
              <a:rPr lang="ar-IQ" dirty="0" smtClean="0"/>
              <a:t> الشيك وقيودها تتم بنفس </a:t>
            </a:r>
            <a:r>
              <a:rPr lang="ar-IQ" dirty="0" err="1" smtClean="0"/>
              <a:t>االاجراءات</a:t>
            </a:r>
            <a:r>
              <a:rPr lang="ar-IQ" dirty="0" smtClean="0"/>
              <a:t> التي اتبعت في حالة الحوالات الصادرة </a:t>
            </a:r>
            <a:r>
              <a:rPr lang="ar-IQ" dirty="0" err="1" smtClean="0"/>
              <a:t>اضافة</a:t>
            </a:r>
            <a:r>
              <a:rPr lang="ar-IQ" dirty="0" smtClean="0"/>
              <a:t> </a:t>
            </a:r>
            <a:r>
              <a:rPr lang="ar-IQ" dirty="0" err="1" smtClean="0"/>
              <a:t>الى</a:t>
            </a:r>
            <a:r>
              <a:rPr lang="ar-IQ" dirty="0" smtClean="0"/>
              <a:t> ذلك يتم تعبئة الشيك طباعة من دفتر شيكات معد خصيصا لهذا الغرض 0 ويختم الشيك بختم خاص ويوقع من قبل المخولين بالتوقيع ويسلم </a:t>
            </a:r>
            <a:r>
              <a:rPr lang="ar-IQ" dirty="0" err="1" smtClean="0"/>
              <a:t>الى</a:t>
            </a:r>
            <a:r>
              <a:rPr lang="ar-IQ" dirty="0" smtClean="0"/>
              <a:t> العميل 0</a:t>
            </a:r>
            <a:endParaRPr lang="en-US" dirty="0" smtClean="0"/>
          </a:p>
          <a:p>
            <a:pPr lvl="0" algn="r" rtl="1">
              <a:buNone/>
            </a:pPr>
            <a:r>
              <a:rPr lang="ar-OM" dirty="0" smtClean="0"/>
              <a:t>2- </a:t>
            </a:r>
            <a:r>
              <a:rPr lang="ar-IQ" dirty="0" err="1" smtClean="0"/>
              <a:t>اصدار</a:t>
            </a:r>
            <a:r>
              <a:rPr lang="ar-IQ" dirty="0" smtClean="0"/>
              <a:t> الشيكات على فروع أو بنوك في الخارج 0</a:t>
            </a:r>
            <a:endParaRPr lang="en-US" dirty="0" smtClean="0"/>
          </a:p>
          <a:p>
            <a:pPr algn="r" rtl="1">
              <a:buNone/>
            </a:pPr>
            <a:r>
              <a:rPr lang="ar-IQ" dirty="0" smtClean="0"/>
              <a:t>  </a:t>
            </a:r>
            <a:r>
              <a:rPr lang="ar-IQ" dirty="0" err="1" smtClean="0"/>
              <a:t>لاتختلف</a:t>
            </a:r>
            <a:r>
              <a:rPr lang="ar-IQ" dirty="0" smtClean="0"/>
              <a:t> عملية </a:t>
            </a:r>
            <a:r>
              <a:rPr lang="ar-IQ" dirty="0" err="1" smtClean="0"/>
              <a:t>اصدار</a:t>
            </a:r>
            <a:r>
              <a:rPr lang="ar-IQ" dirty="0" smtClean="0"/>
              <a:t> الشيكات المسحوبة على بنوك في الخارج </a:t>
            </a:r>
            <a:r>
              <a:rPr lang="ar-IQ" dirty="0" err="1" smtClean="0"/>
              <a:t>الا</a:t>
            </a:r>
            <a:r>
              <a:rPr lang="ar-IQ" dirty="0" smtClean="0"/>
              <a:t> باختلاف العملة التي يصدر الشيك </a:t>
            </a:r>
            <a:r>
              <a:rPr lang="ar-IQ" dirty="0" err="1" smtClean="0"/>
              <a:t>بها</a:t>
            </a:r>
            <a:r>
              <a:rPr lang="ar-IQ" dirty="0" smtClean="0"/>
              <a:t> </a:t>
            </a:r>
            <a:endParaRPr lang="en-US" dirty="0" smtClean="0"/>
          </a:p>
          <a:p>
            <a:pPr algn="r" rtl="1">
              <a:buNone/>
            </a:pPr>
            <a:r>
              <a:rPr lang="ar-IQ" dirty="0" smtClean="0"/>
              <a:t> ويكون التعامل في هذه الحالة بالعملات </a:t>
            </a:r>
            <a:r>
              <a:rPr lang="ar-IQ" dirty="0" err="1" smtClean="0"/>
              <a:t>الاجنبية</a:t>
            </a:r>
            <a:r>
              <a:rPr lang="ar-IQ" dirty="0" smtClean="0"/>
              <a:t> كما هو الحال في الحوالات الصادرة 0</a:t>
            </a:r>
            <a:endParaRPr lang="en-US" dirty="0" smtClean="0"/>
          </a:p>
          <a:p>
            <a:pPr algn="r">
              <a:buNone/>
            </a:pPr>
            <a:endParaRPr lang="en-US" dirty="0" smtClean="0"/>
          </a:p>
        </p:txBody>
      </p:sp>
      <p:sp>
        <p:nvSpPr>
          <p:cNvPr id="4" name="Slide Number Placeholder 3"/>
          <p:cNvSpPr>
            <a:spLocks noGrp="1"/>
          </p:cNvSpPr>
          <p:nvPr>
            <p:ph type="sldNum" sz="quarter" idx="12"/>
          </p:nvPr>
        </p:nvSpPr>
        <p:spPr/>
        <p:txBody>
          <a:bodyPr/>
          <a:lstStyle/>
          <a:p>
            <a:fld id="{ADDA222B-F936-4F3E-9887-17CE7D4EA166}" type="slidenum">
              <a:rPr lang="en-US" smtClean="0"/>
              <a:pPr/>
              <a:t>109</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81" y="274638"/>
            <a:ext cx="8187479" cy="654032"/>
          </a:xfrm>
        </p:spPr>
        <p:txBody>
          <a:bodyPr>
            <a:normAutofit/>
          </a:bodyPr>
          <a:lstStyle/>
          <a:p>
            <a:pPr algn="r"/>
            <a:r>
              <a:rPr lang="en-US" sz="2800" dirty="0" smtClean="0"/>
              <a:t>Continue </a:t>
            </a:r>
            <a:endParaRPr lang="ar-IQ" sz="2800" dirty="0"/>
          </a:p>
        </p:txBody>
      </p:sp>
      <p:sp>
        <p:nvSpPr>
          <p:cNvPr id="3" name="عنصر نائب للمحتوى 2"/>
          <p:cNvSpPr>
            <a:spLocks noGrp="1"/>
          </p:cNvSpPr>
          <p:nvPr>
            <p:ph idx="1"/>
          </p:nvPr>
        </p:nvSpPr>
        <p:spPr/>
        <p:txBody>
          <a:bodyPr/>
          <a:lstStyle/>
          <a:p>
            <a:pPr>
              <a:buNone/>
            </a:pPr>
            <a:r>
              <a:rPr lang="en-US" dirty="0" smtClean="0"/>
              <a:t>7. Confirmed Letter of Credit </a:t>
            </a:r>
          </a:p>
          <a:p>
            <a:pPr>
              <a:buNone/>
            </a:pPr>
            <a:r>
              <a:rPr lang="en-US" dirty="0" smtClean="0"/>
              <a:t>8. Unconfirmed Letter of Credit</a:t>
            </a:r>
          </a:p>
          <a:p>
            <a:pPr>
              <a:buNone/>
            </a:pPr>
            <a:r>
              <a:rPr lang="en-US" dirty="0" smtClean="0"/>
              <a:t>9. With Recourse Letter of Credit</a:t>
            </a:r>
          </a:p>
          <a:p>
            <a:pPr>
              <a:buNone/>
            </a:pPr>
            <a:r>
              <a:rPr lang="en-US" dirty="0" smtClean="0"/>
              <a:t>10. Without Recourse Letter of Credit</a:t>
            </a:r>
          </a:p>
          <a:p>
            <a:pPr>
              <a:buNone/>
            </a:pPr>
            <a:r>
              <a:rPr lang="en-US" dirty="0" smtClean="0"/>
              <a:t>11. Transferable Letter of Credit</a:t>
            </a:r>
          </a:p>
          <a:p>
            <a:pPr>
              <a:buNone/>
            </a:pPr>
            <a:r>
              <a:rPr lang="en-US" dirty="0" smtClean="0"/>
              <a:t>12. Non-transferable Letter of Credit</a:t>
            </a:r>
          </a:p>
          <a:p>
            <a:pPr>
              <a:buNone/>
            </a:pPr>
            <a:r>
              <a:rPr lang="en-US" dirty="0" smtClean="0"/>
              <a:t>13. Back to Back Letter of Credit</a:t>
            </a: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11</a:t>
            </a:fld>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1"/>
          <p:cNvSpPr>
            <a:spLocks noChangeArrowheads="1"/>
          </p:cNvSpPr>
          <p:nvPr/>
        </p:nvSpPr>
        <p:spPr bwMode="auto">
          <a:xfrm>
            <a:off x="500828" y="285728"/>
            <a:ext cx="7859545" cy="6247864"/>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212725"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ثانيا : الشيكات المصرفية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المشتراة</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12725"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الشيكات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المشتر</a:t>
            </a:r>
            <a:r>
              <a:rPr kumimoji="0" lang="ar-OM"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ة التي ترد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البنك  قد تكون شيكات بالعملة المحلية مسحوبة على بنوك محلية فتقيد   بحسابات عملاء البنك وتعامل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مشتراة</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بواسطة قسم الودائع وتحصل عن طريق غرفة المقاصة0</a:t>
            </a:r>
            <a:endParaRPr lang="ar-OM" sz="1100" dirty="0" smtClean="0">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12725"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أما الشيكات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المشتراة</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بالعملة الأجنبية فهي الشيكات المسحوبة على بنوك معروفة في الخارج ، وعند تقديمها للبنك يجب مراعاة الأمور الآتية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r" defTabSz="914400" rtl="1" eaLnBrk="0" fontAlgn="base" latinLnBrk="0" hangingPunct="0">
              <a:lnSpc>
                <a:spcPct val="100000"/>
              </a:lnSpc>
              <a:spcBef>
                <a:spcPct val="0"/>
              </a:spcBef>
              <a:spcAft>
                <a:spcPct val="0"/>
              </a:spcAft>
              <a:buClrTx/>
              <a:buSzTx/>
              <a:buFont typeface="+mj-lt"/>
              <a:buAutoNum type="arabicParenR"/>
              <a:tabLst>
                <a:tab pos="-212725"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النواحي القانونية  للشيك من حيث اسم الساحب ، والمستفيد ، والمبلغ ، والبنك المسحوب عليه 0</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r" defTabSz="914400" rtl="1" eaLnBrk="0" fontAlgn="base" latinLnBrk="0" hangingPunct="0">
              <a:lnSpc>
                <a:spcPct val="100000"/>
              </a:lnSpc>
              <a:spcBef>
                <a:spcPct val="0"/>
              </a:spcBef>
              <a:spcAft>
                <a:spcPct val="0"/>
              </a:spcAft>
              <a:buClrTx/>
              <a:buSzTx/>
              <a:buFont typeface="+mj-lt"/>
              <a:buAutoNum type="arabicParenR"/>
              <a:tabLst>
                <a:tab pos="-212725"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تاريخ الشيك والتأكد من المادة القانونية للشيك 0</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r" defTabSz="914400" rtl="1" eaLnBrk="0" fontAlgn="base" latinLnBrk="0" hangingPunct="0">
              <a:lnSpc>
                <a:spcPct val="100000"/>
              </a:lnSpc>
              <a:spcBef>
                <a:spcPct val="0"/>
              </a:spcBef>
              <a:spcAft>
                <a:spcPct val="0"/>
              </a:spcAft>
              <a:buClrTx/>
              <a:buSzTx/>
              <a:buFont typeface="+mj-lt"/>
              <a:buAutoNum type="arabicParenR"/>
              <a:tabLst>
                <a:tab pos="-212725"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نوع العملة الصادرة منها الشيك0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r" defTabSz="914400" rtl="1" eaLnBrk="0" fontAlgn="base" latinLnBrk="0" hangingPunct="0">
              <a:lnSpc>
                <a:spcPct val="100000"/>
              </a:lnSpc>
              <a:spcBef>
                <a:spcPct val="0"/>
              </a:spcBef>
              <a:spcAft>
                <a:spcPct val="0"/>
              </a:spcAft>
              <a:buClrTx/>
              <a:buSzTx/>
              <a:buFont typeface="+mj-lt"/>
              <a:buAutoNum type="arabicParenR"/>
              <a:tabLst>
                <a:tab pos="-212725"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مطابقة تواقيع المخولين عن البنك الساحب ( المصدر للشيك)0</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r" defTabSz="914400" rtl="1" eaLnBrk="0" fontAlgn="base" latinLnBrk="0" hangingPunct="0">
              <a:lnSpc>
                <a:spcPct val="100000"/>
              </a:lnSpc>
              <a:spcBef>
                <a:spcPct val="0"/>
              </a:spcBef>
              <a:spcAft>
                <a:spcPct val="0"/>
              </a:spcAft>
              <a:buClrTx/>
              <a:buSzTx/>
              <a:buFont typeface="+mj-lt"/>
              <a:buAutoNum type="arabicParenR"/>
              <a:tabLst>
                <a:tab pos="-212725"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تظهير المستفيد للشيك المقدم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البنك 0</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r" defTabSz="914400" rtl="1" eaLnBrk="0" fontAlgn="base" latinLnBrk="0" hangingPunct="0">
              <a:lnSpc>
                <a:spcPct val="100000"/>
              </a:lnSpc>
              <a:spcBef>
                <a:spcPct val="0"/>
              </a:spcBef>
              <a:spcAft>
                <a:spcPct val="0"/>
              </a:spcAft>
              <a:buClrTx/>
              <a:buSzTx/>
              <a:buFont typeface="+mj-lt"/>
              <a:buAutoNum type="arabicParenR"/>
              <a:tabLst>
                <a:tab pos="-212725"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تنظيم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فيشة</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إيداع  مقاصة بالشيكات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المشتراة</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0</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r" defTabSz="914400" rtl="1" eaLnBrk="0" fontAlgn="base" latinLnBrk="0" hangingPunct="0">
              <a:lnSpc>
                <a:spcPct val="100000"/>
              </a:lnSpc>
              <a:spcBef>
                <a:spcPct val="0"/>
              </a:spcBef>
              <a:spcAft>
                <a:spcPct val="0"/>
              </a:spcAft>
              <a:buClrTx/>
              <a:buSzTx/>
              <a:buFont typeface="+mj-lt"/>
              <a:buAutoNum type="arabicParenR"/>
              <a:tabLst>
                <a:tab pos="-212725"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تنظيم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فيشة</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دفع من حساب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اوراق</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مشتراة</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بالشيكات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المشتراة</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0</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r" defTabSz="914400" rtl="1" eaLnBrk="0" fontAlgn="base" latinLnBrk="0" hangingPunct="0">
              <a:lnSpc>
                <a:spcPct val="100000"/>
              </a:lnSpc>
              <a:spcBef>
                <a:spcPct val="0"/>
              </a:spcBef>
              <a:spcAft>
                <a:spcPct val="0"/>
              </a:spcAft>
              <a:buClrTx/>
              <a:buSzTx/>
              <a:buFont typeface="+mj-lt"/>
              <a:buAutoNum type="arabicParenR"/>
              <a:tabLst>
                <a:tab pos="-212725"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تسجيل الشيكات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المشتراة</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في سجل الشيكات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المشتراة</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0</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r" defTabSz="914400" rtl="1" eaLnBrk="0" fontAlgn="base" latinLnBrk="0" hangingPunct="0">
              <a:lnSpc>
                <a:spcPct val="100000"/>
              </a:lnSpc>
              <a:spcBef>
                <a:spcPct val="0"/>
              </a:spcBef>
              <a:spcAft>
                <a:spcPct val="0"/>
              </a:spcAft>
              <a:buClrTx/>
              <a:buSzTx/>
              <a:buFont typeface="+mj-lt"/>
              <a:buAutoNum type="arabicParenR"/>
              <a:tabLst>
                <a:tab pos="-212725"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مراعاة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الشيكات التي تحمل إشارة وشركاه (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&amp; Co</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لا</a:t>
            </a:r>
            <a:r>
              <a:rPr kumimoji="0" lang="ar-OM"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تصرف نقدا بل تودع بالحساب</a:t>
            </a:r>
            <a:r>
              <a:rPr kumimoji="0" lang="ar-OM"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457200" marR="0" lvl="0" indent="-457200" algn="r" defTabSz="914400" rtl="1" eaLnBrk="0" fontAlgn="base" latinLnBrk="0" hangingPunct="0">
              <a:lnSpc>
                <a:spcPct val="100000"/>
              </a:lnSpc>
              <a:spcBef>
                <a:spcPct val="0"/>
              </a:spcBef>
              <a:spcAft>
                <a:spcPct val="0"/>
              </a:spcAft>
              <a:buClrTx/>
              <a:buSzTx/>
              <a:buFont typeface="+mj-lt"/>
              <a:buAutoNum type="arabicParenR"/>
              <a:tabLst>
                <a:tab pos="-212725" algn="l"/>
              </a:tabLst>
            </a:pPr>
            <a:r>
              <a:rPr kumimoji="0" lang="ar-OM"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a:t>
            </a:r>
            <a:r>
              <a:rPr lang="ar-IQ" sz="2000" dirty="0" smtClean="0">
                <a:solidFill>
                  <a:schemeClr val="tx1"/>
                </a:solidFill>
                <a:latin typeface="Arial" pitchFamily="34" charset="0"/>
                <a:ea typeface="Times New Roman" pitchFamily="18" charset="0"/>
                <a:cs typeface="Arial" pitchFamily="34" charset="0"/>
              </a:rPr>
              <a:t>تأكد من سلامة الشيك بحيث يتحاشى البنك اخذ الشيكات الشخصية إلا بعد التأكد من شخصية المستفيد واخذ الشيك متحقق الدفع بعد مضي عشرين يوما من تاريخ إيداعه أو أكثر لحين التأكد من رد البريد ويتم ذلك في حالة وجود حساب للعميل لدى البنك</a:t>
            </a:r>
            <a:r>
              <a:rPr lang="en-US" sz="2000" dirty="0" smtClean="0">
                <a:solidFill>
                  <a:schemeClr val="tx1"/>
                </a:solidFill>
                <a:latin typeface="Arial" pitchFamily="34" charset="0"/>
                <a:ea typeface="Times New Roman" pitchFamily="18" charset="0"/>
                <a:cs typeface="Arial" pitchFamily="34" charset="0"/>
              </a:rPr>
              <a:t> </a:t>
            </a:r>
            <a:endParaRPr lang="en-US" sz="2800" dirty="0" smtClean="0">
              <a:solidFill>
                <a:schemeClr val="tx1"/>
              </a:solidFill>
              <a:latin typeface="Arial" pitchFamily="34" charset="0"/>
              <a:cs typeface="Arial" pitchFamily="34" charset="0"/>
            </a:endParaRPr>
          </a:p>
          <a:p>
            <a:pPr marL="457200" marR="0" lvl="0" indent="-457200" algn="r" defTabSz="914400" rtl="1" eaLnBrk="0" fontAlgn="base" latinLnBrk="0" hangingPunct="0">
              <a:lnSpc>
                <a:spcPct val="100000"/>
              </a:lnSpc>
              <a:spcBef>
                <a:spcPct val="0"/>
              </a:spcBef>
              <a:spcAft>
                <a:spcPct val="0"/>
              </a:spcAft>
              <a:buClrTx/>
              <a:buSzTx/>
              <a:buFont typeface="+mj-lt"/>
              <a:buAutoNum type="arabicParenR"/>
              <a:tabLst>
                <a:tab pos="-212725" algn="l"/>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110</a:t>
            </a:fld>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29588" y="285728"/>
            <a:ext cx="4429156" cy="582594"/>
          </a:xfrm>
        </p:spPr>
        <p:txBody>
          <a:bodyPr>
            <a:normAutofit/>
          </a:bodyPr>
          <a:lstStyle/>
          <a:p>
            <a:r>
              <a:rPr lang="ar-IQ" sz="3200" dirty="0" smtClean="0"/>
              <a:t>الشيكات السياحية</a:t>
            </a:r>
            <a:endParaRPr lang="en-US" sz="3200" dirty="0"/>
          </a:p>
        </p:txBody>
      </p:sp>
      <p:sp>
        <p:nvSpPr>
          <p:cNvPr id="3" name="عنصر نائب للمحتوى 2"/>
          <p:cNvSpPr>
            <a:spLocks noGrp="1"/>
          </p:cNvSpPr>
          <p:nvPr>
            <p:ph idx="1"/>
          </p:nvPr>
        </p:nvSpPr>
        <p:spPr>
          <a:xfrm>
            <a:off x="457280" y="857232"/>
            <a:ext cx="8231029" cy="5268933"/>
          </a:xfrm>
        </p:spPr>
        <p:txBody>
          <a:bodyPr>
            <a:noAutofit/>
          </a:bodyPr>
          <a:lstStyle/>
          <a:p>
            <a:pPr marL="0" indent="0" algn="just" rtl="1">
              <a:buNone/>
            </a:pPr>
            <a:r>
              <a:rPr lang="ar-IQ" sz="2000" dirty="0" smtClean="0"/>
              <a:t>تعرف الشيكات السياحية </a:t>
            </a:r>
            <a:r>
              <a:rPr lang="ar-IQ" sz="2000" dirty="0" err="1" smtClean="0"/>
              <a:t>بانها</a:t>
            </a:r>
            <a:r>
              <a:rPr lang="ar-IQ" sz="2000" dirty="0" smtClean="0"/>
              <a:t> أدوات تسوية مدفوعات تحظى بالقبول شبه العام قابلة للصرف لدى كافة البنوك ومعظم المؤسسات التجارية وفي معظم دول العالم 0وتقوم بعض البنوك والشركات السياحية بإصدار شيكات المسافرين رغبة منها في تقديم المساعدة لعملائها الراغبين بالسفر </a:t>
            </a:r>
            <a:r>
              <a:rPr lang="ar-IQ" sz="2000" dirty="0" err="1" smtClean="0"/>
              <a:t>الى</a:t>
            </a:r>
            <a:r>
              <a:rPr lang="ar-IQ" sz="2000" dirty="0" smtClean="0"/>
              <a:t> الخارج0 وبذلك لا</a:t>
            </a:r>
            <a:r>
              <a:rPr lang="ar-OM" sz="2000" dirty="0" smtClean="0"/>
              <a:t> </a:t>
            </a:r>
            <a:r>
              <a:rPr lang="ar-IQ" sz="2000" dirty="0" smtClean="0"/>
              <a:t>يحتاج المسافر إلى التزود بأنواع مختلفة من النقد 0 وتسهيلا للعمل بهذه الشيكات السياحية ، يتم إصدارها بفئات متعددة تكون عادة بالعملات الرئيسية كالدولار الأمريكي </a:t>
            </a:r>
            <a:r>
              <a:rPr lang="ar-IQ" sz="2000" dirty="0" err="1" smtClean="0"/>
              <a:t>واليورو</a:t>
            </a:r>
            <a:r>
              <a:rPr lang="ar-IQ" sz="2000" dirty="0" smtClean="0"/>
              <a:t> </a:t>
            </a:r>
            <a:r>
              <a:rPr lang="ar-IQ" sz="2000" dirty="0" err="1" smtClean="0"/>
              <a:t>والباون</a:t>
            </a:r>
            <a:r>
              <a:rPr lang="ar-IQ" sz="2000" dirty="0" smtClean="0"/>
              <a:t> الإسترليني والين الياباني وغيرها0ومنعا للاختلاس والتزوير في الشيكات السياحية يتطلب الأمر ضرورة توقيع مشتري الشيك على وجه الشيك أمام الموظف المختص عند تسليمه الشيكات من البنك وتوقيعه توقيعا ثانياً عند صرف الشيكات أمام موظف البنك الدافع 0ويحصل البنك على الشيكات السياحية من مراسليه في الخارج ( مصدري الشيكات السياحية ) ،أو من الشركات الدولية التي تصدر هذه الشيكات بموجب اتفاقات وترتيبات خاصة بجميع الشروط المتعلقة بشيكات المسافرين ، ومن هؤلاء المراسلين( بنك أوف أمريكا ) ،( بنك </a:t>
            </a:r>
            <a:r>
              <a:rPr lang="ar-IQ" sz="2000" dirty="0" err="1" smtClean="0"/>
              <a:t>باركليز</a:t>
            </a:r>
            <a:r>
              <a:rPr lang="ar-IQ" sz="2000" dirty="0" smtClean="0"/>
              <a:t>) ،( </a:t>
            </a:r>
            <a:r>
              <a:rPr lang="ar-IQ" sz="2000" dirty="0" err="1" smtClean="0"/>
              <a:t>وثوماس</a:t>
            </a:r>
            <a:r>
              <a:rPr lang="ar-IQ" sz="2000" dirty="0" smtClean="0"/>
              <a:t> كوك) </a:t>
            </a:r>
            <a:r>
              <a:rPr lang="ar-IQ" sz="2000" dirty="0" err="1" smtClean="0"/>
              <a:t>و</a:t>
            </a:r>
            <a:r>
              <a:rPr lang="ar-IQ" sz="2000" dirty="0" smtClean="0"/>
              <a:t>(</a:t>
            </a:r>
            <a:r>
              <a:rPr lang="ar-IQ" sz="2000" dirty="0" err="1" smtClean="0"/>
              <a:t>امريكان</a:t>
            </a:r>
            <a:r>
              <a:rPr lang="ar-IQ" sz="2000" dirty="0" smtClean="0"/>
              <a:t> اكسبريس)  وغيرها .وعند استلام الشيكات السياحية برسم البيع يجب فحصها وعدها ، ومعرفة فئاتها المختلفة ومطابقة مجموع قيمتها حيث تسجل في سجل الشيكات السياحية وتوضع في صندوق حديدي خاص </a:t>
            </a:r>
            <a:r>
              <a:rPr lang="ar-IQ" sz="2000" dirty="0" err="1" smtClean="0"/>
              <a:t>او</a:t>
            </a:r>
            <a:r>
              <a:rPr lang="ar-IQ" sz="2000" dirty="0" smtClean="0"/>
              <a:t> قاصة حديدية تحت الرقابة الثنائية ويتم جردها دورياً  كل شهر والتأكد من صحتها ومطابقة قيمتها للدفاتر المحاسبية .</a:t>
            </a:r>
            <a:endParaRPr lang="en-US" sz="2000" dirty="0" smtClean="0"/>
          </a:p>
          <a:p>
            <a:pPr marL="0" indent="0" algn="just" rtl="1">
              <a:buNone/>
            </a:pPr>
            <a:endParaRPr lang="en-US" sz="2000"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111</a:t>
            </a:fld>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أولا : مميزات الشيكات السياحية</a:t>
            </a:r>
            <a:endParaRPr lang="en-US" dirty="0"/>
          </a:p>
        </p:txBody>
      </p:sp>
      <p:sp>
        <p:nvSpPr>
          <p:cNvPr id="3" name="عنصر نائب للمحتوى 2"/>
          <p:cNvSpPr>
            <a:spLocks noGrp="1"/>
          </p:cNvSpPr>
          <p:nvPr>
            <p:ph idx="1"/>
          </p:nvPr>
        </p:nvSpPr>
        <p:spPr>
          <a:xfrm>
            <a:off x="429390" y="1571612"/>
            <a:ext cx="8231029" cy="4525963"/>
          </a:xfrm>
        </p:spPr>
        <p:txBody>
          <a:bodyPr>
            <a:normAutofit fontScale="85000" lnSpcReduction="20000"/>
          </a:bodyPr>
          <a:lstStyle/>
          <a:p>
            <a:pPr algn="r" rtl="1">
              <a:buNone/>
            </a:pPr>
            <a:r>
              <a:rPr lang="ar-IQ" dirty="0" smtClean="0"/>
              <a:t>1- تطبع على أوراق شبيهه بأوراق النقد من حيث النوع والجودة يصعب تزويرها 0</a:t>
            </a:r>
            <a:endParaRPr lang="en-US" dirty="0" smtClean="0"/>
          </a:p>
          <a:p>
            <a:pPr algn="r" rtl="1">
              <a:buNone/>
            </a:pPr>
            <a:r>
              <a:rPr lang="ar-IQ" dirty="0" smtClean="0"/>
              <a:t>2- تصدر عن البنوك الكبيرة مثل ستي بنك ، بنك اوف امريكا والشركات العالمية مثل ثوماس كوك في بريطانيا وامريكان اكسبرس في أمريكا والتي تتمتع بمراكز مالية قوية وسمعة جيدة 0</a:t>
            </a:r>
            <a:endParaRPr lang="en-US" dirty="0" smtClean="0"/>
          </a:p>
          <a:p>
            <a:pPr algn="r" rtl="1">
              <a:buNone/>
            </a:pPr>
            <a:r>
              <a:rPr lang="ar-IQ" dirty="0" smtClean="0"/>
              <a:t>3- غير خاضعة لإيقاف صرفها لدى البنك مصدرها إلا في حالة واحدة وهي استلام طلب خطي من مشتري الشيكات يفيد أنها ضاعت منه أو سرقت وعلى أن يرفق بالطلب تقرير من الشرطة في مكانها ضياعها ونسخة من اتفاقية الشراء وجواز سفر ساري المفعول للشخص الذي أضاعها .</a:t>
            </a:r>
            <a:endParaRPr lang="en-US" dirty="0" smtClean="0"/>
          </a:p>
          <a:p>
            <a:pPr algn="r" rtl="1">
              <a:buNone/>
            </a:pPr>
            <a:r>
              <a:rPr lang="ar-IQ" dirty="0" smtClean="0"/>
              <a:t>4- قابلة للاستبدال والتعويض إذا فقدت وسرقت من قبل مصدرها أو شركة الفيزا العالمية .</a:t>
            </a:r>
            <a:endParaRPr lang="en-US" dirty="0" smtClean="0"/>
          </a:p>
          <a:p>
            <a:pPr algn="r">
              <a:buNone/>
            </a:pPr>
            <a:endParaRPr lang="en-US"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112</a:t>
            </a:fld>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ثانيا : بيع شيكات المسافرين للعملاء </a:t>
            </a:r>
            <a:endParaRPr lang="en-US" dirty="0"/>
          </a:p>
        </p:txBody>
      </p:sp>
      <p:sp>
        <p:nvSpPr>
          <p:cNvPr id="3" name="عنصر نائب للمحتوى 2"/>
          <p:cNvSpPr>
            <a:spLocks noGrp="1"/>
          </p:cNvSpPr>
          <p:nvPr>
            <p:ph idx="1"/>
          </p:nvPr>
        </p:nvSpPr>
        <p:spPr>
          <a:xfrm>
            <a:off x="457280" y="1214422"/>
            <a:ext cx="8231029" cy="4911743"/>
          </a:xfrm>
        </p:spPr>
        <p:txBody>
          <a:bodyPr>
            <a:normAutofit fontScale="92500" lnSpcReduction="10000"/>
          </a:bodyPr>
          <a:lstStyle/>
          <a:p>
            <a:pPr algn="r" rtl="1"/>
            <a:r>
              <a:rPr lang="ar-IQ" dirty="0" smtClean="0"/>
              <a:t>عند بيع شيكات المسافرين للعملاء يتبع البنك الإجراءات التالية :</a:t>
            </a:r>
            <a:endParaRPr lang="en-US" dirty="0" smtClean="0"/>
          </a:p>
          <a:p>
            <a:pPr algn="r" rtl="1"/>
            <a:r>
              <a:rPr lang="ar-IQ" dirty="0" smtClean="0"/>
              <a:t>1- يعبئ العميل طلب شراء شيكات سياحية مبيناً  فيه قيمتها ونوع العملة التي يرغب في الحصول عليها 0</a:t>
            </a:r>
            <a:endParaRPr lang="en-US" dirty="0" smtClean="0"/>
          </a:p>
          <a:p>
            <a:pPr algn="r" rtl="1"/>
            <a:r>
              <a:rPr lang="ar-IQ" dirty="0" smtClean="0"/>
              <a:t>2- تحدد القيمة المعادلة بالعملة المحلية وتقيد على حساب العميل أو يطلب منه دفع القيمة للصندوق0</a:t>
            </a:r>
            <a:endParaRPr lang="en-US" dirty="0" smtClean="0"/>
          </a:p>
          <a:p>
            <a:pPr algn="r" rtl="1"/>
            <a:r>
              <a:rPr lang="ar-IQ" dirty="0" smtClean="0"/>
              <a:t>3- تستخرج الشيكات من القاصة ويطلب من العميل التوقيع عليها وعلى اتفاقية الشراء التي تعبأ بتفاصيل الشيكات المباعة 0</a:t>
            </a:r>
            <a:endParaRPr lang="en-US" dirty="0" smtClean="0"/>
          </a:p>
          <a:p>
            <a:pPr algn="r" rtl="1"/>
            <a:r>
              <a:rPr lang="ar-IQ" dirty="0" smtClean="0"/>
              <a:t>4- يسلم العميل النسخة الثانية من اتفاقية الشيكات مع الشيكات بعد توقيعها من قبل العميل المشتري ويتم تسجيل الشيكات السياحية المباعة وعددها وفئاتها في سجل شيكات المسافرين 0</a:t>
            </a:r>
            <a:endParaRPr lang="en-US" dirty="0" smtClean="0"/>
          </a:p>
          <a:p>
            <a:pPr algn="r"/>
            <a:endParaRPr lang="en-US"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113</a:t>
            </a:fld>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80" y="214290"/>
            <a:ext cx="8231029" cy="714380"/>
          </a:xfrm>
        </p:spPr>
        <p:txBody>
          <a:bodyPr>
            <a:noAutofit/>
          </a:bodyPr>
          <a:lstStyle/>
          <a:p>
            <a:pPr rtl="1"/>
            <a:r>
              <a:rPr lang="ar-IQ" sz="3200" dirty="0" smtClean="0"/>
              <a:t>ثالثا : شراء وصرف شيكات المسافرين من قبل البنك   </a:t>
            </a:r>
            <a:r>
              <a:rPr lang="en-US" sz="3200" dirty="0" smtClean="0"/>
              <a:t/>
            </a:r>
            <a:br>
              <a:rPr lang="en-US" sz="3200" dirty="0" smtClean="0"/>
            </a:br>
            <a:endParaRPr lang="en-US" sz="3200" dirty="0"/>
          </a:p>
        </p:txBody>
      </p:sp>
      <p:sp>
        <p:nvSpPr>
          <p:cNvPr id="3" name="عنصر نائب للمحتوى 2"/>
          <p:cNvSpPr>
            <a:spLocks noGrp="1"/>
          </p:cNvSpPr>
          <p:nvPr>
            <p:ph idx="1"/>
          </p:nvPr>
        </p:nvSpPr>
        <p:spPr>
          <a:xfrm>
            <a:off x="457280" y="642918"/>
            <a:ext cx="8231029" cy="5483247"/>
          </a:xfrm>
        </p:spPr>
        <p:txBody>
          <a:bodyPr>
            <a:normAutofit fontScale="85000" lnSpcReduction="20000"/>
          </a:bodyPr>
          <a:lstStyle/>
          <a:p>
            <a:pPr algn="r" rtl="1">
              <a:buNone/>
            </a:pPr>
            <a:r>
              <a:rPr lang="ar-IQ" dirty="0" smtClean="0"/>
              <a:t>يمكن للبنك صرف الشيكات السياحية للعملاء المعروفين بعد تدقيق هذه الشيكات المقدمة والتأكد من  صحتها ، وقيام العميل بالتوقيع الثاني </a:t>
            </a:r>
            <a:r>
              <a:rPr lang="ar-IQ" dirty="0" err="1" smtClean="0"/>
              <a:t>امام</a:t>
            </a:r>
            <a:r>
              <a:rPr lang="ar-IQ" dirty="0" smtClean="0"/>
              <a:t> موظف الحوالات في البنك ومطابقته مع التوقيع </a:t>
            </a:r>
            <a:r>
              <a:rPr lang="ar-IQ" dirty="0" err="1" smtClean="0"/>
              <a:t>الاول</a:t>
            </a:r>
            <a:r>
              <a:rPr lang="ar-IQ" dirty="0" smtClean="0"/>
              <a:t> على  نفس الشيك الذي وقع </a:t>
            </a:r>
            <a:r>
              <a:rPr lang="ar-IQ" dirty="0" err="1" smtClean="0"/>
              <a:t>امام</a:t>
            </a:r>
            <a:r>
              <a:rPr lang="ar-IQ" dirty="0" smtClean="0"/>
              <a:t> البنك البائع . وتسطر هذه الشيكات بختم تسطير البنك وترسل </a:t>
            </a:r>
            <a:r>
              <a:rPr lang="ar-IQ" dirty="0" err="1" smtClean="0"/>
              <a:t>الى</a:t>
            </a:r>
            <a:r>
              <a:rPr lang="ar-IQ" dirty="0" smtClean="0"/>
              <a:t> البنك المسحوب عليه ليتم قيدها لحساب البنك المرسل لديه 0 وبخلاف ذلك تؤخذ هذه الشيكات برسم  التحصيل وتدفع للعميل بعد التأكد من قيمتها لحساب البنك المرسل 0</a:t>
            </a:r>
            <a:endParaRPr lang="en-US" dirty="0" smtClean="0"/>
          </a:p>
          <a:p>
            <a:pPr algn="r" rtl="1">
              <a:buNone/>
            </a:pPr>
            <a:r>
              <a:rPr lang="ar-IQ" dirty="0" err="1" smtClean="0"/>
              <a:t>اما</a:t>
            </a:r>
            <a:r>
              <a:rPr lang="ar-IQ" dirty="0" smtClean="0"/>
              <a:t> </a:t>
            </a:r>
            <a:r>
              <a:rPr lang="ar-IQ" dirty="0" err="1" smtClean="0"/>
              <a:t>اجراءات</a:t>
            </a:r>
            <a:r>
              <a:rPr lang="ar-IQ" dirty="0" smtClean="0"/>
              <a:t> شراء هذه الشيكات فهي كما يلي :</a:t>
            </a:r>
            <a:endParaRPr lang="en-US" dirty="0" smtClean="0"/>
          </a:p>
          <a:p>
            <a:pPr algn="r" rtl="1">
              <a:buNone/>
            </a:pPr>
            <a:r>
              <a:rPr lang="ar-IQ" dirty="0" smtClean="0"/>
              <a:t>1- التأكد من هوية العميل والحصول على صورة عنها 0</a:t>
            </a:r>
            <a:endParaRPr lang="en-US" dirty="0" smtClean="0"/>
          </a:p>
          <a:p>
            <a:pPr algn="r" rtl="1">
              <a:buNone/>
            </a:pPr>
            <a:r>
              <a:rPr lang="ar-IQ" dirty="0" smtClean="0"/>
              <a:t>2- الطلب من العميل التوقيع توقيعاً  ثانيا على الشيكات ومطابقته للتوقيع </a:t>
            </a:r>
            <a:r>
              <a:rPr lang="ar-IQ" dirty="0" err="1" smtClean="0"/>
              <a:t>الاول</a:t>
            </a:r>
            <a:r>
              <a:rPr lang="ar-IQ" dirty="0" smtClean="0"/>
              <a:t> ولتوقيعه على اتفاقية الشراء </a:t>
            </a:r>
            <a:endParaRPr lang="en-US" dirty="0" smtClean="0"/>
          </a:p>
          <a:p>
            <a:pPr algn="r" rtl="1">
              <a:buNone/>
            </a:pPr>
            <a:r>
              <a:rPr lang="ar-IQ" dirty="0" smtClean="0"/>
              <a:t>3- احتساب القيمة المعادلة للشيكات وقيد المبلغ الصافي بعد احتساب عمولة البنك لحساب العميل أو تنظيم مستند صرف من الصندوق ودفع القيمة للعميل .</a:t>
            </a:r>
            <a:endParaRPr lang="en-US"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114</a:t>
            </a:fld>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572266" y="214288"/>
          <a:ext cx="7715304" cy="5991865"/>
        </p:xfrm>
        <a:graphic>
          <a:graphicData uri="http://schemas.openxmlformats.org/drawingml/2006/table">
            <a:tbl>
              <a:tblPr rtl="1"/>
              <a:tblGrid>
                <a:gridCol w="3714776">
                  <a:extLst>
                    <a:ext uri="{9D8B030D-6E8A-4147-A177-3AD203B41FA5}">
                      <a16:colId xmlns:a16="http://schemas.microsoft.com/office/drawing/2014/main" val="20000"/>
                    </a:ext>
                  </a:extLst>
                </a:gridCol>
                <a:gridCol w="4000528">
                  <a:extLst>
                    <a:ext uri="{9D8B030D-6E8A-4147-A177-3AD203B41FA5}">
                      <a16:colId xmlns:a16="http://schemas.microsoft.com/office/drawing/2014/main" val="20001"/>
                    </a:ext>
                  </a:extLst>
                </a:gridCol>
              </a:tblGrid>
              <a:tr h="759029">
                <a:tc>
                  <a:txBody>
                    <a:bodyPr/>
                    <a:lstStyle/>
                    <a:p>
                      <a:pPr marL="0" marR="0" algn="ctr" rtl="1">
                        <a:spcBef>
                          <a:spcPts val="0"/>
                        </a:spcBef>
                        <a:spcAft>
                          <a:spcPts val="0"/>
                        </a:spcAft>
                      </a:pPr>
                      <a:r>
                        <a:rPr lang="ar-SA" sz="2400" dirty="0">
                          <a:latin typeface="Times New Roman"/>
                          <a:ea typeface="Times New Roman"/>
                          <a:cs typeface="Arial"/>
                        </a:rPr>
                        <a:t>الشيكات المصرفية</a:t>
                      </a:r>
                      <a:endParaRPr lang="en-US" sz="2000" dirty="0">
                        <a:latin typeface="Times New Roman"/>
                        <a:ea typeface="Times New Roman"/>
                        <a:cs typeface="Arial"/>
                      </a:endParaRPr>
                    </a:p>
                  </a:txBody>
                  <a:tcPr marL="67745" marR="67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a:latin typeface="Times New Roman"/>
                          <a:ea typeface="Times New Roman"/>
                          <a:cs typeface="Arial"/>
                        </a:rPr>
                        <a:t>الشيكات السياحية</a:t>
                      </a:r>
                      <a:endParaRPr lang="en-US" sz="2000">
                        <a:latin typeface="Times New Roman"/>
                        <a:ea typeface="Times New Roman"/>
                        <a:cs typeface="Arial"/>
                      </a:endParaRPr>
                    </a:p>
                  </a:txBody>
                  <a:tcPr marL="67745" marR="67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59029">
                <a:tc>
                  <a:txBody>
                    <a:bodyPr/>
                    <a:lstStyle/>
                    <a:p>
                      <a:pPr marL="0" marR="0" algn="r" rtl="1">
                        <a:spcBef>
                          <a:spcPts val="0"/>
                        </a:spcBef>
                        <a:spcAft>
                          <a:spcPts val="0"/>
                        </a:spcAft>
                      </a:pPr>
                      <a:r>
                        <a:rPr lang="ar-SA" sz="2400" dirty="0">
                          <a:latin typeface="Times New Roman"/>
                          <a:ea typeface="Times New Roman"/>
                          <a:cs typeface="Arial"/>
                        </a:rPr>
                        <a:t>1- تطبع حسب طلب العميل .</a:t>
                      </a:r>
                      <a:endParaRPr lang="en-US" sz="2000" dirty="0">
                        <a:latin typeface="Times New Roman"/>
                        <a:ea typeface="Times New Roman"/>
                        <a:cs typeface="Arial"/>
                      </a:endParaRPr>
                    </a:p>
                  </a:txBody>
                  <a:tcPr marL="67745" marR="67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2400" dirty="0">
                          <a:latin typeface="Times New Roman"/>
                          <a:ea typeface="Times New Roman"/>
                          <a:cs typeface="Arial"/>
                        </a:rPr>
                        <a:t>1- تكون مطبوعة مسبقاً0</a:t>
                      </a:r>
                      <a:endParaRPr lang="en-US" sz="2000" dirty="0">
                        <a:latin typeface="Times New Roman"/>
                        <a:ea typeface="Times New Roman"/>
                        <a:cs typeface="Arial"/>
                      </a:endParaRPr>
                    </a:p>
                  </a:txBody>
                  <a:tcPr marL="67745" marR="67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59029">
                <a:tc>
                  <a:txBody>
                    <a:bodyPr/>
                    <a:lstStyle/>
                    <a:p>
                      <a:pPr marL="0" marR="0" algn="r" rtl="1">
                        <a:spcBef>
                          <a:spcPts val="0"/>
                        </a:spcBef>
                        <a:spcAft>
                          <a:spcPts val="0"/>
                        </a:spcAft>
                      </a:pPr>
                      <a:r>
                        <a:rPr lang="ar-SA" sz="2400" dirty="0">
                          <a:latin typeface="Times New Roman"/>
                          <a:ea typeface="Times New Roman"/>
                          <a:cs typeface="Arial"/>
                        </a:rPr>
                        <a:t>2- يحدد المبلغ حسب رغبة العميل 0</a:t>
                      </a:r>
                      <a:endParaRPr lang="en-US" sz="2000" dirty="0">
                        <a:latin typeface="Times New Roman"/>
                        <a:ea typeface="Times New Roman"/>
                        <a:cs typeface="Arial"/>
                      </a:endParaRPr>
                    </a:p>
                  </a:txBody>
                  <a:tcPr marL="67745" marR="67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2400" dirty="0">
                          <a:latin typeface="Times New Roman"/>
                          <a:ea typeface="Times New Roman"/>
                          <a:cs typeface="Arial"/>
                        </a:rPr>
                        <a:t>2- تكون مبالغها بفئات محددة0</a:t>
                      </a:r>
                      <a:endParaRPr lang="en-US" sz="2000" dirty="0">
                        <a:latin typeface="Times New Roman"/>
                        <a:ea typeface="Times New Roman"/>
                        <a:cs typeface="Arial"/>
                      </a:endParaRPr>
                    </a:p>
                  </a:txBody>
                  <a:tcPr marL="67745" marR="67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59029">
                <a:tc>
                  <a:txBody>
                    <a:bodyPr/>
                    <a:lstStyle/>
                    <a:p>
                      <a:pPr marL="0" marR="0" algn="r" rtl="1">
                        <a:spcBef>
                          <a:spcPts val="0"/>
                        </a:spcBef>
                        <a:spcAft>
                          <a:spcPts val="0"/>
                        </a:spcAft>
                      </a:pPr>
                      <a:r>
                        <a:rPr lang="ar-SA" sz="2400" dirty="0">
                          <a:latin typeface="Times New Roman"/>
                          <a:ea typeface="Times New Roman"/>
                          <a:cs typeface="Arial"/>
                        </a:rPr>
                        <a:t>3- توقع من </a:t>
                      </a:r>
                      <a:r>
                        <a:rPr lang="ar-SA" sz="2400" dirty="0" err="1">
                          <a:latin typeface="Times New Roman"/>
                          <a:ea typeface="Times New Roman"/>
                          <a:cs typeface="Arial"/>
                        </a:rPr>
                        <a:t>المسؤولين</a:t>
                      </a:r>
                      <a:r>
                        <a:rPr lang="ar-SA" sz="2400" dirty="0">
                          <a:latin typeface="Times New Roman"/>
                          <a:ea typeface="Times New Roman"/>
                          <a:cs typeface="Arial"/>
                        </a:rPr>
                        <a:t> عند إصدارها 0</a:t>
                      </a:r>
                      <a:endParaRPr lang="en-US" sz="2000" dirty="0">
                        <a:latin typeface="Times New Roman"/>
                        <a:ea typeface="Times New Roman"/>
                        <a:cs typeface="Arial"/>
                      </a:endParaRPr>
                    </a:p>
                  </a:txBody>
                  <a:tcPr marL="67745" marR="67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2400">
                          <a:latin typeface="Times New Roman"/>
                          <a:ea typeface="Times New Roman"/>
                          <a:cs typeface="Arial"/>
                        </a:rPr>
                        <a:t>3- تكون موقعة مسبقاً من مسؤولي البنك / الشركة 0</a:t>
                      </a:r>
                      <a:endParaRPr lang="en-US" sz="2000">
                        <a:latin typeface="Times New Roman"/>
                        <a:ea typeface="Times New Roman"/>
                        <a:cs typeface="Arial"/>
                      </a:endParaRPr>
                    </a:p>
                  </a:txBody>
                  <a:tcPr marL="67745" marR="67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78662">
                <a:tc>
                  <a:txBody>
                    <a:bodyPr/>
                    <a:lstStyle/>
                    <a:p>
                      <a:pPr marL="0" marR="0" algn="r" rtl="1">
                        <a:spcBef>
                          <a:spcPts val="0"/>
                        </a:spcBef>
                        <a:spcAft>
                          <a:spcPts val="0"/>
                        </a:spcAft>
                      </a:pPr>
                      <a:r>
                        <a:rPr lang="ar-SA" sz="2400" dirty="0">
                          <a:latin typeface="Times New Roman"/>
                          <a:ea typeface="Times New Roman"/>
                          <a:cs typeface="Arial"/>
                        </a:rPr>
                        <a:t>4- تسري </a:t>
                      </a:r>
                      <a:r>
                        <a:rPr lang="ar-SA" sz="2400" dirty="0" err="1" smtClean="0">
                          <a:latin typeface="Times New Roman"/>
                          <a:ea typeface="Times New Roman"/>
                          <a:cs typeface="Arial"/>
                        </a:rPr>
                        <a:t>عليهاأحكام</a:t>
                      </a:r>
                      <a:r>
                        <a:rPr lang="ar-SA" sz="2400" dirty="0" smtClean="0">
                          <a:latin typeface="Times New Roman"/>
                          <a:ea typeface="Times New Roman"/>
                          <a:cs typeface="Arial"/>
                        </a:rPr>
                        <a:t> </a:t>
                      </a:r>
                      <a:r>
                        <a:rPr lang="ar-SA" sz="2400" dirty="0">
                          <a:latin typeface="Times New Roman"/>
                          <a:ea typeface="Times New Roman"/>
                          <a:cs typeface="Arial"/>
                        </a:rPr>
                        <a:t>تقادم الشيكات0</a:t>
                      </a:r>
                      <a:endParaRPr lang="en-US" sz="2000" dirty="0">
                        <a:latin typeface="Times New Roman"/>
                        <a:ea typeface="Times New Roman"/>
                        <a:cs typeface="Arial"/>
                      </a:endParaRPr>
                    </a:p>
                  </a:txBody>
                  <a:tcPr marL="67745" marR="67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2400" dirty="0">
                          <a:latin typeface="Times New Roman"/>
                          <a:ea typeface="Times New Roman"/>
                          <a:cs typeface="Arial"/>
                        </a:rPr>
                        <a:t>4- </a:t>
                      </a:r>
                      <a:r>
                        <a:rPr lang="ar-SA" sz="2400" dirty="0" err="1">
                          <a:latin typeface="Times New Roman"/>
                          <a:ea typeface="Times New Roman"/>
                          <a:cs typeface="Arial"/>
                        </a:rPr>
                        <a:t>لاتسري</a:t>
                      </a:r>
                      <a:r>
                        <a:rPr lang="ar-SA" sz="2400" dirty="0">
                          <a:latin typeface="Times New Roman"/>
                          <a:ea typeface="Times New Roman"/>
                          <a:cs typeface="Arial"/>
                        </a:rPr>
                        <a:t> عليها أحكام تقادم الشيكات </a:t>
                      </a:r>
                      <a:endParaRPr lang="en-US" sz="2000" dirty="0">
                        <a:latin typeface="Times New Roman"/>
                        <a:ea typeface="Times New Roman"/>
                        <a:cs typeface="Arial"/>
                      </a:endParaRPr>
                    </a:p>
                  </a:txBody>
                  <a:tcPr marL="67745" marR="67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59029">
                <a:tc>
                  <a:txBody>
                    <a:bodyPr/>
                    <a:lstStyle/>
                    <a:p>
                      <a:pPr marL="0" marR="0" algn="r" rtl="1">
                        <a:spcBef>
                          <a:spcPts val="0"/>
                        </a:spcBef>
                        <a:spcAft>
                          <a:spcPts val="0"/>
                        </a:spcAft>
                      </a:pPr>
                      <a:r>
                        <a:rPr lang="ar-SA" sz="2400" dirty="0">
                          <a:latin typeface="Times New Roman"/>
                          <a:ea typeface="Times New Roman"/>
                          <a:cs typeface="Arial"/>
                        </a:rPr>
                        <a:t>5- تصدر باسم مستفيد معين 0</a:t>
                      </a:r>
                      <a:endParaRPr lang="en-US" sz="2000" dirty="0">
                        <a:latin typeface="Times New Roman"/>
                        <a:ea typeface="Times New Roman"/>
                        <a:cs typeface="Arial"/>
                      </a:endParaRPr>
                    </a:p>
                  </a:txBody>
                  <a:tcPr marL="67745" marR="67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2400" dirty="0">
                          <a:latin typeface="Times New Roman"/>
                          <a:ea typeface="Times New Roman"/>
                          <a:cs typeface="Arial"/>
                        </a:rPr>
                        <a:t>5- تصدر بدون أسم 0</a:t>
                      </a:r>
                      <a:endParaRPr lang="en-US" sz="2000" dirty="0">
                        <a:latin typeface="Times New Roman"/>
                        <a:ea typeface="Times New Roman"/>
                        <a:cs typeface="Arial"/>
                      </a:endParaRPr>
                    </a:p>
                  </a:txBody>
                  <a:tcPr marL="67745" marR="67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518058">
                <a:tc>
                  <a:txBody>
                    <a:bodyPr/>
                    <a:lstStyle/>
                    <a:p>
                      <a:pPr marL="0" marR="0" algn="r" rtl="1">
                        <a:spcBef>
                          <a:spcPts val="0"/>
                        </a:spcBef>
                        <a:spcAft>
                          <a:spcPts val="0"/>
                        </a:spcAft>
                      </a:pPr>
                      <a:r>
                        <a:rPr lang="ar-SA" sz="2400" dirty="0">
                          <a:latin typeface="Times New Roman"/>
                          <a:ea typeface="Times New Roman"/>
                          <a:cs typeface="Arial"/>
                        </a:rPr>
                        <a:t>6- تدفع للمستفيد بعد التأكد من شخصيته 0</a:t>
                      </a:r>
                      <a:endParaRPr lang="en-US" sz="2000" dirty="0">
                        <a:latin typeface="Times New Roman"/>
                        <a:ea typeface="Times New Roman"/>
                        <a:cs typeface="Arial"/>
                      </a:endParaRPr>
                    </a:p>
                  </a:txBody>
                  <a:tcPr marL="67745" marR="67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2400" dirty="0">
                          <a:latin typeface="Times New Roman"/>
                          <a:ea typeface="Times New Roman"/>
                          <a:cs typeface="Arial"/>
                        </a:rPr>
                        <a:t>6- تدفع للحامل بعد مضاهاة توقيعه الثاني مع التوقيع الأول بعد التأكد من شخصيته 0</a:t>
                      </a:r>
                      <a:endParaRPr lang="en-US" sz="2000" dirty="0">
                        <a:latin typeface="Times New Roman"/>
                        <a:ea typeface="Times New Roman"/>
                        <a:cs typeface="Arial"/>
                      </a:endParaRPr>
                    </a:p>
                  </a:txBody>
                  <a:tcPr marL="67745" marR="67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3" name="Slide Number Placeholder 2"/>
          <p:cNvSpPr>
            <a:spLocks noGrp="1"/>
          </p:cNvSpPr>
          <p:nvPr>
            <p:ph type="sldNum" sz="quarter" idx="12"/>
          </p:nvPr>
        </p:nvSpPr>
        <p:spPr/>
        <p:txBody>
          <a:bodyPr/>
          <a:lstStyle/>
          <a:p>
            <a:fld id="{ADDA222B-F936-4F3E-9887-17CE7D4EA166}" type="slidenum">
              <a:rPr lang="en-US" smtClean="0"/>
              <a:pPr/>
              <a:t>115</a:t>
            </a:fld>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600" b="1" dirty="0" smtClean="0"/>
              <a:t>خطابات الضمان</a:t>
            </a:r>
            <a:r>
              <a:rPr lang="en-US" sz="3600" b="1" dirty="0" smtClean="0"/>
              <a:t> 3-2 </a:t>
            </a:r>
            <a:endParaRPr lang="en-US" sz="3600" dirty="0"/>
          </a:p>
        </p:txBody>
      </p:sp>
      <p:sp>
        <p:nvSpPr>
          <p:cNvPr id="3" name="عنصر نائب للمحتوى 2"/>
          <p:cNvSpPr>
            <a:spLocks noGrp="1"/>
          </p:cNvSpPr>
          <p:nvPr>
            <p:ph idx="1"/>
          </p:nvPr>
        </p:nvSpPr>
        <p:spPr>
          <a:xfrm>
            <a:off x="457280" y="1600203"/>
            <a:ext cx="8231029" cy="2900368"/>
          </a:xfrm>
        </p:spPr>
        <p:txBody>
          <a:bodyPr>
            <a:normAutofit lnSpcReduction="10000"/>
          </a:bodyPr>
          <a:lstStyle/>
          <a:p>
            <a:pPr algn="just" rtl="1">
              <a:buNone/>
            </a:pPr>
            <a:r>
              <a:rPr lang="ar-KW" dirty="0" err="1" smtClean="0"/>
              <a:t>ان</a:t>
            </a:r>
            <a:r>
              <a:rPr lang="ar-KW" dirty="0" smtClean="0"/>
              <a:t> خطاب الضمان كما عرفته المادة-365- من قانون التجارة رقم 149 لسنة 1970 (هو تعهد يصدر من مصرف بناء على طلب عميل له-الآمر-بدفع مبلغ معين أو قابل للتعيين لشخص آخر – المستفيد – دون قيد أو شرط إذا طلب منه ذلك خلال المدة المعينة في الخطاب ، ويوضح في خطاب الضمان الغرض الذي صدر</a:t>
            </a:r>
            <a:r>
              <a:rPr lang="ar-OM" dirty="0" smtClean="0"/>
              <a:t> </a:t>
            </a:r>
            <a:r>
              <a:rPr lang="ar-KW" dirty="0" smtClean="0"/>
              <a:t>من اجله .)</a:t>
            </a:r>
            <a:endParaRPr lang="en-US"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116</a:t>
            </a:fld>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1"/>
          <p:cNvSpPr>
            <a:spLocks noChangeArrowheads="1"/>
          </p:cNvSpPr>
          <p:nvPr/>
        </p:nvSpPr>
        <p:spPr bwMode="auto">
          <a:xfrm>
            <a:off x="429390" y="357166"/>
            <a:ext cx="821537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30175"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ومن التعريف يمكن القول أن أطراف خطاب الضمان هي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tab pos="130175" algn="l"/>
              </a:tabLst>
            </a:pPr>
            <a:r>
              <a:rPr kumimoji="0" lang="ar-OM"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a:t>
            </a:r>
            <a:r>
              <a:rPr kumimoji="0" lang="ar-IQ"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البنك الكفيل ( الضامن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30175"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وهو البنك المصدر لخطاب الضمان والذي يتعهد بدفع قيمته للمستفيد ويستمد خطاب الضمان قوته من ملاءة المصرف وقدرته على الدفع ولما يتمتع من احترام تجاه الآخرين ، وتصدر خطاب الضمان عن البنوك التجارية أو المؤسسات المالية المصرح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بها</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لإصدار خطاب الضمان انسجاماً مع قانون المصارف .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tab pos="130175" algn="l"/>
              </a:tabLst>
            </a:pPr>
            <a:r>
              <a:rPr kumimoji="0" lang="ar-OM"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a:t>
            </a:r>
            <a:r>
              <a:rPr kumimoji="0" lang="ar-IQ"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الآمر ( المكفول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30175"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الشخص الطبيعي أو المعنوي ) – عميل المصرف أو مراسله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30175"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وهي الجهة التي تطلب من المصرف إصدار خطاب الضمان باسمها وعلى كامل مسؤولياتها وقد يكون المكفول شخصاً حقيقياً أو شخصية معنوية ومن عملاء المصرف ولديهم تسهيلات مصرفية لهذا النوع من خطابات الضمان وقدم ضماناً للمصرف مقابل منحه خطابات الضمان .</a:t>
            </a:r>
            <a:endParaRPr lang="ar-OM" sz="1100" dirty="0" smtClean="0">
              <a:latin typeface="Arial" pitchFamily="34" charset="0"/>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30175" algn="l"/>
              </a:tabLst>
            </a:pPr>
            <a:r>
              <a:rPr lang="ar-OM" sz="2000" b="1" dirty="0" smtClean="0">
                <a:latin typeface="Arial" pitchFamily="34" charset="0"/>
                <a:ea typeface="Times New Roman" pitchFamily="18" charset="0"/>
                <a:cs typeface="Arial" pitchFamily="34" charset="0"/>
              </a:rPr>
              <a:t>3- </a:t>
            </a:r>
            <a:r>
              <a:rPr lang="ar-OM" sz="2000" b="1" dirty="0" err="1" smtClean="0">
                <a:latin typeface="Arial" pitchFamily="34" charset="0"/>
                <a:ea typeface="Times New Roman" pitchFamily="18" charset="0"/>
                <a:cs typeface="Arial" pitchFamily="34" charset="0"/>
              </a:rPr>
              <a:t>ا</a:t>
            </a:r>
            <a:r>
              <a:rPr lang="ar-IQ" sz="2000" b="1" dirty="0" smtClean="0">
                <a:latin typeface="Arial" pitchFamily="34" charset="0"/>
                <a:ea typeface="Times New Roman" pitchFamily="18" charset="0"/>
                <a:cs typeface="Arial" pitchFamily="34" charset="0"/>
              </a:rPr>
              <a:t>لمستفيد  </a:t>
            </a:r>
            <a:endParaRPr lang="en-US" sz="2000" b="1" dirty="0" smtClean="0">
              <a:latin typeface="Arial" pitchFamily="34" charset="0"/>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30175"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وهي الجهة التي تصدر خطاب الضمان لصالحها وأما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يكون المستفيد شخص طبيعي . ويطلب المصرف تأمينات نقدية تساوي (100%) من المبلغ ( مدفوع بالكامل ) لتفادي خلافات قد تنشأ مع مثل هؤلاء الأشخاص وتجاهل الغرض الأساسي الذي صدرت من اجله خطاب الضمان.</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30175"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وإما أن يكون المستفيد شخصية معنوية مثل الشركات التجارية بمختلف أنواعها ، (الدوائر والمؤسسات الحكومية وشبه الحكومية ). وإصدار خطابات الضمان للشخصيات الاعتبارية عادة أقل خطورة من إصدارها للأشخاص العاديين حيث تكون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a:t>
            </a:r>
            <a:r>
              <a:rPr kumimoji="0" lang="ar-OM"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طلبات هذه الجهات موضوعية والأطراف أعلاه هي الأركان الأساسية لخطابات الضمان المصرفية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117</a:t>
            </a:fld>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1"/>
          <p:cNvSpPr>
            <a:spLocks noChangeArrowheads="1"/>
          </p:cNvSpPr>
          <p:nvPr/>
        </p:nvSpPr>
        <p:spPr bwMode="auto">
          <a:xfrm>
            <a:off x="429390" y="214291"/>
            <a:ext cx="8429684"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tabLst>
                <a:tab pos="257175" algn="l"/>
              </a:tabLst>
            </a:pPr>
            <a:r>
              <a:rPr lang="ar-OM" sz="2000" dirty="0" smtClean="0">
                <a:latin typeface="Arial" pitchFamily="34" charset="0"/>
                <a:ea typeface="Times New Roman" pitchFamily="18" charset="0"/>
                <a:cs typeface="Arial" pitchFamily="34" charset="0"/>
              </a:rPr>
              <a:t>4- </a:t>
            </a:r>
            <a:r>
              <a:rPr lang="ar-OM" sz="2000" dirty="0" err="1" smtClean="0">
                <a:latin typeface="Arial" pitchFamily="34" charset="0"/>
                <a:ea typeface="Times New Roman" pitchFamily="18" charset="0"/>
                <a:cs typeface="Arial" pitchFamily="34" charset="0"/>
              </a:rPr>
              <a:t>ا</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لمبلغ</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tabLst>
                <a:tab pos="257175"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ومبلغ</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 الضمان</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يثبت في متن العقد رقماً وكتابةً ويلتزم المصرف بدفع المبلغ أو جزء منه ولكن لا يتجاوزه عند وقوع مطالبة من المستفيد. ويبقى حق المطالبة بالتسديد ما دام</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 الضمان</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باقي ساري المفعول خلال المدة تكون عادة سنة قابلة  للتجديد، ولا يجوز إصدار</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 الضمان</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دون تحديد قيمته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tabLst>
                <a:tab pos="257175" algn="l"/>
              </a:tabLst>
            </a:pPr>
            <a:r>
              <a:rPr kumimoji="0" lang="ar-OM"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المدة</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tabLst>
                <a:tab pos="257175"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بما أن خطاب الضمان هو تعهد بدفع مبلغ معين خلال مدة معينة فيتوجب تحديد مدة خطاب الضمان بوضوح حيث أن أية مطالبة ترد إلى البنك من المستفيد بتمديد/حجز/دفع خطاب الضمان يجب أن يصل إلى البنك خلال تلك المدة ولا يجوز إصدار خطاب الضمان بدون تحديد مدته .إلا أن بعض الجهات المستفيدة قد تشترط على مقدمي خطاب الضمان أن يتضمن خطاب الضمان نصاً "انه غير مشروط وغير قابل للنقض وتجدد تلقائيا " إن مثل هذا النص يلغي تاريخ استحقاق خطاب الضمان ، ففي مثل هذه الحالة يتوجب استيفاء التأمين بواقع 100% وإذا رأى الفرع غير ذلك فيتوجب عندئذ الحصول على الموافقة المسبقة من الإدارة العامة ويمكن إصداره للعملاء المعتبرين قبل الحصول على موافقة الإدارة بمعرفة مدير الفرع للحالات الاستثنائية والعاجلة على أن يتم أعلام الإدارة العامة بالإجراء ، مع بيان الأسباب التي دعت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إصدارها في حالة توفر القناعة التامة لدى أدارة الفرع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57175" algn="l"/>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118</a:t>
            </a:fld>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1"/>
          <p:cNvSpPr>
            <a:spLocks noChangeArrowheads="1"/>
          </p:cNvSpPr>
          <p:nvPr/>
        </p:nvSpPr>
        <p:spPr bwMode="auto">
          <a:xfrm>
            <a:off x="500828" y="357166"/>
            <a:ext cx="8215370" cy="56015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tab pos="257175" algn="l"/>
              </a:tabLst>
            </a:pPr>
            <a:r>
              <a:rPr lang="ar-OM" dirty="0" smtClean="0">
                <a:latin typeface="Arial" pitchFamily="34" charset="0"/>
                <a:ea typeface="Times New Roman" pitchFamily="18" charset="0"/>
                <a:cs typeface="Arial" pitchFamily="34" charset="0"/>
              </a:rPr>
              <a:t>6-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الغرض</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57175" algn="l"/>
              </a:tabLst>
            </a:pPr>
            <a:r>
              <a:rPr kumimoji="0" lang="ar-IQ"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لكل خطاب الضمان غرض يصدر من اجله ويجب أن يكون الغرض محدداً وواضحاً غير قابل للتأويل أو الالتباس وينتهي خطاب الضمان بانتهائه ،فلا يجوز مثلاً إصدار خطاب الضمان الغرض منه ( من أجل تقديم مواد مختلفة ) حيث أن المكفول يستطيع أن يقدم هذا الخطاب الضمان ضماناً لتوريدات مختلفة وإذا قصر بأحدها فان المستفيد يملك الحق بمصادرتها بصرف النظر عن طبيعة القصور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57175" algn="l"/>
              </a:tabLst>
            </a:pPr>
            <a:r>
              <a:rPr kumimoji="0" lang="ar-IQ"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كما لا</a:t>
            </a:r>
            <a:r>
              <a:rPr kumimoji="0" lang="ar-OM"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IQ"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يجوز إصدار خطابات الضمان الابتدائية الغرض منها ( من أجــل دخول عطاءات مختلفـة )أو ( من أجل الاشتراك بالعطاءات التي تطرحها جهة معينة على مدار مدة معينة ) حيث من شأن مصادرة مثل هذا خطاب الضمان أن يقوم البنك بدفع قيمته دون معرفته لأي عطاء تعود مما يدفع البنك لان يكون طرفاً بالنزعات القضائية التي قد تنشأ الذي أدى إلى المصادرة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57175" algn="l"/>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محتويات خطاب الضمان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57175" algn="l"/>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رقم الخطاب</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57175" algn="l"/>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تاريخ الإصدار</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57175" algn="l"/>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نوع الخطاب</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57175" algn="l"/>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اسم المستفيد وعنوانه</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57175" algn="l"/>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تعهد البنك بضمان العميل</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57175" algn="l"/>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الغرض من إصدار الخطاب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57175" algn="l"/>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قيمة الخطاب</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57175" algn="l"/>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تعهد من البنك بدفع قيمة الخطاب للمستفيد عند أول طلب</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57175" algn="l"/>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تاريخ انتهاء سريان الخطاب</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57175" algn="l"/>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توقيع مدير البنك</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119</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Opening a Letter of Credit </a:t>
            </a:r>
            <a:endParaRPr lang="ar-IQ" dirty="0">
              <a:solidFill>
                <a:srgbClr val="FF0000"/>
              </a:solidFill>
            </a:endParaRPr>
          </a:p>
        </p:txBody>
      </p:sp>
      <p:sp>
        <p:nvSpPr>
          <p:cNvPr id="3" name="عنصر نائب للمحتوى 2"/>
          <p:cNvSpPr>
            <a:spLocks noGrp="1"/>
          </p:cNvSpPr>
          <p:nvPr>
            <p:ph idx="1"/>
          </p:nvPr>
        </p:nvSpPr>
        <p:spPr/>
        <p:txBody>
          <a:bodyPr>
            <a:normAutofit fontScale="85000" lnSpcReduction="20000"/>
          </a:bodyPr>
          <a:lstStyle/>
          <a:p>
            <a:pPr marL="514350" indent="-514350">
              <a:buAutoNum type="arabicPeriod"/>
            </a:pPr>
            <a:r>
              <a:rPr lang="en-US" dirty="0" smtClean="0"/>
              <a:t>Application for Opening a Letter of Credit: The applicant is required to fill an application form giving the necessary details viz., </a:t>
            </a:r>
          </a:p>
          <a:p>
            <a:pPr marL="514350" indent="-514350">
              <a:buAutoNum type="alphaLcParenBoth"/>
            </a:pPr>
            <a:r>
              <a:rPr lang="en-US" dirty="0" smtClean="0"/>
              <a:t>Amount and nature of credit required-documentary or clean, revocable etc., </a:t>
            </a:r>
          </a:p>
          <a:p>
            <a:pPr marL="514350" indent="-514350">
              <a:buAutoNum type="alphaLcParenBoth"/>
            </a:pPr>
            <a:r>
              <a:rPr lang="en-US" dirty="0" smtClean="0"/>
              <a:t>Goods to be imported along with prices, nature of invoice and other terms, </a:t>
            </a:r>
          </a:p>
          <a:p>
            <a:pPr marL="514350" indent="-514350">
              <a:buAutoNum type="alphaLcParenBoth"/>
            </a:pPr>
            <a:r>
              <a:rPr lang="en-US" dirty="0" smtClean="0"/>
              <a:t>Shipping details and other documents like B/L, Invoice, Insurance policy etc.,</a:t>
            </a:r>
          </a:p>
          <a:p>
            <a:pPr marL="514350" indent="-514350">
              <a:buAutoNum type="alphaLcParenBoth"/>
            </a:pPr>
            <a:r>
              <a:rPr lang="en-US" dirty="0" smtClean="0"/>
              <a:t>The details about the bill like the amount, name of the </a:t>
            </a:r>
            <a:r>
              <a:rPr lang="en-US" dirty="0" err="1" smtClean="0"/>
              <a:t>drawee</a:t>
            </a:r>
            <a:r>
              <a:rPr lang="en-US" dirty="0" smtClean="0"/>
              <a:t>, mode of delivery of documents.</a:t>
            </a:r>
          </a:p>
          <a:p>
            <a:pPr marL="514350" indent="-514350">
              <a:buAutoNum type="alphaLcParenBoth"/>
            </a:pPr>
            <a:r>
              <a:rPr lang="en-US" dirty="0" smtClean="0"/>
              <a:t> Other operating instructions.</a:t>
            </a: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12</a:t>
            </a:fld>
            <a:endParaRPr lang="en-U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rtl="1"/>
            <a:r>
              <a:rPr lang="ar-IQ" sz="2400" dirty="0" smtClean="0"/>
              <a:t>أنواع خطابات الضمان حسب أغراضها :</a:t>
            </a:r>
            <a:r>
              <a:rPr lang="en-US" sz="2400" dirty="0" smtClean="0"/>
              <a:t/>
            </a:r>
            <a:br>
              <a:rPr lang="en-US" sz="2400" dirty="0" smtClean="0"/>
            </a:br>
            <a:r>
              <a:rPr lang="ar-IQ" sz="2400" dirty="0" smtClean="0"/>
              <a:t>يمكن تقسيم خطابات الضمان بحسب أشكاله والغاية التي تصدر من أجلها خطابات الضمان إلى الأشكال الآتية :-</a:t>
            </a:r>
            <a:endParaRPr lang="en-US" sz="2400" dirty="0"/>
          </a:p>
        </p:txBody>
      </p:sp>
      <p:sp>
        <p:nvSpPr>
          <p:cNvPr id="3" name="عنصر نائب للمحتوى 2"/>
          <p:cNvSpPr>
            <a:spLocks noGrp="1"/>
          </p:cNvSpPr>
          <p:nvPr>
            <p:ph idx="1"/>
          </p:nvPr>
        </p:nvSpPr>
        <p:spPr/>
        <p:txBody>
          <a:bodyPr>
            <a:normAutofit fontScale="70000" lnSpcReduction="20000"/>
          </a:bodyPr>
          <a:lstStyle/>
          <a:p>
            <a:pPr algn="just" rtl="1">
              <a:buNone/>
            </a:pPr>
            <a:r>
              <a:rPr lang="ar-OM" dirty="0" smtClean="0"/>
              <a:t>1</a:t>
            </a:r>
            <a:r>
              <a:rPr lang="ar-IQ" dirty="0" smtClean="0"/>
              <a:t>- خطاب ضمان المناقصات ( أولية ) أو العطاء</a:t>
            </a:r>
            <a:endParaRPr lang="en-US" dirty="0" smtClean="0"/>
          </a:p>
          <a:p>
            <a:pPr algn="just" rtl="1">
              <a:buNone/>
            </a:pPr>
            <a:r>
              <a:rPr lang="ar-IQ" dirty="0" smtClean="0"/>
              <a:t> وتصدر مثل هذه </a:t>
            </a:r>
            <a:r>
              <a:rPr lang="ar-IQ" dirty="0" err="1" smtClean="0"/>
              <a:t>الكفالات</a:t>
            </a:r>
            <a:r>
              <a:rPr lang="ar-IQ" dirty="0" smtClean="0"/>
              <a:t> إلى العملاء ضماناً لاشتراكهم في عطاء أو مناقصة معينة بنسبة تحددها الجهة صاحبة العطاء وفي العادة تكون قيمة خطاب الضمان  بنسبــة تتراوح بيـن 5%-10% من قيمة العطاء كما قد يكون خطاب الضمان المطلوب محدد بمبلغ معين . وتكون مدة خطاب الضمان قصيرة لا</a:t>
            </a:r>
            <a:r>
              <a:rPr lang="ar-OM" dirty="0" smtClean="0"/>
              <a:t> </a:t>
            </a:r>
            <a:r>
              <a:rPr lang="ar-IQ" dirty="0" smtClean="0"/>
              <a:t>تتجاوز بضعة أشهر وينتهي مفعول خطاب الضمان </a:t>
            </a:r>
            <a:r>
              <a:rPr lang="ar-IQ" dirty="0" err="1" smtClean="0"/>
              <a:t>اذا</a:t>
            </a:r>
            <a:r>
              <a:rPr lang="ar-IQ" dirty="0" smtClean="0"/>
              <a:t> لم يرس العطاء على مقدم خطاب الضمان ويلتزم البنك مصدر خطاب الضمان المناقصة بتقديم كفالة حسن التنفيذ عند إرساء العطاء على عميلة المكفول .</a:t>
            </a:r>
            <a:endParaRPr lang="en-US" dirty="0" smtClean="0"/>
          </a:p>
          <a:p>
            <a:pPr algn="just" rtl="1">
              <a:buNone/>
            </a:pPr>
            <a:r>
              <a:rPr lang="ar-IQ" dirty="0" smtClean="0"/>
              <a:t> </a:t>
            </a:r>
            <a:endParaRPr lang="en-US" dirty="0" smtClean="0"/>
          </a:p>
          <a:p>
            <a:pPr algn="just" rtl="1">
              <a:buNone/>
            </a:pPr>
            <a:r>
              <a:rPr lang="ar-IQ" dirty="0" smtClean="0"/>
              <a:t>2- خطاب ضمان الانجاز أو خطاب ضمان حسن التنفيذ  :</a:t>
            </a:r>
            <a:endParaRPr lang="en-US" dirty="0" smtClean="0"/>
          </a:p>
          <a:p>
            <a:pPr algn="just" rtl="1">
              <a:buNone/>
            </a:pPr>
            <a:r>
              <a:rPr lang="ar-IQ" dirty="0" smtClean="0"/>
              <a:t>تصدر البنوك خطابات الضمان  لعملائها لصالح الجهة صاحبة العطاء تضمن فيها قيام العميل المكفول بحسن تنفيذ العطاء وفق الشروط والمواصفات وضمن المدة المحددة في وثائق العطاء وتحل خطاب الضمان محل خطاب الضمان المناقصة . وفي حالة عجز المقاول المكفول عن تقديم خطاب الضمان الانجاز لأي سبب كان فان المستفيد يستطيع حجز ومصادرة خطاب الضمان المناقصة .</a:t>
            </a:r>
            <a:endParaRPr lang="en-US" dirty="0" smtClean="0"/>
          </a:p>
          <a:p>
            <a:pPr algn="just">
              <a:buNone/>
            </a:pPr>
            <a:endParaRPr lang="en-US"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120</a:t>
            </a:fld>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1"/>
          <p:cNvSpPr>
            <a:spLocks noChangeArrowheads="1"/>
          </p:cNvSpPr>
          <p:nvPr/>
        </p:nvSpPr>
        <p:spPr bwMode="auto">
          <a:xfrm>
            <a:off x="286514" y="285728"/>
            <a:ext cx="85725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خطاب ضمان  الدفعة المقدمة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السلفة</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أو التمويلي)</a:t>
            </a:r>
            <a:r>
              <a:rPr kumimoji="0" lang="ar-OM"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عندما تكون المشاريع التي تحال على المقاولين كبيرة وتتطلب أموالا ضخمة لإعداد الآلات والمعدات اللازمة لتنفيذ المشروع يعجز المقاول في بعض الأحيان عن توفير هذه المعدات نظراً لنقص السيولة المالية لديه فيضطر عندئذ إلى طلب دفعة كسلفه على الحساب وتكون عادة بنسبة تتراوح بين 5%-15% وعندما يوافق المستفيد على هذه السلفة فانه يطلب من المتعهد تقديم خطاب ضمان مصرفي تبين قيمة السلفة بهدف ضمان حقه في استرداد قيمة السلفة عند تقصير المتعهد أو توقفه عن العمل وقد جرت العادة أن يتم تسديد قيمة الدفعة المقدمة بصورة تدريجية بخصمها بنسب محددة يتفق عليها من مستحقات المقاول لدى المستفيد هذا ومن الجدير بالذكر بأن شركات تأجير الآليات التي أنشئت مؤخراً قد خففت كثيراً من طلبات الدفعة الأولى لان هذه الشركات تقدم الآليات والمعدات اللازمة لتنفيذ المشاريع إلى المقاولين لقاء أجرة معينة يتم الاتفاق عليها بموجب عقود تأجير الآليات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خطاب ضمان الدفعة النهائية ( كفالة محجوز الضمان ) </a:t>
            </a:r>
            <a:r>
              <a:rPr kumimoji="0" lang="ar-OM"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إن عقود التعهدات تشترط في غالبية الأحيان على أعطاء صاحب المشروع الحق في اقتطاع نسبة من مستحقات المقاول لديه وتتراوح هذه النسبة بين 5-10% من كل دفعة تستحق للمقاول لقاء الأعمال المنجزة وتكون هذه المبالغ بمثابة ضمان للمستفيد لقيام المقاول بإنهاء الأعمال الموكلة إليه وعند انتهاء المشروع يتم دفعها كاملة إلى المقاول .      ولكن في بعض الحالات يضطر المقاول إلى استيفاء قيمة الأعمال كاملة لأسباب مالية تجبره على ذلك وفي هذه الحالة لا</a:t>
            </a:r>
            <a:r>
              <a:rPr kumimoji="0" lang="ar-OM"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يجد صاحب المشروع بدا من دفعها إلى المقاول لضمان انجاز مشروعه ففي هذه الحالة يشترط على المقاول تقديم كفالة مقابل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السلفة</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وتزداد قيمة هذه الكفالة بحسب زيادة المحتجزات أي أنها كفالة متزايدة بعكس كفالة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السلفة</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التي تكون متناقصة .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121</a:t>
            </a:fld>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1"/>
          <p:cNvSpPr>
            <a:spLocks noChangeArrowheads="1"/>
          </p:cNvSpPr>
          <p:nvPr/>
        </p:nvSpPr>
        <p:spPr bwMode="auto">
          <a:xfrm>
            <a:off x="286514" y="214290"/>
            <a:ext cx="8429684"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خطاب ضمان الصيانة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ويصدر البنك هذا النوع من خطابات الضمان بهدف ضمان صيانة المشروع أو ضمان تشغيل الآلات أو</a:t>
            </a:r>
            <a:r>
              <a:rPr lang="ar-OM" sz="2400" dirty="0" smtClean="0">
                <a:latin typeface="Arial" pitchFamily="34" charset="0"/>
                <a:ea typeface="Times New Roman" pitchFamily="18" charset="0"/>
                <a:cs typeface="Arial" pitchFamily="34" charset="0"/>
              </a:rPr>
              <a:t> </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المصنع لمدة معينة قد تطول أو تقصر بحسب نوعية المشروع وحجمه وتكون قيمة خطاب الضمان بنسبة معينة من قيمة العطاء تصل </a:t>
            </a:r>
            <a:r>
              <a:rPr kumimoji="0" lang="ar-IQ"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5% في بعض الأحيان وقد تكون بمبلغ محدد متفق عليه بين المستفيد والمقاول على أن تتحول خطاب ضمان  حسن التنفيذ إلى خطاب ضمان صيانة ويجري تخفيض النسبة </a:t>
            </a:r>
            <a:r>
              <a:rPr kumimoji="0" lang="ar-IQ"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الحد الذي يتم الاتفاق عليه لخطاب ضمان الصيانة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 </a:t>
            </a:r>
            <a:r>
              <a:rPr kumimoji="0" lang="ar-KW"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خطابات الضمان </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الكمر كية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وتصدر لصالح السلطات الكمر كية وذلك ضمانا للرسوم الكمر كية التي تتحقق للخزينة بعدة صور ولعدة غايات ومن هذه الغايات على سبيل المثال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 الضمان </a:t>
            </a:r>
            <a:r>
              <a:rPr kumimoji="0" lang="ar-IQ"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الادخا</a:t>
            </a:r>
            <a:r>
              <a:rPr kumimoji="0" lang="ar-KW"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المؤقت بأنواعها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 الضمان الترانزيت.</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 الضمان ممارسة مهنة التخليص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 الضمان التصنيع وإعادة التصدير.</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 الضمان سداد أقساط مستحقات كم</a:t>
            </a:r>
            <a:r>
              <a:rPr kumimoji="0" lang="ar-OM"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ر</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كية ( دفع )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 الضمان العرض وإعادة التصدير ( معارض أجنبية )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 الضمان الضريبة العامة على المبيعات وغيرها ...</a:t>
            </a:r>
            <a:endParaRPr kumimoji="0" lang="ar-IQ"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122</a:t>
            </a:fld>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80" y="274638"/>
            <a:ext cx="8231029" cy="582594"/>
          </a:xfrm>
        </p:spPr>
        <p:txBody>
          <a:bodyPr>
            <a:noAutofit/>
          </a:bodyPr>
          <a:lstStyle/>
          <a:p>
            <a:r>
              <a:rPr lang="ar-IQ" sz="3200" dirty="0" smtClean="0"/>
              <a:t>الشروط الواجب توفرها في خطابات الضمان</a:t>
            </a:r>
            <a:r>
              <a:rPr lang="ar-OM" sz="3200" dirty="0" smtClean="0"/>
              <a:t> </a:t>
            </a:r>
            <a:r>
              <a:rPr lang="ar-IQ" sz="3200" dirty="0" smtClean="0"/>
              <a:t>الكمر كية :</a:t>
            </a:r>
            <a:r>
              <a:rPr lang="en-US" sz="3200" dirty="0" smtClean="0"/>
              <a:t/>
            </a:r>
            <a:br>
              <a:rPr lang="en-US" sz="3200" dirty="0" smtClean="0"/>
            </a:br>
            <a:endParaRPr lang="en-US" sz="3200" dirty="0"/>
          </a:p>
        </p:txBody>
      </p:sp>
      <p:sp>
        <p:nvSpPr>
          <p:cNvPr id="3" name="عنصر نائب للمحتوى 2"/>
          <p:cNvSpPr>
            <a:spLocks noGrp="1"/>
          </p:cNvSpPr>
          <p:nvPr>
            <p:ph idx="1"/>
          </p:nvPr>
        </p:nvSpPr>
        <p:spPr>
          <a:xfrm>
            <a:off x="457280" y="571480"/>
            <a:ext cx="8231029" cy="5554685"/>
          </a:xfrm>
        </p:spPr>
        <p:txBody>
          <a:bodyPr>
            <a:normAutofit fontScale="70000" lnSpcReduction="20000"/>
          </a:bodyPr>
          <a:lstStyle/>
          <a:p>
            <a:pPr algn="r" rtl="1">
              <a:buNone/>
            </a:pPr>
            <a:r>
              <a:rPr lang="ar-IQ" dirty="0" smtClean="0"/>
              <a:t>1-  أن يكون خطاب الضمان صادرة لصالح مدير عام </a:t>
            </a:r>
            <a:r>
              <a:rPr lang="ar-IQ" dirty="0" err="1" smtClean="0"/>
              <a:t>الكمارك</a:t>
            </a:r>
            <a:r>
              <a:rPr lang="ar-IQ" dirty="0" smtClean="0"/>
              <a:t> بالإضافة لوظيفته .</a:t>
            </a:r>
            <a:endParaRPr lang="en-US" dirty="0" smtClean="0"/>
          </a:p>
          <a:p>
            <a:pPr algn="r" rtl="1">
              <a:buNone/>
            </a:pPr>
            <a:r>
              <a:rPr lang="ar-IQ" dirty="0" smtClean="0"/>
              <a:t>2-  أن يكون نص خطاب الضمان باللغة المحلية .</a:t>
            </a:r>
            <a:endParaRPr lang="en-US" dirty="0" smtClean="0"/>
          </a:p>
          <a:p>
            <a:pPr algn="r" rtl="1">
              <a:buNone/>
            </a:pPr>
            <a:r>
              <a:rPr lang="ar-IQ" dirty="0" smtClean="0"/>
              <a:t>3-  أن تكون قيمة خطاب الضمان بالدينار العراقي .</a:t>
            </a:r>
            <a:endParaRPr lang="en-US" dirty="0" smtClean="0"/>
          </a:p>
          <a:p>
            <a:pPr algn="r" rtl="1">
              <a:buNone/>
            </a:pPr>
            <a:r>
              <a:rPr lang="ar-IQ" dirty="0" smtClean="0"/>
              <a:t>4-  أن تكون مدة خطاب الضمان لا</a:t>
            </a:r>
            <a:r>
              <a:rPr lang="ar-OM" dirty="0" smtClean="0"/>
              <a:t> </a:t>
            </a:r>
            <a:r>
              <a:rPr lang="ar-IQ" dirty="0" smtClean="0"/>
              <a:t>تقل عن ستة شهور والتمديد لمدة لا</a:t>
            </a:r>
            <a:r>
              <a:rPr lang="ar-OM" dirty="0" smtClean="0"/>
              <a:t> </a:t>
            </a:r>
            <a:r>
              <a:rPr lang="ar-IQ" dirty="0" smtClean="0"/>
              <a:t>تقل عن ثلاث شهور.</a:t>
            </a:r>
            <a:endParaRPr lang="en-US" dirty="0" smtClean="0"/>
          </a:p>
          <a:p>
            <a:pPr algn="r" rtl="1">
              <a:buNone/>
            </a:pPr>
            <a:r>
              <a:rPr lang="ar-IQ" dirty="0" smtClean="0"/>
              <a:t>5-  أن لا تزيد مدة التوريد في قرار الإحالة عن ثلاثة شهور.</a:t>
            </a:r>
            <a:endParaRPr lang="en-US" dirty="0" smtClean="0"/>
          </a:p>
          <a:p>
            <a:pPr algn="r" rtl="1">
              <a:buNone/>
            </a:pPr>
            <a:r>
              <a:rPr lang="ar-IQ" dirty="0" smtClean="0"/>
              <a:t>6-  أن يتعهد صاحب العلاقة بإبراز كتاب توريد وضبط استلام أو نتيجة تحليل مختبري أو </a:t>
            </a:r>
            <a:endParaRPr lang="en-US" dirty="0" smtClean="0"/>
          </a:p>
          <a:p>
            <a:pPr algn="r" rtl="1">
              <a:buNone/>
            </a:pPr>
            <a:r>
              <a:rPr lang="ar-IQ" dirty="0" smtClean="0"/>
              <a:t>     شهادة وصول أصولية من بلد المقصد خلال مدة ثلاثة شهور ويرفق التعهد بالمعاملة .</a:t>
            </a:r>
            <a:endParaRPr lang="en-US" dirty="0" smtClean="0"/>
          </a:p>
          <a:p>
            <a:pPr algn="r" rtl="1">
              <a:buNone/>
            </a:pPr>
            <a:r>
              <a:rPr lang="ar-IQ" dirty="0" smtClean="0"/>
              <a:t>7-  أن تكون الغاية المقدمة من أجلها خطاب الضمان وارد بوضوح وصراحة.</a:t>
            </a:r>
            <a:endParaRPr lang="en-US" dirty="0" smtClean="0"/>
          </a:p>
          <a:p>
            <a:pPr algn="r" rtl="1">
              <a:buNone/>
            </a:pPr>
            <a:r>
              <a:rPr lang="ar-IQ" dirty="0" smtClean="0"/>
              <a:t>8-  التأكد من ورود عبارة تفويض لمحافظ البنك المركزي في حالة تخلف البنك عن </a:t>
            </a:r>
            <a:endParaRPr lang="en-US" dirty="0" smtClean="0"/>
          </a:p>
          <a:p>
            <a:pPr algn="r" rtl="1">
              <a:buNone/>
            </a:pPr>
            <a:r>
              <a:rPr lang="ar-IQ" dirty="0" smtClean="0"/>
              <a:t>     دفع قيمة خطاب الضمان لدى المطالبة </a:t>
            </a:r>
            <a:r>
              <a:rPr lang="ar-IQ" dirty="0" err="1" smtClean="0"/>
              <a:t>به</a:t>
            </a:r>
            <a:r>
              <a:rPr lang="ar-IQ" dirty="0" smtClean="0"/>
              <a:t> أو بأي جزء منه فان هذا البنك يفوض </a:t>
            </a:r>
            <a:endParaRPr lang="en-US" dirty="0" smtClean="0"/>
          </a:p>
          <a:p>
            <a:pPr algn="r" rtl="1">
              <a:buNone/>
            </a:pPr>
            <a:r>
              <a:rPr lang="ar-IQ" dirty="0" smtClean="0"/>
              <a:t>     محافظ  البنك المركزي بقيد قيمتها لحساب الخزينة .</a:t>
            </a:r>
            <a:endParaRPr lang="en-US" dirty="0" smtClean="0"/>
          </a:p>
          <a:p>
            <a:pPr algn="r" rtl="1">
              <a:buNone/>
            </a:pPr>
            <a:r>
              <a:rPr lang="ar-IQ" dirty="0" smtClean="0"/>
              <a:t>9-  أن يكون خطاب الضمان مقدمة باسم الشخص المنظمة باسمه المعاملة الكمر كية أو   </a:t>
            </a:r>
            <a:endParaRPr lang="en-US" dirty="0" smtClean="0"/>
          </a:p>
          <a:p>
            <a:pPr algn="r" rtl="1">
              <a:buNone/>
            </a:pPr>
            <a:r>
              <a:rPr lang="ar-IQ" dirty="0" smtClean="0"/>
              <a:t>     لصالحه مع مراعاة أتباع الترتيب التالي لقبول خطاب الضمان في المراكز الكمر كية .</a:t>
            </a:r>
            <a:endParaRPr lang="en-US" dirty="0" smtClean="0"/>
          </a:p>
          <a:p>
            <a:pPr algn="r" rtl="1">
              <a:buNone/>
            </a:pPr>
            <a:r>
              <a:rPr lang="ar-IQ" dirty="0" smtClean="0"/>
              <a:t>10- عدم قبول أي خطاب الضمان من مأمور خطاب الضمان إلا بعد عرضها على أحد    </a:t>
            </a:r>
            <a:endParaRPr lang="en-US" dirty="0" smtClean="0"/>
          </a:p>
          <a:p>
            <a:pPr algn="r" rtl="1">
              <a:buNone/>
            </a:pPr>
            <a:r>
              <a:rPr lang="ar-IQ" dirty="0" smtClean="0"/>
              <a:t>       </a:t>
            </a:r>
            <a:r>
              <a:rPr lang="ar-IQ" dirty="0" err="1" smtClean="0"/>
              <a:t>مدققي</a:t>
            </a:r>
            <a:r>
              <a:rPr lang="ar-IQ" dirty="0" smtClean="0"/>
              <a:t> المركز وأجازتها على متن خطاب الضمان</a:t>
            </a:r>
            <a:endParaRPr lang="en-US" dirty="0" smtClean="0"/>
          </a:p>
          <a:p>
            <a:pPr algn="r">
              <a:buNone/>
            </a:pPr>
            <a:endParaRPr lang="en-US"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123</a:t>
            </a:fld>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1"/>
          <p:cNvSpPr>
            <a:spLocks noChangeArrowheads="1"/>
          </p:cNvSpPr>
          <p:nvPr/>
        </p:nvSpPr>
        <p:spPr bwMode="auto">
          <a:xfrm>
            <a:off x="500828" y="428604"/>
            <a:ext cx="821537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7 - خطاب الضمان تخليص البضائع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في بعض الأوقات يرغب المستوردون التخليص على بضائعهم المستوردة والتي تكون قد وصلت  قبل وصول مستندات البضاعة ولذلك يلجأ العميل في مثل هذه الحالات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بنكه لإصدار خطاب ضمان لصالح شركات وكلاء النقل أو شركة الملاحة يضمن فيها البنك نيابة عن عميله تزويدهم ببوالص الشحن الأصلية عند وصول المستندات خطاب الضمان حيث يستطيع العميل أن يستلم البضاعة ويصدر خطاب الضمان بدون تحديد مبلغ معين وإنما تكون مطلقة وغير محدودة ويتم تحديدها عند معرفة قيمة البضاعة في حالة حصول نزاع معين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8- خطاب ضمان الدفع:</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حيث يصدر خطاب الضمان ضماناً كذمم مترتبة على المكفول وفاء لتسديدها أو ذمم ستترتب   مستقبلاً وهذا النوع من خطاب الضمان يعتبر من أخطر الأنواع حيث أنه يغطي ديون مستحقة أو ستستحق على المكفولين عند إصدار مثل هذا النوع من خطاب الضمان يتوجب استيفاء تأمين عال جدا قد يصل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100% ومثال على هذا النوع من خطابات الضمان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lang="ar-OM" sz="2000" dirty="0" smtClean="0">
                <a:latin typeface="Arial" pitchFamily="34" charset="0"/>
                <a:ea typeface="Times New Roman" pitchFamily="18" charset="0"/>
                <a:cs typeface="Arial" pitchFamily="34" charset="0"/>
              </a:rPr>
              <a:t>أ- </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 الضمان تسديد أقساط مستحقات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كمركية</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حيث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اذا</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تأخر المكفول عن تسديد قسط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كمركي</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تستحق بقية الأقساط وتدفع بموجب خطاب الضمان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lang="ar-OM" sz="2000" dirty="0" smtClean="0">
                <a:latin typeface="Arial" pitchFamily="34" charset="0"/>
                <a:ea typeface="Times New Roman" pitchFamily="18" charset="0"/>
                <a:cs typeface="Arial" pitchFamily="34" charset="0"/>
              </a:rPr>
              <a:t>ب- </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خطاب الضمان تسديد أثمان مسحوبات تاجر مفرق من تاجر جملة أو مصنع بشكل دوري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lang="ar-OM" sz="2000" dirty="0" smtClean="0">
                <a:latin typeface="Arial" pitchFamily="34" charset="0"/>
                <a:ea typeface="Times New Roman" pitchFamily="18" charset="0"/>
                <a:cs typeface="Arial" pitchFamily="34" charset="0"/>
              </a:rPr>
              <a:t> </a:t>
            </a:r>
            <a:r>
              <a:rPr lang="ar-OM" sz="2000" dirty="0" err="1" smtClean="0">
                <a:latin typeface="Arial" pitchFamily="34" charset="0"/>
                <a:ea typeface="Times New Roman" pitchFamily="18" charset="0"/>
                <a:cs typeface="Arial" pitchFamily="34" charset="0"/>
              </a:rPr>
              <a:t>جـ</a:t>
            </a:r>
            <a:r>
              <a:rPr lang="ar-OM" sz="2000" dirty="0" smtClean="0">
                <a:latin typeface="Arial" pitchFamily="34" charset="0"/>
                <a:ea typeface="Times New Roman" pitchFamily="18" charset="0"/>
                <a:cs typeface="Arial" pitchFamily="34" charset="0"/>
              </a:rPr>
              <a:t>- </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خطاب الضمان وكلاء السياحة والسفر التي تضمن تسديد أثمان تذاكر السفر الممنوحة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برسم البيع لوكلاء السياحة والسفر من قبل شركات الطيران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lang="ar-OM" sz="2000" dirty="0" smtClean="0">
                <a:latin typeface="Arial" pitchFamily="34" charset="0"/>
                <a:ea typeface="Times New Roman" pitchFamily="18" charset="0"/>
                <a:cs typeface="Arial" pitchFamily="34" charset="0"/>
              </a:rPr>
              <a:t>د - </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 الضمان تسديد ذمم بشكل عام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124</a:t>
            </a:fld>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80" y="274638"/>
            <a:ext cx="8231029" cy="582594"/>
          </a:xfrm>
        </p:spPr>
        <p:txBody>
          <a:bodyPr>
            <a:normAutofit fontScale="90000"/>
          </a:bodyPr>
          <a:lstStyle/>
          <a:p>
            <a:r>
              <a:rPr lang="ar-KW" sz="3100" dirty="0" smtClean="0"/>
              <a:t>خطابات الضمان التي تصدر بطلب داخلي لمنفعة جهة داخل العراق :</a:t>
            </a:r>
            <a:r>
              <a:rPr lang="en-US" sz="3100" dirty="0" smtClean="0"/>
              <a:t/>
            </a:r>
            <a:br>
              <a:rPr lang="en-US" sz="3100" dirty="0" smtClean="0"/>
            </a:br>
            <a:endParaRPr lang="en-US" dirty="0"/>
          </a:p>
        </p:txBody>
      </p:sp>
      <p:sp>
        <p:nvSpPr>
          <p:cNvPr id="3" name="عنصر نائب للمحتوى 2"/>
          <p:cNvSpPr>
            <a:spLocks noGrp="1"/>
          </p:cNvSpPr>
          <p:nvPr>
            <p:ph idx="1"/>
          </p:nvPr>
        </p:nvSpPr>
        <p:spPr>
          <a:xfrm>
            <a:off x="457280" y="642918"/>
            <a:ext cx="8231029" cy="5715040"/>
          </a:xfrm>
        </p:spPr>
        <p:txBody>
          <a:bodyPr>
            <a:noAutofit/>
          </a:bodyPr>
          <a:lstStyle/>
          <a:p>
            <a:pPr algn="r" rtl="1">
              <a:buNone/>
            </a:pPr>
            <a:r>
              <a:rPr lang="ar-KW" sz="2000" dirty="0" smtClean="0"/>
              <a:t>يعتبر هذا النوع من المعاملات الداخلية الصرفة وتتبع في قبول طلباتها وإصدارها وتنفيذها الإجراءات الآتية :-</a:t>
            </a:r>
            <a:endParaRPr lang="en-US" sz="2000" dirty="0" smtClean="0"/>
          </a:p>
          <a:p>
            <a:pPr algn="r" rtl="1">
              <a:buNone/>
            </a:pPr>
            <a:r>
              <a:rPr lang="ar-KW" sz="2000" dirty="0" smtClean="0"/>
              <a:t>أولا: تقديم الطلب:- يقدم الطلب على الاستمارة الخاصة بإصدار خطاب ضمان بعد </a:t>
            </a:r>
            <a:r>
              <a:rPr lang="ar-KW" sz="2000" dirty="0" err="1" smtClean="0"/>
              <a:t>املائه</a:t>
            </a:r>
            <a:r>
              <a:rPr lang="ar-KW" sz="2000" dirty="0" smtClean="0"/>
              <a:t> بالبيانات الآتية :-</a:t>
            </a:r>
            <a:endParaRPr lang="en-US" sz="2000" dirty="0" smtClean="0"/>
          </a:p>
          <a:p>
            <a:pPr algn="r" rtl="1">
              <a:buNone/>
            </a:pPr>
            <a:r>
              <a:rPr lang="ar-KW" sz="2000" dirty="0" smtClean="0"/>
              <a:t>1- اسم الآمر :</a:t>
            </a:r>
            <a:endParaRPr lang="en-US" sz="2000" dirty="0" smtClean="0"/>
          </a:p>
          <a:p>
            <a:pPr algn="r" rtl="1">
              <a:buNone/>
            </a:pPr>
            <a:r>
              <a:rPr lang="ar-KW" sz="2000" dirty="0" smtClean="0"/>
              <a:t>وهو الشخص الحقيقي </a:t>
            </a:r>
            <a:r>
              <a:rPr lang="ar-KW" sz="2000" dirty="0" err="1" smtClean="0"/>
              <a:t>او</a:t>
            </a:r>
            <a:r>
              <a:rPr lang="ar-KW" sz="2000" dirty="0" smtClean="0"/>
              <a:t> الحكمي الذي يصدر خطاب الضمان لحسابه ويجب أن يذكر اسمه الكامل ومهنته وعنوانه التجاري وعنوان مقر عمله ورقم حسابه الجاري في الأماكن المخصصة لذلك على الاستمارة وتخصيص المصارف عادة لعملائها تسهيلات لا</a:t>
            </a:r>
            <a:r>
              <a:rPr lang="ar-OM" sz="2000" dirty="0" smtClean="0"/>
              <a:t> </a:t>
            </a:r>
            <a:r>
              <a:rPr lang="ar-KW" sz="2000" dirty="0" err="1" smtClean="0"/>
              <a:t>صدار</a:t>
            </a:r>
            <a:r>
              <a:rPr lang="ar-KW" sz="2000" dirty="0" smtClean="0"/>
              <a:t> خطابات الضمان لمنفعة طرف ثالث تحدد مبالغها وشروطها بموجب استمارة إقرار التسهيلات المصرفية .</a:t>
            </a:r>
            <a:endParaRPr lang="en-US" sz="2000" dirty="0" smtClean="0"/>
          </a:p>
          <a:p>
            <a:pPr algn="r" rtl="1">
              <a:buNone/>
            </a:pPr>
            <a:r>
              <a:rPr lang="ar-KW" sz="2000" dirty="0" smtClean="0"/>
              <a:t>2- مبلغ خطابات الضمان :</a:t>
            </a:r>
            <a:endParaRPr lang="en-US" sz="2000" dirty="0" smtClean="0"/>
          </a:p>
          <a:p>
            <a:pPr algn="r" rtl="1">
              <a:buNone/>
            </a:pPr>
            <a:r>
              <a:rPr lang="ar-KW" sz="2000" dirty="0" smtClean="0"/>
              <a:t>يثبت في الاستمارة المبلغ الذي يطلب إصدار خطابات الضمان بموجبه وهو المبلغ الذي يلتزم </a:t>
            </a:r>
            <a:r>
              <a:rPr lang="ar-KW" sz="2000" dirty="0" err="1" smtClean="0"/>
              <a:t>به</a:t>
            </a:r>
            <a:r>
              <a:rPr lang="ar-KW" sz="2000" dirty="0" smtClean="0"/>
              <a:t> المصرف (الكفيل) ويتوجب عليه دفعة إلى المستفيد بموجب سند خطاب الضمان عند المطالبة خلال مدة نفاذها ويجب </a:t>
            </a:r>
            <a:r>
              <a:rPr lang="ar-KW" sz="2000" dirty="0" err="1" smtClean="0"/>
              <a:t>ان</a:t>
            </a:r>
            <a:r>
              <a:rPr lang="ar-KW" sz="2000" dirty="0" smtClean="0"/>
              <a:t> يكون المبلغ بالدينار العراقي محددا ومعنيا فلا </a:t>
            </a:r>
            <a:r>
              <a:rPr lang="ar-KW" sz="2000" dirty="0" err="1" smtClean="0"/>
              <a:t>يجوزقبول</a:t>
            </a:r>
            <a:r>
              <a:rPr lang="ar-KW" sz="2000" dirty="0" smtClean="0"/>
              <a:t> طلب إصدار خطاب الضمان مطلقا من حيث المبلغ .وإذا كان الطلب يقضي بزيادة المبلغ </a:t>
            </a:r>
            <a:r>
              <a:rPr lang="ar-KW" sz="2000" dirty="0" err="1" smtClean="0"/>
              <a:t>او</a:t>
            </a:r>
            <a:r>
              <a:rPr lang="ar-KW" sz="2000" dirty="0" smtClean="0"/>
              <a:t> تخفيضه بنسبـة معلومة وبصورة مستمرة في غصون فترة </a:t>
            </a:r>
            <a:r>
              <a:rPr lang="ar-KW" sz="2000" dirty="0" err="1" smtClean="0"/>
              <a:t>او</a:t>
            </a:r>
            <a:r>
              <a:rPr lang="ar-KW" sz="2000" dirty="0" smtClean="0"/>
              <a:t> فترات معينة فيجب </a:t>
            </a:r>
            <a:r>
              <a:rPr lang="ar-KW" sz="2000" dirty="0" err="1" smtClean="0"/>
              <a:t>ان</a:t>
            </a:r>
            <a:r>
              <a:rPr lang="ar-KW" sz="2000" dirty="0" smtClean="0"/>
              <a:t> </a:t>
            </a:r>
            <a:r>
              <a:rPr lang="ar-KW" sz="2000" dirty="0" err="1" smtClean="0"/>
              <a:t>ينص</a:t>
            </a:r>
            <a:r>
              <a:rPr lang="ar-KW" sz="2000" dirty="0" smtClean="0"/>
              <a:t> على ذلك صراحة في الاستمارة وفي سند خطاب الضمان أيضا .</a:t>
            </a:r>
            <a:endParaRPr lang="en-US" sz="2000" dirty="0" smtClean="0"/>
          </a:p>
          <a:p>
            <a:pPr algn="r" rtl="1">
              <a:buNone/>
            </a:pPr>
            <a:r>
              <a:rPr lang="ar-KW" sz="2000" dirty="0" smtClean="0"/>
              <a:t> </a:t>
            </a:r>
            <a:endParaRPr lang="en-US" sz="2000" dirty="0" smtClean="0"/>
          </a:p>
          <a:p>
            <a:pPr algn="r">
              <a:buNone/>
            </a:pPr>
            <a:endParaRPr lang="en-US" sz="2000"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125</a:t>
            </a:fld>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1"/>
          <p:cNvSpPr>
            <a:spLocks noChangeArrowheads="1"/>
          </p:cNvSpPr>
          <p:nvPr/>
        </p:nvSpPr>
        <p:spPr bwMode="auto">
          <a:xfrm>
            <a:off x="357952" y="214290"/>
            <a:ext cx="85725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مدة خطاب الضمان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يجب أن يحدد في استمارة طلب مدة خطاب الضمان بحيث يعين تاريخ ابتدائه وتاريخ انتهائه عند الإصدار لأول مرة وعند تمديده سواء وقع طلب التمديد في تاريخ الاستحقاق أو قبله أو بعده وفي جميع الأحوال يجب أن لاتزيد مدة خطاب الضمان عن سنة واحدة إلا لقاء تأمينات نقديــة تعادل كامل مبلغ خطاب الضمان أو بموافقة الإدارة العامة ويبدأ خطاب الضمان اعتبـارا مـن تاريخ إصداره أو من تاريخ بدء سريان مفعوله إذا كان هذا التاريخ يختلف عن تاريخ الإصدار ويكون استحقاق خطاب الضمان في اليوم السابق لليوم المقابل لتاريخ الإصدار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المستفيد:</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وهي الجهة التي يصدر خطاب الضمان لصالحها ويمكن أن تكون هذه الجهة رسمية أو شبه رسمية أما إذا كان المستفيد جهة غير رسمية أو شبه رسمية يجب ملاحظة استحصال موافقة الإدارة العامة على ذلك إلا إذا كانت استمارة إقرار التسهيلات المصرفية العائدة للأمر تعطي الصلاحية بإصدارها أو إذا كانت التأمينات المدفوعة لقاءها تعادل كامل مبلغ خطاب الضمان المطلوب إصداره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غرض خطاب الضمان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وهو السبب الذي من اجله يصدر خطاب الضمان ويجب أن يعين الغرض من خطاب الضمان تعيينا دقيقا وواضحا ومحددا وبصورة تمنع الجهالة ولا تثير النزاع . كما يجب أن يكون الغرض من خطاب الضمان واحد وغير متعدد لمنع استعمال خطاب الضمان لاكثر من غرض واحد اولغير الغرض الرئيسي الذي صدرت لأجله ويجب تحاشي عبارة ( تعهدات عامة ) وماشابهها من التعابير مما قد يسمح باستعمال خطاب الضمان لغرض ثاني أو لأكثر من التزام واحد .</a:t>
            </a:r>
            <a:endParaRPr kumimoji="0" lang="ar-KW"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126</a:t>
            </a:fld>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ChangeArrowheads="1"/>
          </p:cNvSpPr>
          <p:nvPr/>
        </p:nvSpPr>
        <p:spPr bwMode="auto">
          <a:xfrm>
            <a:off x="500828" y="285729"/>
            <a:ext cx="8215370" cy="62865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85775" algn="l"/>
              </a:tabLst>
            </a:pP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الكفيل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85775" algn="l"/>
              </a:tabLst>
            </a:pP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يطلب من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الامر</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تقديم اسم كفيل معين وتثبيته في المحل المعد لذلك على الاستمارة في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اي</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من الحالات التالية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85775" algn="l"/>
              </a:tabLst>
            </a:pP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اذا</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لم يكن للآمر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تخصيصات</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مقررة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لاصدار</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خطابات الضمان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85775" algn="l"/>
              </a:tabLst>
            </a:pP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اذا</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كان الآمر قد استعمل جميع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تخصيصاته</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المقررة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85775" algn="l"/>
              </a:tabLst>
            </a:pP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ج-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اذا</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لم يتسنى قبول الطلب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لاصدار</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 ضمان له بموافقة خاصة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لاي</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سبب يتعـلق بوضعه المالي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والادبي</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85775" algn="l"/>
              </a:tabLst>
            </a:pP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د-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اذا</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كانت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الادارة</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العامة قــد اشترطت بموجب استمارة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اقـرار</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التسهيلات ضـرورة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اصدار</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خطابات الضمان بموجبها بضمان شخص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جهة معينة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85775" algn="l"/>
              </a:tabLst>
            </a:pP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ويشترط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يتوفر في الكفيل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مايلي</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85775" algn="l"/>
              </a:tabLst>
            </a:pP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يكون له تسهيلات مصرفية مقررة وان يتم تنزيل مبلغ خطاب الضمان المطلوب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اصداره</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بكفالة من تلك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التخصيصات</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85775" algn="l"/>
              </a:tabLst>
            </a:pP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تستحصل</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موافقة خاصة من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الادارة</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العامة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لاصدار</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 الضمان عند عدم وجود تسهيلات مقررة سابقة للكفيل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اذا</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كان الكفيل قد استنفذ جميع تسهيلاته المقررة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85775" algn="l"/>
              </a:tabLst>
            </a:pP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لاتقبل</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كفالة الوكيل لنفسه وكالة عن موكله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اي</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لايجوز</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قبول توقيع الشخص الآمر بصفته مكفولا وبصفته وكيلا لكفيله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85775" algn="l"/>
              </a:tabLst>
            </a:pP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 التأمينات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85775" algn="l"/>
              </a:tabLst>
            </a:pP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يجوز للمصرف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يطلب تأمين نقدي </a:t>
            </a:r>
            <a:r>
              <a:rPr kumimoji="0" lang="ar-KW"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KW"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عيني مقابل </a:t>
            </a:r>
            <a:r>
              <a:rPr lang="ar-KW" sz="1600" dirty="0" err="1" smtClean="0">
                <a:latin typeface="Arial" pitchFamily="34" charset="0"/>
                <a:ea typeface="Times New Roman" pitchFamily="18" charset="0"/>
                <a:cs typeface="Arial" pitchFamily="34" charset="0"/>
              </a:rPr>
              <a:t>اصدار</a:t>
            </a:r>
            <a:r>
              <a:rPr lang="ar-KW" sz="1600" dirty="0" smtClean="0">
                <a:latin typeface="Arial" pitchFamily="34" charset="0"/>
                <a:ea typeface="Times New Roman" pitchFamily="18" charset="0"/>
                <a:cs typeface="Arial" pitchFamily="34" charset="0"/>
              </a:rPr>
              <a:t> خطابات الضمان توثيقا للالتزام الناشئ عنه وقد يكون ذلك بشكل تأمينات نقدية بكامل مبلغ خطاب الضمان </a:t>
            </a:r>
            <a:r>
              <a:rPr lang="ar-KW" sz="1600" dirty="0" err="1" smtClean="0">
                <a:latin typeface="Arial" pitchFamily="34" charset="0"/>
                <a:ea typeface="Times New Roman" pitchFamily="18" charset="0"/>
                <a:cs typeface="Arial" pitchFamily="34" charset="0"/>
              </a:rPr>
              <a:t>او</a:t>
            </a:r>
            <a:r>
              <a:rPr lang="ar-KW" sz="1600" dirty="0" smtClean="0">
                <a:latin typeface="Arial" pitchFamily="34" charset="0"/>
                <a:ea typeface="Times New Roman" pitchFamily="18" charset="0"/>
                <a:cs typeface="Arial" pitchFamily="34" charset="0"/>
              </a:rPr>
              <a:t> نسبة معينة منه </a:t>
            </a:r>
            <a:r>
              <a:rPr lang="ar-KW" sz="1600" dirty="0" err="1" smtClean="0">
                <a:latin typeface="Arial" pitchFamily="34" charset="0"/>
                <a:ea typeface="Times New Roman" pitchFamily="18" charset="0"/>
                <a:cs typeface="Arial" pitchFamily="34" charset="0"/>
              </a:rPr>
              <a:t>او</a:t>
            </a:r>
            <a:r>
              <a:rPr lang="ar-KW" sz="1600" dirty="0" smtClean="0">
                <a:latin typeface="Arial" pitchFamily="34" charset="0"/>
                <a:ea typeface="Times New Roman" pitchFamily="18" charset="0"/>
                <a:cs typeface="Arial" pitchFamily="34" charset="0"/>
              </a:rPr>
              <a:t> لقاء رهن </a:t>
            </a:r>
            <a:r>
              <a:rPr lang="ar-KW" sz="1600" dirty="0" err="1" smtClean="0">
                <a:latin typeface="Arial" pitchFamily="34" charset="0"/>
                <a:ea typeface="Times New Roman" pitchFamily="18" charset="0"/>
                <a:cs typeface="Arial" pitchFamily="34" charset="0"/>
              </a:rPr>
              <a:t>اسهم</a:t>
            </a:r>
            <a:r>
              <a:rPr lang="ar-KW" sz="1600" dirty="0" smtClean="0">
                <a:latin typeface="Arial" pitchFamily="34" charset="0"/>
                <a:ea typeface="Times New Roman" pitchFamily="18" charset="0"/>
                <a:cs typeface="Arial" pitchFamily="34" charset="0"/>
              </a:rPr>
              <a:t> </a:t>
            </a:r>
            <a:r>
              <a:rPr lang="ar-KW" sz="1600" dirty="0" err="1" smtClean="0">
                <a:latin typeface="Arial" pitchFamily="34" charset="0"/>
                <a:ea typeface="Times New Roman" pitchFamily="18" charset="0"/>
                <a:cs typeface="Arial" pitchFamily="34" charset="0"/>
              </a:rPr>
              <a:t>او</a:t>
            </a:r>
            <a:r>
              <a:rPr lang="ar-KW" sz="1600" dirty="0" smtClean="0">
                <a:latin typeface="Arial" pitchFamily="34" charset="0"/>
                <a:ea typeface="Times New Roman" pitchFamily="18" charset="0"/>
                <a:cs typeface="Arial" pitchFamily="34" charset="0"/>
              </a:rPr>
              <a:t> سندات </a:t>
            </a:r>
            <a:r>
              <a:rPr lang="ar-KW" sz="1600" dirty="0" err="1" smtClean="0">
                <a:latin typeface="Arial" pitchFamily="34" charset="0"/>
                <a:ea typeface="Times New Roman" pitchFamily="18" charset="0"/>
                <a:cs typeface="Arial" pitchFamily="34" charset="0"/>
              </a:rPr>
              <a:t>او</a:t>
            </a:r>
            <a:r>
              <a:rPr lang="ar-KW" sz="1600" dirty="0" smtClean="0">
                <a:latin typeface="Arial" pitchFamily="34" charset="0"/>
                <a:ea typeface="Times New Roman" pitchFamily="18" charset="0"/>
                <a:cs typeface="Arial" pitchFamily="34" charset="0"/>
              </a:rPr>
              <a:t> </a:t>
            </a:r>
            <a:r>
              <a:rPr lang="ar-KW" sz="1600" dirty="0" err="1" smtClean="0">
                <a:latin typeface="Arial" pitchFamily="34" charset="0"/>
                <a:ea typeface="Times New Roman" pitchFamily="18" charset="0"/>
                <a:cs typeface="Arial" pitchFamily="34" charset="0"/>
              </a:rPr>
              <a:t>ايداع</a:t>
            </a:r>
            <a:r>
              <a:rPr lang="ar-KW" sz="1600" dirty="0" smtClean="0">
                <a:latin typeface="Arial" pitchFamily="34" charset="0"/>
                <a:ea typeface="Times New Roman" pitchFamily="18" charset="0"/>
                <a:cs typeface="Arial" pitchFamily="34" charset="0"/>
              </a:rPr>
              <a:t> </a:t>
            </a:r>
            <a:r>
              <a:rPr lang="ar-KW" sz="1600" dirty="0" err="1" smtClean="0">
                <a:latin typeface="Arial" pitchFamily="34" charset="0"/>
                <a:ea typeface="Times New Roman" pitchFamily="18" charset="0"/>
                <a:cs typeface="Arial" pitchFamily="34" charset="0"/>
              </a:rPr>
              <a:t>اية</a:t>
            </a:r>
            <a:r>
              <a:rPr lang="ar-KW" sz="1600" dirty="0" smtClean="0">
                <a:latin typeface="Arial" pitchFamily="34" charset="0"/>
                <a:ea typeface="Times New Roman" pitchFamily="18" charset="0"/>
                <a:cs typeface="Arial" pitchFamily="34" charset="0"/>
              </a:rPr>
              <a:t> </a:t>
            </a:r>
            <a:r>
              <a:rPr lang="ar-KW" sz="1600" dirty="0" err="1" smtClean="0">
                <a:latin typeface="Arial" pitchFamily="34" charset="0"/>
                <a:ea typeface="Times New Roman" pitchFamily="18" charset="0"/>
                <a:cs typeface="Arial" pitchFamily="34" charset="0"/>
              </a:rPr>
              <a:t>اموال</a:t>
            </a:r>
            <a:r>
              <a:rPr lang="ar-KW" sz="1600" dirty="0" smtClean="0">
                <a:latin typeface="Arial" pitchFamily="34" charset="0"/>
                <a:ea typeface="Times New Roman" pitchFamily="18" charset="0"/>
                <a:cs typeface="Arial" pitchFamily="34" charset="0"/>
              </a:rPr>
              <a:t> منقولة </a:t>
            </a:r>
            <a:r>
              <a:rPr lang="ar-KW" sz="1600" dirty="0" err="1" smtClean="0">
                <a:latin typeface="Arial" pitchFamily="34" charset="0"/>
                <a:ea typeface="Times New Roman" pitchFamily="18" charset="0"/>
                <a:cs typeface="Arial" pitchFamily="34" charset="0"/>
              </a:rPr>
              <a:t>او</a:t>
            </a:r>
            <a:r>
              <a:rPr lang="ar-KW" sz="1600" dirty="0" smtClean="0">
                <a:latin typeface="Arial" pitchFamily="34" charset="0"/>
                <a:ea typeface="Times New Roman" pitchFamily="18" charset="0"/>
                <a:cs typeface="Arial" pitchFamily="34" charset="0"/>
              </a:rPr>
              <a:t> عقارات كما يجوز </a:t>
            </a:r>
            <a:r>
              <a:rPr lang="ar-KW" sz="1600" dirty="0" err="1" smtClean="0">
                <a:latin typeface="Arial" pitchFamily="34" charset="0"/>
                <a:ea typeface="Times New Roman" pitchFamily="18" charset="0"/>
                <a:cs typeface="Arial" pitchFamily="34" charset="0"/>
              </a:rPr>
              <a:t>ان</a:t>
            </a:r>
            <a:r>
              <a:rPr lang="ar-KW" sz="1600" dirty="0" smtClean="0">
                <a:latin typeface="Arial" pitchFamily="34" charset="0"/>
                <a:ea typeface="Times New Roman" pitchFamily="18" charset="0"/>
                <a:cs typeface="Arial" pitchFamily="34" charset="0"/>
              </a:rPr>
              <a:t> يكون التأمين تنازلا من الآمر عن حقه قبل المستفيد ويجري تنفيذ ذلك من قبل الفرع استنادا لما هو مثبت في استمارة </a:t>
            </a:r>
            <a:r>
              <a:rPr lang="ar-KW" sz="1600" dirty="0" err="1" smtClean="0">
                <a:latin typeface="Arial" pitchFamily="34" charset="0"/>
                <a:ea typeface="Times New Roman" pitchFamily="18" charset="0"/>
                <a:cs typeface="Arial" pitchFamily="34" charset="0"/>
              </a:rPr>
              <a:t>اقرار</a:t>
            </a:r>
            <a:r>
              <a:rPr lang="ar-KW" sz="1600" dirty="0" smtClean="0">
                <a:latin typeface="Arial" pitchFamily="34" charset="0"/>
                <a:ea typeface="Times New Roman" pitchFamily="18" charset="0"/>
                <a:cs typeface="Arial" pitchFamily="34" charset="0"/>
              </a:rPr>
              <a:t> التسهيلات المصرفية وبالنسبة لكل حالة على حدة .</a:t>
            </a:r>
            <a:endParaRPr lang="ar-OM" sz="1600" dirty="0" smtClean="0">
              <a:latin typeface="Arial" pitchFamily="34" charset="0"/>
              <a:ea typeface="Times New Roman" pitchFamily="18" charset="0"/>
              <a:cs typeface="Arial" pitchFamily="34" charset="0"/>
            </a:endParaRPr>
          </a:p>
          <a:p>
            <a:pPr algn="r" rtl="1"/>
            <a:r>
              <a:rPr lang="ar-KW" sz="1600" dirty="0" smtClean="0">
                <a:latin typeface="Arial" pitchFamily="34" charset="0"/>
                <a:ea typeface="Times New Roman" pitchFamily="18" charset="0"/>
                <a:cs typeface="Arial" pitchFamily="34" charset="0"/>
              </a:rPr>
              <a:t>- توقيع الآمر : </a:t>
            </a:r>
            <a:r>
              <a:rPr lang="ar-KW" sz="1600" dirty="0" err="1" smtClean="0">
                <a:latin typeface="Arial" pitchFamily="34" charset="0"/>
                <a:ea typeface="Times New Roman" pitchFamily="18" charset="0"/>
                <a:cs typeface="Arial" pitchFamily="34" charset="0"/>
              </a:rPr>
              <a:t>يستحصل</a:t>
            </a:r>
            <a:r>
              <a:rPr lang="ar-KW" sz="1600" dirty="0" smtClean="0">
                <a:latin typeface="Arial" pitchFamily="34" charset="0"/>
                <a:ea typeface="Times New Roman" pitchFamily="18" charset="0"/>
                <a:cs typeface="Arial" pitchFamily="34" charset="0"/>
              </a:rPr>
              <a:t> توقيع الآمر على الاستمارة في المحل المخصص له تأييدا منه بصحة المعلومات المدرجة في الحقول المنوه عنها </a:t>
            </a:r>
            <a:r>
              <a:rPr lang="ar-KW" sz="1600" dirty="0" err="1" smtClean="0">
                <a:latin typeface="Arial" pitchFamily="34" charset="0"/>
                <a:ea typeface="Times New Roman" pitchFamily="18" charset="0"/>
                <a:cs typeface="Arial" pitchFamily="34" charset="0"/>
              </a:rPr>
              <a:t>اعلاه</a:t>
            </a:r>
            <a:r>
              <a:rPr lang="ar-KW" sz="1600" dirty="0" smtClean="0">
                <a:latin typeface="Arial" pitchFamily="34" charset="0"/>
                <a:ea typeface="Times New Roman" pitchFamily="18" charset="0"/>
                <a:cs typeface="Arial" pitchFamily="34" charset="0"/>
              </a:rPr>
              <a:t> .</a:t>
            </a:r>
            <a:endParaRPr lang="en-US" sz="1600" dirty="0" smtClean="0">
              <a:latin typeface="Arial" pitchFamily="34" charset="0"/>
              <a:ea typeface="Times New Roman" pitchFamily="18" charset="0"/>
              <a:cs typeface="Arial" pitchFamily="34" charset="0"/>
            </a:endParaRPr>
          </a:p>
          <a:p>
            <a:pPr algn="r" rtl="1"/>
            <a:r>
              <a:rPr lang="ar-KW" sz="1600" dirty="0" smtClean="0">
                <a:latin typeface="Arial" pitchFamily="34" charset="0"/>
                <a:ea typeface="Times New Roman" pitchFamily="18" charset="0"/>
                <a:cs typeface="Arial" pitchFamily="34" charset="0"/>
              </a:rPr>
              <a:t>9- الرصيد الموقوف عن خطابات ضمان سابقة :</a:t>
            </a:r>
            <a:endParaRPr lang="en-US" sz="1600" dirty="0" smtClean="0">
              <a:latin typeface="Arial" pitchFamily="34" charset="0"/>
              <a:ea typeface="Times New Roman" pitchFamily="18" charset="0"/>
              <a:cs typeface="Arial" pitchFamily="34" charset="0"/>
            </a:endParaRPr>
          </a:p>
          <a:p>
            <a:pPr algn="r" rtl="1"/>
            <a:r>
              <a:rPr lang="ar-KW" sz="1600" dirty="0" smtClean="0">
                <a:latin typeface="Arial" pitchFamily="34" charset="0"/>
                <a:ea typeface="Times New Roman" pitchFamily="18" charset="0"/>
                <a:cs typeface="Arial" pitchFamily="34" charset="0"/>
              </a:rPr>
              <a:t>    يثبت رصيد خطابات الضمان المصدرة والموقوفة لحساب المكفول </a:t>
            </a:r>
            <a:r>
              <a:rPr lang="ar-KW" sz="1600" dirty="0" err="1" smtClean="0">
                <a:latin typeface="Arial" pitchFamily="34" charset="0"/>
                <a:ea typeface="Times New Roman" pitchFamily="18" charset="0"/>
                <a:cs typeface="Arial" pitchFamily="34" charset="0"/>
              </a:rPr>
              <a:t>او</a:t>
            </a:r>
            <a:r>
              <a:rPr lang="ar-KW" sz="1600" dirty="0" smtClean="0">
                <a:latin typeface="Arial" pitchFamily="34" charset="0"/>
                <a:ea typeface="Times New Roman" pitchFamily="18" charset="0"/>
                <a:cs typeface="Arial" pitchFamily="34" charset="0"/>
              </a:rPr>
              <a:t> </a:t>
            </a:r>
            <a:r>
              <a:rPr lang="ar-KW" sz="1600" dirty="0" err="1" smtClean="0">
                <a:latin typeface="Arial" pitchFamily="34" charset="0"/>
                <a:ea typeface="Times New Roman" pitchFamily="18" charset="0"/>
                <a:cs typeface="Arial" pitchFamily="34" charset="0"/>
              </a:rPr>
              <a:t>كفلائه</a:t>
            </a:r>
            <a:r>
              <a:rPr lang="ar-KW" sz="1600" dirty="0" smtClean="0">
                <a:latin typeface="Arial" pitchFamily="34" charset="0"/>
                <a:ea typeface="Times New Roman" pitchFamily="18" charset="0"/>
                <a:cs typeface="Arial" pitchFamily="34" charset="0"/>
              </a:rPr>
              <a:t> – </a:t>
            </a:r>
            <a:r>
              <a:rPr lang="ar-KW" sz="1600" dirty="0" err="1" smtClean="0">
                <a:latin typeface="Arial" pitchFamily="34" charset="0"/>
                <a:ea typeface="Times New Roman" pitchFamily="18" charset="0"/>
                <a:cs typeface="Arial" pitchFamily="34" charset="0"/>
              </a:rPr>
              <a:t>ان</a:t>
            </a:r>
            <a:r>
              <a:rPr lang="ar-KW" sz="1600" dirty="0" smtClean="0">
                <a:latin typeface="Arial" pitchFamily="34" charset="0"/>
                <a:ea typeface="Times New Roman" pitchFamily="18" charset="0"/>
                <a:cs typeface="Arial" pitchFamily="34" charset="0"/>
              </a:rPr>
              <a:t> وجدوا – ويدرج مبلغ التأمينات المدفوعة </a:t>
            </a:r>
            <a:r>
              <a:rPr lang="ar-KW" sz="1600" dirty="0" err="1" smtClean="0">
                <a:latin typeface="Arial" pitchFamily="34" charset="0"/>
                <a:ea typeface="Times New Roman" pitchFamily="18" charset="0"/>
                <a:cs typeface="Arial" pitchFamily="34" charset="0"/>
              </a:rPr>
              <a:t>ان</a:t>
            </a:r>
            <a:r>
              <a:rPr lang="ar-KW" sz="1600" dirty="0" smtClean="0">
                <a:latin typeface="Arial" pitchFamily="34" charset="0"/>
                <a:ea typeface="Times New Roman" pitchFamily="18" charset="0"/>
                <a:cs typeface="Arial" pitchFamily="34" charset="0"/>
              </a:rPr>
              <a:t> وجد ويؤيد ذلك بتوقيع رئيس الشعبة كما يثبت التاريخ </a:t>
            </a:r>
            <a:r>
              <a:rPr lang="ar-KW" sz="1600" dirty="0" err="1" smtClean="0">
                <a:latin typeface="Arial" pitchFamily="34" charset="0"/>
                <a:ea typeface="Times New Roman" pitchFamily="18" charset="0"/>
                <a:cs typeface="Arial" pitchFamily="34" charset="0"/>
              </a:rPr>
              <a:t>او</a:t>
            </a:r>
            <a:r>
              <a:rPr lang="ar-KW" sz="1600" dirty="0" smtClean="0">
                <a:latin typeface="Arial" pitchFamily="34" charset="0"/>
                <a:ea typeface="Times New Roman" pitchFamily="18" charset="0"/>
                <a:cs typeface="Arial" pitchFamily="34" charset="0"/>
              </a:rPr>
              <a:t> </a:t>
            </a:r>
            <a:r>
              <a:rPr lang="ar-KW" sz="1600" dirty="0" err="1" smtClean="0">
                <a:latin typeface="Arial" pitchFamily="34" charset="0"/>
                <a:ea typeface="Times New Roman" pitchFamily="18" charset="0"/>
                <a:cs typeface="Arial" pitchFamily="34" charset="0"/>
              </a:rPr>
              <a:t>ان</a:t>
            </a:r>
            <a:r>
              <a:rPr lang="ar-KW" sz="1600" dirty="0" smtClean="0">
                <a:latin typeface="Arial" pitchFamily="34" charset="0"/>
                <a:ea typeface="Times New Roman" pitchFamily="18" charset="0"/>
                <a:cs typeface="Arial" pitchFamily="34" charset="0"/>
              </a:rPr>
              <a:t> يؤيد بأن لا رصيد موقوف للآمر </a:t>
            </a:r>
            <a:r>
              <a:rPr lang="ar-KW" sz="1600" dirty="0" err="1" smtClean="0">
                <a:latin typeface="Arial" pitchFamily="34" charset="0"/>
                <a:ea typeface="Times New Roman" pitchFamily="18" charset="0"/>
                <a:cs typeface="Arial" pitchFamily="34" charset="0"/>
              </a:rPr>
              <a:t>او</a:t>
            </a:r>
            <a:r>
              <a:rPr lang="ar-KW" sz="1600" dirty="0" smtClean="0">
                <a:latin typeface="Arial" pitchFamily="34" charset="0"/>
                <a:ea typeface="Times New Roman" pitchFamily="18" charset="0"/>
                <a:cs typeface="Arial" pitchFamily="34" charset="0"/>
              </a:rPr>
              <a:t> انه طلب من عميل جديد وتحال الاستمارة بعد ذلك </a:t>
            </a:r>
            <a:r>
              <a:rPr lang="ar-KW" sz="1600" dirty="0" err="1" smtClean="0">
                <a:latin typeface="Arial" pitchFamily="34" charset="0"/>
                <a:ea typeface="Times New Roman" pitchFamily="18" charset="0"/>
                <a:cs typeface="Arial" pitchFamily="34" charset="0"/>
              </a:rPr>
              <a:t>الى</a:t>
            </a:r>
            <a:r>
              <a:rPr lang="ar-KW" sz="1600" dirty="0" smtClean="0">
                <a:latin typeface="Arial" pitchFamily="34" charset="0"/>
                <a:ea typeface="Times New Roman" pitchFamily="18" charset="0"/>
                <a:cs typeface="Arial" pitchFamily="34" charset="0"/>
              </a:rPr>
              <a:t> مدير الفرع للبت في </a:t>
            </a:r>
            <a:r>
              <a:rPr lang="ar-KW" sz="1600" dirty="0" err="1" smtClean="0">
                <a:latin typeface="Arial" pitchFamily="34" charset="0"/>
                <a:ea typeface="Times New Roman" pitchFamily="18" charset="0"/>
                <a:cs typeface="Arial" pitchFamily="34" charset="0"/>
              </a:rPr>
              <a:t>امر</a:t>
            </a:r>
            <a:r>
              <a:rPr lang="ar-KW" sz="1600" dirty="0" smtClean="0">
                <a:latin typeface="Arial" pitchFamily="34" charset="0"/>
                <a:ea typeface="Times New Roman" pitchFamily="18" charset="0"/>
                <a:cs typeface="Arial" pitchFamily="34" charset="0"/>
              </a:rPr>
              <a:t> </a:t>
            </a:r>
            <a:r>
              <a:rPr lang="ar-KW" sz="1600" dirty="0" err="1" smtClean="0">
                <a:latin typeface="Arial" pitchFamily="34" charset="0"/>
                <a:ea typeface="Times New Roman" pitchFamily="18" charset="0"/>
                <a:cs typeface="Arial" pitchFamily="34" charset="0"/>
              </a:rPr>
              <a:t>اصدار</a:t>
            </a:r>
            <a:r>
              <a:rPr lang="ar-KW" sz="1600" dirty="0" smtClean="0">
                <a:latin typeface="Arial" pitchFamily="34" charset="0"/>
                <a:ea typeface="Times New Roman" pitchFamily="18" charset="0"/>
                <a:cs typeface="Arial" pitchFamily="34" charset="0"/>
              </a:rPr>
              <a:t> خطاب الضمان حسب التعليمات النافذة المفعول </a:t>
            </a:r>
            <a:r>
              <a:rPr lang="ar-KW" sz="1600" dirty="0" err="1" smtClean="0">
                <a:latin typeface="Arial" pitchFamily="34" charset="0"/>
                <a:ea typeface="Times New Roman" pitchFamily="18" charset="0"/>
                <a:cs typeface="Arial" pitchFamily="34" charset="0"/>
              </a:rPr>
              <a:t>او</a:t>
            </a:r>
            <a:r>
              <a:rPr lang="ar-KW" sz="1600" dirty="0" smtClean="0">
                <a:latin typeface="Arial" pitchFamily="34" charset="0"/>
                <a:ea typeface="Times New Roman" pitchFamily="18" charset="0"/>
                <a:cs typeface="Arial" pitchFamily="34" charset="0"/>
              </a:rPr>
              <a:t> حسب </a:t>
            </a:r>
            <a:r>
              <a:rPr lang="ar-KW" sz="1600" dirty="0" err="1" smtClean="0">
                <a:latin typeface="Arial" pitchFamily="34" charset="0"/>
                <a:ea typeface="Times New Roman" pitchFamily="18" charset="0"/>
                <a:cs typeface="Arial" pitchFamily="34" charset="0"/>
              </a:rPr>
              <a:t>الاغراض</a:t>
            </a:r>
            <a:r>
              <a:rPr lang="ar-KW" sz="1600" dirty="0" smtClean="0">
                <a:latin typeface="Arial" pitchFamily="34" charset="0"/>
                <a:ea typeface="Times New Roman" pitchFamily="18" charset="0"/>
                <a:cs typeface="Arial" pitchFamily="34" charset="0"/>
              </a:rPr>
              <a:t> التي تصدر من اجلها خطابات الضمان السابقة ( لتصريف البضائع </a:t>
            </a:r>
            <a:r>
              <a:rPr lang="ar-KW" sz="1600" dirty="0" err="1" smtClean="0">
                <a:latin typeface="Arial" pitchFamily="34" charset="0"/>
                <a:ea typeface="Times New Roman" pitchFamily="18" charset="0"/>
                <a:cs typeface="Arial" pitchFamily="34" charset="0"/>
              </a:rPr>
              <a:t>او</a:t>
            </a:r>
            <a:r>
              <a:rPr lang="ar-KW" sz="1600" dirty="0" smtClean="0">
                <a:latin typeface="Arial" pitchFamily="34" charset="0"/>
                <a:ea typeface="Times New Roman" pitchFamily="18" charset="0"/>
                <a:cs typeface="Arial" pitchFamily="34" charset="0"/>
              </a:rPr>
              <a:t> </a:t>
            </a:r>
            <a:r>
              <a:rPr lang="ar-KW" sz="1600" dirty="0" err="1" smtClean="0">
                <a:latin typeface="Arial" pitchFamily="34" charset="0"/>
                <a:ea typeface="Times New Roman" pitchFamily="18" charset="0"/>
                <a:cs typeface="Arial" pitchFamily="34" charset="0"/>
              </a:rPr>
              <a:t>للاغراض</a:t>
            </a:r>
            <a:r>
              <a:rPr lang="ar-KW" sz="1600" dirty="0" smtClean="0">
                <a:latin typeface="Arial" pitchFamily="34" charset="0"/>
                <a:ea typeface="Times New Roman" pitchFamily="18" charset="0"/>
                <a:cs typeface="Arial" pitchFamily="34" charset="0"/>
              </a:rPr>
              <a:t> </a:t>
            </a:r>
            <a:r>
              <a:rPr lang="ar-KW" sz="1600" dirty="0" err="1" smtClean="0">
                <a:latin typeface="Arial" pitchFamily="34" charset="0"/>
                <a:ea typeface="Times New Roman" pitchFamily="18" charset="0"/>
                <a:cs typeface="Arial" pitchFamily="34" charset="0"/>
              </a:rPr>
              <a:t>الاخرى</a:t>
            </a:r>
            <a:r>
              <a:rPr lang="ar-KW" sz="1600" dirty="0" smtClean="0">
                <a:latin typeface="Arial" pitchFamily="34" charset="0"/>
                <a:ea typeface="Times New Roman" pitchFamily="18" charset="0"/>
                <a:cs typeface="Arial" pitchFamily="34" charset="0"/>
              </a:rPr>
              <a:t> ) .</a:t>
            </a:r>
            <a:endParaRPr lang="en-US" sz="1600" dirty="0" smtClean="0">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85775" algn="l"/>
              </a:tabLst>
            </a:pPr>
            <a:endParaRPr lang="ar-KW" sz="1600" dirty="0" smtClean="0">
              <a:latin typeface="Arial" pitchFamily="34" charset="0"/>
              <a:ea typeface="Times New Roman" pitchFamily="18"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127</a:t>
            </a:fld>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1"/>
          <p:cNvSpPr>
            <a:spLocks noChangeArrowheads="1"/>
          </p:cNvSpPr>
          <p:nvPr/>
        </p:nvSpPr>
        <p:spPr bwMode="auto">
          <a:xfrm>
            <a:off x="286514" y="214290"/>
            <a:ext cx="8429684"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ثانيا:- الموافقة على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اصدار</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خطابات الضمان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يوافق مدير الفرع على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اصدار</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 الضمان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اما</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بموجب الشروط الواردة في استمارة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اقرار</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التسهيلات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حسب صلاحياته المقررة بعد ملاحظة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احكام</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قانون مراقبة المصارف والتعليمات الصادرة بموجبه وفق كل حالة من الحالات الآتية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اصدار</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 الضمان بتأمينات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بدونها بكفيل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بدونه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بكليهما وذلك حسب الشروط المقررة باستمارة التسهيلات المصرفية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حسبما يقرره مدير الفرع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الادارة</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العامة كل حسب صلاحيته وفي جميع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الاحوال</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يثبت مدير الفرع في حقل الموافقة الشروط التي بموجبها يصدر خطاب الضمان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يصدر خطاب الضمان محسوباً على اعتماد عميل له اعتماد مخصص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لاصدار</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خطابات الضمان وبكفالته على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يستحصل</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تأييد رئيس الشعبة على ذات الاستمارة بان المبلغ قد حجز من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تخصيصات</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العميل (الكفيل) .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ولا يجوز مطلقا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اصدار</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 ضمان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ماقبل</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حجز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التخصيصات</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بتأييد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المسؤولين</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تحريريا حسبما جاء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اعلاه</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كما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لايجوز</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رفع ذلك الحجز بعد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الغاء</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 الضمان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بتأييد تحريري من موظف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مسؤول</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ويطبق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ماجاء</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اعلاه</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فقط عندما تكون تسهيلات الكفيل في جميع الحالات ( خطابات الضمان والخصم والمكشوف ) غير موثقة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موثقة برهن ملك عائد له ،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اما</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عندما تكون هذه التسهيلات موثقة بكفالة فيجب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استحصال</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موافقة </a:t>
            </a:r>
            <a:r>
              <a:rPr lang="ar-KW" sz="2000" dirty="0" err="1" smtClean="0">
                <a:latin typeface="Arial" pitchFamily="34" charset="0"/>
                <a:ea typeface="Times New Roman" pitchFamily="18" charset="0"/>
                <a:cs typeface="Arial" pitchFamily="34" charset="0"/>
              </a:rPr>
              <a:t>الكفلاء</a:t>
            </a:r>
            <a:r>
              <a:rPr lang="ar-KW" sz="2000" dirty="0" smtClean="0">
                <a:latin typeface="Arial" pitchFamily="34" charset="0"/>
                <a:ea typeface="Times New Roman" pitchFamily="18" charset="0"/>
                <a:cs typeface="Arial" pitchFamily="34" charset="0"/>
              </a:rPr>
              <a:t> في هذه </a:t>
            </a:r>
            <a:r>
              <a:rPr lang="ar-KW" sz="2000" dirty="0" err="1" smtClean="0">
                <a:latin typeface="Arial" pitchFamily="34" charset="0"/>
                <a:ea typeface="Times New Roman" pitchFamily="18" charset="0"/>
                <a:cs typeface="Arial" pitchFamily="34" charset="0"/>
              </a:rPr>
              <a:t>الاعتمادات</a:t>
            </a:r>
            <a:r>
              <a:rPr lang="ar-KW" sz="2000" dirty="0" smtClean="0">
                <a:latin typeface="Arial" pitchFamily="34" charset="0"/>
                <a:ea typeface="Times New Roman" pitchFamily="18" charset="0"/>
                <a:cs typeface="Arial" pitchFamily="34" charset="0"/>
              </a:rPr>
              <a:t> على كل حالة .</a:t>
            </a:r>
            <a:endParaRPr lang="ar-OM" sz="2000" dirty="0" smtClean="0">
              <a:latin typeface="Arial" pitchFamily="34" charset="0"/>
              <a:ea typeface="Times New Roman" pitchFamily="18" charset="0"/>
              <a:cs typeface="Arial" pitchFamily="34" charset="0"/>
            </a:endParaRPr>
          </a:p>
          <a:p>
            <a:pPr algn="r" rtl="1"/>
            <a:r>
              <a:rPr lang="ar-KW" sz="2000" dirty="0" smtClean="0">
                <a:latin typeface="Arial" pitchFamily="34" charset="0"/>
                <a:ea typeface="Times New Roman" pitchFamily="18" charset="0"/>
                <a:cs typeface="Arial" pitchFamily="34" charset="0"/>
              </a:rPr>
              <a:t>- </a:t>
            </a:r>
            <a:r>
              <a:rPr lang="ar-KW" sz="2000" dirty="0" err="1" smtClean="0">
                <a:latin typeface="Arial" pitchFamily="34" charset="0"/>
                <a:ea typeface="Times New Roman" pitchFamily="18" charset="0"/>
                <a:cs typeface="Arial" pitchFamily="34" charset="0"/>
              </a:rPr>
              <a:t>تستحصل</a:t>
            </a:r>
            <a:r>
              <a:rPr lang="ar-KW" sz="2000" dirty="0" smtClean="0">
                <a:latin typeface="Arial" pitchFamily="34" charset="0"/>
                <a:ea typeface="Times New Roman" pitchFamily="18" charset="0"/>
                <a:cs typeface="Arial" pitchFamily="34" charset="0"/>
              </a:rPr>
              <a:t> موافقة </a:t>
            </a:r>
            <a:r>
              <a:rPr lang="ar-KW" sz="2000" dirty="0" err="1" smtClean="0">
                <a:latin typeface="Arial" pitchFamily="34" charset="0"/>
                <a:ea typeface="Times New Roman" pitchFamily="18" charset="0"/>
                <a:cs typeface="Arial" pitchFamily="34" charset="0"/>
              </a:rPr>
              <a:t>الادارة</a:t>
            </a:r>
            <a:r>
              <a:rPr lang="ar-KW" sz="2000" dirty="0" smtClean="0">
                <a:latin typeface="Arial" pitchFamily="34" charset="0"/>
                <a:ea typeface="Times New Roman" pitchFamily="18" charset="0"/>
                <a:cs typeface="Arial" pitchFamily="34" charset="0"/>
              </a:rPr>
              <a:t> العامة في الحالات التالية :-</a:t>
            </a:r>
            <a:endParaRPr lang="en-US" sz="2000" dirty="0" smtClean="0">
              <a:latin typeface="Arial" pitchFamily="34" charset="0"/>
              <a:ea typeface="Times New Roman" pitchFamily="18" charset="0"/>
              <a:cs typeface="Arial" pitchFamily="34" charset="0"/>
            </a:endParaRPr>
          </a:p>
          <a:p>
            <a:pPr algn="r" rtl="1"/>
            <a:r>
              <a:rPr lang="ar-KW" sz="2000" dirty="0" smtClean="0">
                <a:latin typeface="Arial" pitchFamily="34" charset="0"/>
                <a:ea typeface="Times New Roman" pitchFamily="18" charset="0"/>
                <a:cs typeface="Arial" pitchFamily="34" charset="0"/>
              </a:rPr>
              <a:t>  أ- </a:t>
            </a:r>
            <a:r>
              <a:rPr lang="ar-KW" sz="2000" dirty="0" err="1" smtClean="0">
                <a:latin typeface="Arial" pitchFamily="34" charset="0"/>
                <a:ea typeface="Times New Roman" pitchFamily="18" charset="0"/>
                <a:cs typeface="Arial" pitchFamily="34" charset="0"/>
              </a:rPr>
              <a:t>اذا</a:t>
            </a:r>
            <a:r>
              <a:rPr lang="ar-KW" sz="2000" dirty="0" smtClean="0">
                <a:latin typeface="Arial" pitchFamily="34" charset="0"/>
                <a:ea typeface="Times New Roman" pitchFamily="18" charset="0"/>
                <a:cs typeface="Arial" pitchFamily="34" charset="0"/>
              </a:rPr>
              <a:t> كان خطاب الضمان المطلوب </a:t>
            </a:r>
            <a:r>
              <a:rPr lang="ar-KW" sz="2000" dirty="0" err="1" smtClean="0">
                <a:latin typeface="Arial" pitchFamily="34" charset="0"/>
                <a:ea typeface="Times New Roman" pitchFamily="18" charset="0"/>
                <a:cs typeface="Arial" pitchFamily="34" charset="0"/>
              </a:rPr>
              <a:t>اصداره</a:t>
            </a:r>
            <a:r>
              <a:rPr lang="ar-KW" sz="2000" dirty="0" smtClean="0">
                <a:latin typeface="Arial" pitchFamily="34" charset="0"/>
                <a:ea typeface="Times New Roman" pitchFamily="18" charset="0"/>
                <a:cs typeface="Arial" pitchFamily="34" charset="0"/>
              </a:rPr>
              <a:t> يختلف في </a:t>
            </a:r>
            <a:r>
              <a:rPr lang="ar-KW" sz="2000" dirty="0" err="1" smtClean="0">
                <a:latin typeface="Arial" pitchFamily="34" charset="0"/>
                <a:ea typeface="Times New Roman" pitchFamily="18" charset="0"/>
                <a:cs typeface="Arial" pitchFamily="34" charset="0"/>
              </a:rPr>
              <a:t>اي</a:t>
            </a:r>
            <a:r>
              <a:rPr lang="ar-KW" sz="2000" dirty="0" smtClean="0">
                <a:latin typeface="Arial" pitchFamily="34" charset="0"/>
                <a:ea typeface="Times New Roman" pitchFamily="18" charset="0"/>
                <a:cs typeface="Arial" pitchFamily="34" charset="0"/>
              </a:rPr>
              <a:t> من شروطه عن شروط تسهيلات خطابات الضمان المقررة بموجب استمارة </a:t>
            </a:r>
            <a:r>
              <a:rPr lang="ar-KW" sz="2000" dirty="0" err="1" smtClean="0">
                <a:latin typeface="Arial" pitchFamily="34" charset="0"/>
                <a:ea typeface="Times New Roman" pitchFamily="18" charset="0"/>
                <a:cs typeface="Arial" pitchFamily="34" charset="0"/>
              </a:rPr>
              <a:t>اقرار</a:t>
            </a:r>
            <a:r>
              <a:rPr lang="ar-KW" sz="2000" dirty="0" smtClean="0">
                <a:latin typeface="Arial" pitchFamily="34" charset="0"/>
                <a:ea typeface="Times New Roman" pitchFamily="18" charset="0"/>
                <a:cs typeface="Arial" pitchFamily="34" charset="0"/>
              </a:rPr>
              <a:t> التسهيلات .</a:t>
            </a:r>
            <a:endParaRPr lang="en-US" sz="2000" dirty="0" smtClean="0">
              <a:latin typeface="Arial" pitchFamily="34" charset="0"/>
              <a:ea typeface="Times New Roman" pitchFamily="18" charset="0"/>
              <a:cs typeface="Arial" pitchFamily="34" charset="0"/>
            </a:endParaRPr>
          </a:p>
          <a:p>
            <a:pPr algn="r" rtl="1"/>
            <a:r>
              <a:rPr lang="ar-KW" sz="2000" dirty="0" smtClean="0">
                <a:latin typeface="Arial" pitchFamily="34" charset="0"/>
                <a:ea typeface="Times New Roman" pitchFamily="18" charset="0"/>
                <a:cs typeface="Arial" pitchFamily="34" charset="0"/>
              </a:rPr>
              <a:t>ب- </a:t>
            </a:r>
            <a:r>
              <a:rPr lang="ar-KW" sz="2000" dirty="0" err="1" smtClean="0">
                <a:latin typeface="Arial" pitchFamily="34" charset="0"/>
                <a:ea typeface="Times New Roman" pitchFamily="18" charset="0"/>
                <a:cs typeface="Arial" pitchFamily="34" charset="0"/>
              </a:rPr>
              <a:t>اذا</a:t>
            </a:r>
            <a:r>
              <a:rPr lang="ar-KW" sz="2000" dirty="0" smtClean="0">
                <a:latin typeface="Arial" pitchFamily="34" charset="0"/>
                <a:ea typeface="Times New Roman" pitchFamily="18" charset="0"/>
                <a:cs typeface="Arial" pitchFamily="34" charset="0"/>
              </a:rPr>
              <a:t> كان مبلغها يزيد عن مبلغ التسهيلات المقررة .</a:t>
            </a:r>
            <a:endParaRPr lang="en-US" sz="2000" dirty="0" smtClean="0">
              <a:latin typeface="Arial" pitchFamily="34" charset="0"/>
              <a:ea typeface="Times New Roman" pitchFamily="18" charset="0"/>
              <a:cs typeface="Arial" pitchFamily="34" charset="0"/>
            </a:endParaRPr>
          </a:p>
          <a:p>
            <a:pPr algn="r"/>
            <a:r>
              <a:rPr lang="ar-KW" sz="2000" dirty="0" smtClean="0">
                <a:latin typeface="Arial" pitchFamily="34" charset="0"/>
                <a:ea typeface="Times New Roman" pitchFamily="18" charset="0"/>
                <a:cs typeface="Arial" pitchFamily="34" charset="0"/>
              </a:rPr>
              <a:t>ج- </a:t>
            </a:r>
            <a:r>
              <a:rPr lang="ar-KW" sz="2000" dirty="0" err="1" smtClean="0">
                <a:latin typeface="Arial" pitchFamily="34" charset="0"/>
                <a:ea typeface="Times New Roman" pitchFamily="18" charset="0"/>
                <a:cs typeface="Arial" pitchFamily="34" charset="0"/>
              </a:rPr>
              <a:t>اذا</a:t>
            </a:r>
            <a:r>
              <a:rPr lang="ar-KW" sz="2000" dirty="0" smtClean="0">
                <a:latin typeface="Arial" pitchFamily="34" charset="0"/>
                <a:ea typeface="Times New Roman" pitchFamily="18" charset="0"/>
                <a:cs typeface="Arial" pitchFamily="34" charset="0"/>
              </a:rPr>
              <a:t> لم يكن </a:t>
            </a:r>
            <a:r>
              <a:rPr lang="ar-KW" sz="2000" dirty="0" err="1" smtClean="0">
                <a:latin typeface="Arial" pitchFamily="34" charset="0"/>
                <a:ea typeface="Times New Roman" pitchFamily="18" charset="0"/>
                <a:cs typeface="Arial" pitchFamily="34" charset="0"/>
              </a:rPr>
              <a:t>للامر</a:t>
            </a:r>
            <a:r>
              <a:rPr lang="ar-KW" sz="2000" dirty="0" smtClean="0">
                <a:latin typeface="Arial" pitchFamily="34" charset="0"/>
                <a:ea typeface="Times New Roman" pitchFamily="18" charset="0"/>
                <a:cs typeface="Arial" pitchFamily="34" charset="0"/>
              </a:rPr>
              <a:t> تسهيلات مقررة لخطابات الضمان </a:t>
            </a:r>
            <a:r>
              <a:rPr lang="ar-KW" sz="2800" dirty="0" smtClean="0"/>
              <a:t>.</a:t>
            </a:r>
            <a:endParaRPr kumimoji="0" lang="ar-KW"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128</a:t>
            </a:fld>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80" y="274638"/>
            <a:ext cx="8231029" cy="725470"/>
          </a:xfrm>
        </p:spPr>
        <p:txBody>
          <a:bodyPr>
            <a:noAutofit/>
          </a:bodyPr>
          <a:lstStyle/>
          <a:p>
            <a:pPr rtl="1"/>
            <a:r>
              <a:rPr lang="ar-KW" sz="2400" dirty="0" smtClean="0"/>
              <a:t>ثالثا:- </a:t>
            </a:r>
            <a:r>
              <a:rPr lang="ar-KW" sz="2400" dirty="0" err="1" smtClean="0"/>
              <a:t>اجرءات</a:t>
            </a:r>
            <a:r>
              <a:rPr lang="ar-KW" sz="2400" dirty="0" smtClean="0"/>
              <a:t> </a:t>
            </a:r>
            <a:r>
              <a:rPr lang="ar-KW" sz="2400" dirty="0" err="1" smtClean="0"/>
              <a:t>اصدار</a:t>
            </a:r>
            <a:r>
              <a:rPr lang="ar-KW" sz="2400" dirty="0" smtClean="0"/>
              <a:t> خطابات الضمان :</a:t>
            </a:r>
            <a:r>
              <a:rPr lang="en-US" sz="2400" dirty="0" smtClean="0"/>
              <a:t/>
            </a:r>
            <a:br>
              <a:rPr lang="en-US" sz="2400" dirty="0" smtClean="0"/>
            </a:br>
            <a:r>
              <a:rPr lang="ar-KW" sz="2400" dirty="0" smtClean="0"/>
              <a:t>    </a:t>
            </a:r>
            <a:r>
              <a:rPr lang="ar-KW" sz="2400" dirty="0" err="1" smtClean="0"/>
              <a:t>ان</a:t>
            </a:r>
            <a:r>
              <a:rPr lang="ar-KW" sz="2400" dirty="0" smtClean="0"/>
              <a:t> </a:t>
            </a:r>
            <a:r>
              <a:rPr lang="ar-KW" sz="2400" dirty="0" err="1" smtClean="0"/>
              <a:t>الاجراءات</a:t>
            </a:r>
            <a:r>
              <a:rPr lang="ar-KW" sz="2400" dirty="0" smtClean="0"/>
              <a:t> العملية </a:t>
            </a:r>
            <a:r>
              <a:rPr lang="ar-KW" sz="2400" dirty="0" err="1" smtClean="0"/>
              <a:t>لاصدار</a:t>
            </a:r>
            <a:r>
              <a:rPr lang="ar-KW" sz="2400" dirty="0" smtClean="0"/>
              <a:t> خطاب الضمان هي </a:t>
            </a:r>
            <a:r>
              <a:rPr lang="ar-KW" sz="2400" dirty="0" err="1" smtClean="0"/>
              <a:t>كمايلي</a:t>
            </a:r>
            <a:r>
              <a:rPr lang="ar-KW" sz="2400" dirty="0" smtClean="0"/>
              <a:t> :-</a:t>
            </a:r>
            <a:r>
              <a:rPr lang="en-US" sz="2400" dirty="0" smtClean="0"/>
              <a:t/>
            </a:r>
            <a:br>
              <a:rPr lang="en-US" sz="2400" dirty="0" smtClean="0"/>
            </a:br>
            <a:endParaRPr lang="en-US" sz="2400" dirty="0"/>
          </a:p>
        </p:txBody>
      </p:sp>
      <p:sp>
        <p:nvSpPr>
          <p:cNvPr id="3" name="عنصر نائب للمحتوى 2"/>
          <p:cNvSpPr>
            <a:spLocks noGrp="1"/>
          </p:cNvSpPr>
          <p:nvPr>
            <p:ph idx="1"/>
          </p:nvPr>
        </p:nvSpPr>
        <p:spPr>
          <a:xfrm>
            <a:off x="457280" y="928670"/>
            <a:ext cx="8231029" cy="5197495"/>
          </a:xfrm>
        </p:spPr>
        <p:txBody>
          <a:bodyPr>
            <a:normAutofit fontScale="62500" lnSpcReduction="20000"/>
          </a:bodyPr>
          <a:lstStyle/>
          <a:p>
            <a:pPr algn="r" rtl="1">
              <a:buNone/>
            </a:pPr>
            <a:r>
              <a:rPr lang="ar-KW" dirty="0" smtClean="0"/>
              <a:t>- </a:t>
            </a:r>
            <a:r>
              <a:rPr lang="ar-KW" dirty="0" err="1" smtClean="0"/>
              <a:t>اضبارة</a:t>
            </a:r>
            <a:r>
              <a:rPr lang="ar-KW" dirty="0" smtClean="0"/>
              <a:t> خطاب الضمان :</a:t>
            </a:r>
            <a:endParaRPr lang="en-US" dirty="0" smtClean="0"/>
          </a:p>
          <a:p>
            <a:pPr algn="r" rtl="1">
              <a:buNone/>
            </a:pPr>
            <a:r>
              <a:rPr lang="ar-KW" dirty="0" smtClean="0"/>
              <a:t>    يخصص لكل معاملة خطاب ضمان عند </a:t>
            </a:r>
            <a:r>
              <a:rPr lang="ar-KW" dirty="0" err="1" smtClean="0"/>
              <a:t>اصداره</a:t>
            </a:r>
            <a:r>
              <a:rPr lang="ar-KW" dirty="0" smtClean="0"/>
              <a:t> </a:t>
            </a:r>
            <a:r>
              <a:rPr lang="ar-KW" dirty="0" err="1" smtClean="0"/>
              <a:t>اضبارة</a:t>
            </a:r>
            <a:r>
              <a:rPr lang="ar-KW" dirty="0" smtClean="0"/>
              <a:t> خاصة بموجب النموذج المقرر لذلك ويحجز له رقم تسلسل من سجل </a:t>
            </a:r>
            <a:r>
              <a:rPr lang="ar-KW" dirty="0" err="1" smtClean="0"/>
              <a:t>الاساس</a:t>
            </a:r>
            <a:r>
              <a:rPr lang="ar-KW" dirty="0" smtClean="0"/>
              <a:t> ويوضع على جميع المستندات </a:t>
            </a:r>
            <a:r>
              <a:rPr lang="ar-KW" dirty="0" err="1" smtClean="0"/>
              <a:t>والاوراق</a:t>
            </a:r>
            <a:r>
              <a:rPr lang="ar-KW" dirty="0" smtClean="0"/>
              <a:t> المتعلقة بخطاب الضمان ترفق </a:t>
            </a:r>
            <a:r>
              <a:rPr lang="ar-KW" dirty="0" err="1" smtClean="0"/>
              <a:t>بها</a:t>
            </a:r>
            <a:r>
              <a:rPr lang="ar-KW" dirty="0" smtClean="0"/>
              <a:t> استمارة الطلب .</a:t>
            </a:r>
            <a:endParaRPr lang="en-US" dirty="0" smtClean="0"/>
          </a:p>
          <a:p>
            <a:pPr algn="r" rtl="1">
              <a:buNone/>
            </a:pPr>
            <a:r>
              <a:rPr lang="ar-KW" dirty="0" smtClean="0"/>
              <a:t>2- عقد خطاب الضمان :</a:t>
            </a:r>
            <a:endParaRPr lang="en-US" dirty="0" smtClean="0"/>
          </a:p>
          <a:p>
            <a:pPr algn="r" rtl="1">
              <a:buNone/>
            </a:pPr>
            <a:r>
              <a:rPr lang="ar-KW" dirty="0" smtClean="0"/>
              <a:t>    ينظم المصرف عقد خطاب الضمان على الاستمارة المختصة </a:t>
            </a:r>
            <a:r>
              <a:rPr lang="ar-KW" dirty="0" err="1" smtClean="0"/>
              <a:t>ويستحصل</a:t>
            </a:r>
            <a:r>
              <a:rPr lang="ar-KW" dirty="0" smtClean="0"/>
              <a:t> عليه توقيع </a:t>
            </a:r>
            <a:r>
              <a:rPr lang="ar-KW" dirty="0" err="1" smtClean="0"/>
              <a:t>الامر</a:t>
            </a:r>
            <a:r>
              <a:rPr lang="ar-KW" dirty="0" smtClean="0"/>
              <a:t> والكفيل </a:t>
            </a:r>
            <a:r>
              <a:rPr lang="ar-KW" dirty="0" err="1" smtClean="0"/>
              <a:t>ان</a:t>
            </a:r>
            <a:r>
              <a:rPr lang="ar-KW" dirty="0" smtClean="0"/>
              <a:t> وجد بعد استيفاء رسم الطابع المالي المقرر حسب القانون ولا حاجة </a:t>
            </a:r>
            <a:r>
              <a:rPr lang="ar-KW" dirty="0" err="1" smtClean="0"/>
              <a:t>للاشارة</a:t>
            </a:r>
            <a:r>
              <a:rPr lang="ar-KW" dirty="0" smtClean="0"/>
              <a:t> </a:t>
            </a:r>
            <a:r>
              <a:rPr lang="ar-KW" dirty="0" err="1" smtClean="0"/>
              <a:t>الى</a:t>
            </a:r>
            <a:r>
              <a:rPr lang="ar-KW" dirty="0" smtClean="0"/>
              <a:t> صفة الكفيل عند </a:t>
            </a:r>
            <a:r>
              <a:rPr lang="ar-KW" dirty="0" err="1" smtClean="0"/>
              <a:t>استحصال</a:t>
            </a:r>
            <a:r>
              <a:rPr lang="ar-KW" dirty="0" smtClean="0"/>
              <a:t> توقيعه كما </a:t>
            </a:r>
            <a:r>
              <a:rPr lang="ar-KW" dirty="0" err="1" smtClean="0"/>
              <a:t>لاحاجة</a:t>
            </a:r>
            <a:r>
              <a:rPr lang="ar-KW" dirty="0" smtClean="0"/>
              <a:t> لاستيفاء رسم طابع </a:t>
            </a:r>
            <a:r>
              <a:rPr lang="ar-KW" dirty="0" err="1" smtClean="0"/>
              <a:t>اضافي</a:t>
            </a:r>
            <a:r>
              <a:rPr lang="ar-KW" dirty="0" smtClean="0"/>
              <a:t> عن توقيع الكفيل نظرا </a:t>
            </a:r>
            <a:r>
              <a:rPr lang="ar-KW" dirty="0" err="1" smtClean="0"/>
              <a:t>لانهما</a:t>
            </a:r>
            <a:r>
              <a:rPr lang="ar-KW" dirty="0" smtClean="0"/>
              <a:t> متضامنين في توقيعهما على هذا العقد .</a:t>
            </a:r>
            <a:r>
              <a:rPr lang="en-US" dirty="0" smtClean="0"/>
              <a:t>  </a:t>
            </a:r>
            <a:r>
              <a:rPr lang="ar-KW" dirty="0" smtClean="0"/>
              <a:t>ويجوز </a:t>
            </a:r>
            <a:r>
              <a:rPr lang="ar-KW" dirty="0" err="1" smtClean="0"/>
              <a:t>استحصال</a:t>
            </a:r>
            <a:r>
              <a:rPr lang="ar-KW" dirty="0" smtClean="0"/>
              <a:t> توقيع الآمر وكفيله </a:t>
            </a:r>
            <a:r>
              <a:rPr lang="ar-KW" dirty="0" err="1" smtClean="0"/>
              <a:t>ان</a:t>
            </a:r>
            <a:r>
              <a:rPr lang="ar-KW" dirty="0" smtClean="0"/>
              <a:t> وجد على الاستمارة عقد خطابات الضمان الذي </a:t>
            </a:r>
            <a:r>
              <a:rPr lang="ar-KW" dirty="0" err="1" smtClean="0"/>
              <a:t>لايتضمن</a:t>
            </a:r>
            <a:r>
              <a:rPr lang="ar-KW" dirty="0" smtClean="0"/>
              <a:t> </a:t>
            </a:r>
            <a:r>
              <a:rPr lang="ar-KW" dirty="0" err="1" smtClean="0"/>
              <a:t>الاشارة</a:t>
            </a:r>
            <a:r>
              <a:rPr lang="ar-KW" dirty="0" smtClean="0"/>
              <a:t> </a:t>
            </a:r>
            <a:r>
              <a:rPr lang="ar-KW" dirty="0" err="1" smtClean="0"/>
              <a:t>الى</a:t>
            </a:r>
            <a:r>
              <a:rPr lang="ar-KW" dirty="0" smtClean="0"/>
              <a:t> مبلغ خطاب الضمان وفي هذه الحالة يستوفى رسم الطابع على </a:t>
            </a:r>
            <a:r>
              <a:rPr lang="ar-KW" dirty="0" err="1" smtClean="0"/>
              <a:t>اساس</a:t>
            </a:r>
            <a:r>
              <a:rPr lang="ar-KW" dirty="0" smtClean="0"/>
              <a:t> مقطوع وحسب قانون رسم الطابع </a:t>
            </a:r>
            <a:endParaRPr lang="en-US" dirty="0" smtClean="0"/>
          </a:p>
          <a:p>
            <a:pPr algn="r" rtl="1">
              <a:buNone/>
            </a:pPr>
            <a:r>
              <a:rPr lang="ar-KW" dirty="0" smtClean="0"/>
              <a:t>3-الكمبيالة حين الطلب :</a:t>
            </a:r>
            <a:endParaRPr lang="en-US" dirty="0" smtClean="0"/>
          </a:p>
          <a:p>
            <a:pPr algn="r" rtl="1">
              <a:buNone/>
            </a:pPr>
            <a:r>
              <a:rPr lang="ar-KW" dirty="0" smtClean="0"/>
              <a:t>    ينظم المصرف كمبيالة حين الطلب لأمره بمبلغ خطاب الضمان ناقصا التأمينات النقدية </a:t>
            </a:r>
            <a:r>
              <a:rPr lang="ar-KW" dirty="0" err="1" smtClean="0"/>
              <a:t>ان</a:t>
            </a:r>
            <a:r>
              <a:rPr lang="ar-KW" dirty="0" smtClean="0"/>
              <a:t> وجدت </a:t>
            </a:r>
            <a:r>
              <a:rPr lang="ar-KW" dirty="0" err="1" smtClean="0"/>
              <a:t>ويستحصل</a:t>
            </a:r>
            <a:r>
              <a:rPr lang="ar-KW" dirty="0" smtClean="0"/>
              <a:t> توقيع الآمر عليها على طابع مالي كما </a:t>
            </a:r>
            <a:r>
              <a:rPr lang="ar-KW" dirty="0" err="1" smtClean="0"/>
              <a:t>يستحصل</a:t>
            </a:r>
            <a:r>
              <a:rPr lang="ar-KW" dirty="0" smtClean="0"/>
              <a:t> توقيع كفيل الآمر </a:t>
            </a:r>
            <a:r>
              <a:rPr lang="ar-KW" dirty="0" err="1" smtClean="0"/>
              <a:t>ان</a:t>
            </a:r>
            <a:r>
              <a:rPr lang="ar-KW" dirty="0" smtClean="0"/>
              <a:t> وجد على وجه الكمبيالة تحت عبارة ( كفيل </a:t>
            </a:r>
            <a:r>
              <a:rPr lang="ar-KW" dirty="0" err="1" smtClean="0"/>
              <a:t>افال</a:t>
            </a:r>
            <a:r>
              <a:rPr lang="ar-KW" dirty="0" smtClean="0"/>
              <a:t> </a:t>
            </a:r>
            <a:r>
              <a:rPr lang="ar-KW" dirty="0" err="1" smtClean="0"/>
              <a:t>او</a:t>
            </a:r>
            <a:r>
              <a:rPr lang="ar-KW" dirty="0" smtClean="0"/>
              <a:t> كفالة </a:t>
            </a:r>
            <a:r>
              <a:rPr lang="ar-KW" dirty="0" err="1" smtClean="0"/>
              <a:t>افال</a:t>
            </a:r>
            <a:r>
              <a:rPr lang="ar-KW" dirty="0" smtClean="0"/>
              <a:t> ) </a:t>
            </a:r>
            <a:r>
              <a:rPr lang="ar-KW" dirty="0" err="1" smtClean="0"/>
              <a:t>اما</a:t>
            </a:r>
            <a:r>
              <a:rPr lang="ar-KW" dirty="0" smtClean="0"/>
              <a:t> </a:t>
            </a:r>
            <a:r>
              <a:rPr lang="ar-KW" dirty="0" err="1" smtClean="0"/>
              <a:t>اذا</a:t>
            </a:r>
            <a:r>
              <a:rPr lang="ar-KW" dirty="0" smtClean="0"/>
              <a:t> كانت التأمينات النقدية المدفوعة لقاء خطاب الضمان تمثل مائة بالمائة من مبلغه فلا حاجة لتنظيم عقد وكمبيالة حسبما منوه عنه في الفقرة والفقرة (2)أعلاه ، بل </a:t>
            </a:r>
            <a:r>
              <a:rPr lang="ar-KW" dirty="0" err="1" smtClean="0"/>
              <a:t>يستحصل</a:t>
            </a:r>
            <a:r>
              <a:rPr lang="ar-KW" dirty="0" smtClean="0"/>
              <a:t> تأييد الآمر بتخويل المصرف تمديد مدة الخطاب </a:t>
            </a:r>
            <a:r>
              <a:rPr lang="ar-KW" dirty="0" err="1" smtClean="0"/>
              <a:t>او</a:t>
            </a:r>
            <a:r>
              <a:rPr lang="ar-KW" dirty="0" smtClean="0"/>
              <a:t> دفع مبلغه </a:t>
            </a:r>
            <a:r>
              <a:rPr lang="ar-KW" dirty="0" err="1" smtClean="0"/>
              <a:t>الى</a:t>
            </a:r>
            <a:r>
              <a:rPr lang="ar-KW" dirty="0" smtClean="0"/>
              <a:t> الجهة المستفيدة في حالة وقوع المطالبة بالتمديد </a:t>
            </a:r>
            <a:r>
              <a:rPr lang="ar-KW" dirty="0" err="1" smtClean="0"/>
              <a:t>او</a:t>
            </a:r>
            <a:r>
              <a:rPr lang="ar-KW" dirty="0" smtClean="0"/>
              <a:t> التسديد وذلك بموجب الاستمارة المختصة بعد </a:t>
            </a:r>
            <a:r>
              <a:rPr lang="ar-KW" dirty="0" err="1" smtClean="0"/>
              <a:t>الصاق</a:t>
            </a:r>
            <a:r>
              <a:rPr lang="ar-KW" dirty="0" smtClean="0"/>
              <a:t> الطابع المالي المقرر عليها .</a:t>
            </a:r>
            <a:endParaRPr lang="en-US" dirty="0" smtClean="0"/>
          </a:p>
          <a:p>
            <a:pPr algn="r">
              <a:buNone/>
            </a:pPr>
            <a:endParaRPr lang="en-US"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129</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Opening a Letter of Credit</a:t>
            </a:r>
            <a:endParaRPr lang="ar-IQ" dirty="0"/>
          </a:p>
        </p:txBody>
      </p:sp>
      <p:sp>
        <p:nvSpPr>
          <p:cNvPr id="3" name="عنصر نائب للمحتوى 2"/>
          <p:cNvSpPr>
            <a:spLocks noGrp="1"/>
          </p:cNvSpPr>
          <p:nvPr>
            <p:ph idx="1"/>
          </p:nvPr>
        </p:nvSpPr>
        <p:spPr/>
        <p:txBody>
          <a:bodyPr/>
          <a:lstStyle/>
          <a:p>
            <a:pPr>
              <a:buNone/>
            </a:pPr>
            <a:r>
              <a:rPr lang="en-US" dirty="0" smtClean="0"/>
              <a:t>2. Scrutiny of the Application</a:t>
            </a:r>
          </a:p>
          <a:p>
            <a:pPr>
              <a:buNone/>
            </a:pPr>
            <a:r>
              <a:rPr lang="en-US" dirty="0" smtClean="0"/>
              <a:t>3. Taking Security:</a:t>
            </a:r>
          </a:p>
          <a:p>
            <a:pPr>
              <a:buNone/>
            </a:pPr>
            <a:r>
              <a:rPr lang="en-US" dirty="0" smtClean="0"/>
              <a:t>4. Fixing Margin</a:t>
            </a:r>
          </a:p>
          <a:p>
            <a:pPr>
              <a:buNone/>
            </a:pPr>
            <a:r>
              <a:rPr lang="en-US" dirty="0" smtClean="0"/>
              <a:t>5. Effective Insurance: </a:t>
            </a: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13</a:t>
            </a:fld>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1"/>
          <p:cNvSpPr>
            <a:spLocks noChangeArrowheads="1"/>
          </p:cNvSpPr>
          <p:nvPr/>
        </p:nvSpPr>
        <p:spPr bwMode="auto">
          <a:xfrm>
            <a:off x="429390" y="214290"/>
            <a:ext cx="8501122"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OM"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مستندات قيود التأمينات والعمولات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ينظم المصرف المستند الذي يتم بموجبه قبض التأمينات النقدية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وجدت ومصاريف خطاب الضمان كالعمولات وغيرها وذلك على استمارة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الايراد</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النقدية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اذا</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قام العميل بدفعها نقدا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بموجب الاستمارات المختصة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الاخرى</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اذا</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تم دفعها بموجب شيك على نفس المصرف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على المصارف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الاخرى</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اذا</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خول العميل المصرف لقيدها على حسابه الجاري معه ، ويتم تسجيل التأمينات بحساب ( التأمينات النقدية لقاء خطابات الضمان )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اما</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العمولات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والاجور</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التي تستوفي بموجب جدول أسعار العمليات المصرفية فتسجل بحساب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الارباح</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والخسائر (خطابات الضمان )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اما</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اذا</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كانت التأمينات غير نقدية فيتبع بشأنها الطرق المتعلقة ، برهن وحفظ كل منها سواء كانت أسهم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سندات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اموال</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منقولة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اخرى</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كل حسبما تقتضيه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الاجراءات</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الواجب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اتباعها</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لغرض الحفظ والرهن حسب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انواعها</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والقاء</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تنظيم العقود والقيود المقتضية لكل منها في الشعبة المختصة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واستحصال</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التأييدات</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اللازمة لذلك من رؤساء الشعب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المسؤولين</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في المصرف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طبع سند خطاب الضمان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بعد قبض التأمينات والعمولات بتأييد أمين الصندوق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رئيس شعبة الحساب الجاري يملا عقد خطاب الضمان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ويستحصل</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توقيع الآمر وكفيله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وجد عليه حسبما جاء في الفقرة (2) من البند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اعلاه</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وتحال المعاملة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كاتب الطابعة لطبع سند خطاب الضمان على الاستمارة المختصة بنسختين بصورة منفردة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يطبع العقد والسند استنادا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المعلومات المثبتة في استمارة الطلب والتي يضاف عليها تاريخ الطبع ومحل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الاصدار</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واسم الفرع المصدر لخطاب الضمان ورقم تسلسل خطاب الضمان من السجل المختص والجهة المستفيدة واسم الآمر ومبلغ خطاب الضمان وغرضه وتاريخ ابتدائه وتاريخ انتهائه وعلى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يكون خال من الشطب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التحريف ثم يتم طبع مبلغ خطاب الضمان على نسختي السند ثم يعاد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الاضبارة</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الموظف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لاكمال</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الاجراءات</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عند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اصدار</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خطابات ضمان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اشخاص</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غير مقيمين يجب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اضافة</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العبارة ( مع مراعاة تعليمات مديرية التحويل الخارجي في البنك المركزي العراقي عند التحويل ) مباشرة بعد كلمة  ( </a:t>
            </a:r>
            <a:r>
              <a:rPr kumimoji="0" lang="ar-KW"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KW"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شرط آخر ) المنوه عنها في سند خطاب الضمان .</a:t>
            </a:r>
            <a:endParaRPr kumimoji="0" lang="ar-KW"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130</a:t>
            </a:fld>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1"/>
          <p:cNvSpPr>
            <a:spLocks noChangeArrowheads="1"/>
          </p:cNvSpPr>
          <p:nvPr/>
        </p:nvSpPr>
        <p:spPr bwMode="auto">
          <a:xfrm>
            <a:off x="429390" y="285728"/>
            <a:ext cx="8143932"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تدقيق المعاملة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يقوم الموظف المختص بتدقيق سند خطاب الضمان المطبوع على المعلومات الموجودة لديه في استمارة الطلب والعقود المختصة والتأكد من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الصاق</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الطوابع المالية المستوفاة على النسخة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الاولى</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من سند خطاب الضمان وعلى عقد خطاب الضمان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وابطاله</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حسبما هو مقرر بقانون رسم الطابع وكذلك يجب تدقيق جميع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مايتعلق</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بالمعاملة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كأستيفاء</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التأمينات والعمولات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واجراء</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القيود في حساباته المختصة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 التسهيلات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يتم تسجيل المعاملة في المحالات والسجلات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الاتية</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اضبارة</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 الضمان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يسجل في الحقول المختصة من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الاضبارة</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جميع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مايتعلق</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بحسابات خطاب الضمان كالعمولات   وتفاصيلها وحساب الآمرين وحساب التأمينات النقدية لقاء خطابات الضمان وغيرها من البيانات الضرورية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سجل خطابات الضمان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الأساس )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تسجل في هذا السجل مبالغ وتفاصيل جميع خطابات الضمان التي يصدرها الفرع بصورة متسلسلة حسب تواريخ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اصدارها</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الذي يحتوي على جميع المعلومات المتعلقة بخطاب الضمان وحساباته عند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اصداره</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تمديده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عند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الغائه</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كما يجري تطبيقه يوميا مع الحساب الخاص بخطابات الضمان في دفتر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الاستاذ</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العام . </a:t>
            </a:r>
            <a:endParaRPr kumimoji="0" lang="ar-KW"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131</a:t>
            </a:fld>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1"/>
          <p:cNvSpPr>
            <a:spLocks noChangeArrowheads="1"/>
          </p:cNvSpPr>
          <p:nvPr/>
        </p:nvSpPr>
        <p:spPr bwMode="auto">
          <a:xfrm>
            <a:off x="572266" y="214290"/>
            <a:ext cx="8143932" cy="61093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935038"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نموذج خطاب الضمان</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مصرف /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فرع /........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ايميل</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 الضمان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رقم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اشاري</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التأريخ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الموافق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/....المستفيد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بعد التحية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بناءً على طلب عميلنا / ..............  اسم العميل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نضع تحت تصرفكم مبلغ  ..............</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100000000 مليون دينار عراقي  ( فقط مائة مليون دينار عراقي ) كضمان عن  / ...........  موضوع الضمان ..............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ونتعهد بدفعه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اليكم</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حالما تطلبونه دون أي اعتبار لأي معارضة يبدأ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بها</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عميلنا على أن تنتهي صلاحية هذا الخطاب عند نهاية عمل يوم ................ و بذلك يسقط حقكم في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تسييل</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هذا الخطاب جزئياً أو كلياً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لا يعتد بأي مطالبة بعد هذا التاريخ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هذا كما يطلب منكم إعادة هذا الخطاب ألينا بعد انقضاء صلاحيته . الشروط إن وجدت . </a:t>
            </a:r>
            <a:endParaRPr kumimoji="0" lang="ar-OM"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endParaRPr lang="ar-OM" sz="2000" dirty="0" smtClean="0">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endParaRPr kumimoji="0" lang="ar-OM"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مصرف</a:t>
            </a:r>
            <a:endParaRPr kumimoji="0" lang="ar-KW"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132</a:t>
            </a:fld>
            <a:endParaRPr lang="en-US"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80" y="274638"/>
            <a:ext cx="8231029" cy="511156"/>
          </a:xfrm>
        </p:spPr>
        <p:txBody>
          <a:bodyPr>
            <a:normAutofit fontScale="90000"/>
          </a:bodyPr>
          <a:lstStyle/>
          <a:p>
            <a:r>
              <a:rPr lang="ar-KW" sz="3100" dirty="0" smtClean="0"/>
              <a:t>خطابات الضمان التي تصدر بطلب خارجي لمنفعة جهة داخل العراق :-</a:t>
            </a:r>
            <a:r>
              <a:rPr lang="en-US" sz="3100" dirty="0" smtClean="0"/>
              <a:t/>
            </a:r>
            <a:br>
              <a:rPr lang="en-US" sz="3100" dirty="0" smtClean="0"/>
            </a:br>
            <a:endParaRPr lang="en-US" dirty="0"/>
          </a:p>
        </p:txBody>
      </p:sp>
      <p:sp>
        <p:nvSpPr>
          <p:cNvPr id="3" name="عنصر نائب للمحتوى 2"/>
          <p:cNvSpPr>
            <a:spLocks noGrp="1"/>
          </p:cNvSpPr>
          <p:nvPr>
            <p:ph idx="1"/>
          </p:nvPr>
        </p:nvSpPr>
        <p:spPr>
          <a:xfrm>
            <a:off x="457280" y="500042"/>
            <a:ext cx="8231029" cy="5626123"/>
          </a:xfrm>
        </p:spPr>
        <p:txBody>
          <a:bodyPr>
            <a:normAutofit fontScale="85000" lnSpcReduction="10000"/>
          </a:bodyPr>
          <a:lstStyle/>
          <a:p>
            <a:pPr algn="r" rtl="1">
              <a:buNone/>
            </a:pPr>
            <a:r>
              <a:rPr lang="ar-KW" dirty="0" smtClean="0"/>
              <a:t>     </a:t>
            </a:r>
            <a:endParaRPr lang="en-US" dirty="0" smtClean="0"/>
          </a:p>
          <a:p>
            <a:pPr algn="r" rtl="1">
              <a:buNone/>
            </a:pPr>
            <a:r>
              <a:rPr lang="ar-KW" dirty="0" smtClean="0"/>
              <a:t>     يصدر هذا النوع من خطابات الضمان بطلب جهات خارج العراق كالمراسلين من المصارف الخارجية وغيرهم من المؤسسات المالية المعتبرة وشركات التأمين ويرد الطلب </a:t>
            </a:r>
            <a:r>
              <a:rPr lang="ar-KW" dirty="0" err="1" smtClean="0"/>
              <a:t>الى</a:t>
            </a:r>
            <a:r>
              <a:rPr lang="ar-KW" dirty="0" smtClean="0"/>
              <a:t> المصرف على شكل كتاب يرسل بالبريد ويجوز </a:t>
            </a:r>
            <a:r>
              <a:rPr lang="ar-KW" dirty="0" err="1" smtClean="0"/>
              <a:t>ان</a:t>
            </a:r>
            <a:r>
              <a:rPr lang="ar-KW" dirty="0" smtClean="0"/>
              <a:t> يكون برقيا </a:t>
            </a:r>
            <a:r>
              <a:rPr lang="ar-KW" dirty="0" err="1" smtClean="0"/>
              <a:t>او</a:t>
            </a:r>
            <a:r>
              <a:rPr lang="ar-KW" dirty="0" smtClean="0"/>
              <a:t> هاتفيا وتتبع حال تسلمه </a:t>
            </a:r>
            <a:r>
              <a:rPr lang="ar-KW" dirty="0" err="1" smtClean="0"/>
              <a:t>مايلي</a:t>
            </a:r>
            <a:r>
              <a:rPr lang="ar-KW" dirty="0" smtClean="0"/>
              <a:t> :-</a:t>
            </a:r>
            <a:endParaRPr lang="en-US" dirty="0" smtClean="0"/>
          </a:p>
          <a:p>
            <a:pPr algn="r" rtl="1">
              <a:buNone/>
            </a:pPr>
            <a:r>
              <a:rPr lang="ar-KW" dirty="0" err="1" smtClean="0"/>
              <a:t>اولا</a:t>
            </a:r>
            <a:r>
              <a:rPr lang="ar-KW" dirty="0" smtClean="0"/>
              <a:t>: </a:t>
            </a:r>
            <a:r>
              <a:rPr lang="ar-KW" dirty="0" err="1" smtClean="0"/>
              <a:t>اجراءات</a:t>
            </a:r>
            <a:r>
              <a:rPr lang="ar-KW" dirty="0" smtClean="0"/>
              <a:t> الموافقة </a:t>
            </a:r>
            <a:endParaRPr lang="en-US" dirty="0" smtClean="0"/>
          </a:p>
          <a:p>
            <a:pPr algn="r" rtl="1">
              <a:buNone/>
            </a:pPr>
            <a:r>
              <a:rPr lang="ar-KW" dirty="0" smtClean="0"/>
              <a:t>1-يؤيد المدير المختص على صحة تواقيع وصلاحيات </a:t>
            </a:r>
            <a:r>
              <a:rPr lang="ar-KW" dirty="0" err="1" smtClean="0"/>
              <a:t>الاشخاص</a:t>
            </a:r>
            <a:r>
              <a:rPr lang="ar-KW" dirty="0" smtClean="0"/>
              <a:t> الموقعين على كتاب الطلب </a:t>
            </a:r>
            <a:r>
              <a:rPr lang="ar-KW" dirty="0" err="1" smtClean="0"/>
              <a:t>او</a:t>
            </a:r>
            <a:r>
              <a:rPr lang="ar-KW" dirty="0" smtClean="0"/>
              <a:t> كفالة البنك </a:t>
            </a:r>
            <a:r>
              <a:rPr lang="ar-KW" dirty="0" err="1" smtClean="0"/>
              <a:t>الاجنبي</a:t>
            </a:r>
            <a:r>
              <a:rPr lang="ar-KW" dirty="0" smtClean="0"/>
              <a:t> بمطابقتها مع نشرة تواقيع المخولين عن تلك الجهة .</a:t>
            </a:r>
            <a:endParaRPr lang="en-US" dirty="0" smtClean="0"/>
          </a:p>
          <a:p>
            <a:pPr algn="r" rtl="1">
              <a:buNone/>
            </a:pPr>
            <a:r>
              <a:rPr lang="ar-KW" dirty="0" smtClean="0"/>
              <a:t> </a:t>
            </a:r>
            <a:r>
              <a:rPr lang="ar-KW" dirty="0" err="1" smtClean="0"/>
              <a:t>اما</a:t>
            </a:r>
            <a:r>
              <a:rPr lang="ar-KW" dirty="0" smtClean="0"/>
              <a:t> </a:t>
            </a:r>
            <a:r>
              <a:rPr lang="ar-KW" dirty="0" err="1" smtClean="0"/>
              <a:t>اذا</a:t>
            </a:r>
            <a:r>
              <a:rPr lang="ar-KW" dirty="0" smtClean="0"/>
              <a:t> كان الطلب برقيا </a:t>
            </a:r>
            <a:r>
              <a:rPr lang="ar-KW" dirty="0" err="1" smtClean="0"/>
              <a:t>او</a:t>
            </a:r>
            <a:r>
              <a:rPr lang="ar-KW" dirty="0" smtClean="0"/>
              <a:t> هاتفيا فيتم </a:t>
            </a:r>
            <a:r>
              <a:rPr lang="ar-KW" dirty="0" err="1" smtClean="0"/>
              <a:t>التاكد</a:t>
            </a:r>
            <a:r>
              <a:rPr lang="ar-KW" dirty="0" smtClean="0"/>
              <a:t> من وجود رقم سري صحيح </a:t>
            </a:r>
            <a:r>
              <a:rPr lang="ar-KW" dirty="0" err="1" smtClean="0"/>
              <a:t>واذا</a:t>
            </a:r>
            <a:r>
              <a:rPr lang="ar-KW" dirty="0" smtClean="0"/>
              <a:t> لم يكن الرقم السري صحيحا فلا يمكن التأييد بالموافقة </a:t>
            </a:r>
            <a:r>
              <a:rPr lang="ar-KW" dirty="0" err="1" smtClean="0"/>
              <a:t>لاصدار</a:t>
            </a:r>
            <a:r>
              <a:rPr lang="ar-KW" dirty="0" smtClean="0"/>
              <a:t> خطاب الضمان </a:t>
            </a:r>
            <a:r>
              <a:rPr lang="ar-KW" dirty="0" err="1" smtClean="0"/>
              <a:t>الا</a:t>
            </a:r>
            <a:r>
              <a:rPr lang="ar-KW" dirty="0" smtClean="0"/>
              <a:t> بعد تصحيحه </a:t>
            </a:r>
            <a:r>
              <a:rPr lang="ar-KW" dirty="0" err="1" smtClean="0"/>
              <a:t>او</a:t>
            </a:r>
            <a:r>
              <a:rPr lang="ar-KW" dirty="0" smtClean="0"/>
              <a:t> الانتظار </a:t>
            </a:r>
            <a:r>
              <a:rPr lang="ar-KW" dirty="0" err="1" smtClean="0"/>
              <a:t>الى</a:t>
            </a:r>
            <a:r>
              <a:rPr lang="ar-KW" dirty="0" smtClean="0"/>
              <a:t> حين استلام التأييد البرقي </a:t>
            </a:r>
            <a:r>
              <a:rPr lang="ar-KW" dirty="0" err="1" smtClean="0"/>
              <a:t>او</a:t>
            </a:r>
            <a:r>
              <a:rPr lang="ar-KW" dirty="0" smtClean="0"/>
              <a:t> كتاب التأييد والتأكد من صحة التواقيع والصلاحيات حسبما جاء </a:t>
            </a:r>
            <a:r>
              <a:rPr lang="ar-KW" dirty="0" err="1" smtClean="0"/>
              <a:t>اعلاه</a:t>
            </a:r>
            <a:r>
              <a:rPr lang="ar-KW" dirty="0" smtClean="0"/>
              <a:t> .</a:t>
            </a:r>
            <a:endParaRPr lang="en-US" dirty="0" smtClean="0"/>
          </a:p>
          <a:p>
            <a:pPr algn="r">
              <a:buNone/>
            </a:pPr>
            <a:endParaRPr lang="en-US"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133</a:t>
            </a:fld>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80" y="285728"/>
            <a:ext cx="8231029" cy="5840437"/>
          </a:xfrm>
        </p:spPr>
        <p:txBody>
          <a:bodyPr>
            <a:normAutofit fontScale="55000" lnSpcReduction="20000"/>
          </a:bodyPr>
          <a:lstStyle/>
          <a:p>
            <a:pPr algn="r" rtl="1">
              <a:buNone/>
            </a:pPr>
            <a:r>
              <a:rPr lang="ar-KW" dirty="0" smtClean="0"/>
              <a:t>2- يجب </a:t>
            </a:r>
            <a:r>
              <a:rPr lang="ar-KW" dirty="0" err="1" smtClean="0"/>
              <a:t>ان</a:t>
            </a:r>
            <a:r>
              <a:rPr lang="ar-KW" dirty="0" smtClean="0"/>
              <a:t> تتوفر في طلب المراسل الشروط التالية :-</a:t>
            </a:r>
            <a:endParaRPr lang="en-US" dirty="0" smtClean="0"/>
          </a:p>
          <a:p>
            <a:pPr algn="r" rtl="1">
              <a:buNone/>
            </a:pPr>
            <a:r>
              <a:rPr lang="ar-KW" dirty="0" smtClean="0"/>
              <a:t>أ- </a:t>
            </a:r>
            <a:r>
              <a:rPr lang="ar-KW" dirty="0" err="1" smtClean="0"/>
              <a:t>ان</a:t>
            </a:r>
            <a:r>
              <a:rPr lang="ar-KW" dirty="0" smtClean="0"/>
              <a:t> يتضمن الطلب صراحة </a:t>
            </a:r>
            <a:r>
              <a:rPr lang="ar-KW" dirty="0" err="1" smtClean="0"/>
              <a:t>ان</a:t>
            </a:r>
            <a:r>
              <a:rPr lang="ar-KW" dirty="0" smtClean="0"/>
              <a:t> خطاب الضمان يصدر على مسؤولية المراسل .</a:t>
            </a:r>
            <a:endParaRPr lang="en-US" dirty="0" smtClean="0"/>
          </a:p>
          <a:p>
            <a:pPr algn="r" rtl="1">
              <a:buNone/>
            </a:pPr>
            <a:r>
              <a:rPr lang="ar-KW" dirty="0" smtClean="0"/>
              <a:t>ب- يتعهد المراسل بدفع مبلغ خطاب الضمان دون قيد </a:t>
            </a:r>
            <a:r>
              <a:rPr lang="ar-KW" dirty="0" err="1" smtClean="0"/>
              <a:t>او</a:t>
            </a:r>
            <a:r>
              <a:rPr lang="ar-KW" dirty="0" smtClean="0"/>
              <a:t> شرط بمجرد وصول </a:t>
            </a:r>
            <a:r>
              <a:rPr lang="ar-KW" dirty="0" err="1" smtClean="0"/>
              <a:t>اشعار</a:t>
            </a:r>
            <a:r>
              <a:rPr lang="ar-KW" dirty="0" smtClean="0"/>
              <a:t> من </a:t>
            </a:r>
            <a:endParaRPr lang="en-US" dirty="0" smtClean="0"/>
          </a:p>
          <a:p>
            <a:pPr algn="r" rtl="1">
              <a:buNone/>
            </a:pPr>
            <a:r>
              <a:rPr lang="ar-KW" dirty="0" smtClean="0"/>
              <a:t>    المصرف له بالدفع .</a:t>
            </a:r>
            <a:endParaRPr lang="en-US" dirty="0" smtClean="0"/>
          </a:p>
          <a:p>
            <a:pPr algn="r" rtl="1">
              <a:buNone/>
            </a:pPr>
            <a:r>
              <a:rPr lang="ar-KW" dirty="0" smtClean="0"/>
              <a:t>ج- موافقته بصورة عامة </a:t>
            </a:r>
            <a:r>
              <a:rPr lang="ar-KW" dirty="0" err="1" smtClean="0"/>
              <a:t>او</a:t>
            </a:r>
            <a:r>
              <a:rPr lang="ar-KW" dirty="0" smtClean="0"/>
              <a:t> بالنسبة لكل خطاب ضمان منفرد على </a:t>
            </a:r>
            <a:r>
              <a:rPr lang="ar-KW" dirty="0" err="1" smtClean="0"/>
              <a:t>مايلي</a:t>
            </a:r>
            <a:r>
              <a:rPr lang="ar-KW" dirty="0" smtClean="0"/>
              <a:t> :-</a:t>
            </a:r>
            <a:endParaRPr lang="en-US" dirty="0" smtClean="0"/>
          </a:p>
          <a:p>
            <a:pPr algn="r" rtl="1">
              <a:buFont typeface="Wingdings" pitchFamily="2" charset="2"/>
              <a:buChar char="v"/>
            </a:pPr>
            <a:r>
              <a:rPr lang="ar-OM" dirty="0" smtClean="0"/>
              <a:t>- </a:t>
            </a:r>
            <a:r>
              <a:rPr lang="ar-KW" dirty="0" smtClean="0"/>
              <a:t> اعتبار كفالته نافذة لمدة </a:t>
            </a:r>
            <a:r>
              <a:rPr lang="ar-KW" dirty="0" err="1" smtClean="0"/>
              <a:t>اسبوعين</a:t>
            </a:r>
            <a:r>
              <a:rPr lang="ar-KW" dirty="0" smtClean="0"/>
              <a:t> على </a:t>
            </a:r>
            <a:r>
              <a:rPr lang="ar-KW" dirty="0" err="1" smtClean="0"/>
              <a:t>الاقل</a:t>
            </a:r>
            <a:r>
              <a:rPr lang="ar-KW" dirty="0" smtClean="0"/>
              <a:t> بعد تاريخ استحقاقها تقبل خلالها طلبات </a:t>
            </a:r>
            <a:endParaRPr lang="en-US" dirty="0" smtClean="0"/>
          </a:p>
          <a:p>
            <a:pPr algn="r" rtl="1">
              <a:buNone/>
            </a:pPr>
            <a:r>
              <a:rPr lang="ar-KW" dirty="0" smtClean="0"/>
              <a:t>         التمديد </a:t>
            </a:r>
            <a:r>
              <a:rPr lang="ar-KW" dirty="0" err="1" smtClean="0"/>
              <a:t>او</a:t>
            </a:r>
            <a:r>
              <a:rPr lang="ar-KW" dirty="0" smtClean="0"/>
              <a:t> التسديد المقدمة من قبل المصرف بشرط </a:t>
            </a:r>
            <a:r>
              <a:rPr lang="ar-KW" dirty="0" err="1" smtClean="0"/>
              <a:t>ان</a:t>
            </a:r>
            <a:r>
              <a:rPr lang="ar-KW" dirty="0" smtClean="0"/>
              <a:t> يقع الطلب من المستفيد خلال  </a:t>
            </a:r>
            <a:endParaRPr lang="en-US" dirty="0" smtClean="0"/>
          </a:p>
          <a:p>
            <a:pPr algn="r" rtl="1">
              <a:buNone/>
            </a:pPr>
            <a:r>
              <a:rPr lang="ar-KW" dirty="0" smtClean="0"/>
              <a:t>         مدة خطاب الضمان .</a:t>
            </a:r>
            <a:endParaRPr lang="ar-OM" dirty="0" smtClean="0"/>
          </a:p>
          <a:p>
            <a:pPr algn="r" rtl="1">
              <a:buFont typeface="Wingdings" pitchFamily="2" charset="2"/>
              <a:buChar char="v"/>
            </a:pPr>
            <a:r>
              <a:rPr lang="ar-OM" dirty="0" smtClean="0"/>
              <a:t>-</a:t>
            </a:r>
            <a:r>
              <a:rPr lang="ar-KW" dirty="0" smtClean="0"/>
              <a:t> موافقته على تعويض المصرف بالسعر السائد للدينار العراقي في يوم التسديد </a:t>
            </a:r>
            <a:endParaRPr lang="en-US" dirty="0" smtClean="0"/>
          </a:p>
          <a:p>
            <a:pPr algn="r" rtl="1">
              <a:buNone/>
            </a:pPr>
            <a:r>
              <a:rPr lang="ar-KW" dirty="0" smtClean="0"/>
              <a:t>          بالنسبة لخطابات الضمان التي تصدر بالدينار العراقي </a:t>
            </a:r>
            <a:r>
              <a:rPr lang="ar-KW" dirty="0" err="1" smtClean="0"/>
              <a:t>اذا</a:t>
            </a:r>
            <a:r>
              <a:rPr lang="ar-KW" dirty="0" smtClean="0"/>
              <a:t> كانت كفالته المقابلة بعملة </a:t>
            </a:r>
            <a:endParaRPr lang="en-US" dirty="0" smtClean="0"/>
          </a:p>
          <a:p>
            <a:pPr algn="r" rtl="1">
              <a:buNone/>
            </a:pPr>
            <a:r>
              <a:rPr lang="ar-KW" dirty="0" smtClean="0"/>
              <a:t>          </a:t>
            </a:r>
            <a:r>
              <a:rPr lang="ar-KW" dirty="0" err="1" smtClean="0"/>
              <a:t>اخرى</a:t>
            </a:r>
            <a:r>
              <a:rPr lang="ar-KW" dirty="0" smtClean="0"/>
              <a:t> غير الدينار .</a:t>
            </a:r>
            <a:endParaRPr lang="en-US" dirty="0" smtClean="0"/>
          </a:p>
          <a:p>
            <a:pPr algn="r" rtl="1">
              <a:buFont typeface="Wingdings" pitchFamily="2" charset="2"/>
              <a:buChar char="v"/>
            </a:pPr>
            <a:r>
              <a:rPr lang="ar-OM" dirty="0" smtClean="0"/>
              <a:t>- </a:t>
            </a:r>
            <a:r>
              <a:rPr lang="ar-KW" dirty="0" smtClean="0"/>
              <a:t>تأييد </a:t>
            </a:r>
            <a:r>
              <a:rPr lang="ar-KW" dirty="0" err="1" smtClean="0"/>
              <a:t>استحصال</a:t>
            </a:r>
            <a:r>
              <a:rPr lang="ar-KW" dirty="0" smtClean="0"/>
              <a:t> موافقة رقابة التحويل الخارجي </a:t>
            </a:r>
            <a:r>
              <a:rPr lang="ar-KW" dirty="0" err="1" smtClean="0"/>
              <a:t>او</a:t>
            </a:r>
            <a:r>
              <a:rPr lang="ar-KW" dirty="0" smtClean="0"/>
              <a:t> خلافه في بلد المراسل </a:t>
            </a:r>
            <a:r>
              <a:rPr lang="ar-KW" dirty="0" err="1" smtClean="0"/>
              <a:t>اذا</a:t>
            </a:r>
            <a:r>
              <a:rPr lang="ar-KW" dirty="0" smtClean="0"/>
              <a:t> كانت </a:t>
            </a:r>
            <a:endParaRPr lang="en-US" dirty="0" smtClean="0"/>
          </a:p>
          <a:p>
            <a:pPr algn="r" rtl="1">
              <a:buNone/>
            </a:pPr>
            <a:r>
              <a:rPr lang="ar-KW" dirty="0" smtClean="0"/>
              <a:t>          القوانين </a:t>
            </a:r>
            <a:r>
              <a:rPr lang="ar-KW" dirty="0" err="1" smtClean="0"/>
              <a:t>والانظمة</a:t>
            </a:r>
            <a:r>
              <a:rPr lang="ar-KW" dirty="0" smtClean="0"/>
              <a:t> المحلية تقضي بضرورة </a:t>
            </a:r>
            <a:r>
              <a:rPr lang="ar-KW" dirty="0" err="1" smtClean="0"/>
              <a:t>استحصال</a:t>
            </a:r>
            <a:r>
              <a:rPr lang="ar-KW" dirty="0" smtClean="0"/>
              <a:t> ذلك .</a:t>
            </a:r>
            <a:endParaRPr lang="en-US" dirty="0" smtClean="0"/>
          </a:p>
          <a:p>
            <a:pPr algn="r" rtl="1">
              <a:buNone/>
            </a:pPr>
            <a:r>
              <a:rPr lang="ar-KW" dirty="0" smtClean="0"/>
              <a:t> </a:t>
            </a:r>
            <a:endParaRPr lang="en-US" dirty="0" smtClean="0"/>
          </a:p>
          <a:p>
            <a:pPr algn="r" rtl="1">
              <a:buNone/>
            </a:pPr>
            <a:r>
              <a:rPr lang="ar-KW" dirty="0" smtClean="0"/>
              <a:t>3- تنظم استمارة الطلب المختصة ويرفق معها بطاقة المراسل المبين فيها جميع المعلومـات </a:t>
            </a:r>
            <a:endParaRPr lang="en-US" dirty="0" smtClean="0"/>
          </a:p>
          <a:p>
            <a:pPr algn="r" rtl="1">
              <a:buNone/>
            </a:pPr>
            <a:r>
              <a:rPr lang="ar-KW" dirty="0" smtClean="0"/>
              <a:t>المالية </a:t>
            </a:r>
            <a:r>
              <a:rPr lang="ar-KW" dirty="0" err="1" smtClean="0"/>
              <a:t>والادبية</a:t>
            </a:r>
            <a:r>
              <a:rPr lang="ar-KW" dirty="0" smtClean="0"/>
              <a:t> المتعلقة بالمراسل ومجموعة خطابات الضمان والتسهيلات المصرفيـة  </a:t>
            </a:r>
            <a:r>
              <a:rPr lang="ar-KW" dirty="0" err="1" smtClean="0"/>
              <a:t>الاخرى</a:t>
            </a:r>
            <a:r>
              <a:rPr lang="ar-KW" dirty="0" smtClean="0"/>
              <a:t> الممنوحة من قبل المصرف بكفالة البنك </a:t>
            </a:r>
            <a:r>
              <a:rPr lang="ar-KW" dirty="0" err="1" smtClean="0"/>
              <a:t>او</a:t>
            </a:r>
            <a:r>
              <a:rPr lang="ar-KW" dirty="0" smtClean="0"/>
              <a:t> الجهة التي قدمت الطلب وتوضـح  جميع </a:t>
            </a:r>
            <a:r>
              <a:rPr lang="ar-KW" dirty="0" err="1" smtClean="0"/>
              <a:t>الاوراق</a:t>
            </a:r>
            <a:r>
              <a:rPr lang="ar-KW" dirty="0" smtClean="0"/>
              <a:t> المذكورة في </a:t>
            </a:r>
            <a:r>
              <a:rPr lang="ar-KW" dirty="0" err="1" smtClean="0"/>
              <a:t>الاضبارة</a:t>
            </a:r>
            <a:r>
              <a:rPr lang="ar-KW" dirty="0" smtClean="0"/>
              <a:t> الخاصة بخطابات الضمان وتحال </a:t>
            </a:r>
            <a:r>
              <a:rPr lang="ar-KW" dirty="0" err="1" smtClean="0"/>
              <a:t>الىالمدير</a:t>
            </a:r>
            <a:r>
              <a:rPr lang="ar-KW" dirty="0" smtClean="0"/>
              <a:t> </a:t>
            </a:r>
            <a:r>
              <a:rPr lang="ar-KW" dirty="0" err="1" smtClean="0"/>
              <a:t>لاستحصال</a:t>
            </a:r>
            <a:r>
              <a:rPr lang="ar-KW" dirty="0" smtClean="0"/>
              <a:t> موافقته في حدود الصلاحيات المعطاة له </a:t>
            </a:r>
            <a:r>
              <a:rPr lang="ar-KW" dirty="0" err="1" smtClean="0"/>
              <a:t>او</a:t>
            </a:r>
            <a:r>
              <a:rPr lang="ar-KW" dirty="0" smtClean="0"/>
              <a:t> </a:t>
            </a:r>
            <a:r>
              <a:rPr lang="ar-KW" dirty="0" err="1" smtClean="0"/>
              <a:t>لاحالتها</a:t>
            </a:r>
            <a:r>
              <a:rPr lang="ar-KW" dirty="0" smtClean="0"/>
              <a:t> </a:t>
            </a:r>
            <a:r>
              <a:rPr lang="ar-KW" dirty="0" err="1" smtClean="0"/>
              <a:t>الى</a:t>
            </a:r>
            <a:r>
              <a:rPr lang="ar-KW" dirty="0" smtClean="0"/>
              <a:t> </a:t>
            </a:r>
            <a:r>
              <a:rPr lang="ar-KW" dirty="0" err="1" smtClean="0"/>
              <a:t>الادارة</a:t>
            </a:r>
            <a:r>
              <a:rPr lang="ar-KW" dirty="0" smtClean="0"/>
              <a:t> العامــة</a:t>
            </a:r>
            <a:endParaRPr lang="en-US" dirty="0" smtClean="0"/>
          </a:p>
          <a:p>
            <a:pPr algn="r" rtl="1">
              <a:buNone/>
            </a:pPr>
            <a:r>
              <a:rPr lang="ar-KW" dirty="0" smtClean="0"/>
              <a:t>( لجنة خطابات الضمان ) . </a:t>
            </a:r>
            <a:endParaRPr lang="en-US" dirty="0" smtClean="0"/>
          </a:p>
          <a:p>
            <a:pPr algn="r">
              <a:buNone/>
            </a:pPr>
            <a:endParaRPr lang="en-US"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134</a:t>
            </a:fld>
            <a:endParaRPr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80" y="142852"/>
            <a:ext cx="8231029" cy="5983313"/>
          </a:xfrm>
        </p:spPr>
        <p:txBody>
          <a:bodyPr>
            <a:normAutofit fontScale="55000" lnSpcReduction="20000"/>
          </a:bodyPr>
          <a:lstStyle/>
          <a:p>
            <a:pPr algn="r" rtl="1">
              <a:buNone/>
            </a:pPr>
            <a:r>
              <a:rPr lang="ar-KW" dirty="0" smtClean="0"/>
              <a:t>- عند </a:t>
            </a:r>
            <a:r>
              <a:rPr lang="ar-KW" dirty="0" err="1" smtClean="0"/>
              <a:t>احالة</a:t>
            </a:r>
            <a:r>
              <a:rPr lang="ar-KW" dirty="0" smtClean="0"/>
              <a:t> المعاملة </a:t>
            </a:r>
            <a:r>
              <a:rPr lang="ar-KW" dirty="0" err="1" smtClean="0"/>
              <a:t>الى</a:t>
            </a:r>
            <a:r>
              <a:rPr lang="ar-KW" dirty="0" smtClean="0"/>
              <a:t> لجنة خطابات الضمان في </a:t>
            </a:r>
            <a:r>
              <a:rPr lang="ar-KW" dirty="0" err="1" smtClean="0"/>
              <a:t>الادارة</a:t>
            </a:r>
            <a:r>
              <a:rPr lang="ar-KW" dirty="0" smtClean="0"/>
              <a:t> العامة يدرس الطلب من كافة النواحي وخاصة ما يتعلق منا برأسمال البنك ومقدار ودائعه </a:t>
            </a:r>
            <a:r>
              <a:rPr lang="ar-KW" dirty="0" err="1" smtClean="0"/>
              <a:t>وموجوداته</a:t>
            </a:r>
            <a:r>
              <a:rPr lang="ar-KW" dirty="0" smtClean="0"/>
              <a:t> </a:t>
            </a:r>
            <a:r>
              <a:rPr lang="ar-KW" dirty="0" err="1" smtClean="0"/>
              <a:t>ومطلوباته</a:t>
            </a:r>
            <a:r>
              <a:rPr lang="ar-KW" dirty="0" smtClean="0"/>
              <a:t> </a:t>
            </a:r>
            <a:r>
              <a:rPr lang="ar-KW" dirty="0" err="1" smtClean="0"/>
              <a:t>وارباحه</a:t>
            </a:r>
            <a:r>
              <a:rPr lang="ar-KW" dirty="0" smtClean="0"/>
              <a:t> </a:t>
            </a:r>
            <a:r>
              <a:rPr lang="ar-KW" dirty="0" err="1" smtClean="0"/>
              <a:t>وكفائته</a:t>
            </a:r>
            <a:r>
              <a:rPr lang="ar-KW" dirty="0" smtClean="0"/>
              <a:t> المالية وغيرها من </a:t>
            </a:r>
            <a:r>
              <a:rPr lang="ar-KW" dirty="0" err="1" smtClean="0"/>
              <a:t>الامور</a:t>
            </a:r>
            <a:r>
              <a:rPr lang="ar-KW" dirty="0" smtClean="0"/>
              <a:t> المفيدة </a:t>
            </a:r>
            <a:r>
              <a:rPr lang="ar-KW" dirty="0" err="1" smtClean="0"/>
              <a:t>الاخرى</a:t>
            </a:r>
            <a:r>
              <a:rPr lang="ar-KW" dirty="0" smtClean="0"/>
              <a:t> كما تدرس شروط كفالة المراسل للتأكد من </a:t>
            </a:r>
            <a:r>
              <a:rPr lang="ar-KW" dirty="0" err="1" smtClean="0"/>
              <a:t>انها</a:t>
            </a:r>
            <a:r>
              <a:rPr lang="ar-KW" dirty="0" smtClean="0"/>
              <a:t> مطابقة وخالية من الشروط غير المقبولة وملاحظة تاريخ ابتدائها وانتهائها وطريقة المطالبة بالتعويض </a:t>
            </a:r>
            <a:r>
              <a:rPr lang="ar-KW" dirty="0" err="1" smtClean="0"/>
              <a:t>او</a:t>
            </a:r>
            <a:r>
              <a:rPr lang="ar-KW" dirty="0" smtClean="0"/>
              <a:t> التنفيذ والغرض منها الذي يجب </a:t>
            </a:r>
            <a:r>
              <a:rPr lang="ar-KW" dirty="0" err="1" smtClean="0"/>
              <a:t>ان</a:t>
            </a:r>
            <a:r>
              <a:rPr lang="ar-KW" dirty="0" smtClean="0"/>
              <a:t> يكون واضحا وصريحا من اجل تقديم عطاء </a:t>
            </a:r>
            <a:r>
              <a:rPr lang="ar-KW" dirty="0" err="1" smtClean="0"/>
              <a:t>او</a:t>
            </a:r>
            <a:r>
              <a:rPr lang="ar-KW" dirty="0" smtClean="0"/>
              <a:t> تنفيذ </a:t>
            </a:r>
            <a:r>
              <a:rPr lang="ar-KW" dirty="0" err="1" smtClean="0"/>
              <a:t>او</a:t>
            </a:r>
            <a:r>
              <a:rPr lang="ar-KW" dirty="0" smtClean="0"/>
              <a:t> تعهد حكومي وغيرها من الاعتبارات الهامة </a:t>
            </a:r>
            <a:r>
              <a:rPr lang="ar-KW" dirty="0" err="1" smtClean="0"/>
              <a:t>الاخرى</a:t>
            </a:r>
            <a:r>
              <a:rPr lang="ar-KW" dirty="0" smtClean="0"/>
              <a:t> .</a:t>
            </a:r>
            <a:endParaRPr lang="en-US" dirty="0" smtClean="0"/>
          </a:p>
          <a:p>
            <a:pPr algn="r" rtl="1">
              <a:buNone/>
            </a:pPr>
            <a:r>
              <a:rPr lang="ar-KW" dirty="0" smtClean="0"/>
              <a:t>5- </a:t>
            </a:r>
            <a:r>
              <a:rPr lang="ar-KW" dirty="0" err="1" smtClean="0"/>
              <a:t>احيانا</a:t>
            </a:r>
            <a:r>
              <a:rPr lang="ar-KW" dirty="0" smtClean="0"/>
              <a:t> </a:t>
            </a:r>
            <a:r>
              <a:rPr lang="ar-KW" dirty="0" err="1" smtClean="0"/>
              <a:t>لايذكر</a:t>
            </a:r>
            <a:r>
              <a:rPr lang="ar-KW" dirty="0" smtClean="0"/>
              <a:t> المصرف </a:t>
            </a:r>
            <a:r>
              <a:rPr lang="ar-KW" dirty="0" err="1" smtClean="0"/>
              <a:t>الاجنبي</a:t>
            </a:r>
            <a:r>
              <a:rPr lang="ar-KW" dirty="0" smtClean="0"/>
              <a:t> جميع التفصيلات اللازمة لخطاب الضمان في برقيته </a:t>
            </a:r>
            <a:r>
              <a:rPr lang="ar-KW" dirty="0" err="1" smtClean="0"/>
              <a:t>او</a:t>
            </a:r>
            <a:r>
              <a:rPr lang="ar-KW" dirty="0" smtClean="0"/>
              <a:t> في الكتاب المرسل </a:t>
            </a:r>
            <a:r>
              <a:rPr lang="ar-KW" dirty="0" err="1" smtClean="0"/>
              <a:t>انما</a:t>
            </a:r>
            <a:r>
              <a:rPr lang="ar-KW" dirty="0" smtClean="0"/>
              <a:t> يعلم بالحصول على المعلومات المطلوبة من شخص </a:t>
            </a:r>
            <a:r>
              <a:rPr lang="ar-KW" dirty="0" err="1" smtClean="0"/>
              <a:t>او</a:t>
            </a:r>
            <a:r>
              <a:rPr lang="ar-KW" dirty="0" smtClean="0"/>
              <a:t> شركة ما في العراق وقد يتطلب </a:t>
            </a:r>
            <a:r>
              <a:rPr lang="ar-KW" dirty="0" err="1" smtClean="0"/>
              <a:t>احيانا</a:t>
            </a:r>
            <a:r>
              <a:rPr lang="ar-KW" dirty="0" smtClean="0"/>
              <a:t> </a:t>
            </a:r>
            <a:r>
              <a:rPr lang="ar-KW" dirty="0" err="1" smtClean="0"/>
              <a:t>اخرى</a:t>
            </a:r>
            <a:r>
              <a:rPr lang="ar-KW" dirty="0" smtClean="0"/>
              <a:t> تسليمها بعد </a:t>
            </a:r>
            <a:r>
              <a:rPr lang="ar-KW" dirty="0" err="1" smtClean="0"/>
              <a:t>اصدارها</a:t>
            </a:r>
            <a:r>
              <a:rPr lang="ar-KW" dirty="0" smtClean="0"/>
              <a:t> </a:t>
            </a:r>
            <a:r>
              <a:rPr lang="ar-KW" dirty="0" err="1" smtClean="0"/>
              <a:t>الى</a:t>
            </a:r>
            <a:r>
              <a:rPr lang="ar-KW" dirty="0" smtClean="0"/>
              <a:t> شخص </a:t>
            </a:r>
            <a:r>
              <a:rPr lang="ar-KW" dirty="0" err="1" smtClean="0"/>
              <a:t>مليقوم</a:t>
            </a:r>
            <a:r>
              <a:rPr lang="ar-KW" dirty="0" smtClean="0"/>
              <a:t> بدوره بتسليمها </a:t>
            </a:r>
            <a:r>
              <a:rPr lang="ar-KW" dirty="0" err="1" smtClean="0"/>
              <a:t>الى</a:t>
            </a:r>
            <a:r>
              <a:rPr lang="ar-KW" dirty="0" smtClean="0"/>
              <a:t> الجهة المستفيدة وعندئذ يجب التقيد بتعليمات المصرف الواردة في برقيته </a:t>
            </a:r>
            <a:r>
              <a:rPr lang="ar-KW" dirty="0" err="1" smtClean="0"/>
              <a:t>او</a:t>
            </a:r>
            <a:r>
              <a:rPr lang="ar-KW" dirty="0" smtClean="0"/>
              <a:t> في كتابه في هذا الخصوص على </a:t>
            </a:r>
            <a:r>
              <a:rPr lang="ar-KW" dirty="0" err="1" smtClean="0"/>
              <a:t>ان</a:t>
            </a:r>
            <a:r>
              <a:rPr lang="ar-KW" dirty="0" smtClean="0"/>
              <a:t> تتأكد الشعبة من هوية الشخص </a:t>
            </a:r>
            <a:r>
              <a:rPr lang="ar-KW" dirty="0" err="1" smtClean="0"/>
              <a:t>او</a:t>
            </a:r>
            <a:r>
              <a:rPr lang="ar-KW" dirty="0" smtClean="0"/>
              <a:t> الجهة التي </a:t>
            </a:r>
            <a:r>
              <a:rPr lang="ar-KW" dirty="0" err="1" smtClean="0"/>
              <a:t>اشار</a:t>
            </a:r>
            <a:r>
              <a:rPr lang="ar-KW" dirty="0" smtClean="0"/>
              <a:t> </a:t>
            </a:r>
            <a:r>
              <a:rPr lang="ar-KW" dirty="0" err="1" smtClean="0"/>
              <a:t>اليها</a:t>
            </a:r>
            <a:r>
              <a:rPr lang="ar-KW" dirty="0" smtClean="0"/>
              <a:t> المراسل وان تنظم تعليماتها بكتاب تحريري مؤيد من تلك الجهة مع ملاحظة مدى صلاحيتها في ذلك .</a:t>
            </a:r>
            <a:endParaRPr lang="en-US" dirty="0" smtClean="0"/>
          </a:p>
          <a:p>
            <a:pPr algn="r" rtl="1">
              <a:buNone/>
            </a:pPr>
            <a:r>
              <a:rPr lang="ar-KW" dirty="0" smtClean="0"/>
              <a:t>6- تؤيد اللجنة توفر الشروط اللازمة في طلب </a:t>
            </a:r>
            <a:r>
              <a:rPr lang="ar-KW" dirty="0" err="1" smtClean="0"/>
              <a:t>اصدار</a:t>
            </a:r>
            <a:r>
              <a:rPr lang="ar-KW" dirty="0" smtClean="0"/>
              <a:t> خطاب الضمان وتحليه </a:t>
            </a:r>
            <a:r>
              <a:rPr lang="ar-KW" dirty="0" err="1" smtClean="0"/>
              <a:t>الى</a:t>
            </a:r>
            <a:r>
              <a:rPr lang="ar-KW" dirty="0" smtClean="0"/>
              <a:t> رئيس المصرف </a:t>
            </a:r>
            <a:r>
              <a:rPr lang="ar-KW" dirty="0" err="1" smtClean="0"/>
              <a:t>او</a:t>
            </a:r>
            <a:r>
              <a:rPr lang="ar-KW" dirty="0" smtClean="0"/>
              <a:t> من يخوله ذلك </a:t>
            </a:r>
            <a:r>
              <a:rPr lang="ar-KW" dirty="0" err="1" smtClean="0"/>
              <a:t>لاستحصال</a:t>
            </a:r>
            <a:r>
              <a:rPr lang="ar-KW" dirty="0" smtClean="0"/>
              <a:t> موافقته النهائية على </a:t>
            </a:r>
            <a:r>
              <a:rPr lang="ar-KW" dirty="0" err="1" smtClean="0"/>
              <a:t>اصدار</a:t>
            </a:r>
            <a:r>
              <a:rPr lang="ar-KW" dirty="0" smtClean="0"/>
              <a:t> خطاب الضمان وتعاد المعاملة بعده </a:t>
            </a:r>
            <a:r>
              <a:rPr lang="ar-KW" dirty="0" err="1" smtClean="0"/>
              <a:t>الى</a:t>
            </a:r>
            <a:r>
              <a:rPr lang="ar-KW" dirty="0" smtClean="0"/>
              <a:t> الشعبة </a:t>
            </a:r>
            <a:r>
              <a:rPr lang="ar-KW" dirty="0" err="1" smtClean="0"/>
              <a:t>لاصدار</a:t>
            </a:r>
            <a:r>
              <a:rPr lang="ar-KW" dirty="0" smtClean="0"/>
              <a:t> خطاب الضمان وفقا لتعليمات المصرف الخارجي </a:t>
            </a:r>
            <a:r>
              <a:rPr lang="ar-KW" dirty="0" err="1" smtClean="0"/>
              <a:t>او</a:t>
            </a:r>
            <a:r>
              <a:rPr lang="ar-KW" dirty="0" smtClean="0"/>
              <a:t> الجهة التي طلبت </a:t>
            </a:r>
            <a:r>
              <a:rPr lang="ar-KW" dirty="0" err="1" smtClean="0"/>
              <a:t>اصدار</a:t>
            </a:r>
            <a:r>
              <a:rPr lang="ar-KW" dirty="0" smtClean="0"/>
              <a:t> خطاب الضمان على مسؤوليتها .</a:t>
            </a:r>
            <a:endParaRPr lang="en-US" dirty="0" smtClean="0"/>
          </a:p>
          <a:p>
            <a:pPr algn="r" rtl="1">
              <a:buNone/>
            </a:pPr>
            <a:r>
              <a:rPr lang="ar-KW" dirty="0" smtClean="0"/>
              <a:t>7-عملة خطاب الضمان- يصدر خطاب الضمان لمنفعة الدوائر الرسمية وشبه الرسمية بعملة الدينار العراقي في جميع </a:t>
            </a:r>
            <a:r>
              <a:rPr lang="ar-KW" dirty="0" err="1" smtClean="0"/>
              <a:t>الاحوال</a:t>
            </a:r>
            <a:r>
              <a:rPr lang="ar-KW" dirty="0" smtClean="0"/>
              <a:t> سواء كانت كفالة المراسل المقابلة بالدينار العراقي </a:t>
            </a:r>
            <a:r>
              <a:rPr lang="ar-KW" dirty="0" err="1" smtClean="0"/>
              <a:t>او</a:t>
            </a:r>
            <a:r>
              <a:rPr lang="ar-KW" dirty="0" smtClean="0"/>
              <a:t> بالعملة </a:t>
            </a:r>
            <a:r>
              <a:rPr lang="ar-KW" dirty="0" err="1" smtClean="0"/>
              <a:t>الاجنبية</a:t>
            </a:r>
            <a:r>
              <a:rPr lang="ar-KW" dirty="0" smtClean="0"/>
              <a:t> ويشترط في الحالة </a:t>
            </a:r>
            <a:r>
              <a:rPr lang="ar-KW" dirty="0" err="1" smtClean="0"/>
              <a:t>الاخيرة</a:t>
            </a:r>
            <a:r>
              <a:rPr lang="ar-KW" dirty="0" smtClean="0"/>
              <a:t> </a:t>
            </a:r>
            <a:r>
              <a:rPr lang="ar-KW" dirty="0" err="1" smtClean="0"/>
              <a:t>اي</a:t>
            </a:r>
            <a:r>
              <a:rPr lang="ar-KW" dirty="0" smtClean="0"/>
              <a:t> </a:t>
            </a:r>
            <a:r>
              <a:rPr lang="ar-KW" dirty="0" err="1" smtClean="0"/>
              <a:t>اذا</a:t>
            </a:r>
            <a:r>
              <a:rPr lang="ar-KW" dirty="0" smtClean="0"/>
              <a:t> كانت كفالة المراسل بالعملة </a:t>
            </a:r>
            <a:r>
              <a:rPr lang="ar-KW" dirty="0" err="1" smtClean="0"/>
              <a:t>الاجنبية</a:t>
            </a:r>
            <a:r>
              <a:rPr lang="ar-KW" dirty="0" smtClean="0"/>
              <a:t> </a:t>
            </a:r>
            <a:r>
              <a:rPr lang="ar-KW" dirty="0" err="1" smtClean="0"/>
              <a:t>ان</a:t>
            </a:r>
            <a:r>
              <a:rPr lang="ar-KW" dirty="0" smtClean="0"/>
              <a:t> </a:t>
            </a:r>
            <a:r>
              <a:rPr lang="ar-KW" dirty="0" err="1" smtClean="0"/>
              <a:t>يستحصل</a:t>
            </a:r>
            <a:r>
              <a:rPr lang="ar-KW" dirty="0" smtClean="0"/>
              <a:t> تأييده الصريح بالنسبة لكل معاملة خطاب ضمان </a:t>
            </a:r>
            <a:r>
              <a:rPr lang="ar-KW" dirty="0" err="1" smtClean="0"/>
              <a:t>او</a:t>
            </a:r>
            <a:r>
              <a:rPr lang="ar-KW" dirty="0" smtClean="0"/>
              <a:t> بصورة مطلقة لجميع </a:t>
            </a:r>
            <a:r>
              <a:rPr lang="ar-KW" dirty="0" err="1" smtClean="0"/>
              <a:t>كفالاته</a:t>
            </a:r>
            <a:r>
              <a:rPr lang="ar-KW" dirty="0" smtClean="0"/>
              <a:t> بان الدفع من قبله يتم في حالة المطالبة بالتعويض على </a:t>
            </a:r>
            <a:r>
              <a:rPr lang="ar-KW" dirty="0" err="1" smtClean="0"/>
              <a:t>اساس</a:t>
            </a:r>
            <a:r>
              <a:rPr lang="ar-KW" dirty="0" smtClean="0"/>
              <a:t> الدينار العراقي وبسعر الصرف السائد لما يعادل الدينار بتاريخ يوم الدفع </a:t>
            </a:r>
            <a:r>
              <a:rPr lang="ar-KW" dirty="0" err="1" smtClean="0"/>
              <a:t>او</a:t>
            </a:r>
            <a:r>
              <a:rPr lang="ar-KW" dirty="0" smtClean="0"/>
              <a:t> التعويض </a:t>
            </a:r>
            <a:r>
              <a:rPr lang="ar-KW" dirty="0" err="1" smtClean="0"/>
              <a:t>الى</a:t>
            </a:r>
            <a:r>
              <a:rPr lang="ar-KW" dirty="0" smtClean="0"/>
              <a:t> المستفيد من خطاب الضمان على </a:t>
            </a:r>
            <a:r>
              <a:rPr lang="ar-KW" dirty="0" err="1" smtClean="0"/>
              <a:t>ان</a:t>
            </a:r>
            <a:r>
              <a:rPr lang="ar-KW" dirty="0" smtClean="0"/>
              <a:t> تتم مطالبة المراسل بتحويل مبلغ خطاب الضمان برقيا وبنفس يوم الدفع مبلغه </a:t>
            </a:r>
            <a:r>
              <a:rPr lang="ar-KW" dirty="0" err="1" smtClean="0"/>
              <a:t>الى</a:t>
            </a:r>
            <a:r>
              <a:rPr lang="ar-KW" dirty="0" smtClean="0"/>
              <a:t> الجهة المستفيدة </a:t>
            </a:r>
            <a:r>
              <a:rPr lang="ar-KW" dirty="0" err="1" smtClean="0"/>
              <a:t>اما</a:t>
            </a:r>
            <a:r>
              <a:rPr lang="ar-KW" dirty="0" smtClean="0"/>
              <a:t> في الحالات التي يصر فيها المراسل على </a:t>
            </a:r>
            <a:r>
              <a:rPr lang="ar-KW" dirty="0" err="1" smtClean="0"/>
              <a:t>اصدار</a:t>
            </a:r>
            <a:r>
              <a:rPr lang="ar-KW" dirty="0" smtClean="0"/>
              <a:t> خطاب المصرف </a:t>
            </a:r>
            <a:r>
              <a:rPr lang="ar-KW" dirty="0" err="1" smtClean="0"/>
              <a:t>الى</a:t>
            </a:r>
            <a:r>
              <a:rPr lang="ar-KW" dirty="0" smtClean="0"/>
              <a:t> المستفيد بالعملة </a:t>
            </a:r>
            <a:r>
              <a:rPr lang="ar-KW" dirty="0" err="1" smtClean="0"/>
              <a:t>الاجنبية</a:t>
            </a:r>
            <a:r>
              <a:rPr lang="ar-KW" dirty="0" smtClean="0"/>
              <a:t> مقابل كفالته الصادرة بنفس العملة </a:t>
            </a:r>
            <a:r>
              <a:rPr lang="ar-KW" dirty="0" err="1" smtClean="0"/>
              <a:t>فاما</a:t>
            </a:r>
            <a:r>
              <a:rPr lang="ar-KW" dirty="0" smtClean="0"/>
              <a:t> </a:t>
            </a:r>
            <a:r>
              <a:rPr lang="ar-KW" dirty="0" err="1" smtClean="0"/>
              <a:t>ان</a:t>
            </a:r>
            <a:r>
              <a:rPr lang="ar-KW" dirty="0" smtClean="0"/>
              <a:t> </a:t>
            </a:r>
            <a:r>
              <a:rPr lang="ar-KW" dirty="0" err="1" smtClean="0"/>
              <a:t>تستحصل</a:t>
            </a:r>
            <a:r>
              <a:rPr lang="ar-KW" dirty="0" smtClean="0"/>
              <a:t> موافقة المستفيد مقدما على ذلك </a:t>
            </a:r>
            <a:r>
              <a:rPr lang="ar-KW" dirty="0" err="1" smtClean="0"/>
              <a:t>او</a:t>
            </a:r>
            <a:r>
              <a:rPr lang="ar-KW" dirty="0" smtClean="0"/>
              <a:t> </a:t>
            </a:r>
            <a:r>
              <a:rPr lang="ar-KW" dirty="0" err="1" smtClean="0"/>
              <a:t>ان</a:t>
            </a:r>
            <a:r>
              <a:rPr lang="ar-KW" dirty="0" smtClean="0"/>
              <a:t> يصدر خطاب الضمان بالعملة </a:t>
            </a:r>
            <a:r>
              <a:rPr lang="ar-KW" dirty="0" err="1" smtClean="0"/>
              <a:t>الاجنبية</a:t>
            </a:r>
            <a:r>
              <a:rPr lang="ar-KW" dirty="0" smtClean="0"/>
              <a:t> وترسل </a:t>
            </a:r>
            <a:r>
              <a:rPr lang="ar-KW" dirty="0" err="1" smtClean="0"/>
              <a:t>الى</a:t>
            </a:r>
            <a:r>
              <a:rPr lang="ar-KW" dirty="0" smtClean="0"/>
              <a:t> المستفيد مع </a:t>
            </a:r>
            <a:r>
              <a:rPr lang="ar-KW" dirty="0" err="1" smtClean="0"/>
              <a:t>الاشارة</a:t>
            </a:r>
            <a:r>
              <a:rPr lang="ar-KW" dirty="0" smtClean="0"/>
              <a:t> في الحالتين </a:t>
            </a:r>
            <a:r>
              <a:rPr lang="ar-KW" dirty="0" err="1" smtClean="0"/>
              <a:t>الى</a:t>
            </a:r>
            <a:r>
              <a:rPr lang="ar-KW" dirty="0" smtClean="0"/>
              <a:t> النتائج المترتبة على </a:t>
            </a:r>
            <a:r>
              <a:rPr lang="ar-KW" dirty="0" err="1" smtClean="0"/>
              <a:t>اصدار</a:t>
            </a:r>
            <a:r>
              <a:rPr lang="ar-KW" dirty="0" smtClean="0"/>
              <a:t> خطاب الضمان بالعملة </a:t>
            </a:r>
            <a:r>
              <a:rPr lang="ar-KW" dirty="0" err="1" smtClean="0"/>
              <a:t>الاجنبية</a:t>
            </a:r>
            <a:r>
              <a:rPr lang="ar-KW" dirty="0" smtClean="0"/>
              <a:t> مثل حالة حصول تخفيض في قيمة تلك العملة </a:t>
            </a:r>
            <a:r>
              <a:rPr lang="ar-KW" dirty="0" err="1" smtClean="0"/>
              <a:t>او</a:t>
            </a:r>
            <a:r>
              <a:rPr lang="ar-KW" dirty="0" smtClean="0"/>
              <a:t> هبوط </a:t>
            </a:r>
            <a:r>
              <a:rPr lang="ar-KW" dirty="0" err="1" smtClean="0"/>
              <a:t>اسعارها</a:t>
            </a:r>
            <a:r>
              <a:rPr lang="ar-KW" dirty="0" smtClean="0"/>
              <a:t> مما يترتب عليه تسلمه لما يعادل بالدينار العراقي عند التعويض اقل مما كانت عليه عن </a:t>
            </a:r>
            <a:r>
              <a:rPr lang="ar-KW" dirty="0" err="1" smtClean="0"/>
              <a:t>الاصدار</a:t>
            </a:r>
            <a:r>
              <a:rPr lang="ar-KW" dirty="0" smtClean="0"/>
              <a:t> .</a:t>
            </a:r>
            <a:endParaRPr lang="en-US" dirty="0" smtClean="0"/>
          </a:p>
          <a:p>
            <a:pPr algn="r">
              <a:buNone/>
            </a:pPr>
            <a:endParaRPr lang="en-US"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135</a:t>
            </a:fld>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80" y="428604"/>
            <a:ext cx="8231029" cy="785818"/>
          </a:xfrm>
        </p:spPr>
        <p:txBody>
          <a:bodyPr>
            <a:normAutofit fontScale="90000"/>
          </a:bodyPr>
          <a:lstStyle/>
          <a:p>
            <a:r>
              <a:rPr lang="en-US" sz="3600" dirty="0" smtClean="0"/>
              <a:t>   </a:t>
            </a:r>
            <a:r>
              <a:rPr lang="ar-SA" sz="3600" dirty="0" err="1" smtClean="0"/>
              <a:t>الاعتمادات</a:t>
            </a:r>
            <a:r>
              <a:rPr lang="ar-SA" sz="3600" dirty="0" smtClean="0"/>
              <a:t> </a:t>
            </a:r>
            <a:r>
              <a:rPr lang="ar-SA" sz="3600" dirty="0" err="1" smtClean="0"/>
              <a:t>المستندية</a:t>
            </a:r>
            <a:r>
              <a:rPr lang="ar-SA" sz="3600" dirty="0" smtClean="0"/>
              <a:t> الصادرة الاستيراد</a:t>
            </a:r>
            <a:r>
              <a:rPr lang="en-US" sz="3600" dirty="0" smtClean="0"/>
              <a:t>4-2</a:t>
            </a:r>
            <a:br>
              <a:rPr lang="en-US" sz="3600" dirty="0" smtClean="0"/>
            </a:br>
            <a:endParaRPr lang="en-US" dirty="0"/>
          </a:p>
        </p:txBody>
      </p:sp>
      <p:sp>
        <p:nvSpPr>
          <p:cNvPr id="3" name="عنصر نائب للمحتوى 2"/>
          <p:cNvSpPr>
            <a:spLocks noGrp="1"/>
          </p:cNvSpPr>
          <p:nvPr>
            <p:ph idx="1"/>
          </p:nvPr>
        </p:nvSpPr>
        <p:spPr>
          <a:xfrm>
            <a:off x="457280" y="571480"/>
            <a:ext cx="8231029" cy="5857916"/>
          </a:xfrm>
        </p:spPr>
        <p:txBody>
          <a:bodyPr>
            <a:noAutofit/>
          </a:bodyPr>
          <a:lstStyle/>
          <a:p>
            <a:pPr marL="176213" indent="-176213" algn="r" rtl="1">
              <a:buNone/>
            </a:pPr>
            <a:r>
              <a:rPr lang="ar-SA" sz="1800" dirty="0" smtClean="0"/>
              <a:t>مقدمة :</a:t>
            </a:r>
            <a:endParaRPr lang="en-US" sz="1800" dirty="0" smtClean="0"/>
          </a:p>
          <a:p>
            <a:pPr marL="176213" indent="-176213" algn="r" rtl="1">
              <a:buNone/>
            </a:pPr>
            <a:r>
              <a:rPr lang="ar-SA" sz="1800" dirty="0" smtClean="0"/>
              <a:t>      تعتبر </a:t>
            </a:r>
            <a:r>
              <a:rPr lang="ar-SA" sz="1800" dirty="0" err="1" smtClean="0"/>
              <a:t>الاعتمادات</a:t>
            </a:r>
            <a:r>
              <a:rPr lang="ar-SA" sz="1800" dirty="0" smtClean="0"/>
              <a:t> </a:t>
            </a:r>
            <a:r>
              <a:rPr lang="ar-SA" sz="1800" dirty="0" err="1" smtClean="0"/>
              <a:t>المستندية</a:t>
            </a:r>
            <a:r>
              <a:rPr lang="ar-SA" sz="1800" dirty="0" smtClean="0"/>
              <a:t> احد أهم وسائل تمويل التجارة الخارجية </a:t>
            </a:r>
            <a:r>
              <a:rPr lang="ar-SA" sz="1800" dirty="0" err="1" smtClean="0"/>
              <a:t>واكثرها</a:t>
            </a:r>
            <a:r>
              <a:rPr lang="ar-SA" sz="1800" dirty="0" smtClean="0"/>
              <a:t> شيوعا حيث تعتبر وسيلة دفع مضمونة تتميز </a:t>
            </a:r>
            <a:r>
              <a:rPr lang="ar-SA" sz="1800" dirty="0" err="1" smtClean="0"/>
              <a:t>بالامنية</a:t>
            </a:r>
            <a:r>
              <a:rPr lang="ar-SA" sz="1800" dirty="0" smtClean="0"/>
              <a:t> وسعة الانتشار والاستعمال </a:t>
            </a:r>
            <a:r>
              <a:rPr lang="ar-SA" sz="1800" dirty="0" err="1" smtClean="0"/>
              <a:t>فى</a:t>
            </a:r>
            <a:r>
              <a:rPr lang="ar-SA" sz="1800" dirty="0" smtClean="0"/>
              <a:t> مجال التجارة الدولية وتتصف مبادئها بالبساطة والثقة </a:t>
            </a:r>
            <a:r>
              <a:rPr lang="ar-SA" sz="1800" dirty="0" err="1" smtClean="0"/>
              <a:t>فى</a:t>
            </a:r>
            <a:r>
              <a:rPr lang="ar-SA" sz="1800" dirty="0" smtClean="0"/>
              <a:t> عقد </a:t>
            </a:r>
            <a:r>
              <a:rPr lang="ar-SA" sz="1800" dirty="0" err="1" smtClean="0"/>
              <a:t>وتنفيد</a:t>
            </a:r>
            <a:r>
              <a:rPr lang="ar-SA" sz="1800" dirty="0" smtClean="0"/>
              <a:t> الصفقات التجارية ومنها </a:t>
            </a:r>
            <a:r>
              <a:rPr lang="ar-SA" sz="1800" dirty="0" err="1" smtClean="0"/>
              <a:t>اجراء</a:t>
            </a:r>
            <a:r>
              <a:rPr lang="ar-SA" sz="1800" dirty="0" smtClean="0"/>
              <a:t> </a:t>
            </a:r>
            <a:r>
              <a:rPr lang="ar-SA" sz="1800" dirty="0" err="1" smtClean="0"/>
              <a:t>التحاويل</a:t>
            </a:r>
            <a:r>
              <a:rPr lang="ar-SA" sz="1800" dirty="0" smtClean="0"/>
              <a:t> النقدية </a:t>
            </a:r>
            <a:r>
              <a:rPr lang="ar-SA" sz="1800" dirty="0" err="1" smtClean="0"/>
              <a:t>والاجله</a:t>
            </a:r>
            <a:r>
              <a:rPr lang="ar-SA" sz="1800" dirty="0" smtClean="0"/>
              <a:t> لائتمان البضائع المتعاقد عليها كما تسهل عمليات اتفاقيات دفع الثنائية </a:t>
            </a:r>
            <a:r>
              <a:rPr lang="ar-SA" sz="1800" dirty="0" err="1" smtClean="0"/>
              <a:t>او</a:t>
            </a:r>
            <a:r>
              <a:rPr lang="ar-SA" sz="1800" dirty="0" smtClean="0"/>
              <a:t> الاتفاقيات المتعدد </a:t>
            </a:r>
            <a:r>
              <a:rPr lang="ar-SA" sz="1800" dirty="0" err="1" smtClean="0"/>
              <a:t>الاطراف</a:t>
            </a:r>
            <a:r>
              <a:rPr lang="ar-SA" sz="1800" dirty="0" smtClean="0"/>
              <a:t> لاستيراد وتصدير السلع بين الدول . </a:t>
            </a:r>
            <a:endParaRPr lang="en-US" sz="1800" dirty="0" smtClean="0"/>
          </a:p>
          <a:p>
            <a:pPr marL="176213" indent="-176213" algn="r" rtl="1">
              <a:buNone/>
            </a:pPr>
            <a:r>
              <a:rPr lang="ar-SA" sz="1800" dirty="0" smtClean="0"/>
              <a:t>      وتبرز أهمية دورا لمصارف في هذا المجال حيث يطلب المستورد فاتح الاعتماد من مصرفه فتح اعتماد </a:t>
            </a:r>
            <a:r>
              <a:rPr lang="ar-SA" sz="1800" dirty="0" err="1" smtClean="0"/>
              <a:t>مستندى</a:t>
            </a:r>
            <a:r>
              <a:rPr lang="ar-SA" sz="1800" dirty="0" smtClean="0"/>
              <a:t> لصالح شخص </a:t>
            </a:r>
            <a:r>
              <a:rPr lang="ar-SA" sz="1800" dirty="0" err="1" smtClean="0"/>
              <a:t>اخر</a:t>
            </a:r>
            <a:r>
              <a:rPr lang="ar-SA" sz="1800" dirty="0" smtClean="0"/>
              <a:t> (المستفيد – المصدر ) لقاء قيام هذا </a:t>
            </a:r>
            <a:r>
              <a:rPr lang="ar-SA" sz="1800" dirty="0" err="1" smtClean="0"/>
              <a:t>الاخير</a:t>
            </a:r>
            <a:r>
              <a:rPr lang="ar-SA" sz="1800" dirty="0" smtClean="0"/>
              <a:t> بتقديم مستندات شحن للبضاعة المتعاقد عليها مستوفاة لنصوص وشروط الاعتماد المفتوح ويتكفل بموجبها البنك الفاتح </a:t>
            </a:r>
            <a:r>
              <a:rPr lang="ar-SA" sz="1800" dirty="0" err="1" smtClean="0"/>
              <a:t>اللاعتماد</a:t>
            </a:r>
            <a:r>
              <a:rPr lang="ar-SA" sz="1800" dirty="0" smtClean="0"/>
              <a:t> سداد قيمة هذا المستندات عن طريق البنك المراسل في بلد المصدر ويمثل الاعتماد </a:t>
            </a:r>
            <a:r>
              <a:rPr lang="ar-SA" sz="1800" dirty="0" err="1" smtClean="0"/>
              <a:t>المستندى</a:t>
            </a:r>
            <a:r>
              <a:rPr lang="ar-SA" sz="1800" dirty="0" smtClean="0"/>
              <a:t> من ناحية المصرف احد وسائل الائتمان </a:t>
            </a:r>
            <a:r>
              <a:rPr lang="ar-SA" sz="1800" dirty="0" err="1" smtClean="0"/>
              <a:t>التعهدى</a:t>
            </a:r>
            <a:r>
              <a:rPr lang="ar-SA" sz="1800" dirty="0" smtClean="0"/>
              <a:t> </a:t>
            </a:r>
            <a:r>
              <a:rPr lang="ar-SA" sz="1800" dirty="0" err="1" smtClean="0"/>
              <a:t>اذا</a:t>
            </a:r>
            <a:r>
              <a:rPr lang="ar-SA" sz="1800" dirty="0" smtClean="0"/>
              <a:t> انه يلتزم عادة ( في حالة الاعتماد غير القابل للنقص ) بسداد قيمة </a:t>
            </a:r>
            <a:r>
              <a:rPr lang="ar-SA" sz="1800" dirty="0" err="1" smtClean="0"/>
              <a:t>الدفوعات</a:t>
            </a:r>
            <a:r>
              <a:rPr lang="ar-SA" sz="1800" dirty="0" smtClean="0"/>
              <a:t> التي تتم وفق شروط  الاعتماد بغض النظر عن موافقة </a:t>
            </a:r>
            <a:r>
              <a:rPr lang="ar-SA" sz="1800" dirty="0" err="1" smtClean="0"/>
              <a:t>الامر</a:t>
            </a:r>
            <a:r>
              <a:rPr lang="ar-SA" sz="1800" dirty="0" smtClean="0"/>
              <a:t> ( فاتح الاعتماد ) ورغم أن بضاعة الاعتماد تعتبر ضمانة لهذا الالتزام </a:t>
            </a:r>
            <a:r>
              <a:rPr lang="ar-SA" sz="1800" dirty="0" err="1" smtClean="0"/>
              <a:t>أضافة</a:t>
            </a:r>
            <a:r>
              <a:rPr lang="ar-SA" sz="1800" dirty="0" smtClean="0"/>
              <a:t> للتأمينات النقدية وبوليصة التأمين .</a:t>
            </a:r>
            <a:endParaRPr lang="en-US" sz="1800" dirty="0" smtClean="0"/>
          </a:p>
          <a:p>
            <a:pPr marL="176213" indent="-176213" algn="r" rtl="1">
              <a:buNone/>
            </a:pPr>
            <a:r>
              <a:rPr lang="ar-SA" sz="1800" dirty="0" smtClean="0"/>
              <a:t>       من الطبيعي أن تقوم المصارف بتدقيق المستندات بعناية فائقة وذلك لكونها تتعرض للمسؤولية تجاه </a:t>
            </a:r>
            <a:r>
              <a:rPr lang="ar-SA" sz="1800" dirty="0" err="1" smtClean="0"/>
              <a:t>اموال</a:t>
            </a:r>
            <a:r>
              <a:rPr lang="ar-SA" sz="1800" dirty="0" smtClean="0"/>
              <a:t> زبائنها وقد تنشأ بعض الخلافات بين المصارف والموردين والزبائن الناجمة عن تفسير بعض بنود الاعتماد وذلك طبقا </a:t>
            </a:r>
            <a:r>
              <a:rPr lang="ar-SA" sz="1800" dirty="0" err="1" smtClean="0"/>
              <a:t>للاعراف</a:t>
            </a:r>
            <a:r>
              <a:rPr lang="ar-SA" sz="1800" dirty="0" smtClean="0"/>
              <a:t> والقوانين التجارية للدول فقد </a:t>
            </a:r>
            <a:r>
              <a:rPr lang="ar-SA" sz="1800" dirty="0" err="1" smtClean="0"/>
              <a:t>اصبحت</a:t>
            </a:r>
            <a:r>
              <a:rPr lang="ar-SA" sz="1800" dirty="0" smtClean="0"/>
              <a:t> </a:t>
            </a:r>
            <a:r>
              <a:rPr lang="ar-SA" sz="1800" dirty="0" err="1" smtClean="0"/>
              <a:t>الاصول</a:t>
            </a:r>
            <a:r>
              <a:rPr lang="ar-SA" sz="1800" dirty="0" smtClean="0"/>
              <a:t> </a:t>
            </a:r>
            <a:r>
              <a:rPr lang="ar-SA" sz="1800" dirty="0" err="1" smtClean="0"/>
              <a:t>والاعراف</a:t>
            </a:r>
            <a:r>
              <a:rPr lang="ar-SA" sz="1800" dirty="0" smtClean="0"/>
              <a:t> الموحدة </a:t>
            </a:r>
            <a:r>
              <a:rPr lang="ar-SA" sz="1800" dirty="0" err="1" smtClean="0"/>
              <a:t>للاعتمادات</a:t>
            </a:r>
            <a:r>
              <a:rPr lang="ar-SA" sz="1800" dirty="0" smtClean="0"/>
              <a:t> </a:t>
            </a:r>
            <a:r>
              <a:rPr lang="ar-SA" sz="1800" dirty="0" err="1" smtClean="0"/>
              <a:t>المستندية</a:t>
            </a:r>
            <a:r>
              <a:rPr lang="ar-SA" sz="1800" dirty="0" smtClean="0"/>
              <a:t> الموضوعة من قبل غرفة التجارية الدولية معترف </a:t>
            </a:r>
            <a:r>
              <a:rPr lang="ar-SA" sz="1800" dirty="0" err="1" smtClean="0"/>
              <a:t>بها</a:t>
            </a:r>
            <a:r>
              <a:rPr lang="ar-SA" sz="1800" dirty="0" smtClean="0"/>
              <a:t> دوليا </a:t>
            </a:r>
            <a:r>
              <a:rPr lang="ar-SA" sz="1800" dirty="0" err="1" smtClean="0"/>
              <a:t>ويهتدى</a:t>
            </a:r>
            <a:r>
              <a:rPr lang="ar-SA" sz="1800" dirty="0" smtClean="0"/>
              <a:t> </a:t>
            </a:r>
            <a:r>
              <a:rPr lang="ar-SA" sz="1800" dirty="0" err="1" smtClean="0"/>
              <a:t>بها</a:t>
            </a:r>
            <a:r>
              <a:rPr lang="ar-SA" sz="1800" dirty="0" smtClean="0"/>
              <a:t> لحل هذه الخلافات .</a:t>
            </a:r>
            <a:endParaRPr lang="en-US" sz="1800" dirty="0" smtClean="0"/>
          </a:p>
          <a:p>
            <a:pPr marL="176213" indent="-176213" algn="r" rtl="1">
              <a:buNone/>
            </a:pPr>
            <a:r>
              <a:rPr lang="ar-SA" sz="1800" dirty="0" smtClean="0"/>
              <a:t>أن مصرف الرافدين يقوم بدور كبير في مجال </a:t>
            </a:r>
            <a:r>
              <a:rPr lang="ar-SA" sz="1800" dirty="0" err="1" smtClean="0"/>
              <a:t>الاعتمادات</a:t>
            </a:r>
            <a:r>
              <a:rPr lang="ar-SA" sz="1800" dirty="0" smtClean="0"/>
              <a:t> </a:t>
            </a:r>
            <a:r>
              <a:rPr lang="ar-SA" sz="1800" dirty="0" err="1" smtClean="0"/>
              <a:t>المستندية</a:t>
            </a:r>
            <a:r>
              <a:rPr lang="ar-SA" sz="1800" dirty="0" smtClean="0"/>
              <a:t> حيث يقوم </a:t>
            </a:r>
            <a:r>
              <a:rPr lang="ar-SA" sz="1800" dirty="0" err="1" smtClean="0"/>
              <a:t>بتلية</a:t>
            </a:r>
            <a:r>
              <a:rPr lang="ar-SA" sz="1800" dirty="0" smtClean="0"/>
              <a:t> طلبات زبائنه بفتح </a:t>
            </a:r>
            <a:r>
              <a:rPr lang="ar-SA" sz="1800" dirty="0" err="1" smtClean="0"/>
              <a:t>الاعتمادات</a:t>
            </a:r>
            <a:r>
              <a:rPr lang="ar-SA" sz="1800" dirty="0" smtClean="0"/>
              <a:t> </a:t>
            </a:r>
            <a:r>
              <a:rPr lang="ar-SA" sz="1800" dirty="0" err="1" smtClean="0"/>
              <a:t>المستندية</a:t>
            </a:r>
            <a:r>
              <a:rPr lang="ar-SA" sz="1800" dirty="0" smtClean="0"/>
              <a:t> لصالح أشخاص </a:t>
            </a:r>
            <a:r>
              <a:rPr lang="ar-SA" sz="1800" dirty="0" err="1" smtClean="0"/>
              <a:t>اخرين</a:t>
            </a:r>
            <a:r>
              <a:rPr lang="ar-SA" sz="1800" dirty="0" smtClean="0"/>
              <a:t> ( المصدرين ) وذلك عن طريق مراسليه المتواجدين في </a:t>
            </a:r>
            <a:r>
              <a:rPr lang="ar-SA" sz="1800" dirty="0" err="1" smtClean="0"/>
              <a:t>انحاء</a:t>
            </a:r>
            <a:r>
              <a:rPr lang="ar-SA" sz="1800" dirty="0" smtClean="0"/>
              <a:t> العالم ويستلم مستندات الشحن مقابل </a:t>
            </a:r>
            <a:r>
              <a:rPr lang="ar-SA" sz="1800" dirty="0" err="1" smtClean="0"/>
              <a:t>الاعتمادات</a:t>
            </a:r>
            <a:r>
              <a:rPr lang="ar-SA" sz="1800" dirty="0" smtClean="0"/>
              <a:t> المفتوحة ويقوم بتدقيقها والتأكد من مطابقتها لشروط الاعتماد ودفع أقيامها وتسليمها </a:t>
            </a:r>
            <a:r>
              <a:rPr lang="ar-SA" sz="1800" dirty="0" err="1" smtClean="0"/>
              <a:t>الى</a:t>
            </a:r>
            <a:r>
              <a:rPr lang="ar-SA" sz="1800" dirty="0" smtClean="0"/>
              <a:t> زبائنه لاستلام البضائع بموجبها وبعد تسديد أقيامها .</a:t>
            </a:r>
            <a:endParaRPr lang="en-US" sz="1800"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136</a:t>
            </a:fld>
            <a:endParaRPr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1"/>
          <p:cNvSpPr>
            <a:spLocks noChangeArrowheads="1"/>
          </p:cNvSpPr>
          <p:nvPr/>
        </p:nvSpPr>
        <p:spPr bwMode="auto">
          <a:xfrm>
            <a:off x="572266" y="214290"/>
            <a:ext cx="821537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685800" algn="l"/>
              </a:tabLst>
            </a:pP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اولاً</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تعريف الاعتماد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المستندى</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Documentary Credit</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68580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الاعتماد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المستندى</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عقد يتعهد المصرف بمقتضاه بفتح اعتماد لصالح المستفيد بناء على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68580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طلب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الامر</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بفتح الاعتماد ، بضمان مستندات تمثل بضاعة منقولة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معدة للنقل .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68580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ثانيا: عقد الاعتماد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المستندى</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مستقل عن العقد الذي فتح الاعتماد بسببه ويبقى المصرف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اجنبيا</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68580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عن هذا العقد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68580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وقد ورد تعريف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اخر</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في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الاصول</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والاعراف</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الموحدة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للاعتمادات</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المستندية</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رقم (400) لسنة 1983 الصادرة عن غرفة التجارة الدولية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68580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(أية ترتيبات مهما كان شكلها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نوعها يقوم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بها</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البنك (البنك الفاتح للاعتمــاد –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Issuing Bank</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بناء على طلب العميل طالب فتح الاعتماد –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Applicant for Credit</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وفقا لتعليماته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68580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بالدفع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شخص ثالث ( المستفيد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Beneficiary</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أو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لامره</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القيام بدفع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قبول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حوالات</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خارجية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Bills of Exchange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(سحوبات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Drafts</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مسحوبة من قبل المستفيد . أو – بتخويل بنك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اخر</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بأجراء تلك المدفوعات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القيام بدفع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قبول أو تداول تلك الحوالات الخارجية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السحوبات ، وذلك مقابل مستندات معينة يشترط أن تكون مطابقة لنصوص الاعتماد وشروطه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68580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ثانيا :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اطراف</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العلاقة في الاعتماد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المستندى</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685800" algn="l"/>
              </a:tabLst>
            </a:pP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يتوضع</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من خلال التعريفين أعلاه بأن الاعتماد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المستندى</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هو عبارة عن عقد يجمع عدة أطراف وهي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685800" algn="l"/>
              </a:tabLst>
            </a:pP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الامر</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بفتح الاعتماد ( الجهة المستوردة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68580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المصرف الفاتح ( المصدر للاعتماد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68580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البنك المراسل ( المبلغ للاعتماد )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68580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المستفيد من الاعتماد وهو المجهز ( المصدر )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68580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بنك التغطية – هو البنك الوسيط الذي يقوم بتغطية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دفوعات</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اعتمادات</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المصرف الفاتــــــح للاعتماد حساب جاري بنفس عمـــلة الاعتماد مـــــع المصرف المراســل ( المصرف المبلغ للاعتماد ) وفي هذه الحالة يوسط المصرف المصدر للاعتماد مصرفا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اخر</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له حساب جاري معه بنفس عملة الاعتماد بقبول سحوبات البنك المبلغ للاعتماد عند تقديم مستندات الشحن مطابقة لشروط الاعتماد .</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137</a:t>
            </a:fld>
            <a:endParaRPr lang="en-US"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1"/>
          <p:cNvSpPr>
            <a:spLocks noChangeArrowheads="1"/>
          </p:cNvSpPr>
          <p:nvPr/>
        </p:nvSpPr>
        <p:spPr bwMode="auto">
          <a:xfrm>
            <a:off x="500828" y="0"/>
            <a:ext cx="8143932"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685800" algn="l"/>
              </a:tabLst>
            </a:pP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ثانيا : </a:t>
            </a:r>
            <a:r>
              <a:rPr kumimoji="0" lang="ar-SA"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اطراف</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العلاقة في الاعتماد </a:t>
            </a:r>
            <a:r>
              <a:rPr kumimoji="0" lang="ar-SA"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المستندى</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OM"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justLow" defTabSz="914400" rtl="1" eaLnBrk="1" fontAlgn="base" latinLnBrk="0" hangingPunct="1">
              <a:lnSpc>
                <a:spcPct val="100000"/>
              </a:lnSpc>
              <a:spcBef>
                <a:spcPct val="0"/>
              </a:spcBef>
              <a:spcAft>
                <a:spcPct val="0"/>
              </a:spcAft>
              <a:buClrTx/>
              <a:buSzTx/>
              <a:buFontTx/>
              <a:buNone/>
              <a:tabLst>
                <a:tab pos="685800" algn="l"/>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685800" algn="l"/>
              </a:tabLst>
            </a:pPr>
            <a:r>
              <a:rPr kumimoji="0" lang="ar-SA"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يتوضع</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من خلال التعريفين أعلاه بأن الاعتماد </a:t>
            </a:r>
            <a:r>
              <a:rPr kumimoji="0" lang="ar-SA"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المستندى</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هو عبارة عن عقد يجمع عدة أطراف وهي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tab pos="685800" algn="l"/>
              </a:tabLst>
            </a:pPr>
            <a:r>
              <a:rPr kumimoji="0" lang="ar-OM"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a:t>
            </a:r>
            <a:r>
              <a:rPr kumimoji="0" lang="ar-SA"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الامر</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بفتح الاعتماد ( الجهة المستوردة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tab pos="685800" algn="l"/>
              </a:tabLst>
            </a:pPr>
            <a:r>
              <a:rPr kumimoji="0" lang="ar-OM"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المصرف الفاتح ( المصدر للاعتماد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tab pos="685800" algn="l"/>
              </a:tabLst>
            </a:pPr>
            <a:r>
              <a:rPr kumimoji="0" lang="ar-OM"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البنك المراسل ( المبلغ للاعتماد )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tab pos="685800" algn="l"/>
              </a:tabLst>
            </a:pPr>
            <a:r>
              <a:rPr kumimoji="0" lang="ar-OM"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المستفيد من الاعتماد وهو المجهز ( المصدر )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tab pos="685800" algn="l"/>
              </a:tabLst>
            </a:pPr>
            <a:r>
              <a:rPr kumimoji="0" lang="ar-OM"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بنك التغطية – هو البنك الوسيط الذي يقوم بتغطية </a:t>
            </a:r>
            <a:r>
              <a:rPr kumimoji="0" lang="ar-SA"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دفوعات</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اعتمادات</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المصرف الفاتــــــح للاعتماد حساب جاري بنفس عمـــلة الاعتماد مـــــع المصرف المراســل ( المصرف المبلغ للاعتماد ) وفي هذه الحالة يوسط المصرف المصدر للاعتماد مصرفا </a:t>
            </a:r>
            <a:r>
              <a:rPr kumimoji="0" lang="ar-SA"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اخر</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له حساب جاري معه بنفس عملة الاعتماد بقبول سحوبات البنك المبلغ للاعتماد عند تقديم مستندات الشحن مطابقة لشروط الاعتماد .</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138</a:t>
            </a:fld>
            <a:endParaRPr lang="en-US"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80" y="274638"/>
            <a:ext cx="8231029" cy="511156"/>
          </a:xfrm>
        </p:spPr>
        <p:txBody>
          <a:bodyPr>
            <a:normAutofit fontScale="90000"/>
          </a:bodyPr>
          <a:lstStyle/>
          <a:p>
            <a:r>
              <a:rPr lang="ar-SA" dirty="0" smtClean="0"/>
              <a:t>ثالثا : </a:t>
            </a:r>
            <a:r>
              <a:rPr lang="ar-SA" dirty="0" err="1" smtClean="0"/>
              <a:t>انواع</a:t>
            </a:r>
            <a:r>
              <a:rPr lang="ar-SA" dirty="0" smtClean="0"/>
              <a:t> </a:t>
            </a:r>
            <a:r>
              <a:rPr lang="ar-SA" dirty="0" err="1" smtClean="0"/>
              <a:t>الاعتمادات</a:t>
            </a:r>
            <a:r>
              <a:rPr lang="ar-SA" dirty="0" smtClean="0"/>
              <a:t> </a:t>
            </a:r>
            <a:r>
              <a:rPr lang="ar-SA" dirty="0" err="1" smtClean="0"/>
              <a:t>المستندية</a:t>
            </a:r>
            <a:r>
              <a:rPr lang="ar-SA" dirty="0" smtClean="0"/>
              <a:t> :</a:t>
            </a:r>
            <a:r>
              <a:rPr lang="en-US" dirty="0" smtClean="0"/>
              <a:t/>
            </a:r>
            <a:br>
              <a:rPr lang="en-US" dirty="0" smtClean="0"/>
            </a:br>
            <a:endParaRPr lang="en-US" dirty="0"/>
          </a:p>
        </p:txBody>
      </p:sp>
      <p:sp>
        <p:nvSpPr>
          <p:cNvPr id="3" name="عنصر نائب للمحتوى 2"/>
          <p:cNvSpPr>
            <a:spLocks noGrp="1"/>
          </p:cNvSpPr>
          <p:nvPr>
            <p:ph idx="1"/>
          </p:nvPr>
        </p:nvSpPr>
        <p:spPr>
          <a:xfrm>
            <a:off x="457280" y="571480"/>
            <a:ext cx="8231029" cy="5786478"/>
          </a:xfrm>
        </p:spPr>
        <p:txBody>
          <a:bodyPr>
            <a:noAutofit/>
          </a:bodyPr>
          <a:lstStyle/>
          <a:p>
            <a:pPr algn="r" rtl="1">
              <a:buNone/>
            </a:pPr>
            <a:r>
              <a:rPr lang="ar-OM" sz="2000" dirty="0" smtClean="0"/>
              <a:t>1- </a:t>
            </a:r>
            <a:r>
              <a:rPr lang="ar-SA" sz="2000" dirty="0" smtClean="0"/>
              <a:t>الاعتماد القابل للنقض :-</a:t>
            </a:r>
            <a:endParaRPr lang="en-US" sz="2000" dirty="0" smtClean="0"/>
          </a:p>
          <a:p>
            <a:pPr algn="r" rtl="1">
              <a:buNone/>
            </a:pPr>
            <a:r>
              <a:rPr lang="ar-SA" sz="2000" dirty="0" smtClean="0"/>
              <a:t>     هو الاعتماد الذي يجوز فيه لفاتح الاعتماد الطلب من المصرف تعديل </a:t>
            </a:r>
            <a:r>
              <a:rPr lang="ar-SA" sz="2000" dirty="0" err="1" smtClean="0"/>
              <a:t>او</a:t>
            </a:r>
            <a:r>
              <a:rPr lang="ar-SA" sz="2000" dirty="0" smtClean="0"/>
              <a:t> </a:t>
            </a:r>
            <a:r>
              <a:rPr lang="ar-SA" sz="2000" dirty="0" err="1" smtClean="0"/>
              <a:t>الغاء</a:t>
            </a:r>
            <a:r>
              <a:rPr lang="ar-SA" sz="2000" dirty="0" smtClean="0"/>
              <a:t> الاعتماد في أي وقت قبل انتهاء مدته المحددة وفي حالة عدم تقديم مستندات شحن عن الاعتماد ، وعلى المصرف الذي فتح الاعتماد </a:t>
            </a:r>
            <a:r>
              <a:rPr lang="ar-SA" sz="2000" dirty="0" err="1" smtClean="0"/>
              <a:t>ان</a:t>
            </a:r>
            <a:r>
              <a:rPr lang="ar-SA" sz="2000" dirty="0" smtClean="0"/>
              <a:t> يبلغ مراسله فورا ( برقيا ) بتعديل </a:t>
            </a:r>
            <a:r>
              <a:rPr lang="ar-SA" sz="2000" dirty="0" err="1" smtClean="0"/>
              <a:t>او</a:t>
            </a:r>
            <a:r>
              <a:rPr lang="ar-SA" sz="2000" dirty="0" smtClean="0"/>
              <a:t> </a:t>
            </a:r>
            <a:r>
              <a:rPr lang="ar-SA" sz="2000" dirty="0" err="1" smtClean="0"/>
              <a:t>الغاء</a:t>
            </a:r>
            <a:r>
              <a:rPr lang="ar-SA" sz="2000" dirty="0" smtClean="0"/>
              <a:t> الاعتماد على أن هذا </a:t>
            </a:r>
            <a:r>
              <a:rPr lang="ar-SA" sz="2000" dirty="0" err="1" smtClean="0"/>
              <a:t>الاجراء</a:t>
            </a:r>
            <a:r>
              <a:rPr lang="ar-SA" sz="2000" dirty="0" smtClean="0"/>
              <a:t> </a:t>
            </a:r>
            <a:r>
              <a:rPr lang="ar-SA" sz="2000" dirty="0" err="1" smtClean="0"/>
              <a:t>لايكون</a:t>
            </a:r>
            <a:r>
              <a:rPr lang="ar-SA" sz="2000" dirty="0" smtClean="0"/>
              <a:t> نافذا </a:t>
            </a:r>
            <a:r>
              <a:rPr lang="ar-SA" sz="2000" dirty="0" err="1" smtClean="0"/>
              <a:t>مالم</a:t>
            </a:r>
            <a:r>
              <a:rPr lang="ar-SA" sz="2000" dirty="0" smtClean="0"/>
              <a:t> يصل </a:t>
            </a:r>
            <a:r>
              <a:rPr lang="ar-SA" sz="2000" dirty="0" err="1" smtClean="0"/>
              <a:t>اشعار</a:t>
            </a:r>
            <a:r>
              <a:rPr lang="ar-SA" sz="2000" dirty="0" smtClean="0"/>
              <a:t> من البنك المراسل يؤيد استلامه طلب التعديل </a:t>
            </a:r>
            <a:r>
              <a:rPr lang="ar-SA" sz="2000" dirty="0" err="1" smtClean="0"/>
              <a:t>او</a:t>
            </a:r>
            <a:r>
              <a:rPr lang="ar-SA" sz="2000" dirty="0" smtClean="0"/>
              <a:t> </a:t>
            </a:r>
            <a:r>
              <a:rPr lang="ar-SA" sz="2000" dirty="0" err="1" smtClean="0"/>
              <a:t>الالغاء</a:t>
            </a:r>
            <a:r>
              <a:rPr lang="ar-SA" sz="2000" dirty="0" smtClean="0"/>
              <a:t> .</a:t>
            </a:r>
            <a:endParaRPr lang="en-US" sz="2000" dirty="0" smtClean="0"/>
          </a:p>
          <a:p>
            <a:pPr algn="r" rtl="1">
              <a:buNone/>
            </a:pPr>
            <a:r>
              <a:rPr lang="ar-SA" sz="2000" dirty="0" smtClean="0"/>
              <a:t>أن الاعتماد القابل للنقض نادر الاستعمال ولا يعمل بهذا النوع من </a:t>
            </a:r>
            <a:r>
              <a:rPr lang="ar-SA" sz="2000" dirty="0" err="1" smtClean="0"/>
              <a:t>الاعتمادات</a:t>
            </a:r>
            <a:r>
              <a:rPr lang="ar-SA" sz="2000" dirty="0" smtClean="0"/>
              <a:t> في الوقت الحاضر في العراق .</a:t>
            </a:r>
            <a:endParaRPr lang="en-US" sz="2000" dirty="0" smtClean="0"/>
          </a:p>
          <a:p>
            <a:pPr algn="r" rtl="1">
              <a:buNone/>
            </a:pPr>
            <a:r>
              <a:rPr lang="ar-OM" sz="2000" dirty="0" smtClean="0"/>
              <a:t>2- </a:t>
            </a:r>
            <a:r>
              <a:rPr lang="ar-SA" sz="2000" dirty="0" smtClean="0"/>
              <a:t>الاعتماد غير القابل للنقض :-</a:t>
            </a:r>
            <a:endParaRPr lang="en-US" sz="2000" dirty="0" smtClean="0"/>
          </a:p>
          <a:p>
            <a:pPr algn="r" rtl="1">
              <a:buNone/>
            </a:pPr>
            <a:r>
              <a:rPr lang="ar-SA" sz="2000" dirty="0" smtClean="0"/>
              <a:t>    هو الاعتماد الذي </a:t>
            </a:r>
            <a:r>
              <a:rPr lang="ar-SA" sz="2000" dirty="0" err="1" smtClean="0"/>
              <a:t>لايجوز</a:t>
            </a:r>
            <a:r>
              <a:rPr lang="ar-SA" sz="2000" dirty="0" smtClean="0"/>
              <a:t> </a:t>
            </a:r>
            <a:r>
              <a:rPr lang="ar-SA" sz="2000" dirty="0" err="1" smtClean="0"/>
              <a:t>الغاءه</a:t>
            </a:r>
            <a:r>
              <a:rPr lang="ar-SA" sz="2000" dirty="0" smtClean="0"/>
              <a:t> </a:t>
            </a:r>
            <a:r>
              <a:rPr lang="ar-SA" sz="2000" dirty="0" err="1" smtClean="0"/>
              <a:t>الا</a:t>
            </a:r>
            <a:r>
              <a:rPr lang="ar-SA" sz="2000" dirty="0" smtClean="0"/>
              <a:t> </a:t>
            </a:r>
            <a:r>
              <a:rPr lang="ar-SA" sz="2000" dirty="0" err="1" smtClean="0"/>
              <a:t>بأنتهاء</a:t>
            </a:r>
            <a:r>
              <a:rPr lang="ar-SA" sz="2000" dirty="0" smtClean="0"/>
              <a:t> مدته </a:t>
            </a:r>
            <a:r>
              <a:rPr lang="ar-SA" sz="2000" dirty="0" err="1" smtClean="0"/>
              <a:t>او</a:t>
            </a:r>
            <a:r>
              <a:rPr lang="ar-SA" sz="2000" dirty="0" smtClean="0"/>
              <a:t> بموافقة جميع </a:t>
            </a:r>
            <a:r>
              <a:rPr lang="ar-SA" sz="2000" dirty="0" err="1" smtClean="0"/>
              <a:t>الاطراف</a:t>
            </a:r>
            <a:r>
              <a:rPr lang="ar-SA" sz="2000" dirty="0" smtClean="0"/>
              <a:t> المعينة حيث يلتزم فاتح الاعتماد ( المستورد ) تجاه المستفيد بأن يتعهد المصرف الذي فتح الاعتماد بدفع مبلغ الاعتماد وفي حالة تنفيذ المستفيد للشروط المبينة بتقديمه مستندات شحن مطابقة لنصوص وشروط الاعتماد </a:t>
            </a:r>
            <a:endParaRPr lang="en-US" sz="2000" dirty="0" smtClean="0"/>
          </a:p>
          <a:p>
            <a:pPr algn="r" rtl="1">
              <a:buNone/>
            </a:pPr>
            <a:r>
              <a:rPr lang="ar-SA" sz="2000" dirty="0" smtClean="0"/>
              <a:t>    ويجوز </a:t>
            </a:r>
            <a:r>
              <a:rPr lang="ar-SA" sz="2000" dirty="0" err="1" smtClean="0"/>
              <a:t>ان</a:t>
            </a:r>
            <a:r>
              <a:rPr lang="ar-SA" sz="2000" dirty="0" smtClean="0"/>
              <a:t> يكون الاعتماد غير القابل للنقض ( مثبتا ) حيث أن التثبيت هنا يعني </a:t>
            </a:r>
            <a:r>
              <a:rPr lang="ar-SA" sz="2000" dirty="0" err="1" smtClean="0"/>
              <a:t>أضافة</a:t>
            </a:r>
            <a:r>
              <a:rPr lang="ar-SA" sz="2000" dirty="0" smtClean="0"/>
              <a:t> تعزيز البنك المراسل للاعتماد ويصبح في </a:t>
            </a:r>
            <a:r>
              <a:rPr lang="ar-SA" sz="2000" dirty="0" err="1" smtClean="0"/>
              <a:t>هذة</a:t>
            </a:r>
            <a:r>
              <a:rPr lang="ar-SA" sz="2000" dirty="0" smtClean="0"/>
              <a:t> الحالة ملزم بدفع أقيام مستندات الشحن المقدمة على الاعتماد للمستفيد حتى وان توقف البنك الفاتح للاعتماد عن أداء التزامه بالدفع </a:t>
            </a:r>
            <a:r>
              <a:rPr lang="ar-SA" sz="2000" dirty="0" err="1" smtClean="0"/>
              <a:t>لاى</a:t>
            </a:r>
            <a:r>
              <a:rPr lang="ar-SA" sz="2000" dirty="0" smtClean="0"/>
              <a:t> سبب من </a:t>
            </a:r>
            <a:r>
              <a:rPr lang="ar-SA" sz="2000" dirty="0" err="1" smtClean="0"/>
              <a:t>الاسباب</a:t>
            </a:r>
            <a:r>
              <a:rPr lang="ar-SA" sz="2000" dirty="0" smtClean="0"/>
              <a:t> .</a:t>
            </a:r>
            <a:endParaRPr lang="en-US" sz="2000" dirty="0" smtClean="0"/>
          </a:p>
          <a:p>
            <a:pPr algn="r" rtl="1">
              <a:buNone/>
            </a:pPr>
            <a:r>
              <a:rPr lang="ar-SA" sz="2000" dirty="0" smtClean="0"/>
              <a:t>    </a:t>
            </a:r>
            <a:r>
              <a:rPr lang="ar-SA" sz="2000" dirty="0" err="1" smtClean="0"/>
              <a:t>اما</a:t>
            </a:r>
            <a:r>
              <a:rPr lang="ar-SA" sz="2000" dirty="0" smtClean="0"/>
              <a:t> </a:t>
            </a:r>
            <a:r>
              <a:rPr lang="ar-SA" sz="2000" dirty="0" err="1" smtClean="0"/>
              <a:t>اذا</a:t>
            </a:r>
            <a:r>
              <a:rPr lang="ar-SA" sz="2000" dirty="0" smtClean="0"/>
              <a:t> نص الاعتماد على ( القبول ) لقاء المستندات </a:t>
            </a:r>
            <a:r>
              <a:rPr lang="en-US" sz="2000" dirty="0" smtClean="0"/>
              <a:t>Acceptance against Documents</a:t>
            </a:r>
            <a:r>
              <a:rPr lang="ar-SA" sz="2000" dirty="0" smtClean="0"/>
              <a:t> فأن البنك المعزز يلتزم بالتوقيع بالقبول على الحوالات المسحوبة لمصلحة المستفيد </a:t>
            </a:r>
            <a:r>
              <a:rPr lang="ar-SA" sz="2000" dirty="0" err="1" smtClean="0"/>
              <a:t>او</a:t>
            </a:r>
            <a:r>
              <a:rPr lang="ar-SA" sz="2000" dirty="0" smtClean="0"/>
              <a:t> شراءها كيفما تكون عليه الحال المقدمة </a:t>
            </a:r>
            <a:r>
              <a:rPr lang="ar-SA" sz="2000" dirty="0" err="1" smtClean="0"/>
              <a:t>اليه</a:t>
            </a:r>
            <a:r>
              <a:rPr lang="ar-SA" sz="2000" dirty="0" smtClean="0"/>
              <a:t> ، بموجب شروط الاعتماد</a:t>
            </a:r>
            <a:endParaRPr lang="en-US" sz="2000"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139</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81" y="274638"/>
            <a:ext cx="8187480" cy="939784"/>
          </a:xfrm>
        </p:spPr>
        <p:txBody>
          <a:bodyPr>
            <a:normAutofit/>
          </a:bodyPr>
          <a:lstStyle/>
          <a:p>
            <a:r>
              <a:rPr lang="en-US" sz="3600" dirty="0" smtClean="0">
                <a:solidFill>
                  <a:srgbClr val="FF0000"/>
                </a:solidFill>
              </a:rPr>
              <a:t>ADVANTAGES OF LETTER OF CREDIT</a:t>
            </a:r>
            <a:endParaRPr lang="ar-IQ" sz="3600" dirty="0">
              <a:solidFill>
                <a:srgbClr val="FF0000"/>
              </a:solidFill>
            </a:endParaRPr>
          </a:p>
        </p:txBody>
      </p:sp>
      <p:sp>
        <p:nvSpPr>
          <p:cNvPr id="3" name="عنصر نائب للمحتوى 2"/>
          <p:cNvSpPr>
            <a:spLocks noGrp="1"/>
          </p:cNvSpPr>
          <p:nvPr>
            <p:ph idx="1"/>
          </p:nvPr>
        </p:nvSpPr>
        <p:spPr>
          <a:xfrm>
            <a:off x="457280" y="1071546"/>
            <a:ext cx="8231029" cy="5054619"/>
          </a:xfrm>
        </p:spPr>
        <p:txBody>
          <a:bodyPr>
            <a:normAutofit/>
          </a:bodyPr>
          <a:lstStyle/>
          <a:p>
            <a:pPr>
              <a:buNone/>
            </a:pPr>
            <a:r>
              <a:rPr lang="en-US" sz="2000" b="1" dirty="0" smtClean="0">
                <a:solidFill>
                  <a:srgbClr val="FF0000"/>
                </a:solidFill>
              </a:rPr>
              <a:t>Advantages to the Exporter </a:t>
            </a:r>
          </a:p>
          <a:p>
            <a:pPr marL="514350" indent="-514350">
              <a:buAutoNum type="alphaLcParenBoth"/>
            </a:pPr>
            <a:r>
              <a:rPr lang="en-US" sz="2000" dirty="0" smtClean="0"/>
              <a:t>Guarantee of Payment: In case of foreign trade there is a greater risk as the exporter and importer do not know each other.</a:t>
            </a:r>
          </a:p>
          <a:p>
            <a:pPr marL="514350" indent="-514350">
              <a:buAutoNum type="alphaLcParenBoth"/>
            </a:pPr>
            <a:r>
              <a:rPr lang="en-US" sz="2000" dirty="0" smtClean="0"/>
              <a:t> No Risk of </a:t>
            </a:r>
            <a:r>
              <a:rPr lang="en-US" sz="2000" dirty="0" err="1" smtClean="0"/>
              <a:t>Dishonour</a:t>
            </a:r>
            <a:r>
              <a:rPr lang="en-US" sz="2000" dirty="0" smtClean="0"/>
              <a:t> of Bill: Under the letter of credit the bill drawn on the importer is accepted by the negotiating banker.</a:t>
            </a:r>
          </a:p>
          <a:p>
            <a:pPr marL="514350" indent="-514350">
              <a:buAutoNum type="alphaLcParenBoth"/>
            </a:pPr>
            <a:r>
              <a:rPr lang="en-US" sz="2000" dirty="0" smtClean="0"/>
              <a:t>No Risk of Exchange Restrictions: The issuing banker examines carefully the restrictions imposed by the importing country before opening letter of credit. </a:t>
            </a:r>
          </a:p>
          <a:p>
            <a:pPr marL="514350" indent="-514350">
              <a:buAutoNum type="alphaLcParenBoth"/>
            </a:pPr>
            <a:r>
              <a:rPr lang="en-US" sz="2000" dirty="0" smtClean="0"/>
              <a:t>Availability of Advance Under Packing Credit Facility: An exporter can get advance financial assistance under packing credit to finance purchase of raw materials and its conversion into finished products and other expenses.</a:t>
            </a:r>
          </a:p>
          <a:p>
            <a:pPr marL="514350" indent="-514350">
              <a:buAutoNum type="alphaLcParenBoth"/>
            </a:pPr>
            <a:r>
              <a:rPr lang="en-US" sz="2000" dirty="0" smtClean="0"/>
              <a:t>No Risk of Loss Due to Fluctuation in Exchange Rates: Under letter of credit the exporter is assured payment in the local currency.</a:t>
            </a:r>
            <a:endParaRPr lang="ar-IQ" sz="2000"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14</a:t>
            </a:fld>
            <a:endParaRPr lang="en-US"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80" y="274638"/>
            <a:ext cx="8231029" cy="725470"/>
          </a:xfrm>
        </p:spPr>
        <p:txBody>
          <a:bodyPr>
            <a:normAutofit fontScale="90000"/>
          </a:bodyPr>
          <a:lstStyle/>
          <a:p>
            <a:pPr rtl="1"/>
            <a:r>
              <a:rPr lang="ar-OM" dirty="0" smtClean="0"/>
              <a:t>3- </a:t>
            </a:r>
            <a:r>
              <a:rPr lang="ar-SA" dirty="0" err="1" smtClean="0"/>
              <a:t>الاعتمادات</a:t>
            </a:r>
            <a:r>
              <a:rPr lang="ar-SA" dirty="0" smtClean="0"/>
              <a:t> القابل للتحويل :-   </a:t>
            </a:r>
            <a:r>
              <a:rPr lang="en-US" dirty="0" smtClean="0"/>
              <a:t/>
            </a:r>
            <a:br>
              <a:rPr lang="en-US" dirty="0" smtClean="0"/>
            </a:br>
            <a:endParaRPr lang="en-US" dirty="0"/>
          </a:p>
        </p:txBody>
      </p:sp>
      <p:sp>
        <p:nvSpPr>
          <p:cNvPr id="3" name="عنصر نائب للمحتوى 2"/>
          <p:cNvSpPr>
            <a:spLocks noGrp="1"/>
          </p:cNvSpPr>
          <p:nvPr>
            <p:ph idx="1"/>
          </p:nvPr>
        </p:nvSpPr>
        <p:spPr>
          <a:xfrm>
            <a:off x="457280" y="1000108"/>
            <a:ext cx="8231029" cy="5126057"/>
          </a:xfrm>
        </p:spPr>
        <p:txBody>
          <a:bodyPr>
            <a:normAutofit fontScale="77500" lnSpcReduction="20000"/>
          </a:bodyPr>
          <a:lstStyle/>
          <a:p>
            <a:pPr algn="r" rtl="1">
              <a:buNone/>
            </a:pPr>
            <a:r>
              <a:rPr lang="ar-SA" dirty="0" err="1" smtClean="0"/>
              <a:t>ان</a:t>
            </a:r>
            <a:r>
              <a:rPr lang="ar-SA" dirty="0" smtClean="0"/>
              <a:t> المادة (54) من </a:t>
            </a:r>
            <a:r>
              <a:rPr lang="ar-SA" dirty="0" err="1" smtClean="0"/>
              <a:t>الاصول</a:t>
            </a:r>
            <a:r>
              <a:rPr lang="ar-SA" dirty="0" smtClean="0"/>
              <a:t> </a:t>
            </a:r>
            <a:r>
              <a:rPr lang="ar-SA" dirty="0" err="1" smtClean="0"/>
              <a:t>والاعراف</a:t>
            </a:r>
            <a:r>
              <a:rPr lang="ar-SA" dirty="0" smtClean="0"/>
              <a:t> الجديدة رقم ( 400 ) قد وضحت في فقراتها الاعتماد القابل للتحويل بأنه :-</a:t>
            </a:r>
            <a:endParaRPr lang="en-US" dirty="0" smtClean="0"/>
          </a:p>
          <a:p>
            <a:pPr algn="r" rtl="1">
              <a:buNone/>
            </a:pPr>
            <a:r>
              <a:rPr lang="ar-SA" dirty="0" smtClean="0"/>
              <a:t>أ- هو الاعتماد الذي يحق بموجبه للمستفيد </a:t>
            </a:r>
            <a:r>
              <a:rPr lang="ar-SA" dirty="0" err="1" smtClean="0"/>
              <a:t>ان</a:t>
            </a:r>
            <a:r>
              <a:rPr lang="ar-SA" dirty="0" smtClean="0"/>
              <a:t> يطلب </a:t>
            </a:r>
            <a:r>
              <a:rPr lang="ar-SA" dirty="0" err="1" smtClean="0"/>
              <a:t>الى</a:t>
            </a:r>
            <a:r>
              <a:rPr lang="ar-SA" dirty="0" smtClean="0"/>
              <a:t> البنك المخول بالدفع </a:t>
            </a:r>
            <a:r>
              <a:rPr lang="ar-SA" dirty="0" err="1" smtClean="0"/>
              <a:t>او</a:t>
            </a:r>
            <a:r>
              <a:rPr lang="ar-SA" dirty="0" smtClean="0"/>
              <a:t> القبول أو </a:t>
            </a:r>
            <a:r>
              <a:rPr lang="ar-SA" dirty="0" err="1" smtClean="0"/>
              <a:t>الى</a:t>
            </a:r>
            <a:r>
              <a:rPr lang="ar-SA" dirty="0" smtClean="0"/>
              <a:t> أي بنك </a:t>
            </a:r>
            <a:r>
              <a:rPr lang="ar-SA" dirty="0" err="1" smtClean="0"/>
              <a:t>اخر</a:t>
            </a:r>
            <a:r>
              <a:rPr lang="ar-SA" dirty="0" smtClean="0"/>
              <a:t> مخول بالتداول ،أن يضع الاعتماد كليا ،أو جزئيا تحت تصرف طرف ثالث واحد </a:t>
            </a:r>
            <a:r>
              <a:rPr lang="ar-SA" dirty="0" err="1" smtClean="0"/>
              <a:t>او</a:t>
            </a:r>
            <a:r>
              <a:rPr lang="ar-SA" dirty="0" smtClean="0"/>
              <a:t> </a:t>
            </a:r>
            <a:r>
              <a:rPr lang="ar-SA" dirty="0" err="1" smtClean="0"/>
              <a:t>اكثر</a:t>
            </a:r>
            <a:r>
              <a:rPr lang="ar-SA" dirty="0" smtClean="0"/>
              <a:t> ( مستفيدين </a:t>
            </a:r>
            <a:r>
              <a:rPr lang="ar-SA" dirty="0" err="1" smtClean="0"/>
              <a:t>ثانيين</a:t>
            </a:r>
            <a:r>
              <a:rPr lang="ar-SA" dirty="0" smtClean="0"/>
              <a:t>) .</a:t>
            </a:r>
            <a:endParaRPr lang="en-US" dirty="0" smtClean="0"/>
          </a:p>
          <a:p>
            <a:pPr algn="r" rtl="1">
              <a:buNone/>
            </a:pPr>
            <a:r>
              <a:rPr lang="ar-SA" dirty="0" smtClean="0"/>
              <a:t>ب-يكون الاعتماد قابلا للتحويل فقط عندما يذكر فيه البنك المصدر له صراحة انه قابل للتحويل وان </a:t>
            </a:r>
            <a:r>
              <a:rPr lang="ar-SA" dirty="0" err="1" smtClean="0"/>
              <a:t>التعابير</a:t>
            </a:r>
            <a:r>
              <a:rPr lang="ar-SA" dirty="0" smtClean="0"/>
              <a:t> مثل ( قابل للتقسيم ) </a:t>
            </a:r>
            <a:r>
              <a:rPr lang="ar-SA" dirty="0" err="1" smtClean="0"/>
              <a:t>او</a:t>
            </a:r>
            <a:r>
              <a:rPr lang="ar-SA" dirty="0" smtClean="0"/>
              <a:t> قابل </a:t>
            </a:r>
            <a:r>
              <a:rPr lang="ar-SA" dirty="0" err="1" smtClean="0"/>
              <a:t>للتجزأة</a:t>
            </a:r>
            <a:r>
              <a:rPr lang="ar-SA" dirty="0" smtClean="0"/>
              <a:t> ) </a:t>
            </a:r>
            <a:r>
              <a:rPr lang="ar-SA" dirty="0" err="1" smtClean="0"/>
              <a:t>او</a:t>
            </a:r>
            <a:r>
              <a:rPr lang="ar-SA" dirty="0" smtClean="0"/>
              <a:t> ( قابل للتنازل ) </a:t>
            </a:r>
            <a:r>
              <a:rPr lang="ar-SA" dirty="0" err="1" smtClean="0"/>
              <a:t>او</a:t>
            </a:r>
            <a:r>
              <a:rPr lang="ar-SA" dirty="0" smtClean="0"/>
              <a:t> قابل للنقل </a:t>
            </a:r>
            <a:r>
              <a:rPr lang="ar-SA" dirty="0" err="1" smtClean="0"/>
              <a:t>لاتضيف</a:t>
            </a:r>
            <a:r>
              <a:rPr lang="ar-SA" dirty="0" smtClean="0"/>
              <a:t> </a:t>
            </a:r>
            <a:r>
              <a:rPr lang="ar-SA" dirty="0" err="1" smtClean="0"/>
              <a:t>اي</a:t>
            </a:r>
            <a:r>
              <a:rPr lang="ar-SA" dirty="0" smtClean="0"/>
              <a:t> </a:t>
            </a:r>
            <a:r>
              <a:rPr lang="ar-SA" dirty="0" err="1" smtClean="0"/>
              <a:t>شئ</a:t>
            </a:r>
            <a:r>
              <a:rPr lang="ar-SA" dirty="0" smtClean="0"/>
              <a:t> </a:t>
            </a:r>
            <a:r>
              <a:rPr lang="ar-SA" dirty="0" err="1" smtClean="0"/>
              <a:t>الى</a:t>
            </a:r>
            <a:r>
              <a:rPr lang="ar-SA" dirty="0" smtClean="0"/>
              <a:t> معنى العبارة ( قابل للتحويل ) </a:t>
            </a:r>
            <a:r>
              <a:rPr lang="ar-SA" dirty="0" err="1" smtClean="0"/>
              <a:t>ولايجوز</a:t>
            </a:r>
            <a:r>
              <a:rPr lang="ar-SA" dirty="0" smtClean="0"/>
              <a:t> استعمالها .</a:t>
            </a:r>
            <a:endParaRPr lang="en-US" dirty="0" smtClean="0"/>
          </a:p>
          <a:p>
            <a:pPr algn="r" rtl="1">
              <a:buNone/>
            </a:pPr>
            <a:r>
              <a:rPr lang="ar-SA" dirty="0" smtClean="0"/>
              <a:t>ج- يكون البنك الذي يطلب </a:t>
            </a:r>
            <a:r>
              <a:rPr lang="ar-SA" dirty="0" err="1" smtClean="0"/>
              <a:t>اجراء</a:t>
            </a:r>
            <a:r>
              <a:rPr lang="ar-SA" dirty="0" smtClean="0"/>
              <a:t> التحويل ( البنك المحول –) سواء كان قد عزز الاعتماد </a:t>
            </a:r>
            <a:r>
              <a:rPr lang="ar-SA" dirty="0" err="1" smtClean="0"/>
              <a:t>او</a:t>
            </a:r>
            <a:r>
              <a:rPr lang="ar-SA" dirty="0" smtClean="0"/>
              <a:t> لا ملزما بأجراء ذلك التحويل ولكن ضمن الحدود والطريقة التي يوافق عليها هذا البنك صراحة وبعد </a:t>
            </a:r>
            <a:r>
              <a:rPr lang="ar-SA" dirty="0" err="1" smtClean="0"/>
              <a:t>ان</a:t>
            </a:r>
            <a:r>
              <a:rPr lang="ar-SA" dirty="0" smtClean="0"/>
              <a:t> يتم دفع نفقاته المتعلقة بالتحويل .</a:t>
            </a:r>
            <a:endParaRPr lang="en-US" dirty="0" smtClean="0"/>
          </a:p>
          <a:p>
            <a:pPr algn="r" rtl="1">
              <a:buNone/>
            </a:pPr>
            <a:r>
              <a:rPr lang="ar-SA" dirty="0" smtClean="0"/>
              <a:t>د- تدفع نفقات البنك المتعلقة بالتحويل من قبل ( المستفيد </a:t>
            </a:r>
            <a:r>
              <a:rPr lang="ar-SA" dirty="0" err="1" smtClean="0"/>
              <a:t>الاول</a:t>
            </a:r>
            <a:r>
              <a:rPr lang="ar-SA" dirty="0" smtClean="0"/>
              <a:t> – </a:t>
            </a:r>
            <a:r>
              <a:rPr lang="en-US" dirty="0" smtClean="0"/>
              <a:t>First Beneficiary</a:t>
            </a:r>
            <a:r>
              <a:rPr lang="ar-SA" dirty="0" smtClean="0"/>
              <a:t>) </a:t>
            </a:r>
            <a:r>
              <a:rPr lang="ar-SA" dirty="0" err="1" smtClean="0"/>
              <a:t>مالم</a:t>
            </a:r>
            <a:r>
              <a:rPr lang="ar-SA" dirty="0" smtClean="0"/>
              <a:t> يرد نص بخلاف ذلك ولا يكون البنك المحول ملزما بأجراء التحويل </a:t>
            </a:r>
            <a:r>
              <a:rPr lang="ar-SA" dirty="0" err="1" smtClean="0"/>
              <a:t>الا</a:t>
            </a:r>
            <a:r>
              <a:rPr lang="ar-SA" dirty="0" smtClean="0"/>
              <a:t> بعد دفع تلك النفقات </a:t>
            </a:r>
            <a:endParaRPr lang="en-US" dirty="0" smtClean="0"/>
          </a:p>
          <a:p>
            <a:pPr algn="r">
              <a:buNone/>
            </a:pPr>
            <a:endParaRPr lang="en-US"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140</a:t>
            </a:fld>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80" y="285728"/>
            <a:ext cx="8231029" cy="6357982"/>
          </a:xfrm>
        </p:spPr>
        <p:txBody>
          <a:bodyPr>
            <a:noAutofit/>
          </a:bodyPr>
          <a:lstStyle/>
          <a:p>
            <a:pPr algn="r" rtl="1">
              <a:buNone/>
            </a:pPr>
            <a:r>
              <a:rPr lang="ar-SA" sz="1800" b="1" dirty="0" smtClean="0"/>
              <a:t>ثانياً: تعديل الاعتماد </a:t>
            </a:r>
            <a:r>
              <a:rPr lang="ar-SA" sz="1800" b="1" dirty="0" err="1" smtClean="0"/>
              <a:t>المستندي</a:t>
            </a:r>
            <a:r>
              <a:rPr lang="ar-SA" sz="1800" b="1" dirty="0" smtClean="0"/>
              <a:t> :-</a:t>
            </a:r>
            <a:endParaRPr lang="en-US" sz="1800" b="1" dirty="0" smtClean="0"/>
          </a:p>
          <a:p>
            <a:pPr algn="r" rtl="1">
              <a:buNone/>
            </a:pPr>
            <a:r>
              <a:rPr lang="ar-SA" sz="1800" dirty="0" smtClean="0"/>
              <a:t>    يقوم فاتح الاعتماد </a:t>
            </a:r>
            <a:r>
              <a:rPr lang="ar-SA" sz="1800" dirty="0" err="1" smtClean="0"/>
              <a:t>احيانا</a:t>
            </a:r>
            <a:r>
              <a:rPr lang="ar-SA" sz="1800" dirty="0" smtClean="0"/>
              <a:t> بأجراء تعديل </a:t>
            </a:r>
            <a:r>
              <a:rPr lang="ar-SA" sz="1800" dirty="0" err="1" smtClean="0"/>
              <a:t>او</a:t>
            </a:r>
            <a:r>
              <a:rPr lang="ar-SA" sz="1800" dirty="0" smtClean="0"/>
              <a:t> تعديلات عديدة على الاعتماد الذي طلب من المصرف فتحه خلال فترة نفاذه ، </a:t>
            </a:r>
            <a:r>
              <a:rPr lang="ar-SA" sz="1800" dirty="0" err="1" smtClean="0"/>
              <a:t>الا</a:t>
            </a:r>
            <a:r>
              <a:rPr lang="ar-SA" sz="1800" dirty="0" smtClean="0"/>
              <a:t> أن هذه التعديلات </a:t>
            </a:r>
            <a:r>
              <a:rPr lang="ar-SA" sz="1800" dirty="0" err="1" smtClean="0"/>
              <a:t>لاتعتبر</a:t>
            </a:r>
            <a:r>
              <a:rPr lang="ar-SA" sz="1800" dirty="0" smtClean="0"/>
              <a:t> نافذة </a:t>
            </a:r>
            <a:r>
              <a:rPr lang="ar-SA" sz="1800" dirty="0" err="1" smtClean="0"/>
              <a:t>الا</a:t>
            </a:r>
            <a:r>
              <a:rPr lang="ar-SA" sz="1800" dirty="0" smtClean="0"/>
              <a:t> بعد تبليغ المجهز </a:t>
            </a:r>
            <a:r>
              <a:rPr lang="ar-SA" sz="1800" dirty="0" err="1" smtClean="0"/>
              <a:t>بها</a:t>
            </a:r>
            <a:r>
              <a:rPr lang="ar-SA" sz="1800" dirty="0" smtClean="0"/>
              <a:t> وقبولها ، ويعتبر القبول واقعا في حالة عدم اعتراض المراسل </a:t>
            </a:r>
            <a:r>
              <a:rPr lang="ar-SA" sz="1800" dirty="0" err="1" smtClean="0"/>
              <a:t>او</a:t>
            </a:r>
            <a:r>
              <a:rPr lang="ar-SA" sz="1800" dirty="0" smtClean="0"/>
              <a:t> المجهز </a:t>
            </a:r>
            <a:r>
              <a:rPr lang="ar-SA" sz="1800" dirty="0" err="1" smtClean="0"/>
              <a:t>فاذا</a:t>
            </a:r>
            <a:r>
              <a:rPr lang="ar-SA" sz="1800" dirty="0" smtClean="0"/>
              <a:t> كانت جرت عدة تعديلات بطلب واحد من المستورد فلا يحق للمجهز القبول الجزئي لهذه التعديلات ورفض بعضها </a:t>
            </a:r>
            <a:r>
              <a:rPr lang="ar-SA" sz="1800" dirty="0" err="1" smtClean="0"/>
              <a:t>الا</a:t>
            </a:r>
            <a:r>
              <a:rPr lang="ar-SA" sz="1800" dirty="0" smtClean="0"/>
              <a:t> بموافقة المستورد .</a:t>
            </a:r>
            <a:endParaRPr lang="en-US" sz="1800" dirty="0" smtClean="0"/>
          </a:p>
          <a:p>
            <a:pPr algn="r" rtl="1">
              <a:buNone/>
            </a:pPr>
            <a:r>
              <a:rPr lang="ar-SA" sz="1800" b="1" dirty="0" smtClean="0"/>
              <a:t>ثالثاً: عمليات الدفع المقدم</a:t>
            </a:r>
            <a:endParaRPr lang="en-US" sz="1800" b="1" dirty="0" smtClean="0"/>
          </a:p>
          <a:p>
            <a:pPr algn="r" rtl="1">
              <a:buNone/>
            </a:pPr>
            <a:r>
              <a:rPr lang="ar-SA" sz="1800" dirty="0" smtClean="0"/>
              <a:t>    يحدث أحيانا </a:t>
            </a:r>
            <a:r>
              <a:rPr lang="ar-SA" sz="1800" dirty="0" err="1" smtClean="0"/>
              <a:t>ان</a:t>
            </a:r>
            <a:r>
              <a:rPr lang="ar-SA" sz="1800" dirty="0" smtClean="0"/>
              <a:t> يتفق مستورد مع مصدر بفتح اعتماد مستندي لصالح </a:t>
            </a:r>
            <a:r>
              <a:rPr lang="ar-SA" sz="1800" dirty="0" err="1" smtClean="0"/>
              <a:t>الاخير</a:t>
            </a:r>
            <a:r>
              <a:rPr lang="ar-SA" sz="1800" dirty="0" smtClean="0"/>
              <a:t> </a:t>
            </a:r>
            <a:r>
              <a:rPr lang="ar-SA" sz="1800" dirty="0" err="1" smtClean="0"/>
              <a:t>ينص</a:t>
            </a:r>
            <a:r>
              <a:rPr lang="ar-SA" sz="1800" dirty="0" smtClean="0"/>
              <a:t> على دفع نسبة معينة من مبلغ الاعتماد مقدما كأن تكون (15% أو 20% أو25% ) مثلا يقوم البنك المراسل بدفعها </a:t>
            </a:r>
            <a:r>
              <a:rPr lang="ar-SA" sz="1800" dirty="0" err="1" smtClean="0"/>
              <a:t>الى</a:t>
            </a:r>
            <a:r>
              <a:rPr lang="ar-SA" sz="1800" dirty="0" smtClean="0"/>
              <a:t> المصدر حال تبلغ </a:t>
            </a:r>
            <a:r>
              <a:rPr lang="ar-SA" sz="1800" dirty="0" err="1" smtClean="0"/>
              <a:t>الاخير</a:t>
            </a:r>
            <a:r>
              <a:rPr lang="ar-SA" sz="1800" dirty="0" smtClean="0"/>
              <a:t> بالاعتماد وقبوله له وذلك لمساعدته في تحضير وشحن البضاعة المتعلقة بالاعتماد لقاء وصل </a:t>
            </a:r>
            <a:r>
              <a:rPr lang="ar-SA" sz="1800" dirty="0" err="1" smtClean="0"/>
              <a:t>بأستلام</a:t>
            </a:r>
            <a:r>
              <a:rPr lang="ar-SA" sz="1800" dirty="0" smtClean="0"/>
              <a:t> المبلغ .</a:t>
            </a:r>
            <a:endParaRPr lang="en-US" sz="1800" dirty="0" smtClean="0"/>
          </a:p>
          <a:p>
            <a:pPr algn="r" rtl="1">
              <a:buNone/>
            </a:pPr>
            <a:r>
              <a:rPr lang="ar-SA" sz="1800" b="1" dirty="0" smtClean="0"/>
              <a:t>رابعاً: عمليات الدفع المؤجل :-</a:t>
            </a:r>
            <a:endParaRPr lang="en-US" sz="1800" b="1" dirty="0" smtClean="0"/>
          </a:p>
          <a:p>
            <a:pPr algn="r" rtl="1">
              <a:buNone/>
            </a:pPr>
            <a:r>
              <a:rPr lang="ar-SA" sz="1800" dirty="0" smtClean="0"/>
              <a:t>   قد يتفق بعض المصدرين والمستوردين على شروط دفع مؤجلة </a:t>
            </a:r>
            <a:r>
              <a:rPr lang="ar-SA" sz="1800" dirty="0" err="1" smtClean="0"/>
              <a:t>اي</a:t>
            </a:r>
            <a:r>
              <a:rPr lang="ar-SA" sz="1800" dirty="0" smtClean="0"/>
              <a:t> أن يدفع مبلغ الاعتماد كلاً </a:t>
            </a:r>
            <a:r>
              <a:rPr lang="ar-SA" sz="1800" dirty="0" err="1" smtClean="0"/>
              <a:t>او</a:t>
            </a:r>
            <a:r>
              <a:rPr lang="ar-SA" sz="1800" dirty="0" smtClean="0"/>
              <a:t> جزءاً بعد تقديم مستندات الشحن بفترة تحدد بكتاب الاعتماد وقد تكون عند وصول البضاعة </a:t>
            </a:r>
            <a:r>
              <a:rPr lang="ar-SA" sz="1800" dirty="0" err="1" smtClean="0"/>
              <a:t>الى</a:t>
            </a:r>
            <a:r>
              <a:rPr lang="ar-SA" sz="1800" dirty="0" smtClean="0"/>
              <a:t> المحل النهائي للشحن </a:t>
            </a:r>
            <a:r>
              <a:rPr lang="ar-SA" sz="1800" dirty="0" err="1" smtClean="0"/>
              <a:t>او</a:t>
            </a:r>
            <a:r>
              <a:rPr lang="ar-SA" sz="1800" dirty="0" smtClean="0"/>
              <a:t> قد تكون بعد مدة معينة  من وصول البضاعة </a:t>
            </a:r>
            <a:r>
              <a:rPr lang="ar-SA" sz="1800" dirty="0" err="1" smtClean="0"/>
              <a:t>الى</a:t>
            </a:r>
            <a:r>
              <a:rPr lang="ar-SA" sz="1800" dirty="0" smtClean="0"/>
              <a:t> ميناء التفريغ </a:t>
            </a:r>
            <a:r>
              <a:rPr lang="ar-SA" sz="1800" dirty="0" err="1" smtClean="0"/>
              <a:t>او</a:t>
            </a:r>
            <a:r>
              <a:rPr lang="ar-SA" sz="1800" dirty="0" smtClean="0"/>
              <a:t> المحل النهائي للشحن </a:t>
            </a:r>
            <a:r>
              <a:rPr lang="ar-SA" sz="1800" dirty="0" err="1" smtClean="0"/>
              <a:t>او</a:t>
            </a:r>
            <a:r>
              <a:rPr lang="ar-SA" sz="1800" dirty="0" smtClean="0"/>
              <a:t> بعد مدة من القبول </a:t>
            </a:r>
            <a:r>
              <a:rPr lang="ar-SA" sz="1800" dirty="0" err="1" smtClean="0"/>
              <a:t>او</a:t>
            </a:r>
            <a:r>
              <a:rPr lang="ar-SA" sz="1800" dirty="0" smtClean="0"/>
              <a:t> غير ذلك وفي كل </a:t>
            </a:r>
            <a:r>
              <a:rPr lang="ar-SA" sz="1800" dirty="0" err="1" smtClean="0"/>
              <a:t>الاحوال</a:t>
            </a:r>
            <a:r>
              <a:rPr lang="ar-SA" sz="1800" dirty="0" smtClean="0"/>
              <a:t> يجب </a:t>
            </a:r>
            <a:r>
              <a:rPr lang="ar-SA" sz="1800" dirty="0" err="1" smtClean="0"/>
              <a:t>ان</a:t>
            </a:r>
            <a:r>
              <a:rPr lang="ar-SA" sz="1800" dirty="0" smtClean="0"/>
              <a:t> تكون </a:t>
            </a:r>
            <a:r>
              <a:rPr lang="ar-SA" sz="1800" dirty="0" err="1" smtClean="0"/>
              <a:t>اجازة</a:t>
            </a:r>
            <a:r>
              <a:rPr lang="ar-SA" sz="1800" dirty="0" smtClean="0"/>
              <a:t> الاستيراد تغطي قيمة مبلغ البضاعة المستوردة وتنظيم استمارة التحويل الخارجي بمبلغ البضاعة الكامل </a:t>
            </a:r>
            <a:r>
              <a:rPr lang="ar-SA" sz="1800" dirty="0" err="1" smtClean="0"/>
              <a:t>ايضا</a:t>
            </a:r>
            <a:r>
              <a:rPr lang="ar-SA" sz="1800" dirty="0" smtClean="0"/>
              <a:t> .</a:t>
            </a:r>
            <a:endParaRPr lang="ar-OM" sz="1800" dirty="0" smtClean="0"/>
          </a:p>
          <a:p>
            <a:pPr algn="r" rtl="1">
              <a:buNone/>
            </a:pPr>
            <a:r>
              <a:rPr lang="ar-SA" sz="1800" b="1" dirty="0" smtClean="0"/>
              <a:t>خامساً:- </a:t>
            </a:r>
            <a:r>
              <a:rPr lang="ar-SA" sz="1800" b="1" dirty="0" err="1" smtClean="0"/>
              <a:t>الغاء</a:t>
            </a:r>
            <a:r>
              <a:rPr lang="ar-SA" sz="1800" b="1" dirty="0" smtClean="0"/>
              <a:t> الاعتماد </a:t>
            </a:r>
            <a:r>
              <a:rPr lang="ar-SA" sz="1800" b="1" dirty="0" err="1" smtClean="0"/>
              <a:t>المستندي</a:t>
            </a:r>
            <a:r>
              <a:rPr lang="ar-SA" sz="1800" b="1" dirty="0" smtClean="0"/>
              <a:t> :-</a:t>
            </a:r>
            <a:endParaRPr lang="en-US" sz="1800" b="1" dirty="0" smtClean="0"/>
          </a:p>
          <a:p>
            <a:pPr algn="r" rtl="1">
              <a:buNone/>
            </a:pPr>
            <a:r>
              <a:rPr lang="ar-OM" sz="1800" dirty="0" smtClean="0"/>
              <a:t>   </a:t>
            </a:r>
            <a:r>
              <a:rPr lang="ar-SA" sz="1800" dirty="0" smtClean="0"/>
              <a:t>  ينبغي </a:t>
            </a:r>
            <a:r>
              <a:rPr lang="ar-SA" sz="1800" dirty="0" err="1" smtClean="0"/>
              <a:t>ان</a:t>
            </a:r>
            <a:r>
              <a:rPr lang="ar-SA" sz="1800" dirty="0" smtClean="0"/>
              <a:t> يذكر في كافة </a:t>
            </a:r>
            <a:r>
              <a:rPr lang="ar-SA" sz="1800" dirty="0" err="1" smtClean="0"/>
              <a:t>الاعتمادات</a:t>
            </a:r>
            <a:r>
              <a:rPr lang="ar-SA" sz="1800" dirty="0" smtClean="0"/>
              <a:t> سواء كانت قابلة للنقض </a:t>
            </a:r>
            <a:r>
              <a:rPr lang="ar-SA" sz="1800" dirty="0" err="1" smtClean="0"/>
              <a:t>او</a:t>
            </a:r>
            <a:r>
              <a:rPr lang="ar-SA" sz="1800" dirty="0" smtClean="0"/>
              <a:t> غير قابلة للنقض تاريخ انتهاء سريان مفعوله بالنسبة لتقديم المستندات لغرض الدفع </a:t>
            </a:r>
            <a:r>
              <a:rPr lang="ar-SA" sz="1800" dirty="0" err="1" smtClean="0"/>
              <a:t>او</a:t>
            </a:r>
            <a:r>
              <a:rPr lang="ar-SA" sz="1800" dirty="0" smtClean="0"/>
              <a:t> القبول </a:t>
            </a:r>
            <a:r>
              <a:rPr lang="ar-SA" sz="1800" dirty="0" err="1" smtClean="0"/>
              <a:t>او</a:t>
            </a:r>
            <a:r>
              <a:rPr lang="ar-SA" sz="1800" dirty="0" smtClean="0"/>
              <a:t> الشراء .</a:t>
            </a:r>
            <a:endParaRPr lang="en-US" sz="1800" dirty="0" smtClean="0"/>
          </a:p>
          <a:p>
            <a:pPr algn="r" rtl="1">
              <a:buNone/>
            </a:pPr>
            <a:r>
              <a:rPr lang="ar-OM" sz="1800" dirty="0" smtClean="0"/>
              <a:t>     </a:t>
            </a:r>
            <a:r>
              <a:rPr lang="ar-SA" sz="1800" dirty="0" smtClean="0"/>
              <a:t>أن الاعتماد غير القابل للنقص </a:t>
            </a:r>
            <a:r>
              <a:rPr lang="ar-SA" sz="1800" dirty="0" err="1" smtClean="0"/>
              <a:t>لايمكن</a:t>
            </a:r>
            <a:r>
              <a:rPr lang="ar-SA" sz="1800" dirty="0" smtClean="0"/>
              <a:t> </a:t>
            </a:r>
            <a:r>
              <a:rPr lang="ar-SA" sz="1800" dirty="0" err="1" smtClean="0"/>
              <a:t>الغاءه</a:t>
            </a:r>
            <a:r>
              <a:rPr lang="ar-SA" sz="1800" dirty="0" smtClean="0"/>
              <a:t> كليا </a:t>
            </a:r>
            <a:r>
              <a:rPr lang="ar-SA" sz="1800" dirty="0" err="1" smtClean="0"/>
              <a:t>او</a:t>
            </a:r>
            <a:r>
              <a:rPr lang="ar-SA" sz="1800" dirty="0" smtClean="0"/>
              <a:t> جزئيا من قبل المستورد أو من قبل المصرف الفاتح للاعتماد </a:t>
            </a:r>
            <a:r>
              <a:rPr lang="ar-SA" sz="1800" dirty="0" err="1" smtClean="0"/>
              <a:t>الا</a:t>
            </a:r>
            <a:r>
              <a:rPr lang="ar-SA" sz="1800" dirty="0" smtClean="0"/>
              <a:t> بعد انتهاء مدته وعدم شحن المجهز للبضاعة المتعلقة </a:t>
            </a:r>
            <a:r>
              <a:rPr lang="ar-SA" sz="1800" dirty="0" err="1" smtClean="0"/>
              <a:t>به</a:t>
            </a:r>
            <a:r>
              <a:rPr lang="ar-SA" sz="1800" dirty="0" smtClean="0"/>
              <a:t> </a:t>
            </a:r>
            <a:r>
              <a:rPr lang="ar-SA" sz="1800" dirty="0" err="1" smtClean="0"/>
              <a:t>او</a:t>
            </a:r>
            <a:r>
              <a:rPr lang="ar-SA" sz="1800" dirty="0" smtClean="0"/>
              <a:t> بعد موافقة المجهز على </a:t>
            </a:r>
            <a:r>
              <a:rPr lang="ar-SA" sz="1800" dirty="0" err="1" smtClean="0"/>
              <a:t>الالغاء</a:t>
            </a:r>
            <a:r>
              <a:rPr lang="ar-SA" sz="1800" dirty="0" smtClean="0"/>
              <a:t> .</a:t>
            </a:r>
            <a:endParaRPr lang="en-US" sz="1800" dirty="0" smtClean="0"/>
          </a:p>
          <a:p>
            <a:pPr algn="r" rtl="1">
              <a:buNone/>
            </a:pPr>
            <a:endParaRPr lang="en-US" sz="1800" dirty="0" smtClean="0"/>
          </a:p>
          <a:p>
            <a:pPr algn="r">
              <a:buNone/>
            </a:pPr>
            <a:endParaRPr lang="en-US" sz="1800"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141</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9390" y="214290"/>
            <a:ext cx="8258919" cy="5911875"/>
          </a:xfrm>
        </p:spPr>
        <p:txBody>
          <a:bodyPr>
            <a:normAutofit fontScale="77500" lnSpcReduction="20000"/>
          </a:bodyPr>
          <a:lstStyle/>
          <a:p>
            <a:pPr>
              <a:buNone/>
            </a:pPr>
            <a:r>
              <a:rPr lang="en-US" b="1" dirty="0" smtClean="0">
                <a:solidFill>
                  <a:srgbClr val="FF0000"/>
                </a:solidFill>
              </a:rPr>
              <a:t>Advantages to the Importer</a:t>
            </a:r>
          </a:p>
          <a:p>
            <a:pPr>
              <a:buNone/>
            </a:pPr>
            <a:r>
              <a:rPr lang="en-US" b="1" dirty="0" smtClean="0">
                <a:solidFill>
                  <a:srgbClr val="FF0000"/>
                </a:solidFill>
              </a:rPr>
              <a:t> </a:t>
            </a:r>
          </a:p>
          <a:p>
            <a:pPr marL="514350" indent="-514350">
              <a:buAutoNum type="alphaLcParenBoth"/>
            </a:pPr>
            <a:r>
              <a:rPr lang="en-US" dirty="0" smtClean="0"/>
              <a:t>It Facilitates Import: The issuing banker guarantees the payment to the exporter and he readily agrees to export the goods. </a:t>
            </a:r>
          </a:p>
          <a:p>
            <a:pPr marL="514350" indent="-514350">
              <a:buAutoNum type="alphaLcParenBoth"/>
            </a:pPr>
            <a:r>
              <a:rPr lang="en-US" dirty="0" smtClean="0"/>
              <a:t>No Risk in Import: The risks involved in importing goods directly, is reduced. Under the letter of credit the importer is assured that the bill will be paid or accepted only when documents are received by the negotiating banker. </a:t>
            </a:r>
          </a:p>
          <a:p>
            <a:pPr marL="514350" indent="-514350">
              <a:buAutoNum type="alphaLcParenBoth"/>
            </a:pPr>
            <a:r>
              <a:rPr lang="en-US" dirty="0" smtClean="0"/>
              <a:t>Assurance of Compliance of Foreign Exchange Rules: The issuing banker opens the letter of credit only when it is satisfied that all the requirements of foreign exchange rules of the country of importer have been properly complied with. </a:t>
            </a:r>
          </a:p>
          <a:p>
            <a:pPr marL="514350" indent="-514350">
              <a:buAutoNum type="alphaLcParenBoth"/>
            </a:pPr>
            <a:r>
              <a:rPr lang="en-US" dirty="0" smtClean="0"/>
              <a:t>Facility of Advance Payment Without any Risk: Sometimes an exporter insists for advance payment to buy raw material and meet other costs.</a:t>
            </a: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Questions for Discussion</a:t>
            </a:r>
            <a:endParaRPr lang="ar-IQ" dirty="0">
              <a:solidFill>
                <a:srgbClr val="FF0000"/>
              </a:solidFill>
            </a:endParaRPr>
          </a:p>
        </p:txBody>
      </p:sp>
      <p:sp>
        <p:nvSpPr>
          <p:cNvPr id="3" name="عنصر نائب للمحتوى 2"/>
          <p:cNvSpPr>
            <a:spLocks noGrp="1"/>
          </p:cNvSpPr>
          <p:nvPr>
            <p:ph idx="1"/>
          </p:nvPr>
        </p:nvSpPr>
        <p:spPr/>
        <p:txBody>
          <a:bodyPr>
            <a:normAutofit fontScale="92500" lnSpcReduction="10000"/>
          </a:bodyPr>
          <a:lstStyle/>
          <a:p>
            <a:pPr marL="514350" indent="-514350">
              <a:buAutoNum type="arabicPeriod"/>
            </a:pPr>
            <a:r>
              <a:rPr lang="en-US" dirty="0" smtClean="0">
                <a:solidFill>
                  <a:srgbClr val="FF0000"/>
                </a:solidFill>
              </a:rPr>
              <a:t>What do you understand by a letter of credit? Explain the various kinds of </a:t>
            </a:r>
            <a:r>
              <a:rPr lang="en-US" dirty="0" err="1" smtClean="0">
                <a:solidFill>
                  <a:srgbClr val="FF0000"/>
                </a:solidFill>
              </a:rPr>
              <a:t>travellers</a:t>
            </a:r>
            <a:r>
              <a:rPr lang="en-US" dirty="0" smtClean="0">
                <a:solidFill>
                  <a:srgbClr val="FF0000"/>
                </a:solidFill>
              </a:rPr>
              <a:t> letter of credit. </a:t>
            </a:r>
          </a:p>
          <a:p>
            <a:pPr marL="514350" indent="-514350">
              <a:buAutoNum type="arabicPeriod"/>
            </a:pPr>
            <a:r>
              <a:rPr lang="en-US" dirty="0" smtClean="0">
                <a:solidFill>
                  <a:srgbClr val="FF0000"/>
                </a:solidFill>
              </a:rPr>
              <a:t>Explain the various types of letters of credit issued by a bank. and explain one of them.  </a:t>
            </a:r>
          </a:p>
          <a:p>
            <a:pPr marL="514350" indent="-514350">
              <a:buAutoNum type="arabicPeriod"/>
            </a:pPr>
            <a:r>
              <a:rPr lang="en-US" dirty="0" smtClean="0">
                <a:solidFill>
                  <a:srgbClr val="FF0000"/>
                </a:solidFill>
              </a:rPr>
              <a:t>Explain the advantages of letter of credit from the point of view of exporter and importer. </a:t>
            </a:r>
          </a:p>
          <a:p>
            <a:pPr marL="514350" indent="-514350">
              <a:buAutoNum type="arabicPeriod"/>
            </a:pPr>
            <a:r>
              <a:rPr lang="en-US" dirty="0" smtClean="0">
                <a:solidFill>
                  <a:srgbClr val="FF0000"/>
                </a:solidFill>
              </a:rPr>
              <a:t>How is a letter of credit opened? What precautions should a banker take while making payment under a letter of credit?</a:t>
            </a:r>
            <a:endParaRPr lang="ar-IQ" dirty="0">
              <a:solidFill>
                <a:srgbClr val="FF0000"/>
              </a:solidFill>
            </a:endParaRPr>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473" y="3429000"/>
            <a:ext cx="7773750" cy="785818"/>
          </a:xfrm>
        </p:spPr>
        <p:txBody>
          <a:bodyPr>
            <a:normAutofit fontScale="90000"/>
          </a:bodyPr>
          <a:lstStyle/>
          <a:p>
            <a:r>
              <a:rPr lang="en-US" b="1" dirty="0" smtClean="0">
                <a:solidFill>
                  <a:srgbClr val="0070C0"/>
                </a:solidFill>
              </a:rPr>
              <a:t>BANK MANAEGMENT</a:t>
            </a:r>
            <a:br>
              <a:rPr lang="en-US" b="1" dirty="0" smtClean="0">
                <a:solidFill>
                  <a:srgbClr val="0070C0"/>
                </a:solidFill>
              </a:rPr>
            </a:br>
            <a:r>
              <a:rPr lang="en-US" b="1" dirty="0" smtClean="0">
                <a:solidFill>
                  <a:srgbClr val="0070C0"/>
                </a:solidFill>
              </a:rPr>
              <a:t>CHAPTER 2 </a:t>
            </a:r>
            <a:endParaRPr lang="en-US" b="1" dirty="0">
              <a:solidFill>
                <a:srgbClr val="0070C0"/>
              </a:solidFill>
            </a:endParaRPr>
          </a:p>
        </p:txBody>
      </p:sp>
      <p:sp>
        <p:nvSpPr>
          <p:cNvPr id="3" name="عنوان فرعي 2"/>
          <p:cNvSpPr>
            <a:spLocks noGrp="1"/>
          </p:cNvSpPr>
          <p:nvPr>
            <p:ph type="subTitle" idx="1"/>
          </p:nvPr>
        </p:nvSpPr>
        <p:spPr>
          <a:xfrm>
            <a:off x="929456" y="4429132"/>
            <a:ext cx="6972884" cy="1857388"/>
          </a:xfrm>
        </p:spPr>
        <p:txBody>
          <a:bodyPr>
            <a:normAutofit/>
          </a:bodyPr>
          <a:lstStyle/>
          <a:p>
            <a:r>
              <a:rPr lang="en-US" sz="2400" dirty="0" smtClean="0">
                <a:solidFill>
                  <a:srgbClr val="FF0000"/>
                </a:solidFill>
              </a:rPr>
              <a:t>KAWA A. KHORSHEED</a:t>
            </a:r>
            <a:endParaRPr lang="ar-IQ" sz="2400" dirty="0" smtClean="0">
              <a:solidFill>
                <a:srgbClr val="FF0000"/>
              </a:solidFill>
            </a:endParaRPr>
          </a:p>
          <a:p>
            <a:r>
              <a:rPr lang="en-US" sz="2400" dirty="0" smtClean="0">
                <a:solidFill>
                  <a:srgbClr val="FF0000"/>
                </a:solidFill>
              </a:rPr>
              <a:t>2019</a:t>
            </a:r>
            <a:r>
              <a:rPr lang="ar-IQ" sz="2400" dirty="0" smtClean="0">
                <a:solidFill>
                  <a:srgbClr val="FF0000"/>
                </a:solidFill>
              </a:rPr>
              <a:t>-</a:t>
            </a:r>
            <a:r>
              <a:rPr lang="en-US" sz="2400" dirty="0" smtClean="0">
                <a:solidFill>
                  <a:srgbClr val="FF0000"/>
                </a:solidFill>
              </a:rPr>
              <a:t>2018</a:t>
            </a:r>
            <a:r>
              <a:rPr lang="ar-OM" sz="2400" dirty="0" smtClean="0">
                <a:solidFill>
                  <a:srgbClr val="FF0000"/>
                </a:solidFill>
              </a:rPr>
              <a:t> </a:t>
            </a:r>
            <a:endParaRPr lang="ar-IQ" sz="2400" dirty="0" smtClean="0">
              <a:solidFill>
                <a:srgbClr val="FF0000"/>
              </a:solidFill>
            </a:endParaRPr>
          </a:p>
          <a:p>
            <a:r>
              <a:rPr lang="en-US" sz="2400" dirty="0" smtClean="0">
                <a:solidFill>
                  <a:srgbClr val="FF0000"/>
                </a:solidFill>
              </a:rPr>
              <a:t>Kawa_mba@yahoo.com</a:t>
            </a:r>
          </a:p>
          <a:p>
            <a:endParaRPr lang="en-US" sz="2400" dirty="0"/>
          </a:p>
        </p:txBody>
      </p:sp>
      <p:pic>
        <p:nvPicPr>
          <p:cNvPr id="4" name="Picture 2" descr="C:\Users\APPLE\Desktop\salahaden logo.png"/>
          <p:cNvPicPr>
            <a:picLocks noChangeAspect="1" noChangeArrowheads="1"/>
          </p:cNvPicPr>
          <p:nvPr/>
        </p:nvPicPr>
        <p:blipFill>
          <a:blip r:embed="rId2"/>
          <a:srcRect/>
          <a:stretch>
            <a:fillRect/>
          </a:stretch>
        </p:blipFill>
        <p:spPr bwMode="auto">
          <a:xfrm>
            <a:off x="858018" y="424762"/>
            <a:ext cx="2354257" cy="2432733"/>
          </a:xfrm>
          <a:prstGeom prst="rect">
            <a:avLst/>
          </a:prstGeom>
          <a:noFill/>
          <a:ln w="9525">
            <a:noFill/>
            <a:miter lim="800000"/>
            <a:headEnd/>
            <a:tailEnd/>
          </a:ln>
        </p:spPr>
      </p:pic>
      <p:sp>
        <p:nvSpPr>
          <p:cNvPr id="5" name="Rectangle 4"/>
          <p:cNvSpPr/>
          <p:nvPr/>
        </p:nvSpPr>
        <p:spPr>
          <a:xfrm>
            <a:off x="3286910" y="357166"/>
            <a:ext cx="5858678" cy="2431435"/>
          </a:xfrm>
          <a:prstGeom prst="rect">
            <a:avLst/>
          </a:prstGeom>
        </p:spPr>
        <p:txBody>
          <a:bodyPr wrap="square">
            <a:spAutoFit/>
          </a:bodyPr>
          <a:lstStyle/>
          <a:p>
            <a:pPr algn="ctr"/>
            <a:r>
              <a:rPr lang="en-US" sz="2400" b="1" dirty="0" smtClean="0">
                <a:solidFill>
                  <a:srgbClr val="FF0000"/>
                </a:solidFill>
                <a:latin typeface="Franklin Gothic Book" pitchFamily="34" charset="0"/>
                <a:ea typeface="Arabic Transparent"/>
                <a:cs typeface="Arabic Transparent"/>
              </a:rPr>
              <a:t>UNVERSITY OF SALAHADDIN</a:t>
            </a:r>
            <a:endParaRPr lang="ar-SA" sz="2400" b="1" dirty="0" smtClean="0">
              <a:solidFill>
                <a:srgbClr val="FF0000"/>
              </a:solidFill>
              <a:latin typeface="Franklin Gothic Book" pitchFamily="34" charset="0"/>
              <a:ea typeface="Arabic Transparent"/>
              <a:cs typeface="Arabic Transparent"/>
            </a:endParaRPr>
          </a:p>
          <a:p>
            <a:pPr algn="ctr"/>
            <a:r>
              <a:rPr lang="en-US" sz="2400" b="1" dirty="0" smtClean="0">
                <a:solidFill>
                  <a:srgbClr val="FF0000"/>
                </a:solidFill>
                <a:latin typeface="Franklin Gothic Book" pitchFamily="34" charset="0"/>
                <a:ea typeface="Arabic Transparent"/>
                <a:cs typeface="Arabic Transparent"/>
              </a:rPr>
              <a:t>COLLEGE OF ADMINISTRATION &amp; ECONOMIC</a:t>
            </a:r>
            <a:endParaRPr lang="ar-IQ" sz="2400" b="1" dirty="0" smtClean="0">
              <a:solidFill>
                <a:srgbClr val="FF0000"/>
              </a:solidFill>
              <a:latin typeface="Franklin Gothic Book" pitchFamily="34" charset="0"/>
              <a:ea typeface="Arabic Transparent"/>
              <a:cs typeface="Arabic Transparent"/>
            </a:endParaRPr>
          </a:p>
          <a:p>
            <a:pPr algn="ctr"/>
            <a:r>
              <a:rPr lang="en-US" sz="2400" b="1" dirty="0" smtClean="0">
                <a:solidFill>
                  <a:srgbClr val="FF0000"/>
                </a:solidFill>
                <a:latin typeface="Franklin Gothic Book" pitchFamily="34" charset="0"/>
                <a:ea typeface="Arabic Transparent"/>
                <a:cs typeface="Arabic Transparent"/>
              </a:rPr>
              <a:t>BANKING&amp;FINANCE DEPARTMENT</a:t>
            </a:r>
          </a:p>
          <a:p>
            <a:pPr algn="ctr"/>
            <a:r>
              <a:rPr lang="en-US" sz="2400" b="1" dirty="0" smtClean="0">
                <a:solidFill>
                  <a:srgbClr val="FF0000"/>
                </a:solidFill>
                <a:latin typeface="Franklin Gothic Book" pitchFamily="34" charset="0"/>
                <a:ea typeface="Arabic Transparent"/>
                <a:cs typeface="Arabic Transparent"/>
              </a:rPr>
              <a:t>FOURTH_YEARS </a:t>
            </a:r>
            <a:endParaRPr lang="ar-SA" sz="2400" b="1" dirty="0" smtClean="0">
              <a:solidFill>
                <a:srgbClr val="FF0000"/>
              </a:solidFill>
              <a:latin typeface="Franklin Gothic Book" pitchFamily="34" charset="0"/>
              <a:ea typeface="Arabic Transparent"/>
              <a:cs typeface="Arabic Transparent"/>
            </a:endParaRPr>
          </a:p>
          <a:p>
            <a:pPr algn="ctr"/>
            <a:r>
              <a:rPr lang="ar-SA" sz="3200" b="1" dirty="0" smtClean="0">
                <a:solidFill>
                  <a:srgbClr val="000099"/>
                </a:solidFill>
                <a:latin typeface="Franklin Gothic Book" pitchFamily="34" charset="0"/>
                <a:ea typeface="Arabic Transparent"/>
                <a:cs typeface="Arabic Transparent"/>
              </a:rPr>
              <a:t> </a:t>
            </a:r>
            <a:endParaRPr lang="ar-SA" sz="3200" b="1" dirty="0">
              <a:solidFill>
                <a:srgbClr val="000099"/>
              </a:solidFill>
              <a:latin typeface="Franklin Gothic Book" pitchFamily="34" charset="0"/>
              <a:ea typeface="Arabic Transparent"/>
              <a:cs typeface="Arabic Transparent"/>
            </a:endParaRPr>
          </a:p>
        </p:txBody>
      </p:sp>
      <p:sp>
        <p:nvSpPr>
          <p:cNvPr id="6" name="Slide Number Placeholder 5"/>
          <p:cNvSpPr>
            <a:spLocks noGrp="1"/>
          </p:cNvSpPr>
          <p:nvPr>
            <p:ph type="sldNum" sz="quarter" idx="12"/>
          </p:nvPr>
        </p:nvSpPr>
        <p:spPr/>
        <p:txBody>
          <a:bodyPr/>
          <a:lstStyle/>
          <a:p>
            <a:fld id="{ADDA222B-F936-4F3E-9887-17CE7D4EA166}"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CHAPTER-2: GUARANTEES</a:t>
            </a:r>
            <a:endParaRPr lang="ar-IQ" dirty="0"/>
          </a:p>
        </p:txBody>
      </p:sp>
      <p:sp>
        <p:nvSpPr>
          <p:cNvPr id="3" name="عنصر نائب للمحتوى 2"/>
          <p:cNvSpPr>
            <a:spLocks noGrp="1"/>
          </p:cNvSpPr>
          <p:nvPr>
            <p:ph idx="1"/>
          </p:nvPr>
        </p:nvSpPr>
        <p:spPr/>
        <p:txBody>
          <a:bodyPr>
            <a:normAutofit fontScale="47500" lnSpcReduction="20000"/>
          </a:bodyPr>
          <a:lstStyle/>
          <a:p>
            <a:pPr>
              <a:buNone/>
            </a:pPr>
            <a:endParaRPr lang="en-US" dirty="0" smtClean="0"/>
          </a:p>
          <a:p>
            <a:pPr>
              <a:buNone/>
            </a:pPr>
            <a:r>
              <a:rPr lang="en-US" dirty="0" smtClean="0"/>
              <a:t> INTRODUCTION</a:t>
            </a:r>
          </a:p>
          <a:p>
            <a:pPr>
              <a:buNone/>
            </a:pPr>
            <a:r>
              <a:rPr lang="en-US" dirty="0" smtClean="0"/>
              <a:t>Definition</a:t>
            </a:r>
          </a:p>
          <a:p>
            <a:pPr>
              <a:buNone/>
            </a:pPr>
            <a:r>
              <a:rPr lang="en-US" dirty="0" smtClean="0"/>
              <a:t>Kinds of Guarantees</a:t>
            </a:r>
          </a:p>
          <a:p>
            <a:pPr>
              <a:buNone/>
            </a:pPr>
            <a:r>
              <a:rPr lang="en-US" dirty="0" smtClean="0"/>
              <a:t>Contract of Guarantee</a:t>
            </a:r>
          </a:p>
          <a:p>
            <a:pPr>
              <a:buNone/>
            </a:pPr>
            <a:r>
              <a:rPr lang="en-US" dirty="0" smtClean="0"/>
              <a:t>Purpose of the Contract</a:t>
            </a:r>
          </a:p>
          <a:p>
            <a:pPr>
              <a:buNone/>
            </a:pPr>
            <a:r>
              <a:rPr lang="en-US" dirty="0" smtClean="0"/>
              <a:t>Contract of Indemnity </a:t>
            </a:r>
          </a:p>
          <a:p>
            <a:pPr>
              <a:buNone/>
            </a:pPr>
            <a:r>
              <a:rPr lang="en-US" dirty="0" smtClean="0"/>
              <a:t>Parties to Indemnity</a:t>
            </a:r>
          </a:p>
          <a:p>
            <a:pPr>
              <a:buNone/>
            </a:pPr>
            <a:r>
              <a:rPr lang="en-US" dirty="0" smtClean="0"/>
              <a:t>Analysis of the Definition </a:t>
            </a:r>
          </a:p>
          <a:p>
            <a:pPr>
              <a:buNone/>
            </a:pPr>
            <a:r>
              <a:rPr lang="en-US" dirty="0" smtClean="0"/>
              <a:t>Difference between Contract of Guarantee and a Contract of Indemnity </a:t>
            </a:r>
          </a:p>
          <a:p>
            <a:pPr>
              <a:buNone/>
            </a:pPr>
            <a:r>
              <a:rPr lang="en-US" dirty="0" smtClean="0"/>
              <a:t>Rights of the Surety</a:t>
            </a:r>
          </a:p>
          <a:p>
            <a:pPr>
              <a:buNone/>
            </a:pPr>
            <a:r>
              <a:rPr lang="en-US" dirty="0" smtClean="0"/>
              <a:t>Liability of the Surety </a:t>
            </a:r>
          </a:p>
          <a:p>
            <a:pPr>
              <a:buNone/>
            </a:pPr>
            <a:r>
              <a:rPr lang="en-US" dirty="0" smtClean="0"/>
              <a:t>Rights of the Banker</a:t>
            </a:r>
          </a:p>
          <a:p>
            <a:pPr>
              <a:buNone/>
            </a:pPr>
            <a:r>
              <a:rPr lang="en-US" dirty="0" smtClean="0"/>
              <a:t>Liabilities of the Banker (Obligation) </a:t>
            </a:r>
          </a:p>
          <a:p>
            <a:pPr>
              <a:buNone/>
            </a:pPr>
            <a:r>
              <a:rPr lang="en-US" dirty="0" smtClean="0"/>
              <a:t>Merits and Demerits of Guarantee </a:t>
            </a:r>
          </a:p>
          <a:p>
            <a:pPr>
              <a:buNone/>
            </a:pPr>
            <a:r>
              <a:rPr lang="en-US" dirty="0" smtClean="0"/>
              <a:t>Merits of Guarantee </a:t>
            </a:r>
          </a:p>
          <a:p>
            <a:pPr>
              <a:buNone/>
            </a:pPr>
            <a:r>
              <a:rPr lang="en-US" dirty="0" smtClean="0"/>
              <a:t>Demerits of Guarantee </a:t>
            </a:r>
          </a:p>
          <a:p>
            <a:pPr>
              <a:buNone/>
            </a:pPr>
            <a:r>
              <a:rPr lang="en-US" dirty="0" smtClean="0"/>
              <a:t>Precautions to be Taken by the Banker in a Contract of Guarantee</a:t>
            </a: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9390" y="428604"/>
            <a:ext cx="8258919" cy="5697561"/>
          </a:xfrm>
        </p:spPr>
        <p:txBody>
          <a:bodyPr>
            <a:normAutofit fontScale="92500" lnSpcReduction="20000"/>
          </a:bodyPr>
          <a:lstStyle/>
          <a:p>
            <a:pPr>
              <a:buNone/>
            </a:pPr>
            <a:endParaRPr lang="en-US" dirty="0" smtClean="0"/>
          </a:p>
          <a:p>
            <a:pPr>
              <a:buNone/>
            </a:pPr>
            <a:r>
              <a:rPr lang="en-US" b="1" dirty="0" smtClean="0">
                <a:solidFill>
                  <a:srgbClr val="FF0000"/>
                </a:solidFill>
              </a:rPr>
              <a:t>GUARANTEE</a:t>
            </a:r>
            <a:r>
              <a:rPr lang="en-US" dirty="0" smtClean="0"/>
              <a:t> </a:t>
            </a:r>
          </a:p>
          <a:p>
            <a:pPr>
              <a:buNone/>
            </a:pPr>
            <a:r>
              <a:rPr lang="en-US" dirty="0" smtClean="0"/>
              <a:t>Whenever the borrower does not have sufficient security to offer or if he has exhausted all securities, he can request the banker to accept the surety of the third party.</a:t>
            </a:r>
          </a:p>
          <a:p>
            <a:pPr>
              <a:buNone/>
            </a:pPr>
            <a:endParaRPr lang="en-US" dirty="0" smtClean="0"/>
          </a:p>
          <a:p>
            <a:pPr>
              <a:buNone/>
            </a:pPr>
            <a:r>
              <a:rPr lang="en-US" dirty="0" smtClean="0"/>
              <a:t>According to the Indian law, guarantee may be either oral or written. </a:t>
            </a:r>
          </a:p>
          <a:p>
            <a:pPr>
              <a:buNone/>
            </a:pPr>
            <a:r>
              <a:rPr lang="en-US" dirty="0" smtClean="0"/>
              <a:t>But according to English law, a guarantee is defined as a “Promise made by one person to another to be collaterally answerable for the debt, default or miscarriage of a third person and must be evidenced in writing.”</a:t>
            </a: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CHAPTER-1 LETTER OF CREDIT </a:t>
            </a:r>
            <a:endParaRPr lang="ar-IQ" dirty="0"/>
          </a:p>
        </p:txBody>
      </p:sp>
      <p:sp>
        <p:nvSpPr>
          <p:cNvPr id="3" name="عنصر نائب للمحتوى 2"/>
          <p:cNvSpPr>
            <a:spLocks noGrp="1"/>
          </p:cNvSpPr>
          <p:nvPr>
            <p:ph idx="1"/>
          </p:nvPr>
        </p:nvSpPr>
        <p:spPr/>
        <p:txBody>
          <a:bodyPr>
            <a:normAutofit fontScale="77500" lnSpcReduction="20000"/>
          </a:bodyPr>
          <a:lstStyle/>
          <a:p>
            <a:pPr>
              <a:buNone/>
            </a:pPr>
            <a:r>
              <a:rPr lang="en-US" dirty="0" smtClean="0"/>
              <a:t>INTRODUCTION </a:t>
            </a:r>
          </a:p>
          <a:p>
            <a:pPr>
              <a:buNone/>
            </a:pPr>
            <a:r>
              <a:rPr lang="en-US" dirty="0" smtClean="0"/>
              <a:t>Definition </a:t>
            </a:r>
          </a:p>
          <a:p>
            <a:pPr>
              <a:buNone/>
            </a:pPr>
            <a:r>
              <a:rPr lang="en-US" dirty="0" smtClean="0"/>
              <a:t>Types of Letters of Credit </a:t>
            </a:r>
          </a:p>
          <a:p>
            <a:pPr marL="571500" indent="-571500">
              <a:buAutoNum type="romanUcPeriod"/>
            </a:pPr>
            <a:r>
              <a:rPr lang="en-US" dirty="0" err="1" smtClean="0"/>
              <a:t>Travellers’</a:t>
            </a:r>
            <a:r>
              <a:rPr lang="en-US" dirty="0" smtClean="0"/>
              <a:t> Letter of Credit </a:t>
            </a:r>
          </a:p>
          <a:p>
            <a:pPr marL="571500" indent="-571500">
              <a:buNone/>
            </a:pPr>
            <a:r>
              <a:rPr lang="en-US" dirty="0" smtClean="0"/>
              <a:t>II. Commercial Letter of Credit </a:t>
            </a:r>
          </a:p>
          <a:p>
            <a:pPr marL="571500" indent="-571500">
              <a:buNone/>
            </a:pPr>
            <a:r>
              <a:rPr lang="en-US" dirty="0" smtClean="0"/>
              <a:t>Types of Letters of Commercial Credit </a:t>
            </a:r>
          </a:p>
          <a:p>
            <a:pPr marL="571500" indent="-571500">
              <a:buNone/>
            </a:pPr>
            <a:r>
              <a:rPr lang="en-US" dirty="0" smtClean="0"/>
              <a:t>Opening a Letter of Credit </a:t>
            </a:r>
          </a:p>
          <a:p>
            <a:pPr marL="571500" indent="-571500">
              <a:buNone/>
            </a:pPr>
            <a:r>
              <a:rPr lang="en-US" dirty="0" smtClean="0"/>
              <a:t>ADVANTAGES OF LETTER OF CREDIT </a:t>
            </a:r>
          </a:p>
          <a:p>
            <a:pPr marL="571500" indent="-571500">
              <a:buNone/>
            </a:pPr>
            <a:r>
              <a:rPr lang="en-US" dirty="0" smtClean="0"/>
              <a:t>Advantages to the Exporter </a:t>
            </a:r>
          </a:p>
          <a:p>
            <a:pPr marL="571500" indent="-571500">
              <a:buNone/>
            </a:pPr>
            <a:r>
              <a:rPr lang="en-US" dirty="0" smtClean="0"/>
              <a:t>Advantages to the Importer </a:t>
            </a:r>
          </a:p>
          <a:p>
            <a:pPr marL="571500" indent="-571500">
              <a:buNone/>
            </a:pPr>
            <a:r>
              <a:rPr lang="en-US" dirty="0" smtClean="0"/>
              <a:t>Conclusion </a:t>
            </a: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ADDA222B-F936-4F3E-9887-17CE7D4EA166}" type="slidenum">
              <a:rPr lang="en-US" smtClean="0"/>
              <a:pPr/>
              <a:t>20</a:t>
            </a:fld>
            <a:endParaRPr lang="en-US" dirty="0"/>
          </a:p>
        </p:txBody>
      </p:sp>
      <p:pic>
        <p:nvPicPr>
          <p:cNvPr id="2050" name="Picture 2" descr="C:\Users\pc\Desktop\images.jpg"/>
          <p:cNvPicPr>
            <a:picLocks noGrp="1" noChangeAspect="1" noChangeArrowheads="1"/>
          </p:cNvPicPr>
          <p:nvPr>
            <p:ph idx="1"/>
          </p:nvPr>
        </p:nvPicPr>
        <p:blipFill>
          <a:blip r:embed="rId2"/>
          <a:srcRect/>
          <a:stretch>
            <a:fillRect/>
          </a:stretch>
        </p:blipFill>
        <p:spPr bwMode="auto">
          <a:xfrm>
            <a:off x="1215208" y="1000108"/>
            <a:ext cx="7072362" cy="4500594"/>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dirty="0" smtClean="0">
                <a:solidFill>
                  <a:srgbClr val="FF0000"/>
                </a:solidFill>
              </a:rPr>
              <a:t>Three parties are involved in this contract of guarantee. They are as follows:</a:t>
            </a:r>
            <a:endParaRPr lang="ar-IQ" sz="3200"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marL="514350" indent="-514350">
              <a:buAutoNum type="alphaLcParenBoth"/>
            </a:pPr>
            <a:r>
              <a:rPr lang="en-US" dirty="0" smtClean="0"/>
              <a:t>Applicant : The principal debtor-person at whose request the guarantee is being executed.</a:t>
            </a:r>
          </a:p>
          <a:p>
            <a:pPr marL="514350" indent="-514350">
              <a:buAutoNum type="alphaLcParenBoth"/>
            </a:pPr>
            <a:r>
              <a:rPr lang="en-US" dirty="0" smtClean="0"/>
              <a:t>The Beneficiary : Person to whom the guarantee is being given and who can enforce in case of default. </a:t>
            </a:r>
          </a:p>
          <a:p>
            <a:pPr marL="514350" indent="-514350">
              <a:buAutoNum type="alphaLcParenBoth"/>
            </a:pPr>
            <a:r>
              <a:rPr lang="en-US" dirty="0" smtClean="0"/>
              <a:t>The Guarantor : The person who undertakes to (surety) discharge the obligations of the applicant against his default.</a:t>
            </a: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Kinds of Guarantees</a:t>
            </a:r>
            <a:endParaRPr lang="ar-IQ" dirty="0">
              <a:solidFill>
                <a:srgbClr val="FF0000"/>
              </a:solidFill>
            </a:endParaRPr>
          </a:p>
        </p:txBody>
      </p:sp>
      <p:sp>
        <p:nvSpPr>
          <p:cNvPr id="3" name="عنصر نائب للمحتوى 2"/>
          <p:cNvSpPr>
            <a:spLocks noGrp="1"/>
          </p:cNvSpPr>
          <p:nvPr>
            <p:ph idx="1"/>
          </p:nvPr>
        </p:nvSpPr>
        <p:spPr/>
        <p:txBody>
          <a:bodyPr/>
          <a:lstStyle/>
          <a:p>
            <a:pPr>
              <a:buNone/>
            </a:pPr>
            <a:r>
              <a:rPr lang="en-US" b="1" dirty="0" smtClean="0">
                <a:solidFill>
                  <a:srgbClr val="FF0000"/>
                </a:solidFill>
              </a:rPr>
              <a:t>1. Specific or Ordinary Guarantee</a:t>
            </a:r>
            <a:r>
              <a:rPr lang="en-US" dirty="0" smtClean="0"/>
              <a:t>: means a guarantee for the transaction between the debtor and the creditor. Where the advancing money is made against the security of Specific Guarantee, the money should be lent by the banker on a separate loan account.</a:t>
            </a: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solidFill>
                  <a:srgbClr val="0070C0"/>
                </a:solidFill>
              </a:rPr>
              <a:t>The specific guarantee may be either Financial or Performance:</a:t>
            </a:r>
            <a:endParaRPr lang="ar-IQ" dirty="0">
              <a:solidFill>
                <a:srgbClr val="0070C0"/>
              </a:solidFill>
            </a:endParaRPr>
          </a:p>
        </p:txBody>
      </p:sp>
      <p:sp>
        <p:nvSpPr>
          <p:cNvPr id="3" name="عنصر نائب للمحتوى 2"/>
          <p:cNvSpPr>
            <a:spLocks noGrp="1"/>
          </p:cNvSpPr>
          <p:nvPr>
            <p:ph idx="1"/>
          </p:nvPr>
        </p:nvSpPr>
        <p:spPr/>
        <p:txBody>
          <a:bodyPr>
            <a:normAutofit lnSpcReduction="10000"/>
          </a:bodyPr>
          <a:lstStyle/>
          <a:p>
            <a:pPr marL="514350" indent="-514350">
              <a:buAutoNum type="alphaLcParenBoth"/>
            </a:pPr>
            <a:r>
              <a:rPr lang="en-US" dirty="0" smtClean="0"/>
              <a:t>Financial Guarantee: It means, “to guarantee the customer’s (applicant’s) financial worth, creditworthiness and his capacity to take up financial risks.” </a:t>
            </a:r>
          </a:p>
          <a:p>
            <a:pPr marL="514350" indent="-514350">
              <a:buAutoNum type="alphaLcParenBoth"/>
            </a:pPr>
            <a:r>
              <a:rPr lang="en-US" dirty="0" smtClean="0"/>
              <a:t>Performance Guarantee: It means, “to guarantee the obligations relating to the technical, managerial, administrative experience and capacity of the customer (applicant).”</a:t>
            </a: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buNone/>
            </a:pPr>
            <a:r>
              <a:rPr lang="en-US" b="1" dirty="0" smtClean="0">
                <a:solidFill>
                  <a:srgbClr val="FF0000"/>
                </a:solidFill>
              </a:rPr>
              <a:t>2. Continuing Guarantee</a:t>
            </a:r>
            <a:r>
              <a:rPr lang="en-US" dirty="0" smtClean="0"/>
              <a:t>: According to Section 129 of the Indian Contract Act, 1872, “a continuing guarantee is that which extends to a series of transactions.”</a:t>
            </a: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9390" y="500042"/>
            <a:ext cx="8258919" cy="5626123"/>
          </a:xfrm>
        </p:spPr>
        <p:txBody>
          <a:bodyPr>
            <a:normAutofit/>
          </a:bodyPr>
          <a:lstStyle/>
          <a:p>
            <a:pPr>
              <a:buNone/>
            </a:pPr>
            <a:r>
              <a:rPr lang="en-US" dirty="0" smtClean="0">
                <a:solidFill>
                  <a:srgbClr val="0070C0"/>
                </a:solidFill>
              </a:rPr>
              <a:t>The purpose of the contract of guarantee may be discussed below:</a:t>
            </a:r>
          </a:p>
          <a:p>
            <a:pPr>
              <a:buNone/>
            </a:pPr>
            <a:r>
              <a:rPr lang="en-US" dirty="0" smtClean="0"/>
              <a:t> </a:t>
            </a:r>
          </a:p>
          <a:p>
            <a:pPr marL="514350" indent="-514350">
              <a:buAutoNum type="alphaLcParenBoth"/>
            </a:pPr>
            <a:r>
              <a:rPr lang="en-US" dirty="0" smtClean="0"/>
              <a:t>To secure the honesty of someone who is to be appointed to some office. </a:t>
            </a:r>
          </a:p>
          <a:p>
            <a:pPr marL="514350" indent="-514350">
              <a:buAutoNum type="alphaLcParenBoth"/>
            </a:pPr>
            <a:r>
              <a:rPr lang="en-US" dirty="0" smtClean="0"/>
              <a:t>To secure someone from injury arising out of a wrong committed by another. </a:t>
            </a:r>
          </a:p>
          <a:p>
            <a:pPr marL="514350" indent="-514350">
              <a:buAutoNum type="alphaLcParenBoth"/>
            </a:pPr>
            <a:r>
              <a:rPr lang="en-US" dirty="0" smtClean="0"/>
              <a:t>To secure the performance of something which may be related to a mercantile engagement.</a:t>
            </a: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ADDA222B-F936-4F3E-9887-17CE7D4EA166}" type="slidenum">
              <a:rPr lang="en-US" smtClean="0"/>
              <a:pPr/>
              <a:t>26</a:t>
            </a:fld>
            <a:endParaRPr lang="en-US" dirty="0"/>
          </a:p>
        </p:txBody>
      </p:sp>
      <p:sp>
        <p:nvSpPr>
          <p:cNvPr id="6" name="Rectangle 1"/>
          <p:cNvSpPr>
            <a:spLocks noGrp="1" noChangeArrowheads="1"/>
          </p:cNvSpPr>
          <p:nvPr>
            <p:ph idx="1"/>
          </p:nvPr>
        </p:nvSpPr>
        <p:spPr bwMode="auto">
          <a:xfrm>
            <a:off x="457280" y="357166"/>
            <a:ext cx="8231029" cy="61093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935038"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نموذج خطاب الضمان</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مصرف /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فرع /........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ايميل</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خطاب الضمان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رقم </a:t>
            </a: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اشاري</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التأريخ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الموافق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IQ"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/....المستفيد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بعد التحية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بناءً على طلب عميلنا / ..............  اسم العميل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نضع تحت تصرفكم مبلغ  ..............</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100000000 مليون دينار عراقي  ( فقط مائة مليون دينار عراقي ) كضمان عن  / ...........  موضوع الضمان ..............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ونتعهد بدفعه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اليكم</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حالما تطلبونه دون أي اعتبار لأي معارضة يبدأ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بها</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عميلنا على أن تنتهي صلاحية هذا الخطاب عند نهاية عمل يوم ................ و بذلك يسقط حقكم في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تسييل</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هذا الخطاب جزئياً أو كلياً </a:t>
            </a:r>
            <a:r>
              <a:rPr kumimoji="0" lang="ar-KW"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لا يعتد بأي مطالبة بعد هذا التاريخ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هذا كما يطلب منكم إعادة هذا الخطاب ألينا بعد انقضاء صلاحيته . الشروط إن وجدت . </a:t>
            </a:r>
            <a:endParaRPr kumimoji="0" lang="ar-OM"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endParaRPr lang="ar-OM" sz="2000" dirty="0" smtClean="0">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endParaRPr kumimoji="0" lang="ar-OM"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35038" algn="l"/>
              </a:tabLst>
            </a:pPr>
            <a:r>
              <a:rPr kumimoji="0" lang="ar-KW"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مصرف</a:t>
            </a:r>
            <a:endParaRPr kumimoji="0" lang="ar-KW"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80" y="642918"/>
            <a:ext cx="8231029" cy="5483247"/>
          </a:xfrm>
        </p:spPr>
        <p:txBody>
          <a:bodyPr>
            <a:normAutofit fontScale="92500" lnSpcReduction="10000"/>
          </a:bodyPr>
          <a:lstStyle/>
          <a:p>
            <a:pPr algn="ctr">
              <a:buNone/>
            </a:pPr>
            <a:r>
              <a:rPr lang="en-US" dirty="0" smtClean="0">
                <a:solidFill>
                  <a:srgbClr val="FF0000"/>
                </a:solidFill>
              </a:rPr>
              <a:t>Questions for Discussion </a:t>
            </a:r>
          </a:p>
          <a:p>
            <a:pPr marL="514350" indent="-514350">
              <a:buAutoNum type="arabicPeriod"/>
            </a:pPr>
            <a:r>
              <a:rPr lang="en-US" dirty="0" smtClean="0">
                <a:solidFill>
                  <a:srgbClr val="FF0000"/>
                </a:solidFill>
              </a:rPr>
              <a:t>What do you mean by guarantee? Discuss necessity and various kinds of guarantees which are offered to the banks. </a:t>
            </a:r>
          </a:p>
          <a:p>
            <a:pPr marL="514350" indent="-514350">
              <a:buAutoNum type="arabicPeriod"/>
            </a:pPr>
            <a:r>
              <a:rPr lang="en-US" dirty="0" smtClean="0">
                <a:solidFill>
                  <a:srgbClr val="FF0000"/>
                </a:solidFill>
              </a:rPr>
              <a:t>Explain a contract of guarantee and a contract of indemnity. Distinguish between them. What are the rights and liabilities of the surety and the banker in a contract of guarantee? </a:t>
            </a:r>
          </a:p>
          <a:p>
            <a:pPr marL="514350" indent="-514350">
              <a:buAutoNum type="arabicPeriod"/>
            </a:pPr>
            <a:r>
              <a:rPr lang="en-US" dirty="0" smtClean="0">
                <a:solidFill>
                  <a:srgbClr val="FF0000"/>
                </a:solidFill>
              </a:rPr>
              <a:t>What are the merits and demerits of granting advances against a guarantee? What precautions should a banker take while making advances on the guarantee on a surety?</a:t>
            </a:r>
            <a:endParaRPr lang="ar-IQ" dirty="0">
              <a:solidFill>
                <a:srgbClr val="FF0000"/>
              </a:solidFill>
            </a:endParaRPr>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473" y="3429000"/>
            <a:ext cx="7773750" cy="785818"/>
          </a:xfrm>
        </p:spPr>
        <p:txBody>
          <a:bodyPr>
            <a:normAutofit fontScale="90000"/>
          </a:bodyPr>
          <a:lstStyle/>
          <a:p>
            <a:r>
              <a:rPr lang="en-US" b="1" dirty="0" smtClean="0">
                <a:solidFill>
                  <a:srgbClr val="0070C0"/>
                </a:solidFill>
              </a:rPr>
              <a:t>BANK MANAEGMENT</a:t>
            </a:r>
            <a:br>
              <a:rPr lang="en-US" b="1" dirty="0" smtClean="0">
                <a:solidFill>
                  <a:srgbClr val="0070C0"/>
                </a:solidFill>
              </a:rPr>
            </a:br>
            <a:r>
              <a:rPr lang="en-US" b="1" dirty="0" smtClean="0">
                <a:solidFill>
                  <a:srgbClr val="0070C0"/>
                </a:solidFill>
              </a:rPr>
              <a:t>CHAPTER 3 </a:t>
            </a:r>
            <a:endParaRPr lang="en-US" b="1" dirty="0">
              <a:solidFill>
                <a:srgbClr val="0070C0"/>
              </a:solidFill>
            </a:endParaRPr>
          </a:p>
        </p:txBody>
      </p:sp>
      <p:sp>
        <p:nvSpPr>
          <p:cNvPr id="3" name="عنوان فرعي 2"/>
          <p:cNvSpPr>
            <a:spLocks noGrp="1"/>
          </p:cNvSpPr>
          <p:nvPr>
            <p:ph type="subTitle" idx="1"/>
          </p:nvPr>
        </p:nvSpPr>
        <p:spPr>
          <a:xfrm>
            <a:off x="929456" y="4429132"/>
            <a:ext cx="6972884" cy="1857388"/>
          </a:xfrm>
        </p:spPr>
        <p:txBody>
          <a:bodyPr>
            <a:normAutofit/>
          </a:bodyPr>
          <a:lstStyle/>
          <a:p>
            <a:r>
              <a:rPr lang="en-US" sz="2400" dirty="0" smtClean="0">
                <a:solidFill>
                  <a:srgbClr val="FF0000"/>
                </a:solidFill>
              </a:rPr>
              <a:t>KAWA A. KHORSHEED</a:t>
            </a:r>
            <a:endParaRPr lang="ar-IQ" sz="2400" dirty="0" smtClean="0">
              <a:solidFill>
                <a:srgbClr val="FF0000"/>
              </a:solidFill>
            </a:endParaRPr>
          </a:p>
          <a:p>
            <a:r>
              <a:rPr lang="en-US" sz="2400" dirty="0" smtClean="0">
                <a:solidFill>
                  <a:srgbClr val="FF0000"/>
                </a:solidFill>
              </a:rPr>
              <a:t>2019</a:t>
            </a:r>
            <a:r>
              <a:rPr lang="ar-IQ" sz="2400" dirty="0" smtClean="0">
                <a:solidFill>
                  <a:srgbClr val="FF0000"/>
                </a:solidFill>
              </a:rPr>
              <a:t>-</a:t>
            </a:r>
            <a:r>
              <a:rPr lang="en-US" sz="2400" dirty="0" smtClean="0">
                <a:solidFill>
                  <a:srgbClr val="FF0000"/>
                </a:solidFill>
              </a:rPr>
              <a:t>2018</a:t>
            </a:r>
            <a:r>
              <a:rPr lang="ar-OM" sz="2400" dirty="0" smtClean="0">
                <a:solidFill>
                  <a:srgbClr val="FF0000"/>
                </a:solidFill>
              </a:rPr>
              <a:t> </a:t>
            </a:r>
            <a:endParaRPr lang="ar-IQ" sz="2400" dirty="0" smtClean="0">
              <a:solidFill>
                <a:srgbClr val="FF0000"/>
              </a:solidFill>
            </a:endParaRPr>
          </a:p>
          <a:p>
            <a:r>
              <a:rPr lang="en-US" sz="2400" dirty="0" smtClean="0">
                <a:solidFill>
                  <a:srgbClr val="FF0000"/>
                </a:solidFill>
              </a:rPr>
              <a:t>Kawa_mba@yahoo.com</a:t>
            </a:r>
          </a:p>
          <a:p>
            <a:endParaRPr lang="en-US" sz="2400" dirty="0"/>
          </a:p>
        </p:txBody>
      </p:sp>
      <p:pic>
        <p:nvPicPr>
          <p:cNvPr id="4" name="Picture 2" descr="C:\Users\APPLE\Desktop\salahaden logo.png"/>
          <p:cNvPicPr>
            <a:picLocks noChangeAspect="1" noChangeArrowheads="1"/>
          </p:cNvPicPr>
          <p:nvPr/>
        </p:nvPicPr>
        <p:blipFill>
          <a:blip r:embed="rId2"/>
          <a:srcRect/>
          <a:stretch>
            <a:fillRect/>
          </a:stretch>
        </p:blipFill>
        <p:spPr bwMode="auto">
          <a:xfrm>
            <a:off x="858018" y="424762"/>
            <a:ext cx="2354257" cy="2432733"/>
          </a:xfrm>
          <a:prstGeom prst="rect">
            <a:avLst/>
          </a:prstGeom>
          <a:noFill/>
          <a:ln w="9525">
            <a:noFill/>
            <a:miter lim="800000"/>
            <a:headEnd/>
            <a:tailEnd/>
          </a:ln>
        </p:spPr>
      </p:pic>
      <p:sp>
        <p:nvSpPr>
          <p:cNvPr id="5" name="Rectangle 4"/>
          <p:cNvSpPr/>
          <p:nvPr/>
        </p:nvSpPr>
        <p:spPr>
          <a:xfrm>
            <a:off x="3286910" y="357166"/>
            <a:ext cx="5858678" cy="2431435"/>
          </a:xfrm>
          <a:prstGeom prst="rect">
            <a:avLst/>
          </a:prstGeom>
        </p:spPr>
        <p:txBody>
          <a:bodyPr wrap="square">
            <a:spAutoFit/>
          </a:bodyPr>
          <a:lstStyle/>
          <a:p>
            <a:pPr algn="ctr"/>
            <a:r>
              <a:rPr lang="en-US" sz="2400" b="1" dirty="0" smtClean="0">
                <a:solidFill>
                  <a:srgbClr val="FF0000"/>
                </a:solidFill>
                <a:latin typeface="Franklin Gothic Book" pitchFamily="34" charset="0"/>
                <a:ea typeface="Arabic Transparent"/>
                <a:cs typeface="Arabic Transparent"/>
              </a:rPr>
              <a:t>UNVERSITY OF SALAHADDIN</a:t>
            </a:r>
            <a:endParaRPr lang="ar-SA" sz="2400" b="1" dirty="0" smtClean="0">
              <a:solidFill>
                <a:srgbClr val="FF0000"/>
              </a:solidFill>
              <a:latin typeface="Franklin Gothic Book" pitchFamily="34" charset="0"/>
              <a:ea typeface="Arabic Transparent"/>
              <a:cs typeface="Arabic Transparent"/>
            </a:endParaRPr>
          </a:p>
          <a:p>
            <a:pPr algn="ctr"/>
            <a:r>
              <a:rPr lang="en-US" sz="2400" b="1" dirty="0" smtClean="0">
                <a:solidFill>
                  <a:srgbClr val="FF0000"/>
                </a:solidFill>
                <a:latin typeface="Franklin Gothic Book" pitchFamily="34" charset="0"/>
                <a:ea typeface="Arabic Transparent"/>
                <a:cs typeface="Arabic Transparent"/>
              </a:rPr>
              <a:t>COLLEGE OF ADMINISTRATION &amp; ECONOMIC</a:t>
            </a:r>
            <a:endParaRPr lang="ar-IQ" sz="2400" b="1" dirty="0" smtClean="0">
              <a:solidFill>
                <a:srgbClr val="FF0000"/>
              </a:solidFill>
              <a:latin typeface="Franklin Gothic Book" pitchFamily="34" charset="0"/>
              <a:ea typeface="Arabic Transparent"/>
              <a:cs typeface="Arabic Transparent"/>
            </a:endParaRPr>
          </a:p>
          <a:p>
            <a:pPr algn="ctr"/>
            <a:r>
              <a:rPr lang="en-US" sz="2400" b="1" dirty="0" smtClean="0">
                <a:solidFill>
                  <a:srgbClr val="FF0000"/>
                </a:solidFill>
                <a:latin typeface="Franklin Gothic Book" pitchFamily="34" charset="0"/>
                <a:ea typeface="Arabic Transparent"/>
                <a:cs typeface="Arabic Transparent"/>
              </a:rPr>
              <a:t>BANKING&amp;FINANCE DEPARTMENT</a:t>
            </a:r>
          </a:p>
          <a:p>
            <a:pPr algn="ctr"/>
            <a:r>
              <a:rPr lang="en-US" sz="2400" b="1" dirty="0" smtClean="0">
                <a:solidFill>
                  <a:srgbClr val="FF0000"/>
                </a:solidFill>
                <a:latin typeface="Franklin Gothic Book" pitchFamily="34" charset="0"/>
                <a:ea typeface="Arabic Transparent"/>
                <a:cs typeface="Arabic Transparent"/>
              </a:rPr>
              <a:t>FOURTH_YEARS </a:t>
            </a:r>
            <a:endParaRPr lang="ar-SA" sz="2400" b="1" dirty="0" smtClean="0">
              <a:solidFill>
                <a:srgbClr val="FF0000"/>
              </a:solidFill>
              <a:latin typeface="Franklin Gothic Book" pitchFamily="34" charset="0"/>
              <a:ea typeface="Arabic Transparent"/>
              <a:cs typeface="Arabic Transparent"/>
            </a:endParaRPr>
          </a:p>
          <a:p>
            <a:pPr algn="ctr"/>
            <a:r>
              <a:rPr lang="ar-SA" sz="3200" b="1" dirty="0" smtClean="0">
                <a:solidFill>
                  <a:srgbClr val="000099"/>
                </a:solidFill>
                <a:latin typeface="Franklin Gothic Book" pitchFamily="34" charset="0"/>
                <a:ea typeface="Arabic Transparent"/>
                <a:cs typeface="Arabic Transparent"/>
              </a:rPr>
              <a:t> </a:t>
            </a:r>
            <a:endParaRPr lang="ar-SA" sz="3200" b="1" dirty="0">
              <a:solidFill>
                <a:srgbClr val="000099"/>
              </a:solidFill>
              <a:latin typeface="Franklin Gothic Book" pitchFamily="34" charset="0"/>
              <a:ea typeface="Arabic Transparent"/>
              <a:cs typeface="Arabic Transparent"/>
            </a:endParaRPr>
          </a:p>
        </p:txBody>
      </p:sp>
      <p:sp>
        <p:nvSpPr>
          <p:cNvPr id="6" name="Slide Number Placeholder 5"/>
          <p:cNvSpPr>
            <a:spLocks noGrp="1"/>
          </p:cNvSpPr>
          <p:nvPr>
            <p:ph type="sldNum" sz="quarter" idx="12"/>
          </p:nvPr>
        </p:nvSpPr>
        <p:spPr/>
        <p:txBody>
          <a:bodyPr/>
          <a:lstStyle/>
          <a:p>
            <a:fld id="{ADDA222B-F936-4F3E-9887-17CE7D4EA166}"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81" y="357166"/>
            <a:ext cx="8187480" cy="1060472"/>
          </a:xfrm>
        </p:spPr>
        <p:txBody>
          <a:bodyPr>
            <a:noAutofit/>
          </a:bodyPr>
          <a:lstStyle/>
          <a:p>
            <a:r>
              <a:rPr lang="en-US" sz="2800" dirty="0" smtClean="0"/>
              <a:t>CHAPTER-1: BANKER AND CUSTOMER INTRODUCTION </a:t>
            </a:r>
            <a:br>
              <a:rPr lang="en-US" sz="2800" dirty="0" smtClean="0"/>
            </a:br>
            <a:endParaRPr lang="ar-IQ" sz="2800"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29</a:t>
            </a:fld>
            <a:endParaRPr lang="en-US" dirty="0"/>
          </a:p>
        </p:txBody>
      </p:sp>
      <p:sp>
        <p:nvSpPr>
          <p:cNvPr id="5" name="عنصر نائب للمحتوى 2"/>
          <p:cNvSpPr>
            <a:spLocks noGrp="1"/>
          </p:cNvSpPr>
          <p:nvPr>
            <p:ph idx="1"/>
          </p:nvPr>
        </p:nvSpPr>
        <p:spPr/>
        <p:txBody>
          <a:bodyPr>
            <a:normAutofit fontScale="62500" lnSpcReduction="20000"/>
          </a:bodyPr>
          <a:lstStyle/>
          <a:p>
            <a:pPr>
              <a:buNone/>
            </a:pPr>
            <a:r>
              <a:rPr lang="en-US" dirty="0" smtClean="0"/>
              <a:t>Meaning and Definition of a Banker</a:t>
            </a:r>
          </a:p>
          <a:p>
            <a:pPr>
              <a:buNone/>
            </a:pPr>
            <a:r>
              <a:rPr lang="en-US" dirty="0" smtClean="0"/>
              <a:t>     Contents xiii Meaning and Definition of a Customer </a:t>
            </a:r>
          </a:p>
          <a:p>
            <a:pPr>
              <a:buNone/>
            </a:pPr>
            <a:r>
              <a:rPr lang="en-US" dirty="0" smtClean="0"/>
              <a:t>     Special Types of Customers</a:t>
            </a:r>
          </a:p>
          <a:p>
            <a:pPr>
              <a:buNone/>
            </a:pPr>
            <a:r>
              <a:rPr lang="en-US" dirty="0" smtClean="0"/>
              <a:t>     Legal Provisions Regarding Guardianship of a Minor</a:t>
            </a:r>
          </a:p>
          <a:p>
            <a:pPr>
              <a:buNone/>
            </a:pPr>
            <a:r>
              <a:rPr lang="en-US" dirty="0" smtClean="0"/>
              <a:t>     The Banker-Customer Relationship </a:t>
            </a:r>
          </a:p>
          <a:p>
            <a:pPr marL="514350" indent="-514350">
              <a:buAutoNum type="alphaUcPeriod"/>
            </a:pPr>
            <a:r>
              <a:rPr lang="en-US" dirty="0" smtClean="0"/>
              <a:t>General relationship, and B. Special relationship</a:t>
            </a:r>
          </a:p>
          <a:p>
            <a:pPr marL="514350" indent="-514350">
              <a:buAutoNum type="alphaUcPeriod"/>
            </a:pPr>
            <a:r>
              <a:rPr lang="en-US" dirty="0" smtClean="0"/>
              <a:t>. Primary relationship 2. Secondary relationship </a:t>
            </a:r>
          </a:p>
          <a:p>
            <a:pPr marL="514350" indent="-514350">
              <a:buNone/>
            </a:pPr>
            <a:r>
              <a:rPr lang="en-US" dirty="0" smtClean="0"/>
              <a:t>      Obligations of Bankers </a:t>
            </a:r>
          </a:p>
          <a:p>
            <a:pPr marL="514350" indent="-514350">
              <a:buAutoNum type="arabicPeriod"/>
            </a:pPr>
            <a:r>
              <a:rPr lang="en-US" dirty="0" smtClean="0"/>
              <a:t>Obligation to </a:t>
            </a:r>
            <a:r>
              <a:rPr lang="en-US" dirty="0" err="1" smtClean="0"/>
              <a:t>Honour</a:t>
            </a:r>
            <a:r>
              <a:rPr lang="en-US" dirty="0" smtClean="0"/>
              <a:t> the Customer’s </a:t>
            </a:r>
            <a:r>
              <a:rPr lang="en-US" dirty="0" err="1" smtClean="0"/>
              <a:t>Cheques</a:t>
            </a:r>
            <a:r>
              <a:rPr lang="en-US" dirty="0" smtClean="0"/>
              <a:t> </a:t>
            </a:r>
          </a:p>
          <a:p>
            <a:pPr marL="514350" indent="-514350">
              <a:buAutoNum type="arabicPeriod"/>
            </a:pPr>
            <a:r>
              <a:rPr lang="en-US" dirty="0" smtClean="0"/>
              <a:t> Obligation to Maintain Secrecy of Customer’s Account </a:t>
            </a:r>
          </a:p>
          <a:p>
            <a:pPr marL="514350" indent="-514350">
              <a:buAutoNum type="arabicPeriod"/>
            </a:pPr>
            <a:r>
              <a:rPr lang="en-US" dirty="0" smtClean="0"/>
              <a:t>Obligation to Receive </a:t>
            </a:r>
            <a:r>
              <a:rPr lang="en-US" dirty="0" err="1" smtClean="0"/>
              <a:t>Cheques</a:t>
            </a:r>
            <a:r>
              <a:rPr lang="en-US" dirty="0" smtClean="0"/>
              <a:t> and Other Instruments for Collection </a:t>
            </a:r>
          </a:p>
          <a:p>
            <a:pPr marL="514350" indent="-514350">
              <a:buAutoNum type="arabicPeriod"/>
            </a:pPr>
            <a:r>
              <a:rPr lang="en-US" dirty="0" smtClean="0"/>
              <a:t>Obligation to Give Reasonable Notice before Closing the Account Obligations of Customers </a:t>
            </a:r>
          </a:p>
          <a:p>
            <a:pPr marL="514350" indent="-514350">
              <a:buNone/>
            </a:pPr>
            <a:r>
              <a:rPr lang="en-US" dirty="0" smtClean="0"/>
              <a:t>Conclusion </a:t>
            </a: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80" y="785794"/>
            <a:ext cx="8231029" cy="5340371"/>
          </a:xfrm>
        </p:spPr>
        <p:txBody>
          <a:bodyPr>
            <a:normAutofit/>
          </a:bodyPr>
          <a:lstStyle/>
          <a:p>
            <a:pPr>
              <a:buNone/>
            </a:pPr>
            <a:r>
              <a:rPr lang="en-US" b="1" dirty="0" smtClean="0">
                <a:solidFill>
                  <a:srgbClr val="FF0000"/>
                </a:solidFill>
              </a:rPr>
              <a:t>Letters of Credit</a:t>
            </a:r>
            <a:r>
              <a:rPr lang="en-US" dirty="0" smtClean="0"/>
              <a:t>: International Chamber of Commerce as “an arrangement, (</a:t>
            </a:r>
            <a:r>
              <a:rPr lang="en-US" b="1" dirty="0" smtClean="0"/>
              <a:t>the issuing bank</a:t>
            </a:r>
            <a:r>
              <a:rPr lang="en-US" dirty="0" smtClean="0"/>
              <a:t>) (</a:t>
            </a:r>
            <a:r>
              <a:rPr lang="en-US" b="1" dirty="0" smtClean="0"/>
              <a:t>the applicant of the credit</a:t>
            </a:r>
            <a:r>
              <a:rPr lang="en-US" dirty="0" smtClean="0"/>
              <a:t>), (</a:t>
            </a:r>
            <a:r>
              <a:rPr lang="en-US" b="1" dirty="0" smtClean="0"/>
              <a:t>the beneficiary</a:t>
            </a:r>
            <a:r>
              <a:rPr lang="en-US" dirty="0" smtClean="0"/>
              <a:t>) (</a:t>
            </a:r>
            <a:r>
              <a:rPr lang="en-US" b="1" dirty="0" smtClean="0"/>
              <a:t>Drafts</a:t>
            </a:r>
            <a:r>
              <a:rPr lang="en-US" dirty="0" smtClean="0"/>
              <a:t>) drawn by the beneficiary</a:t>
            </a: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awa\Desktop\bank.jpg"/>
          <p:cNvPicPr>
            <a:picLocks noChangeAspect="1" noChangeArrowheads="1"/>
          </p:cNvPicPr>
          <p:nvPr/>
        </p:nvPicPr>
        <p:blipFill>
          <a:blip r:embed="rId2"/>
          <a:srcRect/>
          <a:stretch>
            <a:fillRect/>
          </a:stretch>
        </p:blipFill>
        <p:spPr bwMode="auto">
          <a:xfrm>
            <a:off x="0" y="4714884"/>
            <a:ext cx="9145588" cy="2143116"/>
          </a:xfrm>
          <a:prstGeom prst="rect">
            <a:avLst/>
          </a:prstGeom>
          <a:noFill/>
        </p:spPr>
      </p:pic>
      <p:sp>
        <p:nvSpPr>
          <p:cNvPr id="4" name="Slide Number Placeholder 3"/>
          <p:cNvSpPr>
            <a:spLocks noGrp="1"/>
          </p:cNvSpPr>
          <p:nvPr>
            <p:ph type="sldNum" sz="quarter" idx="12"/>
          </p:nvPr>
        </p:nvSpPr>
        <p:spPr/>
        <p:txBody>
          <a:bodyPr/>
          <a:lstStyle/>
          <a:p>
            <a:fld id="{ADDA222B-F936-4F3E-9887-17CE7D4EA166}" type="slidenum">
              <a:rPr lang="en-US" smtClean="0"/>
              <a:pPr/>
              <a:t>30</a:t>
            </a:fld>
            <a:endParaRPr lang="en-US" dirty="0"/>
          </a:p>
        </p:txBody>
      </p:sp>
      <p:sp>
        <p:nvSpPr>
          <p:cNvPr id="6" name="مستطيل 5"/>
          <p:cNvSpPr/>
          <p:nvPr/>
        </p:nvSpPr>
        <p:spPr>
          <a:xfrm>
            <a:off x="215076" y="357166"/>
            <a:ext cx="8786874" cy="4524315"/>
          </a:xfrm>
          <a:prstGeom prst="rect">
            <a:avLst/>
          </a:prstGeom>
        </p:spPr>
        <p:txBody>
          <a:bodyPr wrap="square">
            <a:spAutoFit/>
          </a:bodyPr>
          <a:lstStyle/>
          <a:p>
            <a:r>
              <a:rPr lang="en-US" sz="2400" dirty="0" smtClean="0">
                <a:solidFill>
                  <a:srgbClr val="FF0000"/>
                </a:solidFill>
              </a:rPr>
              <a:t>Meaning and Definition of a Banker </a:t>
            </a:r>
          </a:p>
          <a:p>
            <a:r>
              <a:rPr lang="en-US" sz="2400" dirty="0" smtClean="0"/>
              <a:t>The term ‘banker’ refers to a person or company carrying on the business of receiving moneys, and collecting drafts, for customers subject to the obligation of </a:t>
            </a:r>
            <a:r>
              <a:rPr lang="en-US" sz="2400" dirty="0" err="1" smtClean="0"/>
              <a:t>honouring</a:t>
            </a:r>
            <a:r>
              <a:rPr lang="en-US" sz="2400" dirty="0" smtClean="0"/>
              <a:t> </a:t>
            </a:r>
            <a:r>
              <a:rPr lang="en-US" sz="2400" dirty="0" err="1" smtClean="0"/>
              <a:t>cheques</a:t>
            </a:r>
            <a:r>
              <a:rPr lang="en-US" sz="2400" dirty="0" smtClean="0"/>
              <a:t> drawn upon them from time to time by the customers to the extent of the amounts available on their current accounts.</a:t>
            </a:r>
          </a:p>
          <a:p>
            <a:r>
              <a:rPr lang="en-US" sz="2400" dirty="0" smtClean="0"/>
              <a:t> There are differences of opinion regarding the meaning of the term banker. </a:t>
            </a:r>
          </a:p>
          <a:p>
            <a:r>
              <a:rPr lang="en-US" sz="2400" dirty="0" smtClean="0"/>
              <a:t> 1. Sheldon H.P.: “The function of receiving money from his customers and repaying it by </a:t>
            </a:r>
            <a:r>
              <a:rPr lang="en-US" sz="2400" dirty="0" err="1" smtClean="0"/>
              <a:t>honouring</a:t>
            </a:r>
            <a:r>
              <a:rPr lang="en-US" sz="2400" dirty="0" smtClean="0"/>
              <a:t> their </a:t>
            </a:r>
            <a:r>
              <a:rPr lang="en-US" sz="2400" dirty="0" err="1" smtClean="0"/>
              <a:t>cheques</a:t>
            </a:r>
            <a:r>
              <a:rPr lang="en-US" sz="2400" dirty="0" smtClean="0"/>
              <a:t> as and when required is the function above all other functions which distinguishes a banking business from any other kind of business.”</a:t>
            </a:r>
            <a:endParaRPr lang="ar-IQ"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DDA222B-F936-4F3E-9887-17CE7D4EA166}" type="slidenum">
              <a:rPr lang="en-US" smtClean="0"/>
              <a:pPr/>
              <a:t>31</a:t>
            </a:fld>
            <a:endParaRPr lang="en-US" dirty="0"/>
          </a:p>
        </p:txBody>
      </p:sp>
      <p:sp>
        <p:nvSpPr>
          <p:cNvPr id="4" name="مستطيل 3"/>
          <p:cNvSpPr/>
          <p:nvPr/>
        </p:nvSpPr>
        <p:spPr>
          <a:xfrm>
            <a:off x="500828" y="857232"/>
            <a:ext cx="7929618" cy="4832092"/>
          </a:xfrm>
          <a:prstGeom prst="rect">
            <a:avLst/>
          </a:prstGeom>
        </p:spPr>
        <p:txBody>
          <a:bodyPr wrap="square">
            <a:spAutoFit/>
          </a:bodyPr>
          <a:lstStyle/>
          <a:p>
            <a:r>
              <a:rPr lang="en-US" sz="2800" dirty="0" smtClean="0">
                <a:solidFill>
                  <a:schemeClr val="accent1">
                    <a:lumMod val="50000"/>
                  </a:schemeClr>
                </a:solidFill>
              </a:rPr>
              <a:t>satisfy the definition of a banker or a banking company. </a:t>
            </a:r>
          </a:p>
          <a:p>
            <a:pPr marL="514350" indent="-514350">
              <a:buAutoNum type="alphaLcParenBoth"/>
            </a:pPr>
            <a:r>
              <a:rPr lang="en-US" sz="2800" dirty="0" smtClean="0"/>
              <a:t>Accepting of deposits from the public, repayable on demand or otherwise. The deposits may be of different types, current, savings, fixed etc.</a:t>
            </a:r>
          </a:p>
          <a:p>
            <a:pPr marL="514350" indent="-514350">
              <a:buAutoNum type="alphaLcParenBoth"/>
            </a:pPr>
            <a:r>
              <a:rPr lang="en-US" sz="2800" dirty="0" smtClean="0"/>
              <a:t>Such deposits must be </a:t>
            </a:r>
            <a:r>
              <a:rPr lang="en-US" sz="2800" dirty="0" err="1" smtClean="0"/>
              <a:t>withdrawable</a:t>
            </a:r>
            <a:r>
              <a:rPr lang="en-US" sz="2800" dirty="0" smtClean="0"/>
              <a:t> by </a:t>
            </a:r>
            <a:r>
              <a:rPr lang="en-US" sz="2800" dirty="0" err="1" smtClean="0"/>
              <a:t>cheques</a:t>
            </a:r>
            <a:r>
              <a:rPr lang="en-US" sz="2800" dirty="0" smtClean="0"/>
              <a:t>, drafts, order or otherwise. </a:t>
            </a:r>
          </a:p>
          <a:p>
            <a:pPr marL="514350" indent="-514350">
              <a:buAutoNum type="alphaLcParenBoth"/>
            </a:pPr>
            <a:r>
              <a:rPr lang="en-US" sz="2800" dirty="0" smtClean="0"/>
              <a:t>Any money accepted as deposits must be for the purpose of lending or investment. </a:t>
            </a:r>
          </a:p>
          <a:p>
            <a:pPr marL="514350" indent="-514350">
              <a:buAutoNum type="alphaLcParenBoth"/>
            </a:pPr>
            <a:r>
              <a:rPr lang="en-US" sz="2800" dirty="0" smtClean="0"/>
              <a:t>Performance of banking business as the main business.</a:t>
            </a:r>
            <a:endParaRPr lang="ar-IQ"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DDA222B-F936-4F3E-9887-17CE7D4EA166}" type="slidenum">
              <a:rPr lang="en-US" smtClean="0"/>
              <a:pPr/>
              <a:t>32</a:t>
            </a:fld>
            <a:endParaRPr lang="en-US" dirty="0"/>
          </a:p>
        </p:txBody>
      </p:sp>
      <p:sp>
        <p:nvSpPr>
          <p:cNvPr id="4" name="مستطيل 3"/>
          <p:cNvSpPr/>
          <p:nvPr/>
        </p:nvSpPr>
        <p:spPr>
          <a:xfrm>
            <a:off x="500828" y="1214422"/>
            <a:ext cx="8072494" cy="2246769"/>
          </a:xfrm>
          <a:prstGeom prst="rect">
            <a:avLst/>
          </a:prstGeom>
        </p:spPr>
        <p:txBody>
          <a:bodyPr wrap="square">
            <a:spAutoFit/>
          </a:bodyPr>
          <a:lstStyle/>
          <a:p>
            <a:r>
              <a:rPr lang="en-US" sz="2800" dirty="0" smtClean="0">
                <a:solidFill>
                  <a:srgbClr val="FF0000"/>
                </a:solidFill>
              </a:rPr>
              <a:t>Meaning and Definition of a Customer</a:t>
            </a:r>
          </a:p>
          <a:p>
            <a:endParaRPr lang="en-US" sz="2800" dirty="0" smtClean="0"/>
          </a:p>
          <a:p>
            <a:r>
              <a:rPr lang="en-US" sz="2800" dirty="0" smtClean="0"/>
              <a:t>According to Dr. Hart “a customer is one who has an account with a banker or for whom a banker habitually undertakes to act as such.”</a:t>
            </a:r>
            <a:endParaRPr lang="ar-IQ"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DDA222B-F936-4F3E-9887-17CE7D4EA166}" type="slidenum">
              <a:rPr lang="en-US" smtClean="0"/>
              <a:pPr/>
              <a:t>33</a:t>
            </a:fld>
            <a:endParaRPr lang="en-US" dirty="0"/>
          </a:p>
        </p:txBody>
      </p:sp>
      <p:sp>
        <p:nvSpPr>
          <p:cNvPr id="5" name="مستطيل 4"/>
          <p:cNvSpPr/>
          <p:nvPr/>
        </p:nvSpPr>
        <p:spPr>
          <a:xfrm>
            <a:off x="1000894" y="928670"/>
            <a:ext cx="7429552" cy="4893647"/>
          </a:xfrm>
          <a:prstGeom prst="rect">
            <a:avLst/>
          </a:prstGeom>
        </p:spPr>
        <p:txBody>
          <a:bodyPr wrap="square">
            <a:spAutoFit/>
          </a:bodyPr>
          <a:lstStyle/>
          <a:p>
            <a:r>
              <a:rPr lang="en-US" sz="2400" dirty="0" smtClean="0">
                <a:solidFill>
                  <a:schemeClr val="accent1">
                    <a:lumMod val="50000"/>
                  </a:schemeClr>
                </a:solidFill>
              </a:rPr>
              <a:t>Thus, in order to constitute a person as a customer, he must satisfy the following conditions:</a:t>
            </a:r>
          </a:p>
          <a:p>
            <a:pPr marL="457200" indent="-457200">
              <a:buAutoNum type="arabicPeriod"/>
            </a:pPr>
            <a:r>
              <a:rPr lang="en-US" sz="2400" dirty="0" smtClean="0"/>
              <a:t>He must have an account with the bank – i.e., saving bank account, current deposit account, or fixed deposit account. </a:t>
            </a:r>
          </a:p>
          <a:p>
            <a:pPr marL="457200" indent="-457200"/>
            <a:r>
              <a:rPr lang="en-US" sz="2400" dirty="0" smtClean="0"/>
              <a:t>2. The transactions between the banker and the customer should be of banking nature i.e., a person who approaches the banker for operating Safe Deposit Locker or purchasing </a:t>
            </a:r>
            <a:r>
              <a:rPr lang="en-US" sz="2400" dirty="0" err="1" smtClean="0"/>
              <a:t>travellers</a:t>
            </a:r>
            <a:r>
              <a:rPr lang="en-US" sz="2400" dirty="0" smtClean="0"/>
              <a:t> </a:t>
            </a:r>
            <a:r>
              <a:rPr lang="en-US" sz="2400" dirty="0" err="1" smtClean="0"/>
              <a:t>cheques</a:t>
            </a:r>
            <a:r>
              <a:rPr lang="en-US" sz="2400" dirty="0" smtClean="0"/>
              <a:t> is not a customer of the bank since such transactions do not come under the orbit of banking transactions.</a:t>
            </a:r>
          </a:p>
          <a:p>
            <a:pPr marL="457200" indent="-457200"/>
            <a:r>
              <a:rPr lang="en-US" sz="2400" dirty="0" smtClean="0"/>
              <a:t>3. Frequency of transactions is not quite necessary though anticipated.</a:t>
            </a:r>
            <a:endParaRPr lang="ar-IQ"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DDA222B-F936-4F3E-9887-17CE7D4EA166}" type="slidenum">
              <a:rPr lang="en-US" smtClean="0"/>
              <a:pPr/>
              <a:t>34</a:t>
            </a:fld>
            <a:endParaRPr lang="en-US" dirty="0"/>
          </a:p>
        </p:txBody>
      </p:sp>
      <p:sp>
        <p:nvSpPr>
          <p:cNvPr id="8" name="مستطيل 7"/>
          <p:cNvSpPr/>
          <p:nvPr/>
        </p:nvSpPr>
        <p:spPr>
          <a:xfrm>
            <a:off x="715142" y="785794"/>
            <a:ext cx="7858180" cy="2369880"/>
          </a:xfrm>
          <a:prstGeom prst="rect">
            <a:avLst/>
          </a:prstGeom>
        </p:spPr>
        <p:txBody>
          <a:bodyPr wrap="square">
            <a:spAutoFit/>
          </a:bodyPr>
          <a:lstStyle/>
          <a:p>
            <a:r>
              <a:rPr lang="en-US" sz="2800" b="1" dirty="0" smtClean="0">
                <a:solidFill>
                  <a:srgbClr val="FF0000"/>
                </a:solidFill>
              </a:rPr>
              <a:t>Special Types of Customers </a:t>
            </a:r>
          </a:p>
          <a:p>
            <a:r>
              <a:rPr lang="en-US" sz="2400" dirty="0" smtClean="0"/>
              <a:t>Special types of customers are those who are distinguished from other types of ordinary customers by some special features. Hence, they are called special types of customers. They are to be dealt with carefully while operating and opening the accounts. They are:</a:t>
            </a:r>
            <a:endParaRPr lang="ar-IQ" sz="2400" dirty="0"/>
          </a:p>
        </p:txBody>
      </p:sp>
      <p:pic>
        <p:nvPicPr>
          <p:cNvPr id="4098" name="Picture 2" descr="C:\Users\pc\Desktop\special-types-of-banking-customers-3-638.jpg"/>
          <p:cNvPicPr>
            <a:picLocks noChangeAspect="1" noChangeArrowheads="1"/>
          </p:cNvPicPr>
          <p:nvPr/>
        </p:nvPicPr>
        <p:blipFill>
          <a:blip r:embed="rId2"/>
          <a:srcRect/>
          <a:stretch>
            <a:fillRect/>
          </a:stretch>
        </p:blipFill>
        <p:spPr bwMode="auto">
          <a:xfrm>
            <a:off x="643704" y="3071810"/>
            <a:ext cx="7429552" cy="3357586"/>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ADDA222B-F936-4F3E-9887-17CE7D4EA166}" type="slidenum">
              <a:rPr lang="en-US" smtClean="0"/>
              <a:pPr/>
              <a:t>35</a:t>
            </a:fld>
            <a:endParaRPr lang="en-US" dirty="0"/>
          </a:p>
        </p:txBody>
      </p:sp>
      <p:sp>
        <p:nvSpPr>
          <p:cNvPr id="3" name="مستطيل 2"/>
          <p:cNvSpPr/>
          <p:nvPr/>
        </p:nvSpPr>
        <p:spPr>
          <a:xfrm>
            <a:off x="1215208" y="785794"/>
            <a:ext cx="5070178" cy="461665"/>
          </a:xfrm>
          <a:prstGeom prst="rect">
            <a:avLst/>
          </a:prstGeom>
        </p:spPr>
        <p:txBody>
          <a:bodyPr wrap="square">
            <a:spAutoFit/>
          </a:bodyPr>
          <a:lstStyle/>
          <a:p>
            <a:r>
              <a:rPr lang="en-US" sz="2400" dirty="0" smtClean="0">
                <a:solidFill>
                  <a:srgbClr val="FF0000"/>
                </a:solidFill>
              </a:rPr>
              <a:t>The Banker-Customer Relationship</a:t>
            </a:r>
            <a:endParaRPr lang="ar-IQ" sz="2400" dirty="0">
              <a:solidFill>
                <a:srgbClr val="FF0000"/>
              </a:solidFill>
            </a:endParaRPr>
          </a:p>
        </p:txBody>
      </p:sp>
      <p:sp>
        <p:nvSpPr>
          <p:cNvPr id="4" name="مستطيل 3"/>
          <p:cNvSpPr/>
          <p:nvPr/>
        </p:nvSpPr>
        <p:spPr>
          <a:xfrm>
            <a:off x="715142" y="1428736"/>
            <a:ext cx="7572428" cy="1569660"/>
          </a:xfrm>
          <a:prstGeom prst="rect">
            <a:avLst/>
          </a:prstGeom>
        </p:spPr>
        <p:txBody>
          <a:bodyPr wrap="square">
            <a:spAutoFit/>
          </a:bodyPr>
          <a:lstStyle/>
          <a:p>
            <a:r>
              <a:rPr lang="en-US" sz="2400" dirty="0" smtClean="0"/>
              <a:t>. A contract that exists between a bank and its customer is a loan contract. This is because if the customers account is in credit, the bank owes him that money and vice versa, if the account is overdrawn.</a:t>
            </a:r>
            <a:endParaRPr lang="ar-IQ" sz="2400" dirty="0"/>
          </a:p>
        </p:txBody>
      </p:sp>
      <p:pic>
        <p:nvPicPr>
          <p:cNvPr id="3074" name="Picture 2" descr="C:\Users\pc\Desktop\hqdefault (1).jpg"/>
          <p:cNvPicPr>
            <a:picLocks noChangeAspect="1" noChangeArrowheads="1"/>
          </p:cNvPicPr>
          <p:nvPr/>
        </p:nvPicPr>
        <p:blipFill>
          <a:blip r:embed="rId2"/>
          <a:srcRect/>
          <a:stretch>
            <a:fillRect/>
          </a:stretch>
        </p:blipFill>
        <p:spPr bwMode="auto">
          <a:xfrm>
            <a:off x="3572662" y="2571744"/>
            <a:ext cx="4857784" cy="3786190"/>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DDA222B-F936-4F3E-9887-17CE7D4EA166}" type="slidenum">
              <a:rPr lang="en-US" smtClean="0"/>
              <a:pPr/>
              <a:t>36</a:t>
            </a:fld>
            <a:endParaRPr lang="en-US" dirty="0"/>
          </a:p>
        </p:txBody>
      </p:sp>
      <p:sp>
        <p:nvSpPr>
          <p:cNvPr id="4" name="مستطيل 3"/>
          <p:cNvSpPr/>
          <p:nvPr/>
        </p:nvSpPr>
        <p:spPr>
          <a:xfrm>
            <a:off x="786580" y="500042"/>
            <a:ext cx="7429552" cy="3477875"/>
          </a:xfrm>
          <a:prstGeom prst="rect">
            <a:avLst/>
          </a:prstGeom>
        </p:spPr>
        <p:txBody>
          <a:bodyPr wrap="square">
            <a:spAutoFit/>
          </a:bodyPr>
          <a:lstStyle/>
          <a:p>
            <a:r>
              <a:rPr lang="en-US" sz="2800" dirty="0" smtClean="0">
                <a:solidFill>
                  <a:srgbClr val="FF0000"/>
                </a:solidFill>
              </a:rPr>
              <a:t>This relationship is of two types:</a:t>
            </a:r>
          </a:p>
          <a:p>
            <a:endParaRPr lang="en-US" sz="2400" dirty="0" smtClean="0"/>
          </a:p>
          <a:p>
            <a:r>
              <a:rPr lang="en-US" sz="2400" dirty="0" smtClean="0"/>
              <a:t> A. General relationship, and </a:t>
            </a:r>
          </a:p>
          <a:p>
            <a:r>
              <a:rPr lang="en-US" sz="2400" dirty="0" smtClean="0"/>
              <a:t>B. Special relationship. </a:t>
            </a:r>
          </a:p>
          <a:p>
            <a:pPr marL="342900" indent="-342900">
              <a:buAutoNum type="alphaUcPeriod"/>
            </a:pPr>
            <a:r>
              <a:rPr lang="en-US" sz="2400" dirty="0" smtClean="0"/>
              <a:t>General relationship: The general relationship between banker and customer can be classified into two types, viz., </a:t>
            </a:r>
          </a:p>
          <a:p>
            <a:pPr marL="342900" indent="-342900">
              <a:buAutoNum type="arabicPeriod"/>
            </a:pPr>
            <a:r>
              <a:rPr lang="en-US" sz="2400" dirty="0" smtClean="0"/>
              <a:t>Primary relationship, and</a:t>
            </a:r>
          </a:p>
          <a:p>
            <a:pPr marL="342900" indent="-342900">
              <a:buAutoNum type="arabicPeriod"/>
            </a:pPr>
            <a:r>
              <a:rPr lang="en-US" sz="2400" dirty="0" smtClean="0"/>
              <a:t>Secondary relationship. </a:t>
            </a:r>
            <a:endParaRPr lang="ar-IQ"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DDA222B-F936-4F3E-9887-17CE7D4EA166}" type="slidenum">
              <a:rPr lang="en-US" smtClean="0"/>
              <a:pPr/>
              <a:t>37</a:t>
            </a:fld>
            <a:endParaRPr lang="en-US" dirty="0"/>
          </a:p>
        </p:txBody>
      </p:sp>
      <p:sp>
        <p:nvSpPr>
          <p:cNvPr id="4" name="مستطيل 3"/>
          <p:cNvSpPr/>
          <p:nvPr/>
        </p:nvSpPr>
        <p:spPr>
          <a:xfrm>
            <a:off x="786580" y="571480"/>
            <a:ext cx="7500990" cy="3416320"/>
          </a:xfrm>
          <a:prstGeom prst="rect">
            <a:avLst/>
          </a:prstGeom>
        </p:spPr>
        <p:txBody>
          <a:bodyPr wrap="square">
            <a:spAutoFit/>
          </a:bodyPr>
          <a:lstStyle/>
          <a:p>
            <a:pPr marL="342900" indent="-342900">
              <a:buAutoNum type="arabicPeriod"/>
            </a:pPr>
            <a:r>
              <a:rPr lang="en-US" sz="2400" dirty="0" smtClean="0">
                <a:solidFill>
                  <a:srgbClr val="FF0000"/>
                </a:solidFill>
              </a:rPr>
              <a:t>Primary Relationship</a:t>
            </a:r>
          </a:p>
          <a:p>
            <a:pPr marL="342900" indent="-342900"/>
            <a:r>
              <a:rPr lang="en-US" sz="2400" dirty="0" smtClean="0"/>
              <a:t> Primary relationship is in the form of a ‘Debtor’ which arises out of a contract between the banker and customer</a:t>
            </a:r>
          </a:p>
          <a:p>
            <a:pPr marL="342900" indent="-342900"/>
            <a:endParaRPr lang="en-US" sz="2400" dirty="0" smtClean="0"/>
          </a:p>
          <a:p>
            <a:pPr marL="342900" indent="-342900">
              <a:buAutoNum type="arabicPeriod"/>
            </a:pPr>
            <a:r>
              <a:rPr lang="en-US" sz="2400" dirty="0" smtClean="0"/>
              <a:t>The Creditor must Demand Payment: </a:t>
            </a:r>
          </a:p>
          <a:p>
            <a:pPr marL="342900" indent="-342900"/>
            <a:r>
              <a:rPr lang="en-US" sz="2400" dirty="0" smtClean="0"/>
              <a:t>2. Proper Place and Time of Demand</a:t>
            </a:r>
          </a:p>
          <a:p>
            <a:pPr marL="342900" indent="-342900"/>
            <a:r>
              <a:rPr lang="en-US" sz="2400" dirty="0" smtClean="0"/>
              <a:t>3. Demand Must be Made in Proper Form:</a:t>
            </a:r>
          </a:p>
          <a:p>
            <a:pPr marL="342900" indent="-342900"/>
            <a:endParaRPr lang="ar-IQ" sz="2400" dirty="0"/>
          </a:p>
        </p:txBody>
      </p:sp>
      <p:sp>
        <p:nvSpPr>
          <p:cNvPr id="5" name="مستطيل 4"/>
          <p:cNvSpPr/>
          <p:nvPr/>
        </p:nvSpPr>
        <p:spPr>
          <a:xfrm>
            <a:off x="858018" y="3714752"/>
            <a:ext cx="5999982" cy="2246769"/>
          </a:xfrm>
          <a:prstGeom prst="rect">
            <a:avLst/>
          </a:prstGeom>
        </p:spPr>
        <p:txBody>
          <a:bodyPr wrap="square">
            <a:spAutoFit/>
          </a:bodyPr>
          <a:lstStyle/>
          <a:p>
            <a:r>
              <a:rPr lang="en-US" sz="2800" dirty="0" smtClean="0">
                <a:solidFill>
                  <a:srgbClr val="FF0000"/>
                </a:solidFill>
              </a:rPr>
              <a:t>2. Secondary Relationship</a:t>
            </a:r>
          </a:p>
          <a:p>
            <a:r>
              <a:rPr lang="en-US" sz="2800" dirty="0" smtClean="0"/>
              <a:t> It will be in the form of: </a:t>
            </a:r>
          </a:p>
          <a:p>
            <a:pPr marL="342900" indent="-342900">
              <a:buAutoNum type="alphaLcParenBoth"/>
            </a:pPr>
            <a:r>
              <a:rPr lang="en-US" sz="2800" dirty="0" smtClean="0"/>
              <a:t>Banker as agent </a:t>
            </a:r>
          </a:p>
          <a:p>
            <a:pPr marL="342900" indent="-342900">
              <a:buAutoNum type="alphaLcParenBoth"/>
            </a:pPr>
            <a:r>
              <a:rPr lang="en-US" sz="2800" dirty="0" smtClean="0"/>
              <a:t>Banker as trustee </a:t>
            </a:r>
          </a:p>
          <a:p>
            <a:pPr marL="342900" indent="-342900">
              <a:buAutoNum type="alphaLcParenBoth"/>
            </a:pPr>
            <a:r>
              <a:rPr lang="en-US" sz="2800" dirty="0" smtClean="0"/>
              <a:t>Banker as </a:t>
            </a:r>
            <a:r>
              <a:rPr lang="en-US" sz="2800" dirty="0" err="1" smtClean="0"/>
              <a:t>bailee</a:t>
            </a:r>
            <a:endParaRPr lang="ar-IQ"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ADDA222B-F936-4F3E-9887-17CE7D4EA166}" type="slidenum">
              <a:rPr lang="en-US" smtClean="0"/>
              <a:pPr/>
              <a:t>38</a:t>
            </a:fld>
            <a:endParaRPr lang="en-US" dirty="0"/>
          </a:p>
        </p:txBody>
      </p:sp>
      <p:sp>
        <p:nvSpPr>
          <p:cNvPr id="3" name="مستطيل 2"/>
          <p:cNvSpPr/>
          <p:nvPr/>
        </p:nvSpPr>
        <p:spPr>
          <a:xfrm>
            <a:off x="786580" y="714356"/>
            <a:ext cx="7500990" cy="1938992"/>
          </a:xfrm>
          <a:prstGeom prst="rect">
            <a:avLst/>
          </a:prstGeom>
        </p:spPr>
        <p:txBody>
          <a:bodyPr wrap="square">
            <a:spAutoFit/>
          </a:bodyPr>
          <a:lstStyle/>
          <a:p>
            <a:r>
              <a:rPr lang="en-US" sz="2400" dirty="0" smtClean="0"/>
              <a:t>B. Special relationship</a:t>
            </a:r>
          </a:p>
          <a:p>
            <a:r>
              <a:rPr lang="en-US" sz="2400" dirty="0" smtClean="0"/>
              <a:t> The special relationship between banker and customer takes the form of rights which the banker can exercise and the obligations which he owes to his customers.</a:t>
            </a:r>
          </a:p>
          <a:p>
            <a:endParaRPr lang="ar-IQ"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DDA222B-F936-4F3E-9887-17CE7D4EA166}" type="slidenum">
              <a:rPr lang="en-US" smtClean="0"/>
              <a:pPr/>
              <a:t>39</a:t>
            </a:fld>
            <a:endParaRPr lang="en-US" dirty="0"/>
          </a:p>
        </p:txBody>
      </p:sp>
      <p:sp>
        <p:nvSpPr>
          <p:cNvPr id="9" name="مستطيل 8"/>
          <p:cNvSpPr/>
          <p:nvPr/>
        </p:nvSpPr>
        <p:spPr>
          <a:xfrm>
            <a:off x="215076" y="285728"/>
            <a:ext cx="8429684" cy="5632311"/>
          </a:xfrm>
          <a:prstGeom prst="rect">
            <a:avLst/>
          </a:prstGeom>
        </p:spPr>
        <p:txBody>
          <a:bodyPr wrap="square">
            <a:spAutoFit/>
          </a:bodyPr>
          <a:lstStyle/>
          <a:p>
            <a:r>
              <a:rPr lang="en-US" dirty="0" smtClean="0"/>
              <a:t>Following are the rights enjoyed by the banker with regard to the customer’s account: </a:t>
            </a:r>
          </a:p>
          <a:p>
            <a:pPr marL="342900" indent="-342900">
              <a:buAutoNum type="arabicPeriod"/>
            </a:pPr>
            <a:r>
              <a:rPr lang="en-US" dirty="0" smtClean="0">
                <a:solidFill>
                  <a:srgbClr val="FF0000"/>
                </a:solidFill>
              </a:rPr>
              <a:t>Right of general lien: </a:t>
            </a:r>
            <a:r>
              <a:rPr lang="en-US" dirty="0" smtClean="0"/>
              <a:t>One of the important rights enjoyed by a banker is that of general lien. A lien may be defined as the right to retain property belonging to a debtor until he has discharged a debt due to the retainer of the property </a:t>
            </a:r>
          </a:p>
          <a:p>
            <a:pPr marL="342900" indent="-342900">
              <a:buAutoNum type="arabicPeriod"/>
            </a:pPr>
            <a:r>
              <a:rPr lang="en-US" dirty="0" smtClean="0"/>
              <a:t> </a:t>
            </a:r>
            <a:r>
              <a:rPr lang="en-US" dirty="0" smtClean="0">
                <a:solidFill>
                  <a:srgbClr val="FF0000"/>
                </a:solidFill>
              </a:rPr>
              <a:t>Right of set-off </a:t>
            </a:r>
            <a:r>
              <a:rPr lang="en-US" dirty="0" smtClean="0"/>
              <a:t>: The right of set-off is a statutory right which enables a debtor to take into account a debt owed to him by a creditor, before the latter could recover the debt due to him from the debtor</a:t>
            </a:r>
          </a:p>
          <a:p>
            <a:pPr marL="342900" indent="-342900">
              <a:buAutoNum type="arabicPeriod"/>
            </a:pPr>
            <a:r>
              <a:rPr lang="en-US" dirty="0" smtClean="0">
                <a:solidFill>
                  <a:srgbClr val="FF0000"/>
                </a:solidFill>
              </a:rPr>
              <a:t>Right to appropriate payments </a:t>
            </a:r>
            <a:r>
              <a:rPr lang="en-US" dirty="0" smtClean="0"/>
              <a:t>: Whenever the customer deposits funds into his account in the bank, it is his duty to inform the bank to which account they are to be credited</a:t>
            </a:r>
          </a:p>
          <a:p>
            <a:pPr marL="342900" indent="-342900">
              <a:buAutoNum type="arabicPeriod"/>
            </a:pPr>
            <a:r>
              <a:rPr lang="en-US" dirty="0" smtClean="0">
                <a:solidFill>
                  <a:srgbClr val="FF0000"/>
                </a:solidFill>
              </a:rPr>
              <a:t>Right to charge interest, incidental charges </a:t>
            </a:r>
            <a:r>
              <a:rPr lang="en-US" dirty="0" smtClean="0"/>
              <a:t>: As a creditor, a banker has the implied right to charge interest on the advances granted to the customer. </a:t>
            </a:r>
          </a:p>
          <a:p>
            <a:pPr marL="342900" indent="-342900">
              <a:buAutoNum type="arabicPeriod"/>
            </a:pPr>
            <a:r>
              <a:rPr lang="en-US" dirty="0" smtClean="0">
                <a:solidFill>
                  <a:srgbClr val="FF0000"/>
                </a:solidFill>
              </a:rPr>
              <a:t>Right not to produce books of accounts </a:t>
            </a:r>
            <a:r>
              <a:rPr lang="en-US" dirty="0" smtClean="0"/>
              <a:t>: According to the provisions of the Bankers Book Evidence Act, the banker need not produce the original books of accounts as an evidence in the cases in which the banker is not a party. </a:t>
            </a:r>
          </a:p>
          <a:p>
            <a:pPr marL="342900" indent="-342900">
              <a:buAutoNum type="arabicPeriod"/>
            </a:pPr>
            <a:r>
              <a:rPr lang="en-US" dirty="0" smtClean="0">
                <a:solidFill>
                  <a:srgbClr val="FF0000"/>
                </a:solidFill>
              </a:rPr>
              <a:t>Right under </a:t>
            </a:r>
            <a:r>
              <a:rPr lang="en-US" dirty="0" err="1" smtClean="0">
                <a:solidFill>
                  <a:srgbClr val="FF0000"/>
                </a:solidFill>
              </a:rPr>
              <a:t>Garnishi</a:t>
            </a:r>
            <a:r>
              <a:rPr lang="en-US" dirty="0" smtClean="0">
                <a:solidFill>
                  <a:srgbClr val="FF0000"/>
                </a:solidFill>
              </a:rPr>
              <a:t> order </a:t>
            </a:r>
            <a:r>
              <a:rPr lang="en-US" dirty="0" smtClean="0"/>
              <a:t>:The term “Garnishee” is derived from the Latin word “</a:t>
            </a:r>
            <a:r>
              <a:rPr lang="en-US" dirty="0" err="1" smtClean="0"/>
              <a:t>garnire</a:t>
            </a:r>
            <a:r>
              <a:rPr lang="en-US" dirty="0" smtClean="0"/>
              <a:t>” which means “to warn.” This order warns the holder of money of </a:t>
            </a:r>
            <a:r>
              <a:rPr lang="en-US" dirty="0" err="1" smtClean="0"/>
              <a:t>judgement</a:t>
            </a:r>
            <a:r>
              <a:rPr lang="en-US" dirty="0" smtClean="0"/>
              <a:t> debtor, not to make any payment out of it till the court directs.</a:t>
            </a:r>
          </a:p>
          <a:p>
            <a:pPr marL="342900" indent="-342900">
              <a:buAutoNum type="arabicPeriod"/>
            </a:pPr>
            <a:r>
              <a:rPr lang="en-US" dirty="0" smtClean="0">
                <a:solidFill>
                  <a:srgbClr val="FF0000"/>
                </a:solidFill>
              </a:rPr>
              <a:t>Right to close accounts</a:t>
            </a:r>
            <a:r>
              <a:rPr lang="en-US" dirty="0" smtClean="0"/>
              <a:t>: Banker also enjoys the right to close his customer’s account and discontinue operations.</a:t>
            </a: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ADDA222B-F936-4F3E-9887-17CE7D4EA166}" type="slidenum">
              <a:rPr lang="en-US" smtClean="0"/>
              <a:pPr/>
              <a:t>4</a:t>
            </a:fld>
            <a:endParaRPr lang="en-US" dirty="0"/>
          </a:p>
        </p:txBody>
      </p:sp>
      <p:pic>
        <p:nvPicPr>
          <p:cNvPr id="1026" name="Picture 2" descr="C:\Users\pc\Desktop\hqdefault.jpg"/>
          <p:cNvPicPr>
            <a:picLocks noGrp="1" noChangeAspect="1" noChangeArrowheads="1"/>
          </p:cNvPicPr>
          <p:nvPr>
            <p:ph idx="1"/>
          </p:nvPr>
        </p:nvPicPr>
        <p:blipFill>
          <a:blip r:embed="rId2"/>
          <a:srcRect/>
          <a:stretch>
            <a:fillRect/>
          </a:stretch>
        </p:blipFill>
        <p:spPr bwMode="auto">
          <a:xfrm>
            <a:off x="786580" y="714356"/>
            <a:ext cx="7286676" cy="5429288"/>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ADDA222B-F936-4F3E-9887-17CE7D4EA166}" type="slidenum">
              <a:rPr lang="en-US" smtClean="0"/>
              <a:pPr/>
              <a:t>40</a:t>
            </a:fld>
            <a:endParaRPr lang="en-US" dirty="0"/>
          </a:p>
        </p:txBody>
      </p:sp>
      <p:sp>
        <p:nvSpPr>
          <p:cNvPr id="3" name="مستطيل 2"/>
          <p:cNvSpPr/>
          <p:nvPr/>
        </p:nvSpPr>
        <p:spPr>
          <a:xfrm>
            <a:off x="1072332" y="571480"/>
            <a:ext cx="7286676" cy="3785652"/>
          </a:xfrm>
          <a:prstGeom prst="rect">
            <a:avLst/>
          </a:prstGeom>
        </p:spPr>
        <p:txBody>
          <a:bodyPr wrap="square">
            <a:spAutoFit/>
          </a:bodyPr>
          <a:lstStyle/>
          <a:p>
            <a:pPr algn="ctr"/>
            <a:r>
              <a:rPr lang="en-US" sz="2000" dirty="0" smtClean="0">
                <a:solidFill>
                  <a:srgbClr val="FF0000"/>
                </a:solidFill>
              </a:rPr>
              <a:t>Questions for Discussion</a:t>
            </a:r>
          </a:p>
          <a:p>
            <a:pPr algn="ctr"/>
            <a:r>
              <a:rPr lang="en-US" sz="2000" dirty="0" smtClean="0">
                <a:solidFill>
                  <a:srgbClr val="FF0000"/>
                </a:solidFill>
              </a:rPr>
              <a:t> </a:t>
            </a:r>
          </a:p>
          <a:p>
            <a:pPr marL="342900" indent="-342900">
              <a:buAutoNum type="arabicPeriod"/>
            </a:pPr>
            <a:r>
              <a:rPr lang="en-US" sz="2000" dirty="0" smtClean="0">
                <a:solidFill>
                  <a:srgbClr val="FF0000"/>
                </a:solidFill>
              </a:rPr>
              <a:t>Discuss the types of relationship between the banker and the customer. </a:t>
            </a:r>
          </a:p>
          <a:p>
            <a:pPr marL="342900" indent="-342900">
              <a:buAutoNum type="arabicPeriod"/>
            </a:pPr>
            <a:r>
              <a:rPr lang="en-US" sz="2000" dirty="0" smtClean="0">
                <a:solidFill>
                  <a:srgbClr val="FF0000"/>
                </a:solidFill>
              </a:rPr>
              <a:t>Discuss the special features of relationship between the banker and the customer. </a:t>
            </a:r>
          </a:p>
          <a:p>
            <a:pPr marL="342900" indent="-342900">
              <a:buAutoNum type="arabicPeriod"/>
            </a:pPr>
            <a:r>
              <a:rPr lang="en-US" sz="2000" dirty="0" smtClean="0">
                <a:solidFill>
                  <a:srgbClr val="FF0000"/>
                </a:solidFill>
              </a:rPr>
              <a:t>What do you mean by a Banker’s Lien? Explain the distinction between General Lien and Particular Lien. What are the special features of Banker’s Lien? </a:t>
            </a:r>
          </a:p>
          <a:p>
            <a:pPr marL="342900" indent="-342900">
              <a:buAutoNum type="arabicPeriod"/>
            </a:pPr>
            <a:r>
              <a:rPr lang="en-US" sz="2000" dirty="0" smtClean="0">
                <a:solidFill>
                  <a:srgbClr val="FF0000"/>
                </a:solidFill>
              </a:rPr>
              <a:t>Discuss a banker’s right of set-off and right of appropriation. </a:t>
            </a:r>
          </a:p>
          <a:p>
            <a:pPr marL="342900" indent="-342900">
              <a:buAutoNum type="arabicPeriod"/>
            </a:pPr>
            <a:r>
              <a:rPr lang="en-US" sz="2000" dirty="0" smtClean="0">
                <a:solidFill>
                  <a:srgbClr val="FF0000"/>
                </a:solidFill>
              </a:rPr>
              <a:t> What is a Garnishee order? What are the main effects of Garnishee order?</a:t>
            </a:r>
            <a:endParaRPr lang="ar-IQ" sz="2000" dirty="0">
              <a:solidFill>
                <a:srgbClr val="FF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473" y="3429000"/>
            <a:ext cx="7773750" cy="785818"/>
          </a:xfrm>
        </p:spPr>
        <p:txBody>
          <a:bodyPr>
            <a:normAutofit fontScale="90000"/>
          </a:bodyPr>
          <a:lstStyle/>
          <a:p>
            <a:r>
              <a:rPr lang="en-US" b="1" dirty="0" smtClean="0">
                <a:solidFill>
                  <a:srgbClr val="0070C0"/>
                </a:solidFill>
              </a:rPr>
              <a:t>BANK MANAEGMENT</a:t>
            </a:r>
            <a:br>
              <a:rPr lang="en-US" b="1" dirty="0" smtClean="0">
                <a:solidFill>
                  <a:srgbClr val="0070C0"/>
                </a:solidFill>
              </a:rPr>
            </a:br>
            <a:r>
              <a:rPr lang="en-US" b="1" dirty="0" smtClean="0">
                <a:solidFill>
                  <a:srgbClr val="0070C0"/>
                </a:solidFill>
              </a:rPr>
              <a:t>CHAPTER 4 </a:t>
            </a:r>
            <a:endParaRPr lang="en-US" b="1" dirty="0">
              <a:solidFill>
                <a:srgbClr val="0070C0"/>
              </a:solidFill>
            </a:endParaRPr>
          </a:p>
        </p:txBody>
      </p:sp>
      <p:sp>
        <p:nvSpPr>
          <p:cNvPr id="3" name="عنوان فرعي 2"/>
          <p:cNvSpPr>
            <a:spLocks noGrp="1"/>
          </p:cNvSpPr>
          <p:nvPr>
            <p:ph type="subTitle" idx="1"/>
          </p:nvPr>
        </p:nvSpPr>
        <p:spPr>
          <a:xfrm>
            <a:off x="929456" y="4429132"/>
            <a:ext cx="6972884" cy="1857388"/>
          </a:xfrm>
        </p:spPr>
        <p:txBody>
          <a:bodyPr>
            <a:normAutofit/>
          </a:bodyPr>
          <a:lstStyle/>
          <a:p>
            <a:r>
              <a:rPr lang="en-US" sz="2400" dirty="0" smtClean="0">
                <a:solidFill>
                  <a:srgbClr val="FF0000"/>
                </a:solidFill>
              </a:rPr>
              <a:t>KAWA A. KHORSHEED</a:t>
            </a:r>
            <a:endParaRPr lang="ar-IQ" sz="2400" dirty="0" smtClean="0">
              <a:solidFill>
                <a:srgbClr val="FF0000"/>
              </a:solidFill>
            </a:endParaRPr>
          </a:p>
          <a:p>
            <a:r>
              <a:rPr lang="en-US" sz="2400" dirty="0" smtClean="0">
                <a:solidFill>
                  <a:srgbClr val="FF0000"/>
                </a:solidFill>
              </a:rPr>
              <a:t>2019</a:t>
            </a:r>
            <a:r>
              <a:rPr lang="ar-IQ" sz="2400" dirty="0" smtClean="0">
                <a:solidFill>
                  <a:srgbClr val="FF0000"/>
                </a:solidFill>
              </a:rPr>
              <a:t>-</a:t>
            </a:r>
            <a:r>
              <a:rPr lang="en-US" sz="2400" dirty="0" smtClean="0">
                <a:solidFill>
                  <a:srgbClr val="FF0000"/>
                </a:solidFill>
              </a:rPr>
              <a:t>2018</a:t>
            </a:r>
            <a:r>
              <a:rPr lang="ar-OM" sz="2400" dirty="0" smtClean="0">
                <a:solidFill>
                  <a:srgbClr val="FF0000"/>
                </a:solidFill>
              </a:rPr>
              <a:t> </a:t>
            </a:r>
            <a:endParaRPr lang="ar-IQ" sz="2400" dirty="0" smtClean="0">
              <a:solidFill>
                <a:srgbClr val="FF0000"/>
              </a:solidFill>
            </a:endParaRPr>
          </a:p>
          <a:p>
            <a:r>
              <a:rPr lang="en-US" sz="2400" dirty="0" smtClean="0">
                <a:solidFill>
                  <a:srgbClr val="FF0000"/>
                </a:solidFill>
              </a:rPr>
              <a:t>Kawa_mba@yahoo.com</a:t>
            </a:r>
          </a:p>
          <a:p>
            <a:endParaRPr lang="en-US" sz="2400" dirty="0"/>
          </a:p>
        </p:txBody>
      </p:sp>
      <p:pic>
        <p:nvPicPr>
          <p:cNvPr id="4" name="Picture 2" descr="C:\Users\APPLE\Desktop\salahaden logo.png"/>
          <p:cNvPicPr>
            <a:picLocks noChangeAspect="1" noChangeArrowheads="1"/>
          </p:cNvPicPr>
          <p:nvPr/>
        </p:nvPicPr>
        <p:blipFill>
          <a:blip r:embed="rId2"/>
          <a:srcRect/>
          <a:stretch>
            <a:fillRect/>
          </a:stretch>
        </p:blipFill>
        <p:spPr bwMode="auto">
          <a:xfrm>
            <a:off x="858018" y="424762"/>
            <a:ext cx="2354257" cy="2432733"/>
          </a:xfrm>
          <a:prstGeom prst="rect">
            <a:avLst/>
          </a:prstGeom>
          <a:noFill/>
          <a:ln w="9525">
            <a:noFill/>
            <a:miter lim="800000"/>
            <a:headEnd/>
            <a:tailEnd/>
          </a:ln>
        </p:spPr>
      </p:pic>
      <p:sp>
        <p:nvSpPr>
          <p:cNvPr id="5" name="Rectangle 4"/>
          <p:cNvSpPr/>
          <p:nvPr/>
        </p:nvSpPr>
        <p:spPr>
          <a:xfrm>
            <a:off x="3286910" y="357166"/>
            <a:ext cx="5858678" cy="2431435"/>
          </a:xfrm>
          <a:prstGeom prst="rect">
            <a:avLst/>
          </a:prstGeom>
        </p:spPr>
        <p:txBody>
          <a:bodyPr wrap="square">
            <a:spAutoFit/>
          </a:bodyPr>
          <a:lstStyle/>
          <a:p>
            <a:pPr algn="ctr"/>
            <a:r>
              <a:rPr lang="en-US" sz="2400" b="1" dirty="0" smtClean="0">
                <a:solidFill>
                  <a:srgbClr val="FF0000"/>
                </a:solidFill>
                <a:latin typeface="Franklin Gothic Book" pitchFamily="34" charset="0"/>
                <a:ea typeface="Arabic Transparent"/>
                <a:cs typeface="Arabic Transparent"/>
              </a:rPr>
              <a:t>UNVERSITY OF SALAHADDIN</a:t>
            </a:r>
            <a:endParaRPr lang="ar-SA" sz="2400" b="1" dirty="0" smtClean="0">
              <a:solidFill>
                <a:srgbClr val="FF0000"/>
              </a:solidFill>
              <a:latin typeface="Franklin Gothic Book" pitchFamily="34" charset="0"/>
              <a:ea typeface="Arabic Transparent"/>
              <a:cs typeface="Arabic Transparent"/>
            </a:endParaRPr>
          </a:p>
          <a:p>
            <a:pPr algn="ctr"/>
            <a:r>
              <a:rPr lang="en-US" sz="2400" b="1" dirty="0" smtClean="0">
                <a:solidFill>
                  <a:srgbClr val="FF0000"/>
                </a:solidFill>
                <a:latin typeface="Franklin Gothic Book" pitchFamily="34" charset="0"/>
                <a:ea typeface="Arabic Transparent"/>
                <a:cs typeface="Arabic Transparent"/>
              </a:rPr>
              <a:t>COLLEGE OF ADMINISTRATION &amp; ECONOMIC</a:t>
            </a:r>
            <a:endParaRPr lang="ar-IQ" sz="2400" b="1" dirty="0" smtClean="0">
              <a:solidFill>
                <a:srgbClr val="FF0000"/>
              </a:solidFill>
              <a:latin typeface="Franklin Gothic Book" pitchFamily="34" charset="0"/>
              <a:ea typeface="Arabic Transparent"/>
              <a:cs typeface="Arabic Transparent"/>
            </a:endParaRPr>
          </a:p>
          <a:p>
            <a:pPr algn="ctr"/>
            <a:r>
              <a:rPr lang="en-US" sz="2400" b="1" dirty="0" smtClean="0">
                <a:solidFill>
                  <a:srgbClr val="FF0000"/>
                </a:solidFill>
                <a:latin typeface="Franklin Gothic Book" pitchFamily="34" charset="0"/>
                <a:ea typeface="Arabic Transparent"/>
                <a:cs typeface="Arabic Transparent"/>
              </a:rPr>
              <a:t>BANKING&amp;FINANCE DEPARTMENT</a:t>
            </a:r>
          </a:p>
          <a:p>
            <a:pPr algn="ctr"/>
            <a:r>
              <a:rPr lang="en-US" sz="2400" b="1" dirty="0" smtClean="0">
                <a:solidFill>
                  <a:srgbClr val="FF0000"/>
                </a:solidFill>
                <a:latin typeface="Franklin Gothic Book" pitchFamily="34" charset="0"/>
                <a:ea typeface="Arabic Transparent"/>
                <a:cs typeface="Arabic Transparent"/>
              </a:rPr>
              <a:t>FOURTH_YEARS </a:t>
            </a:r>
            <a:endParaRPr lang="ar-SA" sz="2400" b="1" dirty="0" smtClean="0">
              <a:solidFill>
                <a:srgbClr val="FF0000"/>
              </a:solidFill>
              <a:latin typeface="Franklin Gothic Book" pitchFamily="34" charset="0"/>
              <a:ea typeface="Arabic Transparent"/>
              <a:cs typeface="Arabic Transparent"/>
            </a:endParaRPr>
          </a:p>
          <a:p>
            <a:pPr algn="ctr"/>
            <a:r>
              <a:rPr lang="ar-SA" sz="3200" b="1" dirty="0" smtClean="0">
                <a:solidFill>
                  <a:srgbClr val="000099"/>
                </a:solidFill>
                <a:latin typeface="Franklin Gothic Book" pitchFamily="34" charset="0"/>
                <a:ea typeface="Arabic Transparent"/>
                <a:cs typeface="Arabic Transparent"/>
              </a:rPr>
              <a:t> </a:t>
            </a:r>
            <a:endParaRPr lang="ar-SA" sz="3200" b="1" dirty="0">
              <a:solidFill>
                <a:srgbClr val="000099"/>
              </a:solidFill>
              <a:latin typeface="Franklin Gothic Book" pitchFamily="34" charset="0"/>
              <a:ea typeface="Arabic Transparent"/>
              <a:cs typeface="Arabic Transparent"/>
            </a:endParaRPr>
          </a:p>
        </p:txBody>
      </p:sp>
      <p:sp>
        <p:nvSpPr>
          <p:cNvPr id="6" name="Slide Number Placeholder 5"/>
          <p:cNvSpPr>
            <a:spLocks noGrp="1"/>
          </p:cNvSpPr>
          <p:nvPr>
            <p:ph type="sldNum" sz="quarter" idx="12"/>
          </p:nvPr>
        </p:nvSpPr>
        <p:spPr/>
        <p:txBody>
          <a:bodyPr/>
          <a:lstStyle/>
          <a:p>
            <a:fld id="{ADDA222B-F936-4F3E-9887-17CE7D4EA166}" type="slidenum">
              <a:rPr lang="en-US" smtClean="0"/>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CHAPTER-4</a:t>
            </a:r>
            <a:endParaRPr lang="ar-IQ" dirty="0"/>
          </a:p>
        </p:txBody>
      </p:sp>
      <p:sp>
        <p:nvSpPr>
          <p:cNvPr id="3" name="عنصر نائب للمحتوى 2"/>
          <p:cNvSpPr>
            <a:spLocks noGrp="1"/>
          </p:cNvSpPr>
          <p:nvPr>
            <p:ph idx="1"/>
          </p:nvPr>
        </p:nvSpPr>
        <p:spPr/>
        <p:txBody>
          <a:bodyPr>
            <a:normAutofit fontScale="62500" lnSpcReduction="20000"/>
          </a:bodyPr>
          <a:lstStyle/>
          <a:p>
            <a:pPr>
              <a:buNone/>
            </a:pPr>
            <a:r>
              <a:rPr lang="en-US" dirty="0" smtClean="0"/>
              <a:t>LOANS AND ADVANCES </a:t>
            </a:r>
          </a:p>
          <a:p>
            <a:pPr>
              <a:buNone/>
            </a:pPr>
            <a:r>
              <a:rPr lang="en-US" dirty="0" smtClean="0"/>
              <a:t>INTRODUCTION </a:t>
            </a:r>
          </a:p>
          <a:p>
            <a:pPr>
              <a:buNone/>
            </a:pPr>
            <a:r>
              <a:rPr lang="en-US" dirty="0" smtClean="0"/>
              <a:t>General Rules of Sound Lending </a:t>
            </a:r>
          </a:p>
          <a:p>
            <a:pPr>
              <a:buNone/>
            </a:pPr>
            <a:r>
              <a:rPr lang="en-US" dirty="0" smtClean="0"/>
              <a:t>Forms of Lending (Advances) </a:t>
            </a:r>
          </a:p>
          <a:p>
            <a:pPr>
              <a:buNone/>
            </a:pPr>
            <a:r>
              <a:rPr lang="en-US" dirty="0" smtClean="0"/>
              <a:t>Merits of Granting Loans </a:t>
            </a:r>
          </a:p>
          <a:p>
            <a:pPr>
              <a:buNone/>
            </a:pPr>
            <a:r>
              <a:rPr lang="en-US" dirty="0" smtClean="0"/>
              <a:t>Demerits </a:t>
            </a:r>
          </a:p>
          <a:p>
            <a:pPr>
              <a:buNone/>
            </a:pPr>
            <a:r>
              <a:rPr lang="en-US" dirty="0" smtClean="0"/>
              <a:t>Merits of Cash Credit </a:t>
            </a:r>
          </a:p>
          <a:p>
            <a:pPr>
              <a:buNone/>
            </a:pPr>
            <a:r>
              <a:rPr lang="en-US" dirty="0" smtClean="0"/>
              <a:t>Demerits </a:t>
            </a:r>
          </a:p>
          <a:p>
            <a:pPr>
              <a:buNone/>
            </a:pPr>
            <a:r>
              <a:rPr lang="en-US" dirty="0" smtClean="0"/>
              <a:t>Distinction Between Loan and Cash Credit </a:t>
            </a:r>
          </a:p>
          <a:p>
            <a:pPr>
              <a:buNone/>
            </a:pPr>
            <a:r>
              <a:rPr lang="en-US" dirty="0" smtClean="0"/>
              <a:t>Distinction Between Cash Credit and Overdraft </a:t>
            </a:r>
          </a:p>
          <a:p>
            <a:pPr>
              <a:buNone/>
            </a:pPr>
            <a:r>
              <a:rPr lang="en-US" dirty="0" smtClean="0"/>
              <a:t>Types of Loans and Advances </a:t>
            </a:r>
          </a:p>
          <a:p>
            <a:pPr>
              <a:buNone/>
            </a:pPr>
            <a:r>
              <a:rPr lang="en-US" dirty="0" smtClean="0"/>
              <a:t>Determining Creditworthiness </a:t>
            </a:r>
          </a:p>
          <a:p>
            <a:pPr>
              <a:buNone/>
            </a:pPr>
            <a:r>
              <a:rPr lang="en-US" dirty="0" smtClean="0"/>
              <a:t>Sources of Credit Information </a:t>
            </a:r>
          </a:p>
          <a:p>
            <a:pPr>
              <a:buNone/>
            </a:pPr>
            <a:r>
              <a:rPr lang="en-US" dirty="0" smtClean="0"/>
              <a:t>Conclusion </a:t>
            </a: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42</a:t>
            </a:fld>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dirty="0" smtClean="0">
                <a:solidFill>
                  <a:srgbClr val="FF0000"/>
                </a:solidFill>
              </a:rPr>
              <a:t>INTRODUCTION</a:t>
            </a:r>
            <a:endParaRPr lang="ar-IQ" sz="3600" dirty="0">
              <a:solidFill>
                <a:srgbClr val="FF0000"/>
              </a:solidFill>
            </a:endParaRPr>
          </a:p>
        </p:txBody>
      </p:sp>
      <p:sp>
        <p:nvSpPr>
          <p:cNvPr id="3" name="عنصر نائب للمحتوى 2"/>
          <p:cNvSpPr>
            <a:spLocks noGrp="1"/>
          </p:cNvSpPr>
          <p:nvPr>
            <p:ph idx="1"/>
          </p:nvPr>
        </p:nvSpPr>
        <p:spPr/>
        <p:txBody>
          <a:bodyPr/>
          <a:lstStyle/>
          <a:p>
            <a:pPr>
              <a:buNone/>
            </a:pPr>
            <a:r>
              <a:rPr lang="en-US" dirty="0" smtClean="0"/>
              <a:t>One of the primary functions of a bank is to grant loans. Whatever money the bank receives by way of deposits, it lends a major part of it to its customers by way of loans, advances, cash credit and overdraft.</a:t>
            </a: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43</a:t>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DDA222B-F936-4F3E-9887-17CE7D4EA166}" type="slidenum">
              <a:rPr lang="en-US" smtClean="0"/>
              <a:pPr/>
              <a:t>44</a:t>
            </a:fld>
            <a:endParaRPr lang="en-US" dirty="0"/>
          </a:p>
        </p:txBody>
      </p:sp>
      <p:sp>
        <p:nvSpPr>
          <p:cNvPr id="5" name="مستطيل 4"/>
          <p:cNvSpPr/>
          <p:nvPr/>
        </p:nvSpPr>
        <p:spPr>
          <a:xfrm>
            <a:off x="2429654" y="571480"/>
            <a:ext cx="5429288" cy="523220"/>
          </a:xfrm>
          <a:prstGeom prst="rect">
            <a:avLst/>
          </a:prstGeom>
        </p:spPr>
        <p:txBody>
          <a:bodyPr wrap="square">
            <a:spAutoFit/>
          </a:bodyPr>
          <a:lstStyle/>
          <a:p>
            <a:r>
              <a:rPr lang="en-US" sz="2800" dirty="0" smtClean="0">
                <a:solidFill>
                  <a:srgbClr val="FF0000"/>
                </a:solidFill>
              </a:rPr>
              <a:t>LOANS AND ADVANCES</a:t>
            </a:r>
            <a:endParaRPr lang="ar-IQ" sz="2800" dirty="0">
              <a:solidFill>
                <a:srgbClr val="FF0000"/>
              </a:solidFill>
            </a:endParaRPr>
          </a:p>
        </p:txBody>
      </p:sp>
      <p:sp>
        <p:nvSpPr>
          <p:cNvPr id="6" name="مستطيل 5"/>
          <p:cNvSpPr/>
          <p:nvPr/>
        </p:nvSpPr>
        <p:spPr>
          <a:xfrm>
            <a:off x="929456" y="1214422"/>
            <a:ext cx="7715304" cy="2677656"/>
          </a:xfrm>
          <a:prstGeom prst="rect">
            <a:avLst/>
          </a:prstGeom>
        </p:spPr>
        <p:txBody>
          <a:bodyPr wrap="square">
            <a:spAutoFit/>
          </a:bodyPr>
          <a:lstStyle/>
          <a:p>
            <a:r>
              <a:rPr lang="en-US" sz="2800" dirty="0" smtClean="0"/>
              <a:t>General Rules of Sound Lending A banker should use his third eye and third ear (although the God has given him only two eyes and two ears) while granting loans. In other words, he must be extra careful while granting loans. A banker should take the following precautions: </a:t>
            </a:r>
            <a:endParaRPr lang="ar-IQ" sz="28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2800" b="1" dirty="0" smtClean="0">
                <a:solidFill>
                  <a:srgbClr val="FF0000"/>
                </a:solidFill>
              </a:rPr>
              <a:t>Principles of Sound Lending</a:t>
            </a:r>
            <a:br>
              <a:rPr lang="en-US" sz="2800" b="1" dirty="0" smtClean="0">
                <a:solidFill>
                  <a:srgbClr val="FF0000"/>
                </a:solidFill>
              </a:rPr>
            </a:br>
            <a:endParaRPr lang="ar-IQ" sz="2800" b="1" dirty="0">
              <a:solidFill>
                <a:srgbClr val="FF0000"/>
              </a:solidFill>
            </a:endParaRPr>
          </a:p>
        </p:txBody>
      </p:sp>
      <p:sp>
        <p:nvSpPr>
          <p:cNvPr id="3" name="عنصر نائب للمحتوى 2"/>
          <p:cNvSpPr>
            <a:spLocks noGrp="1"/>
          </p:cNvSpPr>
          <p:nvPr>
            <p:ph idx="1"/>
          </p:nvPr>
        </p:nvSpPr>
        <p:spPr/>
        <p:txBody>
          <a:bodyPr>
            <a:normAutofit fontScale="92500" lnSpcReduction="20000"/>
          </a:bodyPr>
          <a:lstStyle/>
          <a:p>
            <a:pPr marL="514350" indent="-514350">
              <a:buAutoNum type="arabicPeriod"/>
            </a:pPr>
            <a:r>
              <a:rPr lang="en-US" dirty="0" smtClean="0"/>
              <a:t>Safety</a:t>
            </a:r>
          </a:p>
          <a:p>
            <a:pPr marL="514350" indent="-514350">
              <a:buAutoNum type="arabicPeriod"/>
            </a:pPr>
            <a:r>
              <a:rPr lang="en-US" dirty="0" smtClean="0"/>
              <a:t>Liquidity</a:t>
            </a:r>
          </a:p>
          <a:p>
            <a:pPr marL="514350" indent="-514350">
              <a:buAutoNum type="arabicPeriod"/>
            </a:pPr>
            <a:r>
              <a:rPr lang="en-US" dirty="0" smtClean="0"/>
              <a:t>Profitability</a:t>
            </a:r>
          </a:p>
          <a:p>
            <a:pPr marL="514350" indent="-514350">
              <a:buAutoNum type="arabicPeriod"/>
            </a:pPr>
            <a:r>
              <a:rPr lang="en-US" dirty="0" smtClean="0"/>
              <a:t>Diversification </a:t>
            </a:r>
          </a:p>
          <a:p>
            <a:pPr marL="514350" indent="-514350">
              <a:buAutoNum type="arabicPeriod"/>
            </a:pPr>
            <a:r>
              <a:rPr lang="en-US" dirty="0" smtClean="0"/>
              <a:t>Object of loan </a:t>
            </a:r>
          </a:p>
          <a:p>
            <a:pPr marL="514350" indent="-514350">
              <a:buAutoNum type="arabicPeriod"/>
            </a:pPr>
            <a:r>
              <a:rPr lang="en-US" dirty="0" smtClean="0"/>
              <a:t>Security </a:t>
            </a:r>
          </a:p>
          <a:p>
            <a:pPr marL="514350" indent="-514350">
              <a:buAutoNum type="arabicPeriod"/>
            </a:pPr>
            <a:r>
              <a:rPr lang="en-US" dirty="0" smtClean="0"/>
              <a:t>Margin Money </a:t>
            </a:r>
          </a:p>
          <a:p>
            <a:pPr marL="514350" indent="-514350">
              <a:buAutoNum type="arabicPeriod"/>
            </a:pPr>
            <a:r>
              <a:rPr lang="en-US" dirty="0" smtClean="0"/>
              <a:t>National Interest </a:t>
            </a:r>
          </a:p>
          <a:p>
            <a:pPr marL="514350" indent="-514350">
              <a:buAutoNum type="arabicPeriod"/>
            </a:pPr>
            <a:r>
              <a:rPr lang="en-US" dirty="0" smtClean="0"/>
              <a:t>Character of the borrower</a:t>
            </a: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45</a:t>
            </a:fld>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smtClean="0">
                <a:solidFill>
                  <a:srgbClr val="FF0000"/>
                </a:solidFill>
              </a:rPr>
              <a:t>Forms of Lending (Advances)</a:t>
            </a:r>
            <a:endParaRPr lang="ar-IQ" sz="3600" b="1" dirty="0">
              <a:solidFill>
                <a:srgbClr val="FF0000"/>
              </a:solidFill>
            </a:endParaRPr>
          </a:p>
        </p:txBody>
      </p:sp>
      <p:sp>
        <p:nvSpPr>
          <p:cNvPr id="3" name="عنصر نائب للمحتوى 2"/>
          <p:cNvSpPr>
            <a:spLocks noGrp="1"/>
          </p:cNvSpPr>
          <p:nvPr>
            <p:ph idx="1"/>
          </p:nvPr>
        </p:nvSpPr>
        <p:spPr/>
        <p:txBody>
          <a:bodyPr/>
          <a:lstStyle/>
          <a:p>
            <a:pPr>
              <a:buNone/>
            </a:pPr>
            <a:r>
              <a:rPr lang="en-US" dirty="0" smtClean="0"/>
              <a:t>Banks lend for working capital requirements in the form of: </a:t>
            </a:r>
          </a:p>
          <a:p>
            <a:pPr marL="514350" indent="-514350">
              <a:buAutoNum type="arabicPeriod"/>
            </a:pPr>
            <a:r>
              <a:rPr lang="en-US" dirty="0" smtClean="0"/>
              <a:t>Loans </a:t>
            </a:r>
          </a:p>
          <a:p>
            <a:pPr marL="514350" indent="-514350">
              <a:buAutoNum type="arabicPeriod"/>
            </a:pPr>
            <a:r>
              <a:rPr lang="en-US" dirty="0" smtClean="0"/>
              <a:t>Cash credit </a:t>
            </a:r>
          </a:p>
          <a:p>
            <a:pPr marL="514350" indent="-514350">
              <a:buAutoNum type="arabicPeriod"/>
            </a:pPr>
            <a:r>
              <a:rPr lang="en-US" dirty="0" smtClean="0"/>
              <a:t>Overdraft </a:t>
            </a:r>
          </a:p>
          <a:p>
            <a:pPr marL="514350" indent="-514350">
              <a:buAutoNum type="arabicPeriod"/>
            </a:pPr>
            <a:r>
              <a:rPr lang="en-US" dirty="0" smtClean="0"/>
              <a:t>Purchase and discounting of bills of exchange.</a:t>
            </a: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46</a:t>
            </a:fld>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DDA222B-F936-4F3E-9887-17CE7D4EA166}" type="slidenum">
              <a:rPr lang="en-US" smtClean="0"/>
              <a:pPr/>
              <a:t>47</a:t>
            </a:fld>
            <a:endParaRPr lang="en-US" dirty="0"/>
          </a:p>
        </p:txBody>
      </p:sp>
      <p:sp>
        <p:nvSpPr>
          <p:cNvPr id="4" name="مستطيل 3"/>
          <p:cNvSpPr/>
          <p:nvPr/>
        </p:nvSpPr>
        <p:spPr>
          <a:xfrm>
            <a:off x="500828" y="571481"/>
            <a:ext cx="8215370" cy="5775188"/>
          </a:xfrm>
          <a:prstGeom prst="rect">
            <a:avLst/>
          </a:prstGeom>
        </p:spPr>
        <p:txBody>
          <a:bodyPr wrap="square">
            <a:spAutoFit/>
          </a:bodyPr>
          <a:lstStyle/>
          <a:p>
            <a:r>
              <a:rPr lang="en-US" sz="2400" dirty="0" smtClean="0">
                <a:solidFill>
                  <a:srgbClr val="FF0000"/>
                </a:solidFill>
              </a:rPr>
              <a:t>Merits of Granting Loans </a:t>
            </a:r>
          </a:p>
          <a:p>
            <a:pPr marL="342900" indent="-342900">
              <a:buAutoNum type="alphaUcPeriod"/>
            </a:pPr>
            <a:r>
              <a:rPr lang="en-US" sz="2400" dirty="0" smtClean="0"/>
              <a:t>Simplicity </a:t>
            </a:r>
          </a:p>
          <a:p>
            <a:pPr marL="342900" indent="-342900"/>
            <a:r>
              <a:rPr lang="en-US" sz="2400" dirty="0" smtClean="0"/>
              <a:t>The method is very simple. Interest is payable on the entire amount of the loan. </a:t>
            </a:r>
          </a:p>
          <a:p>
            <a:pPr marL="342900" indent="-342900"/>
            <a:r>
              <a:rPr lang="en-US" sz="2400" dirty="0" smtClean="0"/>
              <a:t>B. Better Recovery of Interest and Loan </a:t>
            </a:r>
          </a:p>
          <a:p>
            <a:pPr marL="342900" indent="-342900"/>
            <a:r>
              <a:rPr lang="en-US" sz="2400" dirty="0" smtClean="0"/>
              <a:t>The customer knows in advance the time of return of the loan. Therefore, he makes arrangement for its return. In case he does not return the loan in time, the bank will not grant loans and advances to him in future. It acts as an automatic regulator to discipline the borrower. </a:t>
            </a:r>
          </a:p>
          <a:p>
            <a:pPr marL="342900" indent="-342900"/>
            <a:r>
              <a:rPr lang="en-US" sz="2400" dirty="0" smtClean="0"/>
              <a:t>C. Profitability </a:t>
            </a:r>
          </a:p>
          <a:p>
            <a:pPr marL="342900" indent="-342900"/>
            <a:r>
              <a:rPr lang="en-US" sz="2400" dirty="0" smtClean="0"/>
              <a:t>From the point of view of the bank, the method is economical. The customer has to pay interest on the entire amount of the loan even if he has not withdrawn the entire loan. To that extent funds can be used by the bank.</a:t>
            </a:r>
            <a:endParaRPr lang="ar-IQ" sz="24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DDA222B-F936-4F3E-9887-17CE7D4EA166}" type="slidenum">
              <a:rPr lang="en-US" smtClean="0"/>
              <a:pPr/>
              <a:t>48</a:t>
            </a:fld>
            <a:endParaRPr lang="en-US" dirty="0"/>
          </a:p>
        </p:txBody>
      </p:sp>
      <p:sp>
        <p:nvSpPr>
          <p:cNvPr id="7" name="مستطيل 6"/>
          <p:cNvSpPr/>
          <p:nvPr/>
        </p:nvSpPr>
        <p:spPr>
          <a:xfrm>
            <a:off x="572266" y="500043"/>
            <a:ext cx="8001056" cy="4524315"/>
          </a:xfrm>
          <a:prstGeom prst="rect">
            <a:avLst/>
          </a:prstGeom>
        </p:spPr>
        <p:txBody>
          <a:bodyPr wrap="square">
            <a:spAutoFit/>
          </a:bodyPr>
          <a:lstStyle/>
          <a:p>
            <a:r>
              <a:rPr lang="en-US" sz="2400" dirty="0" smtClean="0">
                <a:solidFill>
                  <a:srgbClr val="FF0000"/>
                </a:solidFill>
              </a:rPr>
              <a:t>Demerits</a:t>
            </a:r>
            <a:r>
              <a:rPr lang="en-US" sz="2400" dirty="0" smtClean="0"/>
              <a:t> </a:t>
            </a:r>
          </a:p>
          <a:p>
            <a:endParaRPr lang="en-US" sz="2400" dirty="0" smtClean="0"/>
          </a:p>
          <a:p>
            <a:pPr marL="342900" indent="-342900">
              <a:buAutoNum type="alphaUcPeriod"/>
            </a:pPr>
            <a:r>
              <a:rPr lang="en-US" sz="2400" dirty="0" smtClean="0"/>
              <a:t>Inflexibility </a:t>
            </a:r>
          </a:p>
          <a:p>
            <a:pPr marL="342900" indent="-342900"/>
            <a:r>
              <a:rPr lang="en-US" sz="2400" dirty="0" smtClean="0"/>
              <a:t>The method is simple but inflexible. Borrower has to make a fresh request for the loan every time he requires the loan. </a:t>
            </a:r>
          </a:p>
          <a:p>
            <a:pPr marL="342900" indent="-342900"/>
            <a:r>
              <a:rPr lang="en-US" sz="2400" dirty="0" smtClean="0"/>
              <a:t>B. Over borrowing </a:t>
            </a:r>
          </a:p>
          <a:p>
            <a:pPr marL="342900" indent="-342900"/>
            <a:r>
              <a:rPr lang="en-US" sz="2400" dirty="0" smtClean="0"/>
              <a:t>Since the loan method is inflexible a customer takes a loan in excess of his needs to meet any contingency. This results in over borrowing. </a:t>
            </a:r>
          </a:p>
          <a:p>
            <a:pPr marL="342900" indent="-342900"/>
            <a:r>
              <a:rPr lang="en-US" sz="2400" dirty="0" smtClean="0"/>
              <a:t>C. More Formalities</a:t>
            </a:r>
          </a:p>
          <a:p>
            <a:pPr marL="342900" indent="-342900"/>
            <a:r>
              <a:rPr lang="en-US" sz="2400" dirty="0" smtClean="0"/>
              <a:t> As compared to cash credit and overdraft methods, loan documentation is more complicated.</a:t>
            </a:r>
            <a:endParaRPr lang="ar-IQ" sz="24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DDA222B-F936-4F3E-9887-17CE7D4EA166}" type="slidenum">
              <a:rPr lang="en-US" smtClean="0"/>
              <a:pPr/>
              <a:t>49</a:t>
            </a:fld>
            <a:endParaRPr lang="en-US" dirty="0"/>
          </a:p>
        </p:txBody>
      </p:sp>
      <p:sp>
        <p:nvSpPr>
          <p:cNvPr id="4" name="مستطيل 3"/>
          <p:cNvSpPr/>
          <p:nvPr/>
        </p:nvSpPr>
        <p:spPr>
          <a:xfrm>
            <a:off x="286514" y="500043"/>
            <a:ext cx="8501122" cy="5262979"/>
          </a:xfrm>
          <a:prstGeom prst="rect">
            <a:avLst/>
          </a:prstGeom>
        </p:spPr>
        <p:txBody>
          <a:bodyPr wrap="square">
            <a:spAutoFit/>
          </a:bodyPr>
          <a:lstStyle/>
          <a:p>
            <a:r>
              <a:rPr lang="en-US" sz="2400" dirty="0" smtClean="0">
                <a:solidFill>
                  <a:srgbClr val="FF0000"/>
                </a:solidFill>
              </a:rPr>
              <a:t>Merits of Cash Credit </a:t>
            </a:r>
          </a:p>
          <a:p>
            <a:pPr marL="342900" indent="-342900">
              <a:buAutoNum type="alphaUcPeriod"/>
            </a:pPr>
            <a:r>
              <a:rPr lang="en-US" sz="2400" dirty="0" smtClean="0"/>
              <a:t>Flexibility </a:t>
            </a:r>
          </a:p>
          <a:p>
            <a:pPr marL="342900" indent="-342900"/>
            <a:r>
              <a:rPr lang="en-US" sz="2400" dirty="0" smtClean="0"/>
              <a:t>The greatest advantage of cash credit method is that it is flexible. A customer can withdraw and deposit money any number of times. </a:t>
            </a:r>
          </a:p>
          <a:p>
            <a:pPr marL="342900" indent="-342900"/>
            <a:r>
              <a:rPr lang="en-US" sz="2400" dirty="0" smtClean="0"/>
              <a:t>B. Economical </a:t>
            </a:r>
          </a:p>
          <a:p>
            <a:pPr marL="342900" indent="-342900"/>
            <a:r>
              <a:rPr lang="en-US" sz="2400" dirty="0" smtClean="0"/>
              <a:t>The scheme is economical. A borrower has to pay interest only on the amount borrowed and that too for the period the amount is actually withdrawn. Unlike a loan he is not required to pay interest on the entire amounts of the loan. </a:t>
            </a:r>
          </a:p>
          <a:p>
            <a:pPr marL="342900" indent="-342900"/>
            <a:r>
              <a:rPr lang="en-US" sz="2400" dirty="0" smtClean="0"/>
              <a:t>C. Less Formalities</a:t>
            </a:r>
          </a:p>
          <a:p>
            <a:pPr marL="342900" indent="-342900"/>
            <a:r>
              <a:rPr lang="en-US" sz="2400" dirty="0" smtClean="0"/>
              <a:t> As compared to the loan method, there are less formalities, and frequent documentation is avoided. Moreover, documentation in this method is less complicated.</a:t>
            </a:r>
            <a:endParaRPr lang="ar-IQ"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80" y="274638"/>
            <a:ext cx="8231029" cy="939784"/>
          </a:xfrm>
        </p:spPr>
        <p:style>
          <a:lnRef idx="1">
            <a:schemeClr val="accent3"/>
          </a:lnRef>
          <a:fillRef idx="2">
            <a:schemeClr val="accent3"/>
          </a:fillRef>
          <a:effectRef idx="1">
            <a:schemeClr val="accent3"/>
          </a:effectRef>
          <a:fontRef idx="minor">
            <a:schemeClr val="dk1"/>
          </a:fontRef>
        </p:style>
        <p:txBody>
          <a:bodyPr>
            <a:normAutofit/>
          </a:bodyPr>
          <a:lstStyle/>
          <a:p>
            <a:r>
              <a:rPr lang="en-US" sz="2400" dirty="0" smtClean="0"/>
              <a:t>From the above definition of Letter of Credit, it is clear that there are following parties to a Letter of Credit.</a:t>
            </a:r>
            <a:endParaRPr lang="ar-IQ" sz="2400" dirty="0"/>
          </a:p>
        </p:txBody>
      </p:sp>
      <p:sp>
        <p:nvSpPr>
          <p:cNvPr id="3" name="عنصر نائب للمحتوى 2"/>
          <p:cNvSpPr>
            <a:spLocks noGrp="1"/>
          </p:cNvSpPr>
          <p:nvPr>
            <p:ph idx="1"/>
          </p:nvPr>
        </p:nvSpPr>
        <p:spPr>
          <a:xfrm>
            <a:off x="429390" y="1285860"/>
            <a:ext cx="8258919" cy="4840305"/>
          </a:xfrm>
        </p:spPr>
        <p:txBody>
          <a:bodyPr>
            <a:normAutofit fontScale="70000" lnSpcReduction="20000"/>
          </a:bodyPr>
          <a:lstStyle/>
          <a:p>
            <a:pPr marL="514350" indent="-514350">
              <a:buAutoNum type="arabicPeriod"/>
            </a:pPr>
            <a:r>
              <a:rPr lang="en-US" dirty="0" smtClean="0"/>
              <a:t>The Buyer: The buyer who is the importer, applies to the bank for the opening of a Letter of Credit. </a:t>
            </a:r>
          </a:p>
          <a:p>
            <a:pPr marL="514350" indent="-514350">
              <a:buNone/>
            </a:pPr>
            <a:r>
              <a:rPr lang="en-US" dirty="0" smtClean="0"/>
              <a:t>2. The Beneficiary: The seller, who is the exporter, is the beneficiary of the Letter of Credit. </a:t>
            </a:r>
          </a:p>
          <a:p>
            <a:pPr marL="514350" indent="-514350">
              <a:buNone/>
            </a:pPr>
            <a:r>
              <a:rPr lang="en-US" dirty="0" smtClean="0"/>
              <a:t>3. The Issuing Bank: The bank which issues the Letter of Credit at the request of the buyer is the issuing bank. </a:t>
            </a:r>
          </a:p>
          <a:p>
            <a:pPr marL="514350" indent="-514350">
              <a:buNone/>
            </a:pPr>
            <a:r>
              <a:rPr lang="en-US" dirty="0" smtClean="0"/>
              <a:t>4. The Notifying Bank: The notifying bank is the correspondent bank situated in the same place as that of the seller which advises the credit to the beneficiary. </a:t>
            </a:r>
          </a:p>
          <a:p>
            <a:pPr marL="514350" indent="-514350">
              <a:buNone/>
            </a:pPr>
            <a:r>
              <a:rPr lang="en-US" dirty="0" smtClean="0"/>
              <a:t>5. The Negotiating Bank: It is the bank which negotiates the Bills or Drafts under the Letter of Credit. </a:t>
            </a:r>
          </a:p>
          <a:p>
            <a:pPr marL="514350" indent="-514350">
              <a:buNone/>
            </a:pPr>
            <a:r>
              <a:rPr lang="en-US" dirty="0" smtClean="0"/>
              <a:t>6. The Confirming Bank: It is the bank the seller insists that the credit must be confirmed by it. </a:t>
            </a:r>
          </a:p>
          <a:p>
            <a:pPr marL="514350" indent="-514350">
              <a:buNone/>
            </a:pPr>
            <a:r>
              <a:rPr lang="en-US" dirty="0" smtClean="0"/>
              <a:t>7. The Paying Bank: The paying bank is the bank on which the bill or draft is drawn. It can be the confirming bank, the issuing bank or the notifying bank.</a:t>
            </a: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5</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DDA222B-F936-4F3E-9887-17CE7D4EA166}" type="slidenum">
              <a:rPr lang="en-US" smtClean="0"/>
              <a:pPr/>
              <a:t>50</a:t>
            </a:fld>
            <a:endParaRPr lang="en-US" dirty="0"/>
          </a:p>
        </p:txBody>
      </p:sp>
      <p:sp>
        <p:nvSpPr>
          <p:cNvPr id="5" name="مستطيل 4"/>
          <p:cNvSpPr/>
          <p:nvPr/>
        </p:nvSpPr>
        <p:spPr>
          <a:xfrm>
            <a:off x="500828" y="500043"/>
            <a:ext cx="8143932" cy="5632311"/>
          </a:xfrm>
          <a:prstGeom prst="rect">
            <a:avLst/>
          </a:prstGeom>
        </p:spPr>
        <p:txBody>
          <a:bodyPr wrap="square">
            <a:spAutoFit/>
          </a:bodyPr>
          <a:lstStyle/>
          <a:p>
            <a:r>
              <a:rPr lang="en-US" sz="2400" dirty="0" smtClean="0">
                <a:solidFill>
                  <a:srgbClr val="FF0000"/>
                </a:solidFill>
              </a:rPr>
              <a:t>Demerits </a:t>
            </a:r>
          </a:p>
          <a:p>
            <a:r>
              <a:rPr lang="en-US" sz="2400" dirty="0" smtClean="0"/>
              <a:t>Cash credit method is not without demerits. </a:t>
            </a:r>
          </a:p>
          <a:p>
            <a:pPr marL="342900" indent="-342900">
              <a:buAutoNum type="alphaUcPeriod"/>
            </a:pPr>
            <a:r>
              <a:rPr lang="en-US" sz="2400" dirty="0" smtClean="0"/>
              <a:t>Over Borrowing </a:t>
            </a:r>
          </a:p>
          <a:p>
            <a:pPr marL="342900" indent="-342900"/>
            <a:r>
              <a:rPr lang="en-US" sz="2400" dirty="0" smtClean="0"/>
              <a:t>Credit limits are fixed one in a year. It gives rise to the tendency of fixing higher limits to cover contingencies. Thus it encourages over-borrowing. </a:t>
            </a:r>
          </a:p>
          <a:p>
            <a:pPr marL="342900" indent="-342900"/>
            <a:r>
              <a:rPr lang="en-US" sz="2400" dirty="0" smtClean="0"/>
              <a:t>B. Division of Funds </a:t>
            </a:r>
          </a:p>
          <a:p>
            <a:pPr marL="342900" indent="-342900"/>
            <a:r>
              <a:rPr lang="en-US" sz="2400" dirty="0" smtClean="0"/>
              <a:t>The bank has control over the amount of credit sanctioned. It does not have any control over the use of such funds. Consequently the borrower diverts the funds, without the knowledge of the bank, for unapproved purposes. </a:t>
            </a:r>
          </a:p>
          <a:p>
            <a:pPr marL="342900" indent="-342900"/>
            <a:r>
              <a:rPr lang="en-US" sz="2400" dirty="0" smtClean="0"/>
              <a:t>C. Non-</a:t>
            </a:r>
            <a:r>
              <a:rPr lang="en-US" sz="2400" dirty="0" err="1" smtClean="0"/>
              <a:t>utilisation</a:t>
            </a:r>
            <a:r>
              <a:rPr lang="en-US" sz="2400" dirty="0" smtClean="0"/>
              <a:t> of Funds</a:t>
            </a:r>
          </a:p>
          <a:p>
            <a:pPr marL="342900" indent="-342900"/>
            <a:r>
              <a:rPr lang="en-US" sz="2400" dirty="0" smtClean="0"/>
              <a:t> In practice a large amount of sanctioned cash credit limit remains un </a:t>
            </a:r>
            <a:r>
              <a:rPr lang="en-US" sz="2400" dirty="0" err="1" smtClean="0"/>
              <a:t>utilised</a:t>
            </a:r>
            <a:r>
              <a:rPr lang="en-US" sz="2400" dirty="0" smtClean="0"/>
              <a:t>. Levy of commitment charges has failed to put a</a:t>
            </a:r>
            <a:endParaRPr lang="ar-IQ" sz="24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smtClean="0">
                <a:solidFill>
                  <a:srgbClr val="FF0000"/>
                </a:solidFill>
              </a:rPr>
              <a:t>Distinction between Loan and Cash Credit</a:t>
            </a:r>
            <a:endParaRPr lang="ar-IQ" sz="3600" b="1" dirty="0">
              <a:solidFill>
                <a:srgbClr val="FF0000"/>
              </a:solidFill>
            </a:endParaRPr>
          </a:p>
        </p:txBody>
      </p:sp>
      <p:sp>
        <p:nvSpPr>
          <p:cNvPr id="3" name="عنصر نائب للمحتوى 2"/>
          <p:cNvSpPr>
            <a:spLocks noGrp="1"/>
          </p:cNvSpPr>
          <p:nvPr>
            <p:ph idx="1"/>
          </p:nvPr>
        </p:nvSpPr>
        <p:spPr>
          <a:xfrm>
            <a:off x="429390" y="1214422"/>
            <a:ext cx="8286808" cy="5072098"/>
          </a:xfrm>
        </p:spPr>
        <p:txBody>
          <a:bodyPr>
            <a:normAutofit fontScale="70000" lnSpcReduction="20000"/>
          </a:bodyPr>
          <a:lstStyle/>
          <a:p>
            <a:pPr marL="514350" indent="-514350">
              <a:buAutoNum type="alphaLcParenBoth"/>
            </a:pPr>
            <a:r>
              <a:rPr lang="en-US" dirty="0" smtClean="0"/>
              <a:t>Amount: In case of loan a fixed amount is sanctioned, whereas in case of cash credit a limit is fixed. </a:t>
            </a:r>
          </a:p>
          <a:p>
            <a:pPr marL="514350" indent="-514350">
              <a:buAutoNum type="alphaLcParenBoth"/>
            </a:pPr>
            <a:r>
              <a:rPr lang="en-US" dirty="0" smtClean="0"/>
              <a:t>Period: Loan can be granted for a short, medium and long-term but cash credit is granted only for a short period up to one year only. </a:t>
            </a:r>
          </a:p>
          <a:p>
            <a:pPr marL="514350" indent="-514350">
              <a:buAutoNum type="alphaLcParenBoth"/>
            </a:pPr>
            <a:r>
              <a:rPr lang="en-US" dirty="0" smtClean="0"/>
              <a:t>Withdrawal: The entire amount of loan is credited to the customer’s account. In case of cash credit the customer can withdraw the amount </a:t>
            </a:r>
            <a:r>
              <a:rPr lang="en-US" dirty="0" err="1" smtClean="0"/>
              <a:t>upto</a:t>
            </a:r>
            <a:r>
              <a:rPr lang="en-US" dirty="0" smtClean="0"/>
              <a:t> the limit when he needs. </a:t>
            </a:r>
          </a:p>
          <a:p>
            <a:pPr marL="514350" indent="-514350">
              <a:buAutoNum type="alphaLcParenBoth"/>
            </a:pPr>
            <a:r>
              <a:rPr lang="en-US" dirty="0" smtClean="0"/>
              <a:t>Interest: In case of loan, interest is payable on the entire loan, whereas in case of cash credit, interest is payable only on the amount actually withdrawn and for the period the amount is withdrawn. </a:t>
            </a:r>
          </a:p>
          <a:p>
            <a:pPr marL="514350" indent="-514350">
              <a:buAutoNum type="alphaLcParenBoth"/>
            </a:pPr>
            <a:r>
              <a:rPr lang="en-US" dirty="0" smtClean="0"/>
              <a:t>Repayment: Ordinarily a loan is repayable in one lump sum. However, it may be paid in installments also. On the other hand in case of cash credit, the borrower may repay any surplus amount from time to time.</a:t>
            </a: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51</a:t>
            </a:fld>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81" y="142852"/>
            <a:ext cx="8187479" cy="571504"/>
          </a:xfrm>
        </p:spPr>
        <p:txBody>
          <a:bodyPr>
            <a:normAutofit/>
          </a:bodyPr>
          <a:lstStyle/>
          <a:p>
            <a:r>
              <a:rPr lang="en-US" sz="2800" b="1" dirty="0" smtClean="0">
                <a:solidFill>
                  <a:srgbClr val="FF0000"/>
                </a:solidFill>
              </a:rPr>
              <a:t>Distinction between Cash Credit and Overdraft</a:t>
            </a:r>
            <a:endParaRPr lang="ar-IQ" sz="2800" b="1" dirty="0">
              <a:solidFill>
                <a:srgbClr val="FF0000"/>
              </a:solidFill>
            </a:endParaRPr>
          </a:p>
        </p:txBody>
      </p:sp>
      <p:sp>
        <p:nvSpPr>
          <p:cNvPr id="3" name="عنصر نائب للمحتوى 2"/>
          <p:cNvSpPr>
            <a:spLocks noGrp="1"/>
          </p:cNvSpPr>
          <p:nvPr>
            <p:ph idx="1"/>
          </p:nvPr>
        </p:nvSpPr>
        <p:spPr>
          <a:xfrm>
            <a:off x="215076" y="714356"/>
            <a:ext cx="8715436" cy="5715040"/>
          </a:xfrm>
        </p:spPr>
        <p:txBody>
          <a:bodyPr>
            <a:normAutofit fontScale="62500" lnSpcReduction="20000"/>
          </a:bodyPr>
          <a:lstStyle/>
          <a:p>
            <a:pPr>
              <a:buNone/>
            </a:pPr>
            <a:r>
              <a:rPr lang="en-US" dirty="0" smtClean="0"/>
              <a:t>Ordinarily, in practice no distinction is made between cash credit and overdraft. The reason is that their purpose and nature is almost the same. </a:t>
            </a:r>
            <a:r>
              <a:rPr lang="en-US" dirty="0" err="1" smtClean="0"/>
              <a:t>Inspite</a:t>
            </a:r>
            <a:r>
              <a:rPr lang="en-US" dirty="0" smtClean="0"/>
              <a:t> of this there are the following points of distinction between them: </a:t>
            </a:r>
          </a:p>
          <a:p>
            <a:pPr>
              <a:buNone/>
            </a:pPr>
            <a:r>
              <a:rPr lang="en-US" dirty="0" smtClean="0"/>
              <a:t>(a) Period: The main difference between cash credit and overdraft is that the former is granted comparatively, for a longer period, whereas overdraft is a temporary facility. </a:t>
            </a:r>
          </a:p>
          <a:p>
            <a:pPr>
              <a:buNone/>
            </a:pPr>
            <a:r>
              <a:rPr lang="en-US" dirty="0" smtClean="0"/>
              <a:t>(b) Opening Separate Account: For granting cash credit it is necessary to open a new account. No new account is necessary for overdraft. </a:t>
            </a:r>
          </a:p>
          <a:p>
            <a:pPr>
              <a:buNone/>
            </a:pPr>
            <a:r>
              <a:rPr lang="en-US" dirty="0" smtClean="0"/>
              <a:t>(c) Current Account: Overdraft facility is granted to a current account holder only. It is not necessary to be a current account holder, to avail of the facility of cash credit. </a:t>
            </a:r>
          </a:p>
          <a:p>
            <a:pPr>
              <a:buNone/>
            </a:pPr>
            <a:r>
              <a:rPr lang="en-US" dirty="0" smtClean="0"/>
              <a:t>(d) Control of Central Government: The Central Government exercises strict control over cash credit. There is no such control on overdraft. </a:t>
            </a:r>
          </a:p>
          <a:p>
            <a:pPr>
              <a:buNone/>
            </a:pPr>
            <a:r>
              <a:rPr lang="en-US" dirty="0" smtClean="0"/>
              <a:t>(e) Commitment Charges: In case of under-</a:t>
            </a:r>
            <a:r>
              <a:rPr lang="en-US" dirty="0" err="1" smtClean="0"/>
              <a:t>utilisation</a:t>
            </a:r>
            <a:r>
              <a:rPr lang="en-US" dirty="0" smtClean="0"/>
              <a:t> of cash credit a customer has to pay commitment charges. No commitment charges are payable in case of overdraft. </a:t>
            </a:r>
          </a:p>
          <a:p>
            <a:pPr>
              <a:buNone/>
            </a:pPr>
            <a:r>
              <a:rPr lang="en-US" dirty="0" smtClean="0"/>
              <a:t>(f) Form of Security: Cash credit is ordinarily granted on the security of goods by way of Commitment Charges. Overdraft is granted on the personal security of the borrower or financial securities viz., shares, bonds etc</a:t>
            </a: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52</a:t>
            </a:fld>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2800" b="1" dirty="0" smtClean="0">
                <a:solidFill>
                  <a:srgbClr val="FF0000"/>
                </a:solidFill>
              </a:rPr>
              <a:t>Types of Loans and Advances Loans and advances</a:t>
            </a:r>
            <a:endParaRPr lang="ar-IQ" sz="2800" b="1" dirty="0">
              <a:solidFill>
                <a:srgbClr val="FF0000"/>
              </a:solidFill>
            </a:endParaRPr>
          </a:p>
        </p:txBody>
      </p:sp>
      <p:sp>
        <p:nvSpPr>
          <p:cNvPr id="3" name="عنصر نائب للمحتوى 2"/>
          <p:cNvSpPr>
            <a:spLocks noGrp="1"/>
          </p:cNvSpPr>
          <p:nvPr>
            <p:ph idx="1"/>
          </p:nvPr>
        </p:nvSpPr>
        <p:spPr>
          <a:xfrm>
            <a:off x="457280" y="1285860"/>
            <a:ext cx="8231029" cy="4840305"/>
          </a:xfrm>
        </p:spPr>
        <p:txBody>
          <a:bodyPr>
            <a:normAutofit fontScale="77500" lnSpcReduction="20000"/>
          </a:bodyPr>
          <a:lstStyle/>
          <a:p>
            <a:pPr>
              <a:buNone/>
            </a:pPr>
            <a:r>
              <a:rPr lang="en-US" dirty="0" smtClean="0"/>
              <a:t>are of different types. These can mainly be classified on the following bases:</a:t>
            </a:r>
          </a:p>
          <a:p>
            <a:pPr>
              <a:buNone/>
            </a:pPr>
            <a:r>
              <a:rPr lang="en-US" dirty="0" smtClean="0"/>
              <a:t> </a:t>
            </a:r>
          </a:p>
          <a:p>
            <a:pPr marL="514350" indent="-514350">
              <a:buAutoNum type="alphaUcPeriod"/>
            </a:pPr>
            <a:r>
              <a:rPr lang="en-US" b="1" dirty="0" smtClean="0"/>
              <a:t>On the Basis of Object or Purpose </a:t>
            </a:r>
          </a:p>
          <a:p>
            <a:pPr marL="514350" indent="-514350">
              <a:buNone/>
            </a:pPr>
            <a:r>
              <a:rPr lang="en-US" dirty="0" smtClean="0"/>
              <a:t>For which purpose a loan is being taken? It may be for the following purposes: </a:t>
            </a:r>
          </a:p>
          <a:p>
            <a:pPr marL="514350" indent="-514350">
              <a:buAutoNum type="alphaLcParenBoth"/>
            </a:pPr>
            <a:r>
              <a:rPr lang="en-US" dirty="0" smtClean="0"/>
              <a:t>Commercial Loans: This loan is taken to meet short term requirement of capital e.g., working capital. </a:t>
            </a:r>
          </a:p>
          <a:p>
            <a:pPr marL="514350" indent="-514350">
              <a:buAutoNum type="alphaLcParenBoth"/>
            </a:pPr>
            <a:r>
              <a:rPr lang="en-US" dirty="0" smtClean="0"/>
              <a:t>Consumer Loan: This loan is taken to finance household goods like fridge, T.V., scooter etc. </a:t>
            </a:r>
          </a:p>
          <a:p>
            <a:pPr marL="514350" indent="-514350">
              <a:buAutoNum type="alphaLcParenBoth"/>
            </a:pPr>
            <a:r>
              <a:rPr lang="en-US" dirty="0" smtClean="0"/>
              <a:t>Agricultural Loan: Such a loan is taken by the farmers to meet their short term requirements like buying seeds, </a:t>
            </a:r>
            <a:r>
              <a:rPr lang="en-US" dirty="0" err="1" smtClean="0"/>
              <a:t>fertilisers</a:t>
            </a:r>
            <a:r>
              <a:rPr lang="en-US" dirty="0" smtClean="0"/>
              <a:t>, insecticides etc.</a:t>
            </a: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53</a:t>
            </a:fld>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DDA222B-F936-4F3E-9887-17CE7D4EA166}" type="slidenum">
              <a:rPr lang="en-US" smtClean="0"/>
              <a:pPr/>
              <a:t>54</a:t>
            </a:fld>
            <a:endParaRPr lang="en-US" dirty="0"/>
          </a:p>
        </p:txBody>
      </p:sp>
      <p:sp>
        <p:nvSpPr>
          <p:cNvPr id="8" name="مستطيل 7"/>
          <p:cNvSpPr/>
          <p:nvPr/>
        </p:nvSpPr>
        <p:spPr>
          <a:xfrm>
            <a:off x="643704" y="285729"/>
            <a:ext cx="7929618" cy="4893647"/>
          </a:xfrm>
          <a:prstGeom prst="rect">
            <a:avLst/>
          </a:prstGeom>
        </p:spPr>
        <p:txBody>
          <a:bodyPr wrap="square">
            <a:spAutoFit/>
          </a:bodyPr>
          <a:lstStyle/>
          <a:p>
            <a:r>
              <a:rPr lang="en-US" sz="2400" b="1" dirty="0" smtClean="0"/>
              <a:t>B. On the Basis of Time </a:t>
            </a:r>
          </a:p>
          <a:p>
            <a:endParaRPr lang="en-US" sz="2400" b="1" dirty="0" smtClean="0">
              <a:solidFill>
                <a:srgbClr val="FF0000"/>
              </a:solidFill>
            </a:endParaRPr>
          </a:p>
          <a:p>
            <a:pPr marL="342900" indent="-342900">
              <a:buAutoNum type="alphaLcParenBoth"/>
            </a:pPr>
            <a:r>
              <a:rPr lang="en-US" sz="2400" dirty="0" smtClean="0">
                <a:solidFill>
                  <a:srgbClr val="002060"/>
                </a:solidFill>
              </a:rPr>
              <a:t>Short Term Loan</a:t>
            </a:r>
            <a:r>
              <a:rPr lang="en-US" sz="2400" dirty="0" smtClean="0"/>
              <a:t>: Such a loan is taken for a period of less than one year. For example, to meet working capital requirements. </a:t>
            </a:r>
          </a:p>
          <a:p>
            <a:pPr marL="342900" indent="-342900"/>
            <a:r>
              <a:rPr lang="en-US" sz="2400" dirty="0" smtClean="0"/>
              <a:t>(b) </a:t>
            </a:r>
            <a:r>
              <a:rPr lang="en-US" sz="2400" dirty="0" smtClean="0">
                <a:solidFill>
                  <a:srgbClr val="002060"/>
                </a:solidFill>
              </a:rPr>
              <a:t>Medium Term Loan</a:t>
            </a:r>
            <a:r>
              <a:rPr lang="en-US" sz="2400" dirty="0" smtClean="0"/>
              <a:t>: Such a loan is taken for a period ranging from 1 year to 3 years. For example, to purchase equipments for professionals or furniture etc.</a:t>
            </a:r>
          </a:p>
          <a:p>
            <a:pPr marL="342900" indent="-342900"/>
            <a:r>
              <a:rPr lang="en-US" sz="2400" dirty="0" smtClean="0"/>
              <a:t> (c) </a:t>
            </a:r>
            <a:r>
              <a:rPr lang="en-US" sz="2400" dirty="0" smtClean="0">
                <a:solidFill>
                  <a:srgbClr val="002060"/>
                </a:solidFill>
              </a:rPr>
              <a:t>Long Term Loan</a:t>
            </a:r>
            <a:r>
              <a:rPr lang="en-US" sz="2400" dirty="0" smtClean="0"/>
              <a:t>: Such a loan is taken to meet long-term requirements from 3 years to 20 years or more. For example, loans to purchase land, building, plant and machinery etc. However, banks provide long-term loans to a very limited extent only</a:t>
            </a:r>
            <a:endParaRPr lang="ar-IQ" sz="24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DDA222B-F936-4F3E-9887-17CE7D4EA166}" type="slidenum">
              <a:rPr lang="en-US" smtClean="0"/>
              <a:pPr/>
              <a:t>55</a:t>
            </a:fld>
            <a:endParaRPr lang="en-US" dirty="0"/>
          </a:p>
        </p:txBody>
      </p:sp>
      <p:sp>
        <p:nvSpPr>
          <p:cNvPr id="5" name="مستطيل 4"/>
          <p:cNvSpPr/>
          <p:nvPr/>
        </p:nvSpPr>
        <p:spPr>
          <a:xfrm>
            <a:off x="429390" y="500043"/>
            <a:ext cx="8072494" cy="5632311"/>
          </a:xfrm>
          <a:prstGeom prst="rect">
            <a:avLst/>
          </a:prstGeom>
        </p:spPr>
        <p:txBody>
          <a:bodyPr wrap="square">
            <a:spAutoFit/>
          </a:bodyPr>
          <a:lstStyle/>
          <a:p>
            <a:r>
              <a:rPr lang="en-US" sz="2400" dirty="0" smtClean="0">
                <a:solidFill>
                  <a:srgbClr val="FF0000"/>
                </a:solidFill>
              </a:rPr>
              <a:t>C. On the Basis of Security </a:t>
            </a:r>
          </a:p>
          <a:p>
            <a:pPr marL="342900" indent="-342900">
              <a:buAutoNum type="alphaLcParenBoth"/>
            </a:pPr>
            <a:r>
              <a:rPr lang="en-US" sz="2400" dirty="0" smtClean="0"/>
              <a:t>Secured Loan: Such a loan is granted on the security of tangible </a:t>
            </a:r>
            <a:r>
              <a:rPr lang="en-US" sz="2400" dirty="0" err="1" smtClean="0"/>
              <a:t>assets,of</a:t>
            </a:r>
            <a:r>
              <a:rPr lang="en-US" sz="2400" dirty="0" smtClean="0"/>
              <a:t> the Banking Regulation Act, 1949, defines a ‘secured loan or advance’ as a loan or advance, made on the security of assets, the market value of which is not at any time less than the amount of such loan or advance.</a:t>
            </a:r>
          </a:p>
          <a:p>
            <a:pPr marL="342900" indent="-342900"/>
            <a:r>
              <a:rPr lang="en-US" sz="2400" dirty="0" smtClean="0"/>
              <a:t> </a:t>
            </a:r>
          </a:p>
          <a:p>
            <a:pPr marL="342900" indent="-342900"/>
            <a:r>
              <a:rPr lang="en-US" sz="2400" dirty="0" smtClean="0"/>
              <a:t>(b) Unsecured Loans: Such a loan is granted without any security. According to Sec. 5 (a) of the above Act an unsecured loan or advance means a loan or advance not so secured. </a:t>
            </a:r>
          </a:p>
          <a:p>
            <a:pPr marL="342900" indent="-342900"/>
            <a:endParaRPr lang="en-US" sz="2400" dirty="0" smtClean="0"/>
          </a:p>
          <a:p>
            <a:pPr marL="342900" indent="-342900"/>
            <a:endParaRPr lang="en-US" sz="2400" dirty="0" smtClean="0"/>
          </a:p>
          <a:p>
            <a:pPr marL="342900" indent="-342900"/>
            <a:r>
              <a:rPr lang="en-US" sz="2400" dirty="0" smtClean="0">
                <a:solidFill>
                  <a:srgbClr val="FF0000"/>
                </a:solidFill>
              </a:rPr>
              <a:t>D. On the Basis of Form (</a:t>
            </a:r>
            <a:r>
              <a:rPr lang="en-US" sz="2400" dirty="0" err="1" smtClean="0">
                <a:solidFill>
                  <a:srgbClr val="FF0000"/>
                </a:solidFill>
              </a:rPr>
              <a:t>i</a:t>
            </a:r>
            <a:r>
              <a:rPr lang="en-US" sz="2400" dirty="0" smtClean="0">
                <a:solidFill>
                  <a:srgbClr val="FF0000"/>
                </a:solidFill>
              </a:rPr>
              <a:t>) Loan, (ii) Cash credit, and (iii) Overdraft</a:t>
            </a:r>
            <a:r>
              <a:rPr lang="en-US" sz="2400" dirty="0" smtClean="0"/>
              <a:t>.</a:t>
            </a:r>
            <a:endParaRPr lang="ar-IQ" sz="24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ADDA222B-F936-4F3E-9887-17CE7D4EA166}" type="slidenum">
              <a:rPr lang="en-US" smtClean="0"/>
              <a:pPr/>
              <a:t>56</a:t>
            </a:fld>
            <a:endParaRPr lang="en-US" dirty="0"/>
          </a:p>
        </p:txBody>
      </p:sp>
      <p:sp>
        <p:nvSpPr>
          <p:cNvPr id="3" name="مستطيل 2"/>
          <p:cNvSpPr/>
          <p:nvPr/>
        </p:nvSpPr>
        <p:spPr>
          <a:xfrm>
            <a:off x="643704" y="571480"/>
            <a:ext cx="7858180" cy="4401205"/>
          </a:xfrm>
          <a:prstGeom prst="rect">
            <a:avLst/>
          </a:prstGeom>
        </p:spPr>
        <p:txBody>
          <a:bodyPr wrap="square">
            <a:spAutoFit/>
          </a:bodyPr>
          <a:lstStyle/>
          <a:p>
            <a:pPr algn="ctr"/>
            <a:r>
              <a:rPr lang="en-US" sz="2800" dirty="0" smtClean="0">
                <a:solidFill>
                  <a:srgbClr val="FF0000"/>
                </a:solidFill>
              </a:rPr>
              <a:t>Questions for Discussion</a:t>
            </a:r>
          </a:p>
          <a:p>
            <a:r>
              <a:rPr lang="en-US" sz="2800" dirty="0" smtClean="0">
                <a:solidFill>
                  <a:srgbClr val="FF0000"/>
                </a:solidFill>
              </a:rPr>
              <a:t> </a:t>
            </a:r>
          </a:p>
          <a:p>
            <a:pPr marL="342900" indent="-342900">
              <a:buAutoNum type="arabicPeriod"/>
            </a:pPr>
            <a:r>
              <a:rPr lang="en-US" sz="2800" dirty="0" smtClean="0">
                <a:solidFill>
                  <a:srgbClr val="FF0000"/>
                </a:solidFill>
              </a:rPr>
              <a:t>Explain the golden (general) rules of sound lending by the banks. </a:t>
            </a:r>
          </a:p>
          <a:p>
            <a:pPr marL="342900" indent="-342900">
              <a:buAutoNum type="arabicPeriod"/>
            </a:pPr>
            <a:r>
              <a:rPr lang="en-US" sz="2800" dirty="0" smtClean="0">
                <a:solidFill>
                  <a:srgbClr val="FF0000"/>
                </a:solidFill>
              </a:rPr>
              <a:t>Explain the various forms of lending by the banks. </a:t>
            </a:r>
          </a:p>
          <a:p>
            <a:pPr marL="342900" indent="-342900">
              <a:buAutoNum type="arabicPeriod"/>
            </a:pPr>
            <a:r>
              <a:rPr lang="en-US" sz="2800" dirty="0" smtClean="0">
                <a:solidFill>
                  <a:srgbClr val="FF0000"/>
                </a:solidFill>
              </a:rPr>
              <a:t>How would you determine the creditworthiness of a borrower? </a:t>
            </a:r>
          </a:p>
          <a:p>
            <a:pPr marL="342900" indent="-342900">
              <a:buAutoNum type="arabicPeriod"/>
            </a:pPr>
            <a:r>
              <a:rPr lang="en-US" sz="2800" dirty="0" smtClean="0">
                <a:solidFill>
                  <a:srgbClr val="FF0000"/>
                </a:solidFill>
              </a:rPr>
              <a:t>Explain the various sources of credit information. How far Credit Information Bureau is helpful in this respect?</a:t>
            </a:r>
            <a:endParaRPr lang="ar-IQ" sz="2800" dirty="0">
              <a:solidFill>
                <a:srgbClr val="FF0000"/>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ADDA222B-F936-4F3E-9887-17CE7D4EA166}" type="slidenum">
              <a:rPr lang="en-US" smtClean="0"/>
              <a:pPr/>
              <a:t>57</a:t>
            </a:fld>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ADDA222B-F936-4F3E-9887-17CE7D4EA166}" type="slidenum">
              <a:rPr lang="en-US" smtClean="0"/>
              <a:pPr/>
              <a:t>58</a:t>
            </a:fld>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kawa\Desktop\mb_check_labeled.gif"/>
          <p:cNvPicPr>
            <a:picLocks noChangeAspect="1" noChangeArrowheads="1"/>
          </p:cNvPicPr>
          <p:nvPr/>
        </p:nvPicPr>
        <p:blipFill>
          <a:blip r:embed="rId2"/>
          <a:srcRect/>
          <a:stretch>
            <a:fillRect/>
          </a:stretch>
        </p:blipFill>
        <p:spPr bwMode="auto">
          <a:xfrm>
            <a:off x="0" y="928670"/>
            <a:ext cx="9145588" cy="5072098"/>
          </a:xfrm>
          <a:prstGeom prst="rect">
            <a:avLst/>
          </a:prstGeom>
          <a:noFill/>
        </p:spPr>
      </p:pic>
      <p:sp>
        <p:nvSpPr>
          <p:cNvPr id="3" name="Slide Number Placeholder 2"/>
          <p:cNvSpPr>
            <a:spLocks noGrp="1"/>
          </p:cNvSpPr>
          <p:nvPr>
            <p:ph type="sldNum" sz="quarter" idx="12"/>
          </p:nvPr>
        </p:nvSpPr>
        <p:spPr/>
        <p:txBody>
          <a:bodyPr/>
          <a:lstStyle/>
          <a:p>
            <a:fld id="{ADDA222B-F936-4F3E-9887-17CE7D4EA166}" type="slidenum">
              <a:rPr lang="en-US" smtClean="0"/>
              <a:pPr/>
              <a:t>59</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3600" dirty="0" smtClean="0"/>
              <a:t>Types of Letters of Credit The Letter of Credit</a:t>
            </a:r>
            <a:endParaRPr lang="ar-IQ" sz="3600" dirty="0"/>
          </a:p>
        </p:txBody>
      </p:sp>
      <p:sp>
        <p:nvSpPr>
          <p:cNvPr id="3" name="عنصر نائب للمحتوى 2"/>
          <p:cNvSpPr>
            <a:spLocks noGrp="1"/>
          </p:cNvSpPr>
          <p:nvPr>
            <p:ph idx="1"/>
          </p:nvPr>
        </p:nvSpPr>
        <p:spPr/>
        <p:txBody>
          <a:bodyPr/>
          <a:lstStyle/>
          <a:p>
            <a:pPr>
              <a:buNone/>
            </a:pPr>
            <a:r>
              <a:rPr lang="en-US" dirty="0" smtClean="0"/>
              <a:t>can be divided into two broad categories: </a:t>
            </a:r>
          </a:p>
          <a:p>
            <a:pPr marL="514350" indent="-514350">
              <a:buAutoNum type="arabicPeriod"/>
            </a:pPr>
            <a:r>
              <a:rPr lang="en-US" dirty="0" err="1" smtClean="0"/>
              <a:t>Travellers’</a:t>
            </a:r>
            <a:r>
              <a:rPr lang="en-US" dirty="0" smtClean="0"/>
              <a:t> Letter of Credit. </a:t>
            </a:r>
          </a:p>
          <a:p>
            <a:pPr marL="514350" indent="-514350">
              <a:buAutoNum type="arabicPeriod"/>
            </a:pPr>
            <a:r>
              <a:rPr lang="en-US" dirty="0" smtClean="0"/>
              <a:t>Commercial Letter of Credit.</a:t>
            </a: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6</a:t>
            </a:fld>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428670" y="571480"/>
            <a:ext cx="821679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2- السحب بموجب مستند تسوية :</a:t>
            </a:r>
            <a:endParaRPr kumimoji="0" lang="en-US" sz="1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ويتم السحب بموجب هذه الطريقة بتنظيم مستند التسوية للمصرف وهو عبارة عن مستند داخلي خاص بكل مصرف يستعمل عادة عند الحاجة لقيد مبلغ على حساب ما لدى المصرف </a:t>
            </a:r>
            <a:r>
              <a:rPr kumimoji="0" lang="ar-IQ"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يقيد المبلغ المسحوب من ذلك الحساب عادة </a:t>
            </a:r>
            <a:r>
              <a:rPr kumimoji="0" lang="ar-IQ"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ايراداً</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لحساب آخر أو أكثر لدى نفس المصرف على أن توقع مثل هذه المستندات من قبل اثنين من المخولين بالتوقيع عن قسم الحسابات الجارية أحدهما يحمل توقيعاً من الدرجة ( </a:t>
            </a:r>
            <a:r>
              <a:rPr kumimoji="0" lang="ar-IQ"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أ</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إضافة لتواقيع </a:t>
            </a:r>
            <a:r>
              <a:rPr kumimoji="0" lang="ar-IQ"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المسؤولين</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عن الشعبة المختصة 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3- السحب بموجب مستند صرف نقدي :</a:t>
            </a:r>
            <a:endParaRPr kumimoji="0" lang="en-US" sz="1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لا يجوز سحب المبالغ من حساب العميل بموجب مستند الصرف النقدي إلا في حالة ما إذا كان المبلغ المطلوب سحبه يمثل قيمة طوابع مالية ألصقت على مستندات معاملة معينة للعميل مع المصرف كمقاولة فتح الاعتماد </a:t>
            </a:r>
            <a:r>
              <a:rPr kumimoji="0" lang="ar-IQ"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عقد إصدار خطابات الضمان </a:t>
            </a:r>
            <a:r>
              <a:rPr kumimoji="0" lang="ar-IQ"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مقاولة التسليف لقاء رهن الأموال وغيرها 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60</a:t>
            </a:fld>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DDA222B-F936-4F3E-9887-17CE7D4EA166}" type="slidenum">
              <a:rPr lang="en-US" smtClean="0"/>
              <a:pPr/>
              <a:t>61</a:t>
            </a:fld>
            <a:endParaRPr lang="en-US" dirty="0"/>
          </a:p>
        </p:txBody>
      </p:sp>
      <p:sp>
        <p:nvSpPr>
          <p:cNvPr id="3" name="Rectangle 2"/>
          <p:cNvSpPr/>
          <p:nvPr/>
        </p:nvSpPr>
        <p:spPr>
          <a:xfrm>
            <a:off x="252315" y="797511"/>
            <a:ext cx="8435994" cy="3108543"/>
          </a:xfrm>
          <a:prstGeom prst="rect">
            <a:avLst/>
          </a:prstGeom>
        </p:spPr>
        <p:txBody>
          <a:bodyPr wrap="square">
            <a:spAutoFit/>
          </a:bodyPr>
          <a:lstStyle/>
          <a:p>
            <a:pPr lvl="0" algn="justLow" rtl="1" fontAlgn="base">
              <a:spcBef>
                <a:spcPct val="0"/>
              </a:spcBef>
              <a:spcAft>
                <a:spcPct val="0"/>
              </a:spcAft>
            </a:pPr>
            <a:r>
              <a:rPr lang="ar-IQ" sz="2800" b="1" dirty="0">
                <a:solidFill>
                  <a:prstClr val="black"/>
                </a:solidFill>
                <a:latin typeface="Arial" pitchFamily="34" charset="0"/>
                <a:ea typeface="Times New Roman" pitchFamily="18" charset="0"/>
              </a:rPr>
              <a:t>الشيك المسطر : </a:t>
            </a:r>
            <a:r>
              <a:rPr lang="en-US" sz="2800" b="1" dirty="0">
                <a:solidFill>
                  <a:prstClr val="black"/>
                </a:solidFill>
                <a:latin typeface="Arial" pitchFamily="34" charset="0"/>
                <a:ea typeface="Times New Roman" pitchFamily="18" charset="0"/>
                <a:cs typeface="Arial" pitchFamily="34" charset="0"/>
              </a:rPr>
              <a:t>Check endorsement </a:t>
            </a:r>
            <a:endParaRPr lang="en-US" sz="1400" dirty="0">
              <a:solidFill>
                <a:prstClr val="black"/>
              </a:solidFill>
              <a:latin typeface="Arial" pitchFamily="34" charset="0"/>
              <a:cs typeface="Arial" pitchFamily="34" charset="0"/>
            </a:endParaRPr>
          </a:p>
          <a:p>
            <a:pPr lvl="0" algn="justLow" rtl="1" eaLnBrk="0" fontAlgn="base" hangingPunct="0">
              <a:spcBef>
                <a:spcPct val="0"/>
              </a:spcBef>
              <a:spcAft>
                <a:spcPct val="0"/>
              </a:spcAft>
            </a:pPr>
            <a:r>
              <a:rPr lang="ar-IQ" sz="2800" dirty="0" smtClean="0">
                <a:solidFill>
                  <a:prstClr val="black"/>
                </a:solidFill>
                <a:latin typeface="Arial" pitchFamily="34" charset="0"/>
                <a:ea typeface="Times New Roman" pitchFamily="18" charset="0"/>
              </a:rPr>
              <a:t>ان </a:t>
            </a:r>
            <a:r>
              <a:rPr lang="ar-IQ" sz="2800" dirty="0">
                <a:solidFill>
                  <a:prstClr val="black"/>
                </a:solidFill>
                <a:latin typeface="Arial" pitchFamily="34" charset="0"/>
                <a:ea typeface="Times New Roman" pitchFamily="18" charset="0"/>
              </a:rPr>
              <a:t>الشيك الذي خط على وجهه خطان متوازيان يعرف ( بالشيك المسطر ) وهذان الخطان ممكن أن يوضعا من قبل الساحب أو الحامل  و التسطير إما أن يكون عاماً أو خاصاً 0</a:t>
            </a:r>
            <a:endParaRPr lang="en-US" sz="1400" dirty="0">
              <a:solidFill>
                <a:prstClr val="black"/>
              </a:solidFill>
              <a:latin typeface="Arial" pitchFamily="34" charset="0"/>
              <a:cs typeface="Arial" pitchFamily="34" charset="0"/>
            </a:endParaRPr>
          </a:p>
          <a:p>
            <a:pPr lvl="0" algn="justLow" rtl="1" eaLnBrk="0" fontAlgn="base" hangingPunct="0">
              <a:spcBef>
                <a:spcPct val="0"/>
              </a:spcBef>
              <a:spcAft>
                <a:spcPct val="0"/>
              </a:spcAft>
            </a:pPr>
            <a:r>
              <a:rPr lang="ar-IQ" sz="2800" b="1" dirty="0">
                <a:solidFill>
                  <a:prstClr val="black"/>
                </a:solidFill>
                <a:latin typeface="Arial" pitchFamily="34" charset="0"/>
                <a:ea typeface="Times New Roman" pitchFamily="18" charset="0"/>
              </a:rPr>
              <a:t>ا – التسطير العام: </a:t>
            </a:r>
            <a:r>
              <a:rPr lang="ar-IQ" sz="2800" dirty="0" smtClean="0">
                <a:solidFill>
                  <a:prstClr val="black"/>
                </a:solidFill>
                <a:latin typeface="Arial" pitchFamily="34" charset="0"/>
                <a:ea typeface="Times New Roman" pitchFamily="18" charset="0"/>
              </a:rPr>
              <a:t> </a:t>
            </a:r>
            <a:r>
              <a:rPr lang="ar-IQ" sz="2800" dirty="0">
                <a:solidFill>
                  <a:prstClr val="black"/>
                </a:solidFill>
                <a:latin typeface="Arial" pitchFamily="34" charset="0"/>
                <a:ea typeface="Times New Roman" pitchFamily="18" charset="0"/>
              </a:rPr>
              <a:t>ويتم عندما لا يحمل الشيك أية كتابة بين الخطين أو عندما يحمل كلمة ( مصرف ) بينهما و يجوز تحويل التسطير العام إلى تسطير خاص0</a:t>
            </a:r>
            <a:endParaRPr lang="en-US" sz="1400" dirty="0">
              <a:solidFill>
                <a:prstClr val="black"/>
              </a:solidFill>
              <a:latin typeface="Arial" pitchFamily="34" charset="0"/>
              <a:cs typeface="Arial"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370" y="3906054"/>
            <a:ext cx="7560840" cy="2259250"/>
          </a:xfrm>
          <a:prstGeom prst="rect">
            <a:avLst/>
          </a:prstGeom>
        </p:spPr>
      </p:pic>
    </p:spTree>
    <p:extLst>
      <p:ext uri="{BB962C8B-B14F-4D97-AF65-F5344CB8AC3E}">
        <p14:creationId xmlns:p14="http://schemas.microsoft.com/office/powerpoint/2010/main" val="33921097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614413" y="332656"/>
            <a:ext cx="8073896" cy="3108543"/>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 – التسطير الخاص :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ويقع بكتابة  أو ختم اسم المصرف ( معين ) على وجه الشيك بين خطين متوازيين </a:t>
            </a:r>
            <a:r>
              <a:rPr kumimoji="0" lang="ar-IQ"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يجوز للمصرف المدون اسمه بين الخطين أن ينيب مصرف آخر بقبض مبلغه </a:t>
            </a:r>
            <a:r>
              <a:rPr kumimoji="0" lang="ar-IQ"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ذلك بتسطيره </a:t>
            </a:r>
            <a:r>
              <a:rPr kumimoji="0" lang="ar-IQ"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تظهيره إليه </a:t>
            </a:r>
            <a:r>
              <a:rPr kumimoji="0" lang="ar-IQ"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لا يجوز تحويل التسطير الخاص إلى تسطير عام  لأن ذلك من شأنه أن يزيل الضمان الذي قصده واضع الخطين </a:t>
            </a:r>
            <a:r>
              <a:rPr kumimoji="0" lang="ar-IQ"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يعتبر شطب ( التسطير ) أو اسم المصرف المكتوب فيما بين الخطين كأنه لم يكن</a:t>
            </a:r>
            <a:endParaRPr kumimoji="0" lang="ar-IQ"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62</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3999509"/>
            <a:ext cx="6337498" cy="2356843"/>
          </a:xfrm>
          <a:prstGeom prst="rect">
            <a:avLst/>
          </a:prstGeom>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0" y="1546579"/>
            <a:ext cx="914558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47675" algn="l"/>
              </a:tabLst>
            </a:pPr>
            <a:r>
              <a:rPr kumimoji="0" lang="ar-IQ"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آثار التسطير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447675" algn="l"/>
              </a:tabLst>
            </a:pPr>
            <a:r>
              <a:rPr kumimoji="0" lang="ar-IQ"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يترتب على التسطير الآثار التالية:</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447675" algn="l"/>
              </a:tabLst>
            </a:pPr>
            <a:r>
              <a:rPr kumimoji="0" lang="ar-IQ"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a:t>
            </a:r>
            <a:r>
              <a:rPr kumimoji="0" lang="ar-IQ"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لايجوز</a:t>
            </a:r>
            <a:r>
              <a:rPr kumimoji="0" lang="ar-IQ"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للساحب أو الحامل أو غيرهما أن يشطب التسطير أو أن يستبدله بعبارة يصرف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447675" algn="l"/>
              </a:tabLst>
            </a:pPr>
            <a:r>
              <a:rPr kumimoji="0" lang="ar-IQ"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نقداً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447675" algn="l"/>
              </a:tabLst>
            </a:pPr>
            <a:r>
              <a:rPr kumimoji="0" lang="ar-IQ"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a:t>
            </a:r>
            <a:r>
              <a:rPr kumimoji="0" lang="ar-IQ"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لايجوز</a:t>
            </a:r>
            <a:r>
              <a:rPr kumimoji="0" lang="ar-IQ"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للمصرف </a:t>
            </a:r>
            <a:r>
              <a:rPr kumimoji="0" lang="ar-IQ"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IQ"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يصرف شيكاً مسطرا تسطيراً عاماً إلا إلى احد عملائه ممن لديهم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447675" algn="l"/>
              </a:tabLst>
            </a:pPr>
            <a:r>
              <a:rPr kumimoji="0" lang="ar-IQ"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حساب جاري مع المصرف كمــا </a:t>
            </a:r>
            <a:r>
              <a:rPr kumimoji="0" lang="ar-IQ"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لايجوز</a:t>
            </a:r>
            <a:r>
              <a:rPr kumimoji="0" lang="ar-IQ"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للمصرف أن يصرف شيكاً مسطراً تسطيــراً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447675" algn="l"/>
              </a:tabLst>
            </a:pPr>
            <a:r>
              <a:rPr kumimoji="0" lang="ar-IQ"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خاصاً إلا إلى عميل المصرف أو إلى المصرف المكتوب اسمه  بين الخطين ، كمـــا لا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447675" algn="l"/>
              </a:tabLst>
            </a:pPr>
            <a:r>
              <a:rPr kumimoji="0" lang="ar-IQ"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يجوز صرف الشيك المسطر الذي قام الساحب أو الحامــــل أو غيرهما بشطب التسطـير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447675" algn="l"/>
              </a:tabLst>
            </a:pPr>
            <a:r>
              <a:rPr kumimoji="0" lang="ar-IQ"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واستبداله </a:t>
            </a:r>
            <a:r>
              <a:rPr kumimoji="0" lang="ar-IQ"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بايـة</a:t>
            </a:r>
            <a:r>
              <a:rPr kumimoji="0" lang="ar-IQ"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عبارة أخرى.</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447675" algn="l"/>
              </a:tabLst>
            </a:pPr>
            <a:r>
              <a:rPr kumimoji="0" lang="ar-IQ"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تقع على المصرف مسؤولية  دفع مبلغ الشيك في حالة مخالفته للأحكام الواردة في (2)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447675" algn="l"/>
              </a:tabLst>
            </a:pPr>
            <a:r>
              <a:rPr kumimoji="0" lang="ar-IQ"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أعلاه  وتكون مسؤوليته محدودة بالتعويض عن الشيك بما لا يتجاوز مبلغه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47675" algn="l"/>
              </a:tabLst>
            </a:pPr>
            <a:r>
              <a:rPr kumimoji="0" lang="ar-IQ"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p:txBody>
      </p:sp>
      <p:sp>
        <p:nvSpPr>
          <p:cNvPr id="3" name="Slide Number Placeholder 2"/>
          <p:cNvSpPr>
            <a:spLocks noGrp="1"/>
          </p:cNvSpPr>
          <p:nvPr>
            <p:ph type="sldNum" sz="quarter" idx="12"/>
          </p:nvPr>
        </p:nvSpPr>
        <p:spPr/>
        <p:txBody>
          <a:bodyPr/>
          <a:lstStyle/>
          <a:p>
            <a:fld id="{ADDA222B-F936-4F3E-9887-17CE7D4EA166}" type="slidenum">
              <a:rPr lang="en-US" smtClean="0"/>
              <a:pPr/>
              <a:t>63</a:t>
            </a:fld>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DDA222B-F936-4F3E-9887-17CE7D4EA166}" type="slidenum">
              <a:rPr lang="en-US" smtClean="0"/>
              <a:pPr/>
              <a:t>64</a:t>
            </a:fld>
            <a:endParaRPr lang="en-US" dirty="0"/>
          </a:p>
        </p:txBody>
      </p:sp>
      <p:sp>
        <p:nvSpPr>
          <p:cNvPr id="3" name="Rectangle 2"/>
          <p:cNvSpPr/>
          <p:nvPr/>
        </p:nvSpPr>
        <p:spPr>
          <a:xfrm>
            <a:off x="324322" y="332656"/>
            <a:ext cx="8363987" cy="4154984"/>
          </a:xfrm>
          <a:prstGeom prst="rect">
            <a:avLst/>
          </a:prstGeom>
        </p:spPr>
        <p:txBody>
          <a:bodyPr wrap="square">
            <a:spAutoFit/>
          </a:bodyPr>
          <a:lstStyle/>
          <a:p>
            <a:pPr lvl="0" algn="justLow" rtl="1" eaLnBrk="0" fontAlgn="base" hangingPunct="0">
              <a:spcBef>
                <a:spcPct val="0"/>
              </a:spcBef>
              <a:spcAft>
                <a:spcPct val="0"/>
              </a:spcAft>
              <a:tabLst>
                <a:tab pos="447675" algn="l"/>
              </a:tabLst>
            </a:pPr>
            <a:r>
              <a:rPr lang="ar-IQ" sz="2000" b="1" dirty="0">
                <a:solidFill>
                  <a:srgbClr val="FF0000"/>
                </a:solidFill>
                <a:latin typeface="Arial" pitchFamily="34" charset="0"/>
                <a:ea typeface="Times New Roman" pitchFamily="18" charset="0"/>
              </a:rPr>
              <a:t>تظهير الشيك : </a:t>
            </a:r>
            <a:r>
              <a:rPr lang="en-US" sz="2000" b="1" dirty="0">
                <a:solidFill>
                  <a:srgbClr val="FF0000"/>
                </a:solidFill>
                <a:latin typeface="Arial" pitchFamily="34" charset="0"/>
                <a:ea typeface="Times New Roman" pitchFamily="18" charset="0"/>
                <a:cs typeface="Arial" pitchFamily="34" charset="0"/>
              </a:rPr>
              <a:t>Check endorsement</a:t>
            </a:r>
            <a:endParaRPr lang="en-US" sz="2000" dirty="0">
              <a:solidFill>
                <a:srgbClr val="FF0000"/>
              </a:solidFill>
              <a:latin typeface="Arial" pitchFamily="34" charset="0"/>
              <a:cs typeface="Arial" pitchFamily="34" charset="0"/>
            </a:endParaRPr>
          </a:p>
          <a:p>
            <a:pPr lvl="0" algn="justLow" rtl="1" eaLnBrk="0" fontAlgn="base" hangingPunct="0">
              <a:spcBef>
                <a:spcPct val="0"/>
              </a:spcBef>
              <a:spcAft>
                <a:spcPct val="0"/>
              </a:spcAft>
              <a:tabLst>
                <a:tab pos="447675" algn="l"/>
              </a:tabLst>
            </a:pPr>
            <a:r>
              <a:rPr lang="ar-IQ" sz="2000" dirty="0">
                <a:solidFill>
                  <a:prstClr val="black"/>
                </a:solidFill>
                <a:latin typeface="Arial" pitchFamily="34" charset="0"/>
                <a:ea typeface="Times New Roman" pitchFamily="18" charset="0"/>
              </a:rPr>
              <a:t>  التظهير هو كل توقيع على ظهر الشيك من قبل الحامل أو المسحوب لأمره وهو على نوعين : </a:t>
            </a:r>
          </a:p>
          <a:p>
            <a:pPr lvl="0" algn="justLow" rtl="1" eaLnBrk="0" fontAlgn="base" hangingPunct="0">
              <a:spcBef>
                <a:spcPct val="0"/>
              </a:spcBef>
              <a:spcAft>
                <a:spcPct val="0"/>
              </a:spcAft>
              <a:tabLst>
                <a:tab pos="447675" algn="l"/>
              </a:tabLst>
            </a:pPr>
            <a:endParaRPr lang="en-US" sz="2000" dirty="0">
              <a:solidFill>
                <a:prstClr val="black"/>
              </a:solidFill>
              <a:latin typeface="Arial" pitchFamily="34" charset="0"/>
              <a:cs typeface="Arial" pitchFamily="34" charset="0"/>
            </a:endParaRPr>
          </a:p>
          <a:p>
            <a:pPr lvl="0" algn="justLow" rtl="1" eaLnBrk="0" fontAlgn="base" hangingPunct="0">
              <a:spcBef>
                <a:spcPct val="0"/>
              </a:spcBef>
              <a:spcAft>
                <a:spcPct val="0"/>
              </a:spcAft>
              <a:tabLst>
                <a:tab pos="447675" algn="l"/>
              </a:tabLst>
            </a:pPr>
            <a:r>
              <a:rPr lang="ar-IQ" sz="2000" b="1" dirty="0">
                <a:solidFill>
                  <a:prstClr val="black"/>
                </a:solidFill>
                <a:latin typeface="Arial" pitchFamily="34" charset="0"/>
                <a:ea typeface="Times New Roman" pitchFamily="18" charset="0"/>
              </a:rPr>
              <a:t>أ- التظهير على البياض</a:t>
            </a:r>
            <a:r>
              <a:rPr lang="ar-IQ" sz="2000" dirty="0">
                <a:solidFill>
                  <a:prstClr val="black"/>
                </a:solidFill>
                <a:latin typeface="Arial" pitchFamily="34" charset="0"/>
                <a:ea typeface="Times New Roman" pitchFamily="18" charset="0"/>
              </a:rPr>
              <a:t> : </a:t>
            </a:r>
            <a:r>
              <a:rPr lang="en-US" sz="2000" b="1" dirty="0">
                <a:solidFill>
                  <a:prstClr val="black"/>
                </a:solidFill>
                <a:latin typeface="Arial" pitchFamily="34" charset="0"/>
                <a:ea typeface="Times New Roman" pitchFamily="18" charset="0"/>
                <a:cs typeface="Arial" pitchFamily="34" charset="0"/>
              </a:rPr>
              <a:t>blank endorsement </a:t>
            </a:r>
          </a:p>
          <a:p>
            <a:pPr lvl="0" algn="justLow" rtl="1" eaLnBrk="0" fontAlgn="base" hangingPunct="0">
              <a:spcBef>
                <a:spcPct val="0"/>
              </a:spcBef>
              <a:spcAft>
                <a:spcPct val="0"/>
              </a:spcAft>
              <a:tabLst>
                <a:tab pos="447675" algn="l"/>
              </a:tabLst>
            </a:pPr>
            <a:r>
              <a:rPr lang="ar-IQ" sz="2000" dirty="0">
                <a:solidFill>
                  <a:prstClr val="black"/>
                </a:solidFill>
                <a:latin typeface="Arial" pitchFamily="34" charset="0"/>
                <a:ea typeface="Times New Roman" pitchFamily="18" charset="0"/>
              </a:rPr>
              <a:t>ويتم عندما يكون التوقيع مجرداً من ذكر أي اسم لشخص معين ويتم للحامل تداول الشيك على بياض بإحدى الطرق الثلاث الآتية : </a:t>
            </a:r>
            <a:endParaRPr lang="en-US" sz="2000" dirty="0">
              <a:solidFill>
                <a:prstClr val="black"/>
              </a:solidFill>
              <a:latin typeface="Arial" pitchFamily="34" charset="0"/>
              <a:cs typeface="Arial" pitchFamily="34" charset="0"/>
            </a:endParaRPr>
          </a:p>
          <a:p>
            <a:pPr lvl="0" algn="justLow" rtl="1" eaLnBrk="0" fontAlgn="base" hangingPunct="0">
              <a:spcBef>
                <a:spcPct val="0"/>
              </a:spcBef>
              <a:spcAft>
                <a:spcPct val="0"/>
              </a:spcAft>
              <a:buFontTx/>
              <a:buChar char="•"/>
              <a:tabLst>
                <a:tab pos="447675" algn="l"/>
              </a:tabLst>
            </a:pPr>
            <a:r>
              <a:rPr lang="ar-IQ" sz="2000" dirty="0">
                <a:solidFill>
                  <a:prstClr val="black"/>
                </a:solidFill>
                <a:latin typeface="Arial" pitchFamily="34" charset="0"/>
                <a:ea typeface="Times New Roman" pitchFamily="18" charset="0"/>
              </a:rPr>
              <a:t>أن يملأ البياض بدرج اسمه أو اسم غيره من الأشخاص 0</a:t>
            </a:r>
            <a:endParaRPr lang="en-US" sz="2000" dirty="0">
              <a:solidFill>
                <a:prstClr val="black"/>
              </a:solidFill>
              <a:latin typeface="Arial" pitchFamily="34" charset="0"/>
              <a:cs typeface="Arial" pitchFamily="34" charset="0"/>
            </a:endParaRPr>
          </a:p>
          <a:p>
            <a:pPr lvl="0" algn="justLow" rtl="1" eaLnBrk="0" fontAlgn="base" hangingPunct="0">
              <a:spcBef>
                <a:spcPct val="0"/>
              </a:spcBef>
              <a:spcAft>
                <a:spcPct val="0"/>
              </a:spcAft>
              <a:buFontTx/>
              <a:buChar char="•"/>
              <a:tabLst>
                <a:tab pos="447675" algn="l"/>
              </a:tabLst>
            </a:pPr>
            <a:r>
              <a:rPr lang="ar-IQ" sz="2000" dirty="0">
                <a:solidFill>
                  <a:prstClr val="black"/>
                </a:solidFill>
                <a:latin typeface="Arial" pitchFamily="34" charset="0"/>
                <a:ea typeface="Times New Roman" pitchFamily="18" charset="0"/>
              </a:rPr>
              <a:t>أن يظهر الشيك من جديد على بياض أو أن يظهره لأمر شخص آخر 0</a:t>
            </a:r>
            <a:endParaRPr lang="en-US" sz="2000" dirty="0">
              <a:solidFill>
                <a:prstClr val="black"/>
              </a:solidFill>
              <a:latin typeface="Arial" pitchFamily="34" charset="0"/>
              <a:cs typeface="Arial" pitchFamily="34" charset="0"/>
            </a:endParaRPr>
          </a:p>
          <a:p>
            <a:pPr lvl="0" algn="justLow" rtl="1" eaLnBrk="0" fontAlgn="base" hangingPunct="0">
              <a:spcBef>
                <a:spcPct val="0"/>
              </a:spcBef>
              <a:spcAft>
                <a:spcPct val="0"/>
              </a:spcAft>
              <a:buFontTx/>
              <a:buChar char="•"/>
              <a:tabLst>
                <a:tab pos="447675" algn="l"/>
              </a:tabLst>
            </a:pPr>
            <a:r>
              <a:rPr lang="ar-IQ" sz="2000" dirty="0">
                <a:solidFill>
                  <a:prstClr val="black"/>
                </a:solidFill>
                <a:latin typeface="Arial" pitchFamily="34" charset="0"/>
                <a:ea typeface="Times New Roman" pitchFamily="18" charset="0"/>
              </a:rPr>
              <a:t>أن يسلم  الشيك  لشخص ثالث دون أن يملأ  البياض أو يظهره 0</a:t>
            </a:r>
          </a:p>
          <a:p>
            <a:pPr lvl="0" algn="justLow" rtl="1" eaLnBrk="0" fontAlgn="base" hangingPunct="0">
              <a:spcBef>
                <a:spcPct val="0"/>
              </a:spcBef>
              <a:spcAft>
                <a:spcPct val="0"/>
              </a:spcAft>
              <a:tabLst>
                <a:tab pos="447675" algn="l"/>
              </a:tabLst>
            </a:pPr>
            <a:endParaRPr lang="ar-IQ" sz="2000" b="1" dirty="0" smtClean="0">
              <a:solidFill>
                <a:prstClr val="black"/>
              </a:solidFill>
              <a:latin typeface="Arial" pitchFamily="34" charset="0"/>
              <a:ea typeface="Times New Roman" pitchFamily="18" charset="0"/>
            </a:endParaRPr>
          </a:p>
          <a:p>
            <a:pPr lvl="0" algn="justLow" rtl="1" eaLnBrk="0" fontAlgn="base" hangingPunct="0">
              <a:spcBef>
                <a:spcPct val="0"/>
              </a:spcBef>
              <a:spcAft>
                <a:spcPct val="0"/>
              </a:spcAft>
              <a:tabLst>
                <a:tab pos="447675" algn="l"/>
              </a:tabLst>
            </a:pPr>
            <a:r>
              <a:rPr lang="ar-IQ" sz="2000" b="1" dirty="0" smtClean="0">
                <a:solidFill>
                  <a:prstClr val="black"/>
                </a:solidFill>
                <a:latin typeface="Arial" pitchFamily="34" charset="0"/>
                <a:ea typeface="Times New Roman" pitchFamily="18" charset="0"/>
              </a:rPr>
              <a:t>ب </a:t>
            </a:r>
            <a:r>
              <a:rPr lang="ar-IQ" sz="2000" b="1" dirty="0">
                <a:solidFill>
                  <a:prstClr val="black"/>
                </a:solidFill>
                <a:latin typeface="Arial" pitchFamily="34" charset="0"/>
                <a:ea typeface="Times New Roman" pitchFamily="18" charset="0"/>
              </a:rPr>
              <a:t>– التظهير الموصوف : </a:t>
            </a:r>
            <a:r>
              <a:rPr lang="en-US" sz="2000" b="1" dirty="0">
                <a:solidFill>
                  <a:prstClr val="black"/>
                </a:solidFill>
                <a:latin typeface="Arial" pitchFamily="34" charset="0"/>
                <a:ea typeface="Times New Roman" pitchFamily="18" charset="0"/>
                <a:cs typeface="Arial" pitchFamily="34" charset="0"/>
              </a:rPr>
              <a:t>Full </a:t>
            </a:r>
            <a:r>
              <a:rPr lang="en-US" sz="2000" b="1" dirty="0" smtClean="0">
                <a:solidFill>
                  <a:prstClr val="black"/>
                </a:solidFill>
                <a:latin typeface="Arial" pitchFamily="34" charset="0"/>
                <a:ea typeface="Times New Roman" pitchFamily="18" charset="0"/>
                <a:cs typeface="Arial" pitchFamily="34" charset="0"/>
              </a:rPr>
              <a:t>endorsement</a:t>
            </a:r>
            <a:endParaRPr lang="en-US" sz="2000" dirty="0">
              <a:solidFill>
                <a:prstClr val="black"/>
              </a:solidFill>
              <a:latin typeface="Arial" pitchFamily="34" charset="0"/>
              <a:cs typeface="Arial" pitchFamily="34" charset="0"/>
            </a:endParaRPr>
          </a:p>
          <a:p>
            <a:pPr lvl="0" algn="justLow" rtl="1" eaLnBrk="0" fontAlgn="base" hangingPunct="0">
              <a:spcBef>
                <a:spcPct val="0"/>
              </a:spcBef>
              <a:spcAft>
                <a:spcPct val="0"/>
              </a:spcAft>
              <a:tabLst>
                <a:tab pos="447675" algn="l"/>
              </a:tabLst>
            </a:pPr>
            <a:r>
              <a:rPr lang="ar-IQ" sz="2000" dirty="0">
                <a:solidFill>
                  <a:prstClr val="black"/>
                </a:solidFill>
                <a:latin typeface="Arial" pitchFamily="34" charset="0"/>
                <a:ea typeface="Times New Roman" pitchFamily="18" charset="0"/>
              </a:rPr>
              <a:t>عندما يكون التظهير لأمر شخص </a:t>
            </a:r>
            <a:r>
              <a:rPr lang="ar-IQ" sz="2000" dirty="0" smtClean="0">
                <a:solidFill>
                  <a:prstClr val="black"/>
                </a:solidFill>
                <a:latin typeface="Arial" pitchFamily="34" charset="0"/>
                <a:ea typeface="Times New Roman" pitchFamily="18" charset="0"/>
              </a:rPr>
              <a:t>معين0</a:t>
            </a:r>
          </a:p>
          <a:p>
            <a:pPr lvl="0" algn="justLow" rtl="1" eaLnBrk="0" fontAlgn="base" hangingPunct="0">
              <a:spcBef>
                <a:spcPct val="0"/>
              </a:spcBef>
              <a:spcAft>
                <a:spcPct val="0"/>
              </a:spcAft>
              <a:tabLst>
                <a:tab pos="447675" algn="l"/>
              </a:tabLst>
            </a:pPr>
            <a:endParaRPr lang="ar-IQ" sz="2400" dirty="0">
              <a:solidFill>
                <a:prstClr val="black"/>
              </a:solidFill>
              <a:latin typeface="Arial"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0506" y="4423538"/>
            <a:ext cx="5760640" cy="1512168"/>
          </a:xfrm>
          <a:prstGeom prst="rect">
            <a:avLst/>
          </a:prstGeom>
        </p:spPr>
      </p:pic>
    </p:spTree>
    <p:extLst>
      <p:ext uri="{BB962C8B-B14F-4D97-AF65-F5344CB8AC3E}">
        <p14:creationId xmlns:p14="http://schemas.microsoft.com/office/powerpoint/2010/main" val="123183108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DDA222B-F936-4F3E-9887-17CE7D4EA166}" type="slidenum">
              <a:rPr lang="en-US" smtClean="0"/>
              <a:pPr/>
              <a:t>65</a:t>
            </a:fld>
            <a:endParaRPr lang="en-US" dirty="0"/>
          </a:p>
        </p:txBody>
      </p:sp>
    </p:spTree>
    <p:extLst>
      <p:ext uri="{BB962C8B-B14F-4D97-AF65-F5344CB8AC3E}">
        <p14:creationId xmlns:p14="http://schemas.microsoft.com/office/powerpoint/2010/main" val="34299093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rtl="1"/>
            <a:r>
              <a:rPr lang="ar-IQ" sz="2400" b="1" dirty="0" smtClean="0">
                <a:solidFill>
                  <a:srgbClr val="FF0000"/>
                </a:solidFill>
              </a:rPr>
              <a:t>1-4  </a:t>
            </a:r>
            <a:r>
              <a:rPr lang="ar-SA" sz="2400" b="1" dirty="0" smtClean="0">
                <a:solidFill>
                  <a:srgbClr val="FF0000"/>
                </a:solidFill>
              </a:rPr>
              <a:t>حسابات التوفير </a:t>
            </a:r>
            <a:r>
              <a:rPr lang="en-US" sz="2400" b="1" dirty="0" smtClean="0"/>
              <a:t>Savings Accounts </a:t>
            </a:r>
            <a:r>
              <a:rPr lang="en-US" sz="2400" dirty="0" smtClean="0"/>
              <a:t/>
            </a:r>
            <a:br>
              <a:rPr lang="en-US" sz="2400" dirty="0" smtClean="0"/>
            </a:br>
            <a:r>
              <a:rPr lang="en-US" sz="2400" dirty="0" smtClean="0"/>
              <a:t/>
            </a:r>
            <a:br>
              <a:rPr lang="en-US" sz="2400" dirty="0" smtClean="0"/>
            </a:br>
            <a:endParaRPr lang="en-US" sz="2400" dirty="0"/>
          </a:p>
        </p:txBody>
      </p:sp>
      <p:sp>
        <p:nvSpPr>
          <p:cNvPr id="3" name="عنصر نائب للمحتوى 2"/>
          <p:cNvSpPr>
            <a:spLocks noGrp="1"/>
          </p:cNvSpPr>
          <p:nvPr>
            <p:ph idx="1"/>
          </p:nvPr>
        </p:nvSpPr>
        <p:spPr>
          <a:xfrm>
            <a:off x="540346" y="764705"/>
            <a:ext cx="8147963" cy="3333624"/>
          </a:xfrm>
        </p:spPr>
        <p:txBody>
          <a:bodyPr>
            <a:normAutofit fontScale="77500" lnSpcReduction="20000"/>
          </a:bodyPr>
          <a:lstStyle/>
          <a:p>
            <a:pPr algn="r" rtl="1">
              <a:buNone/>
            </a:pPr>
            <a:r>
              <a:rPr lang="ar-OM" dirty="0" smtClean="0"/>
              <a:t>تمهيد</a:t>
            </a:r>
          </a:p>
          <a:p>
            <a:pPr algn="r" rtl="1">
              <a:buNone/>
            </a:pPr>
            <a:r>
              <a:rPr lang="ar-OM" dirty="0" smtClean="0"/>
              <a:t> </a:t>
            </a:r>
            <a:r>
              <a:rPr lang="ar-SA" dirty="0" smtClean="0"/>
              <a:t>	خولت تعليمات المصارف جميع فروع المصرف في العراق بفتح حسابات للأشخاص الحقيقيين فقط وقبول مراجعـــــة الأهليين بشأنها ولا يسمـــح بفتح هـــــذه الحسابات للأشخاص الحك</a:t>
            </a:r>
            <a:r>
              <a:rPr lang="ar-IQ" dirty="0" smtClean="0"/>
              <a:t>و</a:t>
            </a:r>
            <a:r>
              <a:rPr lang="ar-SA" dirty="0" smtClean="0"/>
              <a:t>مييـــن</a:t>
            </a:r>
            <a:r>
              <a:rPr lang="en-US" dirty="0" smtClean="0"/>
              <a:t> </a:t>
            </a:r>
            <a:r>
              <a:rPr lang="ar-SA" dirty="0" smtClean="0"/>
              <a:t>( المعنويين) والجهات الرسمية وغير الرسمية باستثناء حسابات التوفير المطلوب فتحها باسم الجهات واللجان ذات الأغراض الاجتماعية والإنسانية والدينية والخيرية ومن كانت تسعى لرفع المستوي </a:t>
            </a:r>
            <a:r>
              <a:rPr lang="ar-SA" dirty="0" err="1" smtClean="0"/>
              <a:t>المعاشي</a:t>
            </a:r>
            <a:r>
              <a:rPr lang="ar-SA" dirty="0" smtClean="0"/>
              <a:t> والثقافي والعلمي والصحي . ويتأتى الغرض من هذا القيد في استثمار الموارد  المالية لهذه المؤسسات في تنفيذ واجباتها دون تحقيق الربح في استثمار هذه الموارد في حسابات التوفير .</a:t>
            </a:r>
            <a:endParaRPr lang="en-US" dirty="0" smtClean="0"/>
          </a:p>
          <a:p>
            <a:pPr algn="r" rtl="1">
              <a:buNone/>
            </a:pPr>
            <a:endParaRPr lang="en-US"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66</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4542" y="4098329"/>
            <a:ext cx="4536504" cy="2160240"/>
          </a:xfrm>
          <a:prstGeom prst="rect">
            <a:avLst/>
          </a:prstGeom>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80" y="357166"/>
            <a:ext cx="8231029" cy="714380"/>
          </a:xfrm>
        </p:spPr>
        <p:txBody>
          <a:bodyPr>
            <a:normAutofit fontScale="90000"/>
          </a:bodyPr>
          <a:lstStyle/>
          <a:p>
            <a:r>
              <a:rPr lang="en-US" sz="4000" b="1" dirty="0" smtClean="0"/>
              <a:t> </a:t>
            </a:r>
            <a:r>
              <a:rPr lang="en-US" sz="3600" dirty="0" smtClean="0"/>
              <a:t>Open a savings account</a:t>
            </a:r>
            <a:r>
              <a:rPr lang="en-US" sz="4000" b="1" dirty="0" smtClean="0"/>
              <a:t>  </a:t>
            </a:r>
            <a:r>
              <a:rPr lang="ar-SA" sz="4000" b="1" dirty="0" smtClean="0"/>
              <a:t>فتح حساب التوفير</a:t>
            </a:r>
            <a:r>
              <a:rPr lang="en-US" dirty="0" smtClean="0"/>
              <a:t/>
            </a:r>
            <a:br>
              <a:rPr lang="en-US" dirty="0" smtClean="0"/>
            </a:br>
            <a:endParaRPr lang="en-US" dirty="0"/>
          </a:p>
        </p:txBody>
      </p:sp>
      <p:sp>
        <p:nvSpPr>
          <p:cNvPr id="3" name="عنصر نائب للمحتوى 2"/>
          <p:cNvSpPr>
            <a:spLocks noGrp="1"/>
          </p:cNvSpPr>
          <p:nvPr>
            <p:ph idx="1"/>
          </p:nvPr>
        </p:nvSpPr>
        <p:spPr>
          <a:xfrm>
            <a:off x="457280" y="785795"/>
            <a:ext cx="8231029" cy="6072206"/>
          </a:xfrm>
        </p:spPr>
        <p:txBody>
          <a:bodyPr>
            <a:normAutofit fontScale="25000" lnSpcReduction="20000"/>
          </a:bodyPr>
          <a:lstStyle/>
          <a:p>
            <a:pPr algn="r" rtl="1">
              <a:buNone/>
            </a:pPr>
            <a:r>
              <a:rPr lang="ar-SA" sz="8000" b="1" u="sng" dirty="0" smtClean="0"/>
              <a:t>أولاً:- الشروط العامة لفتح الحساب :</a:t>
            </a:r>
            <a:r>
              <a:rPr lang="en-US" sz="2000" dirty="0" smtClean="0"/>
              <a:t> </a:t>
            </a:r>
            <a:r>
              <a:rPr lang="en-US" sz="8000" b="1" dirty="0" smtClean="0"/>
              <a:t>General qualification for opening an account  </a:t>
            </a:r>
          </a:p>
          <a:p>
            <a:pPr algn="r" rtl="1">
              <a:buNone/>
            </a:pPr>
            <a:r>
              <a:rPr lang="ar-SA" sz="8000" dirty="0" smtClean="0"/>
              <a:t>    1- يفتح الحساب باسم شخص واحد ويجوز فتحه باسم شخصين أو أكثر مجتمعا كما يجوز </a:t>
            </a:r>
            <a:endParaRPr lang="en-US" sz="8000" dirty="0" smtClean="0"/>
          </a:p>
          <a:p>
            <a:pPr algn="r" rtl="1">
              <a:buNone/>
            </a:pPr>
            <a:r>
              <a:rPr lang="ar-SA" sz="8000" dirty="0" smtClean="0"/>
              <a:t>        فتحه بوكالة مصدقة حسب الأصول المرعية .</a:t>
            </a:r>
            <a:endParaRPr lang="en-US" sz="8000" dirty="0" smtClean="0"/>
          </a:p>
          <a:p>
            <a:pPr algn="r" rtl="1">
              <a:buNone/>
            </a:pPr>
            <a:r>
              <a:rPr lang="ar-SA" sz="8000" dirty="0" smtClean="0"/>
              <a:t>    2- يفتح الحساب باسم الشخص </a:t>
            </a:r>
            <a:r>
              <a:rPr lang="ar-SA" sz="8000" dirty="0" err="1" smtClean="0"/>
              <a:t>الامي</a:t>
            </a:r>
            <a:r>
              <a:rPr lang="ar-SA" sz="8000" dirty="0" smtClean="0"/>
              <a:t> أو الأعمى لقاء تقديم صورتين </a:t>
            </a:r>
            <a:r>
              <a:rPr lang="ar-SA" sz="8000" dirty="0" err="1" smtClean="0"/>
              <a:t>واستحصال</a:t>
            </a:r>
            <a:r>
              <a:rPr lang="ar-SA" sz="8000" dirty="0" smtClean="0"/>
              <a:t> بصمــــة </a:t>
            </a:r>
            <a:endParaRPr lang="en-US" sz="8000" dirty="0" smtClean="0"/>
          </a:p>
          <a:p>
            <a:pPr algn="r" rtl="1">
              <a:buNone/>
            </a:pPr>
            <a:r>
              <a:rPr lang="ar-SA" sz="8000" dirty="0" smtClean="0"/>
              <a:t>        </a:t>
            </a:r>
            <a:r>
              <a:rPr lang="ar-SA" sz="8000" dirty="0" err="1" smtClean="0"/>
              <a:t>ابهامه</a:t>
            </a:r>
            <a:r>
              <a:rPr lang="ar-SA" sz="8000" dirty="0" smtClean="0"/>
              <a:t> وتوقيع شاهدين مقبولين لدى المصرف بما يؤيد قيام صاحب الحساب بوضع بصمة </a:t>
            </a:r>
            <a:endParaRPr lang="en-US" sz="8000" dirty="0" smtClean="0"/>
          </a:p>
          <a:p>
            <a:pPr algn="r" rtl="1">
              <a:buNone/>
            </a:pPr>
            <a:r>
              <a:rPr lang="ar-SA" sz="8000" dirty="0" smtClean="0"/>
              <a:t>        </a:t>
            </a:r>
            <a:r>
              <a:rPr lang="ar-SA" sz="8000" dirty="0" err="1" smtClean="0"/>
              <a:t>ابهامه</a:t>
            </a:r>
            <a:r>
              <a:rPr lang="ar-SA" sz="8000" dirty="0" smtClean="0"/>
              <a:t> أمامها وهو عالم بمضمون الالتزام الذي وضع </a:t>
            </a:r>
            <a:r>
              <a:rPr lang="ar-SA" sz="8000" dirty="0" err="1" smtClean="0"/>
              <a:t>ابهامه</a:t>
            </a:r>
            <a:r>
              <a:rPr lang="ar-SA" sz="8000" dirty="0" smtClean="0"/>
              <a:t> عليه . كما يجوز فتح حساب </a:t>
            </a:r>
            <a:endParaRPr lang="en-US" sz="8000" dirty="0" smtClean="0"/>
          </a:p>
          <a:p>
            <a:pPr algn="r" rtl="1">
              <a:buNone/>
            </a:pPr>
            <a:r>
              <a:rPr lang="ar-SA" sz="8000" dirty="0" smtClean="0"/>
              <a:t>       التوفير </a:t>
            </a:r>
            <a:r>
              <a:rPr lang="ar-SA" sz="8000" dirty="0" err="1" smtClean="0"/>
              <a:t>لامراءة</a:t>
            </a:r>
            <a:r>
              <a:rPr lang="ar-SA" sz="8000" dirty="0" smtClean="0"/>
              <a:t> محجبة الوجه بعد توفر شروط التعريف الكاملة لشخصها .</a:t>
            </a:r>
            <a:endParaRPr lang="en-US" sz="8000" dirty="0" smtClean="0"/>
          </a:p>
          <a:p>
            <a:pPr algn="r" rtl="1">
              <a:buNone/>
            </a:pPr>
            <a:r>
              <a:rPr lang="ar-SA" sz="8000" dirty="0" smtClean="0"/>
              <a:t>    3- أن يكون فاتح الحساب قد أكمل الثامنة عشر من عمره وكامـل الأهلية ولا يوجد مانــــع </a:t>
            </a:r>
            <a:endParaRPr lang="en-US" sz="8000" dirty="0" smtClean="0"/>
          </a:p>
          <a:p>
            <a:pPr algn="r" rtl="1">
              <a:buNone/>
            </a:pPr>
            <a:r>
              <a:rPr lang="ar-SA" sz="8000" dirty="0" smtClean="0"/>
              <a:t>        قانوني يتعلق بشخصه يمنعه من فتح الحساب وان يعرف نفسه لدى المصرف إما بواسطة  </a:t>
            </a:r>
            <a:endParaRPr lang="en-US" sz="8000" dirty="0" smtClean="0"/>
          </a:p>
          <a:p>
            <a:pPr algn="r" rtl="1">
              <a:buNone/>
            </a:pPr>
            <a:r>
              <a:rPr lang="ar-SA" sz="8000" dirty="0" smtClean="0"/>
              <a:t>        شخص معروف </a:t>
            </a:r>
            <a:r>
              <a:rPr lang="ar-SA" sz="8000" dirty="0" err="1" smtClean="0"/>
              <a:t>او</a:t>
            </a:r>
            <a:r>
              <a:rPr lang="ar-SA" sz="8000" dirty="0" smtClean="0"/>
              <a:t> بموجب هوية تعريف مقبولة لدى المصرف ومنها :-</a:t>
            </a:r>
            <a:endParaRPr lang="en-US" sz="8000" dirty="0" smtClean="0"/>
          </a:p>
          <a:p>
            <a:pPr algn="r" rtl="1">
              <a:buNone/>
            </a:pPr>
            <a:r>
              <a:rPr lang="ar-SA" sz="8000" dirty="0" smtClean="0"/>
              <a:t>       - شهادة الجنسية العراقية</a:t>
            </a:r>
            <a:endParaRPr lang="en-US" sz="8000" dirty="0" smtClean="0"/>
          </a:p>
          <a:p>
            <a:pPr algn="r" rtl="1">
              <a:buNone/>
            </a:pPr>
            <a:r>
              <a:rPr lang="ar-SA" sz="8000" dirty="0" smtClean="0"/>
              <a:t>       - هوية الأحوال المدنيـة</a:t>
            </a:r>
            <a:endParaRPr lang="en-US" sz="8000" dirty="0" smtClean="0"/>
          </a:p>
          <a:p>
            <a:pPr algn="r" rtl="1">
              <a:buNone/>
            </a:pPr>
            <a:r>
              <a:rPr lang="ar-SA" sz="8000" dirty="0" smtClean="0"/>
              <a:t>       - جواز سفر</a:t>
            </a:r>
            <a:endParaRPr lang="en-US" sz="8000" dirty="0" smtClean="0"/>
          </a:p>
          <a:p>
            <a:pPr algn="r" rtl="1">
              <a:buNone/>
            </a:pPr>
            <a:r>
              <a:rPr lang="ar-SA" sz="8000" dirty="0" smtClean="0"/>
              <a:t>       - هوية غرفة التجارة </a:t>
            </a:r>
            <a:r>
              <a:rPr lang="ar-SA" sz="8000" dirty="0" err="1" smtClean="0"/>
              <a:t>و</a:t>
            </a:r>
            <a:r>
              <a:rPr lang="ar-SA" sz="8000" dirty="0" smtClean="0"/>
              <a:t> الصناعة والزراعة</a:t>
            </a:r>
            <a:endParaRPr lang="en-US" sz="8000" dirty="0" smtClean="0"/>
          </a:p>
          <a:p>
            <a:pPr algn="r" rtl="1">
              <a:buNone/>
            </a:pPr>
            <a:r>
              <a:rPr lang="ar-SA" sz="8000" dirty="0" smtClean="0"/>
              <a:t>       - هويات الجمعيات والنقابات المهنية، هذا ويجب </a:t>
            </a:r>
            <a:r>
              <a:rPr lang="ar-SA" sz="8000" dirty="0" err="1" smtClean="0"/>
              <a:t>ان</a:t>
            </a:r>
            <a:r>
              <a:rPr lang="ar-SA" sz="8000" dirty="0" smtClean="0"/>
              <a:t> تكــون الهويات المذكورة أعلاه موقعه </a:t>
            </a:r>
            <a:endParaRPr lang="en-US" sz="8000" dirty="0" smtClean="0"/>
          </a:p>
          <a:p>
            <a:pPr algn="r" rtl="1">
              <a:buNone/>
            </a:pPr>
            <a:r>
              <a:rPr lang="ar-SA" sz="8000" dirty="0" smtClean="0"/>
              <a:t>          بشكل واضح وان تكون صورة صاحبها مطابقة لصورته </a:t>
            </a:r>
            <a:r>
              <a:rPr lang="ar-SA" sz="8000" dirty="0" err="1" smtClean="0"/>
              <a:t>و</a:t>
            </a:r>
            <a:r>
              <a:rPr lang="ar-SA" sz="8000" dirty="0" smtClean="0"/>
              <a:t> مثبتة بطريقة غير قابـــلة </a:t>
            </a:r>
            <a:endParaRPr lang="en-US" sz="8000" dirty="0" smtClean="0"/>
          </a:p>
          <a:p>
            <a:pPr algn="r" rtl="1">
              <a:buNone/>
            </a:pPr>
            <a:r>
              <a:rPr lang="ar-SA" sz="8000" dirty="0" smtClean="0"/>
              <a:t>          للتغيير 0</a:t>
            </a:r>
            <a:endParaRPr lang="en-US" sz="8000" dirty="0" smtClean="0"/>
          </a:p>
          <a:p>
            <a:pPr algn="r" rtl="1">
              <a:buNone/>
            </a:pPr>
            <a:endParaRPr lang="en-US"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67</a:t>
            </a:fld>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214320" y="428606"/>
            <a:ext cx="843114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4- يجوز فتح الحساب باسم القاصر ناقص الأهلية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عديمها</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من قبل الولي الجبري ( الأب أو  الجد الصحيح وأب الجد الصحيح ) من دون حاجة لتقديم أي مستند يثبت ولايته . كمــــا  يجوز ذلك للوصي المختار والمنصوب والقيم بعد تقديمهم المستندات الشرعيــة المتعلقة بحجة الوصاية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القيمومة</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حسب مقتضى الحال . ويحق للقاصر تدوير حسابه وتشغيله عند بلوغه سن الثامنة عشر من عمره.</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5- يفتح الحساب للجهات الحك</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مية ( اشخاص اعتباريين ) المسموح بفتحها بعد تقديمها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المستندات التالية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اجازة</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التأسيس من السلطة الحكومية المختصة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 عقد تأسيسها ونظامها الداخلي مصــادق عليه مــــــن السلطة الحكوميـــة المختصة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ج- قرار الهيئة الإدارية الخاصة بالتخويل بالتوقيع ومدى صلاحيته مصدق من الجهة أو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السلطة الحكومية ذات الاختصاص.</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د- وبالنسبة  للجان يقدم القرار الخاص بتشكيلها مصدق من الجهة المختصة علـــى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ينص</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هذا القرار على صلاحيات فتح الحساب والإيداع والسحب وغيرها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6- أن يكون فاتح الحساب عراقي الجنسية ومقيماً بالعراق كما يجوز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يفتح الحســـاب للأشخاص غير المقيمين في العراق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غير العراقيين على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تطبق التعليمات النافذة</a:t>
            </a:r>
            <a:r>
              <a:rPr kumimoji="0" lang="ar-OM"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المفعول الصادرة من المديرية العامة للرقابة على التحويل الخارجي في البنك المركزي</a:t>
            </a:r>
            <a:r>
              <a:rPr kumimoji="0" lang="ar-OM"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العراقي الخاصة بالحسابات غير</a:t>
            </a:r>
            <a:r>
              <a:rPr kumimoji="0" lang="ar-OM"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المقيمة عند فتحها وتشغيلها وغلقها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7- يطلب من المتقاعد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ابلاغه</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دائرة التقاعد برقم حسابه والفرع الذي يتعامل معه لتحويل راتب</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التقاعدي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اليه</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100" b="0" i="0" u="none" strike="noStrike" cap="none" normalizeH="0" baseline="0" dirty="0" smtClean="0">
                <a:ln>
                  <a:noFill/>
                </a:ln>
                <a:solidFill>
                  <a:schemeClr val="tx1"/>
                </a:solidFill>
                <a:effectLst/>
                <a:latin typeface="Arial" pitchFamily="34" charset="0"/>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68</a:t>
            </a:fld>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0" y="1"/>
            <a:ext cx="9145588" cy="73250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kumimoji="0" lang="ar-SA"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أولا : إجراءات الإيداع :-</a:t>
            </a:r>
            <a:r>
              <a:rPr lang="en-US" sz="2000" dirty="0" smtClean="0">
                <a:latin typeface="Arial" pitchFamily="34" charset="0"/>
                <a:ea typeface="Times New Roman" pitchFamily="18" charset="0"/>
                <a:cs typeface="Arial" pitchFamily="34" charset="0"/>
              </a:rPr>
              <a:t> </a:t>
            </a:r>
            <a:r>
              <a:rPr lang="en-US" sz="2000" b="1" dirty="0" err="1" smtClean="0">
                <a:latin typeface="Arial" pitchFamily="34" charset="0"/>
                <a:ea typeface="Times New Roman" pitchFamily="18" charset="0"/>
                <a:cs typeface="Arial" pitchFamily="34" charset="0"/>
              </a:rPr>
              <a:t>Deposite</a:t>
            </a:r>
            <a:r>
              <a:rPr lang="en-US" sz="2000" b="1" dirty="0" smtClean="0">
                <a:latin typeface="Arial" pitchFamily="34" charset="0"/>
                <a:ea typeface="Times New Roman" pitchFamily="18" charset="0"/>
                <a:cs typeface="Arial" pitchFamily="34" charset="0"/>
              </a:rPr>
              <a:t> procedures </a:t>
            </a:r>
            <a:r>
              <a:rPr lang="ar-IQ" sz="2000" b="1" dirty="0" smtClean="0">
                <a:latin typeface="Arial" pitchFamily="34" charset="0"/>
                <a:ea typeface="Times New Roman" pitchFamily="18"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يتم إيداع المبالغ بحساب التوفير نقدا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بموجب شيكات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حوالات</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وما شابهها وذلك من قبل صاحب الحساب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من قبل الغير ويجوز أن يتم الإيداع عن طرق نقل المبالغ من حسابات أخرى لدى نفس المصرف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من المصارف الأخرى سواء كانت تلك الحسابات تعود لنفس صاحب الحساب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لغيره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a:t>
            </a:r>
            <a:r>
              <a:rPr kumimoji="0" lang="ar-SA"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الإيداع نقداً</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تتم عملية إيداع المبالغ بحساب التوفير نقداً وفق الإجراءات الآتية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 ينظم مستند الإيداع النقدي من قبل صاحب الحساب نفسه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وكيله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مـن قبـل الشخص الذي يقوم بإيداع المبالغ لحسابه ويسلمه مع دفتر التوفير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مـوظف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الكاونتــر</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للتدقـيـق وتسجيل المعاملة في سجل الصندوق وتأشير دفتر التوفير بالمبلغ المــودع واستخـــراج الرصيد وتسليمه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أمين الصندوق مباشرة لغرض قبض المبلغ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 يتولى أمين الصندوق استلام المبلغ والتوقيع على مستند الإيداع النقدي وعلـــى دفـتـر التوفير تأييدا منه بصحبة المبلغ المستلم وصحة الرصيد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ج- يسلم أمين الصندوق دفتر التوفير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صاحب الحساب ويعيد مستند الإيداع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مـوظف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الكاونتر</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لتأشيره في سجله بعد التأكد من وجود ختم وتوقيع أمين الصندوق عليها تأييــدا  باستلام المبلغ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د- يرحل مستند الإيداع النقدي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بطاقة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سجل حساب توفيــــر صاحب الحساب وتحــال البطاقة والمستند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المخول بالتوقيع لتدقيق المعاملة وتوقيعها تأييــــداً منه بصحتــــها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a:t>
            </a:r>
            <a:r>
              <a:rPr kumimoji="0" lang="ar-SA"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الإيداع غير النقدي :تتم عمليات الإيداعات غير النقدية وفق الإجراءات الآتية :-</a:t>
            </a:r>
            <a:endParaRPr kumimoji="0" lang="en-US" b="0" i="0" u="none" strike="noStrike" cap="none" normalizeH="0" baseline="0" dirty="0" smtClean="0">
              <a:ln>
                <a:noFill/>
              </a:ln>
              <a:solidFill>
                <a:schemeClr val="tx1">
                  <a:lumMod val="50000"/>
                  <a:lumOff val="5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أ- ينظم مستند التسوية للإيراد إذا تم الإيداع بموجب شيك </a:t>
            </a:r>
            <a:r>
              <a:rPr kumimoji="0" lang="ar-SA" b="0" i="0" u="none" strike="noStrike" cap="none" normalizeH="0" baseline="0" dirty="0" err="1" smtClean="0">
                <a:ln>
                  <a:noFill/>
                </a:ln>
                <a:solidFill>
                  <a:schemeClr val="tx1">
                    <a:lumMod val="50000"/>
                    <a:lumOff val="50000"/>
                  </a:schemeClr>
                </a:solidFill>
                <a:effectLst/>
                <a:latin typeface="Arial" pitchFamily="34" charset="0"/>
                <a:ea typeface="Times New Roman" pitchFamily="18" charset="0"/>
                <a:cs typeface="Arial" pitchFamily="34" charset="0"/>
              </a:rPr>
              <a:t>او</a:t>
            </a:r>
            <a:r>
              <a:rPr kumimoji="0" lang="ar-SA"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a:t>
            </a:r>
            <a:r>
              <a:rPr kumimoji="0" lang="ar-SA" b="0" i="0" u="none" strike="noStrike" cap="none" normalizeH="0" baseline="0" dirty="0" err="1" smtClean="0">
                <a:ln>
                  <a:noFill/>
                </a:ln>
                <a:solidFill>
                  <a:schemeClr val="tx1">
                    <a:lumMod val="50000"/>
                    <a:lumOff val="50000"/>
                  </a:schemeClr>
                </a:solidFill>
                <a:effectLst/>
                <a:latin typeface="Arial" pitchFamily="34" charset="0"/>
                <a:ea typeface="Times New Roman" pitchFamily="18" charset="0"/>
                <a:cs typeface="Arial" pitchFamily="34" charset="0"/>
              </a:rPr>
              <a:t>حوالة</a:t>
            </a:r>
            <a:r>
              <a:rPr kumimoji="0" lang="ar-SA"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مسحوبة على نفس الفرع </a:t>
            </a:r>
            <a:r>
              <a:rPr lang="ar-OM" dirty="0" smtClean="0">
                <a:solidFill>
                  <a:schemeClr val="tx1">
                    <a:lumMod val="50000"/>
                    <a:lumOff val="50000"/>
                  </a:schemeClr>
                </a:solidFill>
                <a:latin typeface="Arial" pitchFamily="34" charset="0"/>
                <a:ea typeface="Times New Roman" pitchFamily="18" charset="0"/>
                <a:cs typeface="Arial" pitchFamily="34" charset="0"/>
              </a:rPr>
              <a:t>أ</a:t>
            </a:r>
            <a:r>
              <a:rPr kumimoji="0" lang="ar-SA"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و على احد الفروع </a:t>
            </a:r>
            <a:r>
              <a:rPr kumimoji="0" lang="ar-SA" b="0" i="0" u="none" strike="noStrike" cap="none" normalizeH="0" baseline="0" dirty="0" err="1" smtClean="0">
                <a:ln>
                  <a:noFill/>
                </a:ln>
                <a:solidFill>
                  <a:schemeClr val="tx1">
                    <a:lumMod val="50000"/>
                    <a:lumOff val="50000"/>
                  </a:schemeClr>
                </a:solidFill>
                <a:effectLst/>
                <a:latin typeface="Arial" pitchFamily="34" charset="0"/>
                <a:ea typeface="Times New Roman" pitchFamily="18" charset="0"/>
                <a:cs typeface="Arial" pitchFamily="34" charset="0"/>
              </a:rPr>
              <a:t>او</a:t>
            </a:r>
            <a:r>
              <a:rPr kumimoji="0" lang="ar-SA"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المصارف أخرى وتخضع هذه القيود والاستمارات للإجـــراءات المقررة في التعليمات المختصة </a:t>
            </a:r>
            <a:r>
              <a:rPr kumimoji="0" lang="ar-SA" b="0" i="0" u="none" strike="noStrike" cap="none" normalizeH="0" baseline="0" dirty="0" err="1" smtClean="0">
                <a:ln>
                  <a:noFill/>
                </a:ln>
                <a:solidFill>
                  <a:schemeClr val="tx1">
                    <a:lumMod val="50000"/>
                    <a:lumOff val="50000"/>
                  </a:schemeClr>
                </a:solidFill>
                <a:effectLst/>
                <a:latin typeface="Arial" pitchFamily="34" charset="0"/>
                <a:ea typeface="Times New Roman" pitchFamily="18" charset="0"/>
                <a:cs typeface="Arial" pitchFamily="34" charset="0"/>
              </a:rPr>
              <a:t>بها</a:t>
            </a:r>
            <a:r>
              <a:rPr kumimoji="0" lang="ar-SA"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a:t>
            </a:r>
            <a:endParaRPr kumimoji="0" lang="en-US" b="0" i="0" u="none" strike="noStrike" cap="none" normalizeH="0" baseline="0" dirty="0" smtClean="0">
              <a:ln>
                <a:noFill/>
              </a:ln>
              <a:solidFill>
                <a:schemeClr val="tx1">
                  <a:lumMod val="50000"/>
                  <a:lumOff val="5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ب- ينظم مستند القيد المزدوج للإيداعات النقدية التي تتم في فروع المصرف الأخرى داخـل </a:t>
            </a:r>
            <a:r>
              <a:rPr lang="ar-OM" dirty="0" smtClean="0">
                <a:solidFill>
                  <a:schemeClr val="tx1">
                    <a:lumMod val="50000"/>
                    <a:lumOff val="50000"/>
                  </a:schemeClr>
                </a:solidFill>
                <a:latin typeface="Arial" pitchFamily="34" charset="0"/>
                <a:ea typeface="Times New Roman" pitchFamily="18" charset="0"/>
                <a:cs typeface="Arial" pitchFamily="34" charset="0"/>
              </a:rPr>
              <a:t>ا</a:t>
            </a:r>
            <a:r>
              <a:rPr kumimoji="0" lang="ar-SA"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لمدينة الواحدة حيث يقوم الفرع الذي </a:t>
            </a:r>
            <a:r>
              <a:rPr kumimoji="0" lang="ar-SA" b="0" i="0" u="none" strike="noStrike" cap="none" normalizeH="0" baseline="0" dirty="0" err="1" smtClean="0">
                <a:ln>
                  <a:noFill/>
                </a:ln>
                <a:solidFill>
                  <a:schemeClr val="tx1">
                    <a:lumMod val="50000"/>
                    <a:lumOff val="50000"/>
                  </a:schemeClr>
                </a:solidFill>
                <a:effectLst/>
                <a:latin typeface="Arial" pitchFamily="34" charset="0"/>
                <a:ea typeface="Times New Roman" pitchFamily="18" charset="0"/>
                <a:cs typeface="Arial" pitchFamily="34" charset="0"/>
              </a:rPr>
              <a:t>اجريت</a:t>
            </a:r>
            <a:r>
              <a:rPr kumimoji="0" lang="ar-SA"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فيه عملية الإيداع  بتأشير المبلغ المودع في دفتر التوفير الخاص بصاحب الحساب </a:t>
            </a:r>
            <a:r>
              <a:rPr kumimoji="0" lang="ar-SA" b="0" i="0" u="none" strike="noStrike" cap="none" normalizeH="0" baseline="0" dirty="0" err="1" smtClean="0">
                <a:ln>
                  <a:noFill/>
                </a:ln>
                <a:solidFill>
                  <a:schemeClr val="tx1">
                    <a:lumMod val="50000"/>
                    <a:lumOff val="50000"/>
                  </a:schemeClr>
                </a:solidFill>
                <a:effectLst/>
                <a:latin typeface="Arial" pitchFamily="34" charset="0"/>
                <a:ea typeface="Times New Roman" pitchFamily="18" charset="0"/>
                <a:cs typeface="Arial" pitchFamily="34" charset="0"/>
              </a:rPr>
              <a:t>ويذكرفي</a:t>
            </a:r>
            <a:r>
              <a:rPr kumimoji="0" lang="ar-SA"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الإشعار الدائن بأن المبلغ قد ادخل فــــي الحقل الإيداعات بدفتر التوفير .  وفي حالة عدم تأشير الدفتر مــــن قبل المصرف الذي أجريت فيــه عملية الإيداع فعلى</a:t>
            </a:r>
            <a:r>
              <a:rPr kumimoji="0" lang="ar-OM" b="0" i="0" u="none" strike="noStrike" cap="none" normalizeH="0" dirty="0" smtClean="0">
                <a:ln>
                  <a:noFill/>
                </a:ln>
                <a:solidFill>
                  <a:schemeClr val="tx1">
                    <a:lumMod val="50000"/>
                    <a:lumOff val="50000"/>
                  </a:schemeClr>
                </a:solidFill>
                <a:effectLst/>
                <a:latin typeface="Arial" pitchFamily="34" charset="0"/>
                <a:ea typeface="Times New Roman" pitchFamily="18" charset="0"/>
                <a:cs typeface="Arial" pitchFamily="34" charset="0"/>
              </a:rPr>
              <a:t> </a:t>
            </a:r>
            <a:r>
              <a:rPr kumimoji="0" lang="ar-SA"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المصرف تأشير ذلك في </a:t>
            </a:r>
            <a:r>
              <a:rPr kumimoji="0" lang="ar-SA" b="0" i="0" u="none" strike="noStrike" cap="none" normalizeH="0" baseline="0" dirty="0" err="1" smtClean="0">
                <a:ln>
                  <a:noFill/>
                </a:ln>
                <a:solidFill>
                  <a:schemeClr val="tx1">
                    <a:lumMod val="50000"/>
                    <a:lumOff val="50000"/>
                  </a:schemeClr>
                </a:solidFill>
                <a:effectLst/>
                <a:latin typeface="Arial" pitchFamily="34" charset="0"/>
                <a:ea typeface="Times New Roman" pitchFamily="18" charset="0"/>
                <a:cs typeface="Arial" pitchFamily="34" charset="0"/>
              </a:rPr>
              <a:t>الاشعار</a:t>
            </a:r>
            <a:r>
              <a:rPr kumimoji="0" lang="ar-SA"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الدائن ليتسنى للمصرف الذي يحتفظ بالحساب تأشير     </a:t>
            </a:r>
            <a:endParaRPr kumimoji="0" lang="en-US" b="0" i="0" u="none" strike="noStrike" cap="none" normalizeH="0" baseline="0" dirty="0" smtClean="0">
              <a:ln>
                <a:noFill/>
              </a:ln>
              <a:solidFill>
                <a:schemeClr val="tx1">
                  <a:lumMod val="50000"/>
                  <a:lumOff val="5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ذلك في سجل أو بطاقة حساب التوفير لديه بغية </a:t>
            </a:r>
            <a:r>
              <a:rPr kumimoji="0" lang="ar-SA" b="0" i="0" u="none" strike="noStrike" cap="none" normalizeH="0" baseline="0" dirty="0" err="1" smtClean="0">
                <a:ln>
                  <a:noFill/>
                </a:ln>
                <a:solidFill>
                  <a:schemeClr val="tx1">
                    <a:lumMod val="50000"/>
                    <a:lumOff val="50000"/>
                  </a:schemeClr>
                </a:solidFill>
                <a:effectLst/>
                <a:latin typeface="Arial" pitchFamily="34" charset="0"/>
                <a:ea typeface="Times New Roman" pitchFamily="18" charset="0"/>
                <a:cs typeface="Arial" pitchFamily="34" charset="0"/>
              </a:rPr>
              <a:t>ادخاله</a:t>
            </a:r>
            <a:r>
              <a:rPr kumimoji="0" lang="ar-SA"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وتأشيره في دفتر التوفير .</a:t>
            </a:r>
            <a:endParaRPr kumimoji="0" lang="en-US" b="0" i="0" u="none" strike="noStrike" cap="none" normalizeH="0" baseline="0" dirty="0" smtClean="0">
              <a:ln>
                <a:noFill/>
              </a:ln>
              <a:solidFill>
                <a:schemeClr val="tx1">
                  <a:lumMod val="50000"/>
                  <a:lumOff val="5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ج- ينظم مستند القيد المزدوج للإيداعات التي تتم عن طريق النقل المبالغ من احد الحسابات الأخرى سواء كانت تلك الحسابات تعود لنفس صاحب الحسابات </a:t>
            </a:r>
            <a:r>
              <a:rPr kumimoji="0" lang="ar-SA" b="0" i="0" u="none" strike="noStrike" cap="none" normalizeH="0" baseline="0" dirty="0" err="1" smtClean="0">
                <a:ln>
                  <a:noFill/>
                </a:ln>
                <a:solidFill>
                  <a:schemeClr val="tx1">
                    <a:lumMod val="50000"/>
                    <a:lumOff val="50000"/>
                  </a:schemeClr>
                </a:solidFill>
                <a:effectLst/>
                <a:latin typeface="Arial" pitchFamily="34" charset="0"/>
                <a:ea typeface="Times New Roman" pitchFamily="18" charset="0"/>
                <a:cs typeface="Arial" pitchFamily="34" charset="0"/>
              </a:rPr>
              <a:t>او</a:t>
            </a:r>
            <a:r>
              <a:rPr kumimoji="0" lang="ar-SA"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لغيره وتخضع هذه</a:t>
            </a:r>
            <a:r>
              <a:rPr kumimoji="0" lang="ar-OM" b="0" i="0" u="none" strike="noStrike" cap="none" normalizeH="0" dirty="0" smtClean="0">
                <a:ln>
                  <a:noFill/>
                </a:ln>
                <a:solidFill>
                  <a:schemeClr val="tx1">
                    <a:lumMod val="50000"/>
                    <a:lumOff val="50000"/>
                  </a:schemeClr>
                </a:solidFill>
                <a:effectLst/>
                <a:latin typeface="Arial" pitchFamily="34" charset="0"/>
                <a:ea typeface="Times New Roman" pitchFamily="18" charset="0"/>
                <a:cs typeface="Arial" pitchFamily="34" charset="0"/>
              </a:rPr>
              <a:t> </a:t>
            </a:r>
            <a:r>
              <a:rPr kumimoji="0" lang="ar-SA"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القيود والاستمارات للإجراءات المقررة في التعليمات المختصة </a:t>
            </a:r>
            <a:r>
              <a:rPr kumimoji="0" lang="ar-SA" b="0" i="0" u="none" strike="noStrike" cap="none" normalizeH="0" baseline="0" dirty="0" err="1" smtClean="0">
                <a:ln>
                  <a:noFill/>
                </a:ln>
                <a:solidFill>
                  <a:schemeClr val="tx1">
                    <a:lumMod val="50000"/>
                    <a:lumOff val="50000"/>
                  </a:schemeClr>
                </a:solidFill>
                <a:effectLst/>
                <a:latin typeface="Arial" pitchFamily="34" charset="0"/>
                <a:ea typeface="Times New Roman" pitchFamily="18" charset="0"/>
                <a:cs typeface="Arial" pitchFamily="34" charset="0"/>
              </a:rPr>
              <a:t>بها</a:t>
            </a:r>
            <a:r>
              <a:rPr kumimoji="0" lang="ar-SA"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a:t>
            </a:r>
            <a:endParaRPr kumimoji="0" lang="en-US" b="0" i="0" u="none" strike="noStrike" cap="none" normalizeH="0" baseline="0" dirty="0" smtClean="0">
              <a:ln>
                <a:noFill/>
              </a:ln>
              <a:solidFill>
                <a:schemeClr val="tx1">
                  <a:lumMod val="50000"/>
                  <a:lumOff val="5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lumMod val="50000"/>
                  <a:lumOff val="50000"/>
                </a:schemeClr>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69</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2400" b="1" dirty="0" smtClean="0">
                <a:solidFill>
                  <a:srgbClr val="FF0000"/>
                </a:solidFill>
              </a:rPr>
              <a:t>I. Travelers' Letter of Credit </a:t>
            </a:r>
            <a:r>
              <a:rPr lang="en-US" sz="2400" dirty="0" smtClean="0"/>
              <a:t>Such types of Letters of Credit are issued by the banks for the convenience of the travelers. The travelers are saved from the risk of travelling with heavy cash with them.</a:t>
            </a:r>
            <a:endParaRPr lang="ar-IQ" sz="2400" dirty="0"/>
          </a:p>
        </p:txBody>
      </p:sp>
      <p:sp>
        <p:nvSpPr>
          <p:cNvPr id="3" name="عنصر نائب للمحتوى 2"/>
          <p:cNvSpPr>
            <a:spLocks noGrp="1"/>
          </p:cNvSpPr>
          <p:nvPr>
            <p:ph idx="1"/>
          </p:nvPr>
        </p:nvSpPr>
        <p:spPr/>
        <p:txBody>
          <a:bodyPr>
            <a:normAutofit fontScale="85000" lnSpcReduction="10000"/>
          </a:bodyPr>
          <a:lstStyle/>
          <a:p>
            <a:pPr>
              <a:buNone/>
            </a:pPr>
            <a:r>
              <a:rPr lang="en-US" dirty="0" smtClean="0">
                <a:solidFill>
                  <a:srgbClr val="0070C0"/>
                </a:solidFill>
              </a:rPr>
              <a:t>The characteristics of such Letters of Credit are as under</a:t>
            </a:r>
            <a:r>
              <a:rPr lang="en-US" dirty="0" smtClean="0"/>
              <a:t>: </a:t>
            </a:r>
          </a:p>
          <a:p>
            <a:pPr marL="514350" indent="-514350">
              <a:buAutoNum type="alphaLcParenBoth"/>
            </a:pPr>
            <a:r>
              <a:rPr lang="en-US" dirty="0" smtClean="0"/>
              <a:t>A </a:t>
            </a:r>
            <a:r>
              <a:rPr lang="en-US" dirty="0" err="1" smtClean="0"/>
              <a:t>Travellers’</a:t>
            </a:r>
            <a:r>
              <a:rPr lang="en-US" dirty="0" smtClean="0"/>
              <a:t> Letter of Credit is issued by a bank on its own branch/ branches or correspondent bank/banks situated anywhere in the world. </a:t>
            </a:r>
          </a:p>
          <a:p>
            <a:pPr marL="514350" indent="-514350">
              <a:buAutoNum type="alphaLcParenBoth"/>
            </a:pPr>
            <a:r>
              <a:rPr lang="en-US" dirty="0" smtClean="0"/>
              <a:t>It contains a request by the issuing bank to make payment up to the amount to the person named therein. </a:t>
            </a:r>
          </a:p>
          <a:p>
            <a:pPr marL="514350" indent="-514350">
              <a:buAutoNum type="alphaLcParenBoth"/>
            </a:pPr>
            <a:r>
              <a:rPr lang="en-US" dirty="0" smtClean="0"/>
              <a:t>The issuing banker may issue a Letter of Identification to the holder of the Letter of Credit. The signature of the holder must be attested therein.</a:t>
            </a: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7</a:t>
            </a:fld>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285769" y="785794"/>
            <a:ext cx="828824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rtl="1" fontAlgn="base">
              <a:spcBef>
                <a:spcPct val="0"/>
              </a:spcBef>
              <a:spcAft>
                <a:spcPct val="0"/>
              </a:spcAft>
            </a:pPr>
            <a:r>
              <a:rPr kumimoji="0" lang="ar-SA"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ثانياً: إجراءات السحب :</a:t>
            </a:r>
            <a:r>
              <a:rPr kumimoji="0" lang="ar-IQ"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2000" dirty="0" smtClean="0">
                <a:latin typeface="Arial" pitchFamily="34" charset="0"/>
                <a:ea typeface="Times New Roman" pitchFamily="18" charset="0"/>
                <a:cs typeface="Arial" pitchFamily="34" charset="0"/>
              </a:rPr>
              <a:t>Withdrawal procedures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 السحب نقداً :</a:t>
            </a:r>
            <a:r>
              <a:rPr kumimoji="0" lang="en-US"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Cash withdrawal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تتم عمليات سحب المبالغ من حساب التوفير نقداً وفق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الاجرءات</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الآتية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 ينظم مستند السحب النقدي ويوقع من قبل صاحب الحساب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من يمثله قانوناً ويقـــــدم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المستند مع دفتر التوفير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موظف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الكاونتر</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لتدقيق المعاملة وتسجيلها في سجل الصندوق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وتأشير دفتر التوفير بمبلغ السحب واستخراج الرصيد وتزويد صاحب الحساب بالقرص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النحاسي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 يرحل المبلغ من حساب بطاقة صاحب الحساب ويستخرج الرصيد الذي يجب مطابقته مع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الرصيد المستخرج في دفتر التوفير وتقديم المعاملة كاملة ( دفتر التوفير + مستند السحب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بطاقة الحساب )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المدققين والمخولين وذلك لتدقيقها وتوقيعها مــــن قبـــل المخولين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المسؤولين</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عن المصرف ويتم بعد ذلك إرسال دفتر التوفير مع مستند السحب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أميـــن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الصندوق وتعاد بطاقة الحساب لحفظها في محل تسلسلها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ج- يستلم أمين الصندوق دفتر التوفير مع مستند السحب ويتأكد من تواقيع المخولين ويسترجع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القرص النحاسي من صاحب الحساب ويـــدفع المبلغ له ويسلمــه دفتر التوفير أمــا مستند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السحب فيقوم بتسجيله في جدوله الخاص والاحتفاظ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به</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نهايــــة الـــدوام لتسليمـه مــع </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المستندات الأخرى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موظف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الكاونتر</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لغرض أجراء المطابقة الأصولية</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1050" b="0" i="0" u="none" strike="noStrike" cap="none" normalizeH="0" baseline="0" dirty="0" smtClean="0">
                <a:ln>
                  <a:noFill/>
                </a:ln>
                <a:solidFill>
                  <a:schemeClr val="tx1"/>
                </a:solidFill>
                <a:effectLst/>
                <a:latin typeface="Arial"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70</a:t>
            </a:fld>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428672" y="285729"/>
            <a:ext cx="8359697"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السحب غير النقدي :</a:t>
            </a:r>
            <a:endParaRPr kumimoji="0" lang="en-US" sz="1100" b="0" i="0" u="none" strike="noStrike" cap="none" normalizeH="0" baseline="0" dirty="0" smtClean="0">
              <a:ln>
                <a:noFill/>
              </a:ln>
              <a:solidFill>
                <a:schemeClr val="tx1">
                  <a:lumMod val="50000"/>
                  <a:lumOff val="5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ينظم مستند القيد المزدوج وذلك بالنسبة للسحوبات التي تجـــــري في أي فرع من فــــروع </a:t>
            </a:r>
            <a:endParaRPr kumimoji="0" lang="en-US" sz="1100" b="0" i="0" u="none" strike="noStrike" cap="none" normalizeH="0" baseline="0" dirty="0" smtClean="0">
              <a:ln>
                <a:noFill/>
              </a:ln>
              <a:solidFill>
                <a:schemeClr val="tx1">
                  <a:lumMod val="50000"/>
                  <a:lumOff val="5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المصرف </a:t>
            </a:r>
            <a:r>
              <a:rPr kumimoji="0" lang="ar-SA" sz="2000" b="0" i="0" u="none" strike="noStrike" cap="none" normalizeH="0" baseline="0" dirty="0" err="1" smtClean="0">
                <a:ln>
                  <a:noFill/>
                </a:ln>
                <a:solidFill>
                  <a:schemeClr val="tx1">
                    <a:lumMod val="50000"/>
                    <a:lumOff val="50000"/>
                  </a:schemeClr>
                </a:solidFill>
                <a:effectLst/>
                <a:latin typeface="Arial" pitchFamily="34" charset="0"/>
                <a:ea typeface="Times New Roman" pitchFamily="18" charset="0"/>
                <a:cs typeface="Arial" pitchFamily="34" charset="0"/>
              </a:rPr>
              <a:t>او</a:t>
            </a:r>
            <a:r>
              <a:rPr kumimoji="0" lang="ar-SA" sz="2000"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عن طريق نقل مبالغ من حساب التوفير </a:t>
            </a:r>
            <a:r>
              <a:rPr kumimoji="0" lang="ar-SA" sz="2000" b="0" i="0" u="none" strike="noStrike" cap="none" normalizeH="0" baseline="0" dirty="0" err="1" smtClean="0">
                <a:ln>
                  <a:noFill/>
                </a:ln>
                <a:solidFill>
                  <a:schemeClr val="tx1">
                    <a:lumMod val="50000"/>
                    <a:lumOff val="50000"/>
                  </a:schemeClr>
                </a:solidFill>
                <a:effectLst/>
                <a:latin typeface="Arial" pitchFamily="34" charset="0"/>
                <a:ea typeface="Times New Roman" pitchFamily="18" charset="0"/>
                <a:cs typeface="Arial" pitchFamily="34" charset="0"/>
              </a:rPr>
              <a:t>الى</a:t>
            </a:r>
            <a:r>
              <a:rPr kumimoji="0" lang="ar-SA" sz="2000"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حساب آخر ويتم تأشــير المبلـــغ  </a:t>
            </a:r>
            <a:endParaRPr kumimoji="0" lang="en-US" sz="1100" b="0" i="0" u="none" strike="noStrike" cap="none" normalizeH="0" baseline="0" dirty="0" smtClean="0">
              <a:ln>
                <a:noFill/>
              </a:ln>
              <a:solidFill>
                <a:schemeClr val="tx1">
                  <a:lumMod val="50000"/>
                  <a:lumOff val="5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المسحوب في كل من دفتر التوفير وبطاقة الحساب وتخضع هـــــــذه القيــــود والاستمارات </a:t>
            </a:r>
            <a:endParaRPr kumimoji="0" lang="en-US" sz="1100" b="0" i="0" u="none" strike="noStrike" cap="none" normalizeH="0" baseline="0" dirty="0" smtClean="0">
              <a:ln>
                <a:noFill/>
              </a:ln>
              <a:solidFill>
                <a:schemeClr val="tx1">
                  <a:lumMod val="50000"/>
                  <a:lumOff val="5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للإجراءات المقررة في التعليمات المختصة </a:t>
            </a:r>
            <a:r>
              <a:rPr kumimoji="0" lang="ar-SA" sz="2000" b="0" i="0" u="none" strike="noStrike" cap="none" normalizeH="0" baseline="0" dirty="0" err="1" smtClean="0">
                <a:ln>
                  <a:noFill/>
                </a:ln>
                <a:solidFill>
                  <a:schemeClr val="tx1">
                    <a:lumMod val="50000"/>
                    <a:lumOff val="50000"/>
                  </a:schemeClr>
                </a:solidFill>
                <a:effectLst/>
                <a:latin typeface="Arial" pitchFamily="34" charset="0"/>
                <a:ea typeface="Times New Roman" pitchFamily="18" charset="0"/>
                <a:cs typeface="Arial" pitchFamily="34" charset="0"/>
              </a:rPr>
              <a:t>بها</a:t>
            </a:r>
            <a:r>
              <a:rPr kumimoji="0" lang="ar-SA" sz="2000"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a:t>
            </a:r>
            <a:endParaRPr kumimoji="0" lang="en-US" sz="1100" b="0" i="0" u="none" strike="noStrike" cap="none" normalizeH="0" baseline="0" dirty="0" smtClean="0">
              <a:ln>
                <a:noFill/>
              </a:ln>
              <a:solidFill>
                <a:schemeClr val="tx1">
                  <a:lumMod val="50000"/>
                  <a:lumOff val="5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3- يجوز للولي الجبري ( الأب والجد الصحيح وأب الجد الصحيح ) السحب من حساب التوفير </a:t>
            </a:r>
            <a:endParaRPr kumimoji="0" lang="en-US" sz="1100" b="0" i="0" u="none" strike="noStrike" cap="none" normalizeH="0" baseline="0" dirty="0" smtClean="0">
              <a:ln>
                <a:noFill/>
              </a:ln>
              <a:solidFill>
                <a:schemeClr val="tx1">
                  <a:lumMod val="50000"/>
                  <a:lumOff val="5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للقاصر من دون حاجــــة لإبراز مستند يثبت وليته ولا يجــوز للوصي المختــار والوصي   </a:t>
            </a:r>
            <a:endParaRPr kumimoji="0" lang="en-US" sz="1100" b="0" i="0" u="none" strike="noStrike" cap="none" normalizeH="0" baseline="0" dirty="0" smtClean="0">
              <a:ln>
                <a:noFill/>
              </a:ln>
              <a:solidFill>
                <a:schemeClr val="tx1">
                  <a:lumMod val="50000"/>
                  <a:lumOff val="5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المنصوب إجراء ذلك إلا بعد تقديم </a:t>
            </a:r>
            <a:r>
              <a:rPr kumimoji="0" lang="ar-SA" sz="2000" b="0" i="0" u="none" strike="noStrike" cap="none" normalizeH="0" baseline="0" dirty="0" err="1" smtClean="0">
                <a:ln>
                  <a:noFill/>
                </a:ln>
                <a:solidFill>
                  <a:schemeClr val="tx1">
                    <a:lumMod val="50000"/>
                    <a:lumOff val="50000"/>
                  </a:schemeClr>
                </a:solidFill>
                <a:effectLst/>
                <a:latin typeface="Arial" pitchFamily="34" charset="0"/>
                <a:ea typeface="Times New Roman" pitchFamily="18" charset="0"/>
                <a:cs typeface="Arial" pitchFamily="34" charset="0"/>
              </a:rPr>
              <a:t>اذن</a:t>
            </a:r>
            <a:r>
              <a:rPr kumimoji="0" lang="ar-SA" sz="2000"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خاص من المحكمة المختصة .</a:t>
            </a:r>
            <a:endParaRPr kumimoji="0" lang="en-US" sz="1100" b="0" i="0" u="none" strike="noStrike" cap="none" normalizeH="0" baseline="0" dirty="0" smtClean="0">
              <a:ln>
                <a:noFill/>
              </a:ln>
              <a:solidFill>
                <a:schemeClr val="tx1">
                  <a:lumMod val="50000"/>
                  <a:lumOff val="5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4- يثبت في الدفتر التوفير تاريخ السحب والمبلغ المطلوب سحبه ثم ينزل من رصيد الحساب </a:t>
            </a:r>
            <a:endParaRPr kumimoji="0" lang="en-US" sz="1100" b="0" i="0" u="none" strike="noStrike" cap="none" normalizeH="0" baseline="0" dirty="0" smtClean="0">
              <a:ln>
                <a:noFill/>
              </a:ln>
              <a:solidFill>
                <a:schemeClr val="tx1">
                  <a:lumMod val="50000"/>
                  <a:lumOff val="5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ويستخرج الرصيد الجديد الذي يصادق عليه بتوقيع المخولين </a:t>
            </a:r>
            <a:r>
              <a:rPr kumimoji="0" lang="ar-SA" sz="2000" b="0" i="0" u="none" strike="noStrike" cap="none" normalizeH="0" baseline="0" dirty="0" err="1" smtClean="0">
                <a:ln>
                  <a:noFill/>
                </a:ln>
                <a:solidFill>
                  <a:schemeClr val="tx1">
                    <a:lumMod val="50000"/>
                    <a:lumOff val="50000"/>
                  </a:schemeClr>
                </a:solidFill>
                <a:effectLst/>
                <a:latin typeface="Arial" pitchFamily="34" charset="0"/>
                <a:ea typeface="Times New Roman" pitchFamily="18" charset="0"/>
                <a:cs typeface="Arial" pitchFamily="34" charset="0"/>
              </a:rPr>
              <a:t>والمسؤولين</a:t>
            </a:r>
            <a:r>
              <a:rPr kumimoji="0" lang="ar-SA" sz="2000"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عن المصــرف .</a:t>
            </a:r>
            <a:endParaRPr kumimoji="0" lang="en-US" sz="1100" b="0" i="0" u="none" strike="noStrike" cap="none" normalizeH="0" baseline="0" dirty="0" smtClean="0">
              <a:ln>
                <a:noFill/>
              </a:ln>
              <a:solidFill>
                <a:schemeClr val="tx1">
                  <a:lumMod val="50000"/>
                  <a:lumOff val="5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a:t>
            </a:r>
            <a:endParaRPr kumimoji="0" lang="en-US" sz="1100" b="0" i="0" u="none" strike="noStrike" cap="none" normalizeH="0" baseline="0" dirty="0" smtClean="0">
              <a:ln>
                <a:noFill/>
              </a:ln>
              <a:solidFill>
                <a:schemeClr val="tx1">
                  <a:lumMod val="50000"/>
                  <a:lumOff val="5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5- عدم دفع أي مبلغ إلا بحضور صاحب الحساب </a:t>
            </a:r>
            <a:r>
              <a:rPr kumimoji="0" lang="ar-SA" sz="2000" b="0" i="0" u="none" strike="noStrike" cap="none" normalizeH="0" baseline="0" dirty="0" err="1" smtClean="0">
                <a:ln>
                  <a:noFill/>
                </a:ln>
                <a:solidFill>
                  <a:schemeClr val="tx1">
                    <a:lumMod val="50000"/>
                    <a:lumOff val="50000"/>
                  </a:schemeClr>
                </a:solidFill>
                <a:effectLst/>
                <a:latin typeface="Arial" pitchFamily="34" charset="0"/>
                <a:ea typeface="Times New Roman" pitchFamily="18" charset="0"/>
                <a:cs typeface="Arial" pitchFamily="34" charset="0"/>
              </a:rPr>
              <a:t>او</a:t>
            </a:r>
            <a:r>
              <a:rPr kumimoji="0" lang="ar-SA" sz="2000" b="0" i="0" u="none" strike="noStrike" cap="none" normalizeH="0" baseline="0" dirty="0" smtClean="0">
                <a:ln>
                  <a:noFill/>
                </a:ln>
                <a:solidFill>
                  <a:schemeClr val="tx1">
                    <a:lumMod val="50000"/>
                    <a:lumOff val="50000"/>
                  </a:schemeClr>
                </a:solidFill>
                <a:effectLst/>
                <a:latin typeface="Arial" pitchFamily="34" charset="0"/>
                <a:ea typeface="Times New Roman" pitchFamily="18" charset="0"/>
                <a:cs typeface="Arial" pitchFamily="34" charset="0"/>
              </a:rPr>
              <a:t> من يمثله قانوناً .</a:t>
            </a:r>
            <a:endParaRPr kumimoji="0" lang="ar-SA" sz="2800" b="0" i="0" u="none" strike="noStrike" cap="none" normalizeH="0" baseline="0" dirty="0" smtClean="0">
              <a:ln>
                <a:noFill/>
              </a:ln>
              <a:solidFill>
                <a:schemeClr val="tx1">
                  <a:lumMod val="50000"/>
                  <a:lumOff val="50000"/>
                </a:schemeClr>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71</a:t>
            </a:fld>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500121" y="285729"/>
            <a:ext cx="8288248"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غلق حساب التوفير:</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Lock of saving account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يغلق حساب التوفير مع فرع المصرف عند تحقق الحالات الآتية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بطلب من صاحب الحساب وحسب رغبته.</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عند وفاة صاحب الحساب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عند وقوع الحجز التنفيذي على رصيد حساب التوفير من قبل الجهات المختصة المخولة</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حق الحجز.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عند نقل حساب التوفير بطلب مــــــن صاحب الحساب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فــــرع آخر للمصرف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عند انخفاض رصيد الحساب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اقل من الدينار الواحد وامتناع العميل عن زيادته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 عندما تقرر لإدارة العامة للمصرف غلق الحساب لأسباب يوضحها مدير الفرع تتعلق بصاحب الحساب وبحسابه كأن يكون من الأشخــــــاص المشاكسين أو غـير ذلك من الأسباب التي يرى مدير المصرف ضرورة غلق الحساب بسببها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 عند تحقيق الأسباب المشار إليها أعلاه فتكون إجراءات الغلق في حالة حضور صاحب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الحساب كما</a:t>
            </a:r>
            <a:r>
              <a:rPr kumimoji="0" lang="ar-OM" b="0" i="0" u="none" strike="noStrike" cap="none" normalizeH="0" dirty="0" smtClean="0">
                <a:ln>
                  <a:noFill/>
                </a:ln>
                <a:solidFill>
                  <a:schemeClr val="tx1"/>
                </a:solidFill>
                <a:effectLst/>
                <a:latin typeface="Arial" pitchFamily="34" charset="0"/>
                <a:ea typeface="Times New Roman" pitchFamily="18" charset="0"/>
                <a:cs typeface="Arial" pitchFamily="34" charset="0"/>
              </a:rPr>
              <a:t> ي</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لي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 التأكد من هوية وشخصية صاحب الحساب تأكدا تاما.</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 يسترجع من صاحب الحساب دفتر التوفير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تختم الدفتر بكتابة واضحة لجميع صفحاته  بعبارة ( ملغي )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ج- تحسب الفائدة على الحساب المطلوب غلقه لغاية الشهر السابق للشهر الذي تتم فيه عملية غلق الحساب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تضاف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رصيد الحساب.</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د- يتم سحب الرصيد نقدا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بموجب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حوالة</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مسحوبة على المصرف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بنقله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حساب  صاحب الحساب لدى نفس المصرف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اوغيره</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هـ- عند غلق حساب التوفير تؤشر استمارة فتح الحساب واستمارة وبطاقة نماذج التواقيع ودفتر التوفير بعبارة (حساب مغلق ) .</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72</a:t>
            </a:fld>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2332" y="500042"/>
            <a:ext cx="6930689" cy="571504"/>
          </a:xfrm>
        </p:spPr>
        <p:txBody>
          <a:bodyPr>
            <a:normAutofit fontScale="90000"/>
          </a:bodyPr>
          <a:lstStyle/>
          <a:p>
            <a:r>
              <a:rPr lang="ar-IQ" sz="3600" dirty="0" smtClean="0">
                <a:solidFill>
                  <a:srgbClr val="FF0000"/>
                </a:solidFill>
              </a:rPr>
              <a:t> </a:t>
            </a:r>
            <a:r>
              <a:rPr lang="ar-SA" sz="3600" dirty="0" smtClean="0">
                <a:solidFill>
                  <a:srgbClr val="FF0000"/>
                </a:solidFill>
              </a:rPr>
              <a:t>الودائع النقدية </a:t>
            </a:r>
            <a:r>
              <a:rPr lang="en-US" sz="3600" dirty="0" smtClean="0">
                <a:solidFill>
                  <a:srgbClr val="FF0000"/>
                </a:solidFill>
              </a:rPr>
              <a:t>1-5 </a:t>
            </a:r>
            <a:r>
              <a:rPr lang="en-US" dirty="0" smtClean="0"/>
              <a:t/>
            </a:r>
            <a:br>
              <a:rPr lang="en-US" dirty="0" smtClean="0"/>
            </a:br>
            <a:endParaRPr lang="en-US" dirty="0"/>
          </a:p>
        </p:txBody>
      </p:sp>
      <p:sp>
        <p:nvSpPr>
          <p:cNvPr id="3" name="عنصر نائب للمحتوى 2"/>
          <p:cNvSpPr>
            <a:spLocks noGrp="1"/>
          </p:cNvSpPr>
          <p:nvPr>
            <p:ph idx="1"/>
          </p:nvPr>
        </p:nvSpPr>
        <p:spPr>
          <a:xfrm>
            <a:off x="0" y="714356"/>
            <a:ext cx="9145588" cy="5857916"/>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gn="r" rtl="1">
              <a:buNone/>
            </a:pPr>
            <a:r>
              <a:rPr lang="ar-SA" dirty="0" smtClean="0"/>
              <a:t>تعريف الوديعة ، أنواع الودائع ، والشروط الواجب توفرها في المودع .</a:t>
            </a:r>
            <a:endParaRPr lang="en-US" dirty="0" smtClean="0"/>
          </a:p>
          <a:p>
            <a:pPr algn="r" rtl="1">
              <a:buNone/>
            </a:pPr>
            <a:r>
              <a:rPr lang="ar-SA" dirty="0" smtClean="0"/>
              <a:t>أولاً: تعريف الوديعة :-</a:t>
            </a:r>
            <a:endParaRPr lang="en-US" dirty="0" smtClean="0"/>
          </a:p>
          <a:p>
            <a:pPr algn="r" rtl="1">
              <a:buNone/>
            </a:pPr>
            <a:r>
              <a:rPr lang="ar-SA" dirty="0" smtClean="0"/>
              <a:t>    تعرف الوديعة لإغراض التعليمات المصرفية </a:t>
            </a:r>
            <a:r>
              <a:rPr lang="ar-SA" dirty="0" err="1" smtClean="0"/>
              <a:t>بأنهاء</a:t>
            </a:r>
            <a:r>
              <a:rPr lang="ar-SA" dirty="0" smtClean="0"/>
              <a:t> " عبارة عن مبالغ نقدية يودعها احد الأشخاص الحقيقيين </a:t>
            </a:r>
            <a:r>
              <a:rPr lang="ar-SA" dirty="0" err="1" smtClean="0"/>
              <a:t>او</a:t>
            </a:r>
            <a:r>
              <a:rPr lang="ar-SA" dirty="0" smtClean="0"/>
              <a:t> المعنويين لدى المصرف وواجبة الدفع عند الطلب </a:t>
            </a:r>
            <a:r>
              <a:rPr lang="ar-SA" dirty="0" err="1" smtClean="0"/>
              <a:t>او</a:t>
            </a:r>
            <a:r>
              <a:rPr lang="ar-SA" dirty="0" smtClean="0"/>
              <a:t> بعد إنذار </a:t>
            </a:r>
            <a:r>
              <a:rPr lang="ar-SA" dirty="0" err="1" smtClean="0"/>
              <a:t>او</a:t>
            </a:r>
            <a:r>
              <a:rPr lang="ar-SA" dirty="0" smtClean="0"/>
              <a:t> في تاريخ استحقاق معين لقاء فائدة معينة </a:t>
            </a:r>
            <a:r>
              <a:rPr lang="ar-SA" dirty="0" err="1" smtClean="0"/>
              <a:t>او</a:t>
            </a:r>
            <a:r>
              <a:rPr lang="ar-SA" dirty="0" smtClean="0"/>
              <a:t> بدونها حسب الاتفاق " .</a:t>
            </a:r>
            <a:endParaRPr lang="ar-IQ" dirty="0" smtClean="0"/>
          </a:p>
          <a:p>
            <a:pPr algn="r" rtl="1">
              <a:buNone/>
            </a:pPr>
            <a:endParaRPr lang="en-US" dirty="0" smtClean="0"/>
          </a:p>
          <a:p>
            <a:pPr algn="r" rtl="1">
              <a:buNone/>
            </a:pPr>
            <a:r>
              <a:rPr lang="ar-SA" dirty="0" smtClean="0"/>
              <a:t>ثانياً: أنواع الودائع :-</a:t>
            </a:r>
            <a:endParaRPr lang="en-US" dirty="0" smtClean="0"/>
          </a:p>
          <a:p>
            <a:pPr algn="r" rtl="1">
              <a:buNone/>
            </a:pPr>
            <a:r>
              <a:rPr lang="ar-SA" dirty="0" smtClean="0"/>
              <a:t>   تقسم الودائع حسب آجالها </a:t>
            </a:r>
            <a:r>
              <a:rPr lang="ar-SA" dirty="0" err="1" smtClean="0"/>
              <a:t>الى</a:t>
            </a:r>
            <a:r>
              <a:rPr lang="ar-SA" dirty="0" smtClean="0"/>
              <a:t> الأنواع الآتية:</a:t>
            </a:r>
            <a:endParaRPr lang="en-US" dirty="0" smtClean="0"/>
          </a:p>
          <a:p>
            <a:pPr algn="r" rtl="1">
              <a:buNone/>
            </a:pPr>
            <a:r>
              <a:rPr lang="ar-SA" dirty="0" smtClean="0"/>
              <a:t>1- الودائع الوقتية : وهي المبالغ التي تودع لدى المصرف لمدة </a:t>
            </a:r>
            <a:r>
              <a:rPr lang="en-US" dirty="0" smtClean="0"/>
              <a:t>                                                  </a:t>
            </a:r>
            <a:r>
              <a:rPr lang="ar-SA" dirty="0" smtClean="0"/>
              <a:t>غير محدودة ، للمودع الحق  بسحبها حين الطلب </a:t>
            </a:r>
            <a:endParaRPr lang="en-US" dirty="0" smtClean="0"/>
          </a:p>
          <a:p>
            <a:pPr algn="r" rtl="1">
              <a:buNone/>
            </a:pPr>
            <a:r>
              <a:rPr lang="ar-SA" dirty="0" smtClean="0"/>
              <a:t>دون أن تمنح له أية فائدة عليها .</a:t>
            </a:r>
            <a:endParaRPr lang="en-US" dirty="0" smtClean="0"/>
          </a:p>
          <a:p>
            <a:pPr algn="r" rtl="1">
              <a:buNone/>
            </a:pPr>
            <a:r>
              <a:rPr lang="ar-SA" dirty="0" smtClean="0"/>
              <a:t>2- الودائع الثابتة : وهي المبالغ التي تودع لدى المصرف لمدى ثابتة ولقاء فائدة بنسبة معينة </a:t>
            </a:r>
            <a:endParaRPr lang="en-US" dirty="0" smtClean="0"/>
          </a:p>
          <a:p>
            <a:pPr algn="r" rtl="1">
              <a:buNone/>
            </a:pPr>
            <a:r>
              <a:rPr lang="ar-SA" dirty="0" smtClean="0"/>
              <a:t>    تمنح حسب شروط الاتفاق مع المودع.</a:t>
            </a:r>
            <a:endParaRPr lang="ar-IQ" dirty="0" smtClean="0"/>
          </a:p>
          <a:p>
            <a:pPr algn="r" rtl="1">
              <a:buNone/>
            </a:pPr>
            <a:endParaRPr lang="en-US" dirty="0" smtClean="0"/>
          </a:p>
          <a:p>
            <a:pPr algn="r" rtl="1">
              <a:buNone/>
            </a:pPr>
            <a:r>
              <a:rPr lang="ar-SA" dirty="0" smtClean="0"/>
              <a:t>ثالثاً: الشروط الواجب توفرها في المودع :-</a:t>
            </a:r>
            <a:endParaRPr lang="en-US" dirty="0" smtClean="0"/>
          </a:p>
          <a:p>
            <a:pPr algn="r" rtl="1">
              <a:buNone/>
            </a:pPr>
            <a:r>
              <a:rPr lang="ar-SA" dirty="0" smtClean="0"/>
              <a:t>   يجب أن تتوفر في الشخص المودع سواء كان شخصاً حقيقياً </a:t>
            </a:r>
            <a:r>
              <a:rPr lang="ar-SA" dirty="0" err="1" smtClean="0"/>
              <a:t>او</a:t>
            </a:r>
            <a:r>
              <a:rPr lang="ar-SA" dirty="0" smtClean="0"/>
              <a:t> معنوياً نفس الشروط والصفات المطلوبة لغرض فتح حساب التوفير المشار إليها بصورة مختصرة </a:t>
            </a:r>
            <a:r>
              <a:rPr lang="ar-SA" dirty="0" err="1" smtClean="0"/>
              <a:t>و</a:t>
            </a:r>
            <a:r>
              <a:rPr lang="ar-SA" dirty="0" smtClean="0"/>
              <a:t> بالشروط العامة لفتح حساب التوفير.</a:t>
            </a:r>
            <a:endParaRPr lang="en-US" dirty="0" smtClean="0"/>
          </a:p>
          <a:p>
            <a:pPr algn="r" rtl="1">
              <a:buNone/>
            </a:pPr>
            <a:endParaRPr lang="en-US" dirty="0"/>
          </a:p>
        </p:txBody>
      </p:sp>
      <p:pic>
        <p:nvPicPr>
          <p:cNvPr id="72706" name="Picture 2" descr="http://www.blogcdn.com/www.dailyfinance.com/media/2013/07/cd-money-bank-604cs070913.jpg"/>
          <p:cNvPicPr>
            <a:picLocks noChangeAspect="1" noChangeArrowheads="1"/>
          </p:cNvPicPr>
          <p:nvPr/>
        </p:nvPicPr>
        <p:blipFill>
          <a:blip r:embed="rId2"/>
          <a:srcRect/>
          <a:stretch>
            <a:fillRect/>
          </a:stretch>
        </p:blipFill>
        <p:spPr bwMode="auto">
          <a:xfrm>
            <a:off x="0" y="2071678"/>
            <a:ext cx="3501224" cy="2071702"/>
          </a:xfrm>
          <a:prstGeom prst="rect">
            <a:avLst/>
          </a:prstGeom>
          <a:noFill/>
        </p:spPr>
      </p:pic>
      <p:sp>
        <p:nvSpPr>
          <p:cNvPr id="5" name="Slide Number Placeholder 4"/>
          <p:cNvSpPr>
            <a:spLocks noGrp="1"/>
          </p:cNvSpPr>
          <p:nvPr>
            <p:ph type="sldNum" sz="quarter" idx="12"/>
          </p:nvPr>
        </p:nvSpPr>
        <p:spPr/>
        <p:txBody>
          <a:bodyPr/>
          <a:lstStyle/>
          <a:p>
            <a:fld id="{ADDA222B-F936-4F3E-9887-17CE7D4EA166}" type="slidenum">
              <a:rPr lang="en-US" smtClean="0"/>
              <a:pPr/>
              <a:t>73</a:t>
            </a:fld>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357219" y="285730"/>
            <a:ext cx="8216798" cy="6540252"/>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الإيـــــــــــداع :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أولا: تقديم الطلب :-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يقدم الطلب على النموذج الخاص بالمصرف والمتضمن شروط المصرف لقبول الودائع  الذي يجب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يملا بعناية ويوقع من المودع حسب الأصول وبالمعلومات الآتية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نوع الوديعة وقتية أو ثابتة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مدة الوديعة وسعر الفائدة في حالة الودائع الثابتة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الاسم والعنوان الكامل للمودع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توقيع المودع بحضور الموظف المختص على النموذج الخاص بنماذج التواقيع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التعريف على المودع من قبل شخص معروف (أن لم يكن معروفاً لدى المصرف بموجب إحدى وسائل التعريف المقبولة لدى المصرف ) .</a:t>
            </a:r>
            <a:endPar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ثانياً: إيداع المبلغ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يتم إيداع المبلغ بإحدى الطريقتين الآتيتين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الإيداع النقدي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ينظم مستند الإيداع النقدي ويدرج فيه نـــوع الوديعة ( ثابتة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وقتية ) واســــم المودع والمــدة </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الاستحقاق ) وسعر الفائدة ومبلغ الوديعة ( رقماً وكتابة ) ثم يسلم المستند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المودع لمراجعة أمانة الصندوق لدفع مبلغه حسب الإجراءات الخاصة بالإيداع النقدي .</a:t>
            </a:r>
            <a:endParaRPr kumimoji="0" lang="ar-OM"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algn="r" rtl="1"/>
            <a:r>
              <a:rPr lang="ar-SA" sz="2000" dirty="0" smtClean="0">
                <a:solidFill>
                  <a:schemeClr val="tx1"/>
                </a:solidFill>
                <a:latin typeface="Arial" pitchFamily="34" charset="0"/>
                <a:ea typeface="Times New Roman" pitchFamily="18" charset="0"/>
                <a:cs typeface="Arial" pitchFamily="34" charset="0"/>
              </a:rPr>
              <a:t>2- الإيداع غير النقدي :</a:t>
            </a:r>
            <a:endParaRPr lang="en-US" sz="2000" dirty="0" smtClean="0">
              <a:solidFill>
                <a:schemeClr val="tx1"/>
              </a:solidFill>
              <a:latin typeface="Arial" pitchFamily="34" charset="0"/>
              <a:ea typeface="Times New Roman" pitchFamily="18" charset="0"/>
              <a:cs typeface="Arial" pitchFamily="34" charset="0"/>
            </a:endParaRPr>
          </a:p>
          <a:p>
            <a:pPr algn="r" rtl="1"/>
            <a:r>
              <a:rPr lang="ar-SA" sz="2000" dirty="0" smtClean="0">
                <a:solidFill>
                  <a:schemeClr val="tx1"/>
                </a:solidFill>
                <a:latin typeface="Arial" pitchFamily="34" charset="0"/>
                <a:ea typeface="Times New Roman" pitchFamily="18" charset="0"/>
                <a:cs typeface="Arial" pitchFamily="34" charset="0"/>
              </a:rPr>
              <a:t>   ويتم ذلك إما بموجب شيك </a:t>
            </a:r>
            <a:r>
              <a:rPr lang="ar-SA" sz="2000" dirty="0" err="1" smtClean="0">
                <a:solidFill>
                  <a:schemeClr val="tx1"/>
                </a:solidFill>
                <a:latin typeface="Arial" pitchFamily="34" charset="0"/>
                <a:ea typeface="Times New Roman" pitchFamily="18" charset="0"/>
                <a:cs typeface="Arial" pitchFamily="34" charset="0"/>
              </a:rPr>
              <a:t>او</a:t>
            </a:r>
            <a:r>
              <a:rPr lang="ar-SA" sz="2000" dirty="0" smtClean="0">
                <a:solidFill>
                  <a:schemeClr val="tx1"/>
                </a:solidFill>
                <a:latin typeface="Arial" pitchFamily="34" charset="0"/>
                <a:ea typeface="Times New Roman" pitchFamily="18" charset="0"/>
                <a:cs typeface="Arial" pitchFamily="34" charset="0"/>
              </a:rPr>
              <a:t> </a:t>
            </a:r>
            <a:r>
              <a:rPr lang="ar-SA" sz="2000" dirty="0" err="1" smtClean="0">
                <a:solidFill>
                  <a:schemeClr val="tx1"/>
                </a:solidFill>
                <a:latin typeface="Arial" pitchFamily="34" charset="0"/>
                <a:ea typeface="Times New Roman" pitchFamily="18" charset="0"/>
                <a:cs typeface="Arial" pitchFamily="34" charset="0"/>
              </a:rPr>
              <a:t>حوالة</a:t>
            </a:r>
            <a:r>
              <a:rPr lang="ar-SA" sz="2000" dirty="0" smtClean="0">
                <a:solidFill>
                  <a:schemeClr val="tx1"/>
                </a:solidFill>
                <a:latin typeface="Arial" pitchFamily="34" charset="0"/>
                <a:ea typeface="Times New Roman" pitchFamily="18" charset="0"/>
                <a:cs typeface="Arial" pitchFamily="34" charset="0"/>
              </a:rPr>
              <a:t> </a:t>
            </a:r>
            <a:r>
              <a:rPr lang="ar-SA" sz="2000" dirty="0" err="1" smtClean="0">
                <a:solidFill>
                  <a:schemeClr val="tx1"/>
                </a:solidFill>
                <a:latin typeface="Arial" pitchFamily="34" charset="0"/>
                <a:ea typeface="Times New Roman" pitchFamily="18" charset="0"/>
                <a:cs typeface="Arial" pitchFamily="34" charset="0"/>
              </a:rPr>
              <a:t>او</a:t>
            </a:r>
            <a:r>
              <a:rPr lang="ar-SA" sz="2000" dirty="0" smtClean="0">
                <a:solidFill>
                  <a:schemeClr val="tx1"/>
                </a:solidFill>
                <a:latin typeface="Arial" pitchFamily="34" charset="0"/>
                <a:ea typeface="Times New Roman" pitchFamily="18" charset="0"/>
                <a:cs typeface="Arial" pitchFamily="34" charset="0"/>
              </a:rPr>
              <a:t> بنقل مبلغ من حساب آخر لدى المصرف بتخويل تحريري من المودع لقاء تنظيم مستند تسوية للإيراد لقيد المبلغ في حساب الوديعة المختص .</a:t>
            </a:r>
            <a:endParaRPr lang="en-US" sz="2000" dirty="0" smtClean="0">
              <a:solidFill>
                <a:schemeClr val="tx1"/>
              </a:solidFill>
              <a:latin typeface="Arial" pitchFamily="34" charset="0"/>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74</a:t>
            </a:fld>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214321" y="714356"/>
            <a:ext cx="8359665" cy="537839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ثالثاً: تنظيم صك الوديعة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ينظم صك الوديعة بعد انجاز عملية إيداع المبلغ حسب نوع الوديعة المطلوبة وختمه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بماكنة</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تثبيت المبلغ ويلاحظ بهذا الخصوص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مايلي</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 </a:t>
            </a:r>
            <a:r>
              <a:rPr kumimoji="0" lang="ar-SA"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صك الوديعة الوقتية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يستعمل لهذا الغرض النموذج الخاص بالمصرف ويدرج فيه المعلومات الآتية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اسم المودع وعنوانه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تاريخ الإيداع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رقم تسلسل الوديعة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المبلغ رقما وكتابة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ويسلم صك الوديعة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المودع شخصياً من قبل رئيس الشعبة بعد توقيعه من المخولين بالتوقيع عن المصرف ولقاء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استحصال</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تأييده بالتسليم على استمارة الطلب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 </a:t>
            </a:r>
            <a:r>
              <a:rPr kumimoji="0" lang="ar-SA"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صك الوديعة الثابتة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تتبع عند تنظيم صك الوديعة الثابتة إجراءات مشابهه لصكوك الودائع الوقتية مــــع إضافة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مايلي</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تاريخ الاستحقاق ويثبت استنادا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مدة الوديعة على أن يكون تأدية مبلغ الوديعة في التاريخ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المقابل لتاريخ الإيداع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سعر الفائدة يثبت السعر استناداً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جدول أسعار العمليات المصرفية الخاص بالمصــــرف .</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75</a:t>
            </a:fld>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357222" y="428604"/>
            <a:ext cx="8359697" cy="6124754"/>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سحب الودائع:-</a:t>
            </a: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withdrawal deposit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يتم سحب مبلغ الوديعة الوقتية </a:t>
            </a:r>
            <a:r>
              <a:rPr kumimoji="0" lang="ar-SA"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الثابتة من فرع المصرف المودع لديه تلك الوديعة ( أي الفرع المصدر لصك الوديعة ) ويتم السحب بحضور المودع </a:t>
            </a:r>
            <a:r>
              <a:rPr kumimoji="0" lang="ar-SA"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وكيله القانوني ( بموجب وكالة مصدقة ومقبولة ) يذكر فيها ( حق القبض ) ويحتفظ بنسخة </a:t>
            </a:r>
            <a:r>
              <a:rPr kumimoji="0" lang="ar-SA"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صورة مصدقة لها ولا يجوز مطلقاً سحب الوديعة عن طريق التظهير للغير شخصا كان </a:t>
            </a:r>
            <a:r>
              <a:rPr kumimoji="0" lang="ar-SA"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مصرفا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سحب الوديعة الوقتية :-</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demand withdrawal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يحق للمودع في أي وقت يشاء مراجعة المصرف لسحب مبلغ الوديعة الوقتية وذلك لكون هذا النوع من الودائع واجبة الدفع حين الطلب .</a:t>
            </a:r>
            <a:endPar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ويتم سحب مبلغ الوديعة الوقتية بعد التأكد من شخصية المودع وهويته ولقاء </a:t>
            </a:r>
            <a:r>
              <a:rPr kumimoji="0" lang="ar-SA"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استحصال</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توقيعه بحضور الموظف </a:t>
            </a:r>
            <a:r>
              <a:rPr kumimoji="0" lang="ar-SA"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المسؤول</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على ظهر صك الوديعة ومطابقته مع نموذج توقيعه المحفوظ لدى المصرف ويتم صرف المبلغ استناداً </a:t>
            </a:r>
            <a:r>
              <a:rPr kumimoji="0" lang="ar-SA"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صك الوديعة الذي يعتبر بمثابة مستند صرف بعد التأكد من سلامته من جميع النواحي</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smtClean="0">
                <a:ln>
                  <a:noFill/>
                </a:ln>
                <a:solidFill>
                  <a:schemeClr val="tx1"/>
                </a:solidFill>
                <a:effectLst/>
                <a:latin typeface="Arial" pitchFamily="34" charset="0"/>
                <a:cs typeface="Arial" pitchFamily="34"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76</a:t>
            </a:fld>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285772" y="285728"/>
            <a:ext cx="8431148" cy="6063198"/>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ar-OM" sz="2000" dirty="0" smtClean="0">
                <a:latin typeface="Arial" pitchFamily="34" charset="0"/>
                <a:ea typeface="Times New Roman" pitchFamily="18" charset="0"/>
                <a:cs typeface="Arial" pitchFamily="34" charset="0"/>
              </a:rPr>
              <a:t>2-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سحب الوديعة الثابتة :-</a:t>
            </a:r>
            <a:r>
              <a:rPr lang="en-US" sz="2000" dirty="0" smtClean="0">
                <a:solidFill>
                  <a:schemeClr val="tx1"/>
                </a:solidFill>
                <a:latin typeface="Arial" pitchFamily="34" charset="0"/>
                <a:ea typeface="Times New Roman" pitchFamily="18" charset="0"/>
                <a:cs typeface="Arial" pitchFamily="34" charset="0"/>
              </a:rPr>
              <a:t>fixed deposit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يتبع عند سحب مبلغ الوديعة الثابتة الإجراءات المتعلقة بــدفع الوديعة الوقتية مع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اضـــافة</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مايلي</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 تدفع الوديعة الثابتة بتاريخ الاستحقاق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 تحتسب الفائدة المستحقة للوديعة الثابتة حسب السعر المتفق عليه بين المصرف والمودع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وتدفع له مع مبلغ الوديعة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ج-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اذا</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لم يتم سحب الوديعة الثابتة عند استحقاقها فلا تحتسب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اية</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فائدة على المبلغ للمدة التي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تلي تاريخ الاستحقاق لغاية تاريخ السحب، وفي حالة مراجعة صاحب الوديعة بعد مــــدة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وإعطائه تعليمات للمصرف بتجديد الوديعة لنفس المدة وبنفس الشروط السابقة فعندئذ ينظر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في طلبه في احتساب الفائدة اعتباراً من تاريخ الاستحقاق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د- يستمر المصرف باحتساب الفوائد على الودائع الثابتة عند استحقاق اجلها دون مراجعـــــة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المودع عندما يكون المودع قد سبق أن خول المصرف تمديد اجل الوديعة تلقائيا  لنفس فترة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الإيداع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السحب الجزئي من مبلغ الوديعة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part deposit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إذا رغب المودع بسحب جزء من مبلغ الوديعة الأصلية المودعة باسمه لدى المصرف فان معاملة دفع المبلغ المطلوب سحبه تجري على أساس اعتبار الوديعة مدفوعة بكاملها وإنشاء معاملة جديدة بالمبلغ المتبقي وفي حالة سحب جزء من مبلغ وديعة ثابتة فان الفائدة المقررة تحتسب اعتباراً من تاريخ الوديعة الجديدة وبالمبلغ المتبقي فقط ولا تحتسب فائدة على مبلغ الوديعة الأصلية اعتباراً من تاريخ الإيداع لغاية تاريخ السحب الجزئي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77</a:t>
            </a:fld>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321" y="214291"/>
            <a:ext cx="8574049" cy="6278642"/>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استحقاق الوديعة وتجديدها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أولاً : استحقاق الوديعة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إذا استحقت الوديعة الثابتة ولم تقع مطالبة بسحبها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تجديدها خلال اليومين التاليين من تاريخ  استحقاقها فيتم اتخاذ الإجراءات الآتية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تحتسب الفائدة على الوديعة حسب السعر المقرر المتفق عليه ويودع مبلغها مع مبلغ الوديعة الأصلي في حساب خاص يسمى ( الودائع المستحقة وغير المطالب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بها</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وتؤشر السجـلات المختصة تبعا لذلك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عند مراجعة صاحب الوديعة ويطلب سحب مبلغ الوديعة نقدا فيسترجع منه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من يمثله قانونا</a:t>
            </a:r>
            <a:r>
              <a:rPr kumimoji="0" lang="ar-OM"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صك الوديعة الذي يكون بمثابة مستند صرف نقدي لمبلغ الوديعة وينظم له إضافـــة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ذلك مستند صرف نقدي بمبلغ الفوائد ويتم</a:t>
            </a:r>
            <a:r>
              <a:rPr kumimoji="0" lang="ar-OM"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الصرف من حساب الودائع المستحقة وغـــير المطالب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بها</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ثانياً: تجديد الوديعة :-</a:t>
            </a:r>
            <a:endParaRPr kumimoji="0" lang="ar-OM"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إذا وقعت مطالبة لتجديد الوديعة بتاريخ الاستحقاق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بعده فيتم اتخاذ الإجراءات الآتية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يسترجع صك الوديعة وتحتسب الفوائد لغاية تاريخ الاستحقاق وتصرف الفوائد إما نقداً أو بقيدها للحساب حسب رغبته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ينظم صك جديد للوديعة وبرقم جديد ويسلم الصك إلى صاحب الوديعة بعــــــد تدقيق وتثبيت</a:t>
            </a:r>
            <a:r>
              <a:rPr kumimoji="0" lang="ar-OM"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معلوماته في السجلات المختصة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يجوز أن تجدد الوديعة الثابتة تلقائياً ولمدد متتالية بحيث لا</a:t>
            </a:r>
            <a:r>
              <a:rPr kumimoji="0" lang="ar-OM"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تزيد مدة الإيداع كاملة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a:t>
            </a:r>
            <a:r>
              <a:rPr kumimoji="0" lang="ar-OM"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ض</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منها</a:t>
            </a:r>
            <a:r>
              <a:rPr lang="ar-OM" sz="2000" dirty="0" smtClean="0">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الإيداع الأولي عن سنتين وتستعمل لغرض التجديد التلقائي استمارة خاصة موضحا فيها كيفية</a:t>
            </a:r>
            <a:r>
              <a:rPr kumimoji="0" lang="ar-OM"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التصرف بالفائدة عند الاستحقاق ويزود المودع بصك وديعة جديدة</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1100" b="0" i="0" u="none" strike="noStrike" cap="none" normalizeH="0" baseline="0" dirty="0" smtClean="0">
                <a:ln>
                  <a:noFill/>
                </a:ln>
                <a:solidFill>
                  <a:schemeClr val="tx1"/>
                </a:solidFill>
                <a:effectLst/>
                <a:latin typeface="Arial" pitchFamily="34" charset="0"/>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78</a:t>
            </a:fld>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076" y="714356"/>
            <a:ext cx="8715436" cy="5940088"/>
          </a:xfrm>
          <a:prstGeom prst="rect">
            <a:avLst/>
          </a:prstGeom>
          <a:solidFill>
            <a:schemeClr val="bg1"/>
          </a:solidFill>
        </p:spPr>
        <p:txBody>
          <a:bodyPr wrap="square">
            <a:spAutoFit/>
          </a:bodyPr>
          <a:lstStyle/>
          <a:p>
            <a:pPr algn="r" rtl="1">
              <a:buNone/>
            </a:pPr>
            <a:r>
              <a:rPr lang="ar-SA" sz="2000" b="1" dirty="0" smtClean="0"/>
              <a:t>مفهوم الائتمان والائتمان المصرفي</a:t>
            </a:r>
            <a:r>
              <a:rPr lang="en-US" sz="2000" b="1" dirty="0" smtClean="0"/>
              <a:t> :</a:t>
            </a:r>
            <a:r>
              <a:rPr lang="ar-SA" sz="2000" b="1" dirty="0" smtClean="0"/>
              <a:t> </a:t>
            </a:r>
            <a:endParaRPr lang="en-US" sz="2000" b="1" dirty="0" smtClean="0"/>
          </a:p>
          <a:p>
            <a:pPr algn="r" rtl="1">
              <a:buNone/>
            </a:pPr>
            <a:r>
              <a:rPr lang="ar-SA" sz="2000" dirty="0" smtClean="0"/>
              <a:t>     تتعدد تعريفات الائتمان وتختلف باختلاف وجهات النظر التي ينظر </a:t>
            </a:r>
            <a:r>
              <a:rPr lang="ar-SA" sz="2000" dirty="0" err="1" smtClean="0"/>
              <a:t>بها</a:t>
            </a:r>
            <a:r>
              <a:rPr lang="ar-SA" sz="2000" dirty="0" smtClean="0"/>
              <a:t> </a:t>
            </a:r>
            <a:r>
              <a:rPr lang="ar-SA" sz="2000" dirty="0" err="1" smtClean="0"/>
              <a:t>اليه</a:t>
            </a:r>
            <a:r>
              <a:rPr lang="ar-SA" sz="2000" dirty="0" smtClean="0"/>
              <a:t> وكلمة الائتمان مشتقة من ( ائتمن ) </a:t>
            </a:r>
            <a:r>
              <a:rPr lang="ar-SA" sz="2000" dirty="0" err="1" smtClean="0"/>
              <a:t>او</a:t>
            </a:r>
            <a:r>
              <a:rPr lang="ar-SA" sz="2000" dirty="0" smtClean="0"/>
              <a:t> ( وثق ) وتعني الثقة التي تربط الدائن بالمدين والتي يترتب عنها دفع قيمة مؤجلة . أي </a:t>
            </a:r>
            <a:r>
              <a:rPr lang="ar-SA" sz="2000" dirty="0" err="1" smtClean="0"/>
              <a:t>ان</a:t>
            </a:r>
            <a:r>
              <a:rPr lang="ar-SA" sz="2000" dirty="0" smtClean="0"/>
              <a:t> الائتمان يعني منح فترة من الوقت من الدائن </a:t>
            </a:r>
            <a:r>
              <a:rPr lang="ar-SA" sz="2000" dirty="0" err="1" smtClean="0"/>
              <a:t>الى</a:t>
            </a:r>
            <a:r>
              <a:rPr lang="ar-SA" sz="2000" dirty="0" smtClean="0"/>
              <a:t> المدين يتعين على </a:t>
            </a:r>
            <a:r>
              <a:rPr lang="ar-SA" sz="2000" dirty="0" err="1" smtClean="0"/>
              <a:t>الاخير</a:t>
            </a:r>
            <a:r>
              <a:rPr lang="ar-SA" sz="2000" dirty="0" smtClean="0"/>
              <a:t> في نهايتها دفع الدين المستحق ، وهو يرتكز على مدى توفر الثقة ولذلك يعرفه البعض بالثقة نفسها</a:t>
            </a:r>
            <a:r>
              <a:rPr lang="ar-OM" sz="2000" dirty="0" smtClean="0"/>
              <a:t>.</a:t>
            </a:r>
            <a:endParaRPr lang="en-US" sz="2000" dirty="0" smtClean="0"/>
          </a:p>
          <a:p>
            <a:pPr algn="r" rtl="1">
              <a:buNone/>
            </a:pPr>
            <a:r>
              <a:rPr lang="ar-SA" sz="2000" dirty="0" smtClean="0"/>
              <a:t>    ويعرف الائتمان " بأنه </a:t>
            </a:r>
            <a:r>
              <a:rPr lang="ar-SA" sz="2000" dirty="0" err="1" smtClean="0"/>
              <a:t>الاموال</a:t>
            </a:r>
            <a:r>
              <a:rPr lang="ar-SA" sz="2000" dirty="0" smtClean="0"/>
              <a:t> المقرضة </a:t>
            </a:r>
            <a:r>
              <a:rPr lang="ar-SA" sz="2000" dirty="0" err="1" smtClean="0"/>
              <a:t>للافراد</a:t>
            </a:r>
            <a:r>
              <a:rPr lang="ar-SA" sz="2000" dirty="0" smtClean="0"/>
              <a:t> </a:t>
            </a:r>
            <a:r>
              <a:rPr lang="ar-SA" sz="2000" dirty="0" err="1" smtClean="0"/>
              <a:t>واصحاب</a:t>
            </a:r>
            <a:r>
              <a:rPr lang="ar-SA" sz="2000" dirty="0" smtClean="0"/>
              <a:t> المهن والمشروعات في شكل نقدي </a:t>
            </a:r>
            <a:r>
              <a:rPr lang="ar-SA" sz="2000" dirty="0" err="1" smtClean="0"/>
              <a:t>او</a:t>
            </a:r>
            <a:r>
              <a:rPr lang="ar-SA" sz="2000" dirty="0" smtClean="0"/>
              <a:t> عيني مقابل تعهد المقترض بسداد تلك </a:t>
            </a:r>
            <a:r>
              <a:rPr lang="ar-SA" sz="2000" dirty="0" err="1" smtClean="0"/>
              <a:t>الاموال</a:t>
            </a:r>
            <a:r>
              <a:rPr lang="ar-SA" sz="2000" dirty="0" smtClean="0"/>
              <a:t> وفوائدها والعمولات والمصاريف المستحقة عليها دفعة واحدة </a:t>
            </a:r>
            <a:r>
              <a:rPr lang="ar-SA" sz="2000" dirty="0" err="1" smtClean="0"/>
              <a:t>او</a:t>
            </a:r>
            <a:r>
              <a:rPr lang="ar-SA" sz="2000" dirty="0" smtClean="0"/>
              <a:t> على </a:t>
            </a:r>
            <a:r>
              <a:rPr lang="ar-SA" sz="2000" dirty="0" err="1" smtClean="0"/>
              <a:t>اقساط</a:t>
            </a:r>
            <a:r>
              <a:rPr lang="ar-SA" sz="2000" dirty="0" smtClean="0"/>
              <a:t> في تواريخ متفق عليها مقابل ضمانات".</a:t>
            </a:r>
            <a:endParaRPr lang="en-US" sz="2000" dirty="0" smtClean="0"/>
          </a:p>
          <a:p>
            <a:pPr algn="r" rtl="1">
              <a:buNone/>
            </a:pPr>
            <a:r>
              <a:rPr lang="ar-SA" sz="2000" dirty="0" smtClean="0"/>
              <a:t> </a:t>
            </a:r>
            <a:r>
              <a:rPr lang="ar-OM" sz="2000" dirty="0" smtClean="0"/>
              <a:t>                                 </a:t>
            </a:r>
            <a:r>
              <a:rPr lang="ar-SA" sz="2000" b="1" dirty="0" smtClean="0">
                <a:solidFill>
                  <a:srgbClr val="FF0000"/>
                </a:solidFill>
              </a:rPr>
              <a:t>وينقسم الائتمان عموما </a:t>
            </a:r>
            <a:r>
              <a:rPr lang="ar-SA" sz="2000" b="1" dirty="0" err="1" smtClean="0">
                <a:solidFill>
                  <a:srgbClr val="FF0000"/>
                </a:solidFill>
              </a:rPr>
              <a:t>الى</a:t>
            </a:r>
            <a:r>
              <a:rPr lang="en-US" sz="2000" b="1" dirty="0" smtClean="0">
                <a:solidFill>
                  <a:srgbClr val="FF0000"/>
                </a:solidFill>
              </a:rPr>
              <a:t> </a:t>
            </a:r>
            <a:r>
              <a:rPr lang="en-US" sz="2000" dirty="0" smtClean="0"/>
              <a:t>:</a:t>
            </a:r>
          </a:p>
          <a:p>
            <a:pPr algn="r" rtl="1">
              <a:buNone/>
            </a:pPr>
            <a:r>
              <a:rPr lang="ar-SA" sz="2000" dirty="0" smtClean="0"/>
              <a:t> </a:t>
            </a:r>
            <a:r>
              <a:rPr lang="en-US" sz="2000" dirty="0" smtClean="0"/>
              <a:t>                                 </a:t>
            </a:r>
            <a:r>
              <a:rPr lang="ar-SA" sz="2000" b="1" dirty="0" smtClean="0"/>
              <a:t>ائتمان تجاري</a:t>
            </a:r>
            <a:r>
              <a:rPr lang="ar-OM" sz="2000" b="1" dirty="0" smtClean="0"/>
              <a:t>               </a:t>
            </a:r>
            <a:r>
              <a:rPr lang="ar-SA" sz="2000" b="1" dirty="0" smtClean="0"/>
              <a:t>وائتمان مصرفي .</a:t>
            </a:r>
            <a:endParaRPr lang="en-US" sz="2000" b="1" dirty="0" smtClean="0"/>
          </a:p>
          <a:p>
            <a:pPr algn="r" rtl="1">
              <a:buNone/>
            </a:pPr>
            <a:r>
              <a:rPr lang="ar-SA" sz="2000" b="1" dirty="0" smtClean="0"/>
              <a:t>الائتمان التجاري</a:t>
            </a:r>
            <a:endParaRPr lang="en-US" sz="2000" b="1" dirty="0" smtClean="0"/>
          </a:p>
          <a:p>
            <a:pPr algn="r" rtl="1">
              <a:buNone/>
            </a:pPr>
            <a:r>
              <a:rPr lang="ar-SA" sz="2000" dirty="0" smtClean="0"/>
              <a:t>     الائتمان التجاري والذي يقصد </a:t>
            </a:r>
            <a:r>
              <a:rPr lang="ar-SA" sz="2000" dirty="0" err="1" smtClean="0"/>
              <a:t>به</a:t>
            </a:r>
            <a:r>
              <a:rPr lang="ar-SA" sz="2000" dirty="0" smtClean="0"/>
              <a:t> ذلك الائتمان قصير </a:t>
            </a:r>
            <a:r>
              <a:rPr lang="ar-SA" sz="2000" dirty="0" err="1" smtClean="0"/>
              <a:t>الاجل</a:t>
            </a:r>
            <a:r>
              <a:rPr lang="ar-SA" sz="2000" dirty="0" smtClean="0"/>
              <a:t> الذي يمنحه المورد</a:t>
            </a:r>
            <a:r>
              <a:rPr lang="en-US" sz="2000" dirty="0" smtClean="0"/>
              <a:t>                              </a:t>
            </a:r>
            <a:r>
              <a:rPr lang="ar-SA" sz="2000" dirty="0" smtClean="0"/>
              <a:t> </a:t>
            </a:r>
            <a:r>
              <a:rPr lang="ar-SA" sz="2000" dirty="0" err="1" smtClean="0"/>
              <a:t>الى</a:t>
            </a:r>
            <a:r>
              <a:rPr lang="ar-SA" sz="2000" dirty="0" smtClean="0"/>
              <a:t> المشتري بسبب بيعه بضاعة </a:t>
            </a:r>
            <a:r>
              <a:rPr lang="ar-SA" sz="2000" dirty="0" err="1" smtClean="0"/>
              <a:t>او</a:t>
            </a:r>
            <a:r>
              <a:rPr lang="ar-SA" sz="2000" dirty="0" smtClean="0"/>
              <a:t> خدم</a:t>
            </a:r>
            <a:r>
              <a:rPr lang="ar-OM" sz="2000" dirty="0" smtClean="0"/>
              <a:t> </a:t>
            </a:r>
            <a:r>
              <a:rPr lang="ar-SA" sz="2000" dirty="0" smtClean="0"/>
              <a:t> ويعد الائتمان التجاري من </a:t>
            </a:r>
            <a:r>
              <a:rPr lang="ar-SA" sz="2000" dirty="0" err="1" smtClean="0"/>
              <a:t>اهم</a:t>
            </a:r>
            <a:r>
              <a:rPr lang="ar-SA" sz="2000" dirty="0" smtClean="0"/>
              <a:t> مصادر </a:t>
            </a:r>
            <a:r>
              <a:rPr lang="en-US" sz="2000" dirty="0" smtClean="0"/>
              <a:t>                             </a:t>
            </a:r>
            <a:r>
              <a:rPr lang="ar-SA" sz="2000" dirty="0" smtClean="0"/>
              <a:t>التمويل قصير </a:t>
            </a:r>
            <a:r>
              <a:rPr lang="ar-SA" sz="2000" dirty="0" err="1" smtClean="0"/>
              <a:t>الاجل</a:t>
            </a:r>
            <a:r>
              <a:rPr lang="ar-SA" sz="2000" dirty="0" smtClean="0"/>
              <a:t> للشركات الصغيرة الحجم والتي </a:t>
            </a:r>
            <a:r>
              <a:rPr lang="ar-SA" sz="2000" dirty="0" err="1" smtClean="0"/>
              <a:t>لاتستطيع</a:t>
            </a:r>
            <a:r>
              <a:rPr lang="ar-SA" sz="2000" dirty="0" smtClean="0"/>
              <a:t> سداد قيمة </a:t>
            </a:r>
            <a:r>
              <a:rPr lang="en-US" sz="2000" dirty="0" smtClean="0"/>
              <a:t>                                   </a:t>
            </a:r>
            <a:r>
              <a:rPr lang="ar-SA" sz="2000" dirty="0" smtClean="0"/>
              <a:t>مشترياتها فوراً للموردين ولا تستطيع الحصول على تمويل من مصادر </a:t>
            </a:r>
            <a:r>
              <a:rPr lang="ar-SA" sz="2000" dirty="0" err="1" smtClean="0"/>
              <a:t>اخرى</a:t>
            </a:r>
            <a:r>
              <a:rPr lang="ar-SA" sz="2000" dirty="0" smtClean="0"/>
              <a:t> ، </a:t>
            </a:r>
            <a:r>
              <a:rPr lang="en-US" sz="2000" dirty="0" smtClean="0"/>
              <a:t>                                    </a:t>
            </a:r>
            <a:r>
              <a:rPr lang="ar-SA" sz="2000" dirty="0" err="1" smtClean="0"/>
              <a:t>او</a:t>
            </a:r>
            <a:r>
              <a:rPr lang="ar-SA" sz="2000" dirty="0" smtClean="0"/>
              <a:t> كلفته اقل من مصادر التمويل </a:t>
            </a:r>
            <a:r>
              <a:rPr lang="ar-SA" sz="2000" dirty="0" err="1" smtClean="0"/>
              <a:t>الاخرى</a:t>
            </a:r>
            <a:r>
              <a:rPr lang="ar-SA" sz="2000" dirty="0" smtClean="0"/>
              <a:t> </a:t>
            </a:r>
            <a:r>
              <a:rPr lang="ar-SA" sz="2000" dirty="0" err="1" smtClean="0"/>
              <a:t>ان</a:t>
            </a:r>
            <a:r>
              <a:rPr lang="ar-SA" sz="2000" dirty="0" smtClean="0"/>
              <a:t> توفرت .</a:t>
            </a:r>
            <a:endParaRPr lang="en-US" sz="2000" dirty="0" smtClean="0"/>
          </a:p>
          <a:p>
            <a:pPr algn="r" rtl="1">
              <a:buNone/>
            </a:pPr>
            <a:r>
              <a:rPr lang="ar-SA" sz="2000" dirty="0" smtClean="0"/>
              <a:t>ويتخذ الائتمان التجاري شكلين رئيسيين هي :</a:t>
            </a:r>
            <a:endParaRPr lang="en-US" sz="2000" dirty="0" smtClean="0"/>
          </a:p>
          <a:p>
            <a:pPr lvl="0" algn="r" rtl="1">
              <a:buFont typeface="+mj-lt"/>
              <a:buAutoNum type="arabicPeriod"/>
            </a:pPr>
            <a:r>
              <a:rPr lang="ar-SA" sz="2000" dirty="0" smtClean="0"/>
              <a:t>الحساب الجاري</a:t>
            </a:r>
            <a:endParaRPr lang="en-US" sz="2000" dirty="0" smtClean="0"/>
          </a:p>
          <a:p>
            <a:pPr lvl="0" algn="r" rtl="1">
              <a:buFont typeface="+mj-lt"/>
              <a:buAutoNum type="arabicPeriod"/>
            </a:pPr>
            <a:r>
              <a:rPr lang="ar-SA" sz="2000" dirty="0" err="1" smtClean="0"/>
              <a:t>الاوراق</a:t>
            </a:r>
            <a:r>
              <a:rPr lang="ar-SA" sz="2000" dirty="0" smtClean="0"/>
              <a:t> التجارية </a:t>
            </a:r>
            <a:r>
              <a:rPr lang="ar-SA" dirty="0" smtClean="0"/>
              <a:t>.</a:t>
            </a:r>
            <a:endParaRPr lang="en-US" dirty="0" smtClean="0"/>
          </a:p>
        </p:txBody>
      </p:sp>
      <p:sp>
        <p:nvSpPr>
          <p:cNvPr id="3" name="عنوان 1"/>
          <p:cNvSpPr txBox="1">
            <a:spLocks/>
          </p:cNvSpPr>
          <p:nvPr/>
        </p:nvSpPr>
        <p:spPr>
          <a:xfrm>
            <a:off x="2143482" y="0"/>
            <a:ext cx="4930077" cy="785794"/>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mj-lt"/>
                <a:ea typeface="+mj-ea"/>
                <a:cs typeface="+mj-cs"/>
              </a:rPr>
              <a:t> </a:t>
            </a:r>
            <a:r>
              <a:rPr kumimoji="0" lang="ar-SA" sz="2800" b="0" i="0" u="none" strike="noStrike" kern="1200" cap="none" spc="0" normalizeH="0" baseline="0" noProof="0" dirty="0" smtClean="0">
                <a:ln>
                  <a:noFill/>
                </a:ln>
                <a:solidFill>
                  <a:srgbClr val="FF0000"/>
                </a:solidFill>
                <a:effectLst/>
                <a:uLnTx/>
                <a:uFillTx/>
                <a:latin typeface="+mj-lt"/>
                <a:ea typeface="+mj-ea"/>
                <a:cs typeface="+mj-cs"/>
              </a:rPr>
              <a:t>الائتمان والتسهيلات المصرفية</a:t>
            </a:r>
            <a:r>
              <a:rPr kumimoji="0" lang="en-US" sz="2800" b="0" i="0" u="none" strike="noStrike" kern="1200" cap="none" spc="0" normalizeH="0" baseline="0" noProof="0" dirty="0" smtClean="0">
                <a:ln>
                  <a:noFill/>
                </a:ln>
                <a:solidFill>
                  <a:srgbClr val="FF0000"/>
                </a:solidFill>
                <a:effectLst/>
                <a:uLnTx/>
                <a:uFillTx/>
                <a:latin typeface="+mj-lt"/>
                <a:ea typeface="+mj-ea"/>
                <a:cs typeface="+mj-cs"/>
              </a:rPr>
              <a:t>1-6</a:t>
            </a:r>
            <a:br>
              <a:rPr kumimoji="0" lang="en-US" sz="2800" b="0" i="0" u="none" strike="noStrike" kern="1200" cap="none" spc="0" normalizeH="0" baseline="0" noProof="0" dirty="0" smtClean="0">
                <a:ln>
                  <a:noFill/>
                </a:ln>
                <a:solidFill>
                  <a:srgbClr val="FF0000"/>
                </a:solidFill>
                <a:effectLst/>
                <a:uLnTx/>
                <a:uFillTx/>
                <a:latin typeface="+mj-lt"/>
                <a:ea typeface="+mj-ea"/>
                <a:cs typeface="+mj-cs"/>
              </a:rPr>
            </a:br>
            <a:endParaRPr kumimoji="0" lang="en-US" sz="2800" b="0" i="0" u="none" strike="noStrike" kern="1200" cap="none" spc="0" normalizeH="0" baseline="0" noProof="0" dirty="0">
              <a:ln>
                <a:noFill/>
              </a:ln>
              <a:solidFill>
                <a:srgbClr val="FF0000"/>
              </a:solidFill>
              <a:effectLst/>
              <a:uLnTx/>
              <a:uFillTx/>
              <a:latin typeface="+mj-lt"/>
              <a:ea typeface="+mj-ea"/>
              <a:cs typeface="+mj-cs"/>
            </a:endParaRPr>
          </a:p>
        </p:txBody>
      </p:sp>
      <p:pic>
        <p:nvPicPr>
          <p:cNvPr id="66562" name="Picture 2" descr="http://fanack.com/uploads/pics/qatar_credit_02.png"/>
          <p:cNvPicPr>
            <a:picLocks noChangeAspect="1" noChangeArrowheads="1"/>
          </p:cNvPicPr>
          <p:nvPr/>
        </p:nvPicPr>
        <p:blipFill>
          <a:blip r:embed="rId2"/>
          <a:srcRect/>
          <a:stretch>
            <a:fillRect/>
          </a:stretch>
        </p:blipFill>
        <p:spPr bwMode="auto">
          <a:xfrm>
            <a:off x="0" y="3000372"/>
            <a:ext cx="2215340" cy="3857628"/>
          </a:xfrm>
          <a:prstGeom prst="rect">
            <a:avLst/>
          </a:prstGeom>
          <a:noFill/>
        </p:spPr>
      </p:pic>
      <p:sp>
        <p:nvSpPr>
          <p:cNvPr id="5" name="Slide Number Placeholder 4"/>
          <p:cNvSpPr>
            <a:spLocks noGrp="1"/>
          </p:cNvSpPr>
          <p:nvPr>
            <p:ph type="sldNum" sz="quarter" idx="12"/>
          </p:nvPr>
        </p:nvSpPr>
        <p:spPr/>
        <p:txBody>
          <a:bodyPr/>
          <a:lstStyle/>
          <a:p>
            <a:fld id="{ADDA222B-F936-4F3E-9887-17CE7D4EA166}" type="slidenum">
              <a:rPr lang="en-US" smtClean="0"/>
              <a:pPr/>
              <a:t>79</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80" y="274638"/>
            <a:ext cx="8231029" cy="1939916"/>
          </a:xfrm>
        </p:spPr>
        <p:txBody>
          <a:bodyPr>
            <a:noAutofit/>
          </a:bodyPr>
          <a:lstStyle/>
          <a:p>
            <a:r>
              <a:rPr lang="en-US" sz="3200" dirty="0" smtClean="0">
                <a:solidFill>
                  <a:srgbClr val="FF0000"/>
                </a:solidFill>
              </a:rPr>
              <a:t>Types of </a:t>
            </a:r>
            <a:r>
              <a:rPr lang="en-US" sz="3200" dirty="0" err="1" smtClean="0">
                <a:solidFill>
                  <a:srgbClr val="FF0000"/>
                </a:solidFill>
              </a:rPr>
              <a:t>Travellers’</a:t>
            </a:r>
            <a:r>
              <a:rPr lang="en-US" sz="3200" dirty="0" smtClean="0">
                <a:solidFill>
                  <a:srgbClr val="FF0000"/>
                </a:solidFill>
              </a:rPr>
              <a:t> Letter of Credit: The </a:t>
            </a:r>
            <a:r>
              <a:rPr lang="en-US" sz="3200" dirty="0" err="1" smtClean="0">
                <a:solidFill>
                  <a:srgbClr val="FF0000"/>
                </a:solidFill>
              </a:rPr>
              <a:t>Travellers’</a:t>
            </a:r>
            <a:r>
              <a:rPr lang="en-US" sz="3200" dirty="0" smtClean="0">
                <a:solidFill>
                  <a:srgbClr val="FF0000"/>
                </a:solidFill>
              </a:rPr>
              <a:t> Letter of Credit can be divided into the following forms:</a:t>
            </a:r>
            <a:endParaRPr lang="ar-IQ" sz="3200" dirty="0">
              <a:solidFill>
                <a:srgbClr val="FF0000"/>
              </a:solidFill>
            </a:endParaRPr>
          </a:p>
        </p:txBody>
      </p:sp>
      <p:sp>
        <p:nvSpPr>
          <p:cNvPr id="3" name="عنصر نائب للمحتوى 2"/>
          <p:cNvSpPr>
            <a:spLocks noGrp="1"/>
          </p:cNvSpPr>
          <p:nvPr>
            <p:ph idx="1"/>
          </p:nvPr>
        </p:nvSpPr>
        <p:spPr>
          <a:xfrm>
            <a:off x="457280" y="2357430"/>
            <a:ext cx="8231029" cy="3768735"/>
          </a:xfrm>
        </p:spPr>
        <p:txBody>
          <a:bodyPr/>
          <a:lstStyle/>
          <a:p>
            <a:pPr marL="514350" indent="-514350">
              <a:buAutoNum type="arabicPeriod"/>
            </a:pPr>
            <a:r>
              <a:rPr lang="en-US" dirty="0" err="1" smtClean="0"/>
              <a:t>Travellers</a:t>
            </a:r>
            <a:r>
              <a:rPr lang="en-US" dirty="0" smtClean="0"/>
              <a:t> </a:t>
            </a:r>
            <a:r>
              <a:rPr lang="en-US" dirty="0" err="1" smtClean="0"/>
              <a:t>Cheque</a:t>
            </a:r>
            <a:endParaRPr lang="en-US" dirty="0" smtClean="0"/>
          </a:p>
          <a:p>
            <a:pPr marL="514350" indent="-514350">
              <a:buNone/>
            </a:pPr>
            <a:r>
              <a:rPr lang="en-US" dirty="0" smtClean="0"/>
              <a:t>2. Circular Letter of Credit</a:t>
            </a:r>
          </a:p>
          <a:p>
            <a:pPr marL="514350" indent="-514350">
              <a:buNone/>
            </a:pPr>
            <a:r>
              <a:rPr lang="en-US" dirty="0" smtClean="0"/>
              <a:t>3. Circular Note</a:t>
            </a:r>
          </a:p>
          <a:p>
            <a:pPr marL="514350" indent="-514350">
              <a:buNone/>
            </a:pPr>
            <a:r>
              <a:rPr lang="en-US" dirty="0" smtClean="0"/>
              <a:t>4. Circular </a:t>
            </a:r>
            <a:r>
              <a:rPr lang="en-US" dirty="0" err="1" smtClean="0"/>
              <a:t>Cheques</a:t>
            </a:r>
            <a:endParaRPr lang="en-US" dirty="0" smtClean="0"/>
          </a:p>
          <a:p>
            <a:pPr marL="514350" indent="-514350">
              <a:buNone/>
            </a:pPr>
            <a:r>
              <a:rPr lang="en-US" dirty="0" smtClean="0"/>
              <a:t>5. Guarantee Letter of Credit</a:t>
            </a:r>
          </a:p>
          <a:p>
            <a:pPr marL="514350" indent="-514350">
              <a:buNone/>
            </a:pPr>
            <a:r>
              <a:rPr lang="en-US" dirty="0" smtClean="0"/>
              <a:t>6. Bank Draft or Demand Draft</a:t>
            </a:r>
            <a:endParaRPr lang="ar-IQ"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8</a:t>
            </a:fld>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500121" y="1"/>
            <a:ext cx="8145346" cy="674030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ar-SA" b="1" dirty="0" smtClean="0"/>
              <a:t>الحسابات الجارية :</a:t>
            </a:r>
            <a:endParaRPr lang="en-US" b="1" dirty="0" smtClean="0"/>
          </a:p>
          <a:p>
            <a:pPr marL="0" marR="0" lvl="0" indent="0" algn="r" defTabSz="914400" rtl="1" eaLnBrk="0" fontAlgn="base" latinLnBrk="0" hangingPunct="0">
              <a:lnSpc>
                <a:spcPct val="100000"/>
              </a:lnSpc>
              <a:spcBef>
                <a:spcPct val="0"/>
              </a:spcBef>
              <a:spcAft>
                <a:spcPct val="0"/>
              </a:spcAft>
              <a:buClrTx/>
              <a:buSzTx/>
              <a:buFontTx/>
              <a:buNone/>
              <a:tabLst/>
            </a:pPr>
            <a:r>
              <a:rPr lang="ar-SA" dirty="0" smtClean="0"/>
              <a:t>     يعد الحساب الجاري من أهم أنواع الائتمان التجاري وابسطها لكل من البائع والمشتري ،حيث انه بموجب الاتفاق الذي يتم بينهما يتمكن المشتري من الحصول على ما</a:t>
            </a:r>
            <a:r>
              <a:rPr lang="ar-OM" dirty="0" smtClean="0"/>
              <a:t> </a:t>
            </a:r>
            <a:r>
              <a:rPr lang="ar-SA" dirty="0" smtClean="0"/>
              <a:t>يحتاج إليه من سلع أو خدمات من البائع على الحساب على أن يقوم بسداد قيمتها في تاريخ لاحق قد تكون فيها فترة سماح وبدون خصم نقدي ، كأن يتسلم البضاعة ويسدد قيمتها بعد(60) يوماً. ويستفيد المشتري من الفترة الفاصلة بين استلام البضاعة وتاريخ سداد قيمتها وذلك ببيع جزء من الكمية </a:t>
            </a:r>
            <a:r>
              <a:rPr lang="ar-SA" dirty="0" err="1" smtClean="0"/>
              <a:t>او</a:t>
            </a:r>
            <a:r>
              <a:rPr lang="ar-SA" dirty="0" smtClean="0"/>
              <a:t> الكمية كلها وقد تكون هناك فترة سماح مع وجود خصم نقدي (</a:t>
            </a:r>
            <a:r>
              <a:rPr lang="en-US" dirty="0" smtClean="0"/>
              <a:t>60/20/3 </a:t>
            </a:r>
            <a:r>
              <a:rPr lang="ar-SA" dirty="0" smtClean="0"/>
              <a:t> يوم ) وهذا يعني إن </a:t>
            </a:r>
            <a:r>
              <a:rPr lang="ar-SA" dirty="0" err="1" smtClean="0"/>
              <a:t>با</a:t>
            </a:r>
            <a:r>
              <a:rPr lang="ar-OM" dirty="0" smtClean="0"/>
              <a:t> </a:t>
            </a:r>
            <a:r>
              <a:rPr lang="ar-SA" dirty="0" smtClean="0"/>
              <a:t>مكان المشتري أن يحصل على خصم نقدي قدره (3%) </a:t>
            </a:r>
            <a:r>
              <a:rPr lang="ar-SA" dirty="0" err="1" smtClean="0"/>
              <a:t>اذا</a:t>
            </a:r>
            <a:r>
              <a:rPr lang="ar-SA" dirty="0" smtClean="0"/>
              <a:t> قام بالسداد خلال مدة لا</a:t>
            </a:r>
            <a:r>
              <a:rPr lang="ar-OM" dirty="0" smtClean="0"/>
              <a:t> </a:t>
            </a:r>
            <a:r>
              <a:rPr lang="ar-SA" dirty="0" smtClean="0"/>
              <a:t>تتجاوز (عشرين يوما") وهذا امتياز يضعه البائع للمشتري لتشجيعه على سرعة الدفع قبل موعد الاستحقاق ، </a:t>
            </a:r>
            <a:r>
              <a:rPr lang="ar-SA" dirty="0" err="1" smtClean="0"/>
              <a:t>واذا</a:t>
            </a:r>
            <a:r>
              <a:rPr lang="ar-SA" dirty="0" smtClean="0"/>
              <a:t> لم يتمكن فعليه </a:t>
            </a:r>
            <a:r>
              <a:rPr lang="ar-SA" dirty="0" err="1" smtClean="0"/>
              <a:t>ان</a:t>
            </a:r>
            <a:r>
              <a:rPr lang="ar-SA" dirty="0" smtClean="0"/>
              <a:t> يقوم بالسداد خلال ستين يوما من الاتفاق </a:t>
            </a:r>
            <a:r>
              <a:rPr lang="ar-SA" dirty="0" err="1" smtClean="0"/>
              <a:t>او</a:t>
            </a:r>
            <a:r>
              <a:rPr lang="ar-SA" dirty="0" smtClean="0"/>
              <a:t> تحمل دفع فوائد تأخير إضافة إلى تزعزع الثقة بينه وبين الموردين .</a:t>
            </a:r>
            <a:endParaRPr lang="ar-OM" dirty="0" smtClean="0"/>
          </a:p>
          <a:p>
            <a:pPr algn="r" rtl="1"/>
            <a:r>
              <a:rPr lang="ar-SA" b="1" dirty="0" smtClean="0"/>
              <a:t>الأوراق التجارية :</a:t>
            </a:r>
            <a:endParaRPr lang="en-US" b="1" dirty="0" smtClean="0"/>
          </a:p>
          <a:p>
            <a:pPr algn="r" rtl="1"/>
            <a:r>
              <a:rPr lang="ar-SA" dirty="0" smtClean="0"/>
              <a:t>     تعد الأوراق التجارية من أقدم </a:t>
            </a:r>
            <a:r>
              <a:rPr lang="ar-SA" dirty="0" err="1" smtClean="0"/>
              <a:t>ادوات</a:t>
            </a:r>
            <a:r>
              <a:rPr lang="ar-SA" dirty="0" smtClean="0"/>
              <a:t> الاستثمار قصير الأجل وتتخذ غالبا شكل سندات </a:t>
            </a:r>
            <a:r>
              <a:rPr lang="ar-SA" dirty="0" err="1" smtClean="0"/>
              <a:t>اذنية</a:t>
            </a:r>
            <a:r>
              <a:rPr lang="ar-SA" dirty="0" smtClean="0"/>
              <a:t> صادرة عن مؤسسات مالية ذات مراكز ائتمانية قوية كأداة من أدوات الائتمان قصير الأجل وتتمثل الأوراق التجارية في كمبيالات يتراوح تاريخ استحقاقها من خمسة أيام إلى تسعة شهور .</a:t>
            </a:r>
            <a:endParaRPr lang="en-US" dirty="0" smtClean="0"/>
          </a:p>
          <a:p>
            <a:pPr algn="r" rtl="1"/>
            <a:r>
              <a:rPr lang="ar-SA" dirty="0" smtClean="0"/>
              <a:t>وللائتمان التجاري عموما مزايا عدة يمكن إيجازها بالآتي :</a:t>
            </a:r>
            <a:endParaRPr lang="en-US" dirty="0" smtClean="0"/>
          </a:p>
          <a:p>
            <a:pPr marL="342900" lvl="0" indent="-342900" algn="r" rtl="1">
              <a:buFont typeface="+mj-lt"/>
              <a:buAutoNum type="arabicPeriod"/>
            </a:pPr>
            <a:r>
              <a:rPr lang="ar-SA" dirty="0" smtClean="0"/>
              <a:t> يعد دعماً مادياً للشركات المشترية بما يمنحه من فترة سماح بتأجيل الدفع وخاصة بالنسبة للشركات التي تفتقر إلى السيولة .</a:t>
            </a:r>
            <a:endParaRPr lang="en-US" dirty="0" smtClean="0"/>
          </a:p>
          <a:p>
            <a:pPr marL="342900" lvl="0" indent="-342900" algn="r" rtl="1">
              <a:buFont typeface="+mj-lt"/>
              <a:buAutoNum type="arabicPeriod"/>
            </a:pPr>
            <a:r>
              <a:rPr lang="ar-SA" dirty="0" smtClean="0"/>
              <a:t> كلفته أقل من كلفة الائتمان الممنوح من المؤسسات المالية .</a:t>
            </a:r>
            <a:endParaRPr lang="en-US" dirty="0" smtClean="0"/>
          </a:p>
          <a:p>
            <a:pPr marL="342900" lvl="0" indent="-342900" algn="r" rtl="1">
              <a:buFont typeface="+mj-lt"/>
              <a:buAutoNum type="arabicPeriod"/>
            </a:pPr>
            <a:r>
              <a:rPr lang="ar-SA" dirty="0" smtClean="0"/>
              <a:t> الائتمان التجاري يعد وسيلة لترويج مبيعات الشركات المانحة للائتمان .</a:t>
            </a:r>
            <a:endParaRPr lang="en-US" dirty="0" smtClean="0"/>
          </a:p>
          <a:p>
            <a:pPr marL="342900" lvl="0" indent="-342900" algn="r" rtl="1">
              <a:buFont typeface="+mj-lt"/>
              <a:buAutoNum type="arabicPeriod"/>
            </a:pPr>
            <a:r>
              <a:rPr lang="ar-SA" dirty="0" smtClean="0"/>
              <a:t> العلاقة الائتمانية الجيدة بين البائع والمشتري تمكن الأخير من الحصول على الائتمان تجاري حتى في حالة وقوعه تحت تأثير عسر مالي .</a:t>
            </a:r>
            <a:endParaRPr lang="en-US" dirty="0" smtClean="0"/>
          </a:p>
          <a:p>
            <a:pPr marL="342900" lvl="0" indent="-342900" algn="r" rtl="1">
              <a:buFont typeface="+mj-lt"/>
              <a:buAutoNum type="arabicPeriod"/>
            </a:pPr>
            <a:r>
              <a:rPr lang="ar-SA" dirty="0" smtClean="0"/>
              <a:t> الائتمان التجاري يمتاز بالسهولة والبساطة والحصول عليه لا يتطلب </a:t>
            </a:r>
            <a:r>
              <a:rPr lang="ar-SA" dirty="0" err="1" smtClean="0"/>
              <a:t>الاجراءات</a:t>
            </a:r>
            <a:r>
              <a:rPr lang="ar-SA" dirty="0" smtClean="0"/>
              <a:t> المعقدة التي يتطلبها الاقتراض من المؤسسات المالية .</a:t>
            </a:r>
            <a:endParaRPr lang="en-US" dirty="0" smtClean="0"/>
          </a:p>
          <a:p>
            <a:pPr marL="0" marR="0" lvl="0" indent="0" algn="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3</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80</a:t>
            </a:fld>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57679" y="274639"/>
            <a:ext cx="6830630" cy="654032"/>
          </a:xfrm>
        </p:spPr>
        <p:txBody>
          <a:bodyPr>
            <a:normAutofit fontScale="90000"/>
          </a:bodyPr>
          <a:lstStyle/>
          <a:p>
            <a:r>
              <a:rPr lang="ar-SA" dirty="0" smtClean="0"/>
              <a:t>الائتمان المصرفي :</a:t>
            </a:r>
            <a:r>
              <a:rPr lang="en-US" dirty="0" smtClean="0"/>
              <a:t/>
            </a:r>
            <a:br>
              <a:rPr lang="en-US" dirty="0" smtClean="0"/>
            </a:br>
            <a:endParaRPr lang="en-US" dirty="0"/>
          </a:p>
        </p:txBody>
      </p:sp>
      <p:sp>
        <p:nvSpPr>
          <p:cNvPr id="3" name="عنصر نائب للمحتوى 2"/>
          <p:cNvSpPr>
            <a:spLocks noGrp="1"/>
          </p:cNvSpPr>
          <p:nvPr>
            <p:ph idx="1"/>
          </p:nvPr>
        </p:nvSpPr>
        <p:spPr>
          <a:xfrm>
            <a:off x="0" y="571481"/>
            <a:ext cx="9145588" cy="6286520"/>
          </a:xfrm>
        </p:spPr>
        <p:style>
          <a:lnRef idx="2">
            <a:schemeClr val="accent2">
              <a:shade val="50000"/>
            </a:schemeClr>
          </a:lnRef>
          <a:fillRef idx="1">
            <a:schemeClr val="accent2"/>
          </a:fillRef>
          <a:effectRef idx="0">
            <a:schemeClr val="accent2"/>
          </a:effectRef>
          <a:fontRef idx="minor">
            <a:schemeClr val="lt1"/>
          </a:fontRef>
        </p:style>
        <p:txBody>
          <a:bodyPr>
            <a:normAutofit fontScale="70000" lnSpcReduction="20000"/>
          </a:bodyPr>
          <a:lstStyle/>
          <a:p>
            <a:pPr algn="r" rtl="1"/>
            <a:r>
              <a:rPr lang="ar-SA" sz="2900" dirty="0" smtClean="0">
                <a:latin typeface="Arial" pitchFamily="34" charset="0"/>
                <a:cs typeface="Arial" pitchFamily="34" charset="0"/>
              </a:rPr>
              <a:t>وهو الثقة التي يوليها المصرف لعميله في إتاحته مبلغاً معيناً من المال لاستخدامه في غرض محدد خلال فترة معينة ويتم سداده بشروط معينة مقابل عائد مادي متفق عليه ،كما يعرف أيضا بأنه تصريح باستخدام رأس مال آخر ..أي إضافة رأس مال جديد إلى رأسمال المشروع لاستخدامه على أن للائتمان في باب النشاط المصرفي مظهران :</a:t>
            </a:r>
            <a:endParaRPr lang="en-US" sz="2900" dirty="0" smtClean="0">
              <a:latin typeface="Arial" pitchFamily="34" charset="0"/>
              <a:cs typeface="Arial" pitchFamily="34" charset="0"/>
            </a:endParaRPr>
          </a:p>
          <a:p>
            <a:pPr algn="r" rtl="1"/>
            <a:r>
              <a:rPr lang="ar-SA" sz="2900" dirty="0" smtClean="0">
                <a:latin typeface="Arial" pitchFamily="34" charset="0"/>
                <a:cs typeface="Arial" pitchFamily="34" charset="0"/>
              </a:rPr>
              <a:t>المظهر الأول:  ثقة الجمهور في المصرف وإيداع أمواله لديه طمعا فيما يحققه هذا الإيداع من امن وخدمات وفائدة.</a:t>
            </a:r>
            <a:endParaRPr lang="en-US" sz="2900" dirty="0" smtClean="0">
              <a:latin typeface="Arial" pitchFamily="34" charset="0"/>
              <a:cs typeface="Arial" pitchFamily="34" charset="0"/>
            </a:endParaRPr>
          </a:p>
          <a:p>
            <a:pPr algn="r" rtl="1"/>
            <a:r>
              <a:rPr lang="ar-SA" sz="2900" dirty="0" smtClean="0">
                <a:latin typeface="Arial" pitchFamily="34" charset="0"/>
                <a:cs typeface="Arial" pitchFamily="34" charset="0"/>
              </a:rPr>
              <a:t>المظهر الثاني:  ثقة المصارف في عملائها وإقراضهم جزءاً من هذه الودائع .</a:t>
            </a:r>
            <a:endParaRPr lang="en-US" sz="2900" dirty="0" smtClean="0">
              <a:latin typeface="Arial" pitchFamily="34" charset="0"/>
              <a:cs typeface="Arial" pitchFamily="34" charset="0"/>
            </a:endParaRPr>
          </a:p>
          <a:p>
            <a:pPr algn="r" rtl="1"/>
            <a:r>
              <a:rPr lang="ar-SA" sz="2900" dirty="0" smtClean="0">
                <a:latin typeface="Arial" pitchFamily="34" charset="0"/>
                <a:cs typeface="Arial" pitchFamily="34" charset="0"/>
              </a:rPr>
              <a:t>     أي إن الائتمان المصرفي يعني تزويد الأفراد والمؤسسات والمنشاَت في المجتمع بالأموال اللازمة على أن يتعهد المدين بسداد تلك الأموال وفوائدها والعمولات المستحقة عليها والمصاريف دفعة واحدة </a:t>
            </a:r>
            <a:r>
              <a:rPr lang="ar-SA" sz="2900" dirty="0" err="1" smtClean="0">
                <a:latin typeface="Arial" pitchFamily="34" charset="0"/>
                <a:cs typeface="Arial" pitchFamily="34" charset="0"/>
              </a:rPr>
              <a:t>او</a:t>
            </a:r>
            <a:r>
              <a:rPr lang="ar-OM" sz="2900" dirty="0" smtClean="0">
                <a:latin typeface="Arial" pitchFamily="34" charset="0"/>
                <a:cs typeface="Arial" pitchFamily="34" charset="0"/>
              </a:rPr>
              <a:t> </a:t>
            </a:r>
            <a:r>
              <a:rPr lang="ar-SA" sz="2900" dirty="0" smtClean="0">
                <a:latin typeface="Arial" pitchFamily="34" charset="0"/>
                <a:cs typeface="Arial" pitchFamily="34" charset="0"/>
              </a:rPr>
              <a:t>على أقساط في تواريخ محددة ،ويتم تدعيم هذه العلاقة بتقديم مجموعة من الضمانات التي تكفل للمصرف استرداد أمواله في حالة توقف العميل عن السداد بدون إي خسائر . </a:t>
            </a:r>
            <a:endParaRPr lang="en-US" sz="2900" dirty="0" smtClean="0">
              <a:latin typeface="Arial" pitchFamily="34" charset="0"/>
              <a:cs typeface="Arial" pitchFamily="34" charset="0"/>
            </a:endParaRPr>
          </a:p>
          <a:p>
            <a:pPr algn="r" rtl="1"/>
            <a:r>
              <a:rPr lang="ar-SA" sz="2900" dirty="0" smtClean="0">
                <a:solidFill>
                  <a:srgbClr val="FF0000"/>
                </a:solidFill>
                <a:latin typeface="Arial" pitchFamily="34" charset="0"/>
                <a:cs typeface="Arial" pitchFamily="34" charset="0"/>
              </a:rPr>
              <a:t>ومن اليسير </a:t>
            </a:r>
            <a:r>
              <a:rPr lang="ar-SA" sz="2900" dirty="0" err="1" smtClean="0">
                <a:solidFill>
                  <a:srgbClr val="FF0000"/>
                </a:solidFill>
                <a:latin typeface="Arial" pitchFamily="34" charset="0"/>
                <a:cs typeface="Arial" pitchFamily="34" charset="0"/>
              </a:rPr>
              <a:t>ان</a:t>
            </a:r>
            <a:r>
              <a:rPr lang="ar-SA" sz="2900" dirty="0" smtClean="0">
                <a:solidFill>
                  <a:srgbClr val="FF0000"/>
                </a:solidFill>
                <a:latin typeface="Arial" pitchFamily="34" charset="0"/>
                <a:cs typeface="Arial" pitchFamily="34" charset="0"/>
              </a:rPr>
              <a:t> </a:t>
            </a:r>
            <a:r>
              <a:rPr lang="ar-SA" sz="2900" dirty="0" err="1" smtClean="0">
                <a:solidFill>
                  <a:srgbClr val="FF0000"/>
                </a:solidFill>
                <a:latin typeface="Arial" pitchFamily="34" charset="0"/>
                <a:cs typeface="Arial" pitchFamily="34" charset="0"/>
              </a:rPr>
              <a:t>نتبين</a:t>
            </a:r>
            <a:r>
              <a:rPr lang="ar-SA" sz="2900" dirty="0" smtClean="0">
                <a:solidFill>
                  <a:srgbClr val="FF0000"/>
                </a:solidFill>
                <a:latin typeface="Arial" pitchFamily="34" charset="0"/>
                <a:cs typeface="Arial" pitchFamily="34" charset="0"/>
              </a:rPr>
              <a:t> عناصر الائتمان بما</a:t>
            </a:r>
            <a:r>
              <a:rPr lang="ar-OM" sz="2900" dirty="0" smtClean="0">
                <a:solidFill>
                  <a:srgbClr val="FF0000"/>
                </a:solidFill>
                <a:latin typeface="Arial" pitchFamily="34" charset="0"/>
                <a:cs typeface="Arial" pitchFamily="34" charset="0"/>
              </a:rPr>
              <a:t> </a:t>
            </a:r>
            <a:r>
              <a:rPr lang="ar-SA" sz="2900" dirty="0" smtClean="0">
                <a:solidFill>
                  <a:srgbClr val="FF0000"/>
                </a:solidFill>
                <a:latin typeface="Arial" pitchFamily="34" charset="0"/>
                <a:cs typeface="Arial" pitchFamily="34" charset="0"/>
              </a:rPr>
              <a:t>يلي </a:t>
            </a:r>
            <a:r>
              <a:rPr lang="ar-OM" sz="2900" dirty="0" smtClean="0">
                <a:solidFill>
                  <a:srgbClr val="FF0000"/>
                </a:solidFill>
                <a:latin typeface="Arial" pitchFamily="34" charset="0"/>
                <a:cs typeface="Arial" pitchFamily="34" charset="0"/>
              </a:rPr>
              <a:t>:-</a:t>
            </a:r>
            <a:r>
              <a:rPr lang="ar-SA" sz="2900" dirty="0" smtClean="0">
                <a:solidFill>
                  <a:srgbClr val="FF0000"/>
                </a:solidFill>
                <a:latin typeface="Arial" pitchFamily="34" charset="0"/>
                <a:cs typeface="Arial" pitchFamily="34" charset="0"/>
              </a:rPr>
              <a:t>:</a:t>
            </a:r>
            <a:endParaRPr lang="en-US" sz="2900" dirty="0" smtClean="0">
              <a:solidFill>
                <a:srgbClr val="FF0000"/>
              </a:solidFill>
              <a:latin typeface="Arial" pitchFamily="34" charset="0"/>
              <a:cs typeface="Arial" pitchFamily="34" charset="0"/>
            </a:endParaRPr>
          </a:p>
          <a:p>
            <a:pPr algn="r" rtl="1"/>
            <a:r>
              <a:rPr lang="ar-SA" sz="2900" dirty="0" smtClean="0">
                <a:latin typeface="Arial" pitchFamily="34" charset="0"/>
                <a:cs typeface="Arial" pitchFamily="34" charset="0"/>
              </a:rPr>
              <a:t>1- يفترض الائتمان علاقة مديونية أي وجود طرفين أحدهما دائنا والثاني مديناً أياً كان مصدر أو سبب أو مناسبة هذه العلاقة ، ومعنى ذلك </a:t>
            </a:r>
            <a:r>
              <a:rPr lang="ar-SA" sz="2900" dirty="0" err="1" smtClean="0">
                <a:latin typeface="Arial" pitchFamily="34" charset="0"/>
                <a:cs typeface="Arial" pitchFamily="34" charset="0"/>
              </a:rPr>
              <a:t>ان</a:t>
            </a:r>
            <a:r>
              <a:rPr lang="ar-SA" sz="2900" dirty="0" smtClean="0">
                <a:latin typeface="Arial" pitchFamily="34" charset="0"/>
                <a:cs typeface="Arial" pitchFamily="34" charset="0"/>
              </a:rPr>
              <a:t> الائتمان يفترض قيام عنصر الثقة بين الدائن والمدين .</a:t>
            </a:r>
            <a:endParaRPr lang="en-US" sz="2900" dirty="0" smtClean="0">
              <a:latin typeface="Arial" pitchFamily="34" charset="0"/>
              <a:cs typeface="Arial" pitchFamily="34" charset="0"/>
            </a:endParaRPr>
          </a:p>
          <a:p>
            <a:pPr algn="r" rtl="1"/>
            <a:r>
              <a:rPr lang="ar-SA" sz="2900" dirty="0" smtClean="0">
                <a:latin typeface="Arial" pitchFamily="34" charset="0"/>
                <a:cs typeface="Arial" pitchFamily="34" charset="0"/>
              </a:rPr>
              <a:t>2- ويفترض وجود دين ، أي مبلغ نقدي يجب دفعه </a:t>
            </a:r>
            <a:r>
              <a:rPr lang="ar-KW" sz="2900" dirty="0" smtClean="0">
                <a:latin typeface="Arial" pitchFamily="34" charset="0"/>
                <a:cs typeface="Arial" pitchFamily="34" charset="0"/>
              </a:rPr>
              <a:t>،</a:t>
            </a:r>
            <a:r>
              <a:rPr lang="ar-SA" sz="2900" dirty="0" smtClean="0">
                <a:latin typeface="Arial" pitchFamily="34" charset="0"/>
                <a:cs typeface="Arial" pitchFamily="34" charset="0"/>
              </a:rPr>
              <a:t> ومن هنا يرتبط الائتمان ارتباطا وثيقا بوجود النقود، فالنقود هي الأداة المثلى للائتمان وهو لا</a:t>
            </a:r>
            <a:r>
              <a:rPr lang="ar-OM" sz="2900" dirty="0" smtClean="0">
                <a:latin typeface="Arial" pitchFamily="34" charset="0"/>
                <a:cs typeface="Arial" pitchFamily="34" charset="0"/>
              </a:rPr>
              <a:t> </a:t>
            </a:r>
            <a:r>
              <a:rPr lang="ar-SA" sz="2900" dirty="0" smtClean="0">
                <a:latin typeface="Arial" pitchFamily="34" charset="0"/>
                <a:cs typeface="Arial" pitchFamily="34" charset="0"/>
              </a:rPr>
              <a:t>يوجد في العادة إلا في هذه الصورة .</a:t>
            </a:r>
            <a:endParaRPr lang="en-US" sz="2900" dirty="0" smtClean="0">
              <a:latin typeface="Arial" pitchFamily="34" charset="0"/>
              <a:cs typeface="Arial" pitchFamily="34" charset="0"/>
            </a:endParaRPr>
          </a:p>
          <a:p>
            <a:pPr algn="r" rtl="1"/>
            <a:r>
              <a:rPr lang="ar-SA" sz="2900" dirty="0" smtClean="0">
                <a:latin typeface="Arial" pitchFamily="34" charset="0"/>
                <a:cs typeface="Arial" pitchFamily="34" charset="0"/>
              </a:rPr>
              <a:t>3-وهو يفترض وجود عنصر الزمن ، فهناك فارق زمني بين نوع المديونية والتخلص منها وهناك أجل معين لا</a:t>
            </a:r>
            <a:r>
              <a:rPr lang="ar-OM" sz="2900" dirty="0" smtClean="0">
                <a:latin typeface="Arial" pitchFamily="34" charset="0"/>
                <a:cs typeface="Arial" pitchFamily="34" charset="0"/>
              </a:rPr>
              <a:t> </a:t>
            </a:r>
            <a:r>
              <a:rPr lang="ar-SA" sz="2900" dirty="0" smtClean="0">
                <a:latin typeface="Arial" pitchFamily="34" charset="0"/>
                <a:cs typeface="Arial" pitchFamily="34" charset="0"/>
              </a:rPr>
              <a:t>يتوافر الائتمان بغيره بل أن الزمن هو العنصر الجوهري في الائتمان إذ يفرق بين التعامل الفوري والتعامل الائتماني .</a:t>
            </a:r>
            <a:endParaRPr lang="en-US" sz="2900" dirty="0" smtClean="0">
              <a:latin typeface="Arial" pitchFamily="34" charset="0"/>
              <a:cs typeface="Arial" pitchFamily="34" charset="0"/>
            </a:endParaRPr>
          </a:p>
          <a:p>
            <a:pPr algn="r" rtl="1"/>
            <a:r>
              <a:rPr lang="ar-SA" sz="2900" dirty="0" smtClean="0">
                <a:latin typeface="Arial" pitchFamily="34" charset="0"/>
                <a:cs typeface="Arial" pitchFamily="34" charset="0"/>
              </a:rPr>
              <a:t>4- وأخيرا يفترض قيام المخاطرة ، تلك التي يقوم عليها الدائن بالانتظار على مدينه وعنصر المخاطرة موجود أياً كانت درجة سيولة المدين الحاضرة أو المستقبلية فهنالك دائما خطر يتهدد الدائن هو احتمال عدم دفع الدين ويكافأ الدائن في العادة بان يتلقى مقابلا معلوماً عن مخاطرته هو الفائدة .</a:t>
            </a:r>
            <a:endParaRPr lang="en-US" sz="2900" dirty="0" smtClean="0">
              <a:latin typeface="Arial" pitchFamily="34" charset="0"/>
              <a:cs typeface="Arial" pitchFamily="34" charset="0"/>
            </a:endParaRPr>
          </a:p>
          <a:p>
            <a:pPr algn="r"/>
            <a:endParaRPr lang="en-US" sz="1600"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81</a:t>
            </a:fld>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500121" y="357168"/>
            <a:ext cx="8145346" cy="637097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ثانيا : أهمية الائتمان المصرفي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للائتمان المصرفي في الحياة الاقتصادية المعاصرة أهمية كبيرة في زيادة كفاءة عملية تخصيص الموارد في المجتمع سواء في مجال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الانتاج</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في مجال الاستهلاك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في مجال تسوية المبادلات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وظيفة تمويل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الانتاج</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السمة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الاساسية</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للانتاج</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الحديث كما هو معروف هي التركز والتركيز لمحاولة الاستفادة من مزايا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الانتاج</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الكبير ويتضمن تركز رؤوس الأموال ازدياد حجم كل المشروعات نتيجة زيادة الاستثمارات الجديدة بينما يقتصر التركيز على زيادة حجم بعض المشروعات على حساب غيرها وفي كلتا الحالتين يساعد الائتمان تلك المشروعات في الحصول على القروض من المشروعات الصغيرة ويسهم الائتمان في تركيز الأموال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الانتاجية</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لدى عدد قليل من المشروعات تتمتع بمزايا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الانتاج</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الكبير وهذا الائتمان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لايفيد</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المنتج فحسب بل انه يفيد المدخر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ايضا</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الذي يمتلك الأموال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ولايستطيع</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تدبير عملية استغلالها بنفسه ،فعن طريقة المؤسسات المالية المختلفة يمكن التوسط بين عارضين الأموال وطالبيها تحقيقاً لفائدة الطرفين وتقليلاً للمخاطر ، والجدير بالذكر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الاستغلال الأمثل للائتمان يمكن من تحويل الموارد الاقتصادية للمجتمع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أيدي أكفأ المنتجين وأقدرهم على استغلالها في عملية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الانتاج</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82</a:t>
            </a:fld>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285772" y="214290"/>
            <a:ext cx="8502598" cy="624786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OM"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وظيفة تمويل الاستهلاك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من خلال القروض المقدمة للأفراد بقصد تمويل احتياجاتهم ومشترياتهم الاستهلاكية خاصة من السلع المعمرة مثل السيارات والبرادات والغسالات وغيرها، ويدخل في إطار هذا النوع من الائتمان ما</a:t>
            </a:r>
            <a:r>
              <a:rPr kumimoji="0" lang="ar-OM"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يسمى</a:t>
            </a:r>
            <a:r>
              <a:rPr kumimoji="0" lang="ar-OM"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ببطاقات الائتمان ) حيث تستبدل النقود ببطاقات ائتمان مضمونة من المصارف يستخدمها المستهلك في شراء كافة حاجياته حتى المتعلقة بحياته اليومية على أن يسدد قيمة تلك السلع للمؤسسة المصرفية خلال فترة معينة مقابل عمولة أو فائدة وتقوم المصارف المعينة بتسوية حسابات المستهلك لصالح المؤسسات التي تعامل معها وتشتري منها.</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3-وظيفة تسوية المبادلات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لم تعد النقود وهي ديناً لحاملها الوسيلة الوحيدة للتبادل بل أصبحت هناك العديد من أدوات الائتمان الأخرى كالعقود والسندات والكمبيالات الأمر الذي جعل عمليات المبادلة للسلع والخدمات تتم بشكل سريع وبحجم أكبر من حجم النقود المعدنية والورقية المستخدمة ، كما يمكن تجنب معظم الصعوبات التي تنشأ من جراء استخدام النقود الورقية والمعدنية وذلك عن طريق استخدام الصكوك ، كما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الائتمان قد ساعد كثيرا في تسهيل وتوسيع عمليات التبادل الخارجي من خلال فتح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الأعتمادات</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المستندية</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مما يؤدي إلى زيادة حجم التجارة الدولية .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4-توزيع الموارد والاستفادة من المعطلة منها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يساعد الائتمان على توزيع الموارد النقدية والائتمانية على مختلف القطاعات الاقتصادية واستخدامها الاستخدام الأمثل من خلال تأمين انسيابها إلى المشاريع كافة طبقا لاحتياجاتها كي يتحقق للاقتصاد نموا متوازناً يهدف خدمة السياسة الاقتصادية والائتمانية للدولة ،كما تتم الاستفادة من الموارد الاقتصادية العاطلة من خلال استخدام هذه الموارد في مشاريع إنتاجية مختلفة لزيادة الدخل القومي والرفع من مستوى النشاط الاقتصادي .</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83</a:t>
            </a:fld>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rtl="1"/>
            <a:r>
              <a:rPr lang="ar-SA" sz="2800" dirty="0" smtClean="0"/>
              <a:t>ثانياً / مؤسسات الائتمان :</a:t>
            </a:r>
            <a:r>
              <a:rPr lang="en-US" sz="2000" dirty="0" smtClean="0"/>
              <a:t/>
            </a:r>
            <a:br>
              <a:rPr lang="en-US" sz="2000" dirty="0" smtClean="0"/>
            </a:br>
            <a:r>
              <a:rPr lang="ar-SA" sz="2000" dirty="0" smtClean="0"/>
              <a:t>ونعني </a:t>
            </a:r>
            <a:r>
              <a:rPr lang="ar-SA" sz="2000" dirty="0" err="1" smtClean="0"/>
              <a:t>بها</a:t>
            </a:r>
            <a:r>
              <a:rPr lang="ar-SA" sz="2000" dirty="0" smtClean="0"/>
              <a:t> المؤسسات التي تقدم </a:t>
            </a:r>
            <a:r>
              <a:rPr lang="ar-SA" sz="2000" dirty="0" err="1" smtClean="0"/>
              <a:t>الأئتمان</a:t>
            </a:r>
            <a:r>
              <a:rPr lang="ar-SA" sz="2000" dirty="0" smtClean="0"/>
              <a:t> سواء كانت مؤسسات مصرفية أو مؤسسات مالية أو مؤسسات أعمال تتعامل بالبيع الآجل وهي كالآتي :</a:t>
            </a:r>
            <a:endParaRPr lang="en-US" sz="2000" dirty="0"/>
          </a:p>
        </p:txBody>
      </p:sp>
      <p:graphicFrame>
        <p:nvGraphicFramePr>
          <p:cNvPr id="4" name="عنصر نائب للمحتوى 3"/>
          <p:cNvGraphicFramePr>
            <a:graphicFrameLocks noGrp="1"/>
          </p:cNvGraphicFramePr>
          <p:nvPr>
            <p:ph idx="1"/>
          </p:nvPr>
        </p:nvGraphicFramePr>
        <p:xfrm>
          <a:off x="285769" y="1428738"/>
          <a:ext cx="8402540" cy="4697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ADDA222B-F936-4F3E-9887-17CE7D4EA166}" type="slidenum">
              <a:rPr lang="en-US" smtClean="0"/>
              <a:pPr/>
              <a:t>84</a:t>
            </a:fld>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428671" y="214290"/>
            <a:ext cx="8288248" cy="5940088"/>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OM"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a:t>
            </a: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المصرف المركزي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يقــوم المصرف المركزي فـي أي بلد بعدد مـن الأنشطـة المتعلقة بالائتمــان فهو يقدم الائتمان إلى المصارف الأخرى فهو يعاملها كما تعامل المصارف الأخرى عملائها ولــذلك يسمى( مصرف المصارف ) كما يقوم المصرف المركزي بتقديم الائتمان إلى مؤسسات الدولة وهو يسمى أيضا (مصرف الدولة ) إضافة إلى ذلك يقوم المصرف المركزي بتنظيم ومراقبة الائتمان الذي تقدمه المؤسسات الأخرى كما انه يوجه  الائتمان من حيث كميته ونوعه وسعره بما يكفل مقابلة الحاجات الحقيقية لنواحي النشاط التجاري والصناعي والزراعي ،وبما يعود على البلاد بأكبر قسط من الرفاهية والازدهار ولكل ذلك يشار إلى المصرف المركزي على انه يقوم بتنفيذ ومراقبة السياسة الائتمانية في البلد الذي هو فيه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المصارف التجارية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تعرف المصارف التجارية بأنها مكان التقاء عرض الأموال والطلب عليها أي أنها تعمل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كأوعية تتجمع فيها الأموال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المدخرات مقابل فائدة تدفعها المصـارف لأصحاب هذه</a:t>
            </a:r>
            <a:r>
              <a:rPr kumimoji="0" lang="ar-OM"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الأموال والمدخرات ليعاد اقتراضها إلى من يستطيع استثمارها إي إنها تقدم الائتمان مـن الودائع المقدمة لها من الآخرين وليس لرأس المال أهمية كبيرة فـي التوظيف بالنسبــة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للمصارف التجارية ويعد بمثابة ضمانة لمواجهة حقوق المودعين لذلك يشــار إلى هذه المصارف بأنها خالقة للنقود عن طريق الائتمان الذي تقدمه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المصارف المتخصصة :</a:t>
            </a:r>
            <a:endParaRPr lang="en-US" sz="2000" b="1" dirty="0" smtClean="0">
              <a:latin typeface="Arial" pitchFamily="34" charset="0"/>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lang="ar-SA" sz="2000" dirty="0" smtClean="0">
                <a:latin typeface="Arial" pitchFamily="34" charset="0"/>
                <a:ea typeface="Times New Roman" pitchFamily="18" charset="0"/>
                <a:cs typeface="Arial" pitchFamily="34" charset="0"/>
              </a:rPr>
              <a:t>  وهي مؤسسات مالية متخصصة في عمليات التمويل طويل الأجل تجهز المشروعـــات </a:t>
            </a:r>
            <a:r>
              <a:rPr lang="ar-OM" sz="2000" dirty="0" smtClean="0">
                <a:latin typeface="Arial" pitchFamily="34" charset="0"/>
                <a:ea typeface="Times New Roman" pitchFamily="18" charset="0"/>
                <a:cs typeface="Arial" pitchFamily="34" charset="0"/>
              </a:rPr>
              <a:t>ا</a:t>
            </a:r>
            <a:r>
              <a:rPr lang="ar-SA" sz="2000" dirty="0" smtClean="0">
                <a:latin typeface="Arial" pitchFamily="34" charset="0"/>
                <a:ea typeface="Times New Roman" pitchFamily="18" charset="0"/>
                <a:cs typeface="Arial" pitchFamily="34" charset="0"/>
              </a:rPr>
              <a:t>لزراعية والصناعية والعقارية والمشاريع التمويلية بالقروض وتعتمد في ذلك على رؤوس</a:t>
            </a:r>
            <a:r>
              <a:rPr lang="ar-OM" sz="2000" dirty="0" smtClean="0">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أموالها وهدفها ليس تحقيق الربح وإنما التنمية الاجتماعية والاقتصادية .</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85</a:t>
            </a:fld>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357222" y="214290"/>
            <a:ext cx="8431148" cy="5940088"/>
          </a:xfrm>
          <a:prstGeom prst="rect">
            <a:avLst/>
          </a:prstGeom>
          <a:solidFill>
            <a:schemeClr val="bg1"/>
          </a:solidFill>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OM"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شركات الاستثمار</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تقوم هذه الشركات بتجميع المدخرات من المستثمرين وخاصة صغار المستثمرين مقابـل عائد وتستثمرها سواء بإقامة مشروعات جديدة أو بالتوسع في المشروعات القائمة وكذلـك</a:t>
            </a:r>
            <a:r>
              <a:rPr kumimoji="0" lang="ar-OM"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يمكن أن تدير تلك الأموال من خلال إدارة محفظة الأوراق المالية ، ولذلك فان تعامل هذه الشركات بالائتمان من خلال تقديمه مباشرا أو من خلال الأوراق المالية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شركات التأمين:</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تقوم هذه الشركات بدور مزدوج فهي تقــدم الخدمة التأمينية إضافة إلى ذلك فهـي تقدم الائتمان إذ إنها تستثمر الأموال التأمينية المستلمة من قبلها ( أقساط التأمين) وباستثمارات طويلة الأجل سواء كان من خلال تقديم الائتمان طويل الأجل إلى المصارف والمؤسسات المالية الأخرى أو من خلال استثمار أمواله في مجالات الاستثمار الأخرى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 الأسواق المالية:</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وهي أسواق يتم فيها تداول أدوات الاستثمار التي تتنوع خصائصها وصفاتها وآجالهـــا وعوائدها عن الائتمان المصرفي التقليدي وهذه الأدوات هي الأوراق المالية ،وعادة ما</a:t>
            </a:r>
            <a:r>
              <a:rPr kumimoji="0" lang="ar-OM"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تقسم  لأسواق المالية إلى أسواق رأس المال التي تتعامل بالأدوات طويلة الأجل وأسواق النقد التي تتعامل بأدوات قصيرة الأجل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 مؤسسات الأعمال</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عندما تتعامل مؤسسات الأعمال المختلفة التجارية منها والصناعية والزراعية وغيرها بتقديم  السلع والخدمات بالأجل فإنها بذلك تقدم الائتمان لعملائها وهو ما</a:t>
            </a:r>
            <a:r>
              <a:rPr kumimoji="0" lang="ar-OM"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يسمى بالائتمان التجاري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8-الأفراد: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يقدم بعض الأفراد وبصورة شخصية الائتمان إلى الآخرين سواء بصورة منظمة أو غير  منظمة .</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86</a:t>
            </a:fld>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121" y="142852"/>
            <a:ext cx="8231029" cy="868346"/>
          </a:xfrm>
        </p:spPr>
        <p:txBody>
          <a:bodyPr>
            <a:normAutofit/>
          </a:bodyPr>
          <a:lstStyle/>
          <a:p>
            <a:r>
              <a:rPr lang="ar-SA" sz="3600" dirty="0" smtClean="0"/>
              <a:t>القروض التجارية :</a:t>
            </a:r>
            <a:r>
              <a:rPr lang="en-US" sz="3600" dirty="0"/>
              <a:t> 1.7</a:t>
            </a:r>
          </a:p>
        </p:txBody>
      </p:sp>
      <p:sp>
        <p:nvSpPr>
          <p:cNvPr id="3" name="عنصر نائب للمحتوى 2"/>
          <p:cNvSpPr>
            <a:spLocks noGrp="1"/>
          </p:cNvSpPr>
          <p:nvPr>
            <p:ph idx="1"/>
          </p:nvPr>
        </p:nvSpPr>
        <p:spPr>
          <a:xfrm>
            <a:off x="457280" y="1000108"/>
            <a:ext cx="8231029" cy="5572163"/>
          </a:xfrm>
        </p:spPr>
        <p:style>
          <a:lnRef idx="1">
            <a:schemeClr val="accent5"/>
          </a:lnRef>
          <a:fillRef idx="2">
            <a:schemeClr val="accent5"/>
          </a:fillRef>
          <a:effectRef idx="1">
            <a:schemeClr val="accent5"/>
          </a:effectRef>
          <a:fontRef idx="minor">
            <a:schemeClr val="dk1"/>
          </a:fontRef>
        </p:style>
        <p:txBody>
          <a:bodyPr>
            <a:noAutofit/>
          </a:bodyPr>
          <a:lstStyle/>
          <a:p>
            <a:pPr algn="r" rtl="1">
              <a:buNone/>
            </a:pPr>
            <a:endParaRPr lang="en-US" sz="1600" dirty="0" smtClean="0"/>
          </a:p>
          <a:p>
            <a:pPr algn="r" rtl="1">
              <a:buNone/>
            </a:pPr>
            <a:r>
              <a:rPr lang="ar-SA" sz="2000" dirty="0" smtClean="0"/>
              <a:t>   تعريفها :هي ذلك النشاط الخاص بتزويد الأفراد والمشروعات وكافة المنشات في المجتمع باحتياجاتها من الأموال في صورة نقدية على </a:t>
            </a:r>
            <a:r>
              <a:rPr lang="ar-SA" sz="2000" dirty="0" err="1" smtClean="0"/>
              <a:t>أ</a:t>
            </a:r>
            <a:r>
              <a:rPr lang="ar-OM" sz="2000" dirty="0" smtClean="0"/>
              <a:t>  </a:t>
            </a:r>
            <a:r>
              <a:rPr lang="ar-SA" sz="2000" dirty="0" smtClean="0"/>
              <a:t>يتعهد المدين بسداد تلك الأموال وفوائدها والعمولات المستحقة عليه والمصاريف دفعة واحدة أو على أقساط في تواريخ محددة ويتم تدعيم هذه العلاقة بتقديم مجموعة من الضمانات التي تكفل للدائن استرداد أمواله في حالة توقف العميل عن السداد .أو هي قروض قصيرة الأجل تستخدمها المنشات لإدامة رأس المال والغرض من القرض هو يحدد نوع القرض.</a:t>
            </a:r>
            <a:r>
              <a:rPr lang="ar-OM" sz="2000" dirty="0" smtClean="0"/>
              <a:t> ومن </a:t>
            </a:r>
            <a:r>
              <a:rPr lang="ar-SA" sz="2000" dirty="0" smtClean="0"/>
              <a:t>خصائصها</a:t>
            </a:r>
            <a:r>
              <a:rPr lang="ar-OM" sz="2000" dirty="0" smtClean="0"/>
              <a:t> :- </a:t>
            </a:r>
            <a:endParaRPr lang="en-US" sz="2000" dirty="0" smtClean="0"/>
          </a:p>
          <a:p>
            <a:pPr algn="r" rtl="1">
              <a:buNone/>
            </a:pPr>
            <a:endParaRPr lang="en-US" sz="2000" dirty="0" smtClean="0"/>
          </a:p>
          <a:p>
            <a:pPr algn="r" rtl="1">
              <a:buNone/>
            </a:pPr>
            <a:r>
              <a:rPr lang="ar-SA" sz="2000" dirty="0" smtClean="0"/>
              <a:t>1- تعتبر المصارف التجارية متخصصة في منح القروض قصيرة الأجل وبالتالي فان اغلب  التعاملات تكون مع العملاء والمستثمرين الصغار.</a:t>
            </a:r>
            <a:endParaRPr lang="en-US" sz="2000" dirty="0" smtClean="0"/>
          </a:p>
          <a:p>
            <a:pPr algn="r" rtl="1">
              <a:buNone/>
            </a:pPr>
            <a:r>
              <a:rPr lang="ar-SA" sz="2000" dirty="0" smtClean="0"/>
              <a:t>2- تتميز بصغر حجم الفوائد على هذه القروض.</a:t>
            </a:r>
            <a:endParaRPr lang="en-US" sz="2000" dirty="0" smtClean="0"/>
          </a:p>
          <a:p>
            <a:pPr algn="r" rtl="1">
              <a:buNone/>
            </a:pPr>
            <a:r>
              <a:rPr lang="ar-SA" sz="2000" dirty="0" smtClean="0"/>
              <a:t>3- تتصف بصفة الشمول حيث تقدم هذه القروض لمختلف فئات المقترضين حسب طبيعــة النشاط ( تجاري ، صناعي </a:t>
            </a:r>
            <a:r>
              <a:rPr lang="ar-OM" sz="2000" dirty="0" smtClean="0"/>
              <a:t>,</a:t>
            </a:r>
            <a:r>
              <a:rPr lang="ar-SA" sz="2000" dirty="0" smtClean="0"/>
              <a:t>زراعي ، عقاري ).</a:t>
            </a:r>
            <a:endParaRPr lang="en-US" sz="2000" dirty="0" smtClean="0"/>
          </a:p>
          <a:p>
            <a:pPr algn="r" rtl="1">
              <a:buNone/>
            </a:pPr>
            <a:r>
              <a:rPr lang="ar-SA" sz="2000" dirty="0" smtClean="0"/>
              <a:t>4- قصر أجل هذه القروض يجعلها أقل مخاطرة من القروض المتوسطة والطويلة الأجل مما يجعلها قليلة التكلفة وسهلة الحصول عليها </a:t>
            </a:r>
            <a:r>
              <a:rPr lang="ar-SA" sz="1600" dirty="0" smtClean="0"/>
              <a:t>.</a:t>
            </a:r>
            <a:endParaRPr lang="en-US" sz="1600" dirty="0" smtClean="0"/>
          </a:p>
        </p:txBody>
      </p:sp>
      <p:sp>
        <p:nvSpPr>
          <p:cNvPr id="4" name="Slide Number Placeholder 3"/>
          <p:cNvSpPr>
            <a:spLocks noGrp="1"/>
          </p:cNvSpPr>
          <p:nvPr>
            <p:ph type="sldNum" sz="quarter" idx="12"/>
          </p:nvPr>
        </p:nvSpPr>
        <p:spPr/>
        <p:txBody>
          <a:bodyPr/>
          <a:lstStyle/>
          <a:p>
            <a:fld id="{ADDA222B-F936-4F3E-9887-17CE7D4EA166}" type="slidenum">
              <a:rPr lang="en-US" smtClean="0"/>
              <a:pPr/>
              <a:t>87</a:t>
            </a:fld>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121" y="142852"/>
            <a:ext cx="8231029" cy="868346"/>
          </a:xfrm>
        </p:spPr>
        <p:txBody>
          <a:bodyPr>
            <a:normAutofit/>
          </a:bodyPr>
          <a:lstStyle/>
          <a:p>
            <a:r>
              <a:rPr lang="ar-SA" sz="3600" dirty="0" smtClean="0"/>
              <a:t>القروض التجارية :</a:t>
            </a:r>
            <a:endParaRPr lang="en-US" sz="3600" dirty="0"/>
          </a:p>
        </p:txBody>
      </p:sp>
      <p:sp>
        <p:nvSpPr>
          <p:cNvPr id="3" name="عنصر نائب للمحتوى 2"/>
          <p:cNvSpPr>
            <a:spLocks noGrp="1"/>
          </p:cNvSpPr>
          <p:nvPr>
            <p:ph idx="1"/>
          </p:nvPr>
        </p:nvSpPr>
        <p:spPr>
          <a:xfrm>
            <a:off x="457280" y="1000108"/>
            <a:ext cx="8231029" cy="4357718"/>
          </a:xfrm>
        </p:spPr>
        <p:style>
          <a:lnRef idx="1">
            <a:schemeClr val="accent2"/>
          </a:lnRef>
          <a:fillRef idx="2">
            <a:schemeClr val="accent2"/>
          </a:fillRef>
          <a:effectRef idx="1">
            <a:schemeClr val="accent2"/>
          </a:effectRef>
          <a:fontRef idx="minor">
            <a:schemeClr val="dk1"/>
          </a:fontRef>
        </p:style>
        <p:txBody>
          <a:bodyPr>
            <a:noAutofit/>
          </a:bodyPr>
          <a:lstStyle/>
          <a:p>
            <a:pPr algn="r" rtl="1">
              <a:buNone/>
            </a:pPr>
            <a:r>
              <a:rPr lang="ar-SA" sz="2400" dirty="0" smtClean="0"/>
              <a:t>5- تنويع القروض التجارية الممنوحة يمكنها من تحقيق اكبر توزيع للمخاطر وبالتالي تقليها وتحقيق ربحية ملائمة من جانب آخر .</a:t>
            </a:r>
            <a:endParaRPr lang="en-US" sz="2400" dirty="0" smtClean="0"/>
          </a:p>
          <a:p>
            <a:pPr algn="r" rtl="1">
              <a:buNone/>
            </a:pPr>
            <a:r>
              <a:rPr lang="ar-SA" sz="2400" dirty="0" smtClean="0"/>
              <a:t>6- ارتفاع معدل العائد المتولد عن القروض التجارية مقارنة مع العائد المتولد من إي استثمار آخر داخل هذه المصارف </a:t>
            </a:r>
            <a:r>
              <a:rPr lang="ar-SA" sz="2400" dirty="0" err="1" smtClean="0"/>
              <a:t>او</a:t>
            </a:r>
            <a:r>
              <a:rPr lang="ar-SA" sz="2400" dirty="0" smtClean="0"/>
              <a:t> من القروض في المصارف المتخصصة .</a:t>
            </a:r>
            <a:endParaRPr lang="en-US" sz="2400" dirty="0" smtClean="0"/>
          </a:p>
          <a:p>
            <a:pPr algn="r" rtl="1">
              <a:buNone/>
            </a:pPr>
            <a:r>
              <a:rPr lang="ar-SA" sz="2400" dirty="0" smtClean="0"/>
              <a:t>7- الهدف الأساسي من القروض التجارية هو تحقيق الربح، إضافة إلى الأخذ بنظر الاعتبار السيولة </a:t>
            </a:r>
            <a:endParaRPr lang="en-US" sz="2400" dirty="0" smtClean="0"/>
          </a:p>
          <a:p>
            <a:pPr algn="r" rtl="1">
              <a:buNone/>
            </a:pPr>
            <a:r>
              <a:rPr lang="ar-SA" sz="2400" dirty="0" smtClean="0"/>
              <a:t>8-  يجب على المصارف التجارية أن توازن في عملية منـح القروض مـع السيولة المتوفرة لديها لمواجهة </a:t>
            </a:r>
            <a:r>
              <a:rPr lang="ar-SA" sz="2400" dirty="0" err="1" smtClean="0"/>
              <a:t>اي</a:t>
            </a:r>
            <a:r>
              <a:rPr lang="ar-SA" sz="2400" dirty="0" smtClean="0"/>
              <a:t> سحوبات مثل الودائع تحت الطلب .</a:t>
            </a:r>
            <a:endParaRPr lang="en-US" sz="2400" dirty="0" smtClean="0"/>
          </a:p>
          <a:p>
            <a:pPr algn="r" rtl="1">
              <a:buNone/>
            </a:pPr>
            <a:r>
              <a:rPr lang="ar-SA" sz="2400" dirty="0" smtClean="0"/>
              <a:t>9-  الغرض من القرض هو الذي يحدد نوع القرض.</a:t>
            </a:r>
            <a:endParaRPr lang="en-US" sz="2400" dirty="0" smtClean="0"/>
          </a:p>
          <a:p>
            <a:pPr algn="r">
              <a:buNone/>
            </a:pPr>
            <a:endParaRPr lang="en-US" sz="2400"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88</a:t>
            </a:fld>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57525" y="274638"/>
            <a:ext cx="5930385" cy="796908"/>
          </a:xfrm>
        </p:spPr>
        <p:txBody>
          <a:bodyPr>
            <a:normAutofit/>
          </a:bodyPr>
          <a:lstStyle/>
          <a:p>
            <a:r>
              <a:rPr lang="ar-OM" sz="3600" dirty="0" smtClean="0"/>
              <a:t>أنواع القروض </a:t>
            </a:r>
            <a:endParaRPr lang="en-US" sz="3600" dirty="0"/>
          </a:p>
        </p:txBody>
      </p:sp>
      <p:sp>
        <p:nvSpPr>
          <p:cNvPr id="3" name="عنصر نائب للمحتوى 2"/>
          <p:cNvSpPr>
            <a:spLocks noGrp="1"/>
          </p:cNvSpPr>
          <p:nvPr>
            <p:ph idx="1"/>
          </p:nvPr>
        </p:nvSpPr>
        <p:spPr>
          <a:xfrm>
            <a:off x="643022" y="1142984"/>
            <a:ext cx="8231029" cy="4929222"/>
          </a:xfrm>
        </p:spPr>
        <p:style>
          <a:lnRef idx="1">
            <a:schemeClr val="accent4"/>
          </a:lnRef>
          <a:fillRef idx="2">
            <a:schemeClr val="accent4"/>
          </a:fillRef>
          <a:effectRef idx="1">
            <a:schemeClr val="accent4"/>
          </a:effectRef>
          <a:fontRef idx="minor">
            <a:schemeClr val="dk1"/>
          </a:fontRef>
        </p:style>
        <p:txBody>
          <a:bodyPr>
            <a:noAutofit/>
          </a:bodyPr>
          <a:lstStyle/>
          <a:p>
            <a:pPr algn="r" rtl="1">
              <a:buNone/>
            </a:pPr>
            <a:endParaRPr lang="en-US" sz="1800" dirty="0" smtClean="0"/>
          </a:p>
          <a:p>
            <a:pPr algn="r" rtl="1">
              <a:buNone/>
            </a:pPr>
            <a:r>
              <a:rPr lang="ar-SA" sz="1800" dirty="0" smtClean="0"/>
              <a:t>1- قروض مكفولة بضمان:</a:t>
            </a:r>
            <a:endParaRPr lang="en-US" sz="1800" dirty="0" smtClean="0"/>
          </a:p>
          <a:p>
            <a:pPr algn="r" rtl="1">
              <a:buNone/>
            </a:pPr>
            <a:r>
              <a:rPr lang="ar-SA" sz="1800" dirty="0" smtClean="0"/>
              <a:t>   هناك العديد من الأسباب لكي يطلب المصرف ضمانات من قبل المنشات المقترضة مقابل الحصول على القروض وأهما حداثة المنشاة وصغرها وضعف المركز المالي وطلب المنشأة مقدار أكبر من الإقراض. وتنقسم القروض المكفولة بضمان إلى عدة أقسام حسب طبيعة الضمان المقدم إلى</a:t>
            </a:r>
            <a:r>
              <a:rPr lang="ar-OM" sz="1800" dirty="0" smtClean="0"/>
              <a:t> ى</a:t>
            </a:r>
            <a:r>
              <a:rPr lang="ar-SA" sz="1800" dirty="0" smtClean="0"/>
              <a:t> :</a:t>
            </a:r>
            <a:endParaRPr lang="en-US" sz="1800" dirty="0" smtClean="0"/>
          </a:p>
          <a:p>
            <a:pPr algn="r" rtl="1">
              <a:buNone/>
            </a:pPr>
            <a:r>
              <a:rPr lang="ar-SA" sz="1800" dirty="0" smtClean="0"/>
              <a:t>أ- قروض مكفولة بضمان شخص </a:t>
            </a:r>
            <a:r>
              <a:rPr lang="ar-SA" sz="1800" dirty="0" err="1" smtClean="0"/>
              <a:t>اخر</a:t>
            </a:r>
            <a:r>
              <a:rPr lang="ar-SA" sz="1800" dirty="0" smtClean="0"/>
              <a:t>:</a:t>
            </a:r>
            <a:endParaRPr lang="en-US" sz="1800" dirty="0" smtClean="0"/>
          </a:p>
          <a:p>
            <a:pPr algn="r" rtl="1">
              <a:buNone/>
            </a:pPr>
            <a:r>
              <a:rPr lang="ar-SA" sz="1800" dirty="0" smtClean="0"/>
              <a:t>   يتعهـد شخص ثالث بتسديد قيمـة القرض للمصرف في حالة عدم قـدرة المقترض على  السداد.</a:t>
            </a:r>
            <a:endParaRPr lang="en-US" sz="1800" dirty="0" smtClean="0"/>
          </a:p>
          <a:p>
            <a:pPr algn="r" rtl="1">
              <a:buNone/>
            </a:pPr>
            <a:r>
              <a:rPr lang="ar-SA" sz="1800" dirty="0" smtClean="0"/>
              <a:t>ب- قروض مكفولة بضمان الحسابات المدينة للعملاء:</a:t>
            </a:r>
            <a:endParaRPr lang="en-US" sz="1800" dirty="0" smtClean="0"/>
          </a:p>
          <a:p>
            <a:pPr algn="r" rtl="1">
              <a:buNone/>
            </a:pPr>
            <a:r>
              <a:rPr lang="ar-SA" sz="1800" dirty="0" smtClean="0"/>
              <a:t>    تقدم المنشأة المقترضة حسابـات عملائهـا المدينين كضمان لـدى المصرف </a:t>
            </a:r>
            <a:r>
              <a:rPr lang="ar-SA" sz="1800" dirty="0" err="1" smtClean="0"/>
              <a:t>او</a:t>
            </a:r>
            <a:r>
              <a:rPr lang="ar-SA" sz="1800" dirty="0" smtClean="0"/>
              <a:t> الجهة  المقرضة وفي كثير من الأحيان دون علم المدين نفسه.</a:t>
            </a:r>
            <a:endParaRPr lang="en-US" sz="1800" dirty="0" smtClean="0"/>
          </a:p>
          <a:p>
            <a:pPr algn="r" rtl="1">
              <a:buNone/>
            </a:pPr>
            <a:r>
              <a:rPr lang="ar-SA" sz="1800" dirty="0" smtClean="0"/>
              <a:t>ج- قروض مكفولة بضمان أوراق القبض:</a:t>
            </a:r>
            <a:endParaRPr lang="en-US" sz="1800" dirty="0" smtClean="0"/>
          </a:p>
          <a:p>
            <a:pPr algn="r" rtl="1">
              <a:buNone/>
            </a:pPr>
            <a:r>
              <a:rPr lang="ar-SA" sz="1800" dirty="0" smtClean="0"/>
              <a:t>   وهذا النوع يشبه النوع السابق وتقوم المصارف بإخطار العملاء بان كمبيالاتهم وسنداتهم قد رصدت لديه مقابل منح الجهة الكافلة لتلك الأوراق قرض معين .</a:t>
            </a:r>
            <a:endParaRPr lang="en-US" sz="1800" dirty="0" smtClean="0"/>
          </a:p>
          <a:p>
            <a:pPr algn="r" rtl="1">
              <a:buNone/>
            </a:pPr>
            <a:r>
              <a:rPr lang="ar-SA" sz="1800" dirty="0" smtClean="0"/>
              <a:t>د- قروض مكفولة بضمان أوراق مالية :</a:t>
            </a:r>
            <a:endParaRPr lang="en-US" sz="1800" dirty="0" smtClean="0"/>
          </a:p>
          <a:p>
            <a:pPr algn="r" rtl="1">
              <a:buNone/>
            </a:pPr>
            <a:r>
              <a:rPr lang="ar-SA" sz="1800" dirty="0" smtClean="0"/>
              <a:t>   تقوم بعض المنشات لغرض الحصول على قرض معين بضمان أوراق مالية بدل بيعها في  السوق .</a:t>
            </a:r>
            <a:endParaRPr lang="en-US" sz="1800" dirty="0" smtClean="0"/>
          </a:p>
          <a:p>
            <a:pPr algn="r">
              <a:buNone/>
            </a:pPr>
            <a:endParaRPr lang="en-US" sz="1800"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89</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80" y="274638"/>
            <a:ext cx="8231029" cy="1725602"/>
          </a:xfrm>
        </p:spPr>
        <p:txBody>
          <a:bodyPr>
            <a:noAutofit/>
          </a:bodyPr>
          <a:lstStyle/>
          <a:p>
            <a:r>
              <a:rPr lang="en-US" sz="2400" b="1" dirty="0" smtClean="0">
                <a:solidFill>
                  <a:srgbClr val="FF0000"/>
                </a:solidFill>
              </a:rPr>
              <a:t>II. Commercial Letter of Credit </a:t>
            </a:r>
            <a:r>
              <a:rPr lang="en-US" sz="2400" dirty="0" smtClean="0"/>
              <a:t>Such letters of credit are issued to facilitate trade and commerce particularly the international trade. An exporter is reluctant to send goods to the importer because he wants to </a:t>
            </a:r>
            <a:r>
              <a:rPr lang="en-US" sz="2400" dirty="0" err="1" smtClean="0"/>
              <a:t>minimise</a:t>
            </a:r>
            <a:r>
              <a:rPr lang="en-US" sz="2400" dirty="0" smtClean="0"/>
              <a:t> the risk for the payment.</a:t>
            </a:r>
            <a:endParaRPr lang="ar-IQ" sz="2400" dirty="0"/>
          </a:p>
        </p:txBody>
      </p:sp>
      <p:sp>
        <p:nvSpPr>
          <p:cNvPr id="4" name="عنصر نائب لرقم الشريحة 3"/>
          <p:cNvSpPr>
            <a:spLocks noGrp="1"/>
          </p:cNvSpPr>
          <p:nvPr>
            <p:ph type="sldNum" sz="quarter" idx="12"/>
          </p:nvPr>
        </p:nvSpPr>
        <p:spPr/>
        <p:txBody>
          <a:bodyPr/>
          <a:lstStyle/>
          <a:p>
            <a:fld id="{ADDA222B-F936-4F3E-9887-17CE7D4EA166}" type="slidenum">
              <a:rPr lang="en-US" smtClean="0"/>
              <a:pPr/>
              <a:t>9</a:t>
            </a:fld>
            <a:endParaRPr lang="en-US" dirty="0"/>
          </a:p>
        </p:txBody>
      </p:sp>
      <p:sp>
        <p:nvSpPr>
          <p:cNvPr id="5" name="عنصر نائب للمحتوى 4"/>
          <p:cNvSpPr>
            <a:spLocks noGrp="1"/>
          </p:cNvSpPr>
          <p:nvPr>
            <p:ph idx="1"/>
          </p:nvPr>
        </p:nvSpPr>
        <p:spPr>
          <a:xfrm>
            <a:off x="457280" y="2143116"/>
            <a:ext cx="8231029" cy="3983049"/>
          </a:xfrm>
        </p:spPr>
        <p:txBody>
          <a:bodyPr>
            <a:normAutofit fontScale="85000" lnSpcReduction="20000"/>
          </a:bodyPr>
          <a:lstStyle/>
          <a:p>
            <a:pPr>
              <a:buNone/>
            </a:pPr>
            <a:r>
              <a:rPr lang="en-US" dirty="0" smtClean="0">
                <a:solidFill>
                  <a:srgbClr val="0070C0"/>
                </a:solidFill>
              </a:rPr>
              <a:t>Types of Letters of Commercial Credit</a:t>
            </a:r>
          </a:p>
          <a:p>
            <a:pPr marL="514350" indent="-514350">
              <a:buAutoNum type="arabicPeriod"/>
            </a:pPr>
            <a:r>
              <a:rPr lang="en-US" dirty="0" smtClean="0"/>
              <a:t>Documentary Letter of Credit: When a clause is inserted in the letter of credit that the document of title to goods viz., bill of lading, insurance policy, invoice etc.</a:t>
            </a:r>
          </a:p>
          <a:p>
            <a:pPr marL="514350" indent="-514350">
              <a:buAutoNum type="arabicPeriod"/>
            </a:pPr>
            <a:r>
              <a:rPr lang="en-US" dirty="0" smtClean="0"/>
              <a:t>Clean Letter of Credit: If no such clause (as in documentary letter of credit) is inserted in the letter of credit.</a:t>
            </a:r>
          </a:p>
          <a:p>
            <a:pPr marL="514350" indent="-514350">
              <a:buAutoNum type="arabicPeriod"/>
            </a:pPr>
            <a:r>
              <a:rPr lang="en-US" dirty="0" smtClean="0"/>
              <a:t>Fixed Letter of Credit: If the banker specifies in the letter of credit the amount of the bill to be drawn within the time fixed</a:t>
            </a:r>
            <a:endParaRPr lang="ar-IQ"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57832" y="1"/>
            <a:ext cx="5501680" cy="642918"/>
          </a:xfrm>
        </p:spPr>
        <p:txBody>
          <a:bodyPr>
            <a:normAutofit/>
          </a:bodyPr>
          <a:lstStyle/>
          <a:p>
            <a:r>
              <a:rPr lang="ar-SA" sz="3600" b="1" dirty="0" smtClean="0"/>
              <a:t>التسهيلات المصرفية </a:t>
            </a:r>
            <a:endParaRPr lang="en-US" sz="3600" dirty="0"/>
          </a:p>
        </p:txBody>
      </p:sp>
      <p:sp>
        <p:nvSpPr>
          <p:cNvPr id="3" name="عنصر نائب للمحتوى 2"/>
          <p:cNvSpPr>
            <a:spLocks noGrp="1"/>
          </p:cNvSpPr>
          <p:nvPr>
            <p:ph idx="1"/>
          </p:nvPr>
        </p:nvSpPr>
        <p:spPr>
          <a:xfrm>
            <a:off x="0" y="500042"/>
            <a:ext cx="9145587" cy="5572165"/>
          </a:xfrm>
        </p:spPr>
        <p:txBody>
          <a:bodyPr>
            <a:noAutofit/>
          </a:bodyPr>
          <a:lstStyle/>
          <a:p>
            <a:pPr algn="r" rtl="1">
              <a:buNone/>
            </a:pPr>
            <a:r>
              <a:rPr lang="ar-SA" sz="1800" b="1" dirty="0" smtClean="0"/>
              <a:t>:</a:t>
            </a:r>
            <a:r>
              <a:rPr lang="ar-SA" sz="1800" dirty="0" smtClean="0"/>
              <a:t> تعتبر التسهيلات المصرفية المحور الرئيسي الذي يعتمد عليه البنك </a:t>
            </a:r>
            <a:r>
              <a:rPr lang="ar-SA" sz="1800" dirty="0" err="1" smtClean="0"/>
              <a:t>و</a:t>
            </a:r>
            <a:r>
              <a:rPr lang="ar-SA" sz="1800" dirty="0" smtClean="0"/>
              <a:t> يستند عليه بشكل كبير حيث يمكن من خلاله تحقيق الربح الكثير للبنك من خلال</a:t>
            </a:r>
            <a:r>
              <a:rPr lang="ar-OM" sz="1800" dirty="0" smtClean="0"/>
              <a:t> </a:t>
            </a:r>
            <a:r>
              <a:rPr lang="ar-SA" sz="1800" dirty="0" smtClean="0"/>
              <a:t>استقطاب العملاء ذوي الملاءة التي تحقق هذه الغاية </a:t>
            </a:r>
            <a:r>
              <a:rPr lang="ar-SA" sz="1800" dirty="0" err="1" smtClean="0"/>
              <a:t>و</a:t>
            </a:r>
            <a:r>
              <a:rPr lang="ar-SA" sz="1800" dirty="0" smtClean="0"/>
              <a:t> الحد من التعامل مع </a:t>
            </a:r>
            <a:r>
              <a:rPr lang="ar-SA" sz="1800" dirty="0" err="1" smtClean="0"/>
              <a:t>العملاءاللذين</a:t>
            </a:r>
            <a:r>
              <a:rPr lang="ar-SA" sz="1800" dirty="0" smtClean="0"/>
              <a:t> لا يملكون مثل هذه الملاءة 0</a:t>
            </a:r>
            <a:endParaRPr lang="en-US" sz="1800" dirty="0" smtClean="0"/>
          </a:p>
          <a:p>
            <a:pPr algn="r" rtl="1">
              <a:buNone/>
            </a:pPr>
            <a:r>
              <a:rPr lang="ar-SA" sz="1800" dirty="0" smtClean="0"/>
              <a:t>     تكمن </a:t>
            </a:r>
            <a:r>
              <a:rPr lang="ar-KW" sz="1800" dirty="0" smtClean="0"/>
              <a:t>طبيعة التسهيلات المقدمة من خلال قبول طلبات التسهيلات الجديدة </a:t>
            </a:r>
            <a:r>
              <a:rPr lang="ar-KW" sz="1800" dirty="0" err="1" smtClean="0"/>
              <a:t>و</a:t>
            </a:r>
            <a:r>
              <a:rPr lang="ar-KW" sz="1800" dirty="0" smtClean="0"/>
              <a:t> العمل على </a:t>
            </a:r>
            <a:r>
              <a:rPr lang="ar-KW" sz="1800" dirty="0" err="1" smtClean="0"/>
              <a:t>انهاء</a:t>
            </a:r>
            <a:r>
              <a:rPr lang="ar-KW" sz="1800" dirty="0" smtClean="0"/>
              <a:t> الطلبات القديمة بأنواعها المختلفة للأفراد أو الشركات </a:t>
            </a:r>
            <a:r>
              <a:rPr lang="ar-KW" sz="1800" dirty="0" err="1" smtClean="0"/>
              <a:t>و</a:t>
            </a:r>
            <a:r>
              <a:rPr lang="ar-KW" sz="1800" dirty="0" smtClean="0"/>
              <a:t> لكل نوع من هذه </a:t>
            </a:r>
            <a:r>
              <a:rPr lang="ar-KW" sz="1800" dirty="0" err="1" smtClean="0"/>
              <a:t>الانواع</a:t>
            </a:r>
            <a:r>
              <a:rPr lang="ar-KW" sz="1800" dirty="0" smtClean="0"/>
              <a:t> طريقة للتعامل معها </a:t>
            </a:r>
            <a:r>
              <a:rPr lang="ar-KW" sz="1800" dirty="0" err="1" smtClean="0"/>
              <a:t>و</a:t>
            </a:r>
            <a:r>
              <a:rPr lang="ar-KW" sz="1800" dirty="0" smtClean="0"/>
              <a:t> تختلف هذه القروض من حيث الفائدة </a:t>
            </a:r>
            <a:r>
              <a:rPr lang="ar-KW" sz="1800" dirty="0" err="1" smtClean="0"/>
              <a:t>و</a:t>
            </a:r>
            <a:r>
              <a:rPr lang="ar-KW" sz="1800" dirty="0" smtClean="0"/>
              <a:t> العمولة 0 </a:t>
            </a:r>
            <a:endParaRPr lang="en-US" sz="1800" dirty="0" smtClean="0"/>
          </a:p>
          <a:p>
            <a:pPr algn="r" rtl="1">
              <a:buNone/>
            </a:pPr>
            <a:r>
              <a:rPr lang="ar-KW" sz="1800" dirty="0" smtClean="0"/>
              <a:t>    و هنا يتقدم العميل </a:t>
            </a:r>
            <a:r>
              <a:rPr lang="ar-KW" sz="1800" dirty="0" err="1" smtClean="0"/>
              <a:t>الى</a:t>
            </a:r>
            <a:r>
              <a:rPr lang="ar-KW" sz="1800" dirty="0" smtClean="0"/>
              <a:t> البنك من اجل الحصول على القرض </a:t>
            </a:r>
            <a:r>
              <a:rPr lang="ar-KW" sz="1800" dirty="0" err="1" smtClean="0"/>
              <a:t>الى</a:t>
            </a:r>
            <a:r>
              <a:rPr lang="ar-KW" sz="1800" dirty="0" smtClean="0"/>
              <a:t> قسم التسهيلات </a:t>
            </a:r>
            <a:r>
              <a:rPr lang="ar-KW" sz="1800" dirty="0" err="1" smtClean="0"/>
              <a:t>و</a:t>
            </a:r>
            <a:r>
              <a:rPr lang="ar-KW" sz="1800" dirty="0" smtClean="0"/>
              <a:t> ذلك من أجل </a:t>
            </a:r>
            <a:r>
              <a:rPr lang="ar-KW" sz="1800" dirty="0" err="1" smtClean="0"/>
              <a:t>اجراء</a:t>
            </a:r>
            <a:r>
              <a:rPr lang="ar-KW" sz="1800" dirty="0" smtClean="0"/>
              <a:t> المعاملات الرسمية </a:t>
            </a:r>
            <a:r>
              <a:rPr lang="ar-KW" sz="1800" dirty="0" err="1" smtClean="0"/>
              <a:t>و</a:t>
            </a:r>
            <a:r>
              <a:rPr lang="ar-KW" sz="1800" dirty="0" smtClean="0"/>
              <a:t> القانونية لعملية القرض 0 وهنا تخضع قبول عملية القروض لعدة شروط وهي : </a:t>
            </a:r>
            <a:endParaRPr lang="en-US" sz="1800" dirty="0" smtClean="0"/>
          </a:p>
          <a:p>
            <a:pPr algn="r" rtl="1">
              <a:buNone/>
            </a:pPr>
            <a:r>
              <a:rPr lang="ar-KW" sz="1800" dirty="0" smtClean="0"/>
              <a:t>1- كفالة العميل نفسه وفي هذه الحالة يكون الوضع المالي للعميل ممتاز من ذوي السمعة الجيدة </a:t>
            </a:r>
            <a:r>
              <a:rPr lang="ar-KW" sz="1800" dirty="0" err="1" smtClean="0"/>
              <a:t>و</a:t>
            </a:r>
            <a:r>
              <a:rPr lang="ar-KW" sz="1800" dirty="0" smtClean="0"/>
              <a:t> الملاءة العالية </a:t>
            </a:r>
            <a:r>
              <a:rPr lang="ar-KW" sz="1800" dirty="0" err="1" smtClean="0"/>
              <a:t>و</a:t>
            </a:r>
            <a:r>
              <a:rPr lang="ar-KW" sz="1800" dirty="0" smtClean="0"/>
              <a:t> قد يمنح البنك التسهيلات بضمانة العملاء </a:t>
            </a:r>
            <a:r>
              <a:rPr lang="ar-KW" sz="1800" dirty="0" err="1" smtClean="0"/>
              <a:t>انفسهم</a:t>
            </a:r>
            <a:r>
              <a:rPr lang="ar-KW" sz="1800" dirty="0" smtClean="0"/>
              <a:t> و لكن بنطاق ضيق 0</a:t>
            </a:r>
            <a:endParaRPr lang="en-US" sz="1800" dirty="0" smtClean="0"/>
          </a:p>
          <a:p>
            <a:pPr algn="r" rtl="1">
              <a:buNone/>
            </a:pPr>
            <a:r>
              <a:rPr lang="ar-KW" sz="1800" dirty="0" smtClean="0"/>
              <a:t>2- كفالة أشخاص آخرين من أصحاب الملاءة </a:t>
            </a:r>
            <a:r>
              <a:rPr lang="ar-KW" sz="1800" dirty="0" err="1" smtClean="0"/>
              <a:t>و</a:t>
            </a:r>
            <a:r>
              <a:rPr lang="ar-KW" sz="1800" dirty="0" smtClean="0"/>
              <a:t> السمعة الحسنة </a:t>
            </a:r>
            <a:r>
              <a:rPr lang="ar-KW" sz="1800" dirty="0" err="1" smtClean="0"/>
              <a:t>و</a:t>
            </a:r>
            <a:r>
              <a:rPr lang="ar-KW" sz="1800" dirty="0" smtClean="0"/>
              <a:t> يجري البنك استعلامهم عن </a:t>
            </a:r>
            <a:r>
              <a:rPr lang="ar-KW" sz="1800" dirty="0" err="1" smtClean="0"/>
              <a:t>الكفلاء</a:t>
            </a:r>
            <a:r>
              <a:rPr lang="ar-KW" sz="1800" dirty="0" smtClean="0"/>
              <a:t> بنفس الحرص الذي يجريه على عملائه 0  </a:t>
            </a:r>
            <a:endParaRPr lang="en-US" sz="1800" dirty="0" smtClean="0"/>
          </a:p>
          <a:p>
            <a:pPr algn="r" rtl="1">
              <a:buNone/>
            </a:pPr>
            <a:r>
              <a:rPr lang="ar-KW" sz="1800" dirty="0" smtClean="0"/>
              <a:t>3- رهن أسهم شركات معروفة بمتانة مركزها المالي 0</a:t>
            </a:r>
            <a:endParaRPr lang="en-US" sz="1800" dirty="0" smtClean="0"/>
          </a:p>
          <a:p>
            <a:pPr algn="r" rtl="1">
              <a:buNone/>
            </a:pPr>
            <a:r>
              <a:rPr lang="ar-KW" sz="1800" dirty="0" smtClean="0"/>
              <a:t>4- مقابل رهن وديعة لدى البنك 0</a:t>
            </a:r>
            <a:endParaRPr lang="en-US" sz="1800" dirty="0" smtClean="0"/>
          </a:p>
          <a:p>
            <a:pPr algn="r" rtl="1">
              <a:buNone/>
            </a:pPr>
            <a:r>
              <a:rPr lang="ar-KW" sz="1800" dirty="0" smtClean="0"/>
              <a:t>5- تحويل </a:t>
            </a:r>
            <a:r>
              <a:rPr lang="ar-KW" sz="1800" dirty="0" err="1" smtClean="0"/>
              <a:t>ايرادات</a:t>
            </a:r>
            <a:r>
              <a:rPr lang="ar-KW" sz="1800" dirty="0" smtClean="0"/>
              <a:t> مشاريع تحت </a:t>
            </a:r>
            <a:r>
              <a:rPr lang="ar-KW" sz="1800" dirty="0" err="1" smtClean="0"/>
              <a:t>احالة</a:t>
            </a:r>
            <a:r>
              <a:rPr lang="ar-KW" sz="1800" dirty="0" smtClean="0"/>
              <a:t> العطاء على العميل بموجب كتب رسمية 0</a:t>
            </a:r>
            <a:endParaRPr lang="en-US" sz="1800" dirty="0" smtClean="0"/>
          </a:p>
          <a:p>
            <a:pPr algn="r" rtl="1">
              <a:buNone/>
            </a:pPr>
            <a:r>
              <a:rPr lang="ar-KW" sz="1800" dirty="0" smtClean="0"/>
              <a:t>6- رهن العقار 0</a:t>
            </a:r>
            <a:endParaRPr lang="en-US" sz="1800" dirty="0" smtClean="0"/>
          </a:p>
          <a:p>
            <a:pPr algn="r" rtl="1">
              <a:buNone/>
            </a:pPr>
            <a:r>
              <a:rPr lang="ar-KW" sz="1800" dirty="0" smtClean="0"/>
              <a:t>    و في النهاية هنا تأتي عملية الموافقة النهائية على القرض ، </a:t>
            </a:r>
            <a:r>
              <a:rPr lang="ar-KW" sz="1800" dirty="0" err="1" smtClean="0"/>
              <a:t>و</a:t>
            </a:r>
            <a:r>
              <a:rPr lang="ar-KW" sz="1800" dirty="0" smtClean="0"/>
              <a:t> في هذه الحالة تكون الموافقة من خلال حالتين : </a:t>
            </a:r>
            <a:endParaRPr lang="en-US" sz="1800" dirty="0" smtClean="0"/>
          </a:p>
          <a:p>
            <a:pPr algn="r" rtl="1">
              <a:buNone/>
            </a:pPr>
            <a:r>
              <a:rPr lang="ar-KW" sz="1800" dirty="0" smtClean="0"/>
              <a:t>1- إذا كانت عملية القرض ضمن صلاحيات البنك الذي طلب منه القرض </a:t>
            </a:r>
            <a:r>
              <a:rPr lang="ar-KW" sz="1800" dirty="0" err="1" smtClean="0"/>
              <a:t>و</a:t>
            </a:r>
            <a:r>
              <a:rPr lang="ar-KW" sz="1800" dirty="0" smtClean="0"/>
              <a:t> لا يتعدى السقف المحدد له 0</a:t>
            </a:r>
            <a:endParaRPr lang="en-US" sz="1800" dirty="0" smtClean="0"/>
          </a:p>
          <a:p>
            <a:pPr algn="r" rtl="1">
              <a:buNone/>
            </a:pPr>
            <a:r>
              <a:rPr lang="ar-KW" sz="1800" dirty="0" smtClean="0"/>
              <a:t>2- إذا كانت عملية القرض خارجة عن نطاق صلاحية البنك فيتم تحويل العملية </a:t>
            </a:r>
            <a:r>
              <a:rPr lang="ar-KW" sz="1800" dirty="0" err="1" smtClean="0"/>
              <a:t>الى</a:t>
            </a:r>
            <a:r>
              <a:rPr lang="ar-KW" sz="1800" dirty="0" smtClean="0"/>
              <a:t> </a:t>
            </a:r>
            <a:r>
              <a:rPr lang="ar-KW" sz="1800" dirty="0" err="1" smtClean="0"/>
              <a:t>الادارة</a:t>
            </a:r>
            <a:r>
              <a:rPr lang="ar-KW" sz="1800" dirty="0" smtClean="0"/>
              <a:t> العامة للبنك </a:t>
            </a:r>
            <a:r>
              <a:rPr lang="ar-KW" sz="1800" dirty="0" err="1" smtClean="0"/>
              <a:t>و</a:t>
            </a:r>
            <a:r>
              <a:rPr lang="ar-KW" sz="1800" dirty="0" smtClean="0"/>
              <a:t> يتم الحصول على الموافقة أو الرفض من هناك 0</a:t>
            </a:r>
            <a:r>
              <a:rPr lang="ar-SA" sz="1800" dirty="0" smtClean="0"/>
              <a:t> </a:t>
            </a:r>
            <a:r>
              <a:rPr lang="ar-SA" sz="1800" dirty="0" err="1" smtClean="0"/>
              <a:t>فاذا</a:t>
            </a:r>
            <a:r>
              <a:rPr lang="ar-SA" sz="1800" dirty="0" smtClean="0"/>
              <a:t> حصلت الموافقة يتم توقيع اللجنة الخاصة عليه </a:t>
            </a:r>
            <a:r>
              <a:rPr lang="ar-SA" sz="1800" dirty="0" err="1" smtClean="0"/>
              <a:t>و</a:t>
            </a:r>
            <a:r>
              <a:rPr lang="ar-SA" sz="1800" dirty="0" smtClean="0"/>
              <a:t> هي مكونة من مدير البنك </a:t>
            </a:r>
            <a:r>
              <a:rPr lang="ar-SA" sz="1800" dirty="0" err="1" smtClean="0"/>
              <a:t>و</a:t>
            </a:r>
            <a:r>
              <a:rPr lang="ar-SA" sz="1800" dirty="0" smtClean="0"/>
              <a:t> معاون المدير </a:t>
            </a:r>
            <a:r>
              <a:rPr lang="ar-SA" sz="1800" dirty="0" err="1" smtClean="0"/>
              <a:t>و</a:t>
            </a:r>
            <a:r>
              <a:rPr lang="ar-SA" sz="1800" dirty="0" smtClean="0"/>
              <a:t> رئيس قسم التسهيلات </a:t>
            </a:r>
            <a:r>
              <a:rPr lang="ar-SA" sz="1800" dirty="0" err="1" smtClean="0"/>
              <a:t>و</a:t>
            </a:r>
            <a:r>
              <a:rPr lang="ar-SA" sz="1800" dirty="0" smtClean="0"/>
              <a:t> رئيس قسم المحاسبة في البنك </a:t>
            </a:r>
            <a:r>
              <a:rPr lang="ar-SA" sz="1800" dirty="0" err="1" smtClean="0"/>
              <a:t>و</a:t>
            </a:r>
            <a:r>
              <a:rPr lang="ar-SA" sz="1800" dirty="0" smtClean="0"/>
              <a:t> بعدها يتم صرف المبلغ كامل للعميل 0 </a:t>
            </a:r>
            <a:r>
              <a:rPr lang="ar-SA" sz="1800" dirty="0" err="1" smtClean="0"/>
              <a:t>و</a:t>
            </a:r>
            <a:r>
              <a:rPr lang="ar-SA" sz="1800" dirty="0" smtClean="0"/>
              <a:t> تعتبر خصم الكمبيالات </a:t>
            </a:r>
            <a:r>
              <a:rPr lang="ar-SA" sz="1800" dirty="0" err="1" smtClean="0"/>
              <a:t>و</a:t>
            </a:r>
            <a:r>
              <a:rPr lang="ar-SA" sz="1800" dirty="0" smtClean="0"/>
              <a:t>  الحسابات الجارية المدينة ( المكشوف )و خطابات الضمان </a:t>
            </a:r>
            <a:r>
              <a:rPr lang="ar-SA" sz="1800" dirty="0" err="1" smtClean="0"/>
              <a:t>و</a:t>
            </a:r>
            <a:r>
              <a:rPr lang="ar-SA" sz="1800" dirty="0" smtClean="0"/>
              <a:t> </a:t>
            </a:r>
            <a:r>
              <a:rPr lang="ar-SA" sz="1800" dirty="0" err="1" smtClean="0"/>
              <a:t>الاعتمادات</a:t>
            </a:r>
            <a:r>
              <a:rPr lang="ar-SA" sz="1800" dirty="0" smtClean="0"/>
              <a:t> </a:t>
            </a:r>
            <a:r>
              <a:rPr lang="ar-SA" sz="1800" dirty="0" err="1" smtClean="0"/>
              <a:t>المستندية</a:t>
            </a:r>
            <a:r>
              <a:rPr lang="ar-SA" sz="1800" dirty="0" smtClean="0"/>
              <a:t> 0</a:t>
            </a:r>
            <a:endParaRPr lang="en-US" sz="1800" dirty="0" smtClean="0"/>
          </a:p>
          <a:p>
            <a:pPr algn="r" rtl="1">
              <a:buNone/>
            </a:pPr>
            <a:r>
              <a:rPr lang="ar-SA" sz="1800" dirty="0" smtClean="0"/>
              <a:t> </a:t>
            </a:r>
            <a:endParaRPr lang="en-US" sz="1800" dirty="0" smtClean="0"/>
          </a:p>
          <a:p>
            <a:pPr algn="r">
              <a:buNone/>
            </a:pPr>
            <a:endParaRPr lang="en-US" sz="1400"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90</a:t>
            </a:fld>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80" y="142852"/>
            <a:ext cx="8231029" cy="928694"/>
          </a:xfrm>
        </p:spPr>
        <p:txBody>
          <a:bodyPr>
            <a:normAutofit fontScale="90000"/>
          </a:bodyPr>
          <a:lstStyle/>
          <a:p>
            <a:pPr rtl="1"/>
            <a:r>
              <a:rPr lang="ar-SA" dirty="0" smtClean="0"/>
              <a:t>قسم الكمبيالات </a:t>
            </a:r>
            <a:r>
              <a:rPr lang="en-US" dirty="0" smtClean="0"/>
              <a:t>The Bills</a:t>
            </a:r>
            <a:br>
              <a:rPr lang="en-US" dirty="0" smtClean="0"/>
            </a:br>
            <a:endParaRPr lang="en-US" dirty="0"/>
          </a:p>
        </p:txBody>
      </p:sp>
      <p:sp>
        <p:nvSpPr>
          <p:cNvPr id="3" name="عنصر نائب للمحتوى 2"/>
          <p:cNvSpPr>
            <a:spLocks noGrp="1"/>
          </p:cNvSpPr>
          <p:nvPr>
            <p:ph idx="1"/>
          </p:nvPr>
        </p:nvSpPr>
        <p:spPr>
          <a:xfrm>
            <a:off x="457280" y="785795"/>
            <a:ext cx="8231029" cy="5715040"/>
          </a:xfrm>
        </p:spPr>
        <p:style>
          <a:lnRef idx="1">
            <a:schemeClr val="accent6"/>
          </a:lnRef>
          <a:fillRef idx="3">
            <a:schemeClr val="accent6"/>
          </a:fillRef>
          <a:effectRef idx="2">
            <a:schemeClr val="accent6"/>
          </a:effectRef>
          <a:fontRef idx="minor">
            <a:schemeClr val="lt1"/>
          </a:fontRef>
        </p:style>
        <p:txBody>
          <a:bodyPr>
            <a:noAutofit/>
          </a:bodyPr>
          <a:lstStyle/>
          <a:p>
            <a:pPr algn="r" rtl="1">
              <a:buNone/>
            </a:pPr>
            <a:r>
              <a:rPr lang="ar-SA" sz="2000" dirty="0" smtClean="0"/>
              <a:t> تعريف الكمبيالة :</a:t>
            </a:r>
            <a:endParaRPr lang="en-US" sz="2000" dirty="0" smtClean="0"/>
          </a:p>
          <a:p>
            <a:pPr algn="r" rtl="1">
              <a:buNone/>
            </a:pPr>
            <a:r>
              <a:rPr lang="ar-SA" sz="2000" dirty="0" smtClean="0"/>
              <a:t>     الكمبيالة في المفهوم التجاري عبارة عن ورقة تجارية تسمى ، في بعض البلدان ، بالسند </a:t>
            </a:r>
            <a:r>
              <a:rPr lang="ar-SA" sz="2000" dirty="0" err="1" smtClean="0"/>
              <a:t>الاذني</a:t>
            </a:r>
            <a:r>
              <a:rPr lang="ar-SA" sz="2000" dirty="0" smtClean="0"/>
              <a:t> </a:t>
            </a:r>
            <a:r>
              <a:rPr lang="en-US" sz="2000" dirty="0" smtClean="0"/>
              <a:t>Promissory</a:t>
            </a:r>
            <a:r>
              <a:rPr lang="ar-SA" sz="2000" dirty="0" smtClean="0"/>
              <a:t> أو عبارة عن ( محرر مكتوب وفق شروط مذكورة في القانون وتتضمن تعهد محررها بدفع مبلغ معين بمجرد الإطلاع أو في تاريخ معين أو قابل للتعيين لأمر شخص آخر هو المستفيد أو حامل السند) 0 أو الكمبيالة  هي ( سند يتضمن تعهد منشئه تعهداً غير معلق على شرط بوفاء مبلغ معين من النقود </a:t>
            </a:r>
            <a:r>
              <a:rPr lang="ar-SA" sz="2000" dirty="0" err="1" smtClean="0"/>
              <a:t>لأمرشخص</a:t>
            </a:r>
            <a:r>
              <a:rPr lang="ar-SA" sz="2000" dirty="0" smtClean="0"/>
              <a:t> معين في تاريخ </a:t>
            </a:r>
            <a:r>
              <a:rPr lang="ar-SA" sz="2000" dirty="0" err="1" smtClean="0"/>
              <a:t>و</a:t>
            </a:r>
            <a:r>
              <a:rPr lang="ar-SA" sz="2000" dirty="0" smtClean="0"/>
              <a:t> مكان معينين )0 </a:t>
            </a:r>
            <a:endParaRPr lang="en-US" sz="2000" dirty="0" smtClean="0"/>
          </a:p>
          <a:p>
            <a:pPr algn="r" rtl="1">
              <a:buNone/>
            </a:pPr>
            <a:r>
              <a:rPr lang="ar-SA" sz="2000" dirty="0" smtClean="0"/>
              <a:t>    كما توجد ورقة تجارية أخرى تعرض لها القانون التجاري وأطلق عليها اسم سند السحب وتسمى أيضا البوليصة أو </a:t>
            </a:r>
            <a:r>
              <a:rPr lang="ar-SA" sz="2000" dirty="0" err="1" smtClean="0"/>
              <a:t>السفتجة</a:t>
            </a:r>
            <a:r>
              <a:rPr lang="ar-SA" sz="2000" dirty="0" smtClean="0"/>
              <a:t> </a:t>
            </a:r>
            <a:r>
              <a:rPr lang="en-US" sz="2000" dirty="0" smtClean="0"/>
              <a:t>Bill of Exchange</a:t>
            </a:r>
            <a:r>
              <a:rPr lang="ar-SA" sz="2000" dirty="0" smtClean="0"/>
              <a:t>   ، ويطلق عليه في البلدان الأخرى لفظ "الكمبيالة" .</a:t>
            </a:r>
            <a:endParaRPr lang="en-US" sz="2000" dirty="0" smtClean="0"/>
          </a:p>
          <a:p>
            <a:pPr algn="r" rtl="1">
              <a:buNone/>
            </a:pPr>
            <a:r>
              <a:rPr lang="ar-SA" sz="2000" dirty="0" smtClean="0"/>
              <a:t>     أما السند الشائع الاستعمال فهو( سند الأمر ) أو ( السند </a:t>
            </a:r>
            <a:r>
              <a:rPr lang="ar-SA" sz="2000" dirty="0" err="1" smtClean="0"/>
              <a:t>الاذني</a:t>
            </a:r>
            <a:r>
              <a:rPr lang="ar-SA" sz="2000" dirty="0" smtClean="0"/>
              <a:t> ) الذي أطلق عليه القانون لفظ ( كمبيالة ) ، ولهذا ولتشابه الأحكام القانونية لكل من السندين فإننا سنستخدم لفظ   (الكمبيالة ) ليشير </a:t>
            </a:r>
            <a:r>
              <a:rPr lang="ar-SA" sz="2000" dirty="0" err="1" smtClean="0"/>
              <a:t>الى</a:t>
            </a:r>
            <a:r>
              <a:rPr lang="ar-SA" sz="2000" dirty="0" smtClean="0"/>
              <a:t> كل منهما معًا .</a:t>
            </a:r>
            <a:endParaRPr lang="en-US" sz="2000" dirty="0" smtClean="0"/>
          </a:p>
          <a:p>
            <a:pPr algn="r" rtl="1">
              <a:buNone/>
            </a:pPr>
            <a:r>
              <a:rPr lang="ar-SA" sz="2000" dirty="0" smtClean="0"/>
              <a:t>     والكمبيالات عبارة عن تسهيل ائتماني تستمد قوتها وقبولها من توقيعات الأفراد عليها ، وهي بهذا الشكل وسيلة من وسائل الائتمان يتولى البنك التجاري تقديم خدمات متعددة لأصحابها كأن يقوم بتحصيلها نيابة عنهم أو أن يخصمها لديه عن طريق شراء حقوق المستفيدين في هذه الأوراق مقابل عمولة معينة بمعنى أن يدفع في شرائها مبلغا أقل من قيمتها الاسمية </a:t>
            </a:r>
            <a:r>
              <a:rPr lang="en-US" sz="2000" dirty="0" smtClean="0"/>
              <a:t>Face Value</a:t>
            </a:r>
            <a:r>
              <a:rPr lang="ar-SA" sz="2000" dirty="0" smtClean="0"/>
              <a:t> نظير </a:t>
            </a:r>
            <a:r>
              <a:rPr lang="ar-SA" sz="2000" dirty="0" err="1" smtClean="0"/>
              <a:t>اعطاء</a:t>
            </a:r>
            <a:r>
              <a:rPr lang="ar-SA" sz="2000" dirty="0" smtClean="0"/>
              <a:t> العملاء قيمتها الحالية </a:t>
            </a:r>
            <a:r>
              <a:rPr lang="en-US" sz="2000" dirty="0" smtClean="0"/>
              <a:t>Present Value</a:t>
            </a:r>
            <a:r>
              <a:rPr lang="ar-SA" sz="2000" dirty="0" smtClean="0"/>
              <a:t> قبل تاريخ الاستحقاق فضلا عن أنه قد يمنح عملاءه سلفا بضمان هذه الأوراق .</a:t>
            </a:r>
            <a:endParaRPr lang="en-US" sz="2000" dirty="0" smtClean="0"/>
          </a:p>
          <a:p>
            <a:pPr algn="r">
              <a:buNone/>
            </a:pPr>
            <a:endParaRPr lang="en-US" sz="2000"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91</a:t>
            </a:fld>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encrypted-tbn2.gstatic.com/images?q=tbn:ANd9GcR8V1rC99zH2cGq3JBP7tdxi8E5_qPkTcEdI7xX8X3I76rhbD4Blw"/>
          <p:cNvPicPr>
            <a:picLocks noChangeAspect="1" noChangeArrowheads="1"/>
          </p:cNvPicPr>
          <p:nvPr/>
        </p:nvPicPr>
        <p:blipFill>
          <a:blip r:embed="rId2"/>
          <a:srcRect/>
          <a:stretch>
            <a:fillRect/>
          </a:stretch>
        </p:blipFill>
        <p:spPr bwMode="auto">
          <a:xfrm>
            <a:off x="0" y="3357562"/>
            <a:ext cx="9145588" cy="3781442"/>
          </a:xfrm>
          <a:prstGeom prst="rect">
            <a:avLst/>
          </a:prstGeom>
          <a:noFill/>
        </p:spPr>
      </p:pic>
      <p:pic>
        <p:nvPicPr>
          <p:cNvPr id="1026" name="Picture 2" descr="http://dc373.4shared.com/doc/I4_IJghA/preview_html_m6a03f18d.jpg"/>
          <p:cNvPicPr>
            <a:picLocks noChangeAspect="1" noChangeArrowheads="1"/>
          </p:cNvPicPr>
          <p:nvPr/>
        </p:nvPicPr>
        <p:blipFill>
          <a:blip r:embed="rId3"/>
          <a:srcRect/>
          <a:stretch>
            <a:fillRect/>
          </a:stretch>
        </p:blipFill>
        <p:spPr bwMode="auto">
          <a:xfrm>
            <a:off x="5072860" y="428604"/>
            <a:ext cx="4072728" cy="2943222"/>
          </a:xfrm>
          <a:prstGeom prst="rect">
            <a:avLst/>
          </a:prstGeom>
          <a:noFill/>
        </p:spPr>
      </p:pic>
      <p:pic>
        <p:nvPicPr>
          <p:cNvPr id="1028" name="Picture 4" descr="http://www.elearning.jo/datapool/Books/1000522/itg01-tm10-14.jpg"/>
          <p:cNvPicPr>
            <a:picLocks noChangeAspect="1" noChangeArrowheads="1"/>
          </p:cNvPicPr>
          <p:nvPr/>
        </p:nvPicPr>
        <p:blipFill>
          <a:blip r:embed="rId4"/>
          <a:srcRect/>
          <a:stretch>
            <a:fillRect/>
          </a:stretch>
        </p:blipFill>
        <p:spPr bwMode="auto">
          <a:xfrm>
            <a:off x="0" y="357166"/>
            <a:ext cx="5072822" cy="2895601"/>
          </a:xfrm>
          <a:prstGeom prst="rect">
            <a:avLst/>
          </a:prstGeom>
          <a:noFill/>
        </p:spPr>
      </p:pic>
      <p:sp>
        <p:nvSpPr>
          <p:cNvPr id="5" name="Slide Number Placeholder 4"/>
          <p:cNvSpPr>
            <a:spLocks noGrp="1"/>
          </p:cNvSpPr>
          <p:nvPr>
            <p:ph type="sldNum" sz="quarter" idx="12"/>
          </p:nvPr>
        </p:nvSpPr>
        <p:spPr/>
        <p:txBody>
          <a:bodyPr/>
          <a:lstStyle/>
          <a:p>
            <a:fld id="{ADDA222B-F936-4F3E-9887-17CE7D4EA166}" type="slidenum">
              <a:rPr lang="en-US" smtClean="0"/>
              <a:pPr/>
              <a:t>92</a:t>
            </a:fld>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80" y="274639"/>
            <a:ext cx="8231029" cy="868346"/>
          </a:xfrm>
        </p:spPr>
        <p:txBody>
          <a:bodyPr/>
          <a:lstStyle/>
          <a:p>
            <a:r>
              <a:rPr lang="ar-OM" sz="3200" dirty="0" smtClean="0"/>
              <a:t>شروط خصم الكمبيالة</a:t>
            </a:r>
            <a:r>
              <a:rPr lang="ar-OM" dirty="0" smtClean="0"/>
              <a:t> </a:t>
            </a:r>
            <a:endParaRPr lang="en-US" dirty="0"/>
          </a:p>
        </p:txBody>
      </p:sp>
      <p:sp>
        <p:nvSpPr>
          <p:cNvPr id="3" name="عنصر نائب للمحتوى 2"/>
          <p:cNvSpPr>
            <a:spLocks noGrp="1"/>
          </p:cNvSpPr>
          <p:nvPr>
            <p:ph idx="1"/>
          </p:nvPr>
        </p:nvSpPr>
        <p:spPr>
          <a:xfrm>
            <a:off x="500121" y="1142986"/>
            <a:ext cx="8231029" cy="5429286"/>
          </a:xfrm>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r" rtl="1">
              <a:buNone/>
            </a:pPr>
            <a:r>
              <a:rPr lang="ar-SA" sz="3100" b="1" dirty="0" smtClean="0"/>
              <a:t>أولا: الشروط القانونية ( الموضوعية ) .</a:t>
            </a:r>
            <a:r>
              <a:rPr lang="ar-SA" dirty="0" smtClean="0"/>
              <a:t> </a:t>
            </a:r>
            <a:endParaRPr lang="en-US" dirty="0" smtClean="0"/>
          </a:p>
          <a:p>
            <a:pPr algn="r" rtl="1">
              <a:buNone/>
            </a:pPr>
            <a:endParaRPr lang="en-US" dirty="0" smtClean="0"/>
          </a:p>
          <a:p>
            <a:pPr marL="514350" lvl="0" indent="-514350" algn="r" rtl="1">
              <a:buFont typeface="+mj-lt"/>
              <a:buAutoNum type="arabicPeriod"/>
            </a:pPr>
            <a:r>
              <a:rPr lang="ar-SA" dirty="0" smtClean="0"/>
              <a:t> وجود عبارة كمبيالة لأمر أو ( ما</a:t>
            </a:r>
            <a:r>
              <a:rPr lang="ar-OM" dirty="0" smtClean="0"/>
              <a:t> </a:t>
            </a:r>
            <a:r>
              <a:rPr lang="ar-SA" dirty="0" smtClean="0"/>
              <a:t>يفيد معناها ) مكتوبة في متن السند باللغة التي كتب </a:t>
            </a:r>
            <a:r>
              <a:rPr lang="ar-SA" dirty="0" err="1" smtClean="0"/>
              <a:t>بها</a:t>
            </a:r>
            <a:r>
              <a:rPr lang="ar-SA" dirty="0" smtClean="0"/>
              <a:t> .</a:t>
            </a:r>
            <a:endParaRPr lang="en-US" dirty="0" smtClean="0"/>
          </a:p>
          <a:p>
            <a:pPr marL="514350" lvl="0" indent="-514350" algn="r" rtl="1">
              <a:buFont typeface="+mj-lt"/>
              <a:buAutoNum type="arabicPeriod"/>
            </a:pPr>
            <a:r>
              <a:rPr lang="ar-SA" dirty="0" smtClean="0"/>
              <a:t>تعهد غير معلق على شرط بوفاء مبلغ معين من النقود مكتوب رقما وكتابة وان المبلغين مطابقان لبعضهما .</a:t>
            </a:r>
            <a:endParaRPr lang="en-US" dirty="0" smtClean="0"/>
          </a:p>
          <a:p>
            <a:pPr marL="514350" indent="-514350" algn="r" rtl="1">
              <a:buFont typeface="+mj-lt"/>
              <a:buAutoNum type="arabicPeriod"/>
            </a:pPr>
            <a:r>
              <a:rPr lang="ar-SA" dirty="0" smtClean="0"/>
              <a:t>تاريخ الاستحقاق .</a:t>
            </a:r>
            <a:endParaRPr lang="en-US" dirty="0" smtClean="0"/>
          </a:p>
          <a:p>
            <a:pPr marL="514350" indent="-514350" algn="r" rtl="1">
              <a:buFont typeface="+mj-lt"/>
              <a:buAutoNum type="arabicPeriod"/>
            </a:pPr>
            <a:r>
              <a:rPr lang="ar-SA" dirty="0" smtClean="0"/>
              <a:t>مكان الأداء .</a:t>
            </a:r>
            <a:endParaRPr lang="en-US" dirty="0" smtClean="0"/>
          </a:p>
          <a:p>
            <a:pPr marL="514350" indent="-514350" algn="r" rtl="1">
              <a:buFont typeface="+mj-lt"/>
              <a:buAutoNum type="arabicPeriod"/>
            </a:pPr>
            <a:r>
              <a:rPr lang="ar-SA" dirty="0" smtClean="0"/>
              <a:t>اسم من يجب الأداء له أو لأمره .</a:t>
            </a:r>
            <a:endParaRPr lang="en-US" dirty="0" smtClean="0"/>
          </a:p>
          <a:p>
            <a:pPr marL="514350" lvl="0" indent="-514350" algn="r" rtl="1">
              <a:buFont typeface="+mj-lt"/>
              <a:buAutoNum type="arabicPeriod"/>
            </a:pPr>
            <a:r>
              <a:rPr lang="ar-SA" dirty="0" smtClean="0"/>
              <a:t>تاريخ ومكان أنشاء السند .</a:t>
            </a:r>
            <a:endParaRPr lang="en-US" dirty="0" smtClean="0"/>
          </a:p>
          <a:p>
            <a:pPr marL="514350" indent="-514350" algn="r" rtl="1">
              <a:buFont typeface="+mj-lt"/>
              <a:buAutoNum type="arabicPeriod"/>
            </a:pPr>
            <a:r>
              <a:rPr lang="ar-SA" dirty="0" smtClean="0"/>
              <a:t>توقيع من أنشئ السند ( المحرر ) أو بصمة إبهامه </a:t>
            </a:r>
            <a:r>
              <a:rPr lang="ar-SA" dirty="0" err="1" smtClean="0"/>
              <a:t>ان</a:t>
            </a:r>
            <a:r>
              <a:rPr lang="ar-SA" dirty="0" smtClean="0"/>
              <a:t> كان أميًا أو أعمى مع وجود  شهادة شاهدين بان صاحب البصمة قد وضع بصمته وهو عالم بمضمون الالتزام .</a:t>
            </a:r>
            <a:endParaRPr lang="en-US"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93</a:t>
            </a:fld>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214321" y="214290"/>
            <a:ext cx="8574049" cy="610936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ثانيا: شروط المصرف لخصم الكمبيالات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وجود طوابع مالية حسب النسب التي قررها قانون رسم الطابع المالي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تظهير الكمبيالة من قبل المسحوب لأمره ( الدائن ) وذلك بتوقيعه على ظهر الكمبيالة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وان يكون التظهير بكامل مبلغ الكمبيالة ولأتقبل أية كمبيالة مظهره بجزء من مبلغها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ج- يجب إن يكون تظهير الكمبيالة صحيحا ومطلقا بلا قيد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شرط وان يكون تسلسـل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التظهيرات</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صحيحا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د- عدم وجود تحريف أو حك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شطب في كتابة الكمبيالة ، ووجود توقيع المدين ( منشئ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الكمبيالة ) بجانب الشطب فقط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وجد .</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ثالثا: الشروط الخاصة بتسهيلات الخصم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أن تكون الكمبيالة ناشئة عن دين حقيقي بين الدائن والمدين وأنها ليست من أوراق المجاملة وهناك بعض المؤشرات التي يمكن ملاحظتها للتأكد من ذلك هي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أن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لايكون</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المـوقع على الكمبيالـة (المديـن) ينتمي بصلة القرابة إلى الـدائن</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خاصة القرابة من الدرجة الأولى ) إذا كانت متضمنة تظهيرا واحدا ألا إذا تأيد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للمدير المختص بان الكمبيالة نشأت عن دين حقيقي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 أن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لايكون</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المدين في الكمبيالة عاملا أو موظفا أو شريكا للدائن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3- أن يكون توقيع المدين على الكمبيالة صحيحا على أن يتم التأكد من صحته في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حالة الشك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4- أن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لايتكرر</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خصم الكمبيالات بصورة متشابهه أي بنفس المبلغ وعلى نفس المدين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بطريقة تبعث على الشك .</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94</a:t>
            </a:fld>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428670" y="428606"/>
            <a:ext cx="8002446" cy="5816977"/>
          </a:xfrm>
          <a:prstGeom prst="rect">
            <a:avLst/>
          </a:prstGeom>
          <a:solidFill>
            <a:schemeClr val="bg1"/>
          </a:solidFill>
          <a:ln>
            <a:headEnd/>
            <a:tailEn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ctr" anchorCtr="0" compatLnSpc="1">
            <a:prstTxWarp prst="textNoShape">
              <a:avLst/>
            </a:prstTxWarp>
            <a:spAutoFit/>
          </a:bodyPr>
          <a:lstStyle/>
          <a:p>
            <a:pPr marL="457200" marR="0" lvl="0" indent="-457200" algn="ctr" defTabSz="914400" rtl="1" eaLnBrk="1" fontAlgn="base" latinLnBrk="0" hangingPunct="1">
              <a:lnSpc>
                <a:spcPct val="100000"/>
              </a:lnSpc>
              <a:spcBef>
                <a:spcPct val="0"/>
              </a:spcBef>
              <a:spcAft>
                <a:spcPct val="0"/>
              </a:spcAft>
              <a:buClrTx/>
              <a:buSzTx/>
              <a:tabLst/>
            </a:pPr>
            <a:r>
              <a:rPr kumimoji="0" lang="ar-SA"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وظائف قسم الكمبيالات:</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function of bill</a:t>
            </a:r>
            <a:endParaRPr kumimoji="0" lang="ar-OM"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457200" marR="0" lvl="0" indent="-457200" algn="justLow" defTabSz="914400" rtl="1" eaLnBrk="1" fontAlgn="base" latinLnBrk="0" hangingPunct="1">
              <a:lnSpc>
                <a:spcPct val="100000"/>
              </a:lnSpc>
              <a:spcBef>
                <a:spcPct val="0"/>
              </a:spcBef>
              <a:spcAft>
                <a:spcPct val="0"/>
              </a:spcAft>
              <a:buClrTx/>
              <a:buSzTx/>
              <a:tabLst/>
            </a:pPr>
            <a:endParaRPr kumimoji="0" lang="ar-OM"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457200" marR="0" lvl="0" indent="-457200" algn="justLow" defTabSz="914400" rtl="1" eaLnBrk="1" fontAlgn="base" latinLnBrk="0" hangingPunct="1">
              <a:lnSpc>
                <a:spcPct val="100000"/>
              </a:lnSpc>
              <a:spcBef>
                <a:spcPct val="0"/>
              </a:spcBef>
              <a:spcAft>
                <a:spcPct val="0"/>
              </a:spcAft>
              <a:buClrTx/>
              <a:buSzTx/>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arenR"/>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استلام الكمبيالات وسندات السحب من العملاء والفروع والمراسلين ، والتأكد من كونها مستوفية للشروط القانونية والشكلية والموضوعية ، وتدقيق التعليمات المرافقة لهذه الكمبيالات للتأكد من مطابقتها للقوانين والأنظمة والتعليمات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arenR"/>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إشعار العملاء بالاستلام ،واتخاذ إجراءات الخصم أو التحصيل أو التأمين ، والقيام بعملية الحفظ لكل نوع على حدة ( الخصم ، التحصيل ، التأمين )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arenR"/>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متابعة هذه الكمبيالات والسندات من إخطار للمدينين قبل مدة كافية من الاستحقاق ، واتخاذ إجراءات "البروتستو" في حالات رفض الدفع ، وإجراءات التأجيل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السداد الجزئي أو الإعادة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arenR"/>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تنظيم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مايخص</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القسم من مستندات وإشعارات والقيام بالقيود المحاسبية اللازمة وإعداد الكشوف المحاسبية والإحصائية المختلفة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arenR"/>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متابعة العملاء الخاصمين وأصحاب كمبيالات التأمين في حالة عدم السداد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arenR"/>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تولي عملية إعادة الخصم لدى البنك المركزي .</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95</a:t>
            </a:fld>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285769" y="357166"/>
            <a:ext cx="8145346" cy="6124754"/>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514350" marR="0" lvl="0" indent="-514350" algn="ctr" defTabSz="914400" rtl="1" eaLnBrk="1" fontAlgn="base" latinLnBrk="0" hangingPunct="1">
              <a:lnSpc>
                <a:spcPct val="100000"/>
              </a:lnSpc>
              <a:spcBef>
                <a:spcPct val="0"/>
              </a:spcBef>
              <a:spcAft>
                <a:spcPct val="0"/>
              </a:spcAft>
              <a:buClrTx/>
              <a:buSzTx/>
              <a:tabLst>
                <a:tab pos="615950" algn="l"/>
              </a:tabLst>
            </a:pPr>
            <a:r>
              <a:rPr kumimoji="0" lang="ar-SA"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الفروقات</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بين الشيكات </a:t>
            </a:r>
            <a:r>
              <a:rPr kumimoji="0" lang="ar-SA"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الكمبيالات :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r" defTabSz="914400" rtl="1" eaLnBrk="0" fontAlgn="base" latinLnBrk="0" hangingPunct="0">
              <a:lnSpc>
                <a:spcPct val="100000"/>
              </a:lnSpc>
              <a:spcBef>
                <a:spcPct val="0"/>
              </a:spcBef>
              <a:spcAft>
                <a:spcPct val="0"/>
              </a:spcAft>
              <a:buClrTx/>
              <a:buSzTx/>
              <a:buFont typeface="+mj-lt"/>
              <a:buAutoNum type="arabicPeriod"/>
              <a:tabLst>
                <a:tab pos="615950" algn="l"/>
              </a:tabLst>
            </a:pP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الشيك لا يسحب إلا على بنك لذا يرتبط الشيك ارتباطاً وثيقاً بعمليات البنوك بينما الكمبيالة تسحب على شخص يسمى المدين 0</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r" defTabSz="914400" rtl="1" eaLnBrk="0" fontAlgn="base" latinLnBrk="0" hangingPunct="0">
              <a:lnSpc>
                <a:spcPct val="100000"/>
              </a:lnSpc>
              <a:spcBef>
                <a:spcPct val="0"/>
              </a:spcBef>
              <a:spcAft>
                <a:spcPct val="0"/>
              </a:spcAft>
              <a:buClrTx/>
              <a:buSzTx/>
              <a:buFont typeface="+mj-lt"/>
              <a:buAutoNum type="arabicPeriod"/>
              <a:tabLst>
                <a:tab pos="615950" algn="l"/>
              </a:tabLst>
            </a:pP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الشيك يكون مستحق الدفع فور الاطلاع فهو من هذه الناحية وفاء في حين إن الكمبيالة هي أداة ائتمان 0</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r" defTabSz="914400" rtl="1" eaLnBrk="0" fontAlgn="base" latinLnBrk="0" hangingPunct="0">
              <a:lnSpc>
                <a:spcPct val="100000"/>
              </a:lnSpc>
              <a:spcBef>
                <a:spcPct val="0"/>
              </a:spcBef>
              <a:spcAft>
                <a:spcPct val="0"/>
              </a:spcAft>
              <a:buClrTx/>
              <a:buSzTx/>
              <a:buFont typeface="+mj-lt"/>
              <a:buAutoNum type="arabicPeriod"/>
              <a:tabLst>
                <a:tab pos="615950" algn="l"/>
              </a:tabLst>
            </a:pP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يجب توافر الرصيد وقت إصدار الشيك لأنه مستحق الدفع فور الاطلاع عكس مقابل الوفاء ( الرصيد ) في الكمبيالة الذي يشترط </a:t>
            </a:r>
            <a:r>
              <a:rPr kumimoji="0" lang="ar-SA"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يكون موجوداً في موعدا </a:t>
            </a:r>
            <a:r>
              <a:rPr kumimoji="0" lang="ar-OM"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لاستحقاق 0</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r" defTabSz="914400" rtl="1" eaLnBrk="0" fontAlgn="base" latinLnBrk="0" hangingPunct="0">
              <a:lnSpc>
                <a:spcPct val="100000"/>
              </a:lnSpc>
              <a:spcBef>
                <a:spcPct val="0"/>
              </a:spcBef>
              <a:spcAft>
                <a:spcPct val="0"/>
              </a:spcAft>
              <a:buClrTx/>
              <a:buSzTx/>
              <a:buFont typeface="+mj-lt"/>
              <a:buAutoNum type="arabicPeriod"/>
              <a:tabLst>
                <a:tab pos="615950" algn="l"/>
              </a:tabLst>
            </a:pP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الشيك لا يقدم للمسحوب عليه للقبول بل للدفع لأنه واجب الدفع فور الاطلاع بينما الكمبيالة تقدم للمسحوب عليه للقبول 0</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r" defTabSz="914400" rtl="1" eaLnBrk="0" fontAlgn="base" latinLnBrk="0" hangingPunct="0">
              <a:lnSpc>
                <a:spcPct val="100000"/>
              </a:lnSpc>
              <a:spcBef>
                <a:spcPct val="0"/>
              </a:spcBef>
              <a:spcAft>
                <a:spcPct val="0"/>
              </a:spcAft>
              <a:buClrTx/>
              <a:buSzTx/>
              <a:buFont typeface="+mj-lt"/>
              <a:buAutoNum type="arabicPeriod"/>
              <a:tabLst>
                <a:tab pos="615950" algn="l"/>
              </a:tabLst>
            </a:pP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يفرض القانون إن يذكر في كل من الصكين لفظ يميزه عن الآخر فيذكر في أحدهما لفظ " شيك " </a:t>
            </a:r>
            <a:r>
              <a:rPr kumimoji="0" lang="ar-SA"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في الآخر لفظ " كمبيالة " 0</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r" defTabSz="914400" rtl="1" eaLnBrk="0" fontAlgn="base" latinLnBrk="0" hangingPunct="0">
              <a:lnSpc>
                <a:spcPct val="100000"/>
              </a:lnSpc>
              <a:spcBef>
                <a:spcPct val="0"/>
              </a:spcBef>
              <a:spcAft>
                <a:spcPct val="0"/>
              </a:spcAft>
              <a:buClrTx/>
              <a:buSzTx/>
              <a:buFont typeface="+mj-lt"/>
              <a:buAutoNum type="arabicPeriod"/>
              <a:tabLst>
                <a:tab pos="615950" algn="l"/>
              </a:tabLst>
            </a:pP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الشيك لا يعد عملاً تجارياً إلا إذا كان محرر لعمل تجاري في حين </a:t>
            </a:r>
            <a:r>
              <a:rPr kumimoji="0" lang="ar-SA"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ان</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الكمبيالة تعتبر عملاً تجارياً في جميع الأحوال 0</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96</a:t>
            </a:fld>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43329" y="274638"/>
            <a:ext cx="6073284" cy="725470"/>
          </a:xfrm>
        </p:spPr>
        <p:txBody>
          <a:bodyPr>
            <a:normAutofit/>
          </a:bodyPr>
          <a:lstStyle/>
          <a:p>
            <a:r>
              <a:rPr lang="ar-SA" sz="2400" dirty="0" smtClean="0"/>
              <a:t>الإجراءات الخاصة بخصم الكمبيالة</a:t>
            </a:r>
            <a:endParaRPr lang="en-US" sz="2400" dirty="0"/>
          </a:p>
        </p:txBody>
      </p:sp>
      <p:sp>
        <p:nvSpPr>
          <p:cNvPr id="3" name="عنصر نائب للمحتوى 2"/>
          <p:cNvSpPr>
            <a:spLocks noGrp="1"/>
          </p:cNvSpPr>
          <p:nvPr>
            <p:ph idx="1"/>
          </p:nvPr>
        </p:nvSpPr>
        <p:spPr>
          <a:xfrm>
            <a:off x="0" y="1000110"/>
            <a:ext cx="9145587" cy="5126055"/>
          </a:xfrm>
        </p:spPr>
        <p:style>
          <a:lnRef idx="2">
            <a:schemeClr val="accent1">
              <a:shade val="50000"/>
            </a:schemeClr>
          </a:lnRef>
          <a:fillRef idx="1">
            <a:schemeClr val="accent1"/>
          </a:fillRef>
          <a:effectRef idx="0">
            <a:schemeClr val="accent1"/>
          </a:effectRef>
          <a:fontRef idx="minor">
            <a:schemeClr val="lt1"/>
          </a:fontRef>
        </p:style>
        <p:txBody>
          <a:bodyPr>
            <a:normAutofit fontScale="77500" lnSpcReduction="20000"/>
          </a:bodyPr>
          <a:lstStyle/>
          <a:p>
            <a:pPr marL="571500" indent="-514350" algn="just" rtl="1">
              <a:buFont typeface="+mj-lt"/>
              <a:buAutoNum type="arabicParenR"/>
            </a:pPr>
            <a:r>
              <a:rPr lang="ar-OM" sz="3400" dirty="0" smtClean="0"/>
              <a:t>لدى</a:t>
            </a:r>
            <a:r>
              <a:rPr lang="ar-SA" sz="3400" dirty="0" smtClean="0"/>
              <a:t> تقديم أحد العملاء كمبيالة أو أكثر يقصد خصمها يقوم موظف </a:t>
            </a:r>
            <a:r>
              <a:rPr lang="ar-SA" sz="3400" dirty="0" err="1" smtClean="0"/>
              <a:t>الكاونتر</a:t>
            </a:r>
            <a:r>
              <a:rPr lang="ar-SA" sz="3400" dirty="0" smtClean="0"/>
              <a:t> باستلامها </a:t>
            </a:r>
            <a:r>
              <a:rPr lang="ar-SA" sz="3400" dirty="0" err="1" smtClean="0"/>
              <a:t>و</a:t>
            </a:r>
            <a:r>
              <a:rPr lang="ar-SA" sz="3400" dirty="0" smtClean="0"/>
              <a:t> إحالتها إلى رئيس القسم الذي يراجع الكمبيالة وللتأكد من احتوائها على الشروط القانونية </a:t>
            </a:r>
            <a:r>
              <a:rPr lang="ar-SA" sz="3400" dirty="0" err="1" smtClean="0"/>
              <a:t>و</a:t>
            </a:r>
            <a:r>
              <a:rPr lang="ar-SA" sz="3400" dirty="0" smtClean="0"/>
              <a:t> يدرس ملائمة موقعها </a:t>
            </a:r>
            <a:r>
              <a:rPr lang="ar-SA" sz="3400" dirty="0" err="1" smtClean="0"/>
              <a:t>و</a:t>
            </a:r>
            <a:r>
              <a:rPr lang="ar-SA" sz="3400" dirty="0" smtClean="0"/>
              <a:t> بيان المخصصات المحددة للخصم بعد التأكد من صحة الكمبيالة </a:t>
            </a:r>
            <a:r>
              <a:rPr lang="ar-SA" sz="3400" dirty="0" err="1" smtClean="0"/>
              <a:t>و</a:t>
            </a:r>
            <a:r>
              <a:rPr lang="ar-SA" sz="3400" dirty="0" smtClean="0"/>
              <a:t> توافر المخصصات يطلب رئيس القسم </a:t>
            </a:r>
            <a:r>
              <a:rPr lang="ar-SA" sz="3400" dirty="0" err="1" smtClean="0"/>
              <a:t>الى</a:t>
            </a:r>
            <a:r>
              <a:rPr lang="ar-SA" sz="3400" dirty="0" smtClean="0"/>
              <a:t> العميل تظهير الكمبيالة </a:t>
            </a:r>
            <a:r>
              <a:rPr lang="ar-SA" sz="3400" dirty="0" err="1" smtClean="0"/>
              <a:t>و</a:t>
            </a:r>
            <a:r>
              <a:rPr lang="ar-SA" sz="3400" dirty="0" smtClean="0"/>
              <a:t> التوقيع على نموذج </a:t>
            </a:r>
            <a:r>
              <a:rPr lang="ar-SA" sz="3400" dirty="0" err="1" smtClean="0"/>
              <a:t>فيشة</a:t>
            </a:r>
            <a:r>
              <a:rPr lang="ar-SA" sz="3400" dirty="0" smtClean="0"/>
              <a:t> الخصم 0 يوقع رئيس القسم في حالة اقتناعه ثم يحيلها </a:t>
            </a:r>
            <a:r>
              <a:rPr lang="ar-SA" sz="3400" dirty="0" err="1" smtClean="0"/>
              <a:t>الى</a:t>
            </a:r>
            <a:r>
              <a:rPr lang="ar-SA" sz="3400" dirty="0" smtClean="0"/>
              <a:t> رئيس قسم الاستعلامات </a:t>
            </a:r>
            <a:r>
              <a:rPr lang="ar-SA" sz="3400" dirty="0" err="1" smtClean="0"/>
              <a:t>و</a:t>
            </a:r>
            <a:r>
              <a:rPr lang="ar-SA" sz="3400" dirty="0" smtClean="0"/>
              <a:t> يقوم بالتوقيع ثم تنقل الكمبيالة </a:t>
            </a:r>
            <a:r>
              <a:rPr lang="ar-SA" sz="3400" dirty="0" err="1" smtClean="0"/>
              <a:t>الى</a:t>
            </a:r>
            <a:r>
              <a:rPr lang="ar-SA" sz="3400" dirty="0" smtClean="0"/>
              <a:t> المراقب </a:t>
            </a:r>
            <a:r>
              <a:rPr lang="ar-SA" sz="3400" dirty="0" err="1" smtClean="0"/>
              <a:t>و</a:t>
            </a:r>
            <a:r>
              <a:rPr lang="ar-SA" sz="3400" dirty="0" smtClean="0"/>
              <a:t> يعيد دراستها من جديد </a:t>
            </a:r>
            <a:r>
              <a:rPr lang="ar-SA" sz="3400" dirty="0" err="1" smtClean="0"/>
              <a:t>و</a:t>
            </a:r>
            <a:r>
              <a:rPr lang="ar-SA" sz="3400" dirty="0" smtClean="0"/>
              <a:t> يحيلها </a:t>
            </a:r>
            <a:r>
              <a:rPr lang="ar-SA" sz="3400" dirty="0" err="1" smtClean="0"/>
              <a:t>الى</a:t>
            </a:r>
            <a:r>
              <a:rPr lang="ar-SA" sz="3400" dirty="0" smtClean="0"/>
              <a:t> المدير الذي يتأكد من</a:t>
            </a:r>
            <a:r>
              <a:rPr lang="ar-OM" sz="3400" dirty="0" smtClean="0"/>
              <a:t> </a:t>
            </a:r>
            <a:r>
              <a:rPr lang="ar-SA" sz="3400" dirty="0" smtClean="0"/>
              <a:t>وجود تواقيع </a:t>
            </a:r>
            <a:r>
              <a:rPr lang="ar-SA" sz="3400" dirty="0" err="1" smtClean="0"/>
              <a:t>المسؤلين</a:t>
            </a:r>
            <a:r>
              <a:rPr lang="ar-SA" sz="3400" dirty="0" smtClean="0"/>
              <a:t> </a:t>
            </a:r>
            <a:endParaRPr lang="ar-OM" sz="3400" dirty="0" smtClean="0"/>
          </a:p>
          <a:p>
            <a:pPr marL="571500" indent="-514350" algn="just" rtl="1">
              <a:buFont typeface="+mj-lt"/>
              <a:buAutoNum type="arabicParenR"/>
            </a:pPr>
            <a:r>
              <a:rPr lang="ar-OM" sz="3400" dirty="0" smtClean="0"/>
              <a:t>لدى</a:t>
            </a:r>
            <a:r>
              <a:rPr lang="ar-KW" sz="3400" dirty="0" smtClean="0"/>
              <a:t> تقديم أحد العملاء كمبيالة أو أكثر بقصد خصمها يقوم موظف( </a:t>
            </a:r>
            <a:r>
              <a:rPr lang="ar-KW" sz="3400" dirty="0" err="1" smtClean="0"/>
              <a:t>الكاونتر</a:t>
            </a:r>
            <a:r>
              <a:rPr lang="ar-KW" sz="3400" dirty="0" smtClean="0"/>
              <a:t> ) باستلامها </a:t>
            </a:r>
            <a:r>
              <a:rPr lang="ar-KW" sz="3400" dirty="0" err="1" smtClean="0"/>
              <a:t>واحالتها</a:t>
            </a:r>
            <a:r>
              <a:rPr lang="ar-KW" sz="3400" dirty="0" smtClean="0"/>
              <a:t> </a:t>
            </a:r>
            <a:r>
              <a:rPr lang="ar-KW" sz="3400" dirty="0" err="1" smtClean="0"/>
              <a:t>الى</a:t>
            </a:r>
            <a:r>
              <a:rPr lang="ar-KW" sz="3400" dirty="0" smtClean="0"/>
              <a:t> رئيس القسم الذي يراجع الكمبيالة للتأكد من احتوائها على الشروط القانونية </a:t>
            </a:r>
            <a:r>
              <a:rPr lang="ar-SA" sz="3400" dirty="0" smtClean="0"/>
              <a:t> </a:t>
            </a:r>
            <a:r>
              <a:rPr lang="ar-OM" sz="3400" dirty="0" smtClean="0"/>
              <a:t>. </a:t>
            </a:r>
          </a:p>
          <a:p>
            <a:pPr marL="571500" indent="-514350" algn="just" rtl="1">
              <a:buFont typeface="+mj-lt"/>
              <a:buAutoNum type="arabicParenR"/>
            </a:pPr>
            <a:r>
              <a:rPr lang="ar-OM" sz="3400" dirty="0" smtClean="0"/>
              <a:t> </a:t>
            </a:r>
            <a:r>
              <a:rPr lang="ar-KW" sz="3400" dirty="0" smtClean="0"/>
              <a:t>بعد التأكد من صحة الكمبيالة وتوافر المخصصات يطلب رئيس القسم </a:t>
            </a:r>
            <a:r>
              <a:rPr lang="ar-KW" sz="3400" dirty="0" err="1" smtClean="0"/>
              <a:t>الى</a:t>
            </a:r>
            <a:r>
              <a:rPr lang="ar-KW" sz="3400" dirty="0" smtClean="0"/>
              <a:t> العميل تظهير الكمبيالة والتوقيع على نموذج </a:t>
            </a:r>
            <a:r>
              <a:rPr lang="ar-KW" sz="3400" dirty="0" err="1" smtClean="0"/>
              <a:t>فيشة</a:t>
            </a:r>
            <a:r>
              <a:rPr lang="ar-KW" sz="3400" dirty="0" smtClean="0"/>
              <a:t> الخصم .</a:t>
            </a:r>
            <a:endParaRPr lang="ar-OM" sz="3400" dirty="0" smtClean="0"/>
          </a:p>
          <a:p>
            <a:pPr marL="571500" indent="-514350" algn="just" rtl="1">
              <a:buFont typeface="+mj-lt"/>
              <a:buAutoNum type="arabicParenR"/>
            </a:pPr>
            <a:r>
              <a:rPr lang="ar-KW" sz="3400" dirty="0" smtClean="0"/>
              <a:t>يوقع رئيس القسم في حالة اقتناعه ثم يحيلها </a:t>
            </a:r>
            <a:r>
              <a:rPr lang="ar-KW" sz="3400" dirty="0" err="1" smtClean="0"/>
              <a:t>الى</a:t>
            </a:r>
            <a:r>
              <a:rPr lang="ar-KW" sz="3400" dirty="0" smtClean="0"/>
              <a:t> رئيس قسم الاستعلامات ثم تنتقل الكمبيالة </a:t>
            </a:r>
            <a:r>
              <a:rPr lang="ar-KW" sz="3400" dirty="0" err="1" smtClean="0"/>
              <a:t>الى</a:t>
            </a:r>
            <a:r>
              <a:rPr lang="ar-KW" sz="3400" dirty="0" smtClean="0"/>
              <a:t> المراقب يعيد دراستها من جديد ويحيلها </a:t>
            </a:r>
            <a:r>
              <a:rPr lang="ar-KW" sz="3400" dirty="0" err="1" smtClean="0"/>
              <a:t>الى</a:t>
            </a:r>
            <a:r>
              <a:rPr lang="ar-KW" sz="3400" dirty="0" smtClean="0"/>
              <a:t> المدير .</a:t>
            </a:r>
            <a:endParaRPr lang="en-US" sz="3400" dirty="0" smtClean="0"/>
          </a:p>
          <a:p>
            <a:pPr marL="914400" lvl="1" indent="-514350" algn="r">
              <a:buFont typeface="+mj-lt"/>
              <a:buAutoNum type="arabicParenR"/>
            </a:pPr>
            <a:endParaRPr lang="en-US"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97</a:t>
            </a:fld>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80" y="274638"/>
            <a:ext cx="8231029" cy="796908"/>
          </a:xfrm>
        </p:spPr>
        <p:txBody>
          <a:bodyPr>
            <a:normAutofit fontScale="90000"/>
          </a:bodyPr>
          <a:lstStyle/>
          <a:p>
            <a:r>
              <a:rPr lang="ar-KW" sz="3600" dirty="0" smtClean="0"/>
              <a:t>أما احتساب الفوائد والعمولات فيتم </a:t>
            </a:r>
            <a:r>
              <a:rPr lang="ar-KW" sz="3600" dirty="0" err="1" smtClean="0"/>
              <a:t>باجراء</a:t>
            </a:r>
            <a:r>
              <a:rPr lang="ar-KW" sz="3600" dirty="0" smtClean="0"/>
              <a:t> الخطوات التالية :-</a:t>
            </a:r>
            <a:r>
              <a:rPr lang="en-US" sz="3600" dirty="0" smtClean="0"/>
              <a:t/>
            </a:r>
            <a:br>
              <a:rPr lang="en-US" sz="3600" dirty="0" smtClean="0"/>
            </a:br>
            <a:endParaRPr lang="en-US" dirty="0"/>
          </a:p>
        </p:txBody>
      </p:sp>
      <p:sp>
        <p:nvSpPr>
          <p:cNvPr id="3" name="عنصر نائب للمحتوى 2"/>
          <p:cNvSpPr>
            <a:spLocks noGrp="1"/>
          </p:cNvSpPr>
          <p:nvPr>
            <p:ph idx="1"/>
          </p:nvPr>
        </p:nvSpPr>
        <p:spPr>
          <a:xfrm>
            <a:off x="0" y="785794"/>
            <a:ext cx="9145588" cy="6072206"/>
          </a:xfrm>
        </p:spPr>
        <p:style>
          <a:lnRef idx="3">
            <a:schemeClr val="lt1"/>
          </a:lnRef>
          <a:fillRef idx="1">
            <a:schemeClr val="accent6"/>
          </a:fillRef>
          <a:effectRef idx="1">
            <a:schemeClr val="accent6"/>
          </a:effectRef>
          <a:fontRef idx="minor">
            <a:schemeClr val="lt1"/>
          </a:fontRef>
        </p:style>
        <p:txBody>
          <a:bodyPr>
            <a:noAutofit/>
          </a:bodyPr>
          <a:lstStyle/>
          <a:p>
            <a:pPr marL="514350" lvl="0" indent="-514350" algn="r" rtl="1">
              <a:buFont typeface="+mj-lt"/>
              <a:buAutoNum type="alphaUcPeriod"/>
            </a:pPr>
            <a:r>
              <a:rPr lang="ar-KW" sz="2000" dirty="0" smtClean="0"/>
              <a:t>تعبأ مبالغ الكمبيالات وتوزيع استحقاقها في الخانات المبينة على </a:t>
            </a:r>
            <a:r>
              <a:rPr lang="ar-KW" sz="2000" dirty="0" err="1" smtClean="0"/>
              <a:t>فيشة</a:t>
            </a:r>
            <a:r>
              <a:rPr lang="ar-KW" sz="2000" dirty="0" smtClean="0"/>
              <a:t> الخصم .</a:t>
            </a:r>
            <a:endParaRPr lang="en-US" sz="2000" dirty="0" smtClean="0"/>
          </a:p>
          <a:p>
            <a:pPr marL="514350" lvl="0" indent="-514350" algn="r" rtl="1">
              <a:buFont typeface="+mj-lt"/>
              <a:buAutoNum type="alphaUcPeriod"/>
            </a:pPr>
            <a:r>
              <a:rPr lang="ar-KW" sz="2000" dirty="0" smtClean="0"/>
              <a:t>تحسب </a:t>
            </a:r>
            <a:r>
              <a:rPr lang="ar-KW" sz="2000" dirty="0" err="1" smtClean="0"/>
              <a:t>الايام</a:t>
            </a:r>
            <a:r>
              <a:rPr lang="ar-KW" sz="2000" dirty="0" smtClean="0"/>
              <a:t> من تاريخ الخصم حتى تاريخ الاستحقاق.</a:t>
            </a:r>
            <a:endParaRPr lang="en-US" sz="2000" dirty="0" smtClean="0"/>
          </a:p>
          <a:p>
            <a:pPr marL="514350" lvl="0" indent="-514350" algn="r" rtl="1">
              <a:buFont typeface="+mj-lt"/>
              <a:buAutoNum type="alphaUcPeriod"/>
            </a:pPr>
            <a:r>
              <a:rPr lang="ar-KW" sz="2000" dirty="0" smtClean="0"/>
              <a:t>تضرب قيمة الكمبيالة في أيامها وبذلك تحصل على </a:t>
            </a:r>
            <a:r>
              <a:rPr lang="ar-KW" sz="2000" dirty="0" err="1" smtClean="0"/>
              <a:t>الاعداد</a:t>
            </a:r>
            <a:r>
              <a:rPr lang="ar-KW" sz="2000" dirty="0" smtClean="0"/>
              <a:t> وتسجل في الخانة المبينة على </a:t>
            </a:r>
            <a:r>
              <a:rPr lang="ar-KW" sz="2000" dirty="0" err="1" smtClean="0"/>
              <a:t>فيشة</a:t>
            </a:r>
            <a:r>
              <a:rPr lang="ar-KW" sz="2000" dirty="0" smtClean="0"/>
              <a:t> الخصم .</a:t>
            </a:r>
            <a:endParaRPr lang="en-US" sz="2000" dirty="0" smtClean="0"/>
          </a:p>
          <a:p>
            <a:pPr marL="514350" lvl="0" indent="-514350" algn="r" rtl="1">
              <a:buFont typeface="+mj-lt"/>
              <a:buAutoNum type="alphaUcPeriod"/>
            </a:pPr>
            <a:r>
              <a:rPr lang="ar-KW" sz="2000" dirty="0" smtClean="0"/>
              <a:t>تدون نسبة الفائدة والعمولة من كشف الفوائد الخاصة بالنسبة لكل عميل .</a:t>
            </a:r>
            <a:endParaRPr lang="en-US" sz="2000" dirty="0" smtClean="0"/>
          </a:p>
          <a:p>
            <a:pPr marL="514350" lvl="0" indent="-514350" algn="r" rtl="1">
              <a:buFont typeface="+mj-lt"/>
              <a:buAutoNum type="alphaUcPeriod"/>
            </a:pPr>
            <a:r>
              <a:rPr lang="ar-KW" sz="2000" dirty="0" smtClean="0"/>
              <a:t>تجمع </a:t>
            </a:r>
            <a:r>
              <a:rPr lang="ar-KW" sz="2000" dirty="0" err="1" smtClean="0"/>
              <a:t>الاعداد</a:t>
            </a:r>
            <a:r>
              <a:rPr lang="ar-KW" sz="2000" dirty="0" smtClean="0"/>
              <a:t> وتضرب نسبة الفائدة ثم يقسم المجموع على 360 </a:t>
            </a:r>
            <a:r>
              <a:rPr lang="ar-KW" sz="2000" dirty="0" err="1" smtClean="0"/>
              <a:t>لاخراج</a:t>
            </a:r>
            <a:r>
              <a:rPr lang="ar-KW" sz="2000" dirty="0" smtClean="0"/>
              <a:t> مقدار الفائدة .</a:t>
            </a:r>
            <a:endParaRPr lang="en-US" sz="2000" dirty="0" smtClean="0"/>
          </a:p>
          <a:p>
            <a:pPr marL="514350" lvl="0" indent="-514350" algn="r" rtl="1">
              <a:buFont typeface="+mj-lt"/>
              <a:buAutoNum type="alphaUcPeriod"/>
            </a:pPr>
            <a:r>
              <a:rPr lang="ar-KW" sz="2000" dirty="0" smtClean="0"/>
              <a:t>تجمع </a:t>
            </a:r>
            <a:r>
              <a:rPr lang="ar-KW" sz="2000" dirty="0" err="1" smtClean="0"/>
              <a:t>الاعداد</a:t>
            </a:r>
            <a:r>
              <a:rPr lang="ar-KW" sz="2000" dirty="0" smtClean="0"/>
              <a:t> وتضرب للسنة الحالية والمقبلة وتضرب نسبة العمولة ويقسم الناتج على 360 يوم </a:t>
            </a:r>
            <a:r>
              <a:rPr lang="ar-KW" sz="2000" dirty="0" err="1" smtClean="0"/>
              <a:t>لاخراج</a:t>
            </a:r>
            <a:r>
              <a:rPr lang="ar-KW" sz="2000" dirty="0" smtClean="0"/>
              <a:t> مقدار العمولة .</a:t>
            </a:r>
            <a:endParaRPr lang="en-US" sz="2000" dirty="0" smtClean="0"/>
          </a:p>
          <a:p>
            <a:pPr marL="514350" lvl="0" indent="-514350" algn="r" rtl="1">
              <a:buFont typeface="+mj-lt"/>
              <a:buAutoNum type="alphaUcPeriod"/>
            </a:pPr>
            <a:r>
              <a:rPr lang="ar-KW" sz="2000" dirty="0" smtClean="0"/>
              <a:t>تضاف قيمة الطوابع الملصقة على الكمبيالة في الخانة الخاصة </a:t>
            </a:r>
            <a:r>
              <a:rPr lang="ar-KW" sz="2000" dirty="0" err="1" smtClean="0"/>
              <a:t>بها</a:t>
            </a:r>
            <a:r>
              <a:rPr lang="ar-KW" sz="2000" dirty="0" smtClean="0"/>
              <a:t> .</a:t>
            </a:r>
            <a:endParaRPr lang="en-US" sz="2000" dirty="0" smtClean="0"/>
          </a:p>
          <a:p>
            <a:pPr marL="514350" lvl="0" indent="-514350" algn="r" rtl="1">
              <a:buFont typeface="+mj-lt"/>
              <a:buAutoNum type="alphaUcPeriod"/>
            </a:pPr>
            <a:r>
              <a:rPr lang="ar-KW" sz="2000" dirty="0" smtClean="0"/>
              <a:t>تضاف أي مبالغ </a:t>
            </a:r>
            <a:r>
              <a:rPr lang="ar-KW" sz="2000" dirty="0" err="1" smtClean="0"/>
              <a:t>اخرى</a:t>
            </a:r>
            <a:r>
              <a:rPr lang="ar-KW" sz="2000" dirty="0" smtClean="0"/>
              <a:t> مقابل الخدمات </a:t>
            </a:r>
            <a:r>
              <a:rPr lang="ar-KW" sz="2000" dirty="0" err="1" smtClean="0"/>
              <a:t>الادارية</a:t>
            </a:r>
            <a:r>
              <a:rPr lang="ar-KW" sz="2000" dirty="0" smtClean="0"/>
              <a:t> ( هاتف،بريد،الخ ) .</a:t>
            </a:r>
            <a:endParaRPr lang="en-US" sz="2000" dirty="0" smtClean="0"/>
          </a:p>
          <a:p>
            <a:pPr marL="514350" lvl="0" indent="-514350" algn="r" rtl="1">
              <a:buFont typeface="+mj-lt"/>
              <a:buAutoNum type="alphaUcPeriod"/>
            </a:pPr>
            <a:r>
              <a:rPr lang="ar-KW" sz="2000" dirty="0" smtClean="0"/>
              <a:t>جمع مبالغ الكمبيالات المخصومة ويطرح منها مجموع الفائدة والعمولة والطوابع والخدمات </a:t>
            </a:r>
            <a:r>
              <a:rPr lang="ar-KW" sz="2000" dirty="0" err="1" smtClean="0"/>
              <a:t>الادارية</a:t>
            </a:r>
            <a:r>
              <a:rPr lang="ar-KW" sz="2000" dirty="0" smtClean="0"/>
              <a:t> للوصول </a:t>
            </a:r>
            <a:r>
              <a:rPr lang="ar-KW" sz="2000" dirty="0" err="1" smtClean="0"/>
              <a:t>الى</a:t>
            </a:r>
            <a:r>
              <a:rPr lang="ar-KW" sz="2000" dirty="0" smtClean="0"/>
              <a:t> القيمة الصافية .</a:t>
            </a:r>
            <a:endParaRPr lang="en-US" sz="2000" dirty="0" smtClean="0"/>
          </a:p>
          <a:p>
            <a:pPr marL="514350" lvl="0" indent="-514350" algn="r" rtl="1">
              <a:buFont typeface="+mj-lt"/>
              <a:buAutoNum type="alphaUcPeriod"/>
            </a:pPr>
            <a:r>
              <a:rPr lang="ar-KW" sz="2000" dirty="0" smtClean="0"/>
              <a:t>يسجل الصافي لحساب العميل </a:t>
            </a:r>
            <a:r>
              <a:rPr lang="ar-KW" sz="2000" dirty="0" err="1" smtClean="0"/>
              <a:t>اما</a:t>
            </a:r>
            <a:r>
              <a:rPr lang="ar-KW" sz="2000" dirty="0" smtClean="0"/>
              <a:t> </a:t>
            </a:r>
            <a:r>
              <a:rPr lang="ar-KW" sz="2000" dirty="0" err="1" smtClean="0"/>
              <a:t>باشعار</a:t>
            </a:r>
            <a:r>
              <a:rPr lang="ar-KW" sz="2000" dirty="0" smtClean="0"/>
              <a:t> قيد الحساب أو تصرف القيمة نقداً من الصندوق.</a:t>
            </a:r>
            <a:endParaRPr lang="en-US" sz="2000" dirty="0" smtClean="0"/>
          </a:p>
          <a:p>
            <a:pPr marL="514350" lvl="0" indent="-514350" algn="r" rtl="1">
              <a:buFont typeface="+mj-lt"/>
              <a:buAutoNum type="alphaUcPeriod"/>
            </a:pPr>
            <a:r>
              <a:rPr lang="ar-KW" sz="2000" dirty="0" smtClean="0"/>
              <a:t>بعد </a:t>
            </a:r>
            <a:r>
              <a:rPr lang="ar-KW" sz="2000" dirty="0" err="1" smtClean="0"/>
              <a:t>اتمام</a:t>
            </a:r>
            <a:r>
              <a:rPr lang="ar-KW" sz="2000" dirty="0" smtClean="0"/>
              <a:t> الخطوات السابقة تدقق المعاملة من قبل مدقق القسم الداخلي ( للتأكد من كافة الخطوات </a:t>
            </a:r>
            <a:r>
              <a:rPr lang="ar-KW" sz="2000" dirty="0" err="1" smtClean="0"/>
              <a:t>والاحكام</a:t>
            </a:r>
            <a:r>
              <a:rPr lang="ar-KW" sz="2000" dirty="0" smtClean="0"/>
              <a:t>) </a:t>
            </a:r>
            <a:endParaRPr lang="en-US" sz="2000" dirty="0" smtClean="0"/>
          </a:p>
          <a:p>
            <a:pPr marL="514350" lvl="0" indent="-514350" algn="r" rtl="1">
              <a:buFont typeface="+mj-lt"/>
              <a:buAutoNum type="alphaUcPeriod"/>
            </a:pPr>
            <a:r>
              <a:rPr lang="ar-KW" sz="2000" dirty="0" smtClean="0"/>
              <a:t>تسجل المعاملة على كشف بالفوائد والعمولات اليومي .</a:t>
            </a:r>
            <a:endParaRPr lang="en-US" sz="2000" dirty="0" smtClean="0"/>
          </a:p>
          <a:p>
            <a:pPr marL="514350" lvl="0" indent="-514350" algn="r" rtl="1">
              <a:buFont typeface="+mj-lt"/>
              <a:buAutoNum type="alphaUcPeriod"/>
            </a:pPr>
            <a:r>
              <a:rPr lang="ar-KW" sz="2000" dirty="0" smtClean="0"/>
              <a:t>يجمع الكشف في نهاية العمل لمعرفة مجموعة الفوائد والعمولات والطوابع والخدمات </a:t>
            </a:r>
            <a:r>
              <a:rPr lang="ar-KW" sz="2000" dirty="0" err="1" smtClean="0"/>
              <a:t>الادارية</a:t>
            </a:r>
            <a:r>
              <a:rPr lang="ar-KW" sz="2000" dirty="0" smtClean="0"/>
              <a:t> ويجري القيد اللازم .</a:t>
            </a:r>
            <a:endParaRPr lang="en-US" sz="2000" dirty="0" smtClean="0"/>
          </a:p>
          <a:p>
            <a:pPr marL="514350" indent="-514350" algn="r">
              <a:buFont typeface="+mj-lt"/>
              <a:buAutoNum type="alphaUcPeriod"/>
            </a:pPr>
            <a:endParaRPr lang="en-US" sz="2000" dirty="0"/>
          </a:p>
        </p:txBody>
      </p:sp>
      <p:sp>
        <p:nvSpPr>
          <p:cNvPr id="4" name="Slide Number Placeholder 3"/>
          <p:cNvSpPr>
            <a:spLocks noGrp="1"/>
          </p:cNvSpPr>
          <p:nvPr>
            <p:ph type="sldNum" sz="quarter" idx="12"/>
          </p:nvPr>
        </p:nvSpPr>
        <p:spPr/>
        <p:txBody>
          <a:bodyPr/>
          <a:lstStyle/>
          <a:p>
            <a:fld id="{ADDA222B-F936-4F3E-9887-17CE7D4EA166}" type="slidenum">
              <a:rPr lang="en-US" smtClean="0"/>
              <a:pPr/>
              <a:t>98</a:t>
            </a:fld>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1"/>
          <p:cNvSpPr>
            <a:spLocks noChangeArrowheads="1"/>
          </p:cNvSpPr>
          <p:nvPr/>
        </p:nvSpPr>
        <p:spPr bwMode="auto">
          <a:xfrm>
            <a:off x="0" y="214290"/>
            <a:ext cx="9145588" cy="7448193"/>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615950" algn="l"/>
              </a:tabLst>
            </a:pP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تسديد الكمبيالة المخصومة :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1595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قبل تاريخ استحقاق الكمبيالة بأسبوعين على الأقل يرسل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المدين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اشعار</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الاستحقاق لتذكيره بموعد استحقاق الكمبيالة المخصومة 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1595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في تاريخ استحقاق الكمبيالة تستخرج الكمبيالات من الغرفة الحصينة 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1595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يفضل مراجعة المدين هاتفياً في يوم الاستحقاق لتذكيره في دفع الكمبيالة 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1595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عند الدفع يحضر المدين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قسم الكمبيالات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تجهز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فيشة</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تسديد لحساب كمبيالات مخصومة على نسختين يدون عليها رقم الكمبيالة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استحقاقها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الخاصم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المدين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تسلم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الفيشة</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المدين بعد اخذ توقيعه 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1595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يحتفظ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امين</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الصندوق بالنسخة الأولى من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فيشة</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التسديد لتسليمها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المحاسبة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النسخة الثانية تسلم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رئيس القسم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يقوم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امين</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الصندوق بختم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الفيشة</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بخاتم الصندوق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يتم تسليمه الكمبيالة 0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61595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ويتم تحصيل قيمة الكمبيالات بتاريخ الاستحقاق بصورة عامة بعدة طرق ،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اما</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أن يتم التحصيل نقداً ،أو بالقيد على حساب المدين لدى المصرف ، بموجب شيك مسحوب على نفس المصرف أو بموجب شيك مسحوب على فرع / أو مصرف آخر 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61595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 التحصيل النقدي يعني قيام المدين بدفع قيمة الكمبيالة المستحقة عليه نقداً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المصرف ،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تسلم الكمبيالة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المدين بعد أن يدفع قيمتها بتأريخ الاستحقاق ،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يتم عكس القيد النظامي 0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61595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أما الطريقة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الاخرى</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بالتحصيل فهي عندما يكون للمدين حساب لدى نفس المصرف الذي تمت عنده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ايداع</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الكمبيالة ،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يستحصل</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المصرف على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تاييد</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خطي من المدين يقيد قيمة الكمبيالة على حساب المدين لأن دور المصرف هنا وسيط بين المدين أو المستفيد ( المودع )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يرسل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اشعار</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للمدين مرفق حق الكمبيالة 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61595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 عندما يتم التحصيل بموجب شيك مسحوب على نفس المصرف فان المهم هو التأكد من وجود رصيد كاف للشيك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احتواء الشيك للشروط الشكلية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القانونية 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61595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 ترسل الكمبيالة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المدين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اما</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التحصيل بموجب شيك مسحوب على فرع أو مصرف آخر فان الكمبيالة تسلم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الى</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المدين بعد التأكد من صرف الشيك المسحوب على الفرع أو المصرف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الاخر</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 عدم رجوعه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تحتاج هذه الحالة لعدة أيام كما يتم التحفظ على سحب المودع لقيمة الشيك تسديداً لقيمة كمبيالة التحصيل حتى يتم التأكد من عدم رجوعه 0</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DDA222B-F936-4F3E-9887-17CE7D4EA166}" type="slidenum">
              <a:rPr lang="en-US" smtClean="0"/>
              <a:pPr/>
              <a:t>99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ة Office">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7702</TotalTime>
  <Words>19181</Words>
  <Application>Microsoft Office PowerPoint</Application>
  <PresentationFormat>Custom</PresentationFormat>
  <Paragraphs>1268</Paragraphs>
  <Slides>141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141</vt:i4>
      </vt:variant>
    </vt:vector>
  </HeadingPairs>
  <TitlesOfParts>
    <vt:vector size="148" baseType="lpstr">
      <vt:lpstr>Arabic Transparent</vt:lpstr>
      <vt:lpstr>Arial</vt:lpstr>
      <vt:lpstr>Calibri</vt:lpstr>
      <vt:lpstr>Franklin Gothic Book</vt:lpstr>
      <vt:lpstr>Times New Roman</vt:lpstr>
      <vt:lpstr>Wingdings</vt:lpstr>
      <vt:lpstr>سمة Office</vt:lpstr>
      <vt:lpstr>BANK MANAEGMENT CHAPTER 1 </vt:lpstr>
      <vt:lpstr>CHAPTER-1 LETTER OF CREDIT </vt:lpstr>
      <vt:lpstr>PowerPoint Presentation</vt:lpstr>
      <vt:lpstr>PowerPoint Presentation</vt:lpstr>
      <vt:lpstr>From the above definition of Letter of Credit, it is clear that there are following parties to a Letter of Credit.</vt:lpstr>
      <vt:lpstr>Types of Letters of Credit The Letter of Credit</vt:lpstr>
      <vt:lpstr>I. Travelers' Letter of Credit Such types of Letters of Credit are issued by the banks for the convenience of the travelers. The travelers are saved from the risk of travelling with heavy cash with them.</vt:lpstr>
      <vt:lpstr>Types of Travellers’ Letter of Credit: The Travellers’ Letter of Credit can be divided into the following forms:</vt:lpstr>
      <vt:lpstr>II. Commercial Letter of Credit Such letters of credit are issued to facilitate trade and commerce particularly the international trade. An exporter is reluctant to send goods to the importer because he wants to minimise the risk for the payment.</vt:lpstr>
      <vt:lpstr>Continue </vt:lpstr>
      <vt:lpstr>Continue </vt:lpstr>
      <vt:lpstr>Opening a Letter of Credit </vt:lpstr>
      <vt:lpstr>Opening a Letter of Credit</vt:lpstr>
      <vt:lpstr>ADVANTAGES OF LETTER OF CREDIT</vt:lpstr>
      <vt:lpstr>PowerPoint Presentation</vt:lpstr>
      <vt:lpstr>Questions for Discussion</vt:lpstr>
      <vt:lpstr>BANK MANAEGMENT CHAPTER 2 </vt:lpstr>
      <vt:lpstr>CHAPTER-2: GUARANTEES</vt:lpstr>
      <vt:lpstr>PowerPoint Presentation</vt:lpstr>
      <vt:lpstr>PowerPoint Presentation</vt:lpstr>
      <vt:lpstr>Three parties are involved in this contract of guarantee. They are as follows:</vt:lpstr>
      <vt:lpstr>Kinds of Guarantees</vt:lpstr>
      <vt:lpstr>The specific guarantee may be either Financial or Performance:</vt:lpstr>
      <vt:lpstr>PowerPoint Presentation</vt:lpstr>
      <vt:lpstr>PowerPoint Presentation</vt:lpstr>
      <vt:lpstr>PowerPoint Presentation</vt:lpstr>
      <vt:lpstr>PowerPoint Presentation</vt:lpstr>
      <vt:lpstr>BANK MANAEGMENT CHAPTER 3 </vt:lpstr>
      <vt:lpstr>CHAPTER-1: BANKER AND CUSTOMER INTRODUCTION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BANK MANAEGMENT CHAPTER 4 </vt:lpstr>
      <vt:lpstr>CHAPTER-4</vt:lpstr>
      <vt:lpstr>INTRODUCTION</vt:lpstr>
      <vt:lpstr>PowerPoint Presentation</vt:lpstr>
      <vt:lpstr>Principles of Sound Lending </vt:lpstr>
      <vt:lpstr>Forms of Lending (Advances)</vt:lpstr>
      <vt:lpstr>PowerPoint Presentation</vt:lpstr>
      <vt:lpstr>PowerPoint Presentation</vt:lpstr>
      <vt:lpstr>PowerPoint Presentation</vt:lpstr>
      <vt:lpstr>PowerPoint Presentation</vt:lpstr>
      <vt:lpstr>Distinction between Loan and Cash Credit</vt:lpstr>
      <vt:lpstr>Distinction between Cash Credit and Overdraft</vt:lpstr>
      <vt:lpstr>Types of Loans and Advances Loans and advances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1-4  حسابات التوفير Savings Accounts   </vt:lpstr>
      <vt:lpstr> Open a savings account  فتح حساب التوفير </vt:lpstr>
      <vt:lpstr>PowerPoint Presentation</vt:lpstr>
      <vt:lpstr>PowerPoint Presentation</vt:lpstr>
      <vt:lpstr>PowerPoint Presentation</vt:lpstr>
      <vt:lpstr>PowerPoint Presentation</vt:lpstr>
      <vt:lpstr>PowerPoint Presentation</vt:lpstr>
      <vt:lpstr> الودائع النقدية 1-5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الائتمان المصرفي : </vt:lpstr>
      <vt:lpstr>PowerPoint Presentation</vt:lpstr>
      <vt:lpstr>PowerPoint Presentation</vt:lpstr>
      <vt:lpstr>ثانياً / مؤسسات الائتمان : ونعني بها المؤسسات التي تقدم الأئتمان سواء كانت مؤسسات مصرفية أو مؤسسات مالية أو مؤسسات أعمال تتعامل بالبيع الآجل وهي كالآتي :</vt:lpstr>
      <vt:lpstr>PowerPoint Presentation</vt:lpstr>
      <vt:lpstr>PowerPoint Presentation</vt:lpstr>
      <vt:lpstr>القروض التجارية : 1.7</vt:lpstr>
      <vt:lpstr>القروض التجارية :</vt:lpstr>
      <vt:lpstr>أنواع القروض </vt:lpstr>
      <vt:lpstr>التسهيلات المصرفية </vt:lpstr>
      <vt:lpstr>قسم الكمبيالات The Bills </vt:lpstr>
      <vt:lpstr>PowerPoint Presentation</vt:lpstr>
      <vt:lpstr>شروط خصم الكمبيالة </vt:lpstr>
      <vt:lpstr>PowerPoint Presentation</vt:lpstr>
      <vt:lpstr>PowerPoint Presentation</vt:lpstr>
      <vt:lpstr>PowerPoint Presentation</vt:lpstr>
      <vt:lpstr>الإجراءات الخاصة بخصم الكمبيالة</vt:lpstr>
      <vt:lpstr>أما احتساب الفوائد والعمولات فيتم باجراء الخطوات التالية :- </vt:lpstr>
      <vt:lpstr>PowerPoint Presentation</vt:lpstr>
      <vt:lpstr>PowerPoint Presentation</vt:lpstr>
      <vt:lpstr>PowerPoint Presentation</vt:lpstr>
      <vt:lpstr>  العمليات المصرفية الخارجية Foreign Banking Operations وهي العمليات الاقتصادية الخارجية والتي تسعى البنك في تقديم خدماتها وسنتناول في هذا الجانب الخدمات التي تقدمها البنك ومنها :-    </vt:lpstr>
      <vt:lpstr>1-2  الحوالات الخارجية   Foreign Transfers </vt:lpstr>
      <vt:lpstr>أنواع الحوالات </vt:lpstr>
      <vt:lpstr> إجراءات عملية التحويل إلى الخارج </vt:lpstr>
      <vt:lpstr>PowerPoint Presentation</vt:lpstr>
      <vt:lpstr>أنواع الحوالات الواردة</vt:lpstr>
      <vt:lpstr>PowerPoint Presentation</vt:lpstr>
      <vt:lpstr> 2-2الشيكات بالعملات الأجنبية</vt:lpstr>
      <vt:lpstr>PowerPoint Presentation</vt:lpstr>
      <vt:lpstr>الشيكات السياحية</vt:lpstr>
      <vt:lpstr>أولا : مميزات الشيكات السياحية</vt:lpstr>
      <vt:lpstr>ثانيا : بيع شيكات المسافرين للعملاء </vt:lpstr>
      <vt:lpstr>ثالثا : شراء وصرف شيكات المسافرين من قبل البنك    </vt:lpstr>
      <vt:lpstr>PowerPoint Presentation</vt:lpstr>
      <vt:lpstr>خطابات الضمان 3-2 </vt:lpstr>
      <vt:lpstr>PowerPoint Presentation</vt:lpstr>
      <vt:lpstr>PowerPoint Presentation</vt:lpstr>
      <vt:lpstr>PowerPoint Presentation</vt:lpstr>
      <vt:lpstr>أنواع خطابات الضمان حسب أغراضها : يمكن تقسيم خطابات الضمان بحسب أشكاله والغاية التي تصدر من أجلها خطابات الضمان إلى الأشكال الآتية :-</vt:lpstr>
      <vt:lpstr>PowerPoint Presentation</vt:lpstr>
      <vt:lpstr>PowerPoint Presentation</vt:lpstr>
      <vt:lpstr>الشروط الواجب توفرها في خطابات الضمان الكمر كية : </vt:lpstr>
      <vt:lpstr>PowerPoint Presentation</vt:lpstr>
      <vt:lpstr>خطابات الضمان التي تصدر بطلب داخلي لمنفعة جهة داخل العراق : </vt:lpstr>
      <vt:lpstr>PowerPoint Presentation</vt:lpstr>
      <vt:lpstr>PowerPoint Presentation</vt:lpstr>
      <vt:lpstr>PowerPoint Presentation</vt:lpstr>
      <vt:lpstr>ثالثا:- اجرءات اصدار خطابات الضمان :     ان الاجراءات العملية لاصدار خطاب الضمان هي كمايلي :- </vt:lpstr>
      <vt:lpstr>PowerPoint Presentation</vt:lpstr>
      <vt:lpstr>PowerPoint Presentation</vt:lpstr>
      <vt:lpstr>PowerPoint Presentation</vt:lpstr>
      <vt:lpstr>خطابات الضمان التي تصدر بطلب خارجي لمنفعة جهة داخل العراق :- </vt:lpstr>
      <vt:lpstr>PowerPoint Presentation</vt:lpstr>
      <vt:lpstr>PowerPoint Presentation</vt:lpstr>
      <vt:lpstr>   الاعتمادات المستندية الصادرة الاستيراد4-2 </vt:lpstr>
      <vt:lpstr>PowerPoint Presentation</vt:lpstr>
      <vt:lpstr>PowerPoint Presentation</vt:lpstr>
      <vt:lpstr>ثالثا : انواع الاعتمادات المستندية : </vt:lpstr>
      <vt:lpstr>3- الاعتمادات القابل للتحويل :-    </vt:lpstr>
      <vt:lpstr>PowerPoint Presentation</vt:lpstr>
    </vt:vector>
  </TitlesOfParts>
  <Company>barzan.com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العمليات المصرفية</dc:title>
  <dc:creator>baro</dc:creator>
  <cp:lastModifiedBy>AMEER</cp:lastModifiedBy>
  <cp:revision>631</cp:revision>
  <dcterms:created xsi:type="dcterms:W3CDTF">2012-03-19T09:27:12Z</dcterms:created>
  <dcterms:modified xsi:type="dcterms:W3CDTF">2019-06-07T22:39:34Z</dcterms:modified>
</cp:coreProperties>
</file>