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9" r:id="rId4"/>
    <p:sldId id="261" r:id="rId5"/>
    <p:sldId id="262" r:id="rId6"/>
    <p:sldId id="266" r:id="rId7"/>
    <p:sldId id="263" r:id="rId8"/>
    <p:sldId id="264" r:id="rId9"/>
    <p:sldId id="265" r:id="rId10"/>
    <p:sldId id="25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9949" autoAdjust="0"/>
    <p:restoredTop sz="82081" autoAdjust="0"/>
  </p:normalViewPr>
  <p:slideViewPr>
    <p:cSldViewPr snapToGrid="0">
      <p:cViewPr varScale="1">
        <p:scale>
          <a:sx n="91" d="100"/>
          <a:sy n="91" d="100"/>
        </p:scale>
        <p:origin x="984" y="90"/>
      </p:cViewPr>
      <p:guideLst/>
    </p:cSldViewPr>
  </p:slideViewPr>
  <p:notesTextViewPr>
    <p:cViewPr>
      <p:scale>
        <a:sx n="3" d="2"/>
        <a:sy n="3" d="2"/>
      </p:scale>
      <p:origin x="0" y="0"/>
    </p:cViewPr>
  </p:notesTextViewPr>
  <p:notesViewPr>
    <p:cSldViewPr snapToGrid="0">
      <p:cViewPr>
        <p:scale>
          <a:sx n="100" d="100"/>
          <a:sy n="100" d="100"/>
        </p:scale>
        <p:origin x="3468" y="-3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6BCB9D-EDB6-46A3-88B1-48269DFE228F}" type="datetimeFigureOut">
              <a:rPr lang="en-US" smtClean="0"/>
              <a:t>7/12/2023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F11BE9-47D9-4575-9F61-E0644A6F0FB6}" type="slidenum">
              <a:rPr lang="en-US" smtClean="0"/>
              <a:t>‹#›</a:t>
            </a:fld>
            <a:endParaRPr lang="en-US"/>
          </a:p>
        </p:txBody>
      </p:sp>
    </p:spTree>
    <p:extLst>
      <p:ext uri="{BB962C8B-B14F-4D97-AF65-F5344CB8AC3E}">
        <p14:creationId xmlns:p14="http://schemas.microsoft.com/office/powerpoint/2010/main" val="1750812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worldbank.org/gep"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2203450"/>
          </a:xfrm>
        </p:spPr>
        <p:txBody>
          <a:bodyPr/>
          <a:lstStyle/>
          <a:p>
            <a:pPr>
              <a:lnSpc>
                <a:spcPct val="150000"/>
              </a:lnSpc>
            </a:pPr>
            <a:r>
              <a:rPr lang="en-US" sz="1400" b="1" dirty="0"/>
              <a:t>Starting with </a:t>
            </a:r>
            <a:r>
              <a:rPr lang="en-US" sz="1400" b="1"/>
              <a:t>the salutation: </a:t>
            </a:r>
            <a:endParaRPr lang="en-US" sz="1400" b="1" dirty="0"/>
          </a:p>
          <a:p>
            <a:pPr>
              <a:lnSpc>
                <a:spcPct val="150000"/>
              </a:lnSpc>
            </a:pPr>
            <a:r>
              <a:rPr lang="en-US" dirty="0"/>
              <a:t>Hello everyone, our dear followers. I am d. Kawa Wali from Salahaddin University - Erbil. On behalf of my fellow paper contributors, Lecturer Bnar Karim Darwish and dr. Rodrigo Velasco, It gives me great pleasure to stand here to present to you our research paper entitled:  </a:t>
            </a:r>
          </a:p>
          <a:p>
            <a:pPr>
              <a:lnSpc>
                <a:spcPct val="150000"/>
              </a:lnSpc>
            </a:pPr>
            <a:r>
              <a:rPr lang="en-US" b="1" dirty="0"/>
              <a:t>Inflation Accounting: Price Index during Inflation vs. Historical Cost</a:t>
            </a:r>
          </a:p>
        </p:txBody>
      </p:sp>
      <p:sp>
        <p:nvSpPr>
          <p:cNvPr id="4" name="Slide Number Placeholder 3"/>
          <p:cNvSpPr>
            <a:spLocks noGrp="1"/>
          </p:cNvSpPr>
          <p:nvPr>
            <p:ph type="sldNum" sz="quarter" idx="5"/>
          </p:nvPr>
        </p:nvSpPr>
        <p:spPr/>
        <p:txBody>
          <a:bodyPr/>
          <a:lstStyle/>
          <a:p>
            <a:fld id="{AAF11BE9-47D9-4575-9F61-E0644A6F0FB6}" type="slidenum">
              <a:rPr lang="en-US" smtClean="0"/>
              <a:t>1</a:t>
            </a:fld>
            <a:endParaRPr lang="en-US"/>
          </a:p>
        </p:txBody>
      </p:sp>
    </p:spTree>
    <p:extLst>
      <p:ext uri="{BB962C8B-B14F-4D97-AF65-F5344CB8AC3E}">
        <p14:creationId xmlns:p14="http://schemas.microsoft.com/office/powerpoint/2010/main" val="4093143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2832100"/>
          </a:xfrm>
        </p:spPr>
        <p:txBody>
          <a:bodyPr/>
          <a:lstStyle/>
          <a:p>
            <a:endParaRPr lang="en-US" b="1" dirty="0"/>
          </a:p>
          <a:p>
            <a:r>
              <a:rPr lang="en-US" b="1" dirty="0"/>
              <a:t>Personal Biography:</a:t>
            </a:r>
          </a:p>
          <a:p>
            <a:endParaRPr lang="en-US" dirty="0"/>
          </a:p>
          <a:p>
            <a:pPr algn="justLow"/>
            <a:r>
              <a:rPr lang="en-US" dirty="0"/>
              <a:t>Kawa Wali is a seasoned academic with more than ten years of experience at Salahaddin University in Erbil. He specializes in the subjects of managerial and financial accounting. In addition to a PhD in Accounting/Financial Accounting from Salahaddin University in collaboration with Erasmus University-Rotterdam, he has a bachelor's and master's degree in accounting and finance from Erasmus University-Rotterdam in the Netherlands. His areas of interest in research include risk management, corporate governance, IFRS, and financial reporting. His extended tenure at Salahaddin University, where he continues to guide and encourage students seeking professions in accounting and finance, demonstrates his commitment to teaching and research.</a:t>
            </a:r>
          </a:p>
        </p:txBody>
      </p:sp>
      <p:sp>
        <p:nvSpPr>
          <p:cNvPr id="4" name="Slide Number Placeholder 3"/>
          <p:cNvSpPr>
            <a:spLocks noGrp="1"/>
          </p:cNvSpPr>
          <p:nvPr>
            <p:ph type="sldNum" sz="quarter" idx="5"/>
          </p:nvPr>
        </p:nvSpPr>
        <p:spPr/>
        <p:txBody>
          <a:bodyPr/>
          <a:lstStyle/>
          <a:p>
            <a:fld id="{AAF11BE9-47D9-4575-9F61-E0644A6F0FB6}" type="slidenum">
              <a:rPr lang="en-US" smtClean="0"/>
              <a:t>10</a:t>
            </a:fld>
            <a:endParaRPr lang="en-US"/>
          </a:p>
        </p:txBody>
      </p:sp>
    </p:spTree>
    <p:extLst>
      <p:ext uri="{BB962C8B-B14F-4D97-AF65-F5344CB8AC3E}">
        <p14:creationId xmlns:p14="http://schemas.microsoft.com/office/powerpoint/2010/main" val="2170099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95404"/>
          </a:xfrm>
        </p:spPr>
        <p:txBody>
          <a:bodyPr/>
          <a:lstStyle/>
          <a:p>
            <a:pPr algn="just"/>
            <a:r>
              <a:rPr lang="en-US" sz="1400" b="1" dirty="0"/>
              <a:t>Introduction: </a:t>
            </a:r>
            <a:endParaRPr lang="en-US" dirty="0"/>
          </a:p>
          <a:p>
            <a:pPr marL="171450" indent="-171450" algn="just">
              <a:buFont typeface="Wingdings" panose="05000000000000000000" pitchFamily="2" charset="2"/>
              <a:buChar char="Ø"/>
            </a:pPr>
            <a:r>
              <a:rPr lang="en-US" dirty="0"/>
              <a:t>Our research paper investigates the effects of inflation on financial reporting and accounting procedures, with a focus on the comparison between price index and historical cost accounting methods. It also considers the use of the Constant Purchasing Power Accounting (CPPA) method and the regulations outlined in IAS 29 and FAS 33 for adjusting net assets in the presence of inflation. The study aims to highlight the importance of accurate inflation accounting and its impact on financial statements. </a:t>
            </a:r>
            <a:r>
              <a:rPr lang="en-PH" dirty="0">
                <a:effectLst/>
                <a:ea typeface="Calibri" panose="020F0502020204030204" pitchFamily="34" charset="0"/>
                <a:cs typeface="Arial" panose="020B0604020202020204" pitchFamily="34" charset="0"/>
              </a:rPr>
              <a:t>Investigate the effects of inflation on financial reporting and accounting practices.</a:t>
            </a:r>
          </a:p>
          <a:p>
            <a:pPr marL="171450" indent="-171450" algn="just">
              <a:buFont typeface="Wingdings" panose="05000000000000000000" pitchFamily="2" charset="2"/>
              <a:buChar char="Ø"/>
            </a:pPr>
            <a:r>
              <a:rPr lang="en-PH" dirty="0">
                <a:effectLst/>
                <a:ea typeface="Calibri" panose="020F0502020204030204" pitchFamily="34" charset="0"/>
                <a:cs typeface="Arial" panose="020B0604020202020204" pitchFamily="34" charset="0"/>
              </a:rPr>
              <a:t>The paper begins with an introduction to the importance of inflation accounting and the comparison between price index and historical cost methods. It highlights the regulations outlined in IAS 29 and FAS 33 for adjusting net assets in the presence of inflation. The study then explores the use of the Constant Purchasing Power Accounting (CPPA) method for restating financial statements. It analyzes the implications of different accounting methods on financial ratios and performance indicators. The paper concludes by summarizing the findings and emphasizing the significance of accurate inflation accounting in financial reporting</a:t>
            </a:r>
            <a:endParaRPr lang="en-US" dirty="0">
              <a:effectLst/>
              <a:ea typeface="Calibri" panose="020F0502020204030204" pitchFamily="34" charset="0"/>
              <a:cs typeface="Arial" panose="020B0604020202020204" pitchFamily="34" charset="0"/>
            </a:endParaRPr>
          </a:p>
          <a:p>
            <a:pPr marL="171450" indent="-171450">
              <a:buFont typeface="Wingdings" panose="05000000000000000000" pitchFamily="2" charset="2"/>
              <a:buChar char="Ø"/>
            </a:pPr>
            <a:r>
              <a:rPr lang="en-PH" dirty="0">
                <a:effectLst/>
                <a:ea typeface="Calibri" panose="020F0502020204030204" pitchFamily="34" charset="0"/>
                <a:cs typeface="Arial" panose="020B0604020202020204" pitchFamily="34" charset="0"/>
              </a:rPr>
              <a:t>A comprehensive review of the relevant literature on accounting for inflation and its impact on financial reporting is conducted. This includes studies by Humphrey (1981), </a:t>
            </a:r>
            <a:r>
              <a:rPr lang="en-US" dirty="0">
                <a:effectLst/>
                <a:ea typeface="Times New Roman" panose="02020603050405020304" pitchFamily="18" charset="0"/>
                <a:cs typeface="Arial" panose="020B0604020202020204" pitchFamily="34" charset="0"/>
              </a:rPr>
              <a:t>Bulow &amp;</a:t>
            </a:r>
            <a:r>
              <a:rPr lang="en-US" spc="-20" dirty="0">
                <a:effectLst/>
                <a:ea typeface="Times New Roman" panose="02020603050405020304" pitchFamily="18" charset="0"/>
                <a:cs typeface="Arial" panose="020B0604020202020204" pitchFamily="34" charset="0"/>
              </a:rPr>
              <a:t> </a:t>
            </a:r>
            <a:r>
              <a:rPr lang="en-US" dirty="0">
                <a:effectLst/>
                <a:ea typeface="Times New Roman" panose="02020603050405020304" pitchFamily="18" charset="0"/>
                <a:cs typeface="Arial" panose="020B0604020202020204" pitchFamily="34" charset="0"/>
              </a:rPr>
              <a:t>Shoven</a:t>
            </a:r>
            <a:r>
              <a:rPr lang="en-US" dirty="0">
                <a:effectLst/>
                <a:ea typeface="Calibri" panose="020F0502020204030204" pitchFamily="34" charset="0"/>
                <a:cs typeface="Arial" panose="020B0604020202020204" pitchFamily="34" charset="0"/>
              </a:rPr>
              <a:t> </a:t>
            </a:r>
            <a:r>
              <a:rPr lang="en-PH" dirty="0">
                <a:effectLst/>
                <a:ea typeface="Calibri" panose="020F0502020204030204" pitchFamily="34" charset="0"/>
                <a:cs typeface="Arial" panose="020B0604020202020204" pitchFamily="34" charset="0"/>
              </a:rPr>
              <a:t>(1982), Smith and Johnson (2018), Javid (2019), and Binns et al. (2023). The review provides background for the research, identifies key concepts and challenges in inflation accounting, and lays out the rationale for the necessity of adjustments in the financial statements.</a:t>
            </a:r>
            <a:endParaRPr lang="en-US" dirty="0">
              <a:effectLst/>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AF11BE9-47D9-4575-9F61-E0644A6F0FB6}" type="slidenum">
              <a:rPr lang="en-US" smtClean="0"/>
              <a:t>2</a:t>
            </a:fld>
            <a:endParaRPr lang="en-US"/>
          </a:p>
        </p:txBody>
      </p:sp>
    </p:spTree>
    <p:extLst>
      <p:ext uri="{BB962C8B-B14F-4D97-AF65-F5344CB8AC3E}">
        <p14:creationId xmlns:p14="http://schemas.microsoft.com/office/powerpoint/2010/main" val="3169273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846467"/>
          </a:xfrm>
        </p:spPr>
        <p:txBody>
          <a:bodyPr/>
          <a:lstStyle/>
          <a:p>
            <a:pPr algn="just"/>
            <a:r>
              <a:rPr lang="en-US" sz="1400" b="1" dirty="0">
                <a:ea typeface="Calibri" panose="020F0502020204030204" pitchFamily="34" charset="0"/>
                <a:cs typeface="Arial" panose="020B0604020202020204" pitchFamily="34" charset="0"/>
              </a:rPr>
              <a:t>Introduction, continue:</a:t>
            </a:r>
          </a:p>
          <a:p>
            <a:pPr algn="just"/>
            <a:endParaRPr lang="en-US" dirty="0">
              <a:ea typeface="Calibri" panose="020F0502020204030204" pitchFamily="34" charset="0"/>
              <a:cs typeface="Arial" panose="020B0604020202020204" pitchFamily="34" charset="0"/>
            </a:endParaRPr>
          </a:p>
          <a:p>
            <a:pPr algn="just"/>
            <a:r>
              <a:rPr lang="en-US" dirty="0">
                <a:ea typeface="Calibri" panose="020F0502020204030204" pitchFamily="34" charset="0"/>
                <a:cs typeface="Arial" panose="020B0604020202020204" pitchFamily="34" charset="0"/>
              </a:rPr>
              <a:t>The paper will achieve several objectives including</a:t>
            </a:r>
            <a:r>
              <a:rPr lang="en-PH" dirty="0">
                <a:ea typeface="Calibri" panose="020F0502020204030204" pitchFamily="34" charset="0"/>
                <a:cs typeface="Arial" panose="020B0604020202020204" pitchFamily="34" charset="0"/>
              </a:rPr>
              <a:t>: </a:t>
            </a:r>
          </a:p>
          <a:p>
            <a:pPr algn="just"/>
            <a:endParaRPr lang="en-PH" dirty="0">
              <a:effectLst/>
              <a:ea typeface="Calibri" panose="020F0502020204030204" pitchFamily="34" charset="0"/>
              <a:cs typeface="Arial" panose="020B0604020202020204" pitchFamily="34" charset="0"/>
            </a:endParaRPr>
          </a:p>
          <a:p>
            <a:pPr marL="171450" indent="-171450" algn="just">
              <a:lnSpc>
                <a:spcPct val="150000"/>
              </a:lnSpc>
              <a:buFont typeface="Wingdings" panose="05000000000000000000" pitchFamily="2" charset="2"/>
              <a:buChar char="Ø"/>
            </a:pPr>
            <a:r>
              <a:rPr lang="en-PH" dirty="0">
                <a:effectLst/>
                <a:ea typeface="Calibri" panose="020F0502020204030204" pitchFamily="34" charset="0"/>
                <a:cs typeface="Arial" panose="020B0604020202020204" pitchFamily="34" charset="0"/>
              </a:rPr>
              <a:t>Investigate the effects of inflation on financial reporting and accounting practices.</a:t>
            </a:r>
            <a:endParaRPr lang="en-US" dirty="0">
              <a:effectLst/>
              <a:ea typeface="Calibri" panose="020F0502020204030204" pitchFamily="34" charset="0"/>
              <a:cs typeface="Arial" panose="020B0604020202020204" pitchFamily="34" charset="0"/>
            </a:endParaRPr>
          </a:p>
          <a:p>
            <a:pPr marL="171450" indent="-171450" algn="just">
              <a:lnSpc>
                <a:spcPct val="150000"/>
              </a:lnSpc>
              <a:buFont typeface="Wingdings" panose="05000000000000000000" pitchFamily="2" charset="2"/>
              <a:buChar char="Ø"/>
            </a:pPr>
            <a:r>
              <a:rPr lang="en-PH" dirty="0">
                <a:effectLst/>
                <a:ea typeface="Calibri" panose="020F0502020204030204" pitchFamily="34" charset="0"/>
                <a:cs typeface="Arial" panose="020B0604020202020204" pitchFamily="34" charset="0"/>
              </a:rPr>
              <a:t>Compare the price index method with historical cost accounting, taking into account the regulations outlined in IAS 29 and FAS 33.</a:t>
            </a:r>
            <a:endParaRPr lang="en-US" dirty="0">
              <a:effectLst/>
              <a:ea typeface="Calibri" panose="020F0502020204030204" pitchFamily="34" charset="0"/>
              <a:cs typeface="Arial" panose="020B0604020202020204" pitchFamily="34" charset="0"/>
            </a:endParaRPr>
          </a:p>
          <a:p>
            <a:pPr marL="171450" indent="-171450" algn="just">
              <a:lnSpc>
                <a:spcPct val="150000"/>
              </a:lnSpc>
              <a:buFont typeface="Wingdings" panose="05000000000000000000" pitchFamily="2" charset="2"/>
              <a:buChar char="Ø"/>
            </a:pPr>
            <a:r>
              <a:rPr lang="en-PH" dirty="0">
                <a:effectLst/>
                <a:ea typeface="Calibri" panose="020F0502020204030204" pitchFamily="34" charset="0"/>
                <a:cs typeface="Arial" panose="020B0604020202020204" pitchFamily="34" charset="0"/>
              </a:rPr>
              <a:t>Examine the use of the Constant Purchasing Power Accounting (CPPA) method for restating financial statements.</a:t>
            </a:r>
            <a:endParaRPr lang="en-US" dirty="0">
              <a:effectLst/>
              <a:ea typeface="Calibri" panose="020F0502020204030204" pitchFamily="34" charset="0"/>
              <a:cs typeface="Arial" panose="020B0604020202020204" pitchFamily="34" charset="0"/>
            </a:endParaRPr>
          </a:p>
          <a:p>
            <a:pPr marL="171450" indent="-171450" algn="just">
              <a:lnSpc>
                <a:spcPct val="150000"/>
              </a:lnSpc>
              <a:buFont typeface="Wingdings" panose="05000000000000000000" pitchFamily="2" charset="2"/>
              <a:buChar char="Ø"/>
            </a:pPr>
            <a:r>
              <a:rPr lang="en-PH" dirty="0">
                <a:effectLst/>
                <a:ea typeface="Calibri" panose="020F0502020204030204" pitchFamily="34" charset="0"/>
                <a:cs typeface="Arial" panose="020B0604020202020204" pitchFamily="34" charset="0"/>
              </a:rPr>
              <a:t>Analyze the implications of different accounting methods on financial ratios and performance indicators.</a:t>
            </a:r>
          </a:p>
          <a:p>
            <a:pPr marL="171450" indent="-171450" algn="just">
              <a:lnSpc>
                <a:spcPct val="150000"/>
              </a:lnSpc>
              <a:buFont typeface="Wingdings" panose="05000000000000000000" pitchFamily="2" charset="2"/>
              <a:buChar char="Ø"/>
            </a:pPr>
            <a:r>
              <a:rPr lang="en-US" dirty="0"/>
              <a:t>The study aims to highlight the importance of accurate accounting for inflation and its impact on the financial statements.</a:t>
            </a:r>
          </a:p>
        </p:txBody>
      </p:sp>
      <p:sp>
        <p:nvSpPr>
          <p:cNvPr id="4" name="Slide Number Placeholder 3"/>
          <p:cNvSpPr>
            <a:spLocks noGrp="1"/>
          </p:cNvSpPr>
          <p:nvPr>
            <p:ph type="sldNum" sz="quarter" idx="5"/>
          </p:nvPr>
        </p:nvSpPr>
        <p:spPr/>
        <p:txBody>
          <a:bodyPr/>
          <a:lstStyle/>
          <a:p>
            <a:fld id="{AAF11BE9-47D9-4575-9F61-E0644A6F0FB6}" type="slidenum">
              <a:rPr lang="en-US" smtClean="0"/>
              <a:t>3</a:t>
            </a:fld>
            <a:endParaRPr lang="en-US"/>
          </a:p>
        </p:txBody>
      </p:sp>
    </p:spTree>
    <p:extLst>
      <p:ext uri="{BB962C8B-B14F-4D97-AF65-F5344CB8AC3E}">
        <p14:creationId xmlns:p14="http://schemas.microsoft.com/office/powerpoint/2010/main" val="3694845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216400"/>
          </a:xfrm>
        </p:spPr>
        <p:txBody>
          <a:bodyPr/>
          <a:lstStyle/>
          <a:p>
            <a:pPr algn="just">
              <a:lnSpc>
                <a:spcPct val="150000"/>
              </a:lnSpc>
            </a:pPr>
            <a:r>
              <a:rPr lang="en-PH" sz="1400" b="1" dirty="0">
                <a:effectLst/>
                <a:ea typeface="Calibri" panose="020F0502020204030204" pitchFamily="34" charset="0"/>
                <a:cs typeface="Arial" panose="020B0604020202020204" pitchFamily="34" charset="0"/>
              </a:rPr>
              <a:t>Research Methodology:</a:t>
            </a:r>
          </a:p>
          <a:p>
            <a:pPr marL="171450" indent="-171450" algn="just">
              <a:buFont typeface="Wingdings" panose="05000000000000000000" pitchFamily="2" charset="2"/>
              <a:buChar char="Ø"/>
            </a:pPr>
            <a:r>
              <a:rPr lang="en-PH" sz="1200" dirty="0">
                <a:effectLst/>
                <a:ea typeface="Calibri" panose="020F0502020204030204" pitchFamily="34" charset="0"/>
                <a:cs typeface="Arial" panose="020B0604020202020204" pitchFamily="34" charset="0"/>
              </a:rPr>
              <a:t>The research methodology includes a comprehensive analysis of restated financial data tables using the Constant Purchasing Power Accounting (CPPA) method with different inflation assumptions. Research design focuses on practical application and scenario analysis. </a:t>
            </a:r>
          </a:p>
          <a:p>
            <a:pPr marL="171450" indent="-171450" algn="just">
              <a:buFont typeface="Wingdings" panose="05000000000000000000" pitchFamily="2" charset="2"/>
              <a:buChar char="Ø"/>
            </a:pPr>
            <a:r>
              <a:rPr lang="en-PH" sz="1200" dirty="0">
                <a:effectLst/>
                <a:ea typeface="Calibri" panose="020F0502020204030204" pitchFamily="34" charset="0"/>
                <a:cs typeface="Arial" panose="020B0604020202020204" pitchFamily="34" charset="0"/>
              </a:rPr>
              <a:t>To illustrate the practical application of the CPPA method, the balance sheet, income statement and cashflow statement of Royal Dutch Airlines Company are considered. </a:t>
            </a:r>
          </a:p>
          <a:p>
            <a:pPr marL="171450" indent="-171450" algn="just">
              <a:buFont typeface="Wingdings" panose="05000000000000000000" pitchFamily="2" charset="2"/>
              <a:buChar char="Ø"/>
            </a:pPr>
            <a:r>
              <a:rPr lang="en-PH" sz="1200" dirty="0">
                <a:effectLst/>
                <a:ea typeface="Calibri" panose="020F0502020204030204" pitchFamily="34" charset="0"/>
                <a:cs typeface="Arial" panose="020B0604020202020204" pitchFamily="34" charset="0"/>
              </a:rPr>
              <a:t>The study explores three scenarios with different levels of inflation and applies the restatement methodology. Assumptions are made regarding the indexing of revenues. </a:t>
            </a:r>
          </a:p>
          <a:p>
            <a:pPr marL="171450" indent="-171450" algn="just">
              <a:buFont typeface="Wingdings" panose="05000000000000000000" pitchFamily="2" charset="2"/>
              <a:buChar char="Ø"/>
            </a:pPr>
            <a:r>
              <a:rPr lang="en-PH" sz="1200" dirty="0">
                <a:effectLst/>
                <a:ea typeface="Calibri" panose="020F0502020204030204" pitchFamily="34" charset="0"/>
                <a:cs typeface="Arial" panose="020B0604020202020204" pitchFamily="34" charset="0"/>
              </a:rPr>
              <a:t>The corresponding ratios are computed and compared to assess the impact on performance indicators. </a:t>
            </a:r>
          </a:p>
          <a:p>
            <a:pPr marL="171450" indent="-171450" algn="just">
              <a:buFont typeface="Wingdings" panose="05000000000000000000" pitchFamily="2" charset="2"/>
              <a:buChar char="Ø"/>
            </a:pPr>
            <a:r>
              <a:rPr lang="en-PH" sz="1200" dirty="0">
                <a:effectLst/>
                <a:ea typeface="Calibri" panose="020F0502020204030204" pitchFamily="34" charset="0"/>
                <a:cs typeface="Arial" panose="020B0604020202020204" pitchFamily="34" charset="0"/>
              </a:rPr>
              <a:t>The analysis reveals that indexing revenues improves liquidity, profitability, and solvency ratios, particularly in the cash flow statement analysis where corrections are minimized compared to historical cost accounting. </a:t>
            </a:r>
          </a:p>
          <a:p>
            <a:pPr marL="171450" indent="-171450" algn="just">
              <a:buFont typeface="Wingdings" panose="05000000000000000000" pitchFamily="2" charset="2"/>
              <a:buChar char="Ø"/>
            </a:pPr>
            <a:r>
              <a:rPr lang="en-PH" sz="1200" dirty="0">
                <a:effectLst/>
                <a:ea typeface="Calibri" panose="020F0502020204030204" pitchFamily="34" charset="0"/>
                <a:cs typeface="Arial" panose="020B0604020202020204" pitchFamily="34" charset="0"/>
              </a:rPr>
              <a:t>Inflation accounting using the CPPA method provides additional information to analysts and stakeholders, enhancing the understanding of financial performance.</a:t>
            </a:r>
            <a:endParaRPr lang="en-US" sz="1100" dirty="0">
              <a:effectLst/>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AF11BE9-47D9-4575-9F61-E0644A6F0FB6}" type="slidenum">
              <a:rPr lang="en-US" smtClean="0"/>
              <a:t>4</a:t>
            </a:fld>
            <a:endParaRPr lang="en-US"/>
          </a:p>
        </p:txBody>
      </p:sp>
    </p:spTree>
    <p:extLst>
      <p:ext uri="{BB962C8B-B14F-4D97-AF65-F5344CB8AC3E}">
        <p14:creationId xmlns:p14="http://schemas.microsoft.com/office/powerpoint/2010/main" val="4082926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59111"/>
            <a:ext cx="5486400" cy="4526845"/>
          </a:xfrm>
        </p:spPr>
        <p:txBody>
          <a:bodyPr/>
          <a:lstStyle/>
          <a:p>
            <a:pPr algn="just">
              <a:lnSpc>
                <a:spcPct val="150000"/>
              </a:lnSpc>
            </a:pPr>
            <a:r>
              <a:rPr lang="en-PH" sz="1400" b="1" dirty="0">
                <a:effectLst/>
                <a:ea typeface="Calibri" panose="020F0502020204030204" pitchFamily="34" charset="0"/>
                <a:cs typeface="Arial" panose="020B0604020202020204" pitchFamily="34" charset="0"/>
              </a:rPr>
              <a:t>Research Methodology, continue</a:t>
            </a:r>
          </a:p>
          <a:p>
            <a:pPr marL="171450" indent="-171450" algn="just">
              <a:lnSpc>
                <a:spcPct val="150000"/>
              </a:lnSpc>
              <a:buFont typeface="Wingdings" panose="05000000000000000000" pitchFamily="2" charset="2"/>
              <a:buChar char="Ø"/>
            </a:pPr>
            <a:r>
              <a:rPr lang="en-PH" sz="1200" dirty="0">
                <a:effectLst/>
                <a:ea typeface="Calibri" panose="020F0502020204030204" pitchFamily="34" charset="0"/>
                <a:cs typeface="Arial" panose="020B0604020202020204" pitchFamily="34" charset="0"/>
              </a:rPr>
              <a:t>The CPPA method involves adjusting the balance sheet and income statement based on the relationship between non-monetary assets (N), monetary assets (M), liabilities (L), and proprietor's net worth (P) as demonstrated by the balance sheet equation:</a:t>
            </a:r>
            <a:endParaRPr lang="en-US" sz="1100" dirty="0">
              <a:effectLst/>
              <a:ea typeface="Calibri" panose="020F0502020204030204" pitchFamily="34" charset="0"/>
              <a:cs typeface="Arial" panose="020B0604020202020204" pitchFamily="34" charset="0"/>
            </a:endParaRPr>
          </a:p>
          <a:p>
            <a:pPr algn="just">
              <a:lnSpc>
                <a:spcPct val="150000"/>
              </a:lnSpc>
            </a:pPr>
            <a:r>
              <a:rPr lang="nl-NL" sz="1200" dirty="0">
                <a:effectLst/>
                <a:ea typeface="Calibri" panose="020F0502020204030204" pitchFamily="34" charset="0"/>
                <a:cs typeface="Arial" panose="020B0604020202020204" pitchFamily="34" charset="0"/>
              </a:rPr>
              <a:t>            (Nt + Mt = Lt + Pt)..………………………………………………………………eq.1 </a:t>
            </a:r>
            <a:endParaRPr lang="en-US" sz="1100" dirty="0">
              <a:effectLst/>
              <a:ea typeface="Calibri" panose="020F0502020204030204" pitchFamily="34" charset="0"/>
              <a:cs typeface="Arial" panose="020B0604020202020204" pitchFamily="34" charset="0"/>
            </a:endParaRPr>
          </a:p>
          <a:p>
            <a:pPr algn="just">
              <a:lnSpc>
                <a:spcPct val="150000"/>
              </a:lnSpc>
            </a:pPr>
            <a:r>
              <a:rPr lang="en-PH" sz="1200" dirty="0">
                <a:effectLst/>
                <a:ea typeface="Calibri" panose="020F0502020204030204" pitchFamily="34" charset="0"/>
                <a:cs typeface="Arial" panose="020B0604020202020204" pitchFamily="34" charset="0"/>
              </a:rPr>
              <a:t>     The opening balance sheet is corrected using a general price index (p) to derive       </a:t>
            </a:r>
          </a:p>
          <a:p>
            <a:pPr algn="just">
              <a:lnSpc>
                <a:spcPct val="150000"/>
              </a:lnSpc>
            </a:pPr>
            <a:r>
              <a:rPr lang="en-PH" dirty="0">
                <a:ea typeface="Calibri" panose="020F0502020204030204" pitchFamily="34" charset="0"/>
                <a:cs typeface="Arial" panose="020B0604020202020204" pitchFamily="34" charset="0"/>
              </a:rPr>
              <a:t>     </a:t>
            </a:r>
            <a:r>
              <a:rPr lang="en-PH" sz="1200" dirty="0">
                <a:effectLst/>
                <a:ea typeface="Calibri" panose="020F0502020204030204" pitchFamily="34" charset="0"/>
                <a:cs typeface="Arial" panose="020B0604020202020204" pitchFamily="34" charset="0"/>
              </a:rPr>
              <a:t>the restated closing balance sheet </a:t>
            </a:r>
            <a:endParaRPr lang="en-US" sz="1100" dirty="0">
              <a:effectLst/>
              <a:ea typeface="Calibri" panose="020F0502020204030204" pitchFamily="34" charset="0"/>
              <a:cs typeface="Arial" panose="020B0604020202020204" pitchFamily="34" charset="0"/>
            </a:endParaRPr>
          </a:p>
          <a:p>
            <a:pPr algn="just">
              <a:lnSpc>
                <a:spcPct val="150000"/>
              </a:lnSpc>
            </a:pPr>
            <a:r>
              <a:rPr lang="nl-NL" sz="1200" dirty="0">
                <a:effectLst/>
                <a:ea typeface="Calibri" panose="020F0502020204030204" pitchFamily="34" charset="0"/>
                <a:cs typeface="Arial" panose="020B0604020202020204" pitchFamily="34" charset="0"/>
              </a:rPr>
              <a:t>            (Pt+1 = Nt(1+p) + Mt - Lt)………………………………………………………eq.2 </a:t>
            </a:r>
            <a:endParaRPr lang="en-US" sz="1100" dirty="0">
              <a:effectLst/>
              <a:ea typeface="Calibri" panose="020F0502020204030204" pitchFamily="34" charset="0"/>
              <a:cs typeface="Arial" panose="020B0604020202020204" pitchFamily="34" charset="0"/>
            </a:endParaRPr>
          </a:p>
          <a:p>
            <a:pPr marL="171450" indent="-171450" algn="just">
              <a:lnSpc>
                <a:spcPct val="150000"/>
              </a:lnSpc>
              <a:buFont typeface="Wingdings" panose="05000000000000000000" pitchFamily="2" charset="2"/>
              <a:buChar char="Ø"/>
            </a:pPr>
            <a:r>
              <a:rPr lang="en-PH" sz="1200" dirty="0">
                <a:effectLst/>
                <a:ea typeface="Calibri" panose="020F0502020204030204" pitchFamily="34" charset="0"/>
                <a:cs typeface="Arial" panose="020B0604020202020204" pitchFamily="34" charset="0"/>
              </a:rPr>
              <a:t>Additionally, the CPPA profit (YCPP) is calculated by subtracting the restated opening balance sheet from the restated closing balance sheet, highlighting the impact of inflation on profits, including gains on borrowings and losses on lending and holding money. </a:t>
            </a:r>
            <a:endParaRPr lang="en-US" sz="1100" dirty="0">
              <a:effectLst/>
              <a:ea typeface="Calibri" panose="020F0502020204030204" pitchFamily="34" charset="0"/>
              <a:cs typeface="Arial" panose="020B0604020202020204" pitchFamily="34" charset="0"/>
            </a:endParaRPr>
          </a:p>
          <a:p>
            <a:pPr marL="171450" indent="-171450" algn="just">
              <a:lnSpc>
                <a:spcPct val="150000"/>
              </a:lnSpc>
              <a:buFont typeface="Wingdings" panose="05000000000000000000" pitchFamily="2" charset="2"/>
              <a:buChar char="Ø"/>
            </a:pPr>
            <a:r>
              <a:rPr lang="en-PH" sz="1200" dirty="0">
                <a:effectLst/>
                <a:ea typeface="Calibri" panose="020F0502020204030204" pitchFamily="34" charset="0"/>
                <a:cs typeface="Arial" panose="020B0604020202020204" pitchFamily="34" charset="0"/>
              </a:rPr>
              <a:t>Overall, the research contributes to the understanding of the effects of inflation on financial statements and highlights the benefits of the CPPA method in providing additional insights to analysts and stakeholders.</a:t>
            </a:r>
            <a:endParaRPr lang="en-US" sz="1100" dirty="0">
              <a:effectLst/>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AF11BE9-47D9-4575-9F61-E0644A6F0FB6}" type="slidenum">
              <a:rPr lang="en-US" smtClean="0"/>
              <a:t>5</a:t>
            </a:fld>
            <a:endParaRPr lang="en-US"/>
          </a:p>
        </p:txBody>
      </p:sp>
    </p:spTree>
    <p:extLst>
      <p:ext uri="{BB962C8B-B14F-4D97-AF65-F5344CB8AC3E}">
        <p14:creationId xmlns:p14="http://schemas.microsoft.com/office/powerpoint/2010/main" val="3803044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19600"/>
          </a:xfrm>
        </p:spPr>
        <p:txBody>
          <a:bodyPr/>
          <a:lstStyle/>
          <a:p>
            <a:pPr marL="171450" indent="-171450">
              <a:buFont typeface="Wingdings" panose="05000000000000000000" pitchFamily="2" charset="2"/>
              <a:buChar char="Ø"/>
            </a:pPr>
            <a:r>
              <a:rPr lang="en-US" b="0" i="0" dirty="0">
                <a:solidFill>
                  <a:srgbClr val="000000"/>
                </a:solidFill>
                <a:effectLst/>
                <a:latin typeface="MuseoSans-500"/>
              </a:rPr>
              <a:t>High-Inflation Environment: </a:t>
            </a:r>
            <a:r>
              <a:rPr lang="en-US" b="0" i="0" dirty="0">
                <a:solidFill>
                  <a:srgbClr val="000000"/>
                </a:solidFill>
                <a:effectLst/>
                <a:latin typeface="MuseoSans-300"/>
              </a:rPr>
              <a:t>The worst inflation in decades and the persistent effects of Russia's conflict in Ukraine on the European and international energy markets have exacerbated the threats to financial stability. An abrupt, disruptive tightening in financial conditions runs the danger of interacting with preexisting vulnerabilities amid low market liquidity. </a:t>
            </a:r>
          </a:p>
          <a:p>
            <a:pPr marL="171450" indent="-171450">
              <a:buFont typeface="Wingdings" panose="05000000000000000000" pitchFamily="2" charset="2"/>
              <a:buChar char="Ø"/>
            </a:pPr>
            <a:r>
              <a:rPr lang="en-US" b="0" i="0" dirty="0">
                <a:solidFill>
                  <a:srgbClr val="000000"/>
                </a:solidFill>
                <a:effectLst/>
                <a:latin typeface="MuseoSans-300"/>
              </a:rPr>
              <a:t>Rising rates, shaky economic fundamentals, and significant capital flight have increased borrowing costs in developing markets, especially for frontier nations, increasing the likelihood of further defaults. The property crisis in China has gotten worse as a result of the dramatic drops in home sales, which have increased pressure on developers and raised the possibility of financial sector spillovers.</a:t>
            </a:r>
          </a:p>
          <a:p>
            <a:pPr marL="171450" indent="-171450">
              <a:buFont typeface="Wingdings" panose="05000000000000000000" pitchFamily="2" charset="2"/>
              <a:buChar char="Ø"/>
            </a:pPr>
            <a:endParaRPr lang="en-US" dirty="0">
              <a:solidFill>
                <a:srgbClr val="000000"/>
              </a:solidFill>
              <a:latin typeface="MuseoSans-300"/>
            </a:endParaRPr>
          </a:p>
          <a:p>
            <a:pPr marL="171450" indent="-171450">
              <a:buFont typeface="Wingdings" panose="05000000000000000000" pitchFamily="2" charset="2"/>
              <a:buChar char="Ø"/>
            </a:pPr>
            <a:r>
              <a:rPr lang="en-US" dirty="0"/>
              <a:t>Emerging Market and Development Economies EMDEs:  To reduce emissions and prepare for climate change, poor and emerging market economies require major climate financing. The crucial role that private money plays in achieving these goals. It concludes that novel financial mechanisms can assist expand the investment base while overcoming some of the difficulties. To increase private investment and offer capacity for risk-taking, multilateral development banks must be involved. Through its policy guidance, oversight, and capacity building as well as through funding from its new Resilience and Sustainability Trust, which might assist in addressing longer-term structural difficulties brought on by climate change, the IMF can play a catalytic role.</a:t>
            </a:r>
          </a:p>
          <a:p>
            <a:pPr marL="171450" indent="-171450">
              <a:buFont typeface="Wingdings" panose="05000000000000000000" pitchFamily="2" charset="2"/>
              <a:buChar char="Ø"/>
            </a:pPr>
            <a:endParaRPr lang="en-US" dirty="0"/>
          </a:p>
          <a:p>
            <a:pPr marL="171450" indent="-171450">
              <a:buFont typeface="Wingdings" panose="05000000000000000000" pitchFamily="2" charset="2"/>
              <a:buChar char="Ø"/>
            </a:pPr>
            <a:r>
              <a:rPr lang="en-US" dirty="0"/>
              <a:t>Source: World Bank. </a:t>
            </a:r>
            <a:r>
              <a:rPr lang="en-US" dirty="0">
                <a:hlinkClick r:id="rId3"/>
              </a:rPr>
              <a:t>www.worldbank.org/gep</a:t>
            </a:r>
            <a:endParaRPr lang="en-US" dirty="0"/>
          </a:p>
          <a:p>
            <a:pPr marL="171450" indent="-171450">
              <a:buFont typeface="Wingdings" panose="05000000000000000000" pitchFamily="2" charset="2"/>
              <a:buChar char="Ø"/>
            </a:pPr>
            <a:endParaRPr lang="en-US" dirty="0"/>
          </a:p>
        </p:txBody>
      </p:sp>
      <p:sp>
        <p:nvSpPr>
          <p:cNvPr id="4" name="Slide Number Placeholder 3"/>
          <p:cNvSpPr>
            <a:spLocks noGrp="1"/>
          </p:cNvSpPr>
          <p:nvPr>
            <p:ph type="sldNum" sz="quarter" idx="5"/>
          </p:nvPr>
        </p:nvSpPr>
        <p:spPr/>
        <p:txBody>
          <a:bodyPr/>
          <a:lstStyle/>
          <a:p>
            <a:fld id="{AAF11BE9-47D9-4575-9F61-E0644A6F0FB6}" type="slidenum">
              <a:rPr lang="en-US" smtClean="0"/>
              <a:t>6</a:t>
            </a:fld>
            <a:endParaRPr lang="en-US"/>
          </a:p>
        </p:txBody>
      </p:sp>
    </p:spTree>
    <p:extLst>
      <p:ext uri="{BB962C8B-B14F-4D97-AF65-F5344CB8AC3E}">
        <p14:creationId xmlns:p14="http://schemas.microsoft.com/office/powerpoint/2010/main" val="791475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571999"/>
            <a:ext cx="5486400" cy="4113213"/>
          </a:xfrm>
        </p:spPr>
        <p:txBody>
          <a:bodyPr/>
          <a:lstStyle/>
          <a:p>
            <a:pPr marL="180340" algn="just">
              <a:lnSpc>
                <a:spcPct val="150000"/>
              </a:lnSpc>
            </a:pPr>
            <a:r>
              <a:rPr lang="en-PH" sz="1400" b="1" dirty="0">
                <a:effectLst/>
                <a:ea typeface="Calibri" panose="020F0502020204030204" pitchFamily="34" charset="0"/>
                <a:cs typeface="Arial" panose="020B0604020202020204" pitchFamily="34" charset="0"/>
              </a:rPr>
              <a:t>Findings: </a:t>
            </a:r>
            <a:endParaRPr lang="en-US" sz="1100" dirty="0">
              <a:effectLst/>
              <a:ea typeface="Calibri" panose="020F0502020204030204" pitchFamily="34" charset="0"/>
              <a:cs typeface="Arial" panose="020B0604020202020204" pitchFamily="34" charset="0"/>
            </a:endParaRPr>
          </a:p>
          <a:p>
            <a:pPr marL="171450" lvl="0" indent="-171450" algn="justLow">
              <a:lnSpc>
                <a:spcPct val="150000"/>
              </a:lnSpc>
              <a:buFont typeface="Wingdings" panose="05000000000000000000" pitchFamily="2" charset="2"/>
              <a:buChar char="Ø"/>
            </a:pPr>
            <a:r>
              <a:rPr lang="en-PH" sz="1200" dirty="0">
                <a:effectLst/>
                <a:ea typeface="Calibri" panose="020F0502020204030204" pitchFamily="34" charset="0"/>
                <a:cs typeface="Arial" panose="020B0604020202020204" pitchFamily="34" charset="0"/>
              </a:rPr>
              <a:t>The restated financial statements with the CPPA method account for the impact of inflation on historical costs, allowing for a more accurate assessment of the company's financial performance and position.</a:t>
            </a:r>
            <a:endParaRPr lang="en-US" sz="1100" dirty="0">
              <a:effectLst/>
              <a:ea typeface="Calibri" panose="020F0502020204030204" pitchFamily="34" charset="0"/>
              <a:cs typeface="Arial" panose="020B0604020202020204" pitchFamily="34" charset="0"/>
            </a:endParaRPr>
          </a:p>
          <a:p>
            <a:pPr marL="171450" lvl="0" indent="-171450" algn="justLow">
              <a:lnSpc>
                <a:spcPct val="150000"/>
              </a:lnSpc>
              <a:buFont typeface="Wingdings" panose="05000000000000000000" pitchFamily="2" charset="2"/>
              <a:buChar char="Ø"/>
            </a:pPr>
            <a:r>
              <a:rPr lang="en-PH" sz="1200" dirty="0">
                <a:effectLst/>
                <a:ea typeface="Calibri" panose="020F0502020204030204" pitchFamily="34" charset="0"/>
                <a:cs typeface="Arial" panose="020B0604020202020204" pitchFamily="34" charset="0"/>
              </a:rPr>
              <a:t>The restated balance sheets reveal the significant impact of different inflation assumptions on the company's financial position. </a:t>
            </a:r>
          </a:p>
          <a:p>
            <a:pPr marL="171450" lvl="0" indent="-171450" algn="justLow">
              <a:lnSpc>
                <a:spcPct val="150000"/>
              </a:lnSpc>
              <a:buFont typeface="Wingdings" panose="05000000000000000000" pitchFamily="2" charset="2"/>
              <a:buChar char="Ø"/>
            </a:pPr>
            <a:r>
              <a:rPr lang="en-PH" sz="1200" dirty="0">
                <a:effectLst/>
                <a:ea typeface="Calibri" panose="020F0502020204030204" pitchFamily="34" charset="0"/>
                <a:cs typeface="Arial" panose="020B0604020202020204" pitchFamily="34" charset="0"/>
              </a:rPr>
              <a:t>Higher inflation rates result in substantial increases in both assets and liabilities, highlighting the importance of considering the effects of inflation when evaluating a company's financial statements.</a:t>
            </a:r>
            <a:endParaRPr lang="en-US" sz="1100" dirty="0">
              <a:effectLst/>
              <a:ea typeface="Calibri" panose="020F0502020204030204" pitchFamily="34" charset="0"/>
              <a:cs typeface="Arial" panose="020B0604020202020204" pitchFamily="34" charset="0"/>
            </a:endParaRPr>
          </a:p>
          <a:p>
            <a:pPr marL="171450" indent="-171450" algn="justLow">
              <a:lnSpc>
                <a:spcPct val="150000"/>
              </a:lnSpc>
              <a:spcAft>
                <a:spcPts val="800"/>
              </a:spcAft>
              <a:buFont typeface="Wingdings" panose="05000000000000000000" pitchFamily="2" charset="2"/>
              <a:buChar char="Ø"/>
              <a:tabLst>
                <a:tab pos="450215" algn="l"/>
              </a:tabLst>
            </a:pPr>
            <a:r>
              <a:rPr lang="en-PH" sz="1200" dirty="0">
                <a:effectLst/>
                <a:ea typeface="Calibri" panose="020F0502020204030204" pitchFamily="34" charset="0"/>
                <a:cs typeface="Arial" panose="020B0604020202020204" pitchFamily="34" charset="0"/>
              </a:rPr>
              <a:t>The restated income statement shows higher revenues, income from current operations, and profit for the year</a:t>
            </a:r>
            <a:r>
              <a:rPr lang="en-PH" dirty="0">
                <a:ea typeface="Calibri" panose="020F0502020204030204" pitchFamily="34" charset="0"/>
                <a:cs typeface="Arial" panose="020B0604020202020204" pitchFamily="34" charset="0"/>
              </a:rPr>
              <a:t>. </a:t>
            </a:r>
          </a:p>
          <a:p>
            <a:pPr marL="171450" indent="-171450" algn="justLow">
              <a:lnSpc>
                <a:spcPct val="150000"/>
              </a:lnSpc>
              <a:spcAft>
                <a:spcPts val="800"/>
              </a:spcAft>
              <a:buFont typeface="Wingdings" panose="05000000000000000000" pitchFamily="2" charset="2"/>
              <a:buChar char="Ø"/>
              <a:tabLst>
                <a:tab pos="450215" algn="l"/>
              </a:tabLst>
            </a:pPr>
            <a:r>
              <a:rPr lang="en-PH" dirty="0">
                <a:ea typeface="Calibri" panose="020F0502020204030204" pitchFamily="34" charset="0"/>
                <a:cs typeface="Arial" panose="020B0604020202020204" pitchFamily="34" charset="0"/>
              </a:rPr>
              <a:t>The restated income statement shows </a:t>
            </a:r>
            <a:r>
              <a:rPr lang="en-US" dirty="0">
                <a:solidFill>
                  <a:srgbClr val="202124"/>
                </a:solidFill>
                <a:latin typeface="Google Sans"/>
              </a:rPr>
              <a:t>short for </a:t>
            </a:r>
            <a:r>
              <a:rPr lang="en-US" dirty="0">
                <a:solidFill>
                  <a:srgbClr val="040C28"/>
                </a:solidFill>
                <a:latin typeface="Google Sans"/>
              </a:rPr>
              <a:t>earnings before interest, taxes, depreciation and amortization</a:t>
            </a:r>
            <a:r>
              <a:rPr lang="en-US" dirty="0">
                <a:solidFill>
                  <a:srgbClr val="202124"/>
                </a:solidFill>
                <a:latin typeface="Google Sans"/>
              </a:rPr>
              <a:t> </a:t>
            </a:r>
            <a:r>
              <a:rPr lang="en-PH" dirty="0">
                <a:ea typeface="Calibri" panose="020F0502020204030204" pitchFamily="34" charset="0"/>
                <a:cs typeface="Arial" panose="020B0604020202020204" pitchFamily="34" charset="0"/>
              </a:rPr>
              <a:t>EBITDA.</a:t>
            </a:r>
            <a:r>
              <a:rPr lang="en-US" dirty="0">
                <a:solidFill>
                  <a:srgbClr val="202124"/>
                </a:solidFill>
                <a:latin typeface="Google Sans"/>
              </a:rPr>
              <a:t> </a:t>
            </a:r>
            <a:endParaRPr lang="en-PH" sz="1200" dirty="0">
              <a:effectLst/>
              <a:ea typeface="Calibri" panose="020F0502020204030204" pitchFamily="34" charset="0"/>
              <a:cs typeface="Arial" panose="020B0604020202020204" pitchFamily="34" charset="0"/>
            </a:endParaRPr>
          </a:p>
          <a:p>
            <a:pPr marL="171450" lvl="0" indent="-171450" algn="justLow">
              <a:lnSpc>
                <a:spcPct val="150000"/>
              </a:lnSpc>
              <a:spcAft>
                <a:spcPts val="800"/>
              </a:spcAft>
              <a:buFont typeface="Wingdings" panose="05000000000000000000" pitchFamily="2" charset="2"/>
              <a:buChar char="Ø"/>
              <a:tabLst>
                <a:tab pos="450215" algn="l"/>
              </a:tabLst>
            </a:pPr>
            <a:r>
              <a:rPr lang="en-PH" sz="1200" dirty="0">
                <a:effectLst/>
                <a:ea typeface="Calibri" panose="020F0502020204030204" pitchFamily="34" charset="0"/>
                <a:cs typeface="Arial" panose="020B0604020202020204" pitchFamily="34" charset="0"/>
              </a:rPr>
              <a:t>This reflects the impact of inflation on the financial performance of the company.</a:t>
            </a:r>
            <a:endParaRPr lang="en-US" sz="1100" dirty="0">
              <a:effectLst/>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AF11BE9-47D9-4575-9F61-E0644A6F0FB6}" type="slidenum">
              <a:rPr lang="en-US" smtClean="0"/>
              <a:t>7</a:t>
            </a:fld>
            <a:endParaRPr lang="en-US"/>
          </a:p>
        </p:txBody>
      </p:sp>
    </p:spTree>
    <p:extLst>
      <p:ext uri="{BB962C8B-B14F-4D97-AF65-F5344CB8AC3E}">
        <p14:creationId xmlns:p14="http://schemas.microsoft.com/office/powerpoint/2010/main" val="1351989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6450" y="1143000"/>
            <a:ext cx="5245100" cy="2951163"/>
          </a:xfrm>
        </p:spPr>
      </p:sp>
      <p:sp>
        <p:nvSpPr>
          <p:cNvPr id="3" name="Notes Placeholder 2"/>
          <p:cNvSpPr>
            <a:spLocks noGrp="1"/>
          </p:cNvSpPr>
          <p:nvPr>
            <p:ph type="body" idx="1"/>
          </p:nvPr>
        </p:nvSpPr>
        <p:spPr>
          <a:xfrm>
            <a:off x="806450" y="4188794"/>
            <a:ext cx="5245100" cy="4864894"/>
          </a:xfrm>
        </p:spPr>
        <p:txBody>
          <a:bodyPr/>
          <a:lstStyle/>
          <a:p>
            <a:pPr marL="180340" algn="just"/>
            <a:r>
              <a:rPr lang="en-PH" sz="1400" b="1" dirty="0">
                <a:effectLst/>
                <a:ea typeface="Calibri" panose="020F0502020204030204" pitchFamily="34" charset="0"/>
                <a:cs typeface="Arial" panose="020B0604020202020204" pitchFamily="34" charset="0"/>
              </a:rPr>
              <a:t>Conclusion: </a:t>
            </a:r>
            <a:endParaRPr lang="en-US" sz="1100" b="1" dirty="0">
              <a:ea typeface="Calibri" panose="020F0502020204030204" pitchFamily="34" charset="0"/>
              <a:cs typeface="Arial" panose="020B0604020202020204" pitchFamily="34" charset="0"/>
            </a:endParaRPr>
          </a:p>
          <a:p>
            <a:pPr marL="361950" indent="-361950" algn="just">
              <a:buFont typeface="Wingdings" panose="05000000000000000000" pitchFamily="2" charset="2"/>
              <a:buChar char="Ø"/>
            </a:pPr>
            <a:r>
              <a:rPr lang="en-PH" sz="1200" dirty="0">
                <a:effectLst/>
                <a:ea typeface="Calibri" panose="020F0502020204030204" pitchFamily="34" charset="0"/>
                <a:cs typeface="Arial" panose="020B0604020202020204" pitchFamily="34" charset="0"/>
              </a:rPr>
              <a:t>Inflation accounting plays a crucial role in adjusting financial statements to reflect the impact of inflation on the economy.</a:t>
            </a:r>
            <a:endParaRPr lang="en-US" sz="1100" dirty="0">
              <a:effectLst/>
              <a:ea typeface="Calibri" panose="020F0502020204030204" pitchFamily="34" charset="0"/>
              <a:cs typeface="Arial" panose="020B0604020202020204" pitchFamily="34" charset="0"/>
            </a:endParaRPr>
          </a:p>
          <a:p>
            <a:pPr marL="342900" lvl="0" indent="-342900" algn="justLow">
              <a:spcAft>
                <a:spcPts val="800"/>
              </a:spcAft>
              <a:buFont typeface="Wingdings" panose="05000000000000000000" pitchFamily="2" charset="2"/>
              <a:buChar char="Ø"/>
              <a:tabLst>
                <a:tab pos="226695" algn="l"/>
              </a:tabLst>
            </a:pPr>
            <a:r>
              <a:rPr lang="en-PH" sz="1200" dirty="0">
                <a:effectLst/>
                <a:ea typeface="Calibri" panose="020F0502020204030204" pitchFamily="34" charset="0"/>
                <a:cs typeface="Arial" panose="020B0604020202020204" pitchFamily="34" charset="0"/>
              </a:rPr>
              <a:t>By restating balance sheets and income statements using price indices, inflation accounting provides a more accurate representation of a company's financial position, performance, and cash flows.</a:t>
            </a:r>
            <a:endParaRPr lang="en-US" sz="1100" dirty="0">
              <a:effectLst/>
              <a:ea typeface="Calibri" panose="020F0502020204030204" pitchFamily="34" charset="0"/>
              <a:cs typeface="Arial" panose="020B0604020202020204" pitchFamily="34" charset="0"/>
            </a:endParaRPr>
          </a:p>
          <a:p>
            <a:pPr marL="342900" lvl="0" indent="-342900" algn="justLow">
              <a:spcAft>
                <a:spcPts val="800"/>
              </a:spcAft>
              <a:buFont typeface="Wingdings" panose="05000000000000000000" pitchFamily="2" charset="2"/>
              <a:buChar char="Ø"/>
              <a:tabLst>
                <a:tab pos="226695" algn="l"/>
              </a:tabLst>
            </a:pPr>
            <a:r>
              <a:rPr lang="en-PH" sz="1200" dirty="0">
                <a:effectLst/>
                <a:ea typeface="Calibri" panose="020F0502020204030204" pitchFamily="34" charset="0"/>
                <a:cs typeface="Arial" panose="020B0604020202020204" pitchFamily="34" charset="0"/>
              </a:rPr>
              <a:t>The constant purchasing power accounting (CPPA) method, which adjusts historical costs based on changes in a general price level index, is a useful technique for addressing the limitations of historical cost accounting in inflationary environments.</a:t>
            </a:r>
            <a:endParaRPr lang="en-US" sz="1100" dirty="0">
              <a:effectLst/>
              <a:ea typeface="Calibri" panose="020F0502020204030204" pitchFamily="34" charset="0"/>
              <a:cs typeface="Arial" panose="020B0604020202020204" pitchFamily="34" charset="0"/>
            </a:endParaRPr>
          </a:p>
          <a:p>
            <a:pPr marL="342900" lvl="0" indent="-342900" algn="justLow">
              <a:spcAft>
                <a:spcPts val="800"/>
              </a:spcAft>
              <a:buFont typeface="Wingdings" panose="05000000000000000000" pitchFamily="2" charset="2"/>
              <a:buChar char="Ø"/>
              <a:tabLst>
                <a:tab pos="226695" algn="l"/>
              </a:tabLst>
            </a:pPr>
            <a:r>
              <a:rPr lang="en-PH" sz="1200" dirty="0">
                <a:effectLst/>
                <a:ea typeface="Calibri" panose="020F0502020204030204" pitchFamily="34" charset="0"/>
                <a:cs typeface="Arial" panose="020B0604020202020204" pitchFamily="34" charset="0"/>
              </a:rPr>
              <a:t>The application of inflation accounting varies across countries and depends on economic and regulatory factors. </a:t>
            </a:r>
            <a:endParaRPr lang="en-US" sz="1100" dirty="0">
              <a:effectLst/>
              <a:ea typeface="Calibri" panose="020F0502020204030204" pitchFamily="34" charset="0"/>
              <a:cs typeface="Arial" panose="020B0604020202020204" pitchFamily="34" charset="0"/>
            </a:endParaRPr>
          </a:p>
          <a:p>
            <a:pPr marL="342900" lvl="0" indent="-342900" algn="justLow">
              <a:spcAft>
                <a:spcPts val="800"/>
              </a:spcAft>
              <a:buFont typeface="Wingdings" panose="05000000000000000000" pitchFamily="2" charset="2"/>
              <a:buChar char="Ø"/>
              <a:tabLst>
                <a:tab pos="226695" algn="l"/>
              </a:tabLst>
            </a:pPr>
            <a:r>
              <a:rPr lang="en-PH" sz="1200" dirty="0">
                <a:effectLst/>
                <a:ea typeface="Calibri" panose="020F0502020204030204" pitchFamily="34" charset="0"/>
                <a:cs typeface="Arial" panose="020B0604020202020204" pitchFamily="34" charset="0"/>
              </a:rPr>
              <a:t>Companies operating in hyperinflationary economies may have specific inflation accounting standards, while others may have the option to choose between historical cost accounting and inflation accounting methods.</a:t>
            </a:r>
            <a:endParaRPr lang="en-US" sz="1100" dirty="0">
              <a:effectLst/>
              <a:ea typeface="Calibri" panose="020F0502020204030204" pitchFamily="34" charset="0"/>
              <a:cs typeface="Arial" panose="020B0604020202020204" pitchFamily="34" charset="0"/>
            </a:endParaRPr>
          </a:p>
          <a:p>
            <a:pPr marL="342900" lvl="0" indent="-342900" algn="justLow">
              <a:spcAft>
                <a:spcPts val="800"/>
              </a:spcAft>
              <a:buFont typeface="Wingdings" panose="05000000000000000000" pitchFamily="2" charset="2"/>
              <a:buChar char="Ø"/>
              <a:tabLst>
                <a:tab pos="226695" algn="l"/>
              </a:tabLst>
            </a:pPr>
            <a:r>
              <a:rPr lang="en-PH" sz="1200" dirty="0">
                <a:effectLst/>
                <a:ea typeface="Calibri" panose="020F0502020204030204" pitchFamily="34" charset="0"/>
                <a:cs typeface="Arial" panose="020B0604020202020204" pitchFamily="34" charset="0"/>
              </a:rPr>
              <a:t>The financial ratios analyzed with respect to inflation and compared to price index and historical costs provide insights into the company's profitability, asset utilization, debt levels, and solvency under different inflation assumptions.</a:t>
            </a:r>
            <a:endParaRPr lang="en-US" sz="1100" dirty="0">
              <a:effectLst/>
              <a:ea typeface="Calibri" panose="020F0502020204030204" pitchFamily="34" charset="0"/>
              <a:cs typeface="Arial" panose="020B0604020202020204" pitchFamily="34" charset="0"/>
            </a:endParaRPr>
          </a:p>
          <a:p>
            <a:pPr marL="171450" indent="-171450">
              <a:buFont typeface="Wingdings" panose="05000000000000000000" pitchFamily="2" charset="2"/>
              <a:buChar char="q"/>
            </a:pPr>
            <a:r>
              <a:rPr kumimoji="0" lang="en-US" b="0" i="0" u="none" strike="noStrike" kern="1200" cap="none" spc="0" normalizeH="0" baseline="0" noProof="0" dirty="0">
                <a:ln>
                  <a:noFill/>
                </a:ln>
                <a:effectLst/>
                <a:uLnTx/>
                <a:uFillTx/>
                <a:latin typeface="Calibri" panose="020F0502020204030204"/>
                <a:ea typeface="Calibri" panose="020F0502020204030204" pitchFamily="34" charset="0"/>
                <a:cs typeface="Arial" panose="020B0604020202020204" pitchFamily="34" charset="0"/>
              </a:rPr>
              <a:t>Additional research should investigate the impact of inflation on financial ratios, analyze challenges and practical considerations in implementing inflation accounting, and examine the ongoing relevance and discussion surrounding these methods in different perspectives.</a:t>
            </a:r>
            <a:endParaRPr lang="en-US" dirty="0"/>
          </a:p>
        </p:txBody>
      </p:sp>
      <p:sp>
        <p:nvSpPr>
          <p:cNvPr id="4" name="Slide Number Placeholder 3"/>
          <p:cNvSpPr>
            <a:spLocks noGrp="1"/>
          </p:cNvSpPr>
          <p:nvPr>
            <p:ph type="sldNum" sz="quarter" idx="5"/>
          </p:nvPr>
        </p:nvSpPr>
        <p:spPr/>
        <p:txBody>
          <a:bodyPr/>
          <a:lstStyle/>
          <a:p>
            <a:fld id="{AAF11BE9-47D9-4575-9F61-E0644A6F0FB6}" type="slidenum">
              <a:rPr lang="en-US" smtClean="0"/>
              <a:t>8</a:t>
            </a:fld>
            <a:endParaRPr lang="en-US" dirty="0"/>
          </a:p>
        </p:txBody>
      </p:sp>
    </p:spTree>
    <p:extLst>
      <p:ext uri="{BB962C8B-B14F-4D97-AF65-F5344CB8AC3E}">
        <p14:creationId xmlns:p14="http://schemas.microsoft.com/office/powerpoint/2010/main" val="4168931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US" b="1" i="0" dirty="0">
                <a:solidFill>
                  <a:srgbClr val="000000"/>
                </a:solidFill>
                <a:effectLst/>
                <a:latin typeface="Arial" panose="020B0604020202020204" pitchFamily="34" charset="0"/>
              </a:rPr>
              <a:t>Discuss any questions or comments you have in mind</a:t>
            </a:r>
            <a:r>
              <a:rPr lang="ar-IQ" b="1" i="0" dirty="0">
                <a:solidFill>
                  <a:srgbClr val="000000"/>
                </a:solidFill>
                <a:effectLst/>
                <a:latin typeface="Arial" panose="020B0604020202020204" pitchFamily="34" charset="0"/>
              </a:rPr>
              <a:t>:</a:t>
            </a:r>
          </a:p>
          <a:p>
            <a:endParaRPr lang="en-US" b="1" i="0" dirty="0">
              <a:effectLst/>
            </a:endParaRPr>
          </a:p>
          <a:p>
            <a:r>
              <a:rPr lang="en-US" b="0" i="0" dirty="0">
                <a:effectLst/>
              </a:rPr>
              <a:t>The impact of inflation accounting on financial statements can be significant. Let's discuss a few key points:</a:t>
            </a:r>
            <a:endParaRPr lang="en-US" dirty="0"/>
          </a:p>
          <a:p>
            <a:endParaRPr lang="en-US" dirty="0"/>
          </a:p>
          <a:p>
            <a:pPr marL="171450" indent="-171450">
              <a:buFont typeface="Wingdings" panose="05000000000000000000" pitchFamily="2" charset="2"/>
              <a:buChar char="Ø"/>
            </a:pPr>
            <a:r>
              <a:rPr lang="en-US" dirty="0"/>
              <a:t>A type of accounting known as inflation accounting modifies financial statements to take into account changes in overall price levels over time. </a:t>
            </a:r>
          </a:p>
          <a:p>
            <a:pPr marL="171450" indent="-171450">
              <a:buFont typeface="Wingdings" panose="05000000000000000000" pitchFamily="2" charset="2"/>
              <a:buChar char="Ø"/>
            </a:pPr>
            <a:r>
              <a:rPr lang="en-US" dirty="0"/>
              <a:t>By restating assets and liabilities in terms of a common unit of measurement, such as the purchasing power of the currency, this strategy aids in maintaining the relevance of financial information. </a:t>
            </a:r>
          </a:p>
          <a:p>
            <a:pPr marL="171450" indent="-171450">
              <a:buFont typeface="Wingdings" panose="05000000000000000000" pitchFamily="2" charset="2"/>
              <a:buChar char="Ø"/>
            </a:pPr>
            <a:r>
              <a:rPr lang="en-US" dirty="0"/>
              <a:t>In inflationary situations, this restatement aids in correctly portraying a company's financial position and performance. </a:t>
            </a:r>
          </a:p>
          <a:p>
            <a:pPr marL="171450" indent="-171450">
              <a:buFont typeface="Wingdings" panose="05000000000000000000" pitchFamily="2" charset="2"/>
              <a:buChar char="Ø"/>
            </a:pPr>
            <a:r>
              <a:rPr lang="en-US" dirty="0"/>
              <a:t>By enabling comparisons across various time periods, inflation accounting also has an impact on income statements, profitability indicators, and improved financial analysis. </a:t>
            </a:r>
          </a:p>
          <a:p>
            <a:pPr marL="171450" indent="-171450">
              <a:buFont typeface="Wingdings" panose="05000000000000000000" pitchFamily="2" charset="2"/>
              <a:buChar char="Ø"/>
            </a:pPr>
            <a:r>
              <a:rPr lang="en-US" dirty="0"/>
              <a:t>Inflation accounting is a specific strategy that, although not widely used, helps users make informed decisions in an inflationary environment. For example, as a result of the Russian-Ukrainian war, the allied countries of both countries must implement accounting procedures, due to the repercussions and results of this conflict, which made it difficult to implement appropriate procedures due to high inflation, which differs from one country to another, so accounting inflation using method like CPPA is the most appropriate way to track financial data in these countries.</a:t>
            </a:r>
          </a:p>
          <a:p>
            <a:pPr marL="171450" indent="-171450">
              <a:buFont typeface="Wingdings" panose="05000000000000000000" pitchFamily="2" charset="2"/>
              <a:buChar char="Ø"/>
            </a:pPr>
            <a:endParaRPr lang="en-US" dirty="0"/>
          </a:p>
        </p:txBody>
      </p:sp>
      <p:sp>
        <p:nvSpPr>
          <p:cNvPr id="4" name="Slide Number Placeholder 3"/>
          <p:cNvSpPr>
            <a:spLocks noGrp="1"/>
          </p:cNvSpPr>
          <p:nvPr>
            <p:ph type="sldNum" sz="quarter" idx="5"/>
          </p:nvPr>
        </p:nvSpPr>
        <p:spPr/>
        <p:txBody>
          <a:bodyPr/>
          <a:lstStyle/>
          <a:p>
            <a:fld id="{AAF11BE9-47D9-4575-9F61-E0644A6F0FB6}" type="slidenum">
              <a:rPr lang="en-US" smtClean="0"/>
              <a:t>9</a:t>
            </a:fld>
            <a:endParaRPr lang="en-US"/>
          </a:p>
        </p:txBody>
      </p:sp>
    </p:spTree>
    <p:extLst>
      <p:ext uri="{BB962C8B-B14F-4D97-AF65-F5344CB8AC3E}">
        <p14:creationId xmlns:p14="http://schemas.microsoft.com/office/powerpoint/2010/main" val="3879463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p:cNvSpPr>
            <a:spLocks noGrp="1"/>
          </p:cNvSpPr>
          <p:nvPr>
            <p:ph type="dt" sz="half" idx="10"/>
          </p:nvPr>
        </p:nvSpPr>
        <p:spPr/>
        <p:txBody>
          <a:bodyPr/>
          <a:lstStyle/>
          <a:p>
            <a:fld id="{1258A6D7-461E-4B35-B04E-4B2F3D3860D4}" type="datetimeFigureOut">
              <a:rPr lang="en-PH" smtClean="0"/>
              <a:t>12/07/2023</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BA184A7A-46EB-4721-92AC-953F12CA4F7D}" type="slidenum">
              <a:rPr lang="en-PH" smtClean="0"/>
              <a:t>‹#›</a:t>
            </a:fld>
            <a:endParaRPr lang="en-PH"/>
          </a:p>
        </p:txBody>
      </p:sp>
    </p:spTree>
    <p:extLst>
      <p:ext uri="{BB962C8B-B14F-4D97-AF65-F5344CB8AC3E}">
        <p14:creationId xmlns:p14="http://schemas.microsoft.com/office/powerpoint/2010/main" val="3042435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1258A6D7-461E-4B35-B04E-4B2F3D3860D4}" type="datetimeFigureOut">
              <a:rPr lang="en-PH" smtClean="0"/>
              <a:t>12/07/2023</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BA184A7A-46EB-4721-92AC-953F12CA4F7D}" type="slidenum">
              <a:rPr lang="en-PH" smtClean="0"/>
              <a:t>‹#›</a:t>
            </a:fld>
            <a:endParaRPr lang="en-PH"/>
          </a:p>
        </p:txBody>
      </p:sp>
    </p:spTree>
    <p:extLst>
      <p:ext uri="{BB962C8B-B14F-4D97-AF65-F5344CB8AC3E}">
        <p14:creationId xmlns:p14="http://schemas.microsoft.com/office/powerpoint/2010/main" val="3257569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1258A6D7-461E-4B35-B04E-4B2F3D3860D4}" type="datetimeFigureOut">
              <a:rPr lang="en-PH" smtClean="0"/>
              <a:t>12/07/2023</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BA184A7A-46EB-4721-92AC-953F12CA4F7D}" type="slidenum">
              <a:rPr lang="en-PH" smtClean="0"/>
              <a:t>‹#›</a:t>
            </a:fld>
            <a:endParaRPr lang="en-PH"/>
          </a:p>
        </p:txBody>
      </p:sp>
    </p:spTree>
    <p:extLst>
      <p:ext uri="{BB962C8B-B14F-4D97-AF65-F5344CB8AC3E}">
        <p14:creationId xmlns:p14="http://schemas.microsoft.com/office/powerpoint/2010/main" val="2301488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1258A6D7-461E-4B35-B04E-4B2F3D3860D4}" type="datetimeFigureOut">
              <a:rPr lang="en-PH" smtClean="0"/>
              <a:t>12/07/2023</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BA184A7A-46EB-4721-92AC-953F12CA4F7D}" type="slidenum">
              <a:rPr lang="en-PH" smtClean="0"/>
              <a:t>‹#›</a:t>
            </a:fld>
            <a:endParaRPr lang="en-PH"/>
          </a:p>
        </p:txBody>
      </p:sp>
    </p:spTree>
    <p:extLst>
      <p:ext uri="{BB962C8B-B14F-4D97-AF65-F5344CB8AC3E}">
        <p14:creationId xmlns:p14="http://schemas.microsoft.com/office/powerpoint/2010/main" val="2108499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58A6D7-461E-4B35-B04E-4B2F3D3860D4}" type="datetimeFigureOut">
              <a:rPr lang="en-PH" smtClean="0"/>
              <a:t>12/07/2023</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BA184A7A-46EB-4721-92AC-953F12CA4F7D}" type="slidenum">
              <a:rPr lang="en-PH" smtClean="0"/>
              <a:t>‹#›</a:t>
            </a:fld>
            <a:endParaRPr lang="en-PH"/>
          </a:p>
        </p:txBody>
      </p:sp>
    </p:spTree>
    <p:extLst>
      <p:ext uri="{BB962C8B-B14F-4D97-AF65-F5344CB8AC3E}">
        <p14:creationId xmlns:p14="http://schemas.microsoft.com/office/powerpoint/2010/main" val="2297537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p:cNvSpPr>
            <a:spLocks noGrp="1"/>
          </p:cNvSpPr>
          <p:nvPr>
            <p:ph type="dt" sz="half" idx="10"/>
          </p:nvPr>
        </p:nvSpPr>
        <p:spPr/>
        <p:txBody>
          <a:bodyPr/>
          <a:lstStyle/>
          <a:p>
            <a:fld id="{1258A6D7-461E-4B35-B04E-4B2F3D3860D4}" type="datetimeFigureOut">
              <a:rPr lang="en-PH" smtClean="0"/>
              <a:t>12/07/2023</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BA184A7A-46EB-4721-92AC-953F12CA4F7D}" type="slidenum">
              <a:rPr lang="en-PH" smtClean="0"/>
              <a:t>‹#›</a:t>
            </a:fld>
            <a:endParaRPr lang="en-PH"/>
          </a:p>
        </p:txBody>
      </p:sp>
    </p:spTree>
    <p:extLst>
      <p:ext uri="{BB962C8B-B14F-4D97-AF65-F5344CB8AC3E}">
        <p14:creationId xmlns:p14="http://schemas.microsoft.com/office/powerpoint/2010/main" val="233135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p:cNvSpPr>
            <a:spLocks noGrp="1"/>
          </p:cNvSpPr>
          <p:nvPr>
            <p:ph type="dt" sz="half" idx="10"/>
          </p:nvPr>
        </p:nvSpPr>
        <p:spPr/>
        <p:txBody>
          <a:bodyPr/>
          <a:lstStyle/>
          <a:p>
            <a:fld id="{1258A6D7-461E-4B35-B04E-4B2F3D3860D4}" type="datetimeFigureOut">
              <a:rPr lang="en-PH" smtClean="0"/>
              <a:t>12/07/2023</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BA184A7A-46EB-4721-92AC-953F12CA4F7D}" type="slidenum">
              <a:rPr lang="en-PH" smtClean="0"/>
              <a:t>‹#›</a:t>
            </a:fld>
            <a:endParaRPr lang="en-PH"/>
          </a:p>
        </p:txBody>
      </p:sp>
    </p:spTree>
    <p:extLst>
      <p:ext uri="{BB962C8B-B14F-4D97-AF65-F5344CB8AC3E}">
        <p14:creationId xmlns:p14="http://schemas.microsoft.com/office/powerpoint/2010/main" val="173798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Date Placeholder 2"/>
          <p:cNvSpPr>
            <a:spLocks noGrp="1"/>
          </p:cNvSpPr>
          <p:nvPr>
            <p:ph type="dt" sz="half" idx="10"/>
          </p:nvPr>
        </p:nvSpPr>
        <p:spPr/>
        <p:txBody>
          <a:bodyPr/>
          <a:lstStyle/>
          <a:p>
            <a:fld id="{1258A6D7-461E-4B35-B04E-4B2F3D3860D4}" type="datetimeFigureOut">
              <a:rPr lang="en-PH" smtClean="0"/>
              <a:t>12/07/2023</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BA184A7A-46EB-4721-92AC-953F12CA4F7D}" type="slidenum">
              <a:rPr lang="en-PH" smtClean="0"/>
              <a:t>‹#›</a:t>
            </a:fld>
            <a:endParaRPr lang="en-PH"/>
          </a:p>
        </p:txBody>
      </p:sp>
    </p:spTree>
    <p:extLst>
      <p:ext uri="{BB962C8B-B14F-4D97-AF65-F5344CB8AC3E}">
        <p14:creationId xmlns:p14="http://schemas.microsoft.com/office/powerpoint/2010/main" val="257198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58A6D7-461E-4B35-B04E-4B2F3D3860D4}" type="datetimeFigureOut">
              <a:rPr lang="en-PH" smtClean="0"/>
              <a:t>12/07/2023</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BA184A7A-46EB-4721-92AC-953F12CA4F7D}" type="slidenum">
              <a:rPr lang="en-PH" smtClean="0"/>
              <a:t>‹#›</a:t>
            </a:fld>
            <a:endParaRPr lang="en-PH"/>
          </a:p>
        </p:txBody>
      </p:sp>
    </p:spTree>
    <p:extLst>
      <p:ext uri="{BB962C8B-B14F-4D97-AF65-F5344CB8AC3E}">
        <p14:creationId xmlns:p14="http://schemas.microsoft.com/office/powerpoint/2010/main" val="3715130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58A6D7-461E-4B35-B04E-4B2F3D3860D4}" type="datetimeFigureOut">
              <a:rPr lang="en-PH" smtClean="0"/>
              <a:t>12/07/2023</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BA184A7A-46EB-4721-92AC-953F12CA4F7D}" type="slidenum">
              <a:rPr lang="en-PH" smtClean="0"/>
              <a:t>‹#›</a:t>
            </a:fld>
            <a:endParaRPr lang="en-PH"/>
          </a:p>
        </p:txBody>
      </p:sp>
    </p:spTree>
    <p:extLst>
      <p:ext uri="{BB962C8B-B14F-4D97-AF65-F5344CB8AC3E}">
        <p14:creationId xmlns:p14="http://schemas.microsoft.com/office/powerpoint/2010/main" val="3401528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58A6D7-461E-4B35-B04E-4B2F3D3860D4}" type="datetimeFigureOut">
              <a:rPr lang="en-PH" smtClean="0"/>
              <a:t>12/07/2023</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BA184A7A-46EB-4721-92AC-953F12CA4F7D}" type="slidenum">
              <a:rPr lang="en-PH" smtClean="0"/>
              <a:t>‹#›</a:t>
            </a:fld>
            <a:endParaRPr lang="en-PH"/>
          </a:p>
        </p:txBody>
      </p:sp>
    </p:spTree>
    <p:extLst>
      <p:ext uri="{BB962C8B-B14F-4D97-AF65-F5344CB8AC3E}">
        <p14:creationId xmlns:p14="http://schemas.microsoft.com/office/powerpoint/2010/main" val="2810428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8000" b="-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58A6D7-461E-4B35-B04E-4B2F3D3860D4}" type="datetimeFigureOut">
              <a:rPr lang="en-PH" smtClean="0"/>
              <a:t>12/07/2023</a:t>
            </a:fld>
            <a:endParaRPr lang="en-P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184A7A-46EB-4721-92AC-953F12CA4F7D}" type="slidenum">
              <a:rPr lang="en-PH" smtClean="0"/>
              <a:t>‹#›</a:t>
            </a:fld>
            <a:endParaRPr lang="en-PH"/>
          </a:p>
        </p:txBody>
      </p:sp>
    </p:spTree>
    <p:extLst>
      <p:ext uri="{BB962C8B-B14F-4D97-AF65-F5344CB8AC3E}">
        <p14:creationId xmlns:p14="http://schemas.microsoft.com/office/powerpoint/2010/main" val="3637867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orcid.org/0000-0003-2724-6900" TargetMode="External"/><Relationship Id="rId5" Type="http://schemas.openxmlformats.org/officeDocument/2006/relationships/hyperlink" Target="https://academics.su.edu.krd/kawa.wali" TargetMode="External"/><Relationship Id="rId4" Type="http://schemas.openxmlformats.org/officeDocument/2006/relationships/hyperlink" Target="mailto:kawa.wali@su.edu.krd"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worldbank.org/ge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13077" y="854580"/>
            <a:ext cx="7978923" cy="1939896"/>
          </a:xfrm>
        </p:spPr>
        <p:txBody>
          <a:bodyPr>
            <a:normAutofit fontScale="90000"/>
          </a:bodyPr>
          <a:lstStyle/>
          <a:p>
            <a:pPr algn="l">
              <a:lnSpc>
                <a:spcPct val="100000"/>
              </a:lnSpc>
            </a:pP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r>
              <a:rPr lang="en-PH" sz="4000" b="1" dirty="0">
                <a:solidFill>
                  <a:schemeClr val="accent1">
                    <a:lumMod val="75000"/>
                  </a:schemeClr>
                </a:solidFill>
                <a:latin typeface="+mn-lt"/>
                <a:ea typeface="Calibri" panose="020F0502020204030204" pitchFamily="34" charset="0"/>
                <a:cs typeface="Arial" panose="020B0604020202020204" pitchFamily="34" charset="0"/>
              </a:rPr>
              <a:t>Inflation accounting: Price Index during Inflation vs. Historical Cost</a:t>
            </a:r>
            <a:br>
              <a:rPr lang="en-US" sz="4000" b="1" dirty="0">
                <a:solidFill>
                  <a:schemeClr val="accent1">
                    <a:lumMod val="75000"/>
                  </a:schemeClr>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br>
              <a:rPr lang="en-US" sz="4000" dirty="0">
                <a:solidFill>
                  <a:schemeClr val="accent1">
                    <a:lumMod val="75000"/>
                  </a:schemeClr>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r>
              <a:rPr lang="nl-NL" sz="1800" b="1" i="1" dirty="0">
                <a:solidFill>
                  <a:schemeClr val="accent2">
                    <a:lumMod val="75000"/>
                  </a:schemeClr>
                </a:solidFill>
                <a:latin typeface="+mn-lt"/>
                <a:ea typeface="Calibri" panose="020F0502020204030204" pitchFamily="34" charset="0"/>
                <a:cs typeface="Arial" panose="020B0604020202020204" pitchFamily="34" charset="0"/>
              </a:rPr>
              <a:t>Dr. Kawa Wali                           Bnar Karim Darwish                  </a:t>
            </a:r>
            <a:r>
              <a:rPr lang="en-PH" sz="1800" b="1" i="1" dirty="0">
                <a:solidFill>
                  <a:schemeClr val="accent2">
                    <a:lumMod val="75000"/>
                  </a:schemeClr>
                </a:solidFill>
                <a:latin typeface="+mn-lt"/>
                <a:ea typeface="Calibri" panose="020F0502020204030204" pitchFamily="34" charset="0"/>
                <a:cs typeface="Arial" panose="020B0604020202020204" pitchFamily="34" charset="0"/>
              </a:rPr>
              <a:t>Dr. Rodrigo Velasco</a:t>
            </a:r>
            <a:endParaRPr lang="en-PH" sz="1800" i="1" dirty="0">
              <a:solidFill>
                <a:schemeClr val="accent2">
                  <a:lumMod val="75000"/>
                </a:schemeClr>
              </a:solidFill>
              <a:latin typeface="+mn-lt"/>
            </a:endParaRPr>
          </a:p>
        </p:txBody>
      </p:sp>
      <p:sp>
        <p:nvSpPr>
          <p:cNvPr id="5" name="TextBox 4">
            <a:extLst>
              <a:ext uri="{FF2B5EF4-FFF2-40B4-BE49-F238E27FC236}">
                <a16:creationId xmlns:a16="http://schemas.microsoft.com/office/drawing/2014/main" id="{7AC1ADB6-4C60-4348-B23B-42A1EB292DBA}"/>
              </a:ext>
            </a:extLst>
          </p:cNvPr>
          <p:cNvSpPr txBox="1"/>
          <p:nvPr/>
        </p:nvSpPr>
        <p:spPr>
          <a:xfrm>
            <a:off x="9460194" y="4926202"/>
            <a:ext cx="2555193" cy="978729"/>
          </a:xfrm>
          <a:prstGeom prst="rect">
            <a:avLst/>
          </a:prstGeom>
          <a:noFill/>
        </p:spPr>
        <p:txBody>
          <a:bodyPr wrap="square">
            <a:spAutoFit/>
          </a:bodyPr>
          <a:lstStyle/>
          <a:p>
            <a:pPr marL="0" marR="0" lvl="0" indent="0" defTabSz="914400" rtl="0" eaLnBrk="1" fontAlgn="auto" latinLnBrk="0" hangingPunct="1">
              <a:lnSpc>
                <a:spcPct val="90000"/>
              </a:lnSpc>
              <a:spcAft>
                <a:spcPts val="0"/>
              </a:spcAft>
              <a:buClrTx/>
              <a:buSzTx/>
              <a:buFont typeface="Arial" panose="020B0604020202020204" pitchFamily="34" charset="0"/>
              <a:buNone/>
              <a:tabLst/>
              <a:defRPr/>
            </a:pPr>
            <a:r>
              <a:rPr kumimoji="0" lang="en-PH" sz="1600" b="1" i="1" u="none" strike="noStrike" kern="1200" cap="none" spc="0" normalizeH="0" baseline="0" noProof="0" dirty="0">
                <a:ln>
                  <a:noFill/>
                </a:ln>
                <a:solidFill>
                  <a:srgbClr val="5B9BD5">
                    <a:lumMod val="75000"/>
                  </a:srgbClr>
                </a:solidFill>
                <a:uLnTx/>
                <a:uFillTx/>
                <a:ea typeface="+mn-ea"/>
                <a:cs typeface="Times New Roman" panose="02020603050405020304" pitchFamily="18" charset="0"/>
              </a:rPr>
              <a:t>Presenter:  Dr. Kawa Wali</a:t>
            </a:r>
          </a:p>
          <a:p>
            <a:pPr marL="0" marR="0" lvl="0" indent="0" defTabSz="914400" rtl="0" eaLnBrk="1" fontAlgn="auto" latinLnBrk="0" hangingPunct="1">
              <a:lnSpc>
                <a:spcPct val="90000"/>
              </a:lnSpc>
              <a:spcAft>
                <a:spcPts val="0"/>
              </a:spcAft>
              <a:buClrTx/>
              <a:buSzTx/>
              <a:buFont typeface="Arial" panose="020B0604020202020204" pitchFamily="34" charset="0"/>
              <a:buNone/>
              <a:tabLst/>
              <a:defRPr/>
            </a:pPr>
            <a:r>
              <a:rPr lang="en-PH" sz="1600" b="1" i="1" dirty="0">
                <a:solidFill>
                  <a:srgbClr val="5B9BD5">
                    <a:lumMod val="75000"/>
                  </a:srgbClr>
                </a:solidFill>
                <a:cs typeface="Times New Roman" panose="02020603050405020304" pitchFamily="18" charset="0"/>
              </a:rPr>
              <a:t>PhD in Financial Accounting</a:t>
            </a:r>
          </a:p>
          <a:p>
            <a:pPr marL="0" marR="0" lvl="0" indent="0" defTabSz="914400" rtl="0" eaLnBrk="1" fontAlgn="auto" latinLnBrk="0" hangingPunct="1">
              <a:lnSpc>
                <a:spcPct val="90000"/>
              </a:lnSpc>
              <a:spcAft>
                <a:spcPts val="0"/>
              </a:spcAft>
              <a:buClrTx/>
              <a:buSzTx/>
              <a:buFont typeface="Arial" panose="020B0604020202020204" pitchFamily="34" charset="0"/>
              <a:buNone/>
              <a:tabLst/>
              <a:defRPr/>
            </a:pPr>
            <a:r>
              <a:rPr kumimoji="0" lang="en-PH" sz="1600" b="1" i="1" u="none" strike="noStrike" kern="1200" cap="none" spc="0" normalizeH="0" baseline="0" noProof="0" dirty="0">
                <a:ln>
                  <a:noFill/>
                </a:ln>
                <a:solidFill>
                  <a:srgbClr val="5B9BD5">
                    <a:lumMod val="75000"/>
                  </a:srgbClr>
                </a:solidFill>
                <a:uLnTx/>
                <a:uFillTx/>
                <a:ea typeface="Calibri" panose="020F0502020204030204" pitchFamily="34" charset="0"/>
                <a:cs typeface="Times New Roman" panose="02020603050405020304" pitchFamily="18" charset="0"/>
              </a:rPr>
              <a:t>Salahaddin University-Erbil</a:t>
            </a:r>
          </a:p>
          <a:p>
            <a:pPr marL="0" marR="0" lvl="0" indent="0" defTabSz="914400" rtl="0" eaLnBrk="1" fontAlgn="auto" latinLnBrk="0" hangingPunct="1">
              <a:lnSpc>
                <a:spcPct val="90000"/>
              </a:lnSpc>
              <a:spcAft>
                <a:spcPts val="0"/>
              </a:spcAft>
              <a:buClrTx/>
              <a:buSzTx/>
              <a:buFont typeface="Arial" panose="020B0604020202020204" pitchFamily="34" charset="0"/>
              <a:buNone/>
              <a:tabLst/>
              <a:defRPr/>
            </a:pPr>
            <a:r>
              <a:rPr lang="en-PH" sz="1600" b="1" i="1" dirty="0">
                <a:solidFill>
                  <a:srgbClr val="5B9BD5">
                    <a:lumMod val="75000"/>
                  </a:srgbClr>
                </a:solidFill>
                <a:ea typeface="Calibri" panose="020F0502020204030204" pitchFamily="34" charset="0"/>
                <a:cs typeface="Times New Roman" panose="02020603050405020304" pitchFamily="18" charset="0"/>
              </a:rPr>
              <a:t>Kurdistan Region-Iraq</a:t>
            </a:r>
            <a:endParaRPr kumimoji="0" lang="en-US" sz="1600" b="1" i="1" u="none" strike="noStrike" kern="1200" cap="none" spc="0" normalizeH="0" baseline="0" noProof="0" dirty="0">
              <a:ln>
                <a:noFill/>
              </a:ln>
              <a:solidFill>
                <a:srgbClr val="5B9BD5">
                  <a:lumMod val="75000"/>
                </a:srgbClr>
              </a:solidFill>
              <a:uLnTx/>
              <a:uFillTx/>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06E9A02-CA3B-4A28-8497-8524C142259E}"/>
              </a:ext>
            </a:extLst>
          </p:cNvPr>
          <p:cNvSpPr txBox="1"/>
          <p:nvPr/>
        </p:nvSpPr>
        <p:spPr>
          <a:xfrm>
            <a:off x="4213077" y="4926202"/>
            <a:ext cx="3527632" cy="1077218"/>
          </a:xfrm>
          <a:prstGeom prst="rect">
            <a:avLst/>
          </a:prstGeom>
          <a:noFill/>
        </p:spPr>
        <p:txBody>
          <a:bodyPr wrap="square">
            <a:spAutoFit/>
          </a:bodyPr>
          <a:lstStyle/>
          <a:p>
            <a:pPr fontAlgn="base"/>
            <a:r>
              <a:rPr lang="en-US" sz="1600" b="1" i="1" dirty="0">
                <a:solidFill>
                  <a:schemeClr val="accent1">
                    <a:lumMod val="75000"/>
                  </a:schemeClr>
                </a:solidFill>
              </a:rPr>
              <a:t>4</a:t>
            </a:r>
            <a:r>
              <a:rPr lang="en-US" sz="1600" b="1" i="1" baseline="30000" dirty="0">
                <a:solidFill>
                  <a:schemeClr val="accent1">
                    <a:lumMod val="75000"/>
                  </a:schemeClr>
                </a:solidFill>
              </a:rPr>
              <a:t>th</a:t>
            </a:r>
            <a:r>
              <a:rPr lang="en-US" sz="1600" b="1" i="1" dirty="0">
                <a:solidFill>
                  <a:schemeClr val="accent1">
                    <a:lumMod val="75000"/>
                  </a:schemeClr>
                </a:solidFill>
              </a:rPr>
              <a:t> ICMIAR-2023</a:t>
            </a:r>
          </a:p>
          <a:p>
            <a:pPr fontAlgn="base"/>
            <a:r>
              <a:rPr lang="en-US" sz="1600" b="1" i="1" dirty="0">
                <a:solidFill>
                  <a:schemeClr val="accent1">
                    <a:lumMod val="75000"/>
                  </a:schemeClr>
                </a:solidFill>
              </a:rPr>
              <a:t>Aklan State University, </a:t>
            </a:r>
          </a:p>
          <a:p>
            <a:pPr fontAlgn="base"/>
            <a:r>
              <a:rPr lang="en-US" sz="1600" b="1" i="1" dirty="0">
                <a:solidFill>
                  <a:schemeClr val="accent1">
                    <a:lumMod val="75000"/>
                  </a:schemeClr>
                </a:solidFill>
              </a:rPr>
              <a:t>College of Industrial…</a:t>
            </a:r>
          </a:p>
          <a:p>
            <a:pPr fontAlgn="base"/>
            <a:r>
              <a:rPr lang="en-US" sz="1600" b="1" i="1" dirty="0">
                <a:solidFill>
                  <a:schemeClr val="accent1">
                    <a:lumMod val="75000"/>
                  </a:schemeClr>
                </a:solidFill>
              </a:rPr>
              <a:t>July 7 - 8, 2023</a:t>
            </a:r>
          </a:p>
        </p:txBody>
      </p:sp>
    </p:spTree>
    <p:extLst>
      <p:ext uri="{BB962C8B-B14F-4D97-AF65-F5344CB8AC3E}">
        <p14:creationId xmlns:p14="http://schemas.microsoft.com/office/powerpoint/2010/main" val="1108563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29760" y="365125"/>
            <a:ext cx="8124039" cy="1023567"/>
          </a:xfrm>
        </p:spPr>
        <p:txBody>
          <a:bodyPr/>
          <a:lstStyle/>
          <a:p>
            <a:endParaRPr lang="en-US" dirty="0"/>
          </a:p>
        </p:txBody>
      </p:sp>
      <p:sp>
        <p:nvSpPr>
          <p:cNvPr id="3" name="Content Placeholder 2"/>
          <p:cNvSpPr>
            <a:spLocks noGrp="1"/>
          </p:cNvSpPr>
          <p:nvPr>
            <p:ph idx="1"/>
          </p:nvPr>
        </p:nvSpPr>
        <p:spPr>
          <a:xfrm>
            <a:off x="3307222" y="1606609"/>
            <a:ext cx="3606326" cy="3862698"/>
          </a:xfrm>
        </p:spPr>
        <p:txBody>
          <a:bodyPr/>
          <a:lstStyle/>
          <a:p>
            <a:pPr marL="0" indent="0">
              <a:buNone/>
            </a:pPr>
            <a:endParaRPr lang="en-US" dirty="0"/>
          </a:p>
        </p:txBody>
      </p:sp>
      <p:sp>
        <p:nvSpPr>
          <p:cNvPr id="7" name="Content Placeholder 2"/>
          <p:cNvSpPr txBox="1">
            <a:spLocks/>
          </p:cNvSpPr>
          <p:nvPr/>
        </p:nvSpPr>
        <p:spPr>
          <a:xfrm>
            <a:off x="7291779" y="1811708"/>
            <a:ext cx="4062020" cy="3657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buClrTx/>
              <a:buSzTx/>
              <a:buFont typeface="Arial" panose="020B0604020202020204" pitchFamily="34" charset="0"/>
              <a:buNone/>
              <a:tabLst/>
              <a:defRPr/>
            </a:pPr>
            <a:r>
              <a:rPr kumimoji="0" lang="en-AU" sz="1600" b="1" i="0" u="none" strike="noStrike" kern="1200" cap="none" spc="0" normalizeH="0" baseline="0" noProof="0" dirty="0">
                <a:ln>
                  <a:noFill/>
                </a:ln>
                <a:solidFill>
                  <a:srgbClr val="5B9BD5">
                    <a:lumMod val="75000"/>
                  </a:srgbClr>
                </a:solidFill>
                <a:effectLst/>
                <a:uLnTx/>
                <a:uFillTx/>
                <a:ea typeface="Times New Roman" panose="02020603050405020304" pitchFamily="18" charset="0"/>
                <a:cs typeface="Times New Roman" panose="02020603050405020304" pitchFamily="18" charset="0"/>
              </a:rPr>
              <a:t>Dr. Kawa Wali </a:t>
            </a:r>
          </a:p>
          <a:p>
            <a:pPr marL="0" marR="0" lvl="0" indent="0" defTabSz="914400" rtl="0" eaLnBrk="1" fontAlgn="auto" latinLnBrk="0" hangingPunct="1">
              <a:lnSpc>
                <a:spcPct val="100000"/>
              </a:lnSpc>
              <a:spcBef>
                <a:spcPts val="0"/>
              </a:spcBef>
              <a:buClrTx/>
              <a:buSzTx/>
              <a:buFont typeface="Arial" panose="020B0604020202020204" pitchFamily="34" charset="0"/>
              <a:buNone/>
              <a:tabLst/>
              <a:defRPr/>
            </a:pPr>
            <a:r>
              <a:rPr kumimoji="0" lang="en-AU" sz="1600" b="1" i="0" u="none" strike="noStrike" kern="1200" cap="none" spc="0" normalizeH="0" baseline="0" noProof="0" dirty="0">
                <a:ln>
                  <a:noFill/>
                </a:ln>
                <a:solidFill>
                  <a:srgbClr val="5B9BD5">
                    <a:lumMod val="75000"/>
                  </a:srgbClr>
                </a:solidFill>
                <a:effectLst/>
                <a:uLnTx/>
                <a:uFillTx/>
                <a:ea typeface="Times New Roman" panose="02020603050405020304" pitchFamily="18" charset="0"/>
                <a:cs typeface="Times New Roman" panose="02020603050405020304" pitchFamily="18" charset="0"/>
              </a:rPr>
              <a:t>Senior Lecturer and Financial Adviser, Salahaddin University-Erbil,</a:t>
            </a:r>
            <a:r>
              <a:rPr kumimoji="0" lang="en-PH" sz="1600" b="1" i="0" u="none" strike="noStrike" kern="1200" cap="none" spc="0" normalizeH="0" baseline="0" noProof="0" dirty="0">
                <a:ln>
                  <a:noFill/>
                </a:ln>
                <a:solidFill>
                  <a:srgbClr val="5B9BD5">
                    <a:lumMod val="75000"/>
                  </a:srgbClr>
                </a:solidFill>
                <a:effectLst/>
                <a:uLnTx/>
                <a:uFillTx/>
                <a:ea typeface="+mn-ea"/>
                <a:cs typeface="Times New Roman" panose="02020603050405020304" pitchFamily="18" charset="0"/>
              </a:rPr>
              <a:t> </a:t>
            </a:r>
          </a:p>
          <a:p>
            <a:pPr marL="0" marR="0" lvl="0" indent="0" defTabSz="914400" rtl="0" eaLnBrk="1" fontAlgn="auto" latinLnBrk="0" hangingPunct="1">
              <a:lnSpc>
                <a:spcPct val="100000"/>
              </a:lnSpc>
              <a:spcBef>
                <a:spcPts val="0"/>
              </a:spcBef>
              <a:buClrTx/>
              <a:buSzTx/>
              <a:buFont typeface="Arial" panose="020B0604020202020204" pitchFamily="34" charset="0"/>
              <a:buNone/>
              <a:tabLst/>
              <a:defRPr/>
            </a:pPr>
            <a:r>
              <a:rPr kumimoji="0" lang="en-PH" sz="1600" b="1" i="0" u="none" strike="noStrike" kern="1200" cap="none" spc="0" normalizeH="0" baseline="0" noProof="0" dirty="0">
                <a:ln>
                  <a:noFill/>
                </a:ln>
                <a:solidFill>
                  <a:srgbClr val="5B9BD5">
                    <a:lumMod val="75000"/>
                  </a:srgbClr>
                </a:solidFill>
                <a:effectLst/>
                <a:uLnTx/>
                <a:uFillTx/>
                <a:ea typeface="+mn-ea"/>
                <a:cs typeface="Times New Roman" panose="02020603050405020304" pitchFamily="18" charset="0"/>
              </a:rPr>
              <a:t>Kurdistan Region-Iraq, </a:t>
            </a:r>
          </a:p>
          <a:p>
            <a:pPr marL="0" marR="0" lvl="0" indent="0" defTabSz="914400" rtl="0" eaLnBrk="1" fontAlgn="auto" latinLnBrk="0" hangingPunct="1">
              <a:lnSpc>
                <a:spcPct val="100000"/>
              </a:lnSpc>
              <a:spcBef>
                <a:spcPts val="0"/>
              </a:spcBef>
              <a:buClrTx/>
              <a:buSzTx/>
              <a:buFont typeface="Arial" panose="020B0604020202020204" pitchFamily="34" charset="0"/>
              <a:buNone/>
              <a:tabLst/>
              <a:defRPr/>
            </a:pPr>
            <a:endParaRPr kumimoji="0" lang="en-PH" sz="1600" b="1" i="0" u="none" strike="noStrike" kern="1200" cap="none" spc="0" normalizeH="0" baseline="0" noProof="0" dirty="0">
              <a:ln>
                <a:noFill/>
              </a:ln>
              <a:solidFill>
                <a:srgbClr val="5B9BD5">
                  <a:lumMod val="75000"/>
                </a:srgbClr>
              </a:solidFill>
              <a:effectLst/>
              <a:uLnTx/>
              <a:uFillTx/>
              <a:ea typeface="+mn-ea"/>
              <a:cs typeface="Times New Roman" panose="02020603050405020304" pitchFamily="18" charset="0"/>
            </a:endParaRPr>
          </a:p>
          <a:p>
            <a:pPr marL="0" indent="0">
              <a:lnSpc>
                <a:spcPct val="100000"/>
              </a:lnSpc>
              <a:spcBef>
                <a:spcPts val="0"/>
              </a:spcBef>
              <a:buNone/>
              <a:defRPr/>
            </a:pPr>
            <a:r>
              <a:rPr lang="en-US" sz="1600" b="1" dirty="0">
                <a:solidFill>
                  <a:srgbClr val="5B9BD5">
                    <a:lumMod val="75000"/>
                  </a:srgbClr>
                </a:solidFill>
                <a:ea typeface="Calibri" panose="020F0502020204030204" pitchFamily="34" charset="0"/>
                <a:cs typeface="Times New Roman" panose="02020603050405020304" pitchFamily="18" charset="0"/>
              </a:rPr>
              <a:t>Tel: 009647503803755</a:t>
            </a:r>
          </a:p>
          <a:p>
            <a:pPr marL="0" marR="0" lvl="0" indent="0" defTabSz="914400" rtl="0" eaLnBrk="1" fontAlgn="auto" latinLnBrk="0" hangingPunct="1">
              <a:lnSpc>
                <a:spcPct val="100000"/>
              </a:lnSpc>
              <a:spcBef>
                <a:spcPts val="0"/>
              </a:spcBef>
              <a:buClrTx/>
              <a:buSzTx/>
              <a:buFont typeface="Arial" panose="020B0604020202020204" pitchFamily="34" charset="0"/>
              <a:buNone/>
              <a:tabLst/>
              <a:defRPr/>
            </a:pPr>
            <a:endParaRPr lang="en-AU" sz="1600" b="1" u="none" dirty="0">
              <a:solidFill>
                <a:srgbClr val="5B9BD5">
                  <a:lumMod val="75000"/>
                </a:srgbClr>
              </a:solidFill>
              <a:cs typeface="Times New Roman" panose="02020603050405020304" pitchFamily="18" charset="0"/>
            </a:endParaRPr>
          </a:p>
          <a:p>
            <a:pPr marL="0" marR="0" lvl="0" indent="0" defTabSz="914400" rtl="0" eaLnBrk="1" fontAlgn="auto" latinLnBrk="0" hangingPunct="1">
              <a:lnSpc>
                <a:spcPct val="100000"/>
              </a:lnSpc>
              <a:spcBef>
                <a:spcPts val="0"/>
              </a:spcBef>
              <a:buClrTx/>
              <a:buSzTx/>
              <a:buFont typeface="Arial" panose="020B0604020202020204" pitchFamily="34" charset="0"/>
              <a:buNone/>
              <a:tabLst/>
              <a:defRPr/>
            </a:pPr>
            <a:r>
              <a:rPr lang="en-AU" sz="1600" b="1" u="none" dirty="0">
                <a:solidFill>
                  <a:srgbClr val="5B9BD5">
                    <a:lumMod val="75000"/>
                  </a:srgbClr>
                </a:solidFill>
                <a:cs typeface="Times New Roman" panose="02020603050405020304" pitchFamily="18" charset="0"/>
              </a:rPr>
              <a:t>Email:</a:t>
            </a:r>
            <a:endParaRPr kumimoji="0" lang="en-PH" sz="1600" b="1" i="0" strike="noStrike" kern="1200" cap="none" spc="0" normalizeH="0" baseline="0" noProof="0" dirty="0">
              <a:ln>
                <a:noFill/>
              </a:ln>
              <a:solidFill>
                <a:srgbClr val="5B9BD5">
                  <a:lumMod val="75000"/>
                </a:srgbClr>
              </a:solidFill>
              <a:effectLst/>
              <a:uLnTx/>
              <a:uFillTx/>
              <a:ea typeface="+mn-ea"/>
              <a:cs typeface="Times New Roman" panose="02020603050405020304" pitchFamily="18" charset="0"/>
            </a:endParaRPr>
          </a:p>
          <a:p>
            <a:pPr marL="0" marR="0" lvl="0" indent="0" defTabSz="914400" rtl="0" eaLnBrk="1" fontAlgn="auto" latinLnBrk="0" hangingPunct="1">
              <a:lnSpc>
                <a:spcPct val="100000"/>
              </a:lnSpc>
              <a:spcBef>
                <a:spcPts val="0"/>
              </a:spcBef>
              <a:buClrTx/>
              <a:buSzTx/>
              <a:buFont typeface="Arial" panose="020B0604020202020204" pitchFamily="34" charset="0"/>
              <a:buNone/>
              <a:tabLst/>
              <a:defRPr/>
            </a:pPr>
            <a:r>
              <a:rPr kumimoji="0" lang="en-AU" sz="1600" b="1" i="0" u="sng" strike="noStrike" kern="1200" cap="none" spc="0" normalizeH="0" baseline="0" noProof="0" dirty="0">
                <a:ln>
                  <a:noFill/>
                </a:ln>
                <a:solidFill>
                  <a:srgbClr val="5B9BD5">
                    <a:lumMod val="75000"/>
                  </a:srgbClr>
                </a:solidFill>
                <a:effectLst/>
                <a:uLnTx/>
                <a:uFillTx/>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kawa.wali@su.edu.krd</a:t>
            </a:r>
            <a:endParaRPr kumimoji="0" lang="en-AU" sz="1600" b="1" i="0" u="sng" strike="noStrike" kern="1200" cap="none" spc="0" normalizeH="0" baseline="0" noProof="0" dirty="0">
              <a:ln>
                <a:noFill/>
              </a:ln>
              <a:solidFill>
                <a:srgbClr val="5B9BD5">
                  <a:lumMod val="75000"/>
                </a:srgbClr>
              </a:solidFill>
              <a:effectLst/>
              <a:uLnTx/>
              <a:uFillTx/>
              <a:ea typeface="Times New Roman" panose="02020603050405020304" pitchFamily="18" charset="0"/>
              <a:cs typeface="Times New Roman" panose="02020603050405020304" pitchFamily="18" charset="0"/>
            </a:endParaRPr>
          </a:p>
          <a:p>
            <a:pPr marL="0" marR="0" lvl="0" indent="0" defTabSz="914400" rtl="0" eaLnBrk="1" fontAlgn="auto" latinLnBrk="0" hangingPunct="1">
              <a:lnSpc>
                <a:spcPct val="100000"/>
              </a:lnSpc>
              <a:spcBef>
                <a:spcPts val="0"/>
              </a:spcBef>
              <a:buClrTx/>
              <a:buSzTx/>
              <a:buFont typeface="Arial" panose="020B0604020202020204" pitchFamily="34" charset="0"/>
              <a:buNone/>
              <a:tabLst/>
              <a:defRPr/>
            </a:pPr>
            <a:endParaRPr kumimoji="0" lang="en-US" sz="1600" b="1" i="0" u="none" strike="noStrike" kern="1200" cap="none" spc="0" normalizeH="0" baseline="0" noProof="0" dirty="0">
              <a:ln>
                <a:noFill/>
              </a:ln>
              <a:solidFill>
                <a:srgbClr val="5B9BD5">
                  <a:lumMod val="75000"/>
                </a:srgbClr>
              </a:solidFill>
              <a:effectLst/>
              <a:uLnTx/>
              <a:uFillTx/>
              <a:ea typeface="Calibri" panose="020F0502020204030204" pitchFamily="34" charset="0"/>
              <a:cs typeface="Times New Roman" panose="02020603050405020304" pitchFamily="18" charset="0"/>
            </a:endParaRPr>
          </a:p>
          <a:p>
            <a:pPr marL="0" marR="0" lvl="0" indent="0" defTabSz="914400" rtl="0" eaLnBrk="1" fontAlgn="auto" latinLnBrk="0" hangingPunct="1">
              <a:lnSpc>
                <a:spcPct val="100000"/>
              </a:lnSpc>
              <a:spcBef>
                <a:spcPts val="0"/>
              </a:spcBef>
              <a:buClrTx/>
              <a:buSzTx/>
              <a:buFont typeface="Arial" panose="020B0604020202020204" pitchFamily="34" charset="0"/>
              <a:buNone/>
              <a:tabLst/>
              <a:defRPr/>
            </a:pPr>
            <a:r>
              <a:rPr kumimoji="0" lang="en-US" sz="1600" b="1" i="0" u="none" strike="noStrike" kern="1200" cap="none" spc="0" normalizeH="0" baseline="0" noProof="0" dirty="0">
                <a:ln>
                  <a:noFill/>
                </a:ln>
                <a:solidFill>
                  <a:srgbClr val="5B9BD5">
                    <a:lumMod val="75000"/>
                  </a:srgbClr>
                </a:solidFill>
                <a:effectLst/>
                <a:uLnTx/>
                <a:uFillTx/>
                <a:ea typeface="Calibri" panose="020F0502020204030204" pitchFamily="34" charset="0"/>
                <a:cs typeface="Times New Roman" panose="02020603050405020304" pitchFamily="18" charset="0"/>
              </a:rPr>
              <a:t>Website: </a:t>
            </a:r>
            <a:r>
              <a:rPr kumimoji="0" lang="en-US" sz="1600" b="1" i="0" u="none" strike="noStrike" kern="1200" cap="none" spc="0" normalizeH="0" baseline="0" noProof="0" dirty="0">
                <a:ln>
                  <a:noFill/>
                </a:ln>
                <a:solidFill>
                  <a:srgbClr val="5B9BD5">
                    <a:lumMod val="75000"/>
                  </a:srgbClr>
                </a:solidFill>
                <a:effectLst/>
                <a:uLnTx/>
                <a:uFillTx/>
                <a:ea typeface="Calibri" panose="020F0502020204030204" pitchFamily="34" charset="0"/>
                <a:cs typeface="Times New Roman" panose="02020603050405020304" pitchFamily="18" charset="0"/>
                <a:hlinkClick r:id="rId5"/>
              </a:rPr>
              <a:t>https://academics.su.edu.krd/kawa.wali</a:t>
            </a:r>
            <a:endParaRPr kumimoji="0" lang="en-US" sz="1600" b="1" i="0" u="none" strike="noStrike" kern="1200" cap="none" spc="0" normalizeH="0" baseline="0" noProof="0" dirty="0">
              <a:ln>
                <a:noFill/>
              </a:ln>
              <a:solidFill>
                <a:srgbClr val="5B9BD5">
                  <a:lumMod val="75000"/>
                </a:srgbClr>
              </a:solidFill>
              <a:effectLst/>
              <a:uLnTx/>
              <a:uFillTx/>
              <a:ea typeface="Calibri" panose="020F0502020204030204" pitchFamily="34" charset="0"/>
              <a:cs typeface="Times New Roman" panose="02020603050405020304" pitchFamily="18" charset="0"/>
            </a:endParaRPr>
          </a:p>
          <a:p>
            <a:pPr marL="0" marR="0" lvl="0" indent="0" defTabSz="914400" rtl="0" eaLnBrk="1" fontAlgn="auto" latinLnBrk="0" hangingPunct="1">
              <a:lnSpc>
                <a:spcPct val="100000"/>
              </a:lnSpc>
              <a:spcBef>
                <a:spcPts val="0"/>
              </a:spcBef>
              <a:buClrTx/>
              <a:buSzTx/>
              <a:buFont typeface="Arial" panose="020B0604020202020204" pitchFamily="34" charset="0"/>
              <a:buNone/>
              <a:tabLst/>
              <a:defRPr/>
            </a:pPr>
            <a:endParaRPr kumimoji="0" lang="en-US" sz="1600" b="1" i="0" u="none" strike="noStrike" kern="1200" cap="none" spc="0" normalizeH="0" baseline="0" noProof="0" dirty="0">
              <a:ln>
                <a:noFill/>
              </a:ln>
              <a:solidFill>
                <a:srgbClr val="5B9BD5">
                  <a:lumMod val="75000"/>
                </a:srgbClr>
              </a:solidFill>
              <a:effectLst/>
              <a:uLnTx/>
              <a:uFillTx/>
              <a:ea typeface="Calibri" panose="020F0502020204030204" pitchFamily="34" charset="0"/>
              <a:cs typeface="Times New Roman" panose="02020603050405020304" pitchFamily="18" charset="0"/>
            </a:endParaRPr>
          </a:p>
          <a:p>
            <a:pPr marL="0" marR="0" lvl="0" indent="0" defTabSz="914400" rtl="0" eaLnBrk="1" fontAlgn="auto" latinLnBrk="0" hangingPunct="1">
              <a:lnSpc>
                <a:spcPct val="100000"/>
              </a:lnSpc>
              <a:spcBef>
                <a:spcPts val="0"/>
              </a:spcBef>
              <a:buClrTx/>
              <a:buSzTx/>
              <a:buFont typeface="Arial" panose="020B0604020202020204" pitchFamily="34" charset="0"/>
              <a:buNone/>
              <a:tabLst/>
              <a:defRPr/>
            </a:pPr>
            <a:r>
              <a:rPr kumimoji="0" lang="en-US" sz="1600" b="1" i="0" u="none" strike="noStrike" kern="1200" cap="none" spc="0" normalizeH="0" baseline="0" noProof="0" dirty="0">
                <a:ln>
                  <a:noFill/>
                </a:ln>
                <a:solidFill>
                  <a:srgbClr val="5B9BD5">
                    <a:lumMod val="75000"/>
                  </a:srgbClr>
                </a:solidFill>
                <a:effectLst/>
                <a:uLnTx/>
                <a:uFillTx/>
                <a:ea typeface="Calibri" panose="020F0502020204030204" pitchFamily="34" charset="0"/>
                <a:cs typeface="Times New Roman" panose="02020603050405020304" pitchFamily="18" charset="0"/>
              </a:rPr>
              <a:t>ORCID </a:t>
            </a:r>
            <a:r>
              <a:rPr kumimoji="0" lang="en-US" sz="1600" b="1" i="0" u="none" strike="noStrike" kern="1200" cap="none" spc="0" normalizeH="0" baseline="0" noProof="0" dirty="0" err="1">
                <a:ln>
                  <a:noFill/>
                </a:ln>
                <a:solidFill>
                  <a:srgbClr val="5B9BD5">
                    <a:lumMod val="75000"/>
                  </a:srgbClr>
                </a:solidFill>
                <a:effectLst/>
                <a:uLnTx/>
                <a:uFillTx/>
                <a:ea typeface="Calibri" panose="020F0502020204030204" pitchFamily="34" charset="0"/>
                <a:cs typeface="Times New Roman" panose="02020603050405020304" pitchFamily="18" charset="0"/>
              </a:rPr>
              <a:t>iD</a:t>
            </a:r>
            <a:endParaRPr kumimoji="0" lang="en-US" sz="1600" b="1" i="0" u="none" strike="noStrike" kern="1200" cap="none" spc="0" normalizeH="0" baseline="0" noProof="0" dirty="0">
              <a:ln>
                <a:noFill/>
              </a:ln>
              <a:solidFill>
                <a:srgbClr val="5B9BD5">
                  <a:lumMod val="75000"/>
                </a:srgbClr>
              </a:solidFill>
              <a:effectLst/>
              <a:uLnTx/>
              <a:uFillTx/>
              <a:ea typeface="Calibri" panose="020F0502020204030204" pitchFamily="34" charset="0"/>
              <a:cs typeface="Times New Roman" panose="02020603050405020304" pitchFamily="18" charset="0"/>
            </a:endParaRPr>
          </a:p>
          <a:p>
            <a:pPr marL="0" marR="0" lvl="0" indent="0" defTabSz="914400" rtl="0" eaLnBrk="1" fontAlgn="auto" latinLnBrk="0" hangingPunct="1">
              <a:lnSpc>
                <a:spcPct val="100000"/>
              </a:lnSpc>
              <a:spcBef>
                <a:spcPts val="0"/>
              </a:spcBef>
              <a:buClrTx/>
              <a:buSzTx/>
              <a:buFont typeface="Arial" panose="020B0604020202020204" pitchFamily="34" charset="0"/>
              <a:buNone/>
              <a:tabLst/>
              <a:defRPr/>
            </a:pPr>
            <a:r>
              <a:rPr kumimoji="0" lang="en-US" sz="1600" b="1" i="0" u="none" strike="noStrike" kern="1200" cap="none" spc="0" normalizeH="0" baseline="0" noProof="0" dirty="0">
                <a:ln>
                  <a:noFill/>
                </a:ln>
                <a:solidFill>
                  <a:srgbClr val="5B9BD5">
                    <a:lumMod val="75000"/>
                  </a:srgbClr>
                </a:solidFill>
                <a:effectLst/>
                <a:uLnTx/>
                <a:uFillTx/>
                <a:ea typeface="Calibri" panose="020F0502020204030204" pitchFamily="34" charset="0"/>
                <a:cs typeface="Times New Roman" panose="02020603050405020304" pitchFamily="18" charset="0"/>
                <a:hlinkClick r:id="rId6"/>
              </a:rPr>
              <a:t>https://orcid.org/0000-0003-2724-6900</a:t>
            </a:r>
            <a:endParaRPr kumimoji="0" lang="en-US" sz="1600" b="1" i="0" u="none" strike="noStrike" kern="1200" cap="none" spc="0" normalizeH="0" baseline="0" noProof="0" dirty="0">
              <a:ln>
                <a:noFill/>
              </a:ln>
              <a:solidFill>
                <a:srgbClr val="5B9BD5">
                  <a:lumMod val="75000"/>
                </a:srgbClr>
              </a:solidFill>
              <a:effectLst/>
              <a:uLnTx/>
              <a:uFillTx/>
              <a:ea typeface="Calibri" panose="020F0502020204030204" pitchFamily="34" charset="0"/>
              <a:cs typeface="Times New Roman" panose="02020603050405020304" pitchFamily="18" charset="0"/>
            </a:endParaRPr>
          </a:p>
          <a:p>
            <a:pPr marL="0" marR="0" lvl="0" indent="0" defTabSz="914400" rtl="0" eaLnBrk="1" fontAlgn="auto" latinLnBrk="0" hangingPunct="1">
              <a:lnSpc>
                <a:spcPct val="100000"/>
              </a:lnSpc>
              <a:spcBef>
                <a:spcPts val="0"/>
              </a:spcBef>
              <a:buClrTx/>
              <a:buSzTx/>
              <a:buFont typeface="Arial" panose="020B0604020202020204" pitchFamily="34" charset="0"/>
              <a:buNone/>
              <a:tabLst/>
              <a:defRPr/>
            </a:pPr>
            <a:endParaRPr lang="en-US" sz="1600" b="1" dirty="0">
              <a:solidFill>
                <a:srgbClr val="5B9BD5">
                  <a:lumMod val="75000"/>
                </a:srgbClr>
              </a:solidFill>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9142DF46-18F0-4C81-B603-43CBB4CBDE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01227" y="1606609"/>
            <a:ext cx="3153398" cy="3905427"/>
          </a:xfrm>
          <a:prstGeom prst="rect">
            <a:avLst/>
          </a:prstGeom>
        </p:spPr>
      </p:pic>
    </p:spTree>
    <p:extLst>
      <p:ext uri="{BB962C8B-B14F-4D97-AF65-F5344CB8AC3E}">
        <p14:creationId xmlns:p14="http://schemas.microsoft.com/office/powerpoint/2010/main" val="3822072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1028" y="500062"/>
            <a:ext cx="8362772" cy="1325563"/>
          </a:xfrm>
        </p:spPr>
        <p:txBody>
          <a:bodyPr>
            <a:normAutofit/>
          </a:bodyPr>
          <a:lstStyle/>
          <a:p>
            <a:r>
              <a:rPr kumimoji="0" lang="en-PH" b="1" i="0" u="none" strike="noStrike" kern="1200" cap="none" spc="0" normalizeH="0" baseline="0" noProof="0" dirty="0">
                <a:ln>
                  <a:noFill/>
                </a:ln>
                <a:solidFill>
                  <a:srgbClr val="ED7D31"/>
                </a:solidFill>
                <a:uLnTx/>
                <a:uFillTx/>
                <a:latin typeface="+mn-lt"/>
                <a:ea typeface="Calibri" panose="020F0502020204030204" pitchFamily="34" charset="0"/>
                <a:cs typeface="Arial" panose="020B0604020202020204" pitchFamily="34" charset="0"/>
              </a:rPr>
              <a:t>Introduction</a:t>
            </a:r>
            <a:endParaRPr lang="en-PH" b="1" dirty="0">
              <a:latin typeface="+mn-lt"/>
            </a:endParaRPr>
          </a:p>
        </p:txBody>
      </p:sp>
      <p:sp>
        <p:nvSpPr>
          <p:cNvPr id="3" name="Content Placeholder 2"/>
          <p:cNvSpPr>
            <a:spLocks noGrp="1"/>
          </p:cNvSpPr>
          <p:nvPr>
            <p:ph idx="1"/>
          </p:nvPr>
        </p:nvSpPr>
        <p:spPr>
          <a:xfrm>
            <a:off x="2862842" y="1705983"/>
            <a:ext cx="8490958" cy="4351338"/>
          </a:xfrm>
        </p:spPr>
        <p:txBody>
          <a:bodyPr/>
          <a:lstStyle/>
          <a:p>
            <a:pPr marL="0" indent="0" algn="justLow">
              <a:buNone/>
            </a:pPr>
            <a:r>
              <a:rPr lang="en-US" dirty="0">
                <a:solidFill>
                  <a:schemeClr val="accent1">
                    <a:lumMod val="75000"/>
                  </a:schemeClr>
                </a:solidFill>
              </a:rPr>
              <a:t>Our research paper investigates the effects of inflation on financial reporting and accounting procedures, with a focus on the comparison between price index and historical cost accounting methods. It also considers the use of the Constant Purchasing Power Accounting (CPPA) method and the regulations outlined in IAS 29 and FAS 33 for adjusting net assets in the presence of inflation. The study aims to highlight the importance of accurate inflation accounting and its impact on financial statements.</a:t>
            </a:r>
            <a:endParaRPr lang="en-PH" dirty="0">
              <a:solidFill>
                <a:schemeClr val="accent1">
                  <a:lumMod val="75000"/>
                </a:schemeClr>
              </a:solidFill>
            </a:endParaRPr>
          </a:p>
        </p:txBody>
      </p:sp>
    </p:spTree>
    <p:extLst>
      <p:ext uri="{BB962C8B-B14F-4D97-AF65-F5344CB8AC3E}">
        <p14:creationId xmlns:p14="http://schemas.microsoft.com/office/powerpoint/2010/main" val="3557463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4294" y="854579"/>
            <a:ext cx="8516597" cy="589660"/>
          </a:xfrm>
        </p:spPr>
        <p:txBody>
          <a:bodyPr>
            <a:noAutofit/>
          </a:bodyPr>
          <a:lstStyle/>
          <a:p>
            <a:br>
              <a:rPr lang="en-PH" sz="4000" dirty="0">
                <a:solidFill>
                  <a:schemeClr val="accent2"/>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r>
              <a:rPr lang="en-PH" sz="4000" b="1" dirty="0">
                <a:solidFill>
                  <a:schemeClr val="accent2"/>
                </a:solidFill>
                <a:latin typeface="+mn-lt"/>
                <a:ea typeface="Calibri" panose="020F0502020204030204" pitchFamily="34" charset="0"/>
                <a:cs typeface="Arial" panose="020B0604020202020204" pitchFamily="34" charset="0"/>
              </a:rPr>
              <a:t>Introduction , Cont. </a:t>
            </a:r>
            <a:br>
              <a:rPr lang="en-PH" sz="4000" b="1" dirty="0">
                <a:solidFill>
                  <a:schemeClr val="accent2"/>
                </a:solidFill>
                <a:latin typeface="+mn-lt"/>
                <a:ea typeface="Calibri" panose="020F0502020204030204" pitchFamily="34" charset="0"/>
                <a:cs typeface="Arial" panose="020B0604020202020204" pitchFamily="34" charset="0"/>
              </a:rPr>
            </a:br>
            <a:r>
              <a:rPr lang="en-PH" sz="4000" b="1" dirty="0">
                <a:solidFill>
                  <a:schemeClr val="accent2"/>
                </a:solidFill>
                <a:latin typeface="+mn-lt"/>
                <a:ea typeface="Calibri" panose="020F0502020204030204" pitchFamily="34" charset="0"/>
                <a:cs typeface="Arial" panose="020B0604020202020204" pitchFamily="34" charset="0"/>
              </a:rPr>
              <a:t>Objectives:</a:t>
            </a:r>
            <a:br>
              <a:rPr lang="en-US" sz="4000" b="1" dirty="0">
                <a:latin typeface="+mn-lt"/>
                <a:ea typeface="Calibri" panose="020F0502020204030204" pitchFamily="34" charset="0"/>
                <a:cs typeface="Arial" panose="020B0604020202020204" pitchFamily="34" charset="0"/>
              </a:rPr>
            </a:br>
            <a:endParaRPr lang="en-PH" sz="4000" b="1" dirty="0">
              <a:latin typeface="+mn-lt"/>
            </a:endParaRPr>
          </a:p>
        </p:txBody>
      </p:sp>
      <p:sp>
        <p:nvSpPr>
          <p:cNvPr id="3" name="Content Placeholder 2"/>
          <p:cNvSpPr>
            <a:spLocks noGrp="1"/>
          </p:cNvSpPr>
          <p:nvPr>
            <p:ph idx="1"/>
          </p:nvPr>
        </p:nvSpPr>
        <p:spPr>
          <a:xfrm>
            <a:off x="2538100" y="1609725"/>
            <a:ext cx="8926795" cy="4098866"/>
          </a:xfrm>
        </p:spPr>
        <p:txBody>
          <a:bodyPr>
            <a:normAutofit fontScale="55000" lnSpcReduction="20000"/>
          </a:bodyPr>
          <a:lstStyle/>
          <a:p>
            <a:pPr marL="0" indent="0" algn="just">
              <a:lnSpc>
                <a:spcPct val="150000"/>
              </a:lnSpc>
              <a:buNone/>
            </a:pPr>
            <a:endParaRPr lang="en-US" sz="18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Bef>
                <a:spcPts val="0"/>
              </a:spcBef>
            </a:pPr>
            <a:r>
              <a:rPr lang="en-PH" sz="5100" dirty="0">
                <a:solidFill>
                  <a:schemeClr val="accent1">
                    <a:lumMod val="75000"/>
                  </a:schemeClr>
                </a:solidFill>
                <a:effectLst/>
                <a:ea typeface="Calibri" panose="020F0502020204030204" pitchFamily="34" charset="0"/>
                <a:cs typeface="Arial" panose="020B0604020202020204" pitchFamily="34" charset="0"/>
              </a:rPr>
              <a:t>Examine the use of the Constant Purchasing Power Accounting (CPPA) method for restating financial statements.</a:t>
            </a:r>
            <a:endParaRPr lang="en-US" sz="5100" dirty="0">
              <a:solidFill>
                <a:schemeClr val="accent1">
                  <a:lumMod val="75000"/>
                </a:schemeClr>
              </a:solidFill>
              <a:effectLst/>
              <a:ea typeface="Calibri" panose="020F0502020204030204" pitchFamily="34" charset="0"/>
              <a:cs typeface="Arial" panose="020B0604020202020204" pitchFamily="34" charset="0"/>
            </a:endParaRPr>
          </a:p>
          <a:p>
            <a:pPr algn="just">
              <a:lnSpc>
                <a:spcPct val="150000"/>
              </a:lnSpc>
              <a:spcBef>
                <a:spcPts val="0"/>
              </a:spcBef>
            </a:pPr>
            <a:r>
              <a:rPr lang="en-PH" sz="5100" dirty="0">
                <a:solidFill>
                  <a:schemeClr val="accent1">
                    <a:lumMod val="75000"/>
                  </a:schemeClr>
                </a:solidFill>
                <a:effectLst/>
                <a:ea typeface="Calibri" panose="020F0502020204030204" pitchFamily="34" charset="0"/>
                <a:cs typeface="Arial" panose="020B0604020202020204" pitchFamily="34" charset="0"/>
              </a:rPr>
              <a:t>Analyze the implications of different accounting methods on financial ratios and performance indicators.</a:t>
            </a:r>
            <a:endParaRPr lang="en-US" sz="5100" dirty="0">
              <a:solidFill>
                <a:schemeClr val="accent1">
                  <a:lumMod val="75000"/>
                </a:schemeClr>
              </a:solidFill>
              <a:effectLst/>
              <a:ea typeface="Calibri" panose="020F0502020204030204" pitchFamily="34" charset="0"/>
              <a:cs typeface="Arial" panose="020B0604020202020204" pitchFamily="34" charset="0"/>
            </a:endParaRPr>
          </a:p>
          <a:p>
            <a:endParaRPr lang="en-PH" dirty="0"/>
          </a:p>
        </p:txBody>
      </p:sp>
    </p:spTree>
    <p:extLst>
      <p:ext uri="{BB962C8B-B14F-4D97-AF65-F5344CB8AC3E}">
        <p14:creationId xmlns:p14="http://schemas.microsoft.com/office/powerpoint/2010/main" val="162085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3559" y="365125"/>
            <a:ext cx="8730240" cy="1325563"/>
          </a:xfrm>
        </p:spPr>
        <p:txBody>
          <a:bodyPr>
            <a:normAutofit/>
          </a:bodyPr>
          <a:lstStyle/>
          <a:p>
            <a:r>
              <a:rPr lang="en-PH" sz="4000" b="1" dirty="0">
                <a:solidFill>
                  <a:schemeClr val="accent2"/>
                </a:solidFill>
                <a:latin typeface="+mn-lt"/>
                <a:ea typeface="Calibri" panose="020F0502020204030204" pitchFamily="34" charset="0"/>
                <a:cs typeface="Arial" panose="020B0604020202020204" pitchFamily="34" charset="0"/>
              </a:rPr>
              <a:t>Research Methodology</a:t>
            </a:r>
            <a:endParaRPr lang="en-US" sz="4000" b="1" dirty="0">
              <a:solidFill>
                <a:schemeClr val="accent2"/>
              </a:solidFill>
              <a:latin typeface="+mn-lt"/>
            </a:endParaRPr>
          </a:p>
        </p:txBody>
      </p:sp>
      <p:sp>
        <p:nvSpPr>
          <p:cNvPr id="3" name="Content Placeholder 2"/>
          <p:cNvSpPr>
            <a:spLocks noGrp="1"/>
          </p:cNvSpPr>
          <p:nvPr>
            <p:ph idx="1"/>
          </p:nvPr>
        </p:nvSpPr>
        <p:spPr>
          <a:xfrm>
            <a:off x="2546647" y="1509431"/>
            <a:ext cx="8730240" cy="3600954"/>
          </a:xfrm>
        </p:spPr>
        <p:txBody>
          <a:bodyPr>
            <a:normAutofit fontScale="92500"/>
          </a:bodyPr>
          <a:lstStyle/>
          <a:p>
            <a:pPr marL="0" indent="0" algn="just">
              <a:lnSpc>
                <a:spcPct val="120000"/>
              </a:lnSpc>
              <a:spcBef>
                <a:spcPts val="0"/>
              </a:spcBef>
              <a:buNone/>
            </a:pPr>
            <a:r>
              <a:rPr lang="en-PH" sz="2800" dirty="0">
                <a:solidFill>
                  <a:schemeClr val="accent1">
                    <a:lumMod val="75000"/>
                  </a:schemeClr>
                </a:solidFill>
                <a:effectLst/>
                <a:ea typeface="Calibri" panose="020F0502020204030204" pitchFamily="34" charset="0"/>
                <a:cs typeface="Arial" panose="020B0604020202020204" pitchFamily="34" charset="0"/>
              </a:rPr>
              <a:t>The research methodology includes a comprehensive analysis of restated financial data tables using the Constant Purchasing Power Accounting (CPPA) method with different inflation assumptions. Research design focuses on practical application and scenario analysis. Ethical considerations related to the use of financial statements and adherence to accounting principles and standards are essential in conducting the research.</a:t>
            </a:r>
            <a:endParaRPr lang="en-US" sz="2400" dirty="0">
              <a:solidFill>
                <a:schemeClr val="accent1">
                  <a:lumMod val="75000"/>
                </a:schemeClr>
              </a:solidFill>
              <a:effectLst/>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87977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DB8AF-91DE-4129-AEFF-2803B0FD23BF}"/>
              </a:ext>
            </a:extLst>
          </p:cNvPr>
          <p:cNvSpPr>
            <a:spLocks noGrp="1"/>
          </p:cNvSpPr>
          <p:nvPr>
            <p:ph type="title"/>
          </p:nvPr>
        </p:nvSpPr>
        <p:spPr>
          <a:xfrm>
            <a:off x="2785928" y="638591"/>
            <a:ext cx="8567871" cy="1070568"/>
          </a:xfrm>
        </p:spPr>
        <p:txBody>
          <a:bodyPr>
            <a:normAutofit/>
          </a:bodyPr>
          <a:lstStyle/>
          <a:p>
            <a:r>
              <a:rPr kumimoji="0" lang="en-PH" sz="4000" b="1" i="0" u="none" strike="noStrike" kern="1200" cap="none" spc="0" normalizeH="0" baseline="0" noProof="0" dirty="0">
                <a:ln>
                  <a:noFill/>
                </a:ln>
                <a:solidFill>
                  <a:srgbClr val="ED7D31"/>
                </a:solidFill>
                <a:uLnTx/>
                <a:uFillTx/>
                <a:latin typeface="Calibri" panose="020F0502020204030204"/>
                <a:ea typeface="Calibri" panose="020F0502020204030204" pitchFamily="34" charset="0"/>
                <a:cs typeface="Arial" panose="020B0604020202020204" pitchFamily="34" charset="0"/>
              </a:rPr>
              <a:t>Research Methodology, Cont.</a:t>
            </a:r>
            <a:endParaRPr lang="en-US" sz="4000" dirty="0"/>
          </a:p>
        </p:txBody>
      </p:sp>
      <p:sp>
        <p:nvSpPr>
          <p:cNvPr id="3" name="Content Placeholder 2">
            <a:extLst>
              <a:ext uri="{FF2B5EF4-FFF2-40B4-BE49-F238E27FC236}">
                <a16:creationId xmlns:a16="http://schemas.microsoft.com/office/drawing/2014/main" id="{6B93AD3C-72B5-4B00-837D-72F89C6E48D7}"/>
              </a:ext>
            </a:extLst>
          </p:cNvPr>
          <p:cNvSpPr>
            <a:spLocks noGrp="1"/>
          </p:cNvSpPr>
          <p:nvPr>
            <p:ph idx="1"/>
          </p:nvPr>
        </p:nvSpPr>
        <p:spPr>
          <a:xfrm>
            <a:off x="2640650" y="1572426"/>
            <a:ext cx="8713149" cy="4187440"/>
          </a:xfrm>
        </p:spPr>
        <p:txBody>
          <a:bodyPr>
            <a:noAutofit/>
          </a:bodyPr>
          <a:lstStyle/>
          <a:p>
            <a:pPr marL="0" indent="0" algn="just">
              <a:lnSpc>
                <a:spcPct val="120000"/>
              </a:lnSpc>
              <a:spcBef>
                <a:spcPts val="0"/>
              </a:spcBef>
              <a:buNone/>
            </a:pPr>
            <a:r>
              <a:rPr lang="en-PH" sz="2000" dirty="0">
                <a:solidFill>
                  <a:schemeClr val="accent1">
                    <a:lumMod val="75000"/>
                  </a:schemeClr>
                </a:solidFill>
                <a:effectLst/>
                <a:ea typeface="Calibri" panose="020F0502020204030204" pitchFamily="34" charset="0"/>
                <a:cs typeface="Arial" panose="020B0604020202020204" pitchFamily="34" charset="0"/>
              </a:rPr>
              <a:t>The CPPA method involves adjusting the balance sheet and income statement based on the relationship between non-monetary assets (N), monetary assets (M), liabilities (L), and proprietor's net worth (P) as demonstrated by the balance sheet equation:</a:t>
            </a:r>
            <a:endParaRPr lang="en-US" sz="2000" dirty="0">
              <a:solidFill>
                <a:schemeClr val="accent1">
                  <a:lumMod val="75000"/>
                </a:schemeClr>
              </a:solidFill>
              <a:effectLst/>
              <a:ea typeface="Calibri" panose="020F0502020204030204" pitchFamily="34" charset="0"/>
              <a:cs typeface="Arial" panose="020B0604020202020204" pitchFamily="34" charset="0"/>
            </a:endParaRPr>
          </a:p>
          <a:p>
            <a:pPr marL="0" indent="0" algn="just">
              <a:lnSpc>
                <a:spcPct val="120000"/>
              </a:lnSpc>
              <a:spcBef>
                <a:spcPts val="0"/>
              </a:spcBef>
              <a:buNone/>
            </a:pPr>
            <a:r>
              <a:rPr lang="nl-NL" sz="2000" dirty="0">
                <a:solidFill>
                  <a:schemeClr val="accent1">
                    <a:lumMod val="75000"/>
                  </a:schemeClr>
                </a:solidFill>
                <a:effectLst/>
                <a:ea typeface="Calibri" panose="020F0502020204030204" pitchFamily="34" charset="0"/>
                <a:cs typeface="Arial" panose="020B0604020202020204" pitchFamily="34" charset="0"/>
              </a:rPr>
              <a:t>(Nt + Mt = Lt + Pt)………………………………………………………………eq.1 </a:t>
            </a:r>
          </a:p>
          <a:p>
            <a:pPr marL="0" indent="0" algn="just">
              <a:lnSpc>
                <a:spcPct val="120000"/>
              </a:lnSpc>
              <a:spcBef>
                <a:spcPts val="0"/>
              </a:spcBef>
              <a:buNone/>
            </a:pPr>
            <a:endParaRPr lang="en-US" sz="900" dirty="0">
              <a:solidFill>
                <a:schemeClr val="accent1">
                  <a:lumMod val="75000"/>
                </a:schemeClr>
              </a:solidFill>
              <a:effectLst/>
              <a:ea typeface="Calibri" panose="020F0502020204030204" pitchFamily="34" charset="0"/>
              <a:cs typeface="Arial" panose="020B0604020202020204" pitchFamily="34" charset="0"/>
            </a:endParaRPr>
          </a:p>
          <a:p>
            <a:pPr marL="0" indent="0" algn="just">
              <a:lnSpc>
                <a:spcPct val="120000"/>
              </a:lnSpc>
              <a:spcBef>
                <a:spcPts val="0"/>
              </a:spcBef>
              <a:buNone/>
            </a:pPr>
            <a:r>
              <a:rPr lang="en-PH" sz="2000" dirty="0">
                <a:solidFill>
                  <a:schemeClr val="accent1">
                    <a:lumMod val="75000"/>
                  </a:schemeClr>
                </a:solidFill>
                <a:effectLst/>
                <a:ea typeface="Calibri" panose="020F0502020204030204" pitchFamily="34" charset="0"/>
                <a:cs typeface="Arial" panose="020B0604020202020204" pitchFamily="34" charset="0"/>
              </a:rPr>
              <a:t>The opening balance sheet is corrected using a general price index (p) to derive the restated closing balance sheet </a:t>
            </a:r>
            <a:endParaRPr lang="en-US" sz="2000" dirty="0">
              <a:solidFill>
                <a:schemeClr val="accent1">
                  <a:lumMod val="75000"/>
                </a:schemeClr>
              </a:solidFill>
              <a:effectLst/>
              <a:ea typeface="Calibri" panose="020F0502020204030204" pitchFamily="34" charset="0"/>
              <a:cs typeface="Arial" panose="020B0604020202020204" pitchFamily="34" charset="0"/>
            </a:endParaRPr>
          </a:p>
          <a:p>
            <a:pPr marL="0" indent="0" algn="just">
              <a:lnSpc>
                <a:spcPct val="120000"/>
              </a:lnSpc>
              <a:spcBef>
                <a:spcPts val="0"/>
              </a:spcBef>
              <a:buNone/>
            </a:pPr>
            <a:r>
              <a:rPr lang="nl-NL" sz="2000" dirty="0">
                <a:solidFill>
                  <a:schemeClr val="accent1">
                    <a:lumMod val="75000"/>
                  </a:schemeClr>
                </a:solidFill>
                <a:effectLst/>
                <a:ea typeface="Calibri" panose="020F0502020204030204" pitchFamily="34" charset="0"/>
                <a:cs typeface="Arial" panose="020B0604020202020204" pitchFamily="34" charset="0"/>
              </a:rPr>
              <a:t>(Pt+1 = Nt(1+p) + Mt - Lt)…………………………………………………..eq.2 </a:t>
            </a:r>
          </a:p>
          <a:p>
            <a:pPr marL="0" indent="0" algn="just">
              <a:lnSpc>
                <a:spcPct val="120000"/>
              </a:lnSpc>
              <a:spcBef>
                <a:spcPts val="0"/>
              </a:spcBef>
              <a:buNone/>
            </a:pPr>
            <a:endParaRPr lang="en-US" sz="900" dirty="0">
              <a:solidFill>
                <a:schemeClr val="accent1">
                  <a:lumMod val="75000"/>
                </a:schemeClr>
              </a:solidFill>
              <a:effectLst/>
              <a:ea typeface="Calibri" panose="020F0502020204030204" pitchFamily="34" charset="0"/>
              <a:cs typeface="Arial" panose="020B0604020202020204" pitchFamily="34" charset="0"/>
            </a:endParaRPr>
          </a:p>
          <a:p>
            <a:pPr marL="0" indent="0" algn="just">
              <a:lnSpc>
                <a:spcPct val="120000"/>
              </a:lnSpc>
              <a:spcBef>
                <a:spcPts val="0"/>
              </a:spcBef>
              <a:buNone/>
            </a:pPr>
            <a:r>
              <a:rPr lang="en-PH" sz="2000" dirty="0">
                <a:solidFill>
                  <a:schemeClr val="accent1">
                    <a:lumMod val="75000"/>
                  </a:schemeClr>
                </a:solidFill>
                <a:effectLst/>
                <a:ea typeface="Calibri" panose="020F0502020204030204" pitchFamily="34" charset="0"/>
                <a:cs typeface="Arial" panose="020B0604020202020204" pitchFamily="34" charset="0"/>
              </a:rPr>
              <a:t>Additionally, the CPPA profit (YCPPA) is calculated by subtracting the restated opening balance sheet from the restated closing balance sheet, highlighting the impact of inflation on profits, including gains on borrowings and losses.</a:t>
            </a:r>
            <a:endParaRPr lang="en-US" sz="2000" dirty="0">
              <a:solidFill>
                <a:schemeClr val="accent1">
                  <a:lumMod val="75000"/>
                </a:schemeClr>
              </a:solidFill>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56581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92B13-EDBB-4CDD-A601-B534CADB0B9C}"/>
              </a:ext>
            </a:extLst>
          </p:cNvPr>
          <p:cNvSpPr>
            <a:spLocks noGrp="1"/>
          </p:cNvSpPr>
          <p:nvPr>
            <p:ph type="title"/>
          </p:nvPr>
        </p:nvSpPr>
        <p:spPr>
          <a:xfrm>
            <a:off x="2597921" y="648168"/>
            <a:ext cx="9020798" cy="1325563"/>
          </a:xfrm>
        </p:spPr>
        <p:txBody>
          <a:bodyPr/>
          <a:lstStyle/>
          <a:p>
            <a:pPr algn="ctr"/>
            <a:r>
              <a:rPr kumimoji="0" lang="en-US" sz="4000" b="1" i="0" u="none" strike="noStrike" kern="1200" cap="none" spc="0" normalizeH="0" baseline="0" noProof="0" dirty="0">
                <a:ln>
                  <a:noFill/>
                </a:ln>
                <a:solidFill>
                  <a:schemeClr val="accent2"/>
                </a:solidFill>
                <a:uLnTx/>
                <a:uFillTx/>
                <a:latin typeface="+mn-lt"/>
                <a:ea typeface="+mj-ea"/>
                <a:cs typeface="+mj-cs"/>
              </a:rPr>
              <a:t>Interconnected Risks</a:t>
            </a:r>
            <a:br>
              <a:rPr kumimoji="0" lang="en-US" sz="4000" b="1" i="0" u="none" strike="noStrike" kern="1200" cap="none" spc="0" normalizeH="0" baseline="0" noProof="0" dirty="0">
                <a:ln>
                  <a:noFill/>
                </a:ln>
                <a:solidFill>
                  <a:schemeClr val="accent2"/>
                </a:solidFill>
                <a:uLnTx/>
                <a:uFillTx/>
                <a:latin typeface="+mn-lt"/>
                <a:ea typeface="+mj-ea"/>
                <a:cs typeface="+mj-cs"/>
              </a:rPr>
            </a:br>
            <a:r>
              <a:rPr kumimoji="0" lang="en-US" sz="2400" b="1" u="none" strike="noStrike" kern="1200" cap="none" spc="0" normalizeH="0" baseline="0" noProof="0" dirty="0">
                <a:ln>
                  <a:noFill/>
                </a:ln>
                <a:solidFill>
                  <a:schemeClr val="accent2"/>
                </a:solidFill>
                <a:uLnTx/>
                <a:uFillTx/>
                <a:latin typeface="+mn-lt"/>
              </a:rPr>
              <a:t>Higher Inflation; Tightening Financial Conditions</a:t>
            </a:r>
            <a:endParaRPr lang="en-US" b="1" dirty="0">
              <a:solidFill>
                <a:schemeClr val="accent2"/>
              </a:solidFill>
              <a:latin typeface="+mn-lt"/>
            </a:endParaRPr>
          </a:p>
        </p:txBody>
      </p:sp>
      <p:pic>
        <p:nvPicPr>
          <p:cNvPr id="4" name="Picture 3">
            <a:hlinkClick r:id="rId3"/>
            <a:extLst>
              <a:ext uri="{FF2B5EF4-FFF2-40B4-BE49-F238E27FC236}">
                <a16:creationId xmlns:a16="http://schemas.microsoft.com/office/drawing/2014/main" id="{E6639A1A-8891-409F-8C34-48CE8107A349}"/>
              </a:ext>
            </a:extLst>
          </p:cNvPr>
          <p:cNvPicPr>
            <a:picLocks noChangeAspect="1"/>
          </p:cNvPicPr>
          <p:nvPr/>
        </p:nvPicPr>
        <p:blipFill>
          <a:blip r:embed="rId4"/>
          <a:stretch>
            <a:fillRect/>
          </a:stretch>
        </p:blipFill>
        <p:spPr>
          <a:xfrm>
            <a:off x="7406853" y="2117753"/>
            <a:ext cx="4133447" cy="3429297"/>
          </a:xfrm>
          <a:prstGeom prst="rect">
            <a:avLst/>
          </a:prstGeom>
        </p:spPr>
      </p:pic>
      <p:pic>
        <p:nvPicPr>
          <p:cNvPr id="5" name="Picture 4">
            <a:hlinkClick r:id="rId3"/>
            <a:extLst>
              <a:ext uri="{FF2B5EF4-FFF2-40B4-BE49-F238E27FC236}">
                <a16:creationId xmlns:a16="http://schemas.microsoft.com/office/drawing/2014/main" id="{5425CB77-0ABF-4FF0-A4A7-357125501354}"/>
              </a:ext>
            </a:extLst>
          </p:cNvPr>
          <p:cNvPicPr>
            <a:picLocks noChangeAspect="1"/>
          </p:cNvPicPr>
          <p:nvPr/>
        </p:nvPicPr>
        <p:blipFill>
          <a:blip r:embed="rId5"/>
          <a:stretch>
            <a:fillRect/>
          </a:stretch>
        </p:blipFill>
        <p:spPr>
          <a:xfrm>
            <a:off x="3154467" y="2117753"/>
            <a:ext cx="4115157" cy="3429297"/>
          </a:xfrm>
          <a:prstGeom prst="rect">
            <a:avLst/>
          </a:prstGeom>
        </p:spPr>
      </p:pic>
    </p:spTree>
    <p:extLst>
      <p:ext uri="{BB962C8B-B14F-4D97-AF65-F5344CB8AC3E}">
        <p14:creationId xmlns:p14="http://schemas.microsoft.com/office/powerpoint/2010/main" val="462531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5EA61-DC3C-4109-8DCE-F87A2C79D6C3}"/>
              </a:ext>
            </a:extLst>
          </p:cNvPr>
          <p:cNvSpPr>
            <a:spLocks noGrp="1"/>
          </p:cNvSpPr>
          <p:nvPr>
            <p:ph type="title"/>
          </p:nvPr>
        </p:nvSpPr>
        <p:spPr>
          <a:xfrm>
            <a:off x="2760292" y="743484"/>
            <a:ext cx="8593507" cy="947204"/>
          </a:xfrm>
        </p:spPr>
        <p:txBody>
          <a:bodyPr>
            <a:normAutofit fontScale="90000"/>
          </a:bodyPr>
          <a:lstStyle/>
          <a:p>
            <a:pPr marL="180340">
              <a:lnSpc>
                <a:spcPct val="150000"/>
              </a:lnSpc>
            </a:pPr>
            <a:br>
              <a:rPr lang="en-PH" sz="4400" b="1" dirty="0">
                <a:effectLst/>
                <a:latin typeface="Times New Roman" panose="02020603050405020304" pitchFamily="18" charset="0"/>
                <a:ea typeface="Calibri" panose="020F0502020204030204" pitchFamily="34" charset="0"/>
                <a:cs typeface="Arial" panose="020B0604020202020204" pitchFamily="34" charset="0"/>
              </a:rPr>
            </a:br>
            <a:r>
              <a:rPr lang="en-PH" sz="4400" b="1" dirty="0">
                <a:effectLst/>
                <a:latin typeface="Times New Roman" panose="02020603050405020304" pitchFamily="18" charset="0"/>
                <a:ea typeface="Calibri" panose="020F0502020204030204" pitchFamily="34" charset="0"/>
                <a:cs typeface="Arial" panose="020B0604020202020204" pitchFamily="34" charset="0"/>
              </a:rPr>
              <a:t> </a:t>
            </a:r>
            <a:r>
              <a:rPr lang="en-PH" sz="4400" b="1" dirty="0">
                <a:solidFill>
                  <a:schemeClr val="accent2"/>
                </a:solidFill>
                <a:latin typeface="+mn-lt"/>
                <a:ea typeface="Calibri" panose="020F0502020204030204" pitchFamily="34" charset="0"/>
                <a:cs typeface="Arial" panose="020B0604020202020204" pitchFamily="34" charset="0"/>
              </a:rPr>
              <a:t>Findings </a:t>
            </a:r>
            <a:br>
              <a:rPr lang="en-US" sz="3600" b="1" i="1" dirty="0">
                <a:solidFill>
                  <a:schemeClr val="accent2"/>
                </a:solidFill>
                <a:latin typeface="+mn-lt"/>
                <a:ea typeface="Calibri" panose="020F0502020204030204" pitchFamily="34" charset="0"/>
                <a:cs typeface="Arial" panose="020B0604020202020204" pitchFamily="34" charset="0"/>
              </a:rPr>
            </a:br>
            <a:endParaRPr lang="en-US" b="1" i="1" dirty="0">
              <a:solidFill>
                <a:schemeClr val="accent2"/>
              </a:solidFill>
              <a:latin typeface="+mn-lt"/>
            </a:endParaRPr>
          </a:p>
        </p:txBody>
      </p:sp>
      <p:sp>
        <p:nvSpPr>
          <p:cNvPr id="3" name="Content Placeholder 2">
            <a:extLst>
              <a:ext uri="{FF2B5EF4-FFF2-40B4-BE49-F238E27FC236}">
                <a16:creationId xmlns:a16="http://schemas.microsoft.com/office/drawing/2014/main" id="{A7C8C4A5-E5C2-46C7-BE47-29A2A839C612}"/>
              </a:ext>
            </a:extLst>
          </p:cNvPr>
          <p:cNvSpPr>
            <a:spLocks noGrp="1"/>
          </p:cNvSpPr>
          <p:nvPr>
            <p:ph idx="1"/>
          </p:nvPr>
        </p:nvSpPr>
        <p:spPr>
          <a:xfrm>
            <a:off x="2657742" y="1825625"/>
            <a:ext cx="8696057" cy="4351338"/>
          </a:xfrm>
        </p:spPr>
        <p:txBody>
          <a:bodyPr>
            <a:normAutofit fontScale="55000" lnSpcReduction="20000"/>
          </a:bodyPr>
          <a:lstStyle/>
          <a:p>
            <a:pPr marL="342900" lvl="0" indent="-342900" algn="justLow" rtl="0">
              <a:lnSpc>
                <a:spcPct val="150000"/>
              </a:lnSpc>
              <a:spcBef>
                <a:spcPts val="0"/>
              </a:spcBef>
              <a:buFont typeface="+mj-lt"/>
              <a:buAutoNum type="arabicPeriod"/>
            </a:pPr>
            <a:r>
              <a:rPr lang="en-PH" sz="3200" dirty="0">
                <a:solidFill>
                  <a:schemeClr val="accent1">
                    <a:lumMod val="75000"/>
                  </a:schemeClr>
                </a:solidFill>
                <a:effectLst/>
                <a:ea typeface="Calibri" panose="020F0502020204030204" pitchFamily="34" charset="0"/>
                <a:cs typeface="Arial" panose="020B0604020202020204" pitchFamily="34" charset="0"/>
              </a:rPr>
              <a:t>The restated financial statements with the CPPA method account for the impact of inflation on historical costs, allowing for a more accurate assessment of the company's financial performance and position.</a:t>
            </a:r>
            <a:endParaRPr lang="en-US" sz="3200" dirty="0">
              <a:solidFill>
                <a:schemeClr val="accent1">
                  <a:lumMod val="75000"/>
                </a:schemeClr>
              </a:solidFill>
              <a:effectLst/>
              <a:ea typeface="Calibri" panose="020F0502020204030204" pitchFamily="34" charset="0"/>
              <a:cs typeface="Arial" panose="020B0604020202020204" pitchFamily="34" charset="0"/>
            </a:endParaRPr>
          </a:p>
          <a:p>
            <a:pPr marL="342900" lvl="0" indent="-342900" algn="justLow">
              <a:lnSpc>
                <a:spcPct val="150000"/>
              </a:lnSpc>
              <a:spcBef>
                <a:spcPts val="0"/>
              </a:spcBef>
              <a:buFont typeface="+mj-lt"/>
              <a:buAutoNum type="arabicPeriod"/>
            </a:pPr>
            <a:r>
              <a:rPr lang="en-PH" sz="3200" dirty="0">
                <a:solidFill>
                  <a:schemeClr val="accent1">
                    <a:lumMod val="75000"/>
                  </a:schemeClr>
                </a:solidFill>
                <a:effectLst/>
                <a:ea typeface="Calibri" panose="020F0502020204030204" pitchFamily="34" charset="0"/>
                <a:cs typeface="Arial" panose="020B0604020202020204" pitchFamily="34" charset="0"/>
              </a:rPr>
              <a:t>The restated balance sheets reveal the significant impact of different inflation assumptions on the company's financial position. Higher inflation rates result in substantial increases in both assets and liabilities, highlighting the importance of considering the effects of inflation when evaluating a company's financial statements.</a:t>
            </a:r>
            <a:endParaRPr lang="en-US" sz="3200" dirty="0">
              <a:solidFill>
                <a:schemeClr val="accent1">
                  <a:lumMod val="75000"/>
                </a:schemeClr>
              </a:solidFill>
              <a:effectLst/>
              <a:ea typeface="Calibri" panose="020F0502020204030204" pitchFamily="34" charset="0"/>
              <a:cs typeface="Arial" panose="020B0604020202020204" pitchFamily="34" charset="0"/>
            </a:endParaRPr>
          </a:p>
          <a:p>
            <a:pPr marL="342900" lvl="0" indent="-342900" algn="justLow">
              <a:lnSpc>
                <a:spcPct val="150000"/>
              </a:lnSpc>
              <a:spcBef>
                <a:spcPts val="0"/>
              </a:spcBef>
              <a:buFont typeface="+mj-lt"/>
              <a:buAutoNum type="arabicPeriod"/>
              <a:tabLst>
                <a:tab pos="449263" algn="l"/>
                <a:tab pos="6546850" algn="l"/>
              </a:tabLst>
            </a:pPr>
            <a:r>
              <a:rPr lang="en-PH" sz="3200" dirty="0">
                <a:solidFill>
                  <a:schemeClr val="accent1">
                    <a:lumMod val="75000"/>
                  </a:schemeClr>
                </a:solidFill>
                <a:effectLst/>
                <a:ea typeface="Calibri" panose="020F0502020204030204" pitchFamily="34" charset="0"/>
                <a:cs typeface="Arial" panose="020B0604020202020204" pitchFamily="34" charset="0"/>
              </a:rPr>
              <a:t>The restated income statement shows higher revenues, EBITDA, income from current operations, and profit for the year. This reflects the impact of inflation on the financial performance of the company.</a:t>
            </a:r>
          </a:p>
          <a:p>
            <a:pPr algn="l"/>
            <a:r>
              <a:rPr lang="en-US" sz="1100" b="0" i="0" dirty="0">
                <a:solidFill>
                  <a:srgbClr val="202124"/>
                </a:solidFill>
                <a:effectLst/>
                <a:latin typeface="Google Sans"/>
              </a:rPr>
              <a:t>EBITDA is short for </a:t>
            </a:r>
            <a:r>
              <a:rPr lang="en-US" sz="1100" b="0" i="0" dirty="0">
                <a:solidFill>
                  <a:srgbClr val="040C28"/>
                </a:solidFill>
                <a:effectLst/>
                <a:latin typeface="Google Sans"/>
              </a:rPr>
              <a:t>earnings before interest, taxes, depreciation and amortization</a:t>
            </a:r>
            <a:r>
              <a:rPr lang="en-US" sz="1100" b="0" i="0" dirty="0">
                <a:solidFill>
                  <a:srgbClr val="202124"/>
                </a:solidFill>
                <a:effectLst/>
                <a:latin typeface="Google Sans"/>
              </a:rPr>
              <a:t>. It is one of the most widely used measures of a company's financial health and ability to generate cash.</a:t>
            </a:r>
            <a:endParaRPr lang="en-US" sz="1100" b="0" i="0" dirty="0">
              <a:solidFill>
                <a:srgbClr val="202124"/>
              </a:solidFill>
              <a:effectLst/>
              <a:latin typeface="arial" panose="020B0604020202020204" pitchFamily="34" charset="0"/>
            </a:endParaRPr>
          </a:p>
          <a:p>
            <a:endParaRPr lang="en-US" sz="1600" dirty="0">
              <a:solidFill>
                <a:schemeClr val="accent1">
                  <a:lumMod val="75000"/>
                </a:schemeClr>
              </a:solidFill>
              <a:effectLst/>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128238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AABD-DD26-4C71-8226-FF9208E3B341}"/>
              </a:ext>
            </a:extLst>
          </p:cNvPr>
          <p:cNvSpPr>
            <a:spLocks noGrp="1"/>
          </p:cNvSpPr>
          <p:nvPr>
            <p:ph type="title"/>
          </p:nvPr>
        </p:nvSpPr>
        <p:spPr>
          <a:xfrm>
            <a:off x="2768837" y="450583"/>
            <a:ext cx="8721696" cy="771466"/>
          </a:xfrm>
        </p:spPr>
        <p:txBody>
          <a:bodyPr>
            <a:normAutofit/>
          </a:bodyPr>
          <a:lstStyle/>
          <a:p>
            <a:r>
              <a:rPr lang="en-PH" sz="4000" b="1" dirty="0">
                <a:solidFill>
                  <a:schemeClr val="accent2"/>
                </a:solidFill>
                <a:latin typeface="+mn-lt"/>
                <a:ea typeface="Calibri" panose="020F0502020204030204" pitchFamily="34" charset="0"/>
              </a:rPr>
              <a:t>Conclusion</a:t>
            </a:r>
            <a:r>
              <a:rPr lang="en-PH" sz="4000" b="1" dirty="0">
                <a:solidFill>
                  <a:schemeClr val="accent2"/>
                </a:solidFill>
                <a:effectLst>
                  <a:outerShdw blurRad="38100" dist="38100" dir="2700000" algn="tl">
                    <a:srgbClr val="000000">
                      <a:alpha val="43137"/>
                    </a:srgbClr>
                  </a:outerShdw>
                </a:effectLst>
                <a:latin typeface="+mn-lt"/>
                <a:ea typeface="Calibri" panose="020F0502020204030204" pitchFamily="34" charset="0"/>
              </a:rPr>
              <a:t> </a:t>
            </a:r>
            <a:endParaRPr lang="en-US" sz="4000" dirty="0">
              <a:solidFill>
                <a:schemeClr val="accent2"/>
              </a:solidFill>
              <a:effectLst>
                <a:outerShdw blurRad="38100" dist="38100" dir="2700000" algn="tl">
                  <a:srgbClr val="000000">
                    <a:alpha val="43137"/>
                  </a:srgbClr>
                </a:outerShdw>
              </a:effectLst>
              <a:latin typeface="+mn-lt"/>
            </a:endParaRPr>
          </a:p>
        </p:txBody>
      </p:sp>
      <p:sp>
        <p:nvSpPr>
          <p:cNvPr id="3" name="Content Placeholder 2">
            <a:extLst>
              <a:ext uri="{FF2B5EF4-FFF2-40B4-BE49-F238E27FC236}">
                <a16:creationId xmlns:a16="http://schemas.microsoft.com/office/drawing/2014/main" id="{64718931-AC7C-428B-BCB9-D55006332155}"/>
              </a:ext>
            </a:extLst>
          </p:cNvPr>
          <p:cNvSpPr>
            <a:spLocks noGrp="1"/>
          </p:cNvSpPr>
          <p:nvPr>
            <p:ph idx="1"/>
          </p:nvPr>
        </p:nvSpPr>
        <p:spPr>
          <a:xfrm>
            <a:off x="2632103" y="1222049"/>
            <a:ext cx="8721696" cy="4954914"/>
          </a:xfrm>
        </p:spPr>
        <p:txBody>
          <a:bodyPr>
            <a:normAutofit fontScale="32500" lnSpcReduction="20000"/>
          </a:bodyPr>
          <a:lstStyle/>
          <a:p>
            <a:pPr algn="justLow">
              <a:lnSpc>
                <a:spcPct val="140000"/>
              </a:lnSpc>
              <a:spcBef>
                <a:spcPts val="0"/>
              </a:spcBef>
              <a:buFont typeface="Wingdings" panose="05000000000000000000" pitchFamily="2" charset="2"/>
              <a:buChar char="Ø"/>
              <a:tabLst>
                <a:tab pos="450215" algn="l"/>
              </a:tabLst>
            </a:pPr>
            <a:r>
              <a:rPr lang="en-US" sz="5600" dirty="0">
                <a:solidFill>
                  <a:schemeClr val="accent1">
                    <a:lumMod val="75000"/>
                  </a:schemeClr>
                </a:solidFill>
                <a:effectLst/>
                <a:ea typeface="Calibri" panose="020F0502020204030204" pitchFamily="34" charset="0"/>
                <a:cs typeface="Arial" panose="020B0604020202020204" pitchFamily="34" charset="0"/>
              </a:rPr>
              <a:t>      Inflation accounting is essential for accurately representing a company's financial position, performance, and cash flows by restating balance sheets and income statements using price indices. </a:t>
            </a:r>
          </a:p>
          <a:p>
            <a:pPr algn="justLow">
              <a:lnSpc>
                <a:spcPct val="140000"/>
              </a:lnSpc>
              <a:spcBef>
                <a:spcPts val="0"/>
              </a:spcBef>
              <a:buFont typeface="Wingdings" panose="05000000000000000000" pitchFamily="2" charset="2"/>
              <a:buChar char="Ø"/>
              <a:tabLst>
                <a:tab pos="450215" algn="l"/>
              </a:tabLst>
            </a:pPr>
            <a:r>
              <a:rPr lang="en-US" sz="5600" dirty="0">
                <a:solidFill>
                  <a:schemeClr val="accent1">
                    <a:lumMod val="75000"/>
                  </a:schemeClr>
                </a:solidFill>
                <a:ea typeface="Calibri" panose="020F0502020204030204" pitchFamily="34" charset="0"/>
                <a:cs typeface="Arial" panose="020B0604020202020204" pitchFamily="34" charset="0"/>
              </a:rPr>
              <a:t>      </a:t>
            </a:r>
            <a:r>
              <a:rPr lang="en-US" sz="5600" dirty="0">
                <a:solidFill>
                  <a:schemeClr val="accent1">
                    <a:lumMod val="75000"/>
                  </a:schemeClr>
                </a:solidFill>
                <a:effectLst/>
                <a:ea typeface="Calibri" panose="020F0502020204030204" pitchFamily="34" charset="0"/>
                <a:cs typeface="Arial" panose="020B0604020202020204" pitchFamily="34" charset="0"/>
              </a:rPr>
              <a:t>The constant purchasing power accounting (CPPA) method addresses limitations in historical cost accounting in inflationary environments. </a:t>
            </a:r>
          </a:p>
          <a:p>
            <a:pPr algn="justLow">
              <a:lnSpc>
                <a:spcPct val="140000"/>
              </a:lnSpc>
              <a:spcBef>
                <a:spcPts val="0"/>
              </a:spcBef>
              <a:buFont typeface="Wingdings" panose="05000000000000000000" pitchFamily="2" charset="2"/>
              <a:buChar char="Ø"/>
              <a:tabLst>
                <a:tab pos="450215" algn="l"/>
              </a:tabLst>
            </a:pPr>
            <a:r>
              <a:rPr lang="en-US" sz="5600" dirty="0">
                <a:solidFill>
                  <a:schemeClr val="accent1">
                    <a:lumMod val="75000"/>
                  </a:schemeClr>
                </a:solidFill>
                <a:ea typeface="Calibri" panose="020F0502020204030204" pitchFamily="34" charset="0"/>
                <a:cs typeface="Arial" panose="020B0604020202020204" pitchFamily="34" charset="0"/>
              </a:rPr>
              <a:t>       </a:t>
            </a:r>
            <a:r>
              <a:rPr lang="en-US" sz="5600" dirty="0">
                <a:solidFill>
                  <a:schemeClr val="accent1">
                    <a:lumMod val="75000"/>
                  </a:schemeClr>
                </a:solidFill>
                <a:effectLst/>
                <a:ea typeface="Calibri" panose="020F0502020204030204" pitchFamily="34" charset="0"/>
                <a:cs typeface="Arial" panose="020B0604020202020204" pitchFamily="34" charset="0"/>
              </a:rPr>
              <a:t>The application of inflation accounting varies across countries and depends on economic and regulatory factors. </a:t>
            </a:r>
          </a:p>
          <a:p>
            <a:pPr algn="justLow">
              <a:lnSpc>
                <a:spcPct val="140000"/>
              </a:lnSpc>
              <a:spcBef>
                <a:spcPts val="0"/>
              </a:spcBef>
              <a:buFont typeface="Wingdings" panose="05000000000000000000" pitchFamily="2" charset="2"/>
              <a:buChar char="Ø"/>
              <a:tabLst>
                <a:tab pos="450215" algn="l"/>
              </a:tabLst>
            </a:pPr>
            <a:r>
              <a:rPr lang="en-US" sz="5600" dirty="0">
                <a:solidFill>
                  <a:schemeClr val="accent1">
                    <a:lumMod val="75000"/>
                  </a:schemeClr>
                </a:solidFill>
                <a:effectLst/>
                <a:ea typeface="Calibri" panose="020F0502020204030204" pitchFamily="34" charset="0"/>
                <a:cs typeface="Arial" panose="020B0604020202020204" pitchFamily="34" charset="0"/>
              </a:rPr>
              <a:t>       Financial ratios analyzed with respect to inflation provide insights into profitability, asset utilization, debt levels, and solvency under different assumptions. </a:t>
            </a:r>
          </a:p>
          <a:p>
            <a:pPr marL="0" indent="0" algn="justLow">
              <a:lnSpc>
                <a:spcPct val="140000"/>
              </a:lnSpc>
              <a:spcBef>
                <a:spcPts val="0"/>
              </a:spcBef>
              <a:buNone/>
              <a:tabLst>
                <a:tab pos="450215" algn="l"/>
              </a:tabLst>
            </a:pPr>
            <a:endParaRPr lang="en-US" sz="5600" dirty="0">
              <a:solidFill>
                <a:schemeClr val="accent1">
                  <a:lumMod val="75000"/>
                </a:schemeClr>
              </a:solidFill>
              <a:ea typeface="Calibri" panose="020F0502020204030204" pitchFamily="34" charset="0"/>
              <a:cs typeface="Arial" panose="020B0604020202020204" pitchFamily="34" charset="0"/>
            </a:endParaRPr>
          </a:p>
          <a:p>
            <a:pPr algn="justLow">
              <a:lnSpc>
                <a:spcPct val="140000"/>
              </a:lnSpc>
              <a:spcBef>
                <a:spcPts val="0"/>
              </a:spcBef>
              <a:buFont typeface="Wingdings" panose="05000000000000000000" pitchFamily="2" charset="2"/>
              <a:buChar char="q"/>
              <a:tabLst>
                <a:tab pos="450215" algn="l"/>
              </a:tabLst>
            </a:pPr>
            <a:r>
              <a:rPr lang="en-US" sz="5600" dirty="0">
                <a:solidFill>
                  <a:schemeClr val="accent1">
                    <a:lumMod val="75000"/>
                  </a:schemeClr>
                </a:solidFill>
                <a:effectLst/>
                <a:ea typeface="Calibri" panose="020F0502020204030204" pitchFamily="34" charset="0"/>
                <a:cs typeface="Arial" panose="020B0604020202020204" pitchFamily="34" charset="0"/>
              </a:rPr>
              <a:t>       Further research should explore the impact of inflation on financial ratios, analyze challenges and practical considerations in implementing inflation accounting, and examine the ongoing relevance and discussion surrounding these methods in different contexts.</a:t>
            </a:r>
            <a:endParaRPr lang="en-US" dirty="0"/>
          </a:p>
        </p:txBody>
      </p:sp>
    </p:spTree>
    <p:extLst>
      <p:ext uri="{BB962C8B-B14F-4D97-AF65-F5344CB8AC3E}">
        <p14:creationId xmlns:p14="http://schemas.microsoft.com/office/powerpoint/2010/main" val="629940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6B77-47B3-4427-A912-A640551A5C2A}"/>
              </a:ext>
            </a:extLst>
          </p:cNvPr>
          <p:cNvSpPr>
            <a:spLocks noGrp="1"/>
          </p:cNvSpPr>
          <p:nvPr>
            <p:ph type="title"/>
          </p:nvPr>
        </p:nvSpPr>
        <p:spPr>
          <a:xfrm>
            <a:off x="2162086" y="365125"/>
            <a:ext cx="9191714" cy="1325563"/>
          </a:xfrm>
        </p:spPr>
        <p:txBody>
          <a:bodyPr/>
          <a:lstStyle/>
          <a:p>
            <a:r>
              <a:rPr lang="en-US" dirty="0">
                <a:solidFill>
                  <a:schemeClr val="accent1">
                    <a:lumMod val="75000"/>
                  </a:schemeClr>
                </a:solidFill>
              </a:rPr>
              <a:t>Thank you</a:t>
            </a:r>
            <a:r>
              <a:rPr lang="en-US" dirty="0">
                <a:solidFill>
                  <a:schemeClr val="accent2"/>
                </a:solidFill>
              </a:rPr>
              <a:t>, Any Questions</a:t>
            </a:r>
          </a:p>
        </p:txBody>
      </p:sp>
      <p:pic>
        <p:nvPicPr>
          <p:cNvPr id="1026" name="Picture 2" descr="Any questions? | ExpertHub">
            <a:extLst>
              <a:ext uri="{FF2B5EF4-FFF2-40B4-BE49-F238E27FC236}">
                <a16:creationId xmlns:a16="http://schemas.microsoft.com/office/drawing/2014/main" id="{840075F8-99DD-42AC-A311-AED85A9B51D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71875" y="2572544"/>
            <a:ext cx="50482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5796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MIAR Template" id="{D0AC5D1B-7FE3-4D29-A29C-E685AFB73730}" vid="{C0F0F027-BC19-41AA-9672-397E76F114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501</TotalTime>
  <Words>2540</Words>
  <Application>Microsoft Office PowerPoint</Application>
  <PresentationFormat>Widescreen</PresentationFormat>
  <Paragraphs>127</Paragraphs>
  <Slides>10</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Arial</vt:lpstr>
      <vt:lpstr>Calibri</vt:lpstr>
      <vt:lpstr>Calibri Light</vt:lpstr>
      <vt:lpstr>Google Sans</vt:lpstr>
      <vt:lpstr>MuseoSans-300</vt:lpstr>
      <vt:lpstr>MuseoSans-500</vt:lpstr>
      <vt:lpstr>Times New Roman</vt:lpstr>
      <vt:lpstr>Wingdings</vt:lpstr>
      <vt:lpstr>Office Theme</vt:lpstr>
      <vt:lpstr>                                                                           Inflation accounting: Price Index during Inflation vs. Historical Cost  Dr. Kawa Wali                           Bnar Karim Darwish                  Dr. Rodrigo Velasco</vt:lpstr>
      <vt:lpstr>Introduction</vt:lpstr>
      <vt:lpstr> Introduction , Cont.  Objectives: </vt:lpstr>
      <vt:lpstr>Research Methodology</vt:lpstr>
      <vt:lpstr>Research Methodology, Cont.</vt:lpstr>
      <vt:lpstr>Interconnected Risks Higher Inflation; Tightening Financial Conditions</vt:lpstr>
      <vt:lpstr>  Findings  </vt:lpstr>
      <vt:lpstr>Conclusion </vt:lpstr>
      <vt:lpstr>Thank you, Any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Reviewer</dc:creator>
  <cp:lastModifiedBy>KW</cp:lastModifiedBy>
  <cp:revision>13</cp:revision>
  <dcterms:created xsi:type="dcterms:W3CDTF">2023-05-02T12:08:54Z</dcterms:created>
  <dcterms:modified xsi:type="dcterms:W3CDTF">2023-07-12T11:32:49Z</dcterms:modified>
</cp:coreProperties>
</file>