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026E6-F081-4F63-A64B-5C77C1EBA7BA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521D0-30A7-4FEE-A214-1BBE5AD3D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521D0-30A7-4FEE-A214-1BBE5AD3D3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6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521D0-30A7-4FEE-A214-1BBE5AD3D3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5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2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9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6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4C72-5204-4009-A91C-DB56607D9981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0385-C384-455E-9EC0-CC7F47492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64896" cy="2880321"/>
          </a:xfrm>
        </p:spPr>
        <p:txBody>
          <a:bodyPr>
            <a:noAutofit/>
          </a:bodyPr>
          <a:lstStyle/>
          <a:p>
            <a:r>
              <a:rPr lang="en-US" sz="2800" b="1" dirty="0"/>
              <a:t>Chapter </a:t>
            </a:r>
            <a:r>
              <a:rPr lang="en-US" sz="2800" b="1" dirty="0" smtClean="0"/>
              <a:t>2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Elementary </a:t>
            </a:r>
            <a:r>
              <a:rPr lang="en-US" sz="2800" b="1" dirty="0"/>
              <a:t>transformations and Equivalent</a:t>
            </a:r>
            <a:r>
              <a:rPr lang="en-US" sz="2800" dirty="0"/>
              <a:t> </a:t>
            </a:r>
            <a:r>
              <a:rPr lang="en-US" sz="2800" b="1" dirty="0"/>
              <a:t> matrices</a:t>
            </a:r>
            <a:r>
              <a:rPr lang="en-US" sz="2800" b="1" u="sng" dirty="0"/>
              <a:t> </a:t>
            </a:r>
            <a:r>
              <a:rPr lang="en-US" sz="2800" b="1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b="1" dirty="0"/>
              <a:t>العمليات الأولية و المصفوفات المتكافئة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356992"/>
            <a:ext cx="7272808" cy="2592288"/>
          </a:xfrm>
        </p:spPr>
        <p:txBody>
          <a:bodyPr>
            <a:noAutofit/>
          </a:bodyPr>
          <a:lstStyle/>
          <a:p>
            <a:pPr algn="l"/>
            <a:r>
              <a:rPr lang="en-US" sz="1600" b="1" i="1" u="sng" dirty="0" smtClean="0">
                <a:cs typeface="Ali-A-Samik" pitchFamily="2" charset="-78"/>
              </a:rPr>
              <a:t>1- </a:t>
            </a:r>
            <a:r>
              <a:rPr lang="en-US" sz="1800" b="1" i="1" u="sng" dirty="0" smtClean="0">
                <a:solidFill>
                  <a:schemeClr val="accent2">
                    <a:lumMod val="75000"/>
                  </a:schemeClr>
                </a:solidFill>
                <a:cs typeface="Ali-A-Samik" pitchFamily="2" charset="-78"/>
              </a:rPr>
              <a:t>Rank of matrix </a:t>
            </a:r>
            <a:r>
              <a:rPr lang="ar-SA" sz="1800" b="1" i="1" u="sng" dirty="0" smtClean="0">
                <a:solidFill>
                  <a:schemeClr val="accent2">
                    <a:lumMod val="75000"/>
                  </a:schemeClr>
                </a:solidFill>
                <a:cs typeface="Ali-A-Samik" pitchFamily="2" charset="-78"/>
              </a:rPr>
              <a:t>رتبة المصفوفة)</a:t>
            </a:r>
            <a:r>
              <a:rPr lang="en-US" sz="1800" b="1" i="1" u="sng" dirty="0" smtClean="0">
                <a:solidFill>
                  <a:schemeClr val="accent2">
                    <a:lumMod val="75000"/>
                  </a:schemeClr>
                </a:solidFill>
                <a:cs typeface="Ali-A-Samik" pitchFamily="2" charset="-78"/>
              </a:rPr>
              <a:t>)</a:t>
            </a:r>
          </a:p>
          <a:p>
            <a:pPr algn="r" rtl="1"/>
            <a:r>
              <a:rPr lang="ar-SA" sz="1600" b="1" dirty="0" smtClean="0">
                <a:cs typeface="Ali-A-Samik" pitchFamily="2" charset="-78"/>
              </a:rPr>
              <a:t/>
            </a:r>
            <a:br>
              <a:rPr lang="ar-SA" sz="1600" b="1" dirty="0" smtClean="0">
                <a:cs typeface="Ali-A-Samik" pitchFamily="2" charset="-78"/>
              </a:rPr>
            </a:br>
            <a:r>
              <a:rPr lang="ar-SA" sz="1600" b="1" dirty="0" smtClean="0">
                <a:cs typeface="Ali-A-Samik" pitchFamily="2" charset="-78"/>
              </a:rPr>
              <a:t>  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إذا كانت 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 A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مصفوفة غير صفرية يقال ان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A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من رتبة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 r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إذا كان على الاقل محيدد واحد من درجة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r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من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A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 لايساوي صفر بينما كل المحيددات من درجة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r +1)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اصفار) (أي أن رتبة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A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 هي درجة أكبر محيدد من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A </a:t>
            </a:r>
            <a:r>
              <a:rPr lang="ar-SA" sz="1800" b="1" dirty="0" smtClean="0">
                <a:solidFill>
                  <a:schemeClr val="tx1"/>
                </a:solidFill>
                <a:cs typeface="Ali-A-Samik" pitchFamily="2" charset="-78"/>
              </a:rPr>
              <a:t> قيمته لا تساوي صفر).  </a:t>
            </a:r>
          </a:p>
          <a:p>
            <a:pPr algn="l" rtl="1"/>
            <a:r>
              <a:rPr lang="ar-SA" sz="1600" b="1" dirty="0" smtClean="0">
                <a:solidFill>
                  <a:schemeClr val="tx1"/>
                </a:solidFill>
                <a:cs typeface="Ali-A-Samik" pitchFamily="2" charset="-78"/>
              </a:rPr>
              <a:t>ويرمز له بالرمز </a:t>
            </a:r>
            <a:r>
              <a:rPr lang="en-US" sz="1800" b="1" dirty="0" smtClean="0">
                <a:solidFill>
                  <a:schemeClr val="tx1"/>
                </a:solidFill>
                <a:cs typeface="Ali-A-Samik" pitchFamily="2" charset="-78"/>
              </a:rPr>
              <a:t>rank(A) = r(A)              </a:t>
            </a:r>
            <a:r>
              <a:rPr lang="en-US" sz="1600" b="1" dirty="0" smtClean="0">
                <a:cs typeface="Ali-A-Samik" pitchFamily="2" charset="-78"/>
              </a:rPr>
              <a:t/>
            </a:r>
            <a:br>
              <a:rPr lang="en-US" sz="1600" b="1" dirty="0" smtClean="0">
                <a:cs typeface="Ali-A-Samik" pitchFamily="2" charset="-78"/>
              </a:rPr>
            </a:br>
            <a:endParaRPr lang="en-US" sz="1600" b="1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2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</a:rPr>
              <a:t>b) Normal Form </a:t>
            </a:r>
            <a:r>
              <a:rPr lang="ar-SA" sz="2400" dirty="0" smtClean="0">
                <a:solidFill>
                  <a:srgbClr val="C00000"/>
                </a:solidFill>
              </a:rPr>
              <a:t>الصیغة الطبیعة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000" dirty="0" smtClean="0"/>
              <a:t>أي مصفوفة من رتبة</a:t>
            </a:r>
            <a:r>
              <a:rPr lang="en-US" sz="2000" dirty="0" smtClean="0"/>
              <a:t>     </a:t>
            </a:r>
            <a:r>
              <a:rPr lang="ar-SA" sz="2000" dirty="0" smtClean="0"/>
              <a:t>    </a:t>
            </a:r>
            <a:r>
              <a:rPr lang="en-US" sz="2000" dirty="0" smtClean="0"/>
              <a:t>  </a:t>
            </a:r>
            <a:r>
              <a:rPr lang="ar-SA" sz="2000" dirty="0" smtClean="0"/>
              <a:t>تكون مكافئة الی الشكل الطبیعی </a:t>
            </a:r>
            <a:r>
              <a:rPr lang="en-US" sz="2000" dirty="0" smtClean="0"/>
              <a:t>N</a:t>
            </a:r>
            <a:r>
              <a:rPr lang="ar-SA" sz="2000" dirty="0" smtClean="0"/>
              <a:t>. وهناك أربع صیغ للشكل الطبیعی وهی:</a:t>
            </a:r>
            <a:endParaRPr lang="en-US" sz="2000" dirty="0" smtClean="0"/>
          </a:p>
          <a:p>
            <a:pPr marL="0" indent="0" algn="r" rtl="1">
              <a:buNone/>
            </a:pPr>
            <a:endParaRPr lang="en-US" sz="2000" dirty="0"/>
          </a:p>
          <a:p>
            <a:pPr marL="0" indent="0" algn="r" rtl="1">
              <a:buNone/>
            </a:pPr>
            <a:endParaRPr lang="en-US" sz="2000" dirty="0" smtClean="0"/>
          </a:p>
          <a:p>
            <a:pPr marL="0" indent="0" algn="r" rtl="1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1050" dirty="0" smtClean="0"/>
          </a:p>
          <a:p>
            <a:pPr marL="0" indent="0" algn="l">
              <a:buNone/>
            </a:pPr>
            <a:r>
              <a:rPr lang="en-US" sz="2000" dirty="0" smtClean="0"/>
              <a:t>Ex</a:t>
            </a:r>
            <a:r>
              <a:rPr lang="en-US" sz="2000" dirty="0"/>
              <a:t>: Transform this </a:t>
            </a:r>
            <a:r>
              <a:rPr lang="en-US" sz="2000" dirty="0" smtClean="0"/>
              <a:t>matrix                                          to </a:t>
            </a:r>
            <a:r>
              <a:rPr lang="en-US" sz="2000" dirty="0"/>
              <a:t>normal form then find rank(A</a:t>
            </a:r>
            <a:r>
              <a:rPr lang="en-US" sz="2000" dirty="0" smtClean="0"/>
              <a:t>)?</a:t>
            </a:r>
          </a:p>
          <a:p>
            <a:pPr marL="0" indent="0" algn="l">
              <a:buNone/>
            </a:pPr>
            <a:r>
              <a:rPr lang="en-US" sz="2000" u="sng" dirty="0" smtClean="0"/>
              <a:t>Solution</a:t>
            </a:r>
          </a:p>
          <a:p>
            <a:pPr marL="0" indent="0" algn="l">
              <a:buNone/>
            </a:pPr>
            <a:endParaRPr lang="en-US" sz="2000" u="sng" dirty="0"/>
          </a:p>
          <a:p>
            <a:pPr marL="0" indent="0" algn="r" rtl="1">
              <a:buNone/>
            </a:pPr>
            <a:endParaRPr lang="ar-SA" sz="2000" dirty="0" smtClean="0"/>
          </a:p>
          <a:p>
            <a:pPr marL="0" indent="0">
              <a:buNone/>
            </a:pPr>
            <a:r>
              <a:rPr lang="ar-SA" sz="2000" dirty="0" smtClean="0"/>
              <a:t/>
            </a:r>
            <a:br>
              <a:rPr lang="ar-SA" sz="2000" dirty="0" smtClean="0"/>
            </a:b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153" y="980728"/>
            <a:ext cx="519683" cy="2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04" y="1340768"/>
            <a:ext cx="6400800" cy="160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91" y="2636912"/>
            <a:ext cx="2270597" cy="90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05" y="3861049"/>
            <a:ext cx="742585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2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/>
              <a:t>Ex</a:t>
            </a:r>
            <a:r>
              <a:rPr lang="en-US" sz="2000" dirty="0" smtClean="0"/>
              <a:t>: Transform </a:t>
            </a:r>
            <a:r>
              <a:rPr lang="en-US" sz="2000" dirty="0"/>
              <a:t>this </a:t>
            </a:r>
            <a:r>
              <a:rPr lang="en-US" sz="2000" dirty="0" smtClean="0"/>
              <a:t>matrix</a:t>
            </a:r>
            <a:r>
              <a:rPr lang="ar-SA" sz="2000" dirty="0" smtClean="0"/>
              <a:t>    </a:t>
            </a:r>
            <a:r>
              <a:rPr lang="en-US" sz="2000" dirty="0" smtClean="0"/>
              <a:t>                                            to </a:t>
            </a:r>
            <a:r>
              <a:rPr lang="en-US" sz="2000" dirty="0"/>
              <a:t>normal form then find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rank(B</a:t>
            </a:r>
            <a:r>
              <a:rPr lang="en-US" sz="2000" dirty="0"/>
              <a:t>)?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Solution</a:t>
            </a:r>
          </a:p>
          <a:p>
            <a:pPr marL="0" indent="0">
              <a:buNone/>
            </a:pPr>
            <a:endParaRPr lang="en-US" sz="2000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5333"/>
            <a:ext cx="2365977" cy="84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57" y="1844824"/>
            <a:ext cx="782098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en-US" sz="2000" b="1" i="1" u="sng" dirty="0"/>
              <a:t>Inverse of matrix by used elementary transformations</a:t>
            </a:r>
            <a:r>
              <a:rPr lang="en-US" sz="2000" b="1" i="1" u="sng" dirty="0" smtClean="0"/>
              <a:t>:</a:t>
            </a:r>
            <a:endParaRPr lang="ar-SA" sz="2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1800" dirty="0"/>
              <a:t>اذا كانت لدينا مصفوفة </a:t>
            </a:r>
            <a:r>
              <a:rPr lang="en-US" sz="1800" dirty="0" smtClean="0"/>
              <a:t>A </a:t>
            </a:r>
            <a:r>
              <a:rPr lang="ar-SA" sz="1800" dirty="0" smtClean="0"/>
              <a:t> من </a:t>
            </a:r>
            <a:r>
              <a:rPr lang="ar-SA" sz="1800" dirty="0"/>
              <a:t>درجة </a:t>
            </a:r>
            <a:r>
              <a:rPr lang="en-US" sz="1800" dirty="0"/>
              <a:t>n </a:t>
            </a:r>
            <a:r>
              <a:rPr lang="ar-SA" sz="1800" dirty="0" smtClean="0"/>
              <a:t> يمكن </a:t>
            </a:r>
            <a:r>
              <a:rPr lang="ar-SA" sz="1800" dirty="0"/>
              <a:t>ايجاد معكوسة لها بتطبيق العمليات الاولية الصفية فقط على المصفوفة </a:t>
            </a:r>
            <a:r>
              <a:rPr lang="en-US" sz="1800" dirty="0" smtClean="0"/>
              <a:t>A</a:t>
            </a:r>
            <a:r>
              <a:rPr lang="ar-SA" sz="1800" dirty="0" smtClean="0"/>
              <a:t>. ويحول </a:t>
            </a:r>
            <a:r>
              <a:rPr lang="ar-SA" sz="1800" dirty="0"/>
              <a:t>مصفوفة </a:t>
            </a:r>
            <a:r>
              <a:rPr lang="en-US" sz="1800" dirty="0" smtClean="0"/>
              <a:t>A </a:t>
            </a:r>
            <a:r>
              <a:rPr lang="ar-SA" sz="1800" dirty="0" smtClean="0"/>
              <a:t> الى </a:t>
            </a:r>
            <a:r>
              <a:rPr lang="ar-SA" sz="1800" dirty="0"/>
              <a:t>مصفوفة احادية </a:t>
            </a:r>
            <a:r>
              <a:rPr lang="en-US" sz="1800" dirty="0" smtClean="0"/>
              <a:t>، </a:t>
            </a:r>
            <a:r>
              <a:rPr lang="ar-SA" sz="1800" dirty="0"/>
              <a:t>ويحول مصفوفة </a:t>
            </a:r>
            <a:r>
              <a:rPr lang="ar-SA" sz="1800" dirty="0" smtClean="0"/>
              <a:t>احادية</a:t>
            </a:r>
            <a:r>
              <a:rPr lang="en-US" sz="1800" dirty="0" smtClean="0"/>
              <a:t>  </a:t>
            </a:r>
            <a:r>
              <a:rPr lang="ar-SA" sz="1800" dirty="0" smtClean="0"/>
              <a:t>  الى</a:t>
            </a:r>
            <a:r>
              <a:rPr lang="en-US" sz="1800" dirty="0" smtClean="0"/>
              <a:t>           </a:t>
            </a:r>
            <a:r>
              <a:rPr lang="ar-SA" sz="1800" dirty="0" smtClean="0"/>
              <a:t> أي </a:t>
            </a:r>
            <a:r>
              <a:rPr lang="ar-SA" sz="1800" dirty="0"/>
              <a:t>أن: </a:t>
            </a:r>
            <a:endParaRPr lang="en-US" sz="1800" dirty="0" smtClean="0"/>
          </a:p>
          <a:p>
            <a:pPr marL="0" indent="0" algn="r" rtl="1">
              <a:buNone/>
            </a:pPr>
            <a:endParaRPr lang="en-US" sz="1800" dirty="0"/>
          </a:p>
          <a:p>
            <a:pPr marL="0" indent="0" algn="r" rtl="1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800" dirty="0" smtClean="0"/>
              <a:t>Ex</a:t>
            </a:r>
            <a:r>
              <a:rPr lang="en-US" sz="1800" dirty="0"/>
              <a:t>: Let </a:t>
            </a:r>
            <a:r>
              <a:rPr lang="en-US" sz="1800" dirty="0" smtClean="0"/>
              <a:t>                             </a:t>
            </a:r>
            <a:r>
              <a:rPr lang="en-US" sz="1800" dirty="0"/>
              <a:t>find</a:t>
            </a:r>
            <a:r>
              <a:rPr lang="en-US" sz="1800" b="1" dirty="0"/>
              <a:t> </a:t>
            </a:r>
            <a:r>
              <a:rPr lang="en-US" sz="1800" dirty="0"/>
              <a:t>Inverse of matrix by used elementary transformations.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r>
              <a:rPr lang="en-US" sz="1800" b="1" u="sng" dirty="0" smtClean="0"/>
              <a:t>Solution: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 algn="r" rtl="1">
              <a:buNone/>
            </a:pPr>
            <a:endParaRPr lang="en-U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1333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7643"/>
            <a:ext cx="5429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18573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46" y="2197404"/>
            <a:ext cx="1408346" cy="85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7704856" cy="347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7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/>
              <a:t>Ex: Find</a:t>
            </a:r>
            <a:r>
              <a:rPr lang="en-US" sz="2000" b="1" dirty="0"/>
              <a:t> </a:t>
            </a:r>
            <a:r>
              <a:rPr lang="en-US" sz="2000" dirty="0"/>
              <a:t>Inverse of all matrices by used elementary transformations. 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60" y="1124744"/>
            <a:ext cx="2347712" cy="111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1872208" cy="918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495" y="4005064"/>
            <a:ext cx="1686449" cy="62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5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39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Ex: </a:t>
            </a:r>
            <a:r>
              <a:rPr lang="en-US" sz="2000" dirty="0" smtClean="0"/>
              <a:t>Let                                       find rank of(A</a:t>
            </a:r>
            <a:r>
              <a:rPr lang="en-US" sz="2000" dirty="0"/>
              <a:t>)?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11" y="188609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Then rank(A)=2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22" y="784535"/>
            <a:ext cx="2159458" cy="77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3618895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8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Ex: Let                                 find rank of(B)?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Solution: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23391"/>
            <a:ext cx="1800200" cy="88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037328"/>
            <a:ext cx="3550137" cy="275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501317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>ملاحظة// هذه الطريقة لحساب رتبة المصفوفة تكون صعبة في بعض الاحيان وخاصة عندما تكون درجة </a:t>
            </a:r>
            <a:r>
              <a:rPr lang="en-US" dirty="0" smtClean="0"/>
              <a:t> A </a:t>
            </a:r>
            <a:r>
              <a:rPr lang="ar-SA" dirty="0" smtClean="0"/>
              <a:t>كبيرة وفي هذه الحالة يمكن استبدالها بطريقة ثانية وذلك باستخدام ما يسمى بالعمليات الاولية.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en-US" sz="2000" b="1" u="sng" dirty="0">
                <a:solidFill>
                  <a:srgbClr val="C00000"/>
                </a:solidFill>
              </a:rPr>
              <a:t>Elementary transformations</a:t>
            </a:r>
            <a:r>
              <a:rPr lang="en-US" sz="2000" u="sng" dirty="0">
                <a:solidFill>
                  <a:srgbClr val="C00000"/>
                </a:solidFill>
              </a:rPr>
              <a:t> </a:t>
            </a:r>
            <a:r>
              <a:rPr lang="ar-SA" sz="2000" u="sng" dirty="0" smtClean="0">
                <a:solidFill>
                  <a:srgbClr val="C00000"/>
                </a:solidFill>
              </a:rPr>
              <a:t>:</a:t>
            </a:r>
            <a:r>
              <a:rPr lang="ar-IQ" sz="2000" u="sng" dirty="0" smtClean="0">
                <a:solidFill>
                  <a:srgbClr val="C00000"/>
                </a:solidFill>
              </a:rPr>
              <a:t>العمليات الأولية</a:t>
            </a:r>
            <a:endParaRPr lang="en-US" sz="20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/>
          </a:bodyPr>
          <a:lstStyle/>
          <a:p>
            <a:pPr lvl="0" algn="r" rtl="1"/>
            <a:r>
              <a:rPr lang="ar-IQ" sz="2000" dirty="0" smtClean="0"/>
              <a:t>العمليات الأولية</a:t>
            </a:r>
            <a:r>
              <a:rPr lang="ar-SA" sz="2000" dirty="0" smtClean="0"/>
              <a:t> هي العملية التي إذا اجريت على أي مصفوفة لاتتغير من درجتها ولا من رتبتها وهناك ستة عمليات أولية ثلاثة منها صفية وثلاثة عمودية وهذه العمليات هي: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  1-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ij</a:t>
            </a:r>
            <a:r>
              <a:rPr lang="en-US" sz="2000" baseline="-25000" dirty="0" smtClean="0"/>
              <a:t>  </a:t>
            </a:r>
            <a:r>
              <a:rPr lang="en-US" sz="2000" dirty="0"/>
              <a:t>:     ( j ) </a:t>
            </a:r>
            <a:r>
              <a:rPr lang="ar-IQ" sz="2000" dirty="0"/>
              <a:t>بالصف رقم</a:t>
            </a:r>
            <a:r>
              <a:rPr lang="en-US" sz="2000" dirty="0"/>
              <a:t> ( i )</a:t>
            </a:r>
            <a:r>
              <a:rPr lang="ar-IQ" sz="2000" dirty="0"/>
              <a:t> تبديل الصف رقم </a:t>
            </a:r>
            <a:r>
              <a:rPr lang="en-US" sz="2000" dirty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  2-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ij</a:t>
            </a:r>
            <a:r>
              <a:rPr lang="en-US" sz="2000" baseline="-25000" dirty="0" smtClean="0"/>
              <a:t>  </a:t>
            </a:r>
            <a:r>
              <a:rPr lang="en-US" sz="2000" dirty="0"/>
              <a:t>:     ( j ) </a:t>
            </a:r>
            <a:r>
              <a:rPr lang="ar-IQ" sz="2000" dirty="0"/>
              <a:t>بالعمود رقم</a:t>
            </a:r>
            <a:r>
              <a:rPr lang="en-US" sz="2000" dirty="0"/>
              <a:t> ( i )</a:t>
            </a:r>
            <a:r>
              <a:rPr lang="ar-IQ" sz="2000" dirty="0"/>
              <a:t> تبديل العمود رقم </a:t>
            </a:r>
            <a:r>
              <a:rPr lang="en-US" sz="2000" dirty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  3- 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(k</a:t>
            </a:r>
            <a:r>
              <a:rPr lang="en-US" sz="2000" dirty="0"/>
              <a:t>) :     (k ) </a:t>
            </a:r>
            <a:r>
              <a:rPr lang="ar-IQ" sz="2000" dirty="0"/>
              <a:t>بالثابت</a:t>
            </a:r>
            <a:r>
              <a:rPr lang="en-US" sz="2000" dirty="0"/>
              <a:t> ( i )</a:t>
            </a:r>
            <a:r>
              <a:rPr lang="ar-IQ" sz="2000" dirty="0"/>
              <a:t> ضرب الصف رقم </a:t>
            </a:r>
            <a:r>
              <a:rPr lang="en-US" sz="2000" dirty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  4- K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(k</a:t>
            </a:r>
            <a:r>
              <a:rPr lang="en-US" sz="2000" dirty="0"/>
              <a:t>) :     (k )</a:t>
            </a:r>
            <a:r>
              <a:rPr lang="ar-IQ" sz="2000" dirty="0"/>
              <a:t>بالثابت </a:t>
            </a:r>
            <a:r>
              <a:rPr lang="en-US" sz="2000" dirty="0"/>
              <a:t> ( i )</a:t>
            </a:r>
            <a:r>
              <a:rPr lang="ar-IQ" sz="2000" dirty="0"/>
              <a:t> ضرب العمود رقم </a:t>
            </a:r>
            <a:r>
              <a:rPr lang="en-US" sz="2000" dirty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  5-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(k</a:t>
            </a:r>
            <a:r>
              <a:rPr lang="en-US" sz="2000" dirty="0"/>
              <a:t>):     ( k ) </a:t>
            </a:r>
            <a:r>
              <a:rPr lang="ar-IQ" sz="2000" dirty="0"/>
              <a:t> في</a:t>
            </a:r>
            <a:r>
              <a:rPr lang="en-US" sz="2000" dirty="0"/>
              <a:t>i </a:t>
            </a:r>
            <a:r>
              <a:rPr lang="ar-IQ" sz="2000" dirty="0"/>
              <a:t>حاصل ضرب الصف رقم</a:t>
            </a:r>
            <a:r>
              <a:rPr lang="en-US" sz="2000" dirty="0"/>
              <a:t> (j )</a:t>
            </a:r>
            <a:r>
              <a:rPr lang="ar-IQ" sz="2000" dirty="0"/>
              <a:t> إضافة  للصف رقم </a:t>
            </a:r>
            <a:r>
              <a:rPr lang="en-US" sz="2000" dirty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  6-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(k</a:t>
            </a:r>
            <a:r>
              <a:rPr lang="en-US" sz="2000" dirty="0"/>
              <a:t>):     ( k ) </a:t>
            </a:r>
            <a:r>
              <a:rPr lang="ar-IQ" sz="2000" dirty="0"/>
              <a:t> في</a:t>
            </a:r>
            <a:r>
              <a:rPr lang="en-US" sz="2000" dirty="0"/>
              <a:t>i </a:t>
            </a:r>
            <a:r>
              <a:rPr lang="ar-IQ" sz="2000" dirty="0"/>
              <a:t>حاصل ضرب العمود رقم</a:t>
            </a:r>
            <a:r>
              <a:rPr lang="en-US" sz="2000" dirty="0"/>
              <a:t> (j )</a:t>
            </a:r>
            <a:r>
              <a:rPr lang="ar-IQ" sz="2000" dirty="0"/>
              <a:t> إضافة  للعنود رقم   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ar-SA" sz="1400" b="1" i="1" u="sng" dirty="0" smtClean="0"/>
          </a:p>
          <a:p>
            <a:pPr marL="0" indent="0">
              <a:buNone/>
            </a:pPr>
            <a:r>
              <a:rPr lang="en-US" sz="2000" b="1" i="1" u="sng" dirty="0" smtClean="0"/>
              <a:t>Note</a:t>
            </a:r>
            <a:r>
              <a:rPr lang="en-US" sz="2000" b="1" i="1" u="sng" dirty="0"/>
              <a:t>:</a:t>
            </a:r>
          </a:p>
          <a:p>
            <a:pPr marL="0" indent="0">
              <a:buNone/>
            </a:pPr>
            <a:r>
              <a:rPr lang="en-US" sz="2000" dirty="0"/>
              <a:t>       H: </a:t>
            </a:r>
            <a:r>
              <a:rPr lang="ar-SA" sz="2000" dirty="0"/>
              <a:t>العملية</a:t>
            </a:r>
            <a:r>
              <a:rPr lang="ar-IQ" sz="2000" dirty="0"/>
              <a:t> في الصف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K: </a:t>
            </a:r>
            <a:r>
              <a:rPr lang="ar-SA" sz="2000" dirty="0"/>
              <a:t>العملية</a:t>
            </a:r>
            <a:r>
              <a:rPr lang="ar-IQ" sz="2000" dirty="0"/>
              <a:t> في العمود</a:t>
            </a:r>
            <a:endParaRPr lang="en-US" sz="2000" dirty="0"/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12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4951"/>
            <a:ext cx="8229600" cy="142987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Ex: </a:t>
            </a:r>
            <a:r>
              <a:rPr lang="en-US" sz="2000" dirty="0" smtClean="0"/>
              <a:t>Let                                 </a:t>
            </a:r>
            <a:r>
              <a:rPr lang="en-US" sz="2000" dirty="0"/>
              <a:t>make the elementary transformations in all </a:t>
            </a:r>
            <a:r>
              <a:rPr lang="en-US" sz="2000" dirty="0" smtClean="0"/>
              <a:t>arranged </a:t>
            </a:r>
            <a:r>
              <a:rPr lang="en-US" sz="2000" dirty="0"/>
              <a:t>way:    </a:t>
            </a:r>
            <a:br>
              <a:rPr lang="en-US" sz="2000" dirty="0"/>
            </a:br>
            <a:r>
              <a:rPr lang="en-US" sz="2000" dirty="0"/>
              <a:t>      1) H</a:t>
            </a:r>
            <a:r>
              <a:rPr lang="en-US" sz="2000" baseline="-25000" dirty="0"/>
              <a:t>12</a:t>
            </a:r>
            <a:r>
              <a:rPr lang="en-US" sz="2000" dirty="0"/>
              <a:t>            2) K</a:t>
            </a:r>
            <a:r>
              <a:rPr lang="en-US" sz="2000" baseline="-25000" dirty="0"/>
              <a:t>3</a:t>
            </a:r>
            <a:r>
              <a:rPr lang="en-US" sz="2000" dirty="0"/>
              <a:t>(-2)        3) H</a:t>
            </a:r>
            <a:r>
              <a:rPr lang="en-US" sz="2000" baseline="-25000" dirty="0"/>
              <a:t>13</a:t>
            </a:r>
            <a:r>
              <a:rPr lang="en-US" sz="2000" dirty="0"/>
              <a:t>(4)          4) K</a:t>
            </a:r>
            <a:r>
              <a:rPr lang="en-US" sz="2000" baseline="-25000" dirty="0"/>
              <a:t>21</a:t>
            </a:r>
            <a:r>
              <a:rPr lang="en-US" sz="2000" dirty="0"/>
              <a:t>(-3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1925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Solution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</a:t>
            </a:r>
            <a:r>
              <a:rPr lang="en-US" sz="2000" dirty="0"/>
              <a:t>: </a:t>
            </a:r>
            <a:r>
              <a:rPr lang="en-US" sz="2000" dirty="0" smtClean="0"/>
              <a:t>Let                                 make </a:t>
            </a:r>
            <a:r>
              <a:rPr lang="en-US" sz="2000" dirty="0"/>
              <a:t>the elementary transformations in all arranged way:    </a:t>
            </a:r>
          </a:p>
          <a:p>
            <a:pPr marL="0" indent="0">
              <a:buNone/>
            </a:pPr>
            <a:r>
              <a:rPr lang="en-US" sz="2000" dirty="0"/>
              <a:t>      1) H</a:t>
            </a:r>
            <a:r>
              <a:rPr lang="en-US" sz="2000" baseline="-25000" dirty="0"/>
              <a:t>23</a:t>
            </a:r>
            <a:r>
              <a:rPr lang="en-US" sz="2000" dirty="0"/>
              <a:t>            2) K</a:t>
            </a:r>
            <a:r>
              <a:rPr lang="en-US" sz="2000" baseline="-25000" dirty="0"/>
              <a:t>3</a:t>
            </a:r>
            <a:r>
              <a:rPr lang="en-US" sz="2000" dirty="0"/>
              <a:t>(2)          3) H</a:t>
            </a:r>
            <a:r>
              <a:rPr lang="en-US" sz="2000" baseline="-25000" dirty="0"/>
              <a:t>13</a:t>
            </a:r>
            <a:r>
              <a:rPr lang="en-US" sz="2000" dirty="0"/>
              <a:t>(4)          4) K</a:t>
            </a:r>
            <a:r>
              <a:rPr lang="en-US" sz="2000" baseline="-25000" dirty="0"/>
              <a:t>21</a:t>
            </a:r>
            <a:r>
              <a:rPr lang="en-US" sz="2000" dirty="0"/>
              <a:t>(-1)       5) K</a:t>
            </a:r>
            <a:r>
              <a:rPr lang="en-US" sz="2000" baseline="-25000" dirty="0"/>
              <a:t>32</a:t>
            </a:r>
            <a:r>
              <a:rPr lang="en-US" sz="2000" dirty="0"/>
              <a:t>(-2)  </a:t>
            </a:r>
          </a:p>
          <a:p>
            <a:pPr marL="0" indent="0">
              <a:buNone/>
            </a:pPr>
            <a:endParaRPr lang="en-US" sz="20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51"/>
            <a:ext cx="1728192" cy="85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03" y="4870673"/>
            <a:ext cx="1787521" cy="86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69674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2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rgbClr val="C00000"/>
                </a:solidFill>
              </a:rPr>
              <a:t>Equivalent </a:t>
            </a:r>
            <a:r>
              <a:rPr lang="en-US" sz="2000" b="1" u="sng" dirty="0" smtClean="0">
                <a:solidFill>
                  <a:srgbClr val="C00000"/>
                </a:solidFill>
              </a:rPr>
              <a:t>Matrix</a:t>
            </a:r>
            <a:r>
              <a:rPr lang="ar-SA" sz="2000" b="1" u="sng" dirty="0" smtClean="0">
                <a:solidFill>
                  <a:srgbClr val="C00000"/>
                </a:solidFill>
              </a:rPr>
              <a:t>:</a:t>
            </a:r>
            <a:r>
              <a:rPr lang="ar-IQ" sz="2000" b="1" u="sng" dirty="0" smtClean="0">
                <a:solidFill>
                  <a:srgbClr val="C00000"/>
                </a:solidFill>
              </a:rPr>
              <a:t>المصفوفات </a:t>
            </a:r>
            <a:r>
              <a:rPr lang="ar-IQ" sz="2000" b="1" u="sng" dirty="0">
                <a:solidFill>
                  <a:srgbClr val="C00000"/>
                </a:solidFill>
              </a:rPr>
              <a:t>المتكافئة  </a:t>
            </a:r>
            <a:endParaRPr lang="en-US" sz="2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OM" sz="2000" dirty="0"/>
              <a:t>یقال للمصفوفتین  </a:t>
            </a:r>
            <a:r>
              <a:rPr lang="en-US" sz="2000" dirty="0"/>
              <a:t>A</a:t>
            </a:r>
            <a:r>
              <a:rPr lang="ar-OM" sz="2000" dirty="0"/>
              <a:t> و </a:t>
            </a:r>
            <a:r>
              <a:rPr lang="en-US" sz="2000" dirty="0"/>
              <a:t>B</a:t>
            </a:r>
            <a:r>
              <a:rPr lang="ar-OM" sz="2000" dirty="0"/>
              <a:t>  انهما متكافئتان اذا كانت  لهما نفس </a:t>
            </a:r>
            <a:r>
              <a:rPr lang="ar-OM" sz="2000" dirty="0" smtClean="0"/>
              <a:t>الدرجة</a:t>
            </a:r>
            <a:r>
              <a:rPr lang="en-US" sz="2000" dirty="0" smtClean="0"/>
              <a:t>(size) </a:t>
            </a:r>
            <a:r>
              <a:rPr lang="ar-OM" sz="2000" dirty="0" smtClean="0"/>
              <a:t> </a:t>
            </a:r>
            <a:r>
              <a:rPr lang="ar-OM" sz="2000" dirty="0"/>
              <a:t>ونفس الرتبة </a:t>
            </a:r>
            <a:r>
              <a:rPr lang="en-US" sz="2000" dirty="0" smtClean="0"/>
              <a:t>(rank)</a:t>
            </a:r>
            <a:r>
              <a:rPr lang="ar-OM" sz="2000" dirty="0" smtClean="0"/>
              <a:t>ویكتب</a:t>
            </a:r>
            <a:r>
              <a:rPr lang="ar-OM" sz="2000" dirty="0"/>
              <a:t>:  </a:t>
            </a:r>
            <a:r>
              <a:rPr lang="en-US" sz="2000" dirty="0"/>
              <a:t>A </a:t>
            </a:r>
            <a:r>
              <a:rPr lang="en-US" sz="2000" b="1" dirty="0"/>
              <a:t>~</a:t>
            </a:r>
            <a:r>
              <a:rPr lang="en-US" sz="2000" dirty="0"/>
              <a:t> B</a:t>
            </a:r>
          </a:p>
          <a:p>
            <a:pPr marL="0" indent="0" algn="r" rtl="1">
              <a:buNone/>
            </a:pPr>
            <a:r>
              <a:rPr lang="ar-OM" sz="2000" u="sng" dirty="0"/>
              <a:t>وهنالك نوعان:</a:t>
            </a:r>
            <a:endParaRPr lang="en-US" sz="2000" u="sng" dirty="0"/>
          </a:p>
          <a:p>
            <a:pPr lvl="0" algn="r" rtl="1"/>
            <a:r>
              <a:rPr lang="ar-OM" sz="2000" b="1" i="1" u="sng" dirty="0">
                <a:solidFill>
                  <a:srgbClr val="00B0F0"/>
                </a:solidFill>
              </a:rPr>
              <a:t>مكافئة صفیة </a:t>
            </a:r>
            <a:r>
              <a:rPr lang="en-US" sz="2000" b="1" i="1" u="sng" dirty="0">
                <a:solidFill>
                  <a:srgbClr val="00B0F0"/>
                </a:solidFill>
              </a:rPr>
              <a:t>Row Equivalent </a:t>
            </a:r>
            <a:r>
              <a:rPr lang="ar-OM" sz="2000" b="1" i="1" u="sng" dirty="0">
                <a:solidFill>
                  <a:srgbClr val="00B0F0"/>
                </a:solidFill>
              </a:rPr>
              <a:t>:</a:t>
            </a:r>
            <a:endParaRPr lang="en-US" sz="2000" b="1" i="1" u="sng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ar-OM" sz="2000" dirty="0"/>
              <a:t>یقال أن مصفوفة </a:t>
            </a:r>
            <a:r>
              <a:rPr lang="en-US" sz="2000" dirty="0"/>
              <a:t>B</a:t>
            </a:r>
            <a:r>
              <a:rPr lang="ar-OM" sz="2000" dirty="0"/>
              <a:t> مكافئة صفیة الی </a:t>
            </a:r>
            <a:r>
              <a:rPr lang="en-US" sz="2000" dirty="0"/>
              <a:t>A</a:t>
            </a:r>
            <a:r>
              <a:rPr lang="ar-OM" sz="2000" dirty="0"/>
              <a:t> اذا استخرجت مصفوفة </a:t>
            </a:r>
            <a:r>
              <a:rPr lang="en-US" sz="2000" dirty="0"/>
              <a:t>B</a:t>
            </a:r>
            <a:r>
              <a:rPr lang="ar-OM" sz="2000" dirty="0"/>
              <a:t> من </a:t>
            </a:r>
            <a:r>
              <a:rPr lang="en-US" sz="2000" dirty="0"/>
              <a:t>A</a:t>
            </a:r>
            <a:r>
              <a:rPr lang="ar-OM" sz="2000" dirty="0"/>
              <a:t> باجراء عملیات أولیة صفیة فقط.</a:t>
            </a:r>
            <a:endParaRPr lang="en-US" sz="2000" dirty="0"/>
          </a:p>
          <a:p>
            <a:pPr lvl="0" algn="r" rtl="1"/>
            <a:r>
              <a:rPr lang="ar-OM" sz="2000" b="1" i="1" u="sng" dirty="0" smtClean="0">
                <a:solidFill>
                  <a:srgbClr val="00B0F0"/>
                </a:solidFill>
              </a:rPr>
              <a:t>مكافئة </a:t>
            </a:r>
            <a:r>
              <a:rPr lang="ar-OM" sz="2000" b="1" i="1" u="sng" dirty="0">
                <a:solidFill>
                  <a:srgbClr val="00B0F0"/>
                </a:solidFill>
              </a:rPr>
              <a:t>عمودیة </a:t>
            </a:r>
            <a:r>
              <a:rPr lang="en-US" sz="2000" b="1" i="1" u="sng" dirty="0">
                <a:solidFill>
                  <a:srgbClr val="00B0F0"/>
                </a:solidFill>
              </a:rPr>
              <a:t>Column Equivalent </a:t>
            </a:r>
            <a:r>
              <a:rPr lang="ar-OM" sz="2000" b="1" i="1" u="sng" dirty="0">
                <a:solidFill>
                  <a:srgbClr val="00B0F0"/>
                </a:solidFill>
              </a:rPr>
              <a:t>:</a:t>
            </a:r>
            <a:endParaRPr lang="en-US" sz="2000" b="1" i="1" u="sng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ar-OM" sz="2000" dirty="0" smtClean="0"/>
              <a:t>یقال </a:t>
            </a:r>
            <a:r>
              <a:rPr lang="ar-OM" sz="2000" dirty="0"/>
              <a:t>أن مصفوفة </a:t>
            </a:r>
            <a:r>
              <a:rPr lang="en-US" sz="2000" dirty="0"/>
              <a:t>B</a:t>
            </a:r>
            <a:r>
              <a:rPr lang="ar-OM" sz="2000" dirty="0"/>
              <a:t> مكافئة عمودیة الی </a:t>
            </a:r>
            <a:r>
              <a:rPr lang="en-US" sz="2000" dirty="0"/>
              <a:t>A</a:t>
            </a:r>
            <a:r>
              <a:rPr lang="ar-OM" sz="2000" dirty="0"/>
              <a:t> اذا استخرجت مصفوفة </a:t>
            </a:r>
            <a:r>
              <a:rPr lang="en-US" sz="2000" dirty="0"/>
              <a:t>B</a:t>
            </a:r>
            <a:r>
              <a:rPr lang="ar-OM" sz="2000" dirty="0"/>
              <a:t> من </a:t>
            </a:r>
            <a:r>
              <a:rPr lang="en-US" sz="2000" dirty="0"/>
              <a:t>A</a:t>
            </a:r>
            <a:r>
              <a:rPr lang="ar-OM" sz="2000" dirty="0"/>
              <a:t> باجراء عملیات أولیة عمودیة فقط</a:t>
            </a:r>
            <a:r>
              <a:rPr lang="ar-OM" sz="2000" dirty="0" smtClean="0"/>
              <a:t>.</a:t>
            </a:r>
            <a:endParaRPr lang="en-US" sz="2000" dirty="0" smtClean="0"/>
          </a:p>
          <a:p>
            <a:pPr marL="0" indent="0" algn="r" rtl="1">
              <a:buNone/>
            </a:pPr>
            <a:endParaRPr lang="en-US" sz="1400" dirty="0"/>
          </a:p>
          <a:p>
            <a:pPr marL="0" indent="0" algn="just" rtl="1">
              <a:buNone/>
            </a:pPr>
            <a:r>
              <a:rPr lang="ar-OM" sz="2000" dirty="0" smtClean="0"/>
              <a:t>یمكن </a:t>
            </a:r>
            <a:r>
              <a:rPr lang="ar-OM" sz="2000" dirty="0"/>
              <a:t>حساب رتبة (</a:t>
            </a:r>
            <a:r>
              <a:rPr lang="en-US" sz="2000" dirty="0"/>
              <a:t>Rank</a:t>
            </a:r>
            <a:r>
              <a:rPr lang="ar-OM" sz="2000" dirty="0"/>
              <a:t>) أی مصفوفة بتحویلها باستخدام العملیات الاولیة الی صیغة بسیطة یمكن معرفة رتبتها بسهولة. وهناك صیغتیین وهما الصیغة القمعیة (</a:t>
            </a:r>
            <a:r>
              <a:rPr lang="en-US" sz="2000" dirty="0">
                <a:solidFill>
                  <a:srgbClr val="C00000"/>
                </a:solidFill>
              </a:rPr>
              <a:t>Canonical Form</a:t>
            </a:r>
            <a:r>
              <a:rPr lang="ar-OM" sz="2000" dirty="0"/>
              <a:t>) والصیغة الطبیعیة (</a:t>
            </a:r>
            <a:r>
              <a:rPr lang="en-US" sz="2000" dirty="0">
                <a:solidFill>
                  <a:srgbClr val="C00000"/>
                </a:solidFill>
              </a:rPr>
              <a:t>Normal Form</a:t>
            </a:r>
            <a:r>
              <a:rPr lang="ar-OM" sz="2000" dirty="0"/>
              <a:t>).</a:t>
            </a:r>
            <a:endParaRPr lang="en-US" sz="2000" dirty="0"/>
          </a:p>
          <a:p>
            <a:pPr marL="0" indent="0" algn="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13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en-US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a) Canonical </a:t>
            </a:r>
            <a:r>
              <a:rPr lang="en-US" sz="2400" b="1" i="1" u="sng" dirty="0">
                <a:solidFill>
                  <a:schemeClr val="accent2">
                    <a:lumMod val="75000"/>
                  </a:schemeClr>
                </a:solidFill>
              </a:rPr>
              <a:t>Form </a:t>
            </a:r>
            <a:r>
              <a:rPr lang="ar-SA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ar-OM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الصیغة القمعیة</a:t>
            </a:r>
            <a:endParaRPr lang="en-US" sz="20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/>
              <a:t>يمكن حساب رتبة مصفوفة غير صفرية بتحويلها الى شكل قمعي الذي يمكن حساب رتبة المصفوفة المساوية للعدد الصفوف غير الصفرية الموجودة في المصفوفة.</a:t>
            </a:r>
            <a:endParaRPr lang="ar-SA" sz="2000" dirty="0" smtClean="0"/>
          </a:p>
          <a:p>
            <a:pPr marL="0" indent="0" algn="r" rtl="1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IQ" sz="2000" dirty="0" smtClean="0">
                <a:solidFill>
                  <a:srgbClr val="C00000"/>
                </a:solidFill>
              </a:rPr>
              <a:t>ملاحظة// في شكل القمعي فقط نعمل العمليات الاولية على الصفوف وليست على الاعمدة.</a:t>
            </a:r>
            <a:endParaRPr lang="ar-SA" sz="2000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SA" sz="1800" dirty="0">
                <a:cs typeface="Ali_K_Samik" pitchFamily="2" charset="-78"/>
              </a:rPr>
              <a:t>تيَبيني// لة شيَوةى (</a:t>
            </a:r>
            <a:r>
              <a:rPr lang="en-US" sz="1800" b="1" dirty="0">
                <a:cs typeface="Ali_K_Samik" pitchFamily="2" charset="-78"/>
              </a:rPr>
              <a:t>Canonical</a:t>
            </a:r>
            <a:r>
              <a:rPr lang="ar-SA" sz="1800" dirty="0">
                <a:cs typeface="Ali_K_Samik" pitchFamily="2" charset="-78"/>
              </a:rPr>
              <a:t>) تةنها كرداري سةرةتايي </a:t>
            </a:r>
            <a:r>
              <a:rPr lang="ar-SA" sz="1800" dirty="0" smtClean="0">
                <a:cs typeface="Ali_K_Samik" pitchFamily="2" charset="-78"/>
              </a:rPr>
              <a:t>لةسةر </a:t>
            </a:r>
            <a:r>
              <a:rPr lang="ar-SA" sz="1800" dirty="0">
                <a:cs typeface="Ali_K_Samik" pitchFamily="2" charset="-78"/>
              </a:rPr>
              <a:t>رِيزى ئاسؤيي دةكةين</a:t>
            </a:r>
            <a:r>
              <a:rPr lang="ar-SA" sz="1800" dirty="0" smtClean="0">
                <a:cs typeface="Ali_K_Samik" pitchFamily="2" charset="-78"/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ar-SA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/>
              <a:t>Ex: </a:t>
            </a:r>
            <a:r>
              <a:rPr lang="en-US" sz="2000" dirty="0" smtClean="0"/>
              <a:t>Let                         </a:t>
            </a:r>
            <a:r>
              <a:rPr lang="en-US" sz="2000" dirty="0"/>
              <a:t>, find rank of A by used the canonical form </a:t>
            </a:r>
            <a:endParaRPr lang="en-US" sz="2000" dirty="0" smtClean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000" dirty="0" smtClean="0"/>
              <a:t>transformations </a:t>
            </a:r>
            <a:r>
              <a:rPr lang="en-US" sz="2000" dirty="0"/>
              <a:t>way?  </a:t>
            </a:r>
          </a:p>
          <a:p>
            <a:pPr marL="0" indent="0">
              <a:buNone/>
            </a:pPr>
            <a:r>
              <a:rPr lang="en-US" sz="2000" u="sng" dirty="0"/>
              <a:t>Solution</a:t>
            </a:r>
            <a:r>
              <a:rPr lang="en-US" sz="2000" u="sng" dirty="0" smtClean="0"/>
              <a:t>: </a:t>
            </a:r>
            <a:endParaRPr lang="en-US" sz="2000" u="sng" dirty="0"/>
          </a:p>
          <a:p>
            <a:pPr marL="0" indent="0" algn="r" rtl="1">
              <a:buNone/>
            </a:pP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48" y="2655130"/>
            <a:ext cx="1413389" cy="86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271" y="3861048"/>
            <a:ext cx="636111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9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10239"/>
            <a:ext cx="8075240" cy="1578601"/>
          </a:xfrm>
        </p:spPr>
        <p:txBody>
          <a:bodyPr>
            <a:normAutofit fontScale="90000"/>
          </a:bodyPr>
          <a:lstStyle/>
          <a:p>
            <a:pPr algn="l"/>
            <a:r>
              <a:rPr lang="ar-SA" sz="2000" dirty="0" smtClean="0"/>
              <a:t/>
            </a:r>
            <a:br>
              <a:rPr lang="ar-SA" sz="2000" dirty="0" smtClean="0"/>
            </a:br>
            <a:r>
              <a:rPr lang="ar-SA" sz="2000" dirty="0" smtClean="0"/>
              <a:t/>
            </a:r>
            <a:br>
              <a:rPr lang="ar-SA" sz="2000" dirty="0" smtClean="0"/>
            </a:br>
            <a:r>
              <a:rPr lang="en-US" sz="2000" dirty="0" smtClean="0"/>
              <a:t>Ex</a:t>
            </a:r>
            <a:r>
              <a:rPr lang="en-US" sz="2000" dirty="0"/>
              <a:t>: </a:t>
            </a:r>
            <a:r>
              <a:rPr lang="en-US" sz="2000" dirty="0" smtClean="0"/>
              <a:t>Let                                    , </a:t>
            </a:r>
            <a:r>
              <a:rPr lang="en-US" sz="2000" dirty="0"/>
              <a:t>find rank of A by used the canonical form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en-US" sz="2000" dirty="0" smtClean="0"/>
              <a:t>transformations </a:t>
            </a:r>
            <a:r>
              <a:rPr lang="en-US" sz="2000" dirty="0"/>
              <a:t>way? 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800" u="sng" dirty="0" smtClean="0"/>
          </a:p>
          <a:p>
            <a:pPr marL="0" indent="0">
              <a:buNone/>
            </a:pPr>
            <a:r>
              <a:rPr lang="en-US" sz="2000" u="sng" dirty="0" smtClean="0"/>
              <a:t>Solution:</a:t>
            </a:r>
            <a:endParaRPr lang="en-US" sz="20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4720"/>
            <a:ext cx="1872208" cy="93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51518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87208" cy="1152128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Ex: </a:t>
            </a:r>
            <a:r>
              <a:rPr lang="en-US" sz="2000" dirty="0" smtClean="0"/>
              <a:t>Let                                    , </a:t>
            </a:r>
            <a:r>
              <a:rPr lang="en-US" sz="2000" dirty="0"/>
              <a:t>find rank of A by used the canonical </a:t>
            </a:r>
            <a:r>
              <a:rPr lang="en-US" sz="2000" dirty="0" smtClean="0"/>
              <a:t>form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transformations way? 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20" y="540403"/>
            <a:ext cx="1808618" cy="80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1876762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 smtClean="0"/>
              <a:t>Solution: </a:t>
            </a:r>
            <a:endParaRPr lang="en-US" sz="20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38" y="2268835"/>
            <a:ext cx="7847818" cy="36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433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2  Elementary transformations and Equivalent  matrices   العمليات الأولية و المصفوفات المتكافئة </vt:lpstr>
      <vt:lpstr>Ex: Let                                       find rank of(A)? </vt:lpstr>
      <vt:lpstr>Ex: Let                                 find rank of(B)? </vt:lpstr>
      <vt:lpstr>Elementary transformations :العمليات الأولية</vt:lpstr>
      <vt:lpstr>Ex: Let                                 make the elementary transformations in all arranged way:           1) H12            2) K3(-2)        3) H13(4)          4) K21(-3)</vt:lpstr>
      <vt:lpstr>Equivalent Matrix:المصفوفات المتكافئة  </vt:lpstr>
      <vt:lpstr>a) Canonical Form :الصیغة القمعیة</vt:lpstr>
      <vt:lpstr>  Ex: Let                                    , find rank of A by used the canonical form   transformations way?   </vt:lpstr>
      <vt:lpstr>Ex: Let                                    , find rank of A by used the canonical form   transformations way?  </vt:lpstr>
      <vt:lpstr>b) Normal Form الصیغة الطبیعة </vt:lpstr>
      <vt:lpstr>Ex: Transform this matrix                                                to normal form then find   rank(B)? </vt:lpstr>
      <vt:lpstr>Inverse of matrix by used elementary transformations:</vt:lpstr>
      <vt:lpstr>Ex: Find Inverse of all matrices by used elementary transformations.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 Elementary transformations and Equivalent  matrices   العمليات الأولية و المصفوفات المتكافئة</dc:title>
  <dc:creator>Dell</dc:creator>
  <cp:lastModifiedBy>Dell</cp:lastModifiedBy>
  <cp:revision>31</cp:revision>
  <dcterms:created xsi:type="dcterms:W3CDTF">2020-04-24T05:18:15Z</dcterms:created>
  <dcterms:modified xsi:type="dcterms:W3CDTF">2023-05-06T06:21:34Z</dcterms:modified>
</cp:coreProperties>
</file>