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5EEE-BE7D-4408-BCC2-9A9D18D685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ED1CA8-37C7-4F7A-B6DD-2CEBC40FEE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B328B6-7B8A-48E3-9482-BD0A27250C0E}"/>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FB907422-CBCD-4C63-9FBC-F3A9074455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F36E4-157C-4778-9825-5EC778602A52}"/>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367620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A1478-E485-4EAF-B740-D1C84863FD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C9B975-E166-4508-9068-3669207B5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A6506B-4E6A-43E3-81F6-DC7E124162CA}"/>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A847C89C-F0F3-45F8-8A68-2D9BC61B5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03DB9-15E4-429A-AEF8-A9F5E2E69497}"/>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51050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823457-74A5-40AC-AB78-F2739FAEA3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D7D0C1-67A0-4B17-8590-EC48D2A19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57D69-FB18-407A-BFAC-677E55AD6667}"/>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DC8187AE-E75D-45B2-B747-3E3A72410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66020-F973-4CDA-82FD-C9568BF778BF}"/>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74905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0B88E-1120-4658-897F-503D51CA5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20E90F-22E4-42E7-97B3-CE6AAAAE2B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7DCF0-25F4-49A8-8F40-60F859ABA261}"/>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8D6AD3CE-F8F3-40C7-BDD1-BD5BF0BB3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042F7-C459-4CDD-B4B1-241881D40632}"/>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299504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BBD6-8825-458F-BA6F-8549DD16B2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84835-FCCF-4967-836A-08753BF2F6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25C1D-7309-48DA-94CD-37D19266E91F}"/>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6FD6DB7F-3F81-4630-BB88-DCEAE2750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E1A621-D95D-489B-BE58-945B0730A7AA}"/>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227605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76DDB-A736-42E6-9E7B-C162370436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8653-C6A9-49CE-B6F5-9C187062CF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0AE20-3605-4EDA-8DEE-EA53F4177A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B995C9-EC85-4C8C-B62C-3951C48D1AB0}"/>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6" name="Footer Placeholder 5">
            <a:extLst>
              <a:ext uri="{FF2B5EF4-FFF2-40B4-BE49-F238E27FC236}">
                <a16:creationId xmlns:a16="http://schemas.microsoft.com/office/drawing/2014/main" id="{012686EE-EFEA-481C-8706-6BE4B1756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A67CB-A25D-4B25-85C1-2F60BFDB9587}"/>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40404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0A25-1B2A-43F0-AD4A-E57E4D5F5A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3C80A0-7F3A-4303-B28A-DACC629DA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98084E-1D3E-49AB-BCC1-03ADA1B563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C553DF-5A24-4B2A-A033-D20840615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155D6-99C2-4436-B8AF-C85A8AFAC7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9FF82-BDBE-4239-A58E-A945AA204D90}"/>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8" name="Footer Placeholder 7">
            <a:extLst>
              <a:ext uri="{FF2B5EF4-FFF2-40B4-BE49-F238E27FC236}">
                <a16:creationId xmlns:a16="http://schemas.microsoft.com/office/drawing/2014/main" id="{AF5BD04C-71BC-4D36-A8AE-0F5F8924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23ECE0-C120-4961-8BB7-67954196E1BF}"/>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387025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B3DB-34DE-43A8-B6FF-E05537207C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7FF41B-AE2C-4757-8221-63AA3F448BE3}"/>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4" name="Footer Placeholder 3">
            <a:extLst>
              <a:ext uri="{FF2B5EF4-FFF2-40B4-BE49-F238E27FC236}">
                <a16:creationId xmlns:a16="http://schemas.microsoft.com/office/drawing/2014/main" id="{08AA2699-98EB-46DA-A06F-B666CB37BB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9DDD00-2958-43B2-BABA-1CB92440DAEA}"/>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388377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A73E4-C5F1-497F-A5B6-C5DAFED5F33D}"/>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3" name="Footer Placeholder 2">
            <a:extLst>
              <a:ext uri="{FF2B5EF4-FFF2-40B4-BE49-F238E27FC236}">
                <a16:creationId xmlns:a16="http://schemas.microsoft.com/office/drawing/2014/main" id="{6D2B50FA-3C45-434B-ABE7-1EF36AABEE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7C5A6C-B675-4AF4-BBBA-345A84787F48}"/>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90984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75BB-0C0A-4486-89F5-68C063058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36FCF9-5BDE-4D1E-8480-41B50B846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8C7FCE-EB89-4558-90B5-2AE873295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D1227C-1314-481D-A7BE-8AEE515A2517}"/>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6" name="Footer Placeholder 5">
            <a:extLst>
              <a:ext uri="{FF2B5EF4-FFF2-40B4-BE49-F238E27FC236}">
                <a16:creationId xmlns:a16="http://schemas.microsoft.com/office/drawing/2014/main" id="{604AF5DB-3468-4721-95F5-6569D663B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3DD5A-FC51-47A8-8ABB-E91FC2AF850D}"/>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121295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3FB3-AE53-4A9A-BDFD-EB91A8F0CD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693CD-0086-47FC-A5D4-03699ECD12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AB3E7E-9057-49AA-878F-0647096C0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3BAE84-DB6F-4E87-B3B0-71109CABE187}"/>
              </a:ext>
            </a:extLst>
          </p:cNvPr>
          <p:cNvSpPr>
            <a:spLocks noGrp="1"/>
          </p:cNvSpPr>
          <p:nvPr>
            <p:ph type="dt" sz="half" idx="10"/>
          </p:nvPr>
        </p:nvSpPr>
        <p:spPr/>
        <p:txBody>
          <a:bodyPr/>
          <a:lstStyle/>
          <a:p>
            <a:fld id="{DB6E7073-41A9-4F35-91F1-FB28EE3AF6D0}" type="datetimeFigureOut">
              <a:rPr lang="en-US" smtClean="0"/>
              <a:t>2020-11-04</a:t>
            </a:fld>
            <a:endParaRPr lang="en-US"/>
          </a:p>
        </p:txBody>
      </p:sp>
      <p:sp>
        <p:nvSpPr>
          <p:cNvPr id="6" name="Footer Placeholder 5">
            <a:extLst>
              <a:ext uri="{FF2B5EF4-FFF2-40B4-BE49-F238E27FC236}">
                <a16:creationId xmlns:a16="http://schemas.microsoft.com/office/drawing/2014/main" id="{9A7144F9-40FC-444F-A6C0-600E6FEF32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F9D6C4-022C-4EF4-9080-7B5568069062}"/>
              </a:ext>
            </a:extLst>
          </p:cNvPr>
          <p:cNvSpPr>
            <a:spLocks noGrp="1"/>
          </p:cNvSpPr>
          <p:nvPr>
            <p:ph type="sldNum" sz="quarter" idx="12"/>
          </p:nvPr>
        </p:nvSpPr>
        <p:spPr/>
        <p:txBody>
          <a:bodyPr/>
          <a:lstStyle/>
          <a:p>
            <a:fld id="{1CFA06EC-CA86-4FF5-BC14-34C06A1782FC}" type="slidenum">
              <a:rPr lang="en-US" smtClean="0"/>
              <a:t>‹#›</a:t>
            </a:fld>
            <a:endParaRPr lang="en-US"/>
          </a:p>
        </p:txBody>
      </p:sp>
    </p:spTree>
    <p:extLst>
      <p:ext uri="{BB962C8B-B14F-4D97-AF65-F5344CB8AC3E}">
        <p14:creationId xmlns:p14="http://schemas.microsoft.com/office/powerpoint/2010/main" val="42125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44EB2B-56CB-4FF1-85A8-125B440B3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C723B-E80D-406D-9CDC-0DCFBB9CF0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9FC60-6DB5-42B7-A17A-647512B869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E7073-41A9-4F35-91F1-FB28EE3AF6D0}" type="datetimeFigureOut">
              <a:rPr lang="en-US" smtClean="0"/>
              <a:t>2020-11-04</a:t>
            </a:fld>
            <a:endParaRPr lang="en-US"/>
          </a:p>
        </p:txBody>
      </p:sp>
      <p:sp>
        <p:nvSpPr>
          <p:cNvPr id="5" name="Footer Placeholder 4">
            <a:extLst>
              <a:ext uri="{FF2B5EF4-FFF2-40B4-BE49-F238E27FC236}">
                <a16:creationId xmlns:a16="http://schemas.microsoft.com/office/drawing/2014/main" id="{FA88D41F-FD15-403F-822D-1472F1A655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1E936-4C09-4A71-A164-6C8ABB12DB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A06EC-CA86-4FF5-BC14-34C06A1782FC}" type="slidenum">
              <a:rPr lang="en-US" smtClean="0"/>
              <a:t>‹#›</a:t>
            </a:fld>
            <a:endParaRPr lang="en-US"/>
          </a:p>
        </p:txBody>
      </p:sp>
    </p:spTree>
    <p:extLst>
      <p:ext uri="{BB962C8B-B14F-4D97-AF65-F5344CB8AC3E}">
        <p14:creationId xmlns:p14="http://schemas.microsoft.com/office/powerpoint/2010/main" val="210910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28E36-5057-4A70-94CF-9C23193ECB13}"/>
              </a:ext>
            </a:extLst>
          </p:cNvPr>
          <p:cNvSpPr>
            <a:spLocks noGrp="1"/>
          </p:cNvSpPr>
          <p:nvPr>
            <p:ph type="title"/>
          </p:nvPr>
        </p:nvSpPr>
        <p:spPr/>
        <p:txBody>
          <a:bodyPr/>
          <a:lstStyle/>
          <a:p>
            <a:pPr algn="ctr" rtl="1"/>
            <a:r>
              <a:rPr lang="ar-IQ" dirty="0">
                <a:cs typeface="Ali_K_Alwand" pitchFamily="2" charset="-78"/>
              </a:rPr>
              <a:t>بةناوي خواي بةخشندة وميهرةبان</a:t>
            </a:r>
            <a:endParaRPr lang="en-US" dirty="0">
              <a:cs typeface="Ali_K_Alwand" pitchFamily="2" charset="-78"/>
            </a:endParaRPr>
          </a:p>
        </p:txBody>
      </p:sp>
      <p:sp>
        <p:nvSpPr>
          <p:cNvPr id="3" name="Content Placeholder 2">
            <a:extLst>
              <a:ext uri="{FF2B5EF4-FFF2-40B4-BE49-F238E27FC236}">
                <a16:creationId xmlns:a16="http://schemas.microsoft.com/office/drawing/2014/main" id="{2200F01A-996C-40FE-B5B5-338A6ED71016}"/>
              </a:ext>
            </a:extLst>
          </p:cNvPr>
          <p:cNvSpPr>
            <a:spLocks noGrp="1"/>
          </p:cNvSpPr>
          <p:nvPr>
            <p:ph idx="1"/>
          </p:nvPr>
        </p:nvSpPr>
        <p:spPr/>
        <p:txBody>
          <a:bodyPr/>
          <a:lstStyle/>
          <a:p>
            <a:pPr marL="0" indent="0" algn="ctr" rtl="1">
              <a:buNone/>
            </a:pPr>
            <a:r>
              <a:rPr lang="ar-IQ" dirty="0">
                <a:cs typeface="Ali_K_Alwand" pitchFamily="2" charset="-78"/>
              </a:rPr>
              <a:t>بةشي يةكةم/ وانةي ضوارةم</a:t>
            </a:r>
          </a:p>
          <a:p>
            <a:pPr marL="0" indent="0" algn="ctr" rtl="1">
              <a:buNone/>
            </a:pPr>
            <a:r>
              <a:rPr lang="ar-IQ" dirty="0">
                <a:cs typeface="Ali_K_Alwand" pitchFamily="2" charset="-78"/>
              </a:rPr>
              <a:t>طريمانةكاني تايبةت بة ريَطاي </a:t>
            </a:r>
            <a:r>
              <a:rPr lang="en-US" dirty="0">
                <a:cs typeface="Ali_K_Alwand" pitchFamily="2" charset="-78"/>
              </a:rPr>
              <a:t>OLS</a:t>
            </a:r>
          </a:p>
        </p:txBody>
      </p:sp>
    </p:spTree>
    <p:extLst>
      <p:ext uri="{BB962C8B-B14F-4D97-AF65-F5344CB8AC3E}">
        <p14:creationId xmlns:p14="http://schemas.microsoft.com/office/powerpoint/2010/main" val="63521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2E966-EB9C-4134-A322-BDA5B80BA152}"/>
              </a:ext>
            </a:extLst>
          </p:cNvPr>
          <p:cNvSpPr>
            <a:spLocks noGrp="1"/>
          </p:cNvSpPr>
          <p:nvPr>
            <p:ph type="title"/>
          </p:nvPr>
        </p:nvSpPr>
        <p:spPr/>
        <p:txBody>
          <a:bodyPr>
            <a:normAutofit/>
          </a:bodyPr>
          <a:lstStyle/>
          <a:p>
            <a:pPr algn="r" rtl="1"/>
            <a:r>
              <a:rPr lang="ar-IQ" sz="3600" dirty="0">
                <a:effectLst/>
                <a:latin typeface="Calibri" panose="020F0502020204030204" pitchFamily="34" charset="0"/>
                <a:ea typeface="Calibri" panose="020F0502020204030204" pitchFamily="34" charset="0"/>
                <a:cs typeface="Ali_K_Alwand" pitchFamily="2" charset="-78"/>
              </a:rPr>
              <a:t>كؤمةلَةي دووةم (طريمانةكاني تر )</a:t>
            </a:r>
            <a:r>
              <a:rPr lang="en-US" sz="3600" dirty="0">
                <a:effectLst/>
                <a:latin typeface="Calibri" panose="020F0502020204030204" pitchFamily="34" charset="0"/>
                <a:ea typeface="Calibri" panose="020F0502020204030204" pitchFamily="34" charset="0"/>
                <a:cs typeface="Ali_K_Alwand" pitchFamily="2" charset="-78"/>
              </a:rPr>
              <a:t>Other assumptions       </a:t>
            </a:r>
            <a:endParaRPr lang="en-US" sz="3600" dirty="0"/>
          </a:p>
        </p:txBody>
      </p:sp>
      <p:sp>
        <p:nvSpPr>
          <p:cNvPr id="3" name="Content Placeholder 2">
            <a:extLst>
              <a:ext uri="{FF2B5EF4-FFF2-40B4-BE49-F238E27FC236}">
                <a16:creationId xmlns:a16="http://schemas.microsoft.com/office/drawing/2014/main" id="{25DFAA27-7BC3-478B-B341-B7C393BC2DD8}"/>
              </a:ext>
            </a:extLst>
          </p:cNvPr>
          <p:cNvSpPr>
            <a:spLocks noGrp="1"/>
          </p:cNvSpPr>
          <p:nvPr>
            <p:ph idx="1"/>
          </p:nvPr>
        </p:nvSpPr>
        <p:spPr/>
        <p:txBody>
          <a:bodyPr>
            <a:normAutofit/>
          </a:bodyPr>
          <a:lstStyle/>
          <a:p>
            <a:pPr marL="457200"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li_K_Alwand" pitchFamily="2" charset="-78"/>
              </a:rPr>
              <a:t>طريماني هةشتةم : طؤرِاوة سةربةخوَكان بةيةكتري نةبةستراون يان ثةيوةندي (</a:t>
            </a:r>
            <a:r>
              <a:rPr lang="ar-IQ" sz="2000" dirty="0">
                <a:effectLst/>
                <a:latin typeface="Arial" panose="020B0604020202020204" pitchFamily="34" charset="0"/>
                <a:ea typeface="Calibri" panose="020F0502020204030204" pitchFamily="34" charset="0"/>
                <a:cs typeface="Ali-A-Alwand" pitchFamily="2" charset="-78"/>
              </a:rPr>
              <a:t>خطي</a:t>
            </a:r>
            <a:r>
              <a:rPr lang="ar-IQ" sz="2000" dirty="0">
                <a:effectLst/>
                <a:latin typeface="Arial" panose="020B0604020202020204" pitchFamily="34" charset="0"/>
                <a:ea typeface="Calibri" panose="020F0502020204030204" pitchFamily="34" charset="0"/>
                <a:cs typeface="Ali_K_Alwand" pitchFamily="2" charset="-78"/>
              </a:rPr>
              <a:t> )تةواو يان بةرز لةنيوانيان نية. لةحالةتي هةبوني دوو طؤرِاو يان زياتر و ثةيوةندي (</a:t>
            </a:r>
            <a:r>
              <a:rPr lang="ar-IQ" sz="2000" dirty="0">
                <a:effectLst/>
                <a:latin typeface="Arial" panose="020B0604020202020204" pitchFamily="34" charset="0"/>
                <a:ea typeface="Calibri" panose="020F0502020204030204" pitchFamily="34" charset="0"/>
                <a:cs typeface="Ali-A-Alwand" pitchFamily="2" charset="-78"/>
              </a:rPr>
              <a:t>الارتباط</a:t>
            </a:r>
            <a:r>
              <a:rPr lang="ar-IQ" sz="2000" dirty="0">
                <a:effectLst/>
                <a:latin typeface="Arial" panose="020B0604020202020204" pitchFamily="34" charset="0"/>
                <a:ea typeface="Calibri" panose="020F0502020204030204" pitchFamily="34" charset="0"/>
                <a:cs typeface="Ali_K_Alwand" pitchFamily="2" charset="-78"/>
              </a:rPr>
              <a:t>) لةنيوانيان تةواو بيَ ئةوا ناتوانري ريطاي (</a:t>
            </a:r>
            <a:r>
              <a:rPr lang="en-US" sz="2000" dirty="0">
                <a:effectLst/>
                <a:latin typeface="Arial" panose="020B0604020202020204" pitchFamily="34" charset="0"/>
                <a:ea typeface="Calibri" panose="020F0502020204030204" pitchFamily="34" charset="0"/>
                <a:cs typeface="Ali_K_Alwand" pitchFamily="2" charset="-78"/>
              </a:rPr>
              <a:t>O.L.S</a:t>
            </a:r>
            <a:r>
              <a:rPr lang="ar-IQ" sz="2000" dirty="0">
                <a:effectLst/>
                <a:latin typeface="Arial" panose="020B0604020202020204" pitchFamily="34" charset="0"/>
                <a:ea typeface="Calibri" panose="020F0502020204030204" pitchFamily="34" charset="0"/>
                <a:cs typeface="Ali_K_Alwand" pitchFamily="2" charset="-78"/>
              </a:rPr>
              <a:t>) بةكاربهيَنريَت بوَ خةملاَندني هاوكوَلكةكان</a:t>
            </a:r>
            <a:r>
              <a:rPr lang="ar-IQ" sz="2000" dirty="0">
                <a:latin typeface="Arial" panose="020B0604020202020204" pitchFamily="34" charset="0"/>
                <a:ea typeface="Calibri" panose="020F0502020204030204" pitchFamily="34" charset="0"/>
                <a:cs typeface="Ali_K_Alwand" pitchFamily="2" charset="-78"/>
              </a:rPr>
              <a:t>، </a:t>
            </a:r>
            <a:r>
              <a:rPr lang="ar-IQ" sz="2000" dirty="0">
                <a:effectLst/>
                <a:latin typeface="Arial" panose="020B0604020202020204" pitchFamily="34" charset="0"/>
                <a:ea typeface="Calibri" panose="020F0502020204030204" pitchFamily="34" charset="0"/>
                <a:cs typeface="Ali_K_Alwand" pitchFamily="2" charset="-78"/>
              </a:rPr>
              <a:t>بةلاَم ئةطةر (</a:t>
            </a:r>
            <a:r>
              <a:rPr lang="ar-IQ" sz="2000" dirty="0">
                <a:effectLst/>
                <a:latin typeface="Arial" panose="020B0604020202020204" pitchFamily="34" charset="0"/>
                <a:ea typeface="Calibri" panose="020F0502020204030204" pitchFamily="34" charset="0"/>
                <a:cs typeface="Ali-A-Alwand" pitchFamily="2" charset="-78"/>
              </a:rPr>
              <a:t>الارتباط</a:t>
            </a:r>
            <a:r>
              <a:rPr lang="ar-IQ" sz="2000" dirty="0">
                <a:effectLst/>
                <a:latin typeface="Arial" panose="020B0604020202020204" pitchFamily="34" charset="0"/>
                <a:ea typeface="Calibri" panose="020F0502020204030204" pitchFamily="34" charset="0"/>
                <a:cs typeface="Ali_K_Alwand" pitchFamily="2" charset="-78"/>
              </a:rPr>
              <a:t>) لةنيَوانيان بةرز بيَ بةلام تةواو نةبيَ ئةوا ناتوانريَ كاريطةري هةريةك لة طؤرِاوة سةربةخوَكان لةسةر طؤرِاوي شويَن كةوتة جيابكريتةوة ئةمة جطة لة كاريطةريية نيَطةتيظيةكاني ديكة لةسةر هاوكولكةي خةملينراو.</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spcAft>
                <a:spcPts val="1000"/>
              </a:spcAft>
            </a:pPr>
            <a:r>
              <a:rPr lang="ar-IQ" sz="2000" dirty="0">
                <a:effectLst/>
                <a:latin typeface="Arial" panose="020B0604020202020204" pitchFamily="34" charset="0"/>
                <a:ea typeface="Calibri" panose="020F0502020204030204" pitchFamily="34" charset="0"/>
                <a:cs typeface="Ali_K_Alwand" pitchFamily="2" charset="-78"/>
              </a:rPr>
              <a:t>طريماني نؤيةم : ثاكي طؤرِاوة طشتيةكان لة هةلَةي كؤكردنةوة، واتة طؤرِاوة طشتيةكان هةلَةي كؤكردنةوةيان تيَدا نية وةك بةكاربردني طشتي و داهاتي طشتي و وةبةرهيَناني طشتي. بةجؤريك (</a:t>
            </a:r>
            <a:r>
              <a:rPr lang="en-US" sz="2000" dirty="0" err="1">
                <a:effectLst/>
                <a:latin typeface="Arial" panose="020B0604020202020204" pitchFamily="34" charset="0"/>
                <a:ea typeface="Calibri" panose="020F0502020204030204" pitchFamily="34" charset="0"/>
                <a:cs typeface="Ali_K_Alwand" pitchFamily="2" charset="-78"/>
              </a:rPr>
              <a:t>xi,yi</a:t>
            </a:r>
            <a:r>
              <a:rPr lang="ar-IQ" sz="2000" dirty="0">
                <a:effectLst/>
                <a:latin typeface="Arial" panose="020B0604020202020204" pitchFamily="34" charset="0"/>
                <a:ea typeface="Calibri" panose="020F0502020204030204" pitchFamily="34" charset="0"/>
                <a:cs typeface="Ali_K_Alwand" pitchFamily="2" charset="-78"/>
              </a:rPr>
              <a:t>) بريتي دةبن لة طؤراوي كؤكراوة كة طوزارشت دةكات لة كؤمةلَيَك رةطةيةكة. بؤ نموونة نةخشةي بةكاربردن  </a:t>
            </a:r>
            <a:r>
              <a:rPr lang="en-US" sz="2000" dirty="0">
                <a:effectLst/>
                <a:latin typeface="Arial" panose="020B0604020202020204" pitchFamily="34" charset="0"/>
                <a:ea typeface="Calibri" panose="020F0502020204030204" pitchFamily="34" charset="0"/>
                <a:cs typeface="Ali_K_Alwand" pitchFamily="2" charset="-78"/>
              </a:rPr>
              <a:t>    C =b</a:t>
            </a:r>
            <a:r>
              <a:rPr lang="en-US" sz="2000" baseline="-25000" dirty="0">
                <a:effectLst/>
                <a:latin typeface="Arial" panose="020B0604020202020204" pitchFamily="34" charset="0"/>
                <a:ea typeface="Calibri" panose="020F0502020204030204" pitchFamily="34" charset="0"/>
                <a:cs typeface="Ali_K_Alwand" pitchFamily="2" charset="-78"/>
              </a:rPr>
              <a:t>o</a:t>
            </a:r>
            <a:r>
              <a:rPr lang="en-US" sz="2000" dirty="0">
                <a:effectLst/>
                <a:latin typeface="Arial" panose="020B0604020202020204" pitchFamily="34" charset="0"/>
                <a:ea typeface="Calibri" panose="020F0502020204030204" pitchFamily="34" charset="0"/>
                <a:cs typeface="Ali_K_Alwand" pitchFamily="2" charset="-78"/>
              </a:rPr>
              <a:t>+b</a:t>
            </a:r>
            <a:r>
              <a:rPr lang="en-US" sz="2000" baseline="-25000" dirty="0">
                <a:effectLst/>
                <a:latin typeface="Arial" panose="020B0604020202020204" pitchFamily="34" charset="0"/>
                <a:ea typeface="Calibri" panose="020F0502020204030204" pitchFamily="34" charset="0"/>
                <a:cs typeface="Ali_K_Alwand" pitchFamily="2" charset="-78"/>
              </a:rPr>
              <a:t>1</a:t>
            </a:r>
            <a:r>
              <a:rPr lang="en-US" sz="2000" dirty="0">
                <a:effectLst/>
                <a:latin typeface="Arial" panose="020B0604020202020204" pitchFamily="34" charset="0"/>
                <a:ea typeface="Calibri" panose="020F0502020204030204" pitchFamily="34" charset="0"/>
                <a:cs typeface="Ali_K_Alwand" pitchFamily="2" charset="-78"/>
              </a:rPr>
              <a:t>y+ui </a:t>
            </a:r>
            <a:r>
              <a:rPr lang="ar-IQ" sz="2000" dirty="0">
                <a:effectLst/>
                <a:latin typeface="Arial" panose="020B0604020202020204" pitchFamily="34" charset="0"/>
                <a:ea typeface="Calibri" panose="020F0502020204030204" pitchFamily="34" charset="0"/>
                <a:cs typeface="Ali_K_Alwand" pitchFamily="2" charset="-78"/>
              </a:rPr>
              <a:t>بةجؤري كة </a:t>
            </a:r>
            <a:r>
              <a:rPr lang="en-US" sz="2000" dirty="0">
                <a:effectLst/>
                <a:latin typeface="Arial" panose="020B0604020202020204" pitchFamily="34" charset="0"/>
                <a:ea typeface="Calibri" panose="020F0502020204030204" pitchFamily="34" charset="0"/>
                <a:cs typeface="Ali_K_Alwand" pitchFamily="2" charset="-78"/>
              </a:rPr>
              <a:t> C </a:t>
            </a:r>
            <a:r>
              <a:rPr lang="ar-IQ" sz="2000" dirty="0">
                <a:effectLst/>
                <a:latin typeface="Arial" panose="020B0604020202020204" pitchFamily="34" charset="0"/>
                <a:ea typeface="Calibri" panose="020F0502020204030204" pitchFamily="34" charset="0"/>
                <a:cs typeface="Ali_K_Alwand" pitchFamily="2" charset="-78"/>
              </a:rPr>
              <a:t>بريتية لة سةرجةمي خةرجي طشتي بةكاربةرةكان و </a:t>
            </a:r>
            <a:r>
              <a:rPr lang="en-US" sz="2000" dirty="0">
                <a:effectLst/>
                <a:latin typeface="Arial" panose="020B0604020202020204" pitchFamily="34" charset="0"/>
                <a:ea typeface="Calibri" panose="020F0502020204030204" pitchFamily="34" charset="0"/>
                <a:cs typeface="Ali_K_Alwand" pitchFamily="2" charset="-78"/>
              </a:rPr>
              <a:t>y </a:t>
            </a:r>
            <a:r>
              <a:rPr lang="ar-SA" sz="2000" dirty="0">
                <a:effectLst/>
                <a:latin typeface="Arial" panose="020B0604020202020204" pitchFamily="34" charset="0"/>
                <a:ea typeface="Calibri" panose="020F0502020204030204" pitchFamily="34" charset="0"/>
                <a:cs typeface="Ali_K_Alwand" pitchFamily="2" charset="-78"/>
              </a:rPr>
              <a:t>   </a:t>
            </a:r>
            <a:r>
              <a:rPr lang="ar-IQ" sz="2000" dirty="0">
                <a:effectLst/>
                <a:latin typeface="Arial" panose="020B0604020202020204" pitchFamily="34" charset="0"/>
                <a:ea typeface="Calibri" panose="020F0502020204030204" pitchFamily="34" charset="0"/>
                <a:cs typeface="Ali_K_Alwand" pitchFamily="2" charset="-78"/>
              </a:rPr>
              <a:t>بريتية لة سةرجةمي داهاتي طشتي تاكةكان، ئةمةش بة طريماني بةكارهيَناني طونجاوترين ريَطاكاني كؤكردنةوة لة كؤكردنةوةي ئةم طؤراوانة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000" dirty="0"/>
          </a:p>
        </p:txBody>
      </p:sp>
    </p:spTree>
    <p:extLst>
      <p:ext uri="{BB962C8B-B14F-4D97-AF65-F5344CB8AC3E}">
        <p14:creationId xmlns:p14="http://schemas.microsoft.com/office/powerpoint/2010/main" val="259736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2CDAD5-2C70-43C2-999F-2D26AB3797A3}"/>
              </a:ext>
            </a:extLst>
          </p:cNvPr>
          <p:cNvSpPr>
            <a:spLocks noGrp="1"/>
          </p:cNvSpPr>
          <p:nvPr>
            <p:ph idx="1"/>
          </p:nvPr>
        </p:nvSpPr>
        <p:spPr>
          <a:xfrm>
            <a:off x="838200" y="1143000"/>
            <a:ext cx="10515600" cy="5033963"/>
          </a:xfrm>
        </p:spPr>
        <p:txBody>
          <a:bodyPr>
            <a:normAutofit/>
          </a:bodyPr>
          <a:lstStyle/>
          <a:p>
            <a:pPr marL="457200" algn="r" rtl="1">
              <a:lnSpc>
                <a:spcPct val="115000"/>
              </a:lnSpc>
              <a:spcAft>
                <a:spcPts val="1000"/>
              </a:spcAft>
            </a:pPr>
            <a:r>
              <a:rPr lang="ar-IQ" sz="2000" b="1" dirty="0">
                <a:effectLst/>
                <a:latin typeface="Arial" panose="020B0604020202020204" pitchFamily="34" charset="0"/>
                <a:ea typeface="Calibri" panose="020F0502020204030204" pitchFamily="34" charset="0"/>
                <a:cs typeface="Ali_K_Alwand" pitchFamily="2" charset="-78"/>
              </a:rPr>
              <a:t>طريماني دةيةم </a:t>
            </a:r>
            <a:r>
              <a:rPr lang="ar-IQ" sz="2000" dirty="0">
                <a:effectLst/>
                <a:latin typeface="Arial" panose="020B0604020202020204" pitchFamily="34" charset="0"/>
                <a:ea typeface="Calibri" panose="020F0502020204030204" pitchFamily="34" charset="0"/>
                <a:cs typeface="Ali_K_Alwand" pitchFamily="2" charset="-78"/>
              </a:rPr>
              <a:t>:</a:t>
            </a:r>
            <a:r>
              <a:rPr lang="ar-IQ" sz="2000" dirty="0">
                <a:effectLst/>
                <a:latin typeface="Calibri" panose="020F0502020204030204" pitchFamily="34" charset="0"/>
                <a:ea typeface="Calibri" panose="020F0502020204030204" pitchFamily="34" charset="0"/>
                <a:cs typeface="Arial" panose="020B0604020202020204" pitchFamily="34" charset="0"/>
              </a:rPr>
              <a:t> </a:t>
            </a:r>
            <a:r>
              <a:rPr lang="ar-IQ" sz="2000" dirty="0">
                <a:effectLst/>
                <a:latin typeface="Arial" panose="020B0604020202020204" pitchFamily="34" charset="0"/>
                <a:ea typeface="Calibri" panose="020F0502020204030204" pitchFamily="34" charset="0"/>
                <a:cs typeface="Ali_K_Alwand" pitchFamily="2" charset="-78"/>
              </a:rPr>
              <a:t>ثيَويستة نةخشةكة بة شيَوةيةكي راست و دروست دةست نيشان بكريَت لةبةر ئةوةي بؤ هةر نةخشةيةك شيوازيكي بيركاري تايبةت بة خوَي هةية، و ئةم طؤرِاوانةي كة ئةم نةخشةية لةخؤيان دةطريَ دةبيَ بةرةو ئةو نةخشةيةمان ببات كة داواكراوة بخةملَيََََنريَت بة ثيَضةوانةوة ئةطةر نةتوانرا نةخشةكة بةووردي دةستنيشان بكريَت ئةوا لةوانةية بطةين بة دةرئةنجامي هةلَة دةربارةي ثةيوةنديةكان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IQ" sz="2000" b="1" dirty="0">
                <a:effectLst/>
                <a:latin typeface="Arial" panose="020B0604020202020204" pitchFamily="34" charset="0"/>
                <a:ea typeface="Calibri" panose="020F0502020204030204" pitchFamily="34" charset="0"/>
                <a:cs typeface="Ali_K_Alwand" pitchFamily="2" charset="-78"/>
              </a:rPr>
              <a:t>طريماني يازدةهةم </a:t>
            </a:r>
            <a:r>
              <a:rPr lang="ar-IQ" sz="2000" dirty="0">
                <a:effectLst/>
                <a:latin typeface="Arial" panose="020B0604020202020204" pitchFamily="34" charset="0"/>
                <a:ea typeface="Calibri" panose="020F0502020204030204" pitchFamily="34" charset="0"/>
                <a:cs typeface="Ali_K_Alwand" pitchFamily="2" charset="-78"/>
              </a:rPr>
              <a:t>: ثيَويستة دارِشتني ثةيوةندييةكة بة شيَوةيةكي رِاست و دروست بيَت واتة هةلَبذاردني شيَوازيكي بيركارييانةي طونجاوة بؤ ثةيوةندي نيوان طؤراوي شويَنكةوتةو طؤرِاوي سةربةخؤكان، هةروةها ثيَويستة كة نةخشةكة طرنطترين ئةو طؤرِاوة سةرةكيانة لة خؤ بطريَت كة كاريطةريان هةية لةسةر طؤرِاوي شويَن كةوتة.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000" b="1" dirty="0"/>
          </a:p>
        </p:txBody>
      </p:sp>
    </p:spTree>
    <p:extLst>
      <p:ext uri="{BB962C8B-B14F-4D97-AF65-F5344CB8AC3E}">
        <p14:creationId xmlns:p14="http://schemas.microsoft.com/office/powerpoint/2010/main" val="103768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7093-72B2-4979-ADCE-7E65E7D7F09D}"/>
              </a:ext>
            </a:extLst>
          </p:cNvPr>
          <p:cNvSpPr>
            <a:spLocks noGrp="1"/>
          </p:cNvSpPr>
          <p:nvPr>
            <p:ph type="title"/>
          </p:nvPr>
        </p:nvSpPr>
        <p:spPr/>
        <p:txBody>
          <a:bodyPr>
            <a:normAutofit/>
          </a:bodyPr>
          <a:lstStyle/>
          <a:p>
            <a:pPr algn="r" rtl="1"/>
            <a:r>
              <a:rPr lang="ar-IQ" sz="4000" dirty="0">
                <a:latin typeface="Calibri" panose="020F0502020204030204" pitchFamily="34" charset="0"/>
                <a:ea typeface="Calibri" panose="020F0502020204030204" pitchFamily="34" charset="0"/>
                <a:cs typeface="Ali_K_Samik" pitchFamily="2" charset="-78"/>
              </a:rPr>
              <a:t>طريمانةكاني ريطاي بضووكترين دووجاي ئاسايي  (</a:t>
            </a:r>
            <a:r>
              <a:rPr lang="en-US" sz="4000" dirty="0">
                <a:latin typeface="Calibri" panose="020F0502020204030204" pitchFamily="34" charset="0"/>
                <a:ea typeface="Calibri" panose="020F0502020204030204" pitchFamily="34" charset="0"/>
                <a:cs typeface="Ali_K_Samik" pitchFamily="2" charset="-78"/>
              </a:rPr>
              <a:t>O.L.S</a:t>
            </a:r>
            <a:r>
              <a:rPr lang="ar-IQ" sz="4000" dirty="0">
                <a:latin typeface="Calibri" panose="020F0502020204030204" pitchFamily="34" charset="0"/>
                <a:ea typeface="Calibri" panose="020F0502020204030204" pitchFamily="34" charset="0"/>
                <a:cs typeface="Ali_K_Samik" pitchFamily="2" charset="-78"/>
              </a:rPr>
              <a:t>)</a:t>
            </a:r>
            <a:endParaRPr lang="en-US" sz="4000" dirty="0"/>
          </a:p>
        </p:txBody>
      </p:sp>
      <p:sp>
        <p:nvSpPr>
          <p:cNvPr id="3" name="Content Placeholder 2">
            <a:extLst>
              <a:ext uri="{FF2B5EF4-FFF2-40B4-BE49-F238E27FC236}">
                <a16:creationId xmlns:a16="http://schemas.microsoft.com/office/drawing/2014/main" id="{766B618C-9961-47D1-A091-7C42CBF6B9F6}"/>
              </a:ext>
            </a:extLst>
          </p:cNvPr>
          <p:cNvSpPr>
            <a:spLocks noGrp="1"/>
          </p:cNvSpPr>
          <p:nvPr>
            <p:ph idx="1"/>
          </p:nvPr>
        </p:nvSpPr>
        <p:spPr/>
        <p:txBody>
          <a:bodyPr>
            <a:normAutofit/>
          </a:bodyPr>
          <a:lstStyle/>
          <a:p>
            <a:pPr algn="r" rtl="1">
              <a:lnSpc>
                <a:spcPct val="115000"/>
              </a:lnSpc>
              <a:spcAft>
                <a:spcPts val="1000"/>
              </a:spcAft>
            </a:pPr>
            <a:r>
              <a:rPr lang="ar-IQ" sz="2400" dirty="0">
                <a:effectLst/>
                <a:latin typeface="Calibri" panose="020F0502020204030204" pitchFamily="34" charset="0"/>
                <a:ea typeface="Calibri" panose="020F0502020204030204" pitchFamily="34" charset="0"/>
                <a:cs typeface="Ali_K_Alwand" pitchFamily="2" charset="-78"/>
              </a:rPr>
              <a:t>دةتوانين طريمانةكاني</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تايبةت بة ريَطةي (</a:t>
            </a:r>
            <a:r>
              <a:rPr lang="en-US" sz="2400" dirty="0">
                <a:effectLst/>
                <a:latin typeface="Calibri" panose="020F0502020204030204" pitchFamily="34" charset="0"/>
                <a:ea typeface="Calibri" panose="020F0502020204030204" pitchFamily="34" charset="0"/>
                <a:cs typeface="Ali_K_Alwand" pitchFamily="2" charset="-78"/>
              </a:rPr>
              <a:t>O.L.S</a:t>
            </a:r>
            <a:r>
              <a:rPr lang="ar-IQ" sz="2400" dirty="0">
                <a:effectLst/>
                <a:latin typeface="Calibri" panose="020F0502020204030204" pitchFamily="34" charset="0"/>
                <a:ea typeface="Calibri" panose="020F0502020204030204" pitchFamily="34" charset="0"/>
                <a:cs typeface="Ali_K_Alwand" pitchFamily="2" charset="-78"/>
              </a:rPr>
              <a:t>) بكةين بة دوو كؤمةلَة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2400" b="1" dirty="0">
                <a:effectLst/>
                <a:latin typeface="Calibri" panose="020F0502020204030204" pitchFamily="34" charset="0"/>
                <a:ea typeface="Calibri" panose="020F0502020204030204" pitchFamily="34" charset="0"/>
                <a:cs typeface="Ali_K_Alwand" pitchFamily="2" charset="-78"/>
              </a:rPr>
              <a:t>كؤمةلةي يةكةم</a:t>
            </a:r>
            <a:r>
              <a:rPr lang="ar-IQ" sz="2400" dirty="0">
                <a:effectLst/>
                <a:latin typeface="Calibri" panose="020F0502020204030204" pitchFamily="34" charset="0"/>
                <a:ea typeface="Calibri" panose="020F0502020204030204" pitchFamily="34" charset="0"/>
                <a:cs typeface="Ali_K_Alwand" pitchFamily="2" charset="-78"/>
              </a:rPr>
              <a:t> : طريمانةكاني تايبةت بة طؤراوي هةرةمةكي (</a:t>
            </a:r>
            <a:r>
              <a:rPr lang="en-US" sz="2400" dirty="0" err="1">
                <a:effectLst/>
                <a:latin typeface="Calibri" panose="020F0502020204030204" pitchFamily="34" charset="0"/>
                <a:ea typeface="Calibri" panose="020F0502020204030204" pitchFamily="34" charset="0"/>
                <a:cs typeface="Ali_K_Alwand" pitchFamily="2" charset="-78"/>
              </a:rPr>
              <a:t>ui</a:t>
            </a:r>
            <a:r>
              <a:rPr lang="ar-IQ" sz="2400" dirty="0">
                <a:effectLst/>
                <a:latin typeface="Calibri" panose="020F0502020204030204" pitchFamily="34" charset="0"/>
                <a:ea typeface="Calibri" panose="020F0502020204030204" pitchFamily="34" charset="0"/>
                <a:cs typeface="Ali_K_Alwand" pitchFamily="2" charset="-78"/>
              </a:rPr>
              <a:t>) و ثيي دةطوتريت طريمانة هةرةمةكيةكان (</a:t>
            </a:r>
            <a:r>
              <a:rPr lang="en-US" sz="2400" dirty="0">
                <a:effectLst/>
                <a:latin typeface="Calibri" panose="020F0502020204030204" pitchFamily="34" charset="0"/>
                <a:ea typeface="Calibri" panose="020F0502020204030204" pitchFamily="34" charset="0"/>
                <a:cs typeface="Ali_K_Alwand" pitchFamily="2" charset="-78"/>
              </a:rPr>
              <a:t>Stochastic Assumption</a:t>
            </a:r>
            <a:r>
              <a:rPr lang="ar-IQ" sz="2400" dirty="0">
                <a:effectLst/>
                <a:latin typeface="Calibri" panose="020F0502020204030204" pitchFamily="34" charset="0"/>
                <a:ea typeface="Calibri" panose="020F0502020204030204" pitchFamily="34" charset="0"/>
                <a:cs typeface="Ali_K_Alwand" pitchFamily="2" charset="-78"/>
              </a:rPr>
              <a:t>) كة بريتين لة: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indent="0" algn="r" rtl="1">
              <a:lnSpc>
                <a:spcPct val="115000"/>
              </a:lnSpc>
              <a:spcAft>
                <a:spcPts val="1000"/>
              </a:spcAft>
              <a:buNone/>
            </a:pPr>
            <a:r>
              <a:rPr lang="ar-IQ" sz="2400" dirty="0">
                <a:effectLst/>
                <a:latin typeface="Calibri" panose="020F0502020204030204" pitchFamily="34" charset="0"/>
                <a:ea typeface="Calibri" panose="020F0502020204030204" pitchFamily="34" charset="0"/>
                <a:cs typeface="Ali_K_Alwand" pitchFamily="2" charset="-78"/>
              </a:rPr>
              <a:t>طريماني يةكةم:  (</a:t>
            </a:r>
            <a:r>
              <a:rPr lang="en-US" sz="2400" dirty="0" err="1">
                <a:effectLst/>
                <a:latin typeface="Calibri" panose="020F0502020204030204" pitchFamily="34" charset="0"/>
                <a:ea typeface="Calibri" panose="020F0502020204030204" pitchFamily="34" charset="0"/>
                <a:cs typeface="Ali_K_Alwand" pitchFamily="2" charset="-78"/>
              </a:rPr>
              <a:t>ui</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طؤراويكي هةرةمةكي (عشوائي ) راستةقينةية وهةر بةهايةكي ثشت دةبةستي بة صدفة </a:t>
            </a:r>
            <a:r>
              <a:rPr lang="en-US" sz="2400" dirty="0">
                <a:effectLst/>
                <a:latin typeface="Calibri" panose="020F0502020204030204" pitchFamily="34" charset="0"/>
                <a:ea typeface="Calibri" panose="020F0502020204030204" pitchFamily="34" charset="0"/>
                <a:cs typeface="Ali_K_Alwand" pitchFamily="2" charset="-78"/>
              </a:rPr>
              <a:t>(chance</a:t>
            </a:r>
            <a:r>
              <a:rPr lang="en-US" sz="2400" dirty="0">
                <a:latin typeface="Calibri" panose="020F0502020204030204" pitchFamily="34" charset="0"/>
                <a:ea typeface="Calibri" panose="020F0502020204030204" pitchFamily="34" charset="0"/>
                <a:cs typeface="Ali_K_Alwand" pitchFamily="2" charset="-78"/>
              </a:rPr>
              <a:t>)</a:t>
            </a:r>
            <a:r>
              <a:rPr lang="ar-IQ" sz="2400" dirty="0">
                <a:effectLst/>
                <a:latin typeface="Calibri" panose="020F0502020204030204" pitchFamily="34" charset="0"/>
                <a:ea typeface="Calibri" panose="020F0502020204030204" pitchFamily="34" charset="0"/>
                <a:cs typeface="Ali_K_Alwand" pitchFamily="2" charset="-78"/>
              </a:rPr>
              <a:t> لةوانةية سالب يان موجةب يان سفر بيت.</a:t>
            </a:r>
          </a:p>
        </p:txBody>
      </p:sp>
    </p:spTree>
    <p:extLst>
      <p:ext uri="{BB962C8B-B14F-4D97-AF65-F5344CB8AC3E}">
        <p14:creationId xmlns:p14="http://schemas.microsoft.com/office/powerpoint/2010/main" val="118999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276739-C9C7-4152-8A96-B4AC4D2FEFEA}"/>
              </a:ext>
            </a:extLst>
          </p:cNvPr>
          <p:cNvSpPr>
            <a:spLocks noGrp="1"/>
          </p:cNvSpPr>
          <p:nvPr>
            <p:ph idx="1"/>
          </p:nvPr>
        </p:nvSpPr>
        <p:spPr>
          <a:xfrm>
            <a:off x="838200" y="945092"/>
            <a:ext cx="10515600" cy="4351338"/>
          </a:xfrm>
        </p:spPr>
        <p:txBody>
          <a:bodyPr/>
          <a:lstStyle/>
          <a:p>
            <a:pPr algn="r" rtl="1">
              <a:lnSpc>
                <a:spcPct val="125000"/>
              </a:lnSpc>
            </a:pPr>
            <a:r>
              <a:rPr lang="ar-IQ" sz="2000" b="1" dirty="0">
                <a:effectLst/>
                <a:latin typeface="Calibri" panose="020F0502020204030204" pitchFamily="34" charset="0"/>
                <a:ea typeface="Calibri" panose="020F0502020204030204" pitchFamily="34" charset="0"/>
                <a:cs typeface="Ali_K_Alwand" pitchFamily="2" charset="-78"/>
              </a:rPr>
              <a:t>طريماني دووةم </a:t>
            </a:r>
            <a:r>
              <a:rPr lang="ar-IQ" sz="2000" dirty="0">
                <a:effectLst/>
                <a:latin typeface="Calibri" panose="020F0502020204030204" pitchFamily="34" charset="0"/>
                <a:ea typeface="Calibri" panose="020F0502020204030204" pitchFamily="34" charset="0"/>
                <a:cs typeface="Ali_K_Alwand" pitchFamily="2" charset="-78"/>
              </a:rPr>
              <a:t>:</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(ناوةندة ذميَري ) واتة تيَكراي بةهاي </a:t>
            </a:r>
            <a:r>
              <a:rPr lang="en-US" sz="2000" dirty="0">
                <a:effectLst/>
                <a:latin typeface="Calibri" panose="020F0502020204030204" pitchFamily="34" charset="0"/>
                <a:ea typeface="Calibri" panose="020F0502020204030204" pitchFamily="34" charset="0"/>
                <a:cs typeface="Ali_K_Alwand" pitchFamily="2" charset="-78"/>
              </a:rPr>
              <a:t>(</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a:t>
            </a:r>
            <a:r>
              <a:rPr lang="ar-IQ" sz="2000" dirty="0">
                <a:effectLst/>
                <a:latin typeface="Calibri" panose="020F0502020204030204" pitchFamily="34" charset="0"/>
                <a:ea typeface="Calibri" panose="020F0502020204030204" pitchFamily="34" charset="0"/>
                <a:cs typeface="Ali_K_Alwand" pitchFamily="2" charset="-78"/>
              </a:rPr>
              <a:t> يةكسانة بة سفر.</a:t>
            </a:r>
          </a:p>
          <a:p>
            <a:pPr algn="r" rtl="1">
              <a:lnSpc>
                <a:spcPct val="125000"/>
              </a:lnSpc>
            </a:pPr>
            <a:r>
              <a:rPr lang="ar-IQ" sz="2000" dirty="0">
                <a:latin typeface="Calibri" panose="020F0502020204030204" pitchFamily="34" charset="0"/>
                <a:ea typeface="Calibri" panose="020F0502020204030204" pitchFamily="34" charset="0"/>
                <a:cs typeface="Ali_K_Alwand" pitchFamily="2" charset="-78"/>
              </a:rPr>
              <a:t>كةواتة</a:t>
            </a:r>
            <a:r>
              <a:rPr lang="ar-IQ" sz="2000" dirty="0">
                <a:effectLst/>
                <a:latin typeface="Calibri" panose="020F0502020204030204" pitchFamily="34" charset="0"/>
                <a:ea typeface="Calibri" panose="020F0502020204030204" pitchFamily="34" charset="0"/>
                <a:cs typeface="Ali_K_Alwand" pitchFamily="2" charset="-78"/>
              </a:rPr>
              <a:t> دةتوانين بلَيَين كة ثةيوةندي نيوان طؤراوي سةربةخؤو طؤراوي ثاشكؤ لة ناوةراستدا بةم شيوةيةي خوارةوة دةبيَت :</a:t>
            </a:r>
          </a:p>
          <a:p>
            <a:pPr algn="r" rtl="1">
              <a:lnSpc>
                <a:spcPct val="125000"/>
              </a:lnSpc>
            </a:pPr>
            <a:r>
              <a:rPr lang="en-US" sz="2000" dirty="0">
                <a:effectLst/>
                <a:latin typeface="Arial" panose="020B0604020202020204" pitchFamily="34" charset="0"/>
                <a:ea typeface="Calibri" panose="020F0502020204030204" pitchFamily="34" charset="0"/>
                <a:cs typeface="Arial" panose="020B0604020202020204" pitchFamily="34" charset="0"/>
              </a:rPr>
              <a:t>͞</a:t>
            </a:r>
            <a:r>
              <a:rPr lang="en-US" sz="2000" dirty="0" err="1">
                <a:effectLst/>
                <a:latin typeface="Calibri" panose="020F0502020204030204" pitchFamily="34" charset="0"/>
                <a:ea typeface="Calibri" panose="020F0502020204030204" pitchFamily="34" charset="0"/>
                <a:cs typeface="Ali_K_Alwand" pitchFamily="2" charset="-78"/>
              </a:rPr>
              <a:t>yi</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err="1">
                <a:effectLst/>
                <a:latin typeface="Calibri" panose="020F0502020204030204" pitchFamily="34" charset="0"/>
                <a:ea typeface="Calibri" panose="020F0502020204030204" pitchFamily="34" charset="0"/>
                <a:cs typeface="Ali_K_Alwand" pitchFamily="2" charset="-78"/>
              </a:rPr>
              <a:t>bo+b</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a:effectLst/>
                <a:latin typeface="Arial" panose="020B0604020202020204" pitchFamily="34" charset="0"/>
                <a:ea typeface="Calibri" panose="020F0502020204030204" pitchFamily="34" charset="0"/>
                <a:cs typeface="Arial" panose="020B0604020202020204" pitchFamily="34" charset="0"/>
              </a:rPr>
              <a:t>͞</a:t>
            </a:r>
            <a:r>
              <a:rPr lang="en-US" sz="2000" dirty="0">
                <a:effectLst/>
                <a:latin typeface="Calibri" panose="020F0502020204030204" pitchFamily="34" charset="0"/>
                <a:ea typeface="Calibri" panose="020F0502020204030204" pitchFamily="34" charset="0"/>
                <a:cs typeface="Ali_K_Alwand" pitchFamily="2" charset="-78"/>
              </a:rPr>
              <a:t>xi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25000"/>
              </a:lnSpc>
            </a:pPr>
            <a:r>
              <a:rPr lang="ar-IQ" sz="2000" dirty="0">
                <a:effectLst/>
                <a:latin typeface="Calibri" panose="020F0502020204030204" pitchFamily="34" charset="0"/>
                <a:ea typeface="Calibri" panose="020F0502020204030204" pitchFamily="34" charset="0"/>
                <a:cs typeface="Ali_K_Alwand" pitchFamily="2" charset="-78"/>
              </a:rPr>
              <a:t>ئةمةش لةبةر ئةوةي بةهاكاني موجةب يةكسان دةبيت لةطةل بةهاكاني سالب لةمةوةش ثةيوةندي هيَلَي (</a:t>
            </a:r>
            <a:r>
              <a:rPr lang="ar-IQ" sz="2000" dirty="0">
                <a:effectLst/>
                <a:latin typeface="Calibri" panose="020F0502020204030204" pitchFamily="34" charset="0"/>
                <a:ea typeface="Calibri" panose="020F0502020204030204" pitchFamily="34" charset="0"/>
                <a:cs typeface="Ali-A-Alwand" pitchFamily="2" charset="-78"/>
              </a:rPr>
              <a:t>خطي)</a:t>
            </a:r>
            <a:r>
              <a:rPr lang="ar-IQ" sz="2000" dirty="0">
                <a:effectLst/>
                <a:latin typeface="Calibri" panose="020F0502020204030204" pitchFamily="34" charset="0"/>
                <a:ea typeface="Calibri" panose="020F0502020204030204" pitchFamily="34" charset="0"/>
                <a:cs typeface="Ali_K_Alwand" pitchFamily="2" charset="-78"/>
              </a:rPr>
              <a:t> لةنيوان </a:t>
            </a:r>
            <a:r>
              <a:rPr lang="en-US" sz="2000" dirty="0">
                <a:effectLst/>
                <a:latin typeface="Calibri" panose="020F0502020204030204" pitchFamily="34" charset="0"/>
                <a:ea typeface="Calibri" panose="020F0502020204030204" pitchFamily="34" charset="0"/>
                <a:cs typeface="Ali_K_Alwand" pitchFamily="2" charset="-78"/>
              </a:rPr>
              <a:t>(xi)</a:t>
            </a:r>
            <a:r>
              <a:rPr lang="ar-IQ" sz="2000" dirty="0">
                <a:effectLst/>
                <a:latin typeface="Calibri" panose="020F0502020204030204" pitchFamily="34" charset="0"/>
                <a:ea typeface="Calibri" panose="020F0502020204030204" pitchFamily="34" charset="0"/>
                <a:cs typeface="Ali_K_Alwand" pitchFamily="2" charset="-78"/>
              </a:rPr>
              <a:t> و</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err="1">
                <a:effectLst/>
                <a:latin typeface="Calibri" panose="020F0502020204030204" pitchFamily="34" charset="0"/>
                <a:ea typeface="Calibri" panose="020F0502020204030204" pitchFamily="34" charset="0"/>
                <a:cs typeface="Ali_K_Alwand" pitchFamily="2" charset="-78"/>
              </a:rPr>
              <a:t>yi</a:t>
            </a:r>
            <a:r>
              <a:rPr lang="en-US" sz="2000" dirty="0">
                <a:effectLst/>
                <a:latin typeface="Calibri" panose="020F0502020204030204" pitchFamily="34" charset="0"/>
                <a:ea typeface="Calibri" panose="020F0502020204030204" pitchFamily="34" charset="0"/>
                <a:cs typeface="Ali_K_Alwand" pitchFamily="2" charset="-78"/>
              </a:rPr>
              <a:t>)</a:t>
            </a:r>
            <a:r>
              <a:rPr lang="ar-IQ" sz="2000" dirty="0">
                <a:effectLst/>
                <a:latin typeface="Calibri" panose="020F0502020204030204" pitchFamily="34" charset="0"/>
                <a:ea typeface="Calibri" panose="020F0502020204030204" pitchFamily="34" charset="0"/>
                <a:cs typeface="Ali_K_Alwand" pitchFamily="2" charset="-78"/>
              </a:rPr>
              <a:t> بةم شيوةيةي خوارةوة </a:t>
            </a:r>
            <a:r>
              <a:rPr lang="ar-IQ" sz="2000" dirty="0">
                <a:latin typeface="Calibri" panose="020F0502020204030204" pitchFamily="34" charset="0"/>
                <a:ea typeface="Calibri" panose="020F0502020204030204" pitchFamily="34" charset="0"/>
                <a:cs typeface="Ali_K_Alwand" pitchFamily="2" charset="-78"/>
              </a:rPr>
              <a:t>دةبيَت</a:t>
            </a:r>
            <a:r>
              <a:rPr lang="ar-IQ" sz="2000" dirty="0">
                <a:effectLst/>
                <a:latin typeface="Calibri" panose="020F0502020204030204" pitchFamily="34" charset="0"/>
                <a:ea typeface="Calibri" panose="020F0502020204030204" pitchFamily="34" charset="0"/>
                <a:cs typeface="Ali_K_Alwand" pitchFamily="2"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
        <p:nvSpPr>
          <p:cNvPr id="4" name="Rectangle 22">
            <a:extLst>
              <a:ext uri="{FF2B5EF4-FFF2-40B4-BE49-F238E27FC236}">
                <a16:creationId xmlns:a16="http://schemas.microsoft.com/office/drawing/2014/main" id="{AD667545-6FDC-4F75-A25E-2BCF56343EE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1">
            <a:extLst>
              <a:ext uri="{FF2B5EF4-FFF2-40B4-BE49-F238E27FC236}">
                <a16:creationId xmlns:a16="http://schemas.microsoft.com/office/drawing/2014/main" id="{D6483718-981F-43A5-B063-5986C044A9A3}"/>
              </a:ext>
            </a:extLst>
          </p:cNvPr>
          <p:cNvGrpSpPr>
            <a:grpSpLocks/>
          </p:cNvGrpSpPr>
          <p:nvPr/>
        </p:nvGrpSpPr>
        <p:grpSpPr bwMode="auto">
          <a:xfrm>
            <a:off x="892209" y="3096859"/>
            <a:ext cx="5424975" cy="3502224"/>
            <a:chOff x="3394" y="6300"/>
            <a:chExt cx="4247" cy="3947"/>
          </a:xfrm>
        </p:grpSpPr>
        <p:grpSp>
          <p:nvGrpSpPr>
            <p:cNvPr id="6" name="Group 19">
              <a:extLst>
                <a:ext uri="{FF2B5EF4-FFF2-40B4-BE49-F238E27FC236}">
                  <a16:creationId xmlns:a16="http://schemas.microsoft.com/office/drawing/2014/main" id="{E1114096-A34C-4810-8990-883076630461}"/>
                </a:ext>
              </a:extLst>
            </p:cNvPr>
            <p:cNvGrpSpPr>
              <a:grpSpLocks/>
            </p:cNvGrpSpPr>
            <p:nvPr/>
          </p:nvGrpSpPr>
          <p:grpSpPr bwMode="auto">
            <a:xfrm>
              <a:off x="5747" y="9887"/>
              <a:ext cx="347" cy="360"/>
              <a:chOff x="5747" y="9887"/>
              <a:chExt cx="347" cy="360"/>
            </a:xfrm>
          </p:grpSpPr>
          <p:sp>
            <p:nvSpPr>
              <p:cNvPr id="24" name="Text Box 21">
                <a:extLst>
                  <a:ext uri="{FF2B5EF4-FFF2-40B4-BE49-F238E27FC236}">
                    <a16:creationId xmlns:a16="http://schemas.microsoft.com/office/drawing/2014/main" id="{4062FCD9-F325-40CB-8C03-C46532C2EFD2}"/>
                  </a:ext>
                </a:extLst>
              </p:cNvPr>
              <p:cNvSpPr txBox="1">
                <a:spLocks noChangeArrowheads="1"/>
              </p:cNvSpPr>
              <p:nvPr/>
            </p:nvSpPr>
            <p:spPr bwMode="auto">
              <a:xfrm>
                <a:off x="5747" y="9887"/>
                <a:ext cx="347"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X</a:t>
                </a:r>
                <a:endParaRPr kumimoji="0" lang="en-US" altLang="en-US" sz="16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5" name="Line 20">
                <a:extLst>
                  <a:ext uri="{FF2B5EF4-FFF2-40B4-BE49-F238E27FC236}">
                    <a16:creationId xmlns:a16="http://schemas.microsoft.com/office/drawing/2014/main" id="{3F8915C3-D663-479C-B2E5-490FBDA4BD5C}"/>
                  </a:ext>
                </a:extLst>
              </p:cNvPr>
              <p:cNvSpPr>
                <a:spLocks noChangeShapeType="1"/>
              </p:cNvSpPr>
              <p:nvPr/>
            </p:nvSpPr>
            <p:spPr bwMode="auto">
              <a:xfrm>
                <a:off x="5895" y="9945"/>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7" name="Group 2">
              <a:extLst>
                <a:ext uri="{FF2B5EF4-FFF2-40B4-BE49-F238E27FC236}">
                  <a16:creationId xmlns:a16="http://schemas.microsoft.com/office/drawing/2014/main" id="{399A1B07-AC7D-49F7-A707-5487301FB82D}"/>
                </a:ext>
              </a:extLst>
            </p:cNvPr>
            <p:cNvGrpSpPr>
              <a:grpSpLocks/>
            </p:cNvGrpSpPr>
            <p:nvPr/>
          </p:nvGrpSpPr>
          <p:grpSpPr bwMode="auto">
            <a:xfrm>
              <a:off x="3394" y="6300"/>
              <a:ext cx="4247" cy="3752"/>
              <a:chOff x="3394" y="6300"/>
              <a:chExt cx="4247" cy="3752"/>
            </a:xfrm>
          </p:grpSpPr>
          <p:sp>
            <p:nvSpPr>
              <p:cNvPr id="8" name="Text Box 18">
                <a:extLst>
                  <a:ext uri="{FF2B5EF4-FFF2-40B4-BE49-F238E27FC236}">
                    <a16:creationId xmlns:a16="http://schemas.microsoft.com/office/drawing/2014/main" id="{BFFEF1A8-8C57-494C-8D46-3B79A8282063}"/>
                  </a:ext>
                </a:extLst>
              </p:cNvPr>
              <p:cNvSpPr txBox="1">
                <a:spLocks noChangeArrowheads="1"/>
              </p:cNvSpPr>
              <p:nvPr/>
            </p:nvSpPr>
            <p:spPr bwMode="auto">
              <a:xfrm>
                <a:off x="7101" y="9512"/>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xi</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9" name="Text Box 17">
                <a:extLst>
                  <a:ext uri="{FF2B5EF4-FFF2-40B4-BE49-F238E27FC236}">
                    <a16:creationId xmlns:a16="http://schemas.microsoft.com/office/drawing/2014/main" id="{D93C862D-A19A-4016-B884-40BE006D5A65}"/>
                  </a:ext>
                </a:extLst>
              </p:cNvPr>
              <p:cNvSpPr txBox="1">
                <a:spLocks noChangeArrowheads="1"/>
              </p:cNvSpPr>
              <p:nvPr/>
            </p:nvSpPr>
            <p:spPr bwMode="auto">
              <a:xfrm>
                <a:off x="3750" y="6300"/>
                <a:ext cx="497" cy="4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yi</a:t>
                </a:r>
                <a:r>
                  <a:rPr kumimoji="0" lang="ar-IQ"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nvGrpSpPr>
              <p:cNvPr id="10" name="Group 6">
                <a:extLst>
                  <a:ext uri="{FF2B5EF4-FFF2-40B4-BE49-F238E27FC236}">
                    <a16:creationId xmlns:a16="http://schemas.microsoft.com/office/drawing/2014/main" id="{C389DC97-853F-4FB7-B6AC-0E380A27A029}"/>
                  </a:ext>
                </a:extLst>
              </p:cNvPr>
              <p:cNvGrpSpPr>
                <a:grpSpLocks/>
              </p:cNvGrpSpPr>
              <p:nvPr/>
            </p:nvGrpSpPr>
            <p:grpSpPr bwMode="auto">
              <a:xfrm>
                <a:off x="4305" y="6660"/>
                <a:ext cx="3105" cy="2970"/>
                <a:chOff x="4305" y="6660"/>
                <a:chExt cx="3105" cy="2970"/>
              </a:xfrm>
            </p:grpSpPr>
            <p:sp>
              <p:nvSpPr>
                <p:cNvPr id="14" name="Line 16">
                  <a:extLst>
                    <a:ext uri="{FF2B5EF4-FFF2-40B4-BE49-F238E27FC236}">
                      <a16:creationId xmlns:a16="http://schemas.microsoft.com/office/drawing/2014/main" id="{AF79D483-D0FE-4CE8-B7D7-2A6CAC1AB5BA}"/>
                    </a:ext>
                  </a:extLst>
                </p:cNvPr>
                <p:cNvSpPr>
                  <a:spLocks noChangeShapeType="1"/>
                </p:cNvSpPr>
                <p:nvPr/>
              </p:nvSpPr>
              <p:spPr bwMode="auto">
                <a:xfrm flipH="1" flipV="1">
                  <a:off x="4320" y="6660"/>
                  <a:ext cx="43" cy="29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163DBDB9-4FCC-47F6-9313-860D4CCE1C64}"/>
                    </a:ext>
                  </a:extLst>
                </p:cNvPr>
                <p:cNvSpPr>
                  <a:spLocks noChangeShapeType="1"/>
                </p:cNvSpPr>
                <p:nvPr/>
              </p:nvSpPr>
              <p:spPr bwMode="auto">
                <a:xfrm flipV="1">
                  <a:off x="4365" y="7380"/>
                  <a:ext cx="2115" cy="14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A4F2C2E1-B0C4-47B1-9192-1E9488393888}"/>
                    </a:ext>
                  </a:extLst>
                </p:cNvPr>
                <p:cNvSpPr>
                  <a:spLocks noChangeShapeType="1"/>
                </p:cNvSpPr>
                <p:nvPr/>
              </p:nvSpPr>
              <p:spPr bwMode="auto">
                <a:xfrm>
                  <a:off x="4350" y="9615"/>
                  <a:ext cx="30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3">
                  <a:extLst>
                    <a:ext uri="{FF2B5EF4-FFF2-40B4-BE49-F238E27FC236}">
                      <a16:creationId xmlns:a16="http://schemas.microsoft.com/office/drawing/2014/main" id="{C75E3FEA-2030-4169-AB7B-B82FC97B416E}"/>
                    </a:ext>
                  </a:extLst>
                </p:cNvPr>
                <p:cNvSpPr>
                  <a:spLocks noChangeShapeType="1"/>
                </p:cNvSpPr>
                <p:nvPr/>
              </p:nvSpPr>
              <p:spPr bwMode="auto">
                <a:xfrm flipV="1">
                  <a:off x="6075" y="7650"/>
                  <a:ext cx="0" cy="19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B75F67E9-3D67-480B-AE74-CC498AD7DB47}"/>
                    </a:ext>
                  </a:extLst>
                </p:cNvPr>
                <p:cNvSpPr>
                  <a:spLocks noChangeShapeType="1"/>
                </p:cNvSpPr>
                <p:nvPr/>
              </p:nvSpPr>
              <p:spPr bwMode="auto">
                <a:xfrm flipH="1">
                  <a:off x="4305" y="7650"/>
                  <a:ext cx="1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7">
                  <a:extLst>
                    <a:ext uri="{FF2B5EF4-FFF2-40B4-BE49-F238E27FC236}">
                      <a16:creationId xmlns:a16="http://schemas.microsoft.com/office/drawing/2014/main" id="{0C65D779-F665-41E3-A1B8-E47F96795F3C}"/>
                    </a:ext>
                  </a:extLst>
                </p:cNvPr>
                <p:cNvGrpSpPr>
                  <a:grpSpLocks/>
                </p:cNvGrpSpPr>
                <p:nvPr/>
              </p:nvGrpSpPr>
              <p:grpSpPr bwMode="auto">
                <a:xfrm>
                  <a:off x="5959" y="7017"/>
                  <a:ext cx="1127" cy="1144"/>
                  <a:chOff x="5959" y="7017"/>
                  <a:chExt cx="1127" cy="1144"/>
                </a:xfrm>
              </p:grpSpPr>
              <p:sp>
                <p:nvSpPr>
                  <p:cNvPr id="22" name="Text Box 11">
                    <a:extLst>
                      <a:ext uri="{FF2B5EF4-FFF2-40B4-BE49-F238E27FC236}">
                        <a16:creationId xmlns:a16="http://schemas.microsoft.com/office/drawing/2014/main" id="{891F084F-3D9B-4ADD-BA7E-233F3776BD8B}"/>
                      </a:ext>
                    </a:extLst>
                  </p:cNvPr>
                  <p:cNvSpPr txBox="1">
                    <a:spLocks noChangeArrowheads="1"/>
                  </p:cNvSpPr>
                  <p:nvPr/>
                </p:nvSpPr>
                <p:spPr bwMode="auto">
                  <a:xfrm>
                    <a:off x="5959" y="7017"/>
                    <a:ext cx="1127" cy="5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Yi= b</a:t>
                    </a:r>
                    <a:r>
                      <a:rPr kumimoji="0" lang="en-US" altLang="en-US" sz="1400" b="0" i="0" u="none" strike="noStrike" cap="none" normalizeH="0" baseline="-3000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o</a:t>
                    </a:r>
                    <a:r>
                      <a:rPr kumimoji="0" lang="en-US" altLang="en-US" sz="1400" b="0" i="0" u="none" strike="noStrike" cap="none" normalizeH="0" baseline="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+b</a:t>
                    </a:r>
                    <a:r>
                      <a:rPr kumimoji="0" lang="en-US" altLang="en-US" sz="1400" b="0" i="0" u="none" strike="noStrike" cap="none" normalizeH="0" baseline="-3000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1</a:t>
                    </a:r>
                    <a:r>
                      <a:rPr kumimoji="0" lang="en-US" altLang="en-US" sz="1400" b="0" i="0" u="none" strike="noStrike" cap="none" normalizeH="0" baseline="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xi</a:t>
                    </a:r>
                    <a:endParaRPr kumimoji="0" lang="en-US" altLang="en-US" sz="1400" b="0" i="0" u="none" strike="noStrike" cap="none" normalizeH="0" baseline="0" dirty="0">
                      <a:ln>
                        <a:noFill/>
                      </a:ln>
                      <a:solidFill>
                        <a:schemeClr val="tx1"/>
                      </a:solidFill>
                      <a:effectLst/>
                    </a:endParaRPr>
                  </a:p>
                </p:txBody>
              </p:sp>
              <p:sp>
                <p:nvSpPr>
                  <p:cNvPr id="21" name="Text Box 8">
                    <a:extLst>
                      <a:ext uri="{FF2B5EF4-FFF2-40B4-BE49-F238E27FC236}">
                        <a16:creationId xmlns:a16="http://schemas.microsoft.com/office/drawing/2014/main" id="{274A8075-DDEC-496B-870A-01E90B1340BC}"/>
                      </a:ext>
                    </a:extLst>
                  </p:cNvPr>
                  <p:cNvSpPr txBox="1">
                    <a:spLocks noChangeArrowheads="1"/>
                  </p:cNvSpPr>
                  <p:nvPr/>
                </p:nvSpPr>
                <p:spPr bwMode="auto">
                  <a:xfrm>
                    <a:off x="6184" y="7441"/>
                    <a:ext cx="494"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1400" b="0" i="0" u="none" strike="noStrike" cap="none" normalizeH="0" baseline="-3000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ـــ    ـــ   </a:t>
                    </a:r>
                    <a:endParaRPr kumimoji="0" lang="en-US" altLang="en-US" sz="1400" b="0" i="0" u="none" strike="noStrike" cap="none" normalizeH="0" baseline="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1400" b="0" i="0" u="none" strike="noStrike" cap="none" normalizeH="0" baseline="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y</a:t>
                    </a:r>
                    <a:r>
                      <a:rPr kumimoji="0" lang="en-US" altLang="en-US" sz="14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X)</a:t>
                    </a:r>
                    <a:endPar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grpSp>
          </p:grpSp>
          <p:grpSp>
            <p:nvGrpSpPr>
              <p:cNvPr id="11" name="Group 3">
                <a:extLst>
                  <a:ext uri="{FF2B5EF4-FFF2-40B4-BE49-F238E27FC236}">
                    <a16:creationId xmlns:a16="http://schemas.microsoft.com/office/drawing/2014/main" id="{7A3071D0-27B7-47AE-9A38-45E063CFA1E2}"/>
                  </a:ext>
                </a:extLst>
              </p:cNvPr>
              <p:cNvGrpSpPr>
                <a:grpSpLocks/>
              </p:cNvGrpSpPr>
              <p:nvPr/>
            </p:nvGrpSpPr>
            <p:grpSpPr bwMode="auto">
              <a:xfrm>
                <a:off x="3394" y="7380"/>
                <a:ext cx="540" cy="540"/>
                <a:chOff x="3394" y="7380"/>
                <a:chExt cx="540" cy="540"/>
              </a:xfrm>
            </p:grpSpPr>
            <p:sp>
              <p:nvSpPr>
                <p:cNvPr id="12" name="Text Box 5">
                  <a:extLst>
                    <a:ext uri="{FF2B5EF4-FFF2-40B4-BE49-F238E27FC236}">
                      <a16:creationId xmlns:a16="http://schemas.microsoft.com/office/drawing/2014/main" id="{E557C81E-44DA-465E-A678-8C4AECA213DF}"/>
                    </a:ext>
                  </a:extLst>
                </p:cNvPr>
                <p:cNvSpPr txBox="1">
                  <a:spLocks noChangeArrowheads="1"/>
                </p:cNvSpPr>
                <p:nvPr/>
              </p:nvSpPr>
              <p:spPr bwMode="auto">
                <a:xfrm>
                  <a:off x="3394" y="7380"/>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Lucida Console" panose="020B0609040504020204" pitchFamily="49" charset="0"/>
                      <a:ea typeface="Calibri" panose="020F0502020204030204" pitchFamily="34" charset="0"/>
                      <a:cs typeface="Arial" panose="020B0604020202020204" pitchFamily="34" charset="0"/>
                    </a:rPr>
                    <a:t>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Line 4">
                  <a:extLst>
                    <a:ext uri="{FF2B5EF4-FFF2-40B4-BE49-F238E27FC236}">
                      <a16:creationId xmlns:a16="http://schemas.microsoft.com/office/drawing/2014/main" id="{FB2157B6-0240-4453-B7FE-56C7CD8EC219}"/>
                    </a:ext>
                  </a:extLst>
                </p:cNvPr>
                <p:cNvSpPr>
                  <a:spLocks noChangeShapeType="1"/>
                </p:cNvSpPr>
                <p:nvPr/>
              </p:nvSpPr>
              <p:spPr bwMode="auto">
                <a:xfrm>
                  <a:off x="3750" y="7455"/>
                  <a:ext cx="1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11677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515300-41DD-41A6-97BA-E26D0E7FDC4D}"/>
              </a:ext>
            </a:extLst>
          </p:cNvPr>
          <p:cNvSpPr>
            <a:spLocks noGrp="1"/>
          </p:cNvSpPr>
          <p:nvPr>
            <p:ph idx="1"/>
          </p:nvPr>
        </p:nvSpPr>
        <p:spPr>
          <a:xfrm>
            <a:off x="838200" y="308610"/>
            <a:ext cx="10515600" cy="5868353"/>
          </a:xfrm>
        </p:spPr>
        <p:txBody>
          <a:bodyPr/>
          <a:lstStyle/>
          <a:p>
            <a:pPr marL="457200" algn="r" rtl="1">
              <a:lnSpc>
                <a:spcPct val="100000"/>
              </a:lnSpc>
              <a:spcAft>
                <a:spcPts val="1000"/>
              </a:spcAft>
            </a:pPr>
            <a:r>
              <a:rPr lang="ar-IQ" sz="2000" b="1" dirty="0">
                <a:effectLst/>
                <a:latin typeface="Calibri" panose="020F0502020204030204" pitchFamily="34" charset="0"/>
                <a:ea typeface="Calibri" panose="020F0502020204030204" pitchFamily="34" charset="0"/>
                <a:cs typeface="Ali_K_Alwand" pitchFamily="2" charset="-78"/>
              </a:rPr>
              <a:t>طريماني س</a:t>
            </a:r>
            <a:r>
              <a:rPr lang="ar-SA" sz="2000" b="1" dirty="0">
                <a:effectLst/>
                <a:latin typeface="Calibri" panose="020F0502020204030204" pitchFamily="34" charset="0"/>
                <a:ea typeface="Calibri" panose="020F0502020204030204" pitchFamily="34" charset="0"/>
                <a:cs typeface="Ali_K_Alwand" pitchFamily="2" charset="-78"/>
              </a:rPr>
              <a:t>يَ</a:t>
            </a:r>
            <a:r>
              <a:rPr lang="ar-IQ" sz="2000" b="1" dirty="0">
                <a:effectLst/>
                <a:latin typeface="Calibri" panose="020F0502020204030204" pitchFamily="34" charset="0"/>
                <a:ea typeface="Calibri" panose="020F0502020204030204" pitchFamily="34" charset="0"/>
                <a:cs typeface="Ali_K_Alwand" pitchFamily="2" charset="-78"/>
              </a:rPr>
              <a:t> يةم </a:t>
            </a:r>
            <a:r>
              <a:rPr lang="ar-IQ" sz="2000" dirty="0">
                <a:effectLst/>
                <a:latin typeface="Calibri" panose="020F0502020204030204" pitchFamily="34" charset="0"/>
                <a:ea typeface="Calibri" panose="020F0502020204030204" pitchFamily="34" charset="0"/>
                <a:cs typeface="Ali_K_Alwand" pitchFamily="2" charset="-78"/>
              </a:rPr>
              <a:t>: جياوازيةكاني (التباين )تايبةت بة بةهاكاني (</a:t>
            </a:r>
            <a:r>
              <a:rPr lang="en-US" sz="2000" dirty="0" err="1">
                <a:effectLst/>
                <a:latin typeface="Calibri" panose="020F0502020204030204" pitchFamily="34" charset="0"/>
                <a:ea typeface="Calibri" panose="020F0502020204030204" pitchFamily="34" charset="0"/>
                <a:cs typeface="Ali_K_Alwand" pitchFamily="2" charset="-78"/>
              </a:rPr>
              <a:t>ui</a:t>
            </a:r>
            <a:r>
              <a:rPr lang="ar-IQ" sz="2000" dirty="0">
                <a:effectLst/>
                <a:latin typeface="Calibri" panose="020F0502020204030204" pitchFamily="34" charset="0"/>
                <a:ea typeface="Calibri" panose="020F0502020204030204" pitchFamily="34" charset="0"/>
                <a:cs typeface="Ali_K_Alwand" pitchFamily="2" charset="-78"/>
              </a:rPr>
              <a:t>) جيَطير دةبيَ بؤ هةر ماوةيةك. واتة تباين جياوازي </a:t>
            </a:r>
            <a:r>
              <a:rPr lang="en-US" sz="2000" dirty="0">
                <a:effectLst/>
                <a:latin typeface="Calibri" panose="020F0502020204030204" pitchFamily="34" charset="0"/>
                <a:ea typeface="Calibri" panose="020F0502020204030204" pitchFamily="34" charset="0"/>
                <a:cs typeface="Ali_K_Alwand" pitchFamily="2" charset="-78"/>
              </a:rPr>
              <a:t>(</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لة دةوري ناوةندي ذميَري ئةم بةهايانةوة جيطير ونةطور دةبيَت بؤ طشت بةهاكاني (</a:t>
            </a:r>
            <a:r>
              <a:rPr lang="en-US" sz="2000" dirty="0">
                <a:effectLst/>
                <a:latin typeface="Calibri" panose="020F0502020204030204" pitchFamily="34" charset="0"/>
                <a:ea typeface="Calibri" panose="020F0502020204030204" pitchFamily="34" charset="0"/>
                <a:cs typeface="Ali_K_Alwand" pitchFamily="2" charset="-78"/>
              </a:rPr>
              <a:t>xi</a:t>
            </a:r>
            <a:r>
              <a:rPr lang="ar-IQ" sz="2000" dirty="0">
                <a:effectLst/>
                <a:latin typeface="Calibri" panose="020F0502020204030204" pitchFamily="34" charset="0"/>
                <a:ea typeface="Calibri" panose="020F0502020204030204" pitchFamily="34" charset="0"/>
                <a:cs typeface="Ali_K_Alwand" pitchFamily="2" charset="-78"/>
              </a:rPr>
              <a:t>) </a:t>
            </a:r>
            <a:endParaRPr lang="en-US" sz="2000" dirty="0">
              <a:effectLst/>
              <a:latin typeface="Calibri" panose="020F0502020204030204" pitchFamily="34" charset="0"/>
              <a:ea typeface="Calibri" panose="020F0502020204030204" pitchFamily="34" charset="0"/>
              <a:cs typeface="Ali_K_Alwand" pitchFamily="2" charset="-78"/>
            </a:endParaRPr>
          </a:p>
          <a:p>
            <a:pPr marL="457200" algn="l">
              <a:lnSpc>
                <a:spcPct val="100000"/>
              </a:lnSpc>
              <a:spcBef>
                <a:spcPts val="0"/>
              </a:spcBef>
              <a:spcAft>
                <a:spcPts val="1000"/>
              </a:spcAft>
            </a:pPr>
            <a:r>
              <a:rPr lang="en-US" sz="2000" dirty="0">
                <a:effectLst/>
                <a:latin typeface="Calibri" panose="020F0502020204030204" pitchFamily="34" charset="0"/>
                <a:ea typeface="Calibri" panose="020F0502020204030204" pitchFamily="34" charset="0"/>
                <a:cs typeface="Ali_K_Alwand" pitchFamily="2" charset="-78"/>
              </a:rPr>
              <a:t>     Var(</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)=E{</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–E(</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)}²=E(</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)²= 6u²                          </a:t>
            </a:r>
            <a:r>
              <a:rPr lang="ar-IQ" sz="2000" dirty="0">
                <a:effectLst/>
                <a:latin typeface="Calibri" panose="020F0502020204030204" pitchFamily="34" charset="0"/>
                <a:ea typeface="Calibri" panose="020F0502020204030204" pitchFamily="34" charset="0"/>
                <a:cs typeface="Ali_K_Alwand" pitchFamily="2" charset="-78"/>
              </a:rPr>
              <a:t>جياوازي  (التباين)</a:t>
            </a:r>
            <a:endParaRPr lang="en-US" sz="2000" dirty="0">
              <a:effectLst/>
              <a:latin typeface="Calibri" panose="020F0502020204030204" pitchFamily="34" charset="0"/>
              <a:ea typeface="Calibri" panose="020F0502020204030204" pitchFamily="34" charset="0"/>
              <a:cs typeface="Ali_K_Alwand" pitchFamily="2" charset="-78"/>
            </a:endParaRPr>
          </a:p>
          <a:p>
            <a:pPr marL="457200" algn="r" rtl="1">
              <a:lnSpc>
                <a:spcPct val="100000"/>
              </a:lnSpc>
              <a:spcBef>
                <a:spcPts val="0"/>
              </a:spcBef>
              <a:spcAft>
                <a:spcPts val="1000"/>
              </a:spcAft>
            </a:pPr>
            <a:r>
              <a:rPr lang="ar-IQ" sz="2000" dirty="0">
                <a:effectLst/>
                <a:latin typeface="Calibri" panose="020F0502020204030204" pitchFamily="34" charset="0"/>
                <a:ea typeface="Calibri" panose="020F0502020204030204" pitchFamily="34" charset="0"/>
                <a:cs typeface="Ali_K_Alwand" pitchFamily="2" charset="-78"/>
              </a:rPr>
              <a:t>واتة ثيَشبيني دووجاي برِي (</a:t>
            </a:r>
            <a:r>
              <a:rPr lang="en-US" sz="2000" dirty="0" err="1">
                <a:latin typeface="Calibri" panose="020F0502020204030204" pitchFamily="34" charset="0"/>
                <a:ea typeface="Calibri" panose="020F0502020204030204" pitchFamily="34" charset="0"/>
                <a:cs typeface="Ali_K_Alwand" pitchFamily="2" charset="-78"/>
              </a:rPr>
              <a:t>ui</a:t>
            </a:r>
            <a:r>
              <a:rPr lang="ar-IQ" sz="2000" dirty="0">
                <a:effectLst/>
                <a:latin typeface="Calibri" panose="020F0502020204030204" pitchFamily="34" charset="0"/>
                <a:ea typeface="Calibri" panose="020F0502020204030204" pitchFamily="34" charset="0"/>
                <a:cs typeface="Ali_K_Alwand" pitchFamily="2" charset="-78"/>
              </a:rPr>
              <a:t>) جيَطيرة بؤ طشتيةكةكان و يةكسانة بة </a:t>
            </a:r>
            <a:r>
              <a:rPr lang="en-US" sz="2000" dirty="0">
                <a:effectLst/>
                <a:latin typeface="Calibri" panose="020F0502020204030204" pitchFamily="34" charset="0"/>
                <a:ea typeface="Calibri" panose="020F0502020204030204" pitchFamily="34" charset="0"/>
                <a:cs typeface="Ali_K_Alwand" pitchFamily="2" charset="-78"/>
              </a:rPr>
              <a:t>(6u²) </a:t>
            </a:r>
            <a:r>
              <a:rPr lang="ar-IQ" sz="2000" dirty="0">
                <a:latin typeface="Calibri" panose="020F0502020204030204" pitchFamily="34" charset="0"/>
                <a:ea typeface="Calibri" panose="020F0502020204030204" pitchFamily="34" charset="0"/>
                <a:cs typeface="Ali_K_Alwand" pitchFamily="2" charset="-78"/>
              </a:rPr>
              <a:t>.</a:t>
            </a:r>
          </a:p>
          <a:p>
            <a:pPr marL="457200" algn="r" rtl="1">
              <a:lnSpc>
                <a:spcPct val="100000"/>
              </a:lnSpc>
              <a:spcBef>
                <a:spcPts val="0"/>
              </a:spcBef>
              <a:spcAft>
                <a:spcPts val="1000"/>
              </a:spcAft>
            </a:pPr>
            <a:r>
              <a:rPr lang="ar-IQ" sz="2000" dirty="0">
                <a:effectLst/>
                <a:latin typeface="Calibri" panose="020F0502020204030204" pitchFamily="34" charset="0"/>
                <a:ea typeface="Calibri" panose="020F0502020204030204" pitchFamily="34" charset="0"/>
                <a:cs typeface="Ali_K_Alwand" pitchFamily="2" charset="-78"/>
              </a:rPr>
              <a:t> دةتوانين ئةم طريمانة بةم ويَنةي خوارةوة روون بكةينةوة كة تيايدا بةهاكاني طؤرِاوي هةرةمةكي دةكةويتة نيوان هةمان سنوور بةبيَ رةضاوكردني بةهاي (</a:t>
            </a:r>
            <a:r>
              <a:rPr lang="en-US" sz="2000" dirty="0">
                <a:effectLst/>
                <a:latin typeface="Calibri" panose="020F0502020204030204" pitchFamily="34" charset="0"/>
                <a:ea typeface="Calibri" panose="020F0502020204030204" pitchFamily="34" charset="0"/>
                <a:cs typeface="Ali_K_Alwand" pitchFamily="2" charset="-78"/>
              </a:rPr>
              <a:t>xi</a:t>
            </a:r>
            <a:r>
              <a:rPr lang="ar-IQ" sz="2000" dirty="0">
                <a:effectLst/>
                <a:latin typeface="Calibri" panose="020F0502020204030204" pitchFamily="34" charset="0"/>
                <a:ea typeface="Calibri" panose="020F0502020204030204" pitchFamily="34" charset="0"/>
                <a:cs typeface="Ali_K_Alwand" pitchFamily="2" charset="-78"/>
              </a:rPr>
              <a:t>) . </a:t>
            </a:r>
            <a:r>
              <a:rPr lang="ar-IQ" sz="2000" dirty="0">
                <a:latin typeface="Calibri" panose="020F0502020204030204" pitchFamily="34" charset="0"/>
                <a:ea typeface="Calibri" panose="020F0502020204030204" pitchFamily="34" charset="0"/>
                <a:cs typeface="Ali_K_Alwand" pitchFamily="2" charset="-78"/>
              </a:rPr>
              <a:t>لة بةرامبةر بةهاي (</a:t>
            </a:r>
            <a:r>
              <a:rPr lang="en-US" sz="2000" dirty="0">
                <a:latin typeface="Calibri" panose="020F0502020204030204" pitchFamily="34" charset="0"/>
                <a:ea typeface="Calibri" panose="020F0502020204030204" pitchFamily="34" charset="0"/>
                <a:cs typeface="Ali_K_Alwand" pitchFamily="2" charset="-78"/>
              </a:rPr>
              <a:t>x1</a:t>
            </a:r>
            <a:r>
              <a:rPr lang="ar-IQ" sz="2000" dirty="0">
                <a:latin typeface="Calibri" panose="020F0502020204030204" pitchFamily="34" charset="0"/>
                <a:ea typeface="Calibri" panose="020F0502020204030204" pitchFamily="34" charset="0"/>
                <a:cs typeface="Ali_K_Alwand" pitchFamily="2" charset="-78"/>
              </a:rPr>
              <a:t>) ئةوا طوَراوي (</a:t>
            </a:r>
            <a:r>
              <a:rPr lang="en-US" sz="2000" dirty="0" err="1">
                <a:latin typeface="Calibri" panose="020F0502020204030204" pitchFamily="34" charset="0"/>
                <a:ea typeface="Calibri" panose="020F0502020204030204" pitchFamily="34" charset="0"/>
                <a:cs typeface="Ali_K_Alwand" pitchFamily="2" charset="-78"/>
              </a:rPr>
              <a:t>ui</a:t>
            </a:r>
            <a:r>
              <a:rPr lang="ar-IQ" sz="2000" dirty="0">
                <a:latin typeface="Calibri" panose="020F0502020204030204" pitchFamily="34" charset="0"/>
                <a:ea typeface="Calibri" panose="020F0502020204030204" pitchFamily="34" charset="0"/>
                <a:cs typeface="Ali_K_Alwand" pitchFamily="2" charset="-78"/>
              </a:rPr>
              <a:t>) دةكريَ هةر بةهايةك بيَت لة نيَو سنووري (</a:t>
            </a:r>
            <a:r>
              <a:rPr lang="en-US" sz="2000" dirty="0">
                <a:latin typeface="Calibri" panose="020F0502020204030204" pitchFamily="34" charset="0"/>
                <a:ea typeface="Calibri" panose="020F0502020204030204" pitchFamily="34" charset="0"/>
                <a:cs typeface="Ali_K_Alwand" pitchFamily="2" charset="-78"/>
              </a:rPr>
              <a:t>AB</a:t>
            </a:r>
            <a:r>
              <a:rPr lang="ar-IQ" sz="2000" dirty="0">
                <a:latin typeface="Calibri" panose="020F0502020204030204" pitchFamily="34" charset="0"/>
                <a:ea typeface="Calibri" panose="020F0502020204030204" pitchFamily="34" charset="0"/>
                <a:cs typeface="Ali_K_Alwand" pitchFamily="2" charset="-78"/>
              </a:rPr>
              <a:t>)، و لة بةهاي (</a:t>
            </a:r>
            <a:r>
              <a:rPr lang="en-US" sz="2000" dirty="0">
                <a:latin typeface="Calibri" panose="020F0502020204030204" pitchFamily="34" charset="0"/>
                <a:ea typeface="Calibri" panose="020F0502020204030204" pitchFamily="34" charset="0"/>
                <a:cs typeface="Ali_K_Alwand" pitchFamily="2" charset="-78"/>
              </a:rPr>
              <a:t>x2</a:t>
            </a:r>
            <a:r>
              <a:rPr lang="ar-IQ" sz="2000" dirty="0">
                <a:latin typeface="Calibri" panose="020F0502020204030204" pitchFamily="34" charset="0"/>
                <a:ea typeface="Calibri" panose="020F0502020204030204" pitchFamily="34" charset="0"/>
                <a:cs typeface="Ali_K_Alwand" pitchFamily="2" charset="-78"/>
              </a:rPr>
              <a:t>) ئةوا طوَراوي (</a:t>
            </a:r>
            <a:r>
              <a:rPr lang="en-US" sz="2000" dirty="0" err="1">
                <a:latin typeface="Calibri" panose="020F0502020204030204" pitchFamily="34" charset="0"/>
                <a:ea typeface="Calibri" panose="020F0502020204030204" pitchFamily="34" charset="0"/>
                <a:cs typeface="Ali_K_Alwand" pitchFamily="2" charset="-78"/>
              </a:rPr>
              <a:t>ui</a:t>
            </a:r>
            <a:r>
              <a:rPr lang="ar-IQ" sz="2000" dirty="0">
                <a:latin typeface="Calibri" panose="020F0502020204030204" pitchFamily="34" charset="0"/>
                <a:ea typeface="Calibri" panose="020F0502020204030204" pitchFamily="34" charset="0"/>
                <a:cs typeface="Ali_K_Alwand" pitchFamily="2" charset="-78"/>
              </a:rPr>
              <a:t>) دةكريَ هةر بةهايةك بيَت لة نيَو سنووري (</a:t>
            </a:r>
            <a:r>
              <a:rPr lang="en-US" sz="2000" dirty="0">
                <a:latin typeface="Calibri" panose="020F0502020204030204" pitchFamily="34" charset="0"/>
                <a:ea typeface="Calibri" panose="020F0502020204030204" pitchFamily="34" charset="0"/>
                <a:cs typeface="Ali_K_Alwand" pitchFamily="2" charset="-78"/>
              </a:rPr>
              <a:t>CD</a:t>
            </a:r>
            <a:r>
              <a:rPr lang="ar-IQ" sz="2000" dirty="0">
                <a:latin typeface="Calibri" panose="020F0502020204030204" pitchFamily="34" charset="0"/>
                <a:ea typeface="Calibri" panose="020F0502020204030204" pitchFamily="34" charset="0"/>
                <a:cs typeface="Ali_K_Alwand" pitchFamily="2" charset="-78"/>
              </a:rPr>
              <a:t>) كة يةكسانة بة (</a:t>
            </a:r>
            <a:r>
              <a:rPr lang="en-US" sz="2000" dirty="0">
                <a:latin typeface="Calibri" panose="020F0502020204030204" pitchFamily="34" charset="0"/>
                <a:ea typeface="Calibri" panose="020F0502020204030204" pitchFamily="34" charset="0"/>
                <a:cs typeface="Ali_K_Alwand" pitchFamily="2" charset="-78"/>
              </a:rPr>
              <a:t>AB</a:t>
            </a:r>
            <a:r>
              <a:rPr lang="ar-IQ" sz="2000" dirty="0">
                <a:latin typeface="Calibri" panose="020F0502020204030204" pitchFamily="34" charset="0"/>
                <a:ea typeface="Calibri" panose="020F0502020204030204" pitchFamily="34" charset="0"/>
                <a:cs typeface="Ali_K_Alwand" pitchFamily="2" charset="-78"/>
              </a:rPr>
              <a:t>) ...... هتد.</a:t>
            </a:r>
            <a:endParaRPr lang="en-US" sz="2000" dirty="0">
              <a:effectLst/>
              <a:latin typeface="Calibri" panose="020F0502020204030204" pitchFamily="34" charset="0"/>
              <a:ea typeface="Calibri" panose="020F0502020204030204" pitchFamily="34" charset="0"/>
              <a:cs typeface="Ali_K_Alwand" pitchFamily="2" charset="-78"/>
            </a:endParaRPr>
          </a:p>
          <a:p>
            <a:pPr marL="457200" algn="r" rtl="1">
              <a:lnSpc>
                <a:spcPct val="100000"/>
              </a:lnSpc>
              <a:spcBef>
                <a:spcPts val="0"/>
              </a:spcBef>
              <a:spcAft>
                <a:spcPts val="1000"/>
              </a:spcAft>
            </a:pPr>
            <a:r>
              <a:rPr lang="ar-IQ" sz="2000" dirty="0">
                <a:effectLst/>
                <a:latin typeface="Calibri" panose="020F0502020204030204" pitchFamily="34" charset="0"/>
                <a:ea typeface="Calibri" panose="020F0502020204030204" pitchFamily="34" charset="0"/>
                <a:cs typeface="Ali_K_Alwand" pitchFamily="2" charset="-78"/>
              </a:rPr>
              <a:t>بوَ نمونة </a:t>
            </a:r>
            <a:r>
              <a:rPr lang="ar-IQ" sz="2000" dirty="0">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كاتيك بةهاي طورِاوي هةرِةمةكي  </a:t>
            </a:r>
            <a:r>
              <a:rPr lang="en-US" sz="2000" dirty="0">
                <a:effectLst/>
                <a:latin typeface="Calibri" panose="020F0502020204030204" pitchFamily="34" charset="0"/>
                <a:ea typeface="Calibri" panose="020F0502020204030204" pitchFamily="34" charset="0"/>
                <a:cs typeface="Ali_K_Alwand" pitchFamily="2" charset="-78"/>
              </a:rPr>
              <a:t>(</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a:t>
            </a:r>
            <a:r>
              <a:rPr lang="ar-IQ"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Ali_K_Alwand" pitchFamily="2" charset="-78"/>
                <a:ea typeface="Calibri" panose="020F0502020204030204" pitchFamily="34" charset="0"/>
                <a:cs typeface="Ali_K_Alwand" pitchFamily="2" charset="-78"/>
              </a:rPr>
              <a:t>كة دةكةويتة مةوداي </a:t>
            </a:r>
            <a:r>
              <a:rPr lang="en-US" sz="2000" dirty="0">
                <a:effectLst/>
                <a:latin typeface="Calibri" panose="020F0502020204030204" pitchFamily="34" charset="0"/>
                <a:ea typeface="Calibri" panose="020F0502020204030204" pitchFamily="34" charset="0"/>
                <a:cs typeface="Ali_K_Alwand" pitchFamily="2" charset="-78"/>
              </a:rPr>
              <a:t>(AB)</a:t>
            </a:r>
            <a:r>
              <a:rPr lang="ar-IQ" sz="2000" dirty="0">
                <a:effectLst/>
                <a:latin typeface="Calibri" panose="020F0502020204030204" pitchFamily="34" charset="0"/>
                <a:ea typeface="Calibri" panose="020F0502020204030204" pitchFamily="34" charset="0"/>
                <a:cs typeface="Ali_K_Alwand" pitchFamily="2" charset="-78"/>
              </a:rPr>
              <a:t>و لة بةهاي (</a:t>
            </a:r>
            <a:r>
              <a:rPr lang="en-US" sz="2000" dirty="0">
                <a:effectLst/>
                <a:latin typeface="Calibri" panose="020F0502020204030204" pitchFamily="34" charset="0"/>
                <a:ea typeface="Calibri" panose="020F0502020204030204" pitchFamily="34" charset="0"/>
                <a:cs typeface="Ali_K_Alwand" pitchFamily="2" charset="-78"/>
              </a:rPr>
              <a:t>X</a:t>
            </a:r>
            <a:r>
              <a:rPr lang="en-US" sz="2000" dirty="0">
                <a:latin typeface="Calibri" panose="020F0502020204030204" pitchFamily="34" charset="0"/>
                <a:ea typeface="Calibri" panose="020F0502020204030204" pitchFamily="34" charset="0"/>
                <a:cs typeface="Ali_K_Alwand" pitchFamily="2" charset="-78"/>
              </a:rPr>
              <a:t>1</a:t>
            </a:r>
            <a:r>
              <a:rPr lang="ar-IQ" sz="2000" dirty="0">
                <a:effectLst/>
                <a:latin typeface="Calibri" panose="020F0502020204030204" pitchFamily="34" charset="0"/>
                <a:ea typeface="Calibri" panose="020F0502020204030204" pitchFamily="34" charset="0"/>
                <a:cs typeface="Ali_K_Alwand" pitchFamily="2" charset="-78"/>
              </a:rPr>
              <a:t>)ئةوا طورِاوي هةرِةمةكي </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 دةكريَ هةر بةهايةك بيَ كة دةكةويَتة ماوةي مةوداي </a:t>
            </a:r>
            <a:r>
              <a:rPr lang="en-US" sz="2000" dirty="0">
                <a:effectLst/>
                <a:latin typeface="Calibri" panose="020F0502020204030204" pitchFamily="34" charset="0"/>
                <a:ea typeface="Calibri" panose="020F0502020204030204" pitchFamily="34" charset="0"/>
                <a:cs typeface="Ali_K_Alwand" pitchFamily="2" charset="-78"/>
              </a:rPr>
              <a:t>CD)</a:t>
            </a:r>
            <a:r>
              <a:rPr lang="ar-IQ" sz="2000" dirty="0">
                <a:effectLst/>
                <a:latin typeface="Calibri" panose="020F0502020204030204" pitchFamily="34" charset="0"/>
                <a:ea typeface="Calibri" panose="020F0502020204030204" pitchFamily="34" charset="0"/>
                <a:cs typeface="Ali_K_Alwand" pitchFamily="2" charset="-78"/>
              </a:rPr>
              <a:t>) كة ئةويش يةكسانة بة </a:t>
            </a:r>
            <a:r>
              <a:rPr lang="en-US" sz="2000" dirty="0">
                <a:effectLst/>
                <a:latin typeface="Calibri" panose="020F0502020204030204" pitchFamily="34" charset="0"/>
                <a:ea typeface="Calibri" panose="020F0502020204030204" pitchFamily="34" charset="0"/>
                <a:cs typeface="Ali_K_Alwand" pitchFamily="2" charset="-78"/>
              </a:rPr>
              <a:t>(AB)</a:t>
            </a:r>
            <a:r>
              <a:rPr lang="ar-IQ" sz="2000" dirty="0">
                <a:effectLst/>
                <a:latin typeface="Calibri" panose="020F0502020204030204" pitchFamily="34" charset="0"/>
                <a:ea typeface="Calibri" panose="020F0502020204030204" pitchFamily="34" charset="0"/>
                <a:cs typeface="Ali_K_Alwand" pitchFamily="2" charset="-78"/>
              </a:rPr>
              <a:t>....هتد.</a:t>
            </a:r>
            <a:endParaRPr lang="en-US" sz="2000" dirty="0">
              <a:effectLst/>
              <a:latin typeface="Calibri" panose="020F0502020204030204" pitchFamily="34" charset="0"/>
              <a:ea typeface="Calibri" panose="020F0502020204030204" pitchFamily="34" charset="0"/>
              <a:cs typeface="Ali_K_Alwand" pitchFamily="2" charset="-78"/>
            </a:endParaRPr>
          </a:p>
          <a:p>
            <a:pPr marL="457200" algn="r" rtl="1">
              <a:lnSpc>
                <a:spcPct val="115000"/>
              </a:lnSpc>
              <a:spcAft>
                <a:spcPts val="10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56" name="Picture 55">
            <a:extLst>
              <a:ext uri="{FF2B5EF4-FFF2-40B4-BE49-F238E27FC236}">
                <a16:creationId xmlns:a16="http://schemas.microsoft.com/office/drawing/2014/main" id="{54FB1DB2-A44A-4BFF-AC32-3419B31CC0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392" y="3704543"/>
            <a:ext cx="6108008" cy="2961905"/>
          </a:xfrm>
          <a:prstGeom prst="rect">
            <a:avLst/>
          </a:prstGeom>
        </p:spPr>
      </p:pic>
      <p:sp>
        <p:nvSpPr>
          <p:cNvPr id="60" name="TextBox 59">
            <a:extLst>
              <a:ext uri="{FF2B5EF4-FFF2-40B4-BE49-F238E27FC236}">
                <a16:creationId xmlns:a16="http://schemas.microsoft.com/office/drawing/2014/main" id="{3E48E9C6-20B1-438A-9993-AD1B81CCD47B}"/>
              </a:ext>
            </a:extLst>
          </p:cNvPr>
          <p:cNvSpPr txBox="1"/>
          <p:nvPr/>
        </p:nvSpPr>
        <p:spPr>
          <a:xfrm>
            <a:off x="4085437" y="4434247"/>
            <a:ext cx="1551008" cy="338554"/>
          </a:xfrm>
          <a:prstGeom prst="rect">
            <a:avLst/>
          </a:prstGeom>
          <a:noFill/>
        </p:spPr>
        <p:txBody>
          <a:bodyPr wrap="square" rtlCol="0">
            <a:spAutoFit/>
          </a:bodyPr>
          <a:lstStyle/>
          <a:p>
            <a:pPr algn="r" rtl="1"/>
            <a:r>
              <a:rPr lang="ar-IQ" sz="1600" dirty="0"/>
              <a:t>ميل خط الانحدار</a:t>
            </a:r>
            <a:r>
              <a:rPr lang="en-US" sz="1600" dirty="0"/>
              <a:t> b0</a:t>
            </a:r>
          </a:p>
        </p:txBody>
      </p:sp>
    </p:spTree>
    <p:extLst>
      <p:ext uri="{BB962C8B-B14F-4D97-AF65-F5344CB8AC3E}">
        <p14:creationId xmlns:p14="http://schemas.microsoft.com/office/powerpoint/2010/main" val="209012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0DF7C-51C9-4DA3-B5EB-7ABA2D5F2080}"/>
              </a:ext>
            </a:extLst>
          </p:cNvPr>
          <p:cNvSpPr>
            <a:spLocks noGrp="1"/>
          </p:cNvSpPr>
          <p:nvPr>
            <p:ph idx="1"/>
          </p:nvPr>
        </p:nvSpPr>
        <p:spPr/>
        <p:txBody>
          <a:bodyPr/>
          <a:lstStyle/>
          <a:p>
            <a:pPr algn="r" rtl="1">
              <a:lnSpc>
                <a:spcPct val="150000"/>
              </a:lnSpc>
            </a:pPr>
            <a:r>
              <a:rPr lang="ar-IQ" sz="2000" dirty="0">
                <a:effectLst/>
                <a:latin typeface="Calibri" panose="020F0502020204030204" pitchFamily="34" charset="0"/>
                <a:ea typeface="Calibri" panose="020F0502020204030204" pitchFamily="34" charset="0"/>
                <a:cs typeface="Ali_K_Alwand" pitchFamily="2" charset="-78"/>
              </a:rPr>
              <a:t> </a:t>
            </a:r>
            <a:r>
              <a:rPr lang="ar-IQ" sz="2000" b="1" dirty="0">
                <a:effectLst/>
                <a:latin typeface="Calibri" panose="020F0502020204030204" pitchFamily="34" charset="0"/>
                <a:ea typeface="Calibri" panose="020F0502020204030204" pitchFamily="34" charset="0"/>
                <a:cs typeface="Ali_K_Alwand" pitchFamily="2" charset="-78"/>
              </a:rPr>
              <a:t>طريماني ضوارةم </a:t>
            </a:r>
            <a:r>
              <a:rPr lang="ar-IQ" sz="2000" dirty="0">
                <a:effectLst/>
                <a:latin typeface="Calibri" panose="020F0502020204030204" pitchFamily="34" charset="0"/>
                <a:ea typeface="Calibri" panose="020F0502020204030204" pitchFamily="34" charset="0"/>
                <a:cs typeface="Ali_K_Alwand" pitchFamily="2" charset="-78"/>
              </a:rPr>
              <a:t>: طورِاوي هةرِةمةكي  بة دابةشبوونيَكي سروشتي دابةش دةبيَ لة دةوري ناوةندة ذميَرةكةي (تيَكرايةكةي) كة يةكسانة بة صفر و لةسةر شيوةي زةنط (جرس) دةبي و هةموويان وةكويةك دةبن بوَ هةر بةهايةك لة بةهاكاني (</a:t>
            </a:r>
            <a:r>
              <a:rPr lang="en-US" sz="2000" dirty="0">
                <a:effectLst/>
                <a:latin typeface="Calibri" panose="020F0502020204030204" pitchFamily="34" charset="0"/>
                <a:ea typeface="Calibri" panose="020F0502020204030204" pitchFamily="34" charset="0"/>
                <a:cs typeface="Ali_K_Alwand" pitchFamily="2" charset="-78"/>
              </a:rPr>
              <a:t>xi</a:t>
            </a:r>
            <a:r>
              <a:rPr lang="ar-IQ" sz="2000" dirty="0">
                <a:effectLst/>
                <a:latin typeface="Calibri" panose="020F0502020204030204" pitchFamily="34" charset="0"/>
                <a:ea typeface="Calibri" panose="020F0502020204030204" pitchFamily="34" charset="0"/>
                <a:cs typeface="Ali_K_Alwand" pitchFamily="2" charset="-78"/>
              </a:rPr>
              <a:t>) </a:t>
            </a:r>
            <a:endParaRPr lang="en-US" sz="2000" dirty="0">
              <a:effectLst/>
              <a:latin typeface="Calibri" panose="020F0502020204030204" pitchFamily="34" charset="0"/>
              <a:ea typeface="Calibri" panose="020F0502020204030204" pitchFamily="34" charset="0"/>
              <a:cs typeface="Ali_K_Alwand" pitchFamily="2" charset="-78"/>
            </a:endParaRPr>
          </a:p>
          <a:p>
            <a:pPr algn="r" rtl="1">
              <a:lnSpc>
                <a:spcPct val="100000"/>
              </a:lnSpc>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pPr>
            <a:endParaRPr lang="en-US" dirty="0"/>
          </a:p>
        </p:txBody>
      </p:sp>
      <p:pic>
        <p:nvPicPr>
          <p:cNvPr id="8" name="Picture 7">
            <a:extLst>
              <a:ext uri="{FF2B5EF4-FFF2-40B4-BE49-F238E27FC236}">
                <a16:creationId xmlns:a16="http://schemas.microsoft.com/office/drawing/2014/main" id="{489F5555-2215-4036-9101-2557DE46F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704" y="3318175"/>
            <a:ext cx="6028571" cy="2571429"/>
          </a:xfrm>
          <a:prstGeom prst="rect">
            <a:avLst/>
          </a:prstGeom>
        </p:spPr>
      </p:pic>
      <p:sp>
        <p:nvSpPr>
          <p:cNvPr id="9" name="TextBox 8">
            <a:extLst>
              <a:ext uri="{FF2B5EF4-FFF2-40B4-BE49-F238E27FC236}">
                <a16:creationId xmlns:a16="http://schemas.microsoft.com/office/drawing/2014/main" id="{C2C0B0A5-9CAF-4AC7-B3BD-15E6801FCD61}"/>
              </a:ext>
            </a:extLst>
          </p:cNvPr>
          <p:cNvSpPr txBox="1"/>
          <p:nvPr/>
        </p:nvSpPr>
        <p:spPr>
          <a:xfrm>
            <a:off x="1405890" y="5465760"/>
            <a:ext cx="1748790" cy="369332"/>
          </a:xfrm>
          <a:prstGeom prst="rect">
            <a:avLst/>
          </a:prstGeom>
          <a:noFill/>
        </p:spPr>
        <p:txBody>
          <a:bodyPr wrap="square" rtlCol="0">
            <a:spAutoFit/>
          </a:bodyPr>
          <a:lstStyle/>
          <a:p>
            <a:r>
              <a:rPr lang="en-US" dirty="0"/>
              <a:t>    X1      x2       x3</a:t>
            </a:r>
          </a:p>
        </p:txBody>
      </p:sp>
    </p:spTree>
    <p:extLst>
      <p:ext uri="{BB962C8B-B14F-4D97-AF65-F5344CB8AC3E}">
        <p14:creationId xmlns:p14="http://schemas.microsoft.com/office/powerpoint/2010/main" val="386611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BAD2D-7403-432B-881D-F5E198824E9A}"/>
              </a:ext>
            </a:extLst>
          </p:cNvPr>
          <p:cNvSpPr>
            <a:spLocks noGrp="1"/>
          </p:cNvSpPr>
          <p:nvPr>
            <p:ph idx="1"/>
          </p:nvPr>
        </p:nvSpPr>
        <p:spPr>
          <a:xfrm>
            <a:off x="826770" y="579754"/>
            <a:ext cx="10515600" cy="5478145"/>
          </a:xfrm>
        </p:spPr>
        <p:txBody>
          <a:bodyPr>
            <a:noAutofit/>
          </a:bodyPr>
          <a:lstStyle/>
          <a:p>
            <a:pPr marL="342900" lvl="0" indent="-342900" algn="r" rtl="1">
              <a:lnSpc>
                <a:spcPct val="115000"/>
              </a:lnSpc>
              <a:spcAft>
                <a:spcPts val="1000"/>
              </a:spcAft>
              <a:buFont typeface="Times New Roman" panose="02020603050405020304" pitchFamily="18" charset="0"/>
              <a:buChar char="-"/>
            </a:pPr>
            <a:r>
              <a:rPr lang="ar-IQ" sz="2400" dirty="0">
                <a:effectLst/>
                <a:latin typeface="Calibri" panose="020F0502020204030204" pitchFamily="34" charset="0"/>
                <a:ea typeface="Calibri" panose="020F0502020204030204" pitchFamily="34" charset="0"/>
                <a:cs typeface="Ali_K_Alwand" pitchFamily="2" charset="-78"/>
              </a:rPr>
              <a:t>دةتوانين ئةو ضوار طريمانةي سةرةوة كورت و كوَ بكةينةوة بةم شيوة بيركاريةي خوارةوة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Ui ~ N  (0,6U²)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Ui </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طؤراوي عشوائي هةرةمةكي (راستةقينة)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ئاراستةي دابةشبونةكةي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N</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دابةشبوني سروشتية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0</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ناوةندة ذميرةكةي يةكسانة بة صفر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400" dirty="0">
                <a:effectLst/>
                <a:latin typeface="Calibri" panose="020F0502020204030204" pitchFamily="34" charset="0"/>
                <a:ea typeface="Calibri" panose="020F0502020204030204" pitchFamily="34" charset="0"/>
                <a:cs typeface="Ali_K_Alwand" pitchFamily="2" charset="-78"/>
              </a:rPr>
              <a:t>6U²</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جياوازيةكةي جيطيرة و بةهاكةي </a:t>
            </a:r>
            <a:r>
              <a:rPr lang="en-US" sz="2400" dirty="0">
                <a:effectLst/>
                <a:latin typeface="Calibri" panose="020F0502020204030204" pitchFamily="34" charset="0"/>
                <a:ea typeface="Calibri" panose="020F0502020204030204" pitchFamily="34" charset="0"/>
                <a:cs typeface="Ali_K_Alwand" pitchFamily="2" charset="-78"/>
              </a:rPr>
              <a:t>6U²</a:t>
            </a:r>
          </a:p>
          <a:p>
            <a:pPr marL="0" indent="0">
              <a:buNone/>
            </a:pPr>
            <a:endParaRPr lang="en-US" sz="2400" dirty="0"/>
          </a:p>
        </p:txBody>
      </p:sp>
    </p:spTree>
    <p:extLst>
      <p:ext uri="{BB962C8B-B14F-4D97-AF65-F5344CB8AC3E}">
        <p14:creationId xmlns:p14="http://schemas.microsoft.com/office/powerpoint/2010/main" val="115572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6B1778-3767-4DCA-A2E3-4E67ECBD2651}"/>
              </a:ext>
            </a:extLst>
          </p:cNvPr>
          <p:cNvSpPr>
            <a:spLocks noGrp="1"/>
          </p:cNvSpPr>
          <p:nvPr>
            <p:ph idx="1"/>
          </p:nvPr>
        </p:nvSpPr>
        <p:spPr>
          <a:xfrm>
            <a:off x="838200" y="1085850"/>
            <a:ext cx="10515600" cy="5091113"/>
          </a:xfrm>
        </p:spPr>
        <p:txBody>
          <a:bodyPr>
            <a:normAutofit/>
          </a:bodyPr>
          <a:lstStyle/>
          <a:p>
            <a:pPr marL="457200" algn="r" rtl="1">
              <a:lnSpc>
                <a:spcPct val="115000"/>
              </a:lnSpc>
              <a:spcAft>
                <a:spcPts val="1000"/>
              </a:spcAft>
            </a:pPr>
            <a:r>
              <a:rPr lang="ar-SA" sz="2000" dirty="0">
                <a:effectLst/>
                <a:latin typeface="Calibri" panose="020F0502020204030204" pitchFamily="34" charset="0"/>
                <a:ea typeface="Calibri" panose="020F0502020204030204" pitchFamily="34" charset="0"/>
                <a:cs typeface="Ali_K_Alwand" pitchFamily="2" charset="-78"/>
              </a:rPr>
              <a:t>طريماني ثيَنجةم: بةهاي طوَرِوي هةرِةمةكي بوَ يةكة جياوازةكان</a:t>
            </a:r>
            <a:r>
              <a:rPr lang="ar-IQ" sz="2000" dirty="0">
                <a:effectLst/>
                <a:latin typeface="Calibri" panose="020F0502020204030204" pitchFamily="34" charset="0"/>
                <a:ea typeface="Calibri" panose="020F0502020204030204" pitchFamily="34" charset="0"/>
                <a:cs typeface="Ali_K_Alwand" pitchFamily="2" charset="-78"/>
              </a:rPr>
              <a:t> </a:t>
            </a:r>
            <a:r>
              <a:rPr lang="ar-SA" sz="2000" dirty="0">
                <a:effectLst/>
                <a:latin typeface="Calibri" panose="020F0502020204030204" pitchFamily="34" charset="0"/>
                <a:ea typeface="Calibri" panose="020F0502020204030204" pitchFamily="34" charset="0"/>
                <a:cs typeface="Ali_K_Alwand" pitchFamily="2" charset="-78"/>
              </a:rPr>
              <a:t>(عينات  او </a:t>
            </a:r>
            <a:r>
              <a:rPr lang="ar-IQ" sz="2000" dirty="0">
                <a:effectLst/>
                <a:latin typeface="Calibri" panose="020F0502020204030204" pitchFamily="34" charset="0"/>
                <a:ea typeface="Calibri" panose="020F0502020204030204" pitchFamily="34" charset="0"/>
                <a:cs typeface="Ali_K_Alwand" pitchFamily="2" charset="-78"/>
              </a:rPr>
              <a:t>ال</a:t>
            </a:r>
            <a:r>
              <a:rPr lang="ar-SA" sz="2000" dirty="0">
                <a:effectLst/>
                <a:latin typeface="Calibri" panose="020F0502020204030204" pitchFamily="34" charset="0"/>
                <a:ea typeface="Calibri" panose="020F0502020204030204" pitchFamily="34" charset="0"/>
                <a:cs typeface="Ali_K_Alwand" pitchFamily="2" charset="-78"/>
              </a:rPr>
              <a:t>مشاهدات المختلفة)  دةبيَ سةربةخوَ بن واتة ثةيوةنديان بةيةكةوة نييية.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000" dirty="0">
                <a:effectLst/>
                <a:latin typeface="Calibri" panose="020F0502020204030204" pitchFamily="34" charset="0"/>
                <a:ea typeface="Calibri" panose="020F0502020204030204" pitchFamily="34" charset="0"/>
                <a:cs typeface="Ali_K_Alwand" pitchFamily="2" charset="-78"/>
              </a:rPr>
              <a:t>COV(</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err="1">
                <a:effectLst/>
                <a:latin typeface="Calibri" panose="020F0502020204030204" pitchFamily="34" charset="0"/>
                <a:ea typeface="Calibri" panose="020F0502020204030204" pitchFamily="34" charset="0"/>
                <a:cs typeface="Ali_K_Alwand" pitchFamily="2" charset="-78"/>
              </a:rPr>
              <a:t>uj</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err="1">
                <a:effectLst/>
                <a:latin typeface="Calibri" panose="020F0502020204030204" pitchFamily="34" charset="0"/>
                <a:ea typeface="Calibri" panose="020F0502020204030204" pitchFamily="34" charset="0"/>
                <a:cs typeface="Ali_K_Alwand" pitchFamily="2" charset="-78"/>
              </a:rPr>
              <a:t>Eui</a:t>
            </a:r>
            <a:r>
              <a:rPr lang="en-US" sz="2000" dirty="0">
                <a:effectLst/>
                <a:latin typeface="Calibri" panose="020F0502020204030204" pitchFamily="34" charset="0"/>
                <a:ea typeface="Calibri" panose="020F0502020204030204" pitchFamily="34" charset="0"/>
                <a:cs typeface="Ali_K_Alwand" pitchFamily="2" charset="-78"/>
              </a:rPr>
              <a:t> </a:t>
            </a:r>
            <a:r>
              <a:rPr lang="en-US" sz="2000" dirty="0" err="1">
                <a:effectLst/>
                <a:latin typeface="Calibri" panose="020F0502020204030204" pitchFamily="34" charset="0"/>
                <a:ea typeface="Calibri" panose="020F0502020204030204" pitchFamily="34" charset="0"/>
                <a:cs typeface="Ali_K_Alwand" pitchFamily="2" charset="-78"/>
              </a:rPr>
              <a:t>uj</a:t>
            </a:r>
            <a:r>
              <a:rPr lang="en-US" sz="2000" dirty="0">
                <a:effectLst/>
                <a:latin typeface="Calibri" panose="020F0502020204030204" pitchFamily="34" charset="0"/>
                <a:ea typeface="Calibri" panose="020F0502020204030204" pitchFamily="34" charset="0"/>
                <a:cs typeface="Ali_K_Alwand" pitchFamily="2" charset="-78"/>
              </a:rPr>
              <a:t> =0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en-US" sz="2000" dirty="0" err="1">
                <a:effectLst/>
                <a:latin typeface="Calibri" panose="020F0502020204030204" pitchFamily="34" charset="0"/>
                <a:ea typeface="Calibri" panose="020F0502020204030204" pitchFamily="34" charset="0"/>
                <a:cs typeface="Ali_K_Samik" pitchFamily="2" charset="-78"/>
              </a:rPr>
              <a:t>i</a:t>
            </a:r>
            <a:r>
              <a:rPr lang="en-US" sz="2000" dirty="0">
                <a:effectLst/>
                <a:latin typeface="Calibri" panose="020F0502020204030204" pitchFamily="34" charset="0"/>
                <a:ea typeface="Calibri" panose="020F0502020204030204" pitchFamily="34" charset="0"/>
                <a:cs typeface="Ali_K_Samik" pitchFamily="2" charset="-78"/>
              </a:rPr>
              <a:t>, j =1,2,3,…….           </a:t>
            </a:r>
            <a:r>
              <a:rPr lang="en-US" sz="2000" dirty="0" err="1">
                <a:effectLst/>
                <a:latin typeface="Calibri" panose="020F0502020204030204" pitchFamily="34" charset="0"/>
                <a:ea typeface="Calibri" panose="020F0502020204030204" pitchFamily="34" charset="0"/>
                <a:cs typeface="Ali_K_Samik" pitchFamily="2" charset="-78"/>
              </a:rPr>
              <a:t>i</a:t>
            </a:r>
            <a:r>
              <a:rPr lang="en-US" sz="2000" dirty="0" err="1">
                <a:effectLst/>
                <a:latin typeface="Times New Roman" panose="02020603050405020304" pitchFamily="18" charset="0"/>
                <a:ea typeface="Calibri" panose="020F0502020204030204" pitchFamily="34" charset="0"/>
                <a:cs typeface="Arial" panose="020B0604020202020204" pitchFamily="34" charset="0"/>
              </a:rPr>
              <a:t>≠</a:t>
            </a:r>
            <a:r>
              <a:rPr lang="en-US" sz="2000" dirty="0" err="1">
                <a:effectLst/>
                <a:latin typeface="Calibri" panose="020F0502020204030204" pitchFamily="34" charset="0"/>
                <a:ea typeface="Calibri" panose="020F0502020204030204" pitchFamily="34" charset="0"/>
                <a:cs typeface="Ali_K_Samik" pitchFamily="2" charset="-78"/>
              </a:rPr>
              <a:t>j</a:t>
            </a:r>
            <a:r>
              <a:rPr lang="en-US" sz="2000" dirty="0">
                <a:effectLst/>
                <a:latin typeface="Calibri" panose="020F0502020204030204" pitchFamily="34" charset="0"/>
                <a:ea typeface="Calibri" panose="020F0502020204030204" pitchFamily="34" charset="0"/>
                <a:cs typeface="Ali_K_Samik" pitchFamily="2"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15000"/>
              </a:lnSpc>
              <a:spcAft>
                <a:spcPts val="1000"/>
              </a:spcAft>
            </a:pPr>
            <a:r>
              <a:rPr lang="ar-IQ" sz="2000" dirty="0">
                <a:effectLst/>
                <a:latin typeface="Calibri" panose="020F0502020204030204" pitchFamily="34" charset="0"/>
                <a:ea typeface="Calibri" panose="020F0502020204030204" pitchFamily="34" charset="0"/>
                <a:cs typeface="Ali_K_Alwand" pitchFamily="2" charset="-78"/>
              </a:rPr>
              <a:t> طريمانةي </a:t>
            </a:r>
            <a:r>
              <a:rPr lang="ar-SA" sz="2000" dirty="0">
                <a:effectLst/>
                <a:latin typeface="Calibri" panose="020F0502020204030204" pitchFamily="34" charset="0"/>
                <a:ea typeface="Calibri" panose="020F0502020204030204" pitchFamily="34" charset="0"/>
                <a:cs typeface="Ali_K_Alwand" pitchFamily="2" charset="-78"/>
              </a:rPr>
              <a:t>شةشةم</a:t>
            </a:r>
            <a:r>
              <a:rPr lang="ar-IQ" sz="2000" dirty="0">
                <a:effectLst/>
                <a:latin typeface="Calibri" panose="020F0502020204030204" pitchFamily="34" charset="0"/>
                <a:ea typeface="Calibri" panose="020F0502020204030204" pitchFamily="34" charset="0"/>
                <a:cs typeface="Ali_K_Alwand" pitchFamily="2" charset="-78"/>
              </a:rPr>
              <a:t> : بةهاكاني طوراوي عشوائي( </a:t>
            </a:r>
            <a:r>
              <a:rPr lang="en-US" sz="2000" dirty="0" err="1">
                <a:effectLst/>
                <a:latin typeface="Calibri" panose="020F0502020204030204" pitchFamily="34" charset="0"/>
                <a:ea typeface="Calibri" panose="020F0502020204030204" pitchFamily="34" charset="0"/>
                <a:cs typeface="Ali_K_Alwand" pitchFamily="2" charset="-78"/>
              </a:rPr>
              <a:t>ui</a:t>
            </a:r>
            <a:r>
              <a:rPr lang="ar-IQ" sz="2000" dirty="0">
                <a:effectLst/>
                <a:latin typeface="Calibri" panose="020F0502020204030204" pitchFamily="34" charset="0"/>
                <a:ea typeface="Calibri" panose="020F0502020204030204" pitchFamily="34" charset="0"/>
                <a:cs typeface="Ali_K_Alwand" pitchFamily="2" charset="-78"/>
              </a:rPr>
              <a:t>) سةربةخوَية و ثةيوةست نية  بة بةهاكاني طؤراوي سةربةخوَ، واتة طؤرِاوي عشوائي نةبةستراوةتةوة بة بةهاكاني طورِاوي سةربةخوَ (</a:t>
            </a:r>
            <a:r>
              <a:rPr lang="en-US" sz="2000" dirty="0">
                <a:effectLst/>
                <a:latin typeface="Calibri" panose="020F0502020204030204" pitchFamily="34" charset="0"/>
                <a:ea typeface="Calibri" panose="020F0502020204030204" pitchFamily="34" charset="0"/>
                <a:cs typeface="Ali_K_Alwand" pitchFamily="2" charset="-78"/>
              </a:rPr>
              <a:t>xi</a:t>
            </a:r>
            <a:r>
              <a:rPr lang="ar-IQ" sz="2000" dirty="0">
                <a:effectLst/>
                <a:latin typeface="Calibri" panose="020F0502020204030204" pitchFamily="34" charset="0"/>
                <a:ea typeface="Calibri" panose="020F0502020204030204" pitchFamily="34" charset="0"/>
                <a:cs typeface="Ali_K_Alwand" pitchFamily="2" charset="-78"/>
              </a:rPr>
              <a:t>). واتة جياوازي هاوبةش (تباين مشترك ) لة نيوانيان يةكسان دةبيَ بة صفر.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233900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97F5D-720F-402B-BBAF-5C7F9F90F1B4}"/>
              </a:ext>
            </a:extLst>
          </p:cNvPr>
          <p:cNvSpPr>
            <a:spLocks noGrp="1"/>
          </p:cNvSpPr>
          <p:nvPr>
            <p:ph idx="1"/>
          </p:nvPr>
        </p:nvSpPr>
        <p:spPr/>
        <p:txBody>
          <a:bodyPr>
            <a:normAutofit/>
          </a:bodyPr>
          <a:lstStyle/>
          <a:p>
            <a:pPr marL="457200" indent="486410" algn="just" rtl="1">
              <a:lnSpc>
                <a:spcPct val="115000"/>
              </a:lnSpc>
              <a:spcAft>
                <a:spcPts val="1000"/>
              </a:spcAft>
            </a:pPr>
            <a:r>
              <a:rPr lang="ar-IQ" sz="2000" dirty="0">
                <a:effectLst/>
                <a:latin typeface="Calibri" panose="020F0502020204030204" pitchFamily="34" charset="0"/>
                <a:ea typeface="Calibri" panose="020F0502020204030204" pitchFamily="34" charset="0"/>
                <a:cs typeface="Ali_K_Alwand" pitchFamily="2" charset="-78"/>
              </a:rPr>
              <a:t>شايةني طوتنة بةهاكاني </a:t>
            </a:r>
            <a:r>
              <a:rPr lang="en-US" sz="2000" dirty="0">
                <a:effectLst/>
                <a:latin typeface="Calibri" panose="020F0502020204030204" pitchFamily="34" charset="0"/>
                <a:ea typeface="Calibri" panose="020F0502020204030204" pitchFamily="34" charset="0"/>
                <a:cs typeface="Ali_K_Alwand" pitchFamily="2" charset="-78"/>
              </a:rPr>
              <a:t> xi </a:t>
            </a:r>
            <a:r>
              <a:rPr lang="ar-IQ" sz="2000" dirty="0">
                <a:effectLst/>
                <a:latin typeface="Calibri" panose="020F0502020204030204" pitchFamily="34" charset="0"/>
                <a:ea typeface="Calibri" panose="020F0502020204030204" pitchFamily="34" charset="0"/>
                <a:cs typeface="Ali_K_Alwand" pitchFamily="2" charset="-78"/>
              </a:rPr>
              <a:t>بريتية لة كوَمةلَيَك بةهاي جيَطير لةكاتي وةرطرتني يةكةي </a:t>
            </a:r>
            <a:r>
              <a:rPr lang="ar-IQ" sz="2000" dirty="0">
                <a:latin typeface="Calibri" panose="020F0502020204030204" pitchFamily="34" charset="0"/>
                <a:cs typeface="Ali_K_Alwand" pitchFamily="2" charset="-78"/>
              </a:rPr>
              <a:t>دوبارةبووةوة (عينات متكررة ) كة ئةويش كاريَكي بنةرِةتية لة هةموو نموونةيةكي (انحدار </a:t>
            </a:r>
            <a:r>
              <a:rPr lang="ar-IQ" sz="2000" dirty="0">
                <a:latin typeface="Calibri" panose="020F0502020204030204" pitchFamily="34" charset="0"/>
                <a:cs typeface="Ali-A-Alwand" pitchFamily="2" charset="-78"/>
              </a:rPr>
              <a:t>الخطي</a:t>
            </a:r>
            <a:r>
              <a:rPr lang="ar-IQ" sz="2000" dirty="0">
                <a:latin typeface="Calibri" panose="020F0502020204030204" pitchFamily="34" charset="0"/>
                <a:cs typeface="Ali_K_Alwand" pitchFamily="2" charset="-78"/>
              </a:rPr>
              <a:t> )لة كاتيَكدا بةهاكاني </a:t>
            </a:r>
            <a:r>
              <a:rPr lang="en-US" sz="2000" dirty="0" err="1">
                <a:latin typeface="Calibri" panose="020F0502020204030204" pitchFamily="34" charset="0"/>
                <a:cs typeface="Ali_K_Alwand" pitchFamily="2" charset="-78"/>
              </a:rPr>
              <a:t>yi</a:t>
            </a:r>
            <a:r>
              <a:rPr lang="en-US" sz="2000" dirty="0">
                <a:latin typeface="Calibri" panose="020F0502020204030204" pitchFamily="34" charset="0"/>
                <a:cs typeface="Ali_K_Alwand" pitchFamily="2" charset="-78"/>
              </a:rPr>
              <a:t>  </a:t>
            </a:r>
            <a:r>
              <a:rPr lang="ar-IQ" sz="2000" dirty="0">
                <a:latin typeface="Calibri" panose="020F0502020204030204" pitchFamily="34" charset="0"/>
                <a:cs typeface="Ali_K_Alwand" pitchFamily="2" charset="-78"/>
              </a:rPr>
              <a:t> جياوازة لة يةكةيةك بوَ يةكةيةكي تر </a:t>
            </a:r>
            <a:r>
              <a:rPr lang="ar-IQ" sz="2000" dirty="0">
                <a:effectLst/>
                <a:latin typeface="Ali_K_Alwand" pitchFamily="2" charset="-78"/>
                <a:ea typeface="Calibri" panose="020F0502020204030204" pitchFamily="34" charset="0"/>
                <a:cs typeface="Arial" panose="020B0604020202020204" pitchFamily="34" charset="0"/>
              </a:rPr>
              <a:t>(العينات الاخر</a:t>
            </a:r>
            <a:r>
              <a:rPr lang="ar-IQ" sz="2000" dirty="0">
                <a:latin typeface="Ali_K_Alwand" pitchFamily="2" charset="-78"/>
                <a:ea typeface="Calibri" panose="020F0502020204030204" pitchFamily="34" charset="0"/>
                <a:cs typeface="Arial" panose="020B0604020202020204" pitchFamily="34" charset="0"/>
              </a:rPr>
              <a:t>ى</a:t>
            </a:r>
            <a:r>
              <a:rPr lang="ar-IQ" sz="2000" dirty="0">
                <a:effectLst/>
                <a:latin typeface="Ali_K_Alwand" pitchFamily="2" charset="-78"/>
                <a:ea typeface="Calibri" panose="020F0502020204030204" pitchFamily="34" charset="0"/>
                <a:cs typeface="Arial" panose="020B0604020202020204" pitchFamily="34" charset="0"/>
              </a:rPr>
              <a:t>) </a:t>
            </a:r>
            <a:r>
              <a:rPr lang="ar-IQ" sz="2000" dirty="0">
                <a:latin typeface="Calibri" panose="020F0502020204030204" pitchFamily="34" charset="0"/>
                <a:cs typeface="Ali_K_Alwand" pitchFamily="2" charset="-78"/>
              </a:rPr>
              <a:t>بةمةش بةهاكاني </a:t>
            </a:r>
            <a:r>
              <a:rPr lang="en-US" sz="2000" dirty="0" err="1">
                <a:latin typeface="Calibri" panose="020F0502020204030204" pitchFamily="34" charset="0"/>
                <a:cs typeface="Ali_K_Alwand" pitchFamily="2" charset="-78"/>
              </a:rPr>
              <a:t>ui</a:t>
            </a:r>
            <a:r>
              <a:rPr lang="ar-IQ" sz="2000" dirty="0">
                <a:latin typeface="Calibri" panose="020F0502020204030204" pitchFamily="34" charset="0"/>
                <a:cs typeface="Ali_K_Alwand" pitchFamily="2" charset="-78"/>
              </a:rPr>
              <a:t> جياواز دةبيَت.</a:t>
            </a:r>
          </a:p>
          <a:p>
            <a:pPr marL="457200" indent="486410" algn="just" rtl="1">
              <a:lnSpc>
                <a:spcPct val="115000"/>
              </a:lnSpc>
              <a:spcAft>
                <a:spcPts val="1000"/>
              </a:spcAft>
            </a:pPr>
            <a:r>
              <a:rPr lang="ar-IQ" sz="2000" dirty="0">
                <a:latin typeface="Calibri" panose="020F0502020204030204" pitchFamily="34" charset="0"/>
                <a:cs typeface="Ali_K_Alwand" pitchFamily="2" charset="-78"/>
              </a:rPr>
              <a:t> بوَ نموونة كاتيَك داتاي يةكةي راستةقينةمان </a:t>
            </a:r>
            <a:r>
              <a:rPr lang="ar-IQ" sz="2000" dirty="0">
                <a:effectLst/>
                <a:latin typeface="Ali_K_Alwand" pitchFamily="2" charset="-78"/>
                <a:ea typeface="Calibri" panose="020F0502020204030204" pitchFamily="34" charset="0"/>
                <a:cs typeface="Arial" panose="020B0604020202020204" pitchFamily="34" charset="0"/>
              </a:rPr>
              <a:t>(مشاهدات الحقيقية )</a:t>
            </a:r>
            <a:r>
              <a:rPr lang="ar-IQ" sz="2000" dirty="0">
                <a:latin typeface="Calibri" panose="020F0502020204030204" pitchFamily="34" charset="0"/>
                <a:cs typeface="Ali_K_Alwand" pitchFamily="2" charset="-78"/>
              </a:rPr>
              <a:t>وةرطرت لة بازار  لةسةر نرخةكاني كالايةكي دياريكراو و برةكاني فرؤشراو لة ماوةيةكي دياريكراو، ئةوا ئةطةر نرخ نةطؤر بيَت بؤ ضةند رؤذيك ئةوا بري فروشراو دةطؤريت لة هةر رؤذيك لةو رؤذانة واتة بةهاي (</a:t>
            </a:r>
            <a:r>
              <a:rPr lang="en-US" sz="2000" dirty="0">
                <a:latin typeface="Calibri" panose="020F0502020204030204" pitchFamily="34" charset="0"/>
                <a:cs typeface="Ali_K_Alwand" pitchFamily="2" charset="-78"/>
              </a:rPr>
              <a:t>xi </a:t>
            </a:r>
            <a:r>
              <a:rPr lang="ar-IQ" sz="2000" dirty="0">
                <a:latin typeface="Calibri" panose="020F0502020204030204" pitchFamily="34" charset="0"/>
                <a:cs typeface="Ali_K_Alwand" pitchFamily="2" charset="-78"/>
              </a:rPr>
              <a:t>) نةطؤراو و جيطيرة لة كاتيكدا بةهاكاني (</a:t>
            </a:r>
            <a:r>
              <a:rPr lang="en-US" sz="2000" dirty="0" err="1">
                <a:latin typeface="Calibri" panose="020F0502020204030204" pitchFamily="34" charset="0"/>
                <a:cs typeface="Ali_K_Alwand" pitchFamily="2" charset="-78"/>
              </a:rPr>
              <a:t>yi</a:t>
            </a:r>
            <a:r>
              <a:rPr lang="en-US" sz="2000" dirty="0">
                <a:latin typeface="Calibri" panose="020F0502020204030204" pitchFamily="34" charset="0"/>
                <a:cs typeface="Ali_K_Alwand" pitchFamily="2" charset="-78"/>
              </a:rPr>
              <a:t> </a:t>
            </a:r>
            <a:r>
              <a:rPr lang="ar-IQ" sz="2000" dirty="0">
                <a:latin typeface="Calibri" panose="020F0502020204030204" pitchFamily="34" charset="0"/>
                <a:cs typeface="Ali_K_Alwand" pitchFamily="2" charset="-78"/>
              </a:rPr>
              <a:t>) دةطوريت لة روذيك بؤ روَذيَكي تر بةهؤي جياوازي طؤراوة هةرةمةكيةكان وة لةم حالةتةشدا جياوازي هاوبةش</a:t>
            </a:r>
            <a:r>
              <a:rPr lang="ar-IQ" sz="2000" dirty="0">
                <a:effectLst/>
                <a:latin typeface="Calibri" panose="020F0502020204030204" pitchFamily="34" charset="0"/>
                <a:ea typeface="Calibri" panose="020F0502020204030204" pitchFamily="34" charset="0"/>
                <a:cs typeface="Ali_K_Alwand" pitchFamily="2" charset="-78"/>
              </a:rPr>
              <a:t> ((التباين مشترك )) بؤ(( </a:t>
            </a:r>
            <a:r>
              <a:rPr lang="en-US" sz="2000" dirty="0">
                <a:effectLst/>
                <a:latin typeface="Calibri" panose="020F0502020204030204" pitchFamily="34" charset="0"/>
                <a:ea typeface="Calibri" panose="020F0502020204030204" pitchFamily="34" charset="0"/>
                <a:cs typeface="Ali_K_Alwand" pitchFamily="2" charset="-78"/>
              </a:rPr>
              <a:t>xi ,</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 يةكسانة بة صفر واتة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spcAft>
                <a:spcPts val="1000"/>
              </a:spcAft>
            </a:pPr>
            <a:r>
              <a:rPr lang="en-US" sz="2000" dirty="0" err="1">
                <a:effectLst/>
                <a:latin typeface="Calibri" panose="020F0502020204030204" pitchFamily="34" charset="0"/>
                <a:ea typeface="Calibri" panose="020F0502020204030204" pitchFamily="34" charset="0"/>
                <a:cs typeface="Ali_K_Alwand" pitchFamily="2" charset="-78"/>
              </a:rPr>
              <a:t>Cov</a:t>
            </a:r>
            <a:r>
              <a:rPr lang="en-US" sz="2000" dirty="0">
                <a:effectLst/>
                <a:latin typeface="Calibri" panose="020F0502020204030204" pitchFamily="34" charset="0"/>
                <a:ea typeface="Calibri" panose="020F0502020204030204" pitchFamily="34" charset="0"/>
                <a:cs typeface="Ali_K_Alwand" pitchFamily="2" charset="-78"/>
              </a:rPr>
              <a:t> (xi </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)=E{xi –E(xi)} {</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–E(</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 =0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2000" dirty="0"/>
          </a:p>
        </p:txBody>
      </p:sp>
    </p:spTree>
    <p:extLst>
      <p:ext uri="{BB962C8B-B14F-4D97-AF65-F5344CB8AC3E}">
        <p14:creationId xmlns:p14="http://schemas.microsoft.com/office/powerpoint/2010/main" val="27733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9A59B3-849E-4033-8BCE-C5BD45CBF4CF}"/>
              </a:ext>
            </a:extLst>
          </p:cNvPr>
          <p:cNvSpPr>
            <a:spLocks noGrp="1"/>
          </p:cNvSpPr>
          <p:nvPr>
            <p:ph idx="1"/>
          </p:nvPr>
        </p:nvSpPr>
        <p:spPr/>
        <p:txBody>
          <a:bodyPr>
            <a:normAutofit/>
          </a:bodyPr>
          <a:lstStyle/>
          <a:p>
            <a:pPr algn="r" rtl="1">
              <a:lnSpc>
                <a:spcPct val="150000"/>
              </a:lnSpc>
            </a:pPr>
            <a:r>
              <a:rPr lang="ar-IQ" sz="2000" dirty="0">
                <a:effectLst/>
                <a:latin typeface="Calibri" panose="020F0502020204030204" pitchFamily="34" charset="0"/>
                <a:ea typeface="Calibri" panose="020F0502020204030204" pitchFamily="34" charset="0"/>
                <a:cs typeface="Ali_K_Alwand" pitchFamily="2" charset="-78"/>
              </a:rPr>
              <a:t>طريماني حةوتةم : هيج هةلةيةك نية لة ثيوانةكردني طؤراوي سةربةخو، لةبةر ئةوةي طؤراوي عشوائي كاريطةري طؤراوة سةربةخؤ لابراوةكان و هةلةي طؤراوة سةربةخؤ ئةطةر هةبيت هةلدةمذيت و نايهيلي. ئةمةش ماناي بةتالي طؤراوة سةربةخؤكان </a:t>
            </a:r>
            <a:r>
              <a:rPr lang="en-US" sz="2000" dirty="0">
                <a:effectLst/>
                <a:latin typeface="Calibri" panose="020F0502020204030204" pitchFamily="34" charset="0"/>
                <a:ea typeface="Calibri" panose="020F0502020204030204" pitchFamily="34" charset="0"/>
                <a:cs typeface="Ali_K_Alwand" pitchFamily="2" charset="-78"/>
              </a:rPr>
              <a:t>xi </a:t>
            </a:r>
            <a:r>
              <a:rPr lang="ar-IQ" sz="2000" dirty="0">
                <a:effectLst/>
                <a:latin typeface="Calibri" panose="020F0502020204030204" pitchFamily="34" charset="0"/>
                <a:ea typeface="Calibri" panose="020F0502020204030204" pitchFamily="34" charset="0"/>
                <a:cs typeface="Ali_K_Alwand" pitchFamily="2" charset="-78"/>
              </a:rPr>
              <a:t>  لة هةلة، و طريماني ئةوة دةميني كة بةهاكاني( </a:t>
            </a:r>
            <a:r>
              <a:rPr lang="en-US" sz="2000" dirty="0" err="1">
                <a:effectLst/>
                <a:latin typeface="Calibri" panose="020F0502020204030204" pitchFamily="34" charset="0"/>
                <a:ea typeface="Calibri" panose="020F0502020204030204" pitchFamily="34" charset="0"/>
                <a:cs typeface="Ali_K_Alwand" pitchFamily="2" charset="-78"/>
              </a:rPr>
              <a:t>yi</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 هةلةي تيا بيت، كة بريتية لة بةهاي( </a:t>
            </a:r>
            <a:r>
              <a:rPr lang="en-US" sz="2000" dirty="0" err="1">
                <a:effectLst/>
                <a:latin typeface="Calibri" panose="020F0502020204030204" pitchFamily="34" charset="0"/>
                <a:ea typeface="Calibri" panose="020F0502020204030204" pitchFamily="34" charset="0"/>
                <a:cs typeface="Ali_K_Alwand" pitchFamily="2" charset="-78"/>
              </a:rPr>
              <a:t>ui</a:t>
            </a:r>
            <a:r>
              <a:rPr lang="en-US" sz="2000" dirty="0">
                <a:effectLst/>
                <a:latin typeface="Calibri" panose="020F0502020204030204" pitchFamily="34" charset="0"/>
                <a:ea typeface="Calibri" panose="020F0502020204030204" pitchFamily="34" charset="0"/>
                <a:cs typeface="Ali_K_Alwand" pitchFamily="2" charset="-78"/>
              </a:rPr>
              <a:t> </a:t>
            </a:r>
            <a:r>
              <a:rPr lang="ar-IQ" sz="2000" dirty="0">
                <a:effectLst/>
                <a:latin typeface="Calibri" panose="020F0502020204030204" pitchFamily="34" charset="0"/>
                <a:ea typeface="Calibri" panose="020F0502020204030204" pitchFamily="34" charset="0"/>
                <a:cs typeface="Ali_K_Alwand" pitchFamily="2" charset="-78"/>
              </a:rPr>
              <a:t>) يان( </a:t>
            </a:r>
            <a:r>
              <a:rPr lang="en-US" sz="2000" dirty="0" err="1">
                <a:effectLst/>
                <a:latin typeface="Calibri" panose="020F0502020204030204" pitchFamily="34" charset="0"/>
                <a:ea typeface="Calibri" panose="020F0502020204030204" pitchFamily="34" charset="0"/>
                <a:cs typeface="Ali_K_Alwand" pitchFamily="2" charset="-78"/>
              </a:rPr>
              <a:t>yi</a:t>
            </a:r>
            <a:r>
              <a:rPr lang="ar-IQ" sz="2000" dirty="0">
                <a:effectLst/>
                <a:latin typeface="Calibri" panose="020F0502020204030204" pitchFamily="34" charset="0"/>
                <a:ea typeface="Calibri" panose="020F0502020204030204" pitchFamily="34" charset="0"/>
                <a:cs typeface="Ali_K_Alwand" pitchFamily="2" charset="-78"/>
              </a:rPr>
              <a:t>)، و لةوانةية ئةويش هةلةي تيادا نةبيً</a:t>
            </a:r>
            <a:r>
              <a:rPr lang="ar-IQ" sz="2000" dirty="0">
                <a:effectLst/>
                <a:latin typeface="Calibri" panose="020F0502020204030204" pitchFamily="34" charset="0"/>
                <a:ea typeface="Calibri" panose="020F0502020204030204" pitchFamily="34" charset="0"/>
                <a:cs typeface="Ali_K_Samik" pitchFamily="2"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0000"/>
              </a:lnSpc>
            </a:pPr>
            <a:endParaRPr lang="en-US" sz="2000" dirty="0"/>
          </a:p>
        </p:txBody>
      </p:sp>
    </p:spTree>
    <p:extLst>
      <p:ext uri="{BB962C8B-B14F-4D97-AF65-F5344CB8AC3E}">
        <p14:creationId xmlns:p14="http://schemas.microsoft.com/office/powerpoint/2010/main" val="38686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1079</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Ali_K_Alwand</vt:lpstr>
      <vt:lpstr>Arial</vt:lpstr>
      <vt:lpstr>Calibri</vt:lpstr>
      <vt:lpstr>Calibri Light</vt:lpstr>
      <vt:lpstr>Lucida Console</vt:lpstr>
      <vt:lpstr>Times New Roman</vt:lpstr>
      <vt:lpstr>Office Theme</vt:lpstr>
      <vt:lpstr>بةناوي خواي بةخشندة وميهرةبان</vt:lpstr>
      <vt:lpstr>طريمانةكاني ريطاي بضووكترين دووجاي ئاسايي  (O.L.S)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كؤمةلَةي دووةم (طريمانةكاني تر )Other assumptions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طريمانةكاني ريطاي بضووكترين دووجاي ئاسايي  (O.L.S) </dc:title>
  <dc:creator>Gasha Gardy</dc:creator>
  <cp:lastModifiedBy>Gasha Gardy</cp:lastModifiedBy>
  <cp:revision>49</cp:revision>
  <dcterms:created xsi:type="dcterms:W3CDTF">2020-11-03T16:18:17Z</dcterms:created>
  <dcterms:modified xsi:type="dcterms:W3CDTF">2020-11-04T08:12:26Z</dcterms:modified>
</cp:coreProperties>
</file>