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71" r:id="rId3"/>
    <p:sldId id="265" r:id="rId4"/>
    <p:sldId id="273" r:id="rId5"/>
    <p:sldId id="270" r:id="rId6"/>
    <p:sldId id="266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6E"/>
    <a:srgbClr val="968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37" autoAdjust="0"/>
  </p:normalViewPr>
  <p:slideViewPr>
    <p:cSldViewPr>
      <p:cViewPr varScale="1">
        <p:scale>
          <a:sx n="95" d="100"/>
          <a:sy n="95" d="100"/>
        </p:scale>
        <p:origin x="102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9DB2-6191-4C34-A68B-89FF713DEBD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D0683-AD9C-4F8C-AED0-B7219725A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6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6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79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8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D0683-AD9C-4F8C-AED0-B7219725A2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E5AC-C740-4D12-8705-55FC47012C15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D964-1A31-4E12-B550-79E1A4BDE028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1918-E4CE-43B4-B836-AA8C643FFD9B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5E03-F40E-4380-AF83-0E2489E7D7BE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0600-9A6D-4A7E-9058-50307821ED84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066D-2022-4DDB-81D1-89627A2E343A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785A-CAF3-48CF-A4CC-FF4182927D5D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2266-723D-460C-8DB4-A2B60F4B5C09}" type="datetime1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85F6-2501-4390-9D0C-489D1FA39326}" type="datetime1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27BE-6B1D-4B12-940B-6C612400612D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26F4-DA40-4BA2-BD95-DC71294C3D19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D8DB5F-0B17-48EB-8D2E-99A2F3A69DE4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rsal.com/post/33644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53200" y="457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b="1" dirty="0"/>
              <a:t>جامعة صلاح</a:t>
            </a:r>
            <a:r>
              <a:rPr lang="ar-KW" sz="2400" b="1" dirty="0"/>
              <a:t> </a:t>
            </a:r>
            <a:r>
              <a:rPr lang="ar-IQ" sz="2400" b="1" dirty="0"/>
              <a:t>الدين</a:t>
            </a:r>
            <a:br>
              <a:rPr lang="ar-IQ" sz="2400" b="1" dirty="0"/>
            </a:br>
            <a:r>
              <a:rPr lang="ar-IQ" sz="2400" b="1" dirty="0"/>
              <a:t>كلية </a:t>
            </a:r>
            <a:r>
              <a:rPr lang="ar-KW" sz="2400" b="1" dirty="0"/>
              <a:t>ال</a:t>
            </a:r>
            <a:r>
              <a:rPr lang="ar-IQ" sz="2400" b="1" dirty="0"/>
              <a:t>تربية</a:t>
            </a:r>
            <a:r>
              <a:rPr lang="ar-KW" sz="2400" b="1" dirty="0"/>
              <a:t> /</a:t>
            </a:r>
            <a:r>
              <a:rPr lang="ar-IQ" sz="2400" b="1" dirty="0"/>
              <a:t> شقلاوة</a:t>
            </a:r>
            <a:br>
              <a:rPr lang="ar-IQ" sz="2400" b="1" dirty="0"/>
            </a:br>
            <a:r>
              <a:rPr lang="ar-IQ" sz="2400" b="1" dirty="0"/>
              <a:t>قسم اللغة العربية</a:t>
            </a:r>
            <a:endParaRPr lang="en-US" sz="2400" b="1" dirty="0"/>
          </a:p>
        </p:txBody>
      </p:sp>
      <p:pic>
        <p:nvPicPr>
          <p:cNvPr id="1026" name="Picture 2" descr="E:\2020\الأدب الحديث\Presentation\31120171242600_zankoisalahadi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2" t="4507" r="19672"/>
          <a:stretch/>
        </p:blipFill>
        <p:spPr bwMode="auto">
          <a:xfrm>
            <a:off x="570931" y="218522"/>
            <a:ext cx="2286000" cy="201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3490" y="2514600"/>
            <a:ext cx="5029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KW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النقد ال</a:t>
            </a:r>
            <a:r>
              <a:rPr lang="ar-JO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أدبي</a:t>
            </a:r>
            <a:r>
              <a:rPr lang="ar-KW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القديم</a:t>
            </a:r>
            <a:endParaRPr lang="en-US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JO" sz="3600" dirty="0" smtClean="0"/>
              <a:t> </a:t>
            </a:r>
            <a:r>
              <a:rPr lang="ar-JO" sz="2400" b="1" dirty="0" smtClean="0">
                <a:solidFill>
                  <a:srgbClr val="7030A0"/>
                </a:solidFill>
              </a:rPr>
              <a:t>القضايا النقدية</a:t>
            </a:r>
          </a:p>
          <a:p>
            <a:pPr algn="ctr"/>
            <a:r>
              <a:rPr lang="ar-JO" sz="2000" b="1" dirty="0" smtClean="0">
                <a:solidFill>
                  <a:srgbClr val="9681C9"/>
                </a:solidFill>
              </a:rPr>
              <a:t>  الطبقات وقضية الانتحال</a:t>
            </a:r>
            <a:endParaRPr lang="en-US" sz="2000" b="1" dirty="0">
              <a:solidFill>
                <a:srgbClr val="9681C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115038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KW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ar-KW" sz="2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KW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المرحلة الثالثة</a:t>
            </a:r>
            <a:endParaRPr lang="en-US" sz="2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50292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أستاذة المادة:</a:t>
            </a:r>
            <a:endParaRPr lang="ar-IQ" sz="2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KW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خيرية سعدي </a:t>
            </a:r>
            <a:r>
              <a:rPr lang="ar-KW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كريم</a:t>
            </a:r>
            <a:endParaRPr lang="ar-JO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JO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2022-2023</a:t>
            </a:r>
            <a:endParaRPr lang="en-US" sz="2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12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480999"/>
            <a:ext cx="808516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r>
              <a:rPr lang="ar-JO" sz="2400" b="1" dirty="0" smtClean="0">
                <a:cs typeface="+mn-cs"/>
              </a:rPr>
              <a:t>   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7848600" cy="567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JO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19" y="152400"/>
            <a:ext cx="5943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9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08516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r>
              <a:rPr lang="ar-JO" sz="2400" b="1" dirty="0" smtClean="0">
                <a:cs typeface="+mn-cs"/>
              </a:rPr>
              <a:t>  ابن سلاّم الجُمحي </a:t>
            </a:r>
          </a:p>
          <a:p>
            <a:pPr rtl="1"/>
            <a:r>
              <a:rPr lang="ar-JO" sz="2400" b="1" dirty="0" smtClean="0">
                <a:cs typeface="+mn-cs"/>
              </a:rPr>
              <a:t>نظرية الطبقات وقضية الانتحال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0639" y="1066800"/>
            <a:ext cx="8161361" cy="511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800" dirty="0"/>
              <a:t> </a:t>
            </a:r>
            <a:r>
              <a:rPr lang="ar-IQ" sz="2400" dirty="0"/>
              <a:t>يعد كتاب </a:t>
            </a:r>
            <a:r>
              <a:rPr lang="ar-IQ" sz="2400" dirty="0">
                <a:solidFill>
                  <a:srgbClr val="FF0000"/>
                </a:solidFill>
              </a:rPr>
              <a:t>(</a:t>
            </a:r>
            <a:r>
              <a:rPr lang="ar-IQ" sz="2400" b="1" dirty="0">
                <a:solidFill>
                  <a:srgbClr val="FF0000"/>
                </a:solidFill>
              </a:rPr>
              <a:t>طبقات فحول الشعراء</a:t>
            </a:r>
            <a:r>
              <a:rPr lang="ar-IQ" sz="2400" dirty="0">
                <a:solidFill>
                  <a:srgbClr val="FF0000"/>
                </a:solidFill>
              </a:rPr>
              <a:t>) </a:t>
            </a:r>
            <a:r>
              <a:rPr lang="ar-IQ" sz="2400" b="1" dirty="0">
                <a:solidFill>
                  <a:srgbClr val="FF0000"/>
                </a:solidFill>
              </a:rPr>
              <a:t>لابن سلام الجُمحي،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dirty="0"/>
              <a:t>أول كتاب نقدي يستند إلى نظرية الطبقات. حيث اتبع منهجية واضحة جعلت بعض مؤرخي النقد يرونه أول </a:t>
            </a:r>
            <a:r>
              <a:rPr lang="ar-IQ" sz="2400" b="1" dirty="0">
                <a:solidFill>
                  <a:srgbClr val="00B0F0"/>
                </a:solidFill>
              </a:rPr>
              <a:t>ناقد متخصص يستند على منهج مستقيم في تأريخ النقد الأدبي عند العرب</a:t>
            </a:r>
            <a:r>
              <a:rPr lang="ar-IQ" sz="2400" b="1" dirty="0" smtClean="0">
                <a:solidFill>
                  <a:srgbClr val="00B0F0"/>
                </a:solidFill>
              </a:rPr>
              <a:t>.</a:t>
            </a:r>
            <a:endParaRPr lang="ar-JO" sz="2400" b="1" dirty="0" smtClean="0">
              <a:solidFill>
                <a:srgbClr val="00B0F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IQ" sz="2400" b="1" dirty="0" smtClean="0">
                <a:solidFill>
                  <a:srgbClr val="FF0000"/>
                </a:solidFill>
              </a:rPr>
              <a:t>منهج </a:t>
            </a:r>
            <a:r>
              <a:rPr lang="ar-IQ" sz="2400" b="1" dirty="0">
                <a:solidFill>
                  <a:srgbClr val="FF0000"/>
                </a:solidFill>
              </a:rPr>
              <a:t>ابن سلام: 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dirty="0"/>
              <a:t>تأثر ابن سلام في فكرة الطبقات </a:t>
            </a:r>
            <a:r>
              <a:rPr lang="ar-IQ" sz="2400" b="1" dirty="0"/>
              <a:t>بعلماء الحديث</a:t>
            </a:r>
            <a:r>
              <a:rPr lang="ar-IQ" sz="2400" dirty="0"/>
              <a:t>، إذ كثرت الأحاديث النبوية الموضوعة والضعيفة مع بدايات ظهور الفِتن، مما دفع بعلماء الحديث إلى التصدي لهـذه الظاهرة، وذلـك بوضع رواة الأحاديث في طبقات(مستويات)  بعد دراسة أسانيدهم ونقدها، فقام </a:t>
            </a:r>
            <a:r>
              <a:rPr lang="ar-IQ" sz="2400" b="1" dirty="0"/>
              <a:t>ابن سلام</a:t>
            </a:r>
            <a:r>
              <a:rPr lang="ar-IQ" sz="2400" dirty="0"/>
              <a:t> بنقل الفكرة إلى مجال النقد الأدبي وأضاف إليها شيئاً من ثقافته وذوقه الفني مع دراسته الواسعة للشعر والشعراء.</a:t>
            </a:r>
            <a:r>
              <a:rPr lang="ar-JO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023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480999"/>
            <a:ext cx="8085161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r>
              <a:rPr lang="ar-JO" sz="2400" b="1" dirty="0" smtClean="0">
                <a:cs typeface="+mn-cs"/>
              </a:rPr>
              <a:t>   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8153400" cy="520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مثال:</a:t>
            </a:r>
            <a:endParaRPr lang="ar-JO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b="1" dirty="0"/>
              <a:t> </a:t>
            </a:r>
            <a:r>
              <a:rPr lang="ar-JO" sz="2400" b="1" dirty="0" smtClean="0"/>
              <a:t> حدثنا </a:t>
            </a:r>
            <a:r>
              <a:rPr lang="ar-JO" sz="2400" b="1" dirty="0"/>
              <a:t>‏ ‏</a:t>
            </a:r>
            <a:r>
              <a:rPr lang="ar-JO" sz="2400" b="1" dirty="0">
                <a:solidFill>
                  <a:schemeClr val="accent5"/>
                </a:solidFill>
              </a:rPr>
              <a:t>الحميدي عبد الله بن الزبير</a:t>
            </a:r>
            <a:r>
              <a:rPr lang="ar-JO" sz="2400" b="1" dirty="0"/>
              <a:t>، ‏قال حدثنا ‏</a:t>
            </a:r>
            <a:r>
              <a:rPr lang="ar-JO" sz="2400" b="1" dirty="0">
                <a:solidFill>
                  <a:srgbClr val="0070C0"/>
                </a:solidFill>
              </a:rPr>
              <a:t>سفيان</a:t>
            </a:r>
            <a:r>
              <a:rPr lang="ar-JO" sz="2400" b="1" dirty="0"/>
              <a:t>، قال حدثنا ‏‏</a:t>
            </a:r>
            <a:r>
              <a:rPr lang="ar-JO" sz="2400" b="1" dirty="0">
                <a:solidFill>
                  <a:srgbClr val="C00000"/>
                </a:solidFill>
              </a:rPr>
              <a:t>يحيى بن سعيد الأنصاري، </a:t>
            </a:r>
            <a:r>
              <a:rPr lang="ar-JO" sz="2400" b="1" dirty="0"/>
              <a:t>‏قال أخبرني </a:t>
            </a:r>
            <a:r>
              <a:rPr lang="ar-JO" sz="2400" b="1" dirty="0">
                <a:solidFill>
                  <a:srgbClr val="9681C9"/>
                </a:solidFill>
              </a:rPr>
              <a:t>‏‏محمد بن إبراهيم التيمي</a:t>
            </a:r>
            <a:r>
              <a:rPr lang="ar-JO" sz="2400" b="1" dirty="0"/>
              <a:t>، ‏‏أنه سمع</a:t>
            </a:r>
            <a:r>
              <a:rPr lang="ar-JO" sz="2400" b="1" dirty="0">
                <a:solidFill>
                  <a:srgbClr val="FFC000"/>
                </a:solidFill>
              </a:rPr>
              <a:t> ‏علقمة بن وقاص الليثي ‏‏</a:t>
            </a:r>
            <a:r>
              <a:rPr lang="ar-JO" sz="2400" b="1" dirty="0"/>
              <a:t>يقول، سمعت </a:t>
            </a:r>
            <a:r>
              <a:rPr lang="ar-JO" sz="2400" b="1" dirty="0">
                <a:hlinkClick r:id="rId3"/>
              </a:rPr>
              <a:t>‏عمر بن الخطاب</a:t>
            </a:r>
            <a:r>
              <a:rPr lang="ar-JO" sz="2400" b="1" dirty="0"/>
              <a:t> ‏‏رضي الله عنه ‏على المنبر ‏‏قال : سمعت رسول الله ‏ ‏صلى الله عليه وسلم ‏ ‏يقول </a:t>
            </a:r>
            <a:r>
              <a:rPr lang="ar-JO" sz="2400" b="1" dirty="0">
                <a:solidFill>
                  <a:srgbClr val="C00000"/>
                </a:solidFill>
              </a:rPr>
              <a:t>” ‏إنما الأعمال ‏‏بالنيات ‏‏وإنما لكل امرئ ما </a:t>
            </a:r>
            <a:r>
              <a:rPr lang="ar-JO" sz="2400" b="1" dirty="0" smtClean="0">
                <a:solidFill>
                  <a:srgbClr val="C00000"/>
                </a:solidFill>
              </a:rPr>
              <a:t>نوى، فمن </a:t>
            </a:r>
            <a:r>
              <a:rPr lang="ar-JO" sz="2400" b="1" dirty="0">
                <a:solidFill>
                  <a:srgbClr val="C00000"/>
                </a:solidFill>
              </a:rPr>
              <a:t>كانت هجرته إلى دنيا ‏يصيبها ‏‏أو إلى امرأة ينكحها فهجرته إلى ما هاجر إليه </a:t>
            </a:r>
            <a:r>
              <a:rPr lang="ar-JO" sz="2400" b="1" dirty="0" smtClean="0"/>
              <a:t>”</a:t>
            </a:r>
          </a:p>
          <a:p>
            <a:pPr algn="r" rtl="1">
              <a:lnSpc>
                <a:spcPct val="200000"/>
              </a:lnSpc>
            </a:pPr>
            <a:r>
              <a:rPr lang="ar-J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9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229600" cy="837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endParaRPr lang="en-US" sz="2000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1752599"/>
            <a:ext cx="6705600" cy="620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en-US" sz="2000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81534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منهج ابن سلّام في كتابه ( طبقات فحول الشعراء)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   لقد وزع ابن سلام </a:t>
            </a:r>
            <a:r>
              <a:rPr lang="ar-IQ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أربعين شاعرا جاهليا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على عشر طبقات، في كل طبقة أربعة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شعراء</a:t>
            </a: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JO" sz="24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40 شاعرا جاهليا على  10 طبقات  في كل طبقة 4 شعراء.....</a:t>
            </a: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تلى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ذلك مجموعة من الشعراء يبلغ </a:t>
            </a:r>
            <a:r>
              <a:rPr lang="ar-IQ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تعدادهم 34 شاعرا 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وزعهم على طبقتين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وهم</a:t>
            </a: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أصحاب المراثي </a:t>
            </a:r>
            <a:r>
              <a:rPr lang="ar-JO" sz="24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و      </a:t>
            </a:r>
            <a:r>
              <a:rPr lang="ar-IQ" sz="24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شعراء </a:t>
            </a:r>
            <a:r>
              <a:rPr lang="ar-IQ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القرى </a:t>
            </a:r>
            <a:r>
              <a:rPr lang="ar-IQ" sz="24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العربية</a:t>
            </a:r>
            <a:endParaRPr lang="ar-JO" sz="2400" b="1" dirty="0" smtClean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أما </a:t>
            </a:r>
            <a:r>
              <a:rPr lang="ar-IQ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الإسلاميون </a:t>
            </a:r>
            <a:r>
              <a:rPr lang="ar-IQ" sz="2400" b="1" dirty="0">
                <a:latin typeface="Calibri" panose="020F0502020204030204" pitchFamily="34" charset="0"/>
                <a:ea typeface="Calibri" panose="020F0502020204030204" pitchFamily="34" charset="0"/>
              </a:rPr>
              <a:t>فقد وزعهم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على</a:t>
            </a:r>
            <a:r>
              <a:rPr lang="ar-JO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ar-IQ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عشر طبقات أيضا في كل طبقة أربعة شعراء وهكذا....</a:t>
            </a:r>
            <a:endParaRPr lang="en-US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ar-JO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8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229600" cy="837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endParaRPr lang="en-US" sz="2000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1752599"/>
            <a:ext cx="6705600" cy="620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en-US" sz="2000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81001"/>
            <a:ext cx="8534400" cy="6683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JO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400" dirty="0">
                <a:solidFill>
                  <a:srgbClr val="C00000"/>
                </a:solidFill>
              </a:rPr>
              <a:t>لقد اعتمد ابن سلام في اختيار الشعراء وتوزيعهم في طبقاته على عدة معايير منها:</a:t>
            </a:r>
            <a:endParaRPr lang="en-US" sz="2400" dirty="0">
              <a:solidFill>
                <a:srgbClr val="C00000"/>
              </a:solidFill>
            </a:endParaRPr>
          </a:p>
          <a:p>
            <a:pPr algn="just" rtl="1"/>
            <a:r>
              <a:rPr lang="ar-IQ" sz="2400" dirty="0">
                <a:solidFill>
                  <a:srgbClr val="C00000"/>
                </a:solidFill>
              </a:rPr>
              <a:t>1-معيار </a:t>
            </a:r>
            <a:r>
              <a:rPr lang="ar-IQ" sz="2400" b="1" dirty="0">
                <a:solidFill>
                  <a:srgbClr val="C00000"/>
                </a:solidFill>
              </a:rPr>
              <a:t>الكثرة والجوَدة</a:t>
            </a:r>
            <a:r>
              <a:rPr lang="ar-IQ" sz="2400" dirty="0">
                <a:solidFill>
                  <a:srgbClr val="C00000"/>
                </a:solidFill>
              </a:rPr>
              <a:t>  </a:t>
            </a:r>
            <a:r>
              <a:rPr lang="ar-IQ" sz="2400" dirty="0" smtClean="0"/>
              <a:t>هذا </a:t>
            </a:r>
            <a:r>
              <a:rPr lang="ar-IQ" sz="2400" dirty="0"/>
              <a:t>الأساس فضّل</a:t>
            </a:r>
            <a:r>
              <a:rPr lang="ar-IQ" sz="2400" b="1" dirty="0"/>
              <a:t> حسان بن ثابت</a:t>
            </a:r>
            <a:r>
              <a:rPr lang="ar-IQ" sz="2400" dirty="0"/>
              <a:t> على شعراء المدينة وذلك لأنه " كثير الشعر جيده" كما قال</a:t>
            </a:r>
            <a:r>
              <a:rPr lang="ar-IQ" sz="2400" dirty="0" smtClean="0"/>
              <a:t>.</a:t>
            </a:r>
            <a:endParaRPr lang="ar-JO" sz="2400" dirty="0" smtClean="0"/>
          </a:p>
          <a:p>
            <a:pPr algn="just" rtl="1"/>
            <a:endParaRPr lang="en-US" sz="2400" dirty="0"/>
          </a:p>
          <a:p>
            <a:pPr algn="just" rtl="1">
              <a:lnSpc>
                <a:spcPct val="150000"/>
              </a:lnSpc>
            </a:pPr>
            <a:r>
              <a:rPr lang="ar-IQ" sz="2400" dirty="0">
                <a:solidFill>
                  <a:srgbClr val="C00000"/>
                </a:solidFill>
              </a:rPr>
              <a:t>2- المعيار الثاني هو </a:t>
            </a:r>
            <a:r>
              <a:rPr lang="ar-IQ" sz="2400" b="1" dirty="0">
                <a:solidFill>
                  <a:srgbClr val="C00000"/>
                </a:solidFill>
              </a:rPr>
              <a:t>تنوع </a:t>
            </a:r>
            <a:r>
              <a:rPr lang="ar-IQ" sz="2400" b="1" dirty="0" smtClean="0">
                <a:solidFill>
                  <a:srgbClr val="C00000"/>
                </a:solidFill>
              </a:rPr>
              <a:t>الأغرا</a:t>
            </a:r>
            <a:r>
              <a:rPr lang="ar-JO" sz="2400" b="1" dirty="0" smtClean="0">
                <a:solidFill>
                  <a:srgbClr val="C00000"/>
                </a:solidFill>
              </a:rPr>
              <a:t>ض: </a:t>
            </a:r>
            <a:r>
              <a:rPr lang="ar-IQ" sz="2400" dirty="0" smtClean="0"/>
              <a:t>وضع </a:t>
            </a:r>
            <a:r>
              <a:rPr lang="ar-IQ" sz="2400" dirty="0"/>
              <a:t>في نصب عينيه قضية</a:t>
            </a:r>
            <a:r>
              <a:rPr lang="ar-IQ" sz="2400" b="1" dirty="0"/>
              <a:t> الكمية والنوعية مع اختلاف الأغراض</a:t>
            </a:r>
            <a:r>
              <a:rPr lang="ar-IQ" sz="2400" dirty="0"/>
              <a:t>.  كان ابن سلام ناقدا </a:t>
            </a:r>
            <a:r>
              <a:rPr lang="ar-IQ" sz="2400" dirty="0" smtClean="0"/>
              <a:t>محترفا</a:t>
            </a:r>
            <a:r>
              <a:rPr lang="ar-JO" sz="2400" dirty="0" smtClean="0"/>
              <a:t>ً</a:t>
            </a:r>
            <a:r>
              <a:rPr lang="ar-IQ" sz="2400" dirty="0" smtClean="0"/>
              <a:t> </a:t>
            </a:r>
            <a:r>
              <a:rPr lang="ar-IQ" sz="2400" dirty="0"/>
              <a:t>ومتخصصا يتعامل مع النصوص الشعرية </a:t>
            </a:r>
            <a:r>
              <a:rPr lang="ar-IQ" sz="2400" b="1" dirty="0">
                <a:solidFill>
                  <a:srgbClr val="9B256E"/>
                </a:solidFill>
              </a:rPr>
              <a:t>وفق المعيار الفني</a:t>
            </a:r>
            <a:r>
              <a:rPr lang="ar-IQ" sz="2400" dirty="0">
                <a:solidFill>
                  <a:srgbClr val="9B256E"/>
                </a:solidFill>
              </a:rPr>
              <a:t> </a:t>
            </a:r>
            <a:r>
              <a:rPr lang="ar-IQ" sz="2400" dirty="0"/>
              <a:t>وينزل الشعراء منازلهم وفق قدرتهم الإبداعية على نظم الشعر في أغراضه المختلفة، </a:t>
            </a:r>
            <a:r>
              <a:rPr lang="ar-IQ" sz="2400" dirty="0" smtClean="0"/>
              <a:t>ف</a:t>
            </a:r>
            <a:r>
              <a:rPr lang="ar-JO" sz="2400" dirty="0" smtClean="0"/>
              <a:t>و</a:t>
            </a:r>
            <a:r>
              <a:rPr lang="ar-IQ" sz="2400" dirty="0" smtClean="0"/>
              <a:t>ضع </a:t>
            </a:r>
            <a:r>
              <a:rPr lang="ar-IQ" sz="2400" dirty="0"/>
              <a:t>كل من </a:t>
            </a:r>
            <a:r>
              <a:rPr lang="ar-IQ" sz="2400" b="1" dirty="0">
                <a:solidFill>
                  <a:srgbClr val="C00000"/>
                </a:solidFill>
              </a:rPr>
              <a:t>امرئ القيس وزهير بن أبي سلمى والنابغة والأعشى في الطبقة الأولى من الجاهليين</a:t>
            </a:r>
            <a:r>
              <a:rPr lang="ar-IQ" sz="2400" b="1" dirty="0" smtClean="0">
                <a:solidFill>
                  <a:srgbClr val="C00000"/>
                </a:solidFill>
              </a:rPr>
              <a:t>.</a:t>
            </a:r>
            <a:endParaRPr lang="ar-JO" sz="2400" b="1" dirty="0" smtClean="0">
              <a:solidFill>
                <a:srgbClr val="C00000"/>
              </a:solidFill>
            </a:endParaRPr>
          </a:p>
          <a:p>
            <a:pPr algn="just" rtl="1">
              <a:lnSpc>
                <a:spcPct val="150000"/>
              </a:lnSpc>
            </a:pPr>
            <a:endParaRPr lang="ar-JO" sz="2400" b="1" dirty="0" smtClean="0">
              <a:solidFill>
                <a:srgbClr val="C000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JO" sz="2400" b="1" dirty="0" smtClean="0">
                <a:solidFill>
                  <a:srgbClr val="9681C9"/>
                </a:solidFill>
              </a:rPr>
              <a:t>علل : لماذا وضع ابن سلام الأعشى في الطبقة الأولى من الجاهليين؟</a:t>
            </a:r>
            <a:endParaRPr lang="en-US" sz="2400" dirty="0">
              <a:solidFill>
                <a:srgbClr val="9681C9"/>
              </a:solidFill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endParaRPr lang="ar-JO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4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639" y="457200"/>
            <a:ext cx="8229600" cy="8370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1"/>
            <a:endParaRPr lang="en-US" sz="2000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239" y="2133598"/>
            <a:ext cx="7323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1752599"/>
            <a:ext cx="6705600" cy="620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en-US" sz="2000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762001"/>
            <a:ext cx="7772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800" dirty="0"/>
              <a:t>3- من المقايسس التي اعتمدها ابن سلام </a:t>
            </a:r>
            <a:r>
              <a:rPr lang="ar-IQ" sz="2800" dirty="0">
                <a:solidFill>
                  <a:srgbClr val="C00000"/>
                </a:solidFill>
              </a:rPr>
              <a:t>ا</a:t>
            </a:r>
            <a:r>
              <a:rPr lang="ar-IQ" sz="2800" b="1" dirty="0">
                <a:solidFill>
                  <a:srgbClr val="C00000"/>
                </a:solidFill>
              </a:rPr>
              <a:t>لابتداع والسبق أو الإبداع والأسبقية</a:t>
            </a:r>
            <a:r>
              <a:rPr lang="ar-IQ" sz="2800" dirty="0">
                <a:solidFill>
                  <a:srgbClr val="C00000"/>
                </a:solidFill>
              </a:rPr>
              <a:t> </a:t>
            </a:r>
            <a:r>
              <a:rPr lang="ar-IQ" sz="2800" dirty="0"/>
              <a:t>ولذلك أجمع النقاد على أولوية امرىء القيس لأنه أول من استوقف </a:t>
            </a:r>
            <a:r>
              <a:rPr lang="ar-IQ" sz="2800" b="1" dirty="0"/>
              <a:t>الصحاب وأبكي الديار و شبه النساء بالظباء</a:t>
            </a:r>
            <a:r>
              <a:rPr lang="ar-IQ" sz="2800" dirty="0"/>
              <a:t>،  وأن زهيراً أجمع المعانى الكثيرة في اللفظ القليل، في حين أن الأعشى أذهبهم في فنون الشعر، وأن النابغة أحسنهم ديباجة وأجزلهم بيتا</a:t>
            </a:r>
            <a:r>
              <a:rPr lang="ar-IQ" sz="2800" dirty="0" smtClean="0"/>
              <a:t>.</a:t>
            </a:r>
            <a:endParaRPr lang="ar-JO" sz="2800" dirty="0" smtClean="0"/>
          </a:p>
          <a:p>
            <a:pPr algn="just" rtl="1">
              <a:lnSpc>
                <a:spcPct val="150000"/>
              </a:lnSpc>
            </a:pPr>
            <a:endParaRPr lang="ar-JO" sz="2800" dirty="0"/>
          </a:p>
          <a:p>
            <a:pPr algn="just" rtl="1">
              <a:lnSpc>
                <a:spcPct val="150000"/>
              </a:lnSpc>
            </a:pPr>
            <a:r>
              <a:rPr lang="ar-JO" sz="2800" b="1" dirty="0">
                <a:solidFill>
                  <a:srgbClr val="9B256E"/>
                </a:solidFill>
              </a:rPr>
              <a:t>علل: أجمع العلماء على أولوية امرئ القيس في الابتداع والسبق؟ </a:t>
            </a:r>
            <a:endParaRPr lang="en-US" sz="2800" b="1" dirty="0">
              <a:solidFill>
                <a:srgbClr val="9B25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2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967</TotalTime>
  <Words>474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الأدب في عصر صدر الإسلام </dc:title>
  <dc:creator>Kherya</dc:creator>
  <cp:lastModifiedBy>SOURCE TECH</cp:lastModifiedBy>
  <cp:revision>101</cp:revision>
  <dcterms:created xsi:type="dcterms:W3CDTF">2006-08-16T00:00:00Z</dcterms:created>
  <dcterms:modified xsi:type="dcterms:W3CDTF">2023-02-03T18:05:17Z</dcterms:modified>
</cp:coreProperties>
</file>