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81C9"/>
    <a:srgbClr val="9B2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37" autoAdjust="0"/>
  </p:normalViewPr>
  <p:slideViewPr>
    <p:cSldViewPr>
      <p:cViewPr varScale="1">
        <p:scale>
          <a:sx n="95" d="100"/>
          <a:sy n="95" d="100"/>
        </p:scale>
        <p:origin x="102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D9DB2-6191-4C34-A68B-89FF713DEBD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D0683-AD9C-4F8C-AED0-B7219725A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6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6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6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4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5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5AC-C740-4D12-8705-55FC47012C15}" type="datetime1">
              <a:rPr lang="en-US" smtClean="0"/>
              <a:t>2/3/2023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D964-1A31-4E12-B550-79E1A4BDE028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1918-E4CE-43B4-B836-AA8C643FFD9B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5E03-F40E-4380-AF83-0E2489E7D7BE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0600-9A6D-4A7E-9058-50307821ED84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066D-2022-4DDB-81D1-89627A2E343A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785A-CAF3-48CF-A4CC-FF4182927D5D}" type="datetime1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2266-723D-460C-8DB4-A2B60F4B5C09}" type="datetime1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5F6-2501-4390-9D0C-489D1FA39326}" type="datetime1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27BE-6B1D-4B12-940B-6C612400612D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6F4-DA40-4BA2-BD95-DC71294C3D19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D8DB5F-0B17-48EB-8D2E-99A2F3A69DE4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53200" y="457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400" b="1" dirty="0"/>
              <a:t>جامعة صلاح</a:t>
            </a:r>
            <a:r>
              <a:rPr lang="ar-KW" sz="2400" b="1" dirty="0"/>
              <a:t> </a:t>
            </a:r>
            <a:r>
              <a:rPr lang="ar-IQ" sz="2400" b="1" dirty="0"/>
              <a:t>الدين</a:t>
            </a:r>
            <a:br>
              <a:rPr lang="ar-IQ" sz="2400" b="1" dirty="0"/>
            </a:br>
            <a:r>
              <a:rPr lang="ar-IQ" sz="2400" b="1" dirty="0"/>
              <a:t>كلية </a:t>
            </a:r>
            <a:r>
              <a:rPr lang="ar-KW" sz="2400" b="1" dirty="0"/>
              <a:t>ال</a:t>
            </a:r>
            <a:r>
              <a:rPr lang="ar-IQ" sz="2400" b="1" dirty="0"/>
              <a:t>تربية</a:t>
            </a:r>
            <a:r>
              <a:rPr lang="ar-KW" sz="2400" b="1" dirty="0"/>
              <a:t> /</a:t>
            </a:r>
            <a:r>
              <a:rPr lang="ar-IQ" sz="2400" b="1" dirty="0"/>
              <a:t> شقلاوة</a:t>
            </a:r>
            <a:br>
              <a:rPr lang="ar-IQ" sz="2400" b="1" dirty="0"/>
            </a:br>
            <a:r>
              <a:rPr lang="ar-IQ" sz="2400" b="1" dirty="0"/>
              <a:t>قسم اللغة العربية</a:t>
            </a:r>
            <a:endParaRPr lang="en-US" sz="2400" b="1" dirty="0"/>
          </a:p>
        </p:txBody>
      </p:sp>
      <p:pic>
        <p:nvPicPr>
          <p:cNvPr id="1026" name="Picture 2" descr="E:\2020\الأدب الحديث\Presentation\31120171242600_zankoisalahadi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2" t="4507" r="19672"/>
          <a:stretch/>
        </p:blipFill>
        <p:spPr bwMode="auto">
          <a:xfrm>
            <a:off x="570931" y="218522"/>
            <a:ext cx="2286000" cy="201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2514600"/>
            <a:ext cx="647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KW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النقد ال</a:t>
            </a:r>
            <a:r>
              <a:rPr lang="ar-JO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أدبـــي</a:t>
            </a:r>
            <a:r>
              <a:rPr lang="ar-KW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JO" sz="3600" dirty="0" smtClean="0"/>
              <a:t> </a:t>
            </a:r>
            <a:r>
              <a:rPr lang="ar-JO" sz="2400" b="1" dirty="0" smtClean="0">
                <a:solidFill>
                  <a:srgbClr val="7030A0"/>
                </a:solidFill>
              </a:rPr>
              <a:t>القضايا النقدية</a:t>
            </a:r>
          </a:p>
          <a:p>
            <a:pPr algn="ctr"/>
            <a:r>
              <a:rPr lang="ar-JO" sz="2000" b="1" dirty="0" smtClean="0">
                <a:solidFill>
                  <a:srgbClr val="9681C9"/>
                </a:solidFill>
              </a:rPr>
              <a:t> </a:t>
            </a:r>
            <a:r>
              <a:rPr lang="ar-JO" sz="2000" b="1" dirty="0" smtClean="0">
                <a:solidFill>
                  <a:srgbClr val="9681C9"/>
                </a:solidFill>
              </a:rPr>
              <a:t>أولاً: </a:t>
            </a:r>
            <a:r>
              <a:rPr lang="ar-JO" sz="2000" b="1" dirty="0" smtClean="0">
                <a:solidFill>
                  <a:srgbClr val="9681C9"/>
                </a:solidFill>
              </a:rPr>
              <a:t>ابن </a:t>
            </a:r>
            <a:r>
              <a:rPr lang="ar-JO" sz="2000" b="1" dirty="0" smtClean="0">
                <a:solidFill>
                  <a:srgbClr val="9681C9"/>
                </a:solidFill>
              </a:rPr>
              <a:t>سلاّم الجمحي </a:t>
            </a:r>
            <a:r>
              <a:rPr lang="ar-JO" sz="2000" b="1" dirty="0" smtClean="0">
                <a:solidFill>
                  <a:srgbClr val="9681C9"/>
                </a:solidFill>
              </a:rPr>
              <a:t>وقضية الانتحال</a:t>
            </a:r>
          </a:p>
          <a:p>
            <a:pPr algn="ctr"/>
            <a:endParaRPr lang="en-US" sz="2000" b="1" dirty="0">
              <a:solidFill>
                <a:srgbClr val="9681C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115038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KW" sz="2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ar-KW" sz="2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KW" sz="2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المرحلة الثالثة</a:t>
            </a:r>
            <a:endParaRPr lang="en-US" sz="2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51054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أستاذة المادة:</a:t>
            </a:r>
            <a:endParaRPr lang="ar-IQ" sz="2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KW" sz="2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خيرية سعدي </a:t>
            </a:r>
            <a:r>
              <a:rPr lang="ar-KW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كريم</a:t>
            </a:r>
            <a:r>
              <a:rPr lang="ar-JO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</a:p>
          <a:p>
            <a:pPr algn="ctr"/>
            <a:r>
              <a:rPr lang="ar-JO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2022-2023</a:t>
            </a:r>
            <a:endParaRPr lang="en-US" sz="2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12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639" y="457200"/>
            <a:ext cx="8085161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r>
              <a:rPr lang="ar-JO" sz="2400" b="1" dirty="0" smtClean="0">
                <a:cs typeface="+mn-cs"/>
              </a:rPr>
              <a:t> </a:t>
            </a:r>
            <a:endParaRPr lang="en-US" sz="2400" b="1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762000"/>
            <a:ext cx="6858000" cy="1249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ar-J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ar-JO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/>
              <a:t> 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" y="-1"/>
            <a:ext cx="9067800" cy="635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قضية الانتحال</a:t>
            </a:r>
            <a:endParaRPr lang="ar-JO" sz="28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JO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800" dirty="0"/>
              <a:t>يعدّ ابن سلام</a:t>
            </a:r>
            <a:r>
              <a:rPr lang="ar-SA" sz="2800" dirty="0"/>
              <a:t> أول من بحث في قضية الانتحال في الشعر وأعاد أسباب الوضع إلى عاملين أساسيين، </a:t>
            </a:r>
            <a:r>
              <a:rPr lang="ar-KW" sz="2800" dirty="0"/>
              <a:t> كما ذكر الكثير من الملاحظات حول هذه المسألة نذكر منها :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r>
              <a:rPr lang="ar-KW" sz="2800" b="1" dirty="0">
                <a:solidFill>
                  <a:srgbClr val="FF0000"/>
                </a:solidFill>
              </a:rPr>
              <a:t>أولا: أقر ابن سلام بوجود الوضع في الشعر الجاهلي بشكل لافت، فقال </a:t>
            </a:r>
            <a:r>
              <a:rPr lang="ar-KW" sz="2800" b="1" dirty="0" smtClean="0">
                <a:solidFill>
                  <a:srgbClr val="FF0000"/>
                </a:solidFill>
              </a:rPr>
              <a:t>:</a:t>
            </a:r>
            <a:endParaRPr lang="ar-JO" sz="2800" b="1" dirty="0" smtClean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KW" sz="2800" b="1" dirty="0" smtClean="0"/>
              <a:t> </a:t>
            </a:r>
            <a:r>
              <a:rPr lang="ar-KW" sz="2800" b="1" dirty="0"/>
              <a:t>"وفي الشعر مصنوعٌ مُفتعل موضوعٌ كثير لاخير فيه" ثم أشار إلى انتشار هذه الأشعار من كتابٍ إلى كتاب، وعدم تفحص بعض العلماء فيها، ونشرها على حالها.</a:t>
            </a:r>
            <a:endParaRPr lang="en-US" sz="2800" dirty="0"/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JO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23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639" y="457200"/>
            <a:ext cx="8085161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r>
              <a:rPr lang="ar-JO" sz="2400" b="1" dirty="0" smtClean="0">
                <a:cs typeface="+mn-cs"/>
              </a:rPr>
              <a:t> </a:t>
            </a:r>
            <a:endParaRPr lang="en-US" sz="2400" b="1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762000"/>
            <a:ext cx="6858000" cy="1249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ar-J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ar-JO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/>
              <a:t> 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838200"/>
            <a:ext cx="8077200" cy="589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JO" sz="24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KW" sz="2400" b="1" dirty="0">
                <a:solidFill>
                  <a:srgbClr val="00B050"/>
                </a:solidFill>
              </a:rPr>
              <a:t> </a:t>
            </a:r>
            <a:r>
              <a:rPr lang="ar-KW" sz="2400" b="1" dirty="0">
                <a:solidFill>
                  <a:srgbClr val="FF0000"/>
                </a:solidFill>
              </a:rPr>
              <a:t>ثانيا: ذكر ابن س</a:t>
            </a:r>
            <a:r>
              <a:rPr lang="ar-JO" sz="2400" b="1" dirty="0">
                <a:solidFill>
                  <a:srgbClr val="FF0000"/>
                </a:solidFill>
              </a:rPr>
              <a:t>لام</a:t>
            </a:r>
            <a:r>
              <a:rPr lang="ar-KW" sz="2400" b="1" dirty="0">
                <a:solidFill>
                  <a:srgbClr val="FF0000"/>
                </a:solidFill>
              </a:rPr>
              <a:t> أسباب الوضع والانتحال في الشعر الجاهلي، وأرجعها إلى سببين رئيسيين: </a:t>
            </a:r>
            <a:endParaRPr lang="en-US" sz="2400" dirty="0">
              <a:solidFill>
                <a:srgbClr val="FF0000"/>
              </a:solidFill>
            </a:endParaRPr>
          </a:p>
          <a:p>
            <a:pPr algn="just" rtl="1">
              <a:lnSpc>
                <a:spcPct val="200000"/>
              </a:lnSpc>
            </a:pPr>
            <a:r>
              <a:rPr lang="ar-KW" sz="2400" b="1" dirty="0" smtClean="0">
                <a:solidFill>
                  <a:srgbClr val="00B050"/>
                </a:solidFill>
              </a:rPr>
              <a:t>أولا</a:t>
            </a:r>
            <a:r>
              <a:rPr lang="ar-KW" sz="2400" b="1" dirty="0">
                <a:solidFill>
                  <a:srgbClr val="00B050"/>
                </a:solidFill>
              </a:rPr>
              <a:t>: العصبية القبلية</a:t>
            </a:r>
            <a:r>
              <a:rPr lang="ar-KW" sz="2400" dirty="0">
                <a:solidFill>
                  <a:srgbClr val="00B050"/>
                </a:solidFill>
              </a:rPr>
              <a:t>،  </a:t>
            </a:r>
            <a:r>
              <a:rPr lang="ar-KW" sz="2400" dirty="0"/>
              <a:t>فهي من الأسباب التي جعلت بعض القبائل إلى وضع الشعر ونسبتها إلى شعرائها في العصر الجاهلي ، لأنها استقلت شعرها بالمقارنة بأشعار القبائل الاخرى .     </a:t>
            </a:r>
            <a:endParaRPr lang="en-US" sz="2400" dirty="0"/>
          </a:p>
          <a:p>
            <a:pPr algn="just" rtl="1">
              <a:lnSpc>
                <a:spcPct val="200000"/>
              </a:lnSpc>
            </a:pPr>
            <a:r>
              <a:rPr lang="ar-KW" sz="2400" b="1" dirty="0">
                <a:solidFill>
                  <a:srgbClr val="00B050"/>
                </a:solidFill>
              </a:rPr>
              <a:t>ثانيا: الرواة الوضاعون</a:t>
            </a:r>
            <a:r>
              <a:rPr lang="ar-KW" sz="2400" dirty="0">
                <a:solidFill>
                  <a:srgbClr val="00B050"/>
                </a:solidFill>
              </a:rPr>
              <a:t>، </a:t>
            </a:r>
            <a:r>
              <a:rPr lang="ar-KW" sz="2400" dirty="0"/>
              <a:t>وهم الذين نظموا الشعر بأنفسهم ونسبوه إلى شعراء آخرين لأسباب مختلفة، يقول ابن سلام وهو يشير إليهم:   </a:t>
            </a:r>
            <a:endParaRPr lang="en-US" sz="2400" dirty="0"/>
          </a:p>
          <a:p>
            <a:pPr algn="just" rtl="1">
              <a:lnSpc>
                <a:spcPct val="200000"/>
              </a:lnSpc>
              <a:spcAft>
                <a:spcPts val="10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3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639" y="457200"/>
            <a:ext cx="8085161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r>
              <a:rPr lang="ar-JO" sz="2400" b="1" dirty="0" smtClean="0">
                <a:cs typeface="+mn-cs"/>
              </a:rPr>
              <a:t> </a:t>
            </a:r>
            <a:endParaRPr lang="en-US" sz="2400" b="1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762000"/>
            <a:ext cx="6858000" cy="1249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ar-J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ar-JO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/>
              <a:t> 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838200"/>
            <a:ext cx="8077200" cy="5142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JO" sz="28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و</a:t>
            </a:r>
            <a:r>
              <a:rPr lang="ar-KW" sz="2800" b="1" dirty="0" smtClean="0">
                <a:solidFill>
                  <a:srgbClr val="002060"/>
                </a:solidFill>
              </a:rPr>
              <a:t>هؤلاء </a:t>
            </a:r>
            <a:r>
              <a:rPr lang="ar-KW" sz="2800" b="1" dirty="0">
                <a:solidFill>
                  <a:srgbClr val="002060"/>
                </a:solidFill>
              </a:rPr>
              <a:t>ينقسمون إلى قسمين،  </a:t>
            </a:r>
            <a:r>
              <a:rPr lang="ar-KW" sz="2800" b="1" dirty="0">
                <a:solidFill>
                  <a:srgbClr val="00B0F0"/>
                </a:solidFill>
              </a:rPr>
              <a:t>قسم يجيد الشعر ويحسن نصه، فينظم الاشعار ويضيفها إلى الجاهلين، وهؤلاء أمثال خلف الأحمر البصري، وحماد الراوية الكوفي. </a:t>
            </a:r>
            <a:r>
              <a:rPr lang="ar-KW" sz="2800" b="1" dirty="0">
                <a:solidFill>
                  <a:srgbClr val="002060"/>
                </a:solidFill>
              </a:rPr>
              <a:t> قسم لا يجيد الشعر ولا يحسن نظمه، وإنما يؤتي بالشعر المنحول فيرويه في كتبه، وهؤلاء هم رواة السير والأخبار، كابن إسحاق في السيرة النبوية . </a:t>
            </a:r>
            <a:endParaRPr lang="en-US" sz="2800" dirty="0">
              <a:solidFill>
                <a:srgbClr val="002060"/>
              </a:solidFill>
            </a:endParaRPr>
          </a:p>
          <a:p>
            <a:pPr algn="just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1143</TotalTime>
  <Words>255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الأدب في عصر صدر الإسلام </dc:title>
  <dc:creator>Kherya</dc:creator>
  <cp:lastModifiedBy>SOURCE TECH</cp:lastModifiedBy>
  <cp:revision>100</cp:revision>
  <dcterms:created xsi:type="dcterms:W3CDTF">2006-08-16T00:00:00Z</dcterms:created>
  <dcterms:modified xsi:type="dcterms:W3CDTF">2023-02-03T18:04:31Z</dcterms:modified>
</cp:coreProperties>
</file>