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256" r:id="rId2"/>
    <p:sldId id="276" r:id="rId3"/>
    <p:sldId id="277" r:id="rId4"/>
    <p:sldId id="278" r:id="rId5"/>
    <p:sldId id="279" r:id="rId6"/>
    <p:sldId id="281" r:id="rId7"/>
    <p:sldId id="28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4" autoAdjust="0"/>
    <p:restoredTop sz="94737" autoAdjust="0"/>
  </p:normalViewPr>
  <p:slideViewPr>
    <p:cSldViewPr>
      <p:cViewPr varScale="1">
        <p:scale>
          <a:sx n="95" d="100"/>
          <a:sy n="95" d="100"/>
        </p:scale>
        <p:origin x="1024" y="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2D9DB2-6191-4C34-A68B-89FF713DEBDF}" type="datetimeFigureOut">
              <a:rPr lang="en-US" smtClean="0"/>
              <a:t>2/3/2023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6D0683-AD9C-4F8C-AED0-B7219725A22C}" type="slidenum">
              <a:rPr lang="en-US" smtClean="0"/>
              <a:t>‹#›</a:t>
            </a:fld>
            <a:endParaRPr lang="en-US"/>
          </a:p>
        </p:txBody>
      </p:sp>
    </p:spTree>
    <p:extLst>
      <p:ext uri="{BB962C8B-B14F-4D97-AF65-F5344CB8AC3E}">
        <p14:creationId xmlns:p14="http://schemas.microsoft.com/office/powerpoint/2010/main" val="2949068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D0683-AD9C-4F8C-AED0-B7219725A22C}" type="slidenum">
              <a:rPr lang="en-US" smtClean="0"/>
              <a:t>1</a:t>
            </a:fld>
            <a:endParaRPr lang="en-US"/>
          </a:p>
        </p:txBody>
      </p:sp>
    </p:spTree>
    <p:extLst>
      <p:ext uri="{BB962C8B-B14F-4D97-AF65-F5344CB8AC3E}">
        <p14:creationId xmlns:p14="http://schemas.microsoft.com/office/powerpoint/2010/main" val="2599062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D0683-AD9C-4F8C-AED0-B7219725A22C}" type="slidenum">
              <a:rPr lang="en-US" smtClean="0"/>
              <a:t>2</a:t>
            </a:fld>
            <a:endParaRPr lang="en-US"/>
          </a:p>
        </p:txBody>
      </p:sp>
    </p:spTree>
    <p:extLst>
      <p:ext uri="{BB962C8B-B14F-4D97-AF65-F5344CB8AC3E}">
        <p14:creationId xmlns:p14="http://schemas.microsoft.com/office/powerpoint/2010/main" val="2710246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D0683-AD9C-4F8C-AED0-B7219725A22C}" type="slidenum">
              <a:rPr lang="en-US" smtClean="0"/>
              <a:t>3</a:t>
            </a:fld>
            <a:endParaRPr lang="en-US"/>
          </a:p>
        </p:txBody>
      </p:sp>
    </p:spTree>
    <p:extLst>
      <p:ext uri="{BB962C8B-B14F-4D97-AF65-F5344CB8AC3E}">
        <p14:creationId xmlns:p14="http://schemas.microsoft.com/office/powerpoint/2010/main" val="3062932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D0683-AD9C-4F8C-AED0-B7219725A22C}" type="slidenum">
              <a:rPr lang="en-US" smtClean="0"/>
              <a:t>4</a:t>
            </a:fld>
            <a:endParaRPr lang="en-US"/>
          </a:p>
        </p:txBody>
      </p:sp>
    </p:spTree>
    <p:extLst>
      <p:ext uri="{BB962C8B-B14F-4D97-AF65-F5344CB8AC3E}">
        <p14:creationId xmlns:p14="http://schemas.microsoft.com/office/powerpoint/2010/main" val="4118394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D0683-AD9C-4F8C-AED0-B7219725A22C}" type="slidenum">
              <a:rPr lang="en-US" smtClean="0"/>
              <a:t>5</a:t>
            </a:fld>
            <a:endParaRPr lang="en-US"/>
          </a:p>
        </p:txBody>
      </p:sp>
    </p:spTree>
    <p:extLst>
      <p:ext uri="{BB962C8B-B14F-4D97-AF65-F5344CB8AC3E}">
        <p14:creationId xmlns:p14="http://schemas.microsoft.com/office/powerpoint/2010/main" val="3596335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D0683-AD9C-4F8C-AED0-B7219725A22C}" type="slidenum">
              <a:rPr lang="en-US" smtClean="0"/>
              <a:t>6</a:t>
            </a:fld>
            <a:endParaRPr lang="en-US"/>
          </a:p>
        </p:txBody>
      </p:sp>
    </p:spTree>
    <p:extLst>
      <p:ext uri="{BB962C8B-B14F-4D97-AF65-F5344CB8AC3E}">
        <p14:creationId xmlns:p14="http://schemas.microsoft.com/office/powerpoint/2010/main" val="1722876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6D0683-AD9C-4F8C-AED0-B7219725A22C}" type="slidenum">
              <a:rPr lang="en-US" smtClean="0"/>
              <a:t>7</a:t>
            </a:fld>
            <a:endParaRPr lang="en-US"/>
          </a:p>
        </p:txBody>
      </p:sp>
    </p:spTree>
    <p:extLst>
      <p:ext uri="{BB962C8B-B14F-4D97-AF65-F5344CB8AC3E}">
        <p14:creationId xmlns:p14="http://schemas.microsoft.com/office/powerpoint/2010/main" val="3730236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188E5AC-C740-4D12-8705-55FC47012C15}" type="datetime1">
              <a:rPr lang="en-US" smtClean="0"/>
              <a:t>2/3/2023</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2FD964-1A31-4E12-B550-79E1A4BDE028}" type="datetime1">
              <a:rPr lang="en-US" smtClean="0"/>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C1918-E4CE-43B4-B836-AA8C643FFD9B}" type="datetime1">
              <a:rPr lang="en-US" smtClean="0"/>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A6C65E03-F40E-4380-AF83-0E2489E7D7BE}" type="datetime1">
              <a:rPr lang="en-US" smtClean="0"/>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2E0600-9A6D-4A7E-9058-50307821ED84}" type="datetime1">
              <a:rPr lang="en-US" smtClean="0"/>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FEB6066D-2022-4DDB-81D1-89627A2E343A}" type="datetime1">
              <a:rPr lang="en-US" smtClean="0"/>
              <a:t>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64B785A-CAF3-48CF-A4CC-FF4182927D5D}" type="datetime1">
              <a:rPr lang="en-US" smtClean="0"/>
              <a:t>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36E2266-723D-460C-8DB4-A2B60F4B5C09}" type="datetime1">
              <a:rPr lang="en-US" smtClean="0"/>
              <a:t>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A085F6-2501-4390-9D0C-489D1FA39326}" type="datetime1">
              <a:rPr lang="en-US" smtClean="0"/>
              <a:t>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7027BE-6B1D-4B12-940B-6C612400612D}" type="datetime1">
              <a:rPr lang="en-US" smtClean="0"/>
              <a:t>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0526F4-DA40-4BA2-BD95-DC71294C3D19}" type="datetime1">
              <a:rPr lang="en-US" smtClean="0"/>
              <a:t>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26D8DB5F-0B17-48EB-8D2E-99A2F3A69DE4}" type="datetime1">
              <a:rPr lang="en-US" smtClean="0"/>
              <a:t>2/3/2023</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6F15528-21DE-4FAA-801E-634DDDAF4B2B}"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53200" y="457200"/>
            <a:ext cx="2286000" cy="1200329"/>
          </a:xfrm>
          <a:prstGeom prst="rect">
            <a:avLst/>
          </a:prstGeom>
          <a:noFill/>
        </p:spPr>
        <p:txBody>
          <a:bodyPr wrap="square" rtlCol="0">
            <a:spAutoFit/>
          </a:bodyPr>
          <a:lstStyle/>
          <a:p>
            <a:pPr algn="r"/>
            <a:r>
              <a:rPr lang="ar-IQ" sz="2400" b="1" dirty="0">
                <a:solidFill>
                  <a:srgbClr val="0070C0"/>
                </a:solidFill>
              </a:rPr>
              <a:t>جامعة صلاح</a:t>
            </a:r>
            <a:r>
              <a:rPr lang="ar-KW" sz="2400" b="1" dirty="0">
                <a:solidFill>
                  <a:srgbClr val="0070C0"/>
                </a:solidFill>
              </a:rPr>
              <a:t> </a:t>
            </a:r>
            <a:r>
              <a:rPr lang="ar-IQ" sz="2400" b="1" dirty="0">
                <a:solidFill>
                  <a:srgbClr val="0070C0"/>
                </a:solidFill>
              </a:rPr>
              <a:t>الدين</a:t>
            </a:r>
            <a:br>
              <a:rPr lang="ar-IQ" sz="2400" b="1" dirty="0">
                <a:solidFill>
                  <a:srgbClr val="0070C0"/>
                </a:solidFill>
              </a:rPr>
            </a:br>
            <a:r>
              <a:rPr lang="ar-IQ" sz="2400" b="1" dirty="0">
                <a:solidFill>
                  <a:srgbClr val="0070C0"/>
                </a:solidFill>
              </a:rPr>
              <a:t>كلية </a:t>
            </a:r>
            <a:r>
              <a:rPr lang="ar-KW" sz="2400" b="1" dirty="0">
                <a:solidFill>
                  <a:srgbClr val="0070C0"/>
                </a:solidFill>
              </a:rPr>
              <a:t>ال</a:t>
            </a:r>
            <a:r>
              <a:rPr lang="ar-IQ" sz="2400" b="1" dirty="0">
                <a:solidFill>
                  <a:srgbClr val="0070C0"/>
                </a:solidFill>
              </a:rPr>
              <a:t>تربية</a:t>
            </a:r>
            <a:r>
              <a:rPr lang="ar-KW" sz="2400" b="1" dirty="0">
                <a:solidFill>
                  <a:srgbClr val="0070C0"/>
                </a:solidFill>
              </a:rPr>
              <a:t> /</a:t>
            </a:r>
            <a:r>
              <a:rPr lang="ar-IQ" sz="2400" b="1" dirty="0">
                <a:solidFill>
                  <a:srgbClr val="0070C0"/>
                </a:solidFill>
              </a:rPr>
              <a:t> شقلاوة</a:t>
            </a:r>
            <a:br>
              <a:rPr lang="ar-IQ" sz="2400" b="1" dirty="0">
                <a:solidFill>
                  <a:srgbClr val="0070C0"/>
                </a:solidFill>
              </a:rPr>
            </a:br>
            <a:r>
              <a:rPr lang="ar-IQ" sz="2400" b="1" dirty="0">
                <a:solidFill>
                  <a:srgbClr val="0070C0"/>
                </a:solidFill>
              </a:rPr>
              <a:t>قسم اللغة العربية</a:t>
            </a:r>
            <a:endParaRPr lang="en-US" sz="2400" b="1" dirty="0">
              <a:solidFill>
                <a:srgbClr val="0070C0"/>
              </a:solidFill>
            </a:endParaRPr>
          </a:p>
        </p:txBody>
      </p:sp>
      <p:pic>
        <p:nvPicPr>
          <p:cNvPr id="1026" name="Picture 2" descr="E:\2020\الأدب الحديث\Presentation\31120171242600_zankoisalahadin.jpg"/>
          <p:cNvPicPr>
            <a:picLocks noChangeAspect="1" noChangeArrowheads="1"/>
          </p:cNvPicPr>
          <p:nvPr/>
        </p:nvPicPr>
        <p:blipFill rotWithShape="1">
          <a:blip r:embed="rId3">
            <a:extLst>
              <a:ext uri="{28A0092B-C50C-407E-A947-70E740481C1C}">
                <a14:useLocalDpi xmlns:a14="http://schemas.microsoft.com/office/drawing/2010/main" val="0"/>
              </a:ext>
            </a:extLst>
          </a:blip>
          <a:srcRect l="21582" t="4507" r="19672"/>
          <a:stretch/>
        </p:blipFill>
        <p:spPr bwMode="auto">
          <a:xfrm>
            <a:off x="570931" y="218522"/>
            <a:ext cx="2286000" cy="201050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570931" y="2743200"/>
            <a:ext cx="8115869" cy="1323439"/>
          </a:xfrm>
          <a:prstGeom prst="rect">
            <a:avLst/>
          </a:prstGeom>
          <a:noFill/>
        </p:spPr>
        <p:txBody>
          <a:bodyPr wrap="square" rtlCol="0">
            <a:spAutoFit/>
          </a:bodyPr>
          <a:lstStyle/>
          <a:p>
            <a:pPr algn="ctr"/>
            <a:r>
              <a:rPr lang="ar-JO" sz="3600" b="1" spc="50" dirty="0" smtClean="0">
                <a:ln w="11430"/>
                <a:solidFill>
                  <a:srgbClr val="00B050"/>
                </a:solidFill>
                <a:effectLst>
                  <a:outerShdw blurRad="76200" dist="50800" dir="5400000" algn="tl" rotWithShape="0">
                    <a:srgbClr val="000000">
                      <a:alpha val="65000"/>
                    </a:srgbClr>
                  </a:outerShdw>
                </a:effectLst>
              </a:rPr>
              <a:t>ابن قتيبة والصراع بين القديم والجديد</a:t>
            </a:r>
            <a:endParaRPr lang="ar-JO" sz="3600" b="1" spc="50" dirty="0" smtClean="0">
              <a:ln w="11430"/>
              <a:solidFill>
                <a:srgbClr val="00B050"/>
              </a:solidFill>
              <a:effectLst>
                <a:outerShdw blurRad="76200" dist="50800" dir="5400000" algn="tl" rotWithShape="0">
                  <a:srgbClr val="000000">
                    <a:alpha val="65000"/>
                  </a:srgbClr>
                </a:outerShdw>
              </a:effectLst>
            </a:endParaRPr>
          </a:p>
          <a:p>
            <a:pPr algn="ctr"/>
            <a:endParaRPr lang="en-US" sz="4400" b="1" dirty="0">
              <a:solidFill>
                <a:srgbClr val="C00000"/>
              </a:solidFill>
            </a:endParaRPr>
          </a:p>
        </p:txBody>
      </p:sp>
      <p:sp>
        <p:nvSpPr>
          <p:cNvPr id="8" name="TextBox 7"/>
          <p:cNvSpPr txBox="1"/>
          <p:nvPr/>
        </p:nvSpPr>
        <p:spPr>
          <a:xfrm>
            <a:off x="5791200" y="2262739"/>
            <a:ext cx="3200400" cy="400110"/>
          </a:xfrm>
          <a:prstGeom prst="rect">
            <a:avLst/>
          </a:prstGeom>
          <a:noFill/>
        </p:spPr>
        <p:txBody>
          <a:bodyPr wrap="square" rtlCol="0">
            <a:spAutoFit/>
          </a:bodyPr>
          <a:lstStyle/>
          <a:p>
            <a:pPr algn="ctr"/>
            <a:r>
              <a:rPr lang="ar-JO" sz="2000" b="1" dirty="0" smtClean="0">
                <a:ln w="1905"/>
                <a:solidFill>
                  <a:schemeClr val="tx1">
                    <a:lumMod val="95000"/>
                    <a:lumOff val="5000"/>
                  </a:schemeClr>
                </a:solidFill>
                <a:effectLst>
                  <a:innerShdw blurRad="69850" dist="43180" dir="5400000">
                    <a:srgbClr val="000000">
                      <a:alpha val="65000"/>
                    </a:srgbClr>
                  </a:innerShdw>
                </a:effectLst>
              </a:rPr>
              <a:t> </a:t>
            </a:r>
            <a:endParaRPr lang="en-US" sz="2000" b="1" dirty="0">
              <a:ln w="1905"/>
              <a:solidFill>
                <a:schemeClr val="tx1">
                  <a:lumMod val="95000"/>
                  <a:lumOff val="5000"/>
                </a:schemeClr>
              </a:solidFill>
              <a:effectLst>
                <a:innerShdw blurRad="69850" dist="43180" dir="5400000">
                  <a:srgbClr val="000000">
                    <a:alpha val="65000"/>
                  </a:srgbClr>
                </a:innerShdw>
              </a:effectLst>
            </a:endParaRPr>
          </a:p>
        </p:txBody>
      </p:sp>
      <p:sp>
        <p:nvSpPr>
          <p:cNvPr id="9" name="TextBox 8"/>
          <p:cNvSpPr txBox="1"/>
          <p:nvPr/>
        </p:nvSpPr>
        <p:spPr>
          <a:xfrm>
            <a:off x="2057400" y="5257800"/>
            <a:ext cx="5029200" cy="1569660"/>
          </a:xfrm>
          <a:prstGeom prst="rect">
            <a:avLst/>
          </a:prstGeom>
          <a:noFill/>
        </p:spPr>
        <p:txBody>
          <a:bodyPr wrap="square" rtlCol="0">
            <a:spAutoFit/>
          </a:bodyPr>
          <a:lstStyle/>
          <a:p>
            <a:pPr algn="ctr"/>
            <a:r>
              <a:rPr lang="ar-KW" sz="2400" b="1" spc="50" dirty="0" smtClean="0">
                <a:ln w="11430"/>
                <a:solidFill>
                  <a:srgbClr val="00B050"/>
                </a:solidFill>
                <a:effectLst>
                  <a:outerShdw blurRad="76200" dist="50800" dir="5400000" algn="tl" rotWithShape="0">
                    <a:srgbClr val="000000">
                      <a:alpha val="65000"/>
                    </a:srgbClr>
                  </a:outerShdw>
                </a:effectLst>
              </a:rPr>
              <a:t> </a:t>
            </a:r>
            <a:r>
              <a:rPr lang="ar-JO" sz="2400" b="1" spc="50" dirty="0" smtClean="0">
                <a:ln w="11430"/>
                <a:solidFill>
                  <a:srgbClr val="00B050"/>
                </a:solidFill>
                <a:effectLst>
                  <a:outerShdw blurRad="76200" dist="50800" dir="5400000" algn="tl" rotWithShape="0">
                    <a:srgbClr val="000000">
                      <a:alpha val="65000"/>
                    </a:srgbClr>
                  </a:outerShdw>
                </a:effectLst>
              </a:rPr>
              <a:t>تقديم:</a:t>
            </a:r>
            <a:endParaRPr lang="ar-IQ" sz="2400" b="1" spc="50" dirty="0">
              <a:ln w="11430"/>
              <a:solidFill>
                <a:srgbClr val="00B050"/>
              </a:solidFill>
              <a:effectLst>
                <a:outerShdw blurRad="76200" dist="50800" dir="5400000" algn="tl" rotWithShape="0">
                  <a:srgbClr val="000000">
                    <a:alpha val="65000"/>
                  </a:srgbClr>
                </a:outerShdw>
              </a:effectLst>
            </a:endParaRPr>
          </a:p>
          <a:p>
            <a:pPr algn="ctr"/>
            <a:r>
              <a:rPr lang="ar-JO" sz="2400" b="1" spc="50" dirty="0" smtClean="0">
                <a:ln w="11430"/>
                <a:solidFill>
                  <a:srgbClr val="00B050"/>
                </a:solidFill>
                <a:effectLst>
                  <a:outerShdw blurRad="76200" dist="50800" dir="5400000" algn="tl" rotWithShape="0">
                    <a:srgbClr val="000000">
                      <a:alpha val="65000"/>
                    </a:srgbClr>
                  </a:outerShdw>
                </a:effectLst>
              </a:rPr>
              <a:t>م.م </a:t>
            </a:r>
            <a:r>
              <a:rPr lang="ar-KW" sz="2400" b="1" spc="50" dirty="0" smtClean="0">
                <a:ln w="11430"/>
                <a:solidFill>
                  <a:srgbClr val="00B050"/>
                </a:solidFill>
                <a:effectLst>
                  <a:outerShdw blurRad="76200" dist="50800" dir="5400000" algn="tl" rotWithShape="0">
                    <a:srgbClr val="000000">
                      <a:alpha val="65000"/>
                    </a:srgbClr>
                  </a:outerShdw>
                </a:effectLst>
              </a:rPr>
              <a:t>خيرية </a:t>
            </a:r>
            <a:r>
              <a:rPr lang="ar-KW" sz="2400" b="1" spc="50" dirty="0">
                <a:ln w="11430"/>
                <a:solidFill>
                  <a:srgbClr val="00B050"/>
                </a:solidFill>
                <a:effectLst>
                  <a:outerShdw blurRad="76200" dist="50800" dir="5400000" algn="tl" rotWithShape="0">
                    <a:srgbClr val="000000">
                      <a:alpha val="65000"/>
                    </a:srgbClr>
                  </a:outerShdw>
                </a:effectLst>
              </a:rPr>
              <a:t>سعدي </a:t>
            </a:r>
            <a:r>
              <a:rPr lang="ar-KW" sz="2400" b="1" spc="50" dirty="0" smtClean="0">
                <a:ln w="11430"/>
                <a:solidFill>
                  <a:srgbClr val="00B050"/>
                </a:solidFill>
                <a:effectLst>
                  <a:outerShdw blurRad="76200" dist="50800" dir="5400000" algn="tl" rotWithShape="0">
                    <a:srgbClr val="000000">
                      <a:alpha val="65000"/>
                    </a:srgbClr>
                  </a:outerShdw>
                </a:effectLst>
              </a:rPr>
              <a:t>كريم</a:t>
            </a:r>
            <a:endParaRPr lang="ar-JO" sz="2400" b="1" spc="50" dirty="0" smtClean="0">
              <a:ln w="11430"/>
              <a:solidFill>
                <a:srgbClr val="00B050"/>
              </a:solidFill>
              <a:effectLst>
                <a:outerShdw blurRad="76200" dist="50800" dir="5400000" algn="tl" rotWithShape="0">
                  <a:srgbClr val="000000">
                    <a:alpha val="65000"/>
                  </a:srgbClr>
                </a:outerShdw>
              </a:effectLst>
            </a:endParaRPr>
          </a:p>
          <a:p>
            <a:pPr algn="ctr"/>
            <a:r>
              <a:rPr lang="ar-JO" sz="2400" b="1" spc="50" dirty="0" smtClean="0">
                <a:ln w="11430"/>
                <a:solidFill>
                  <a:srgbClr val="00B050"/>
                </a:solidFill>
                <a:effectLst>
                  <a:outerShdw blurRad="76200" dist="50800" dir="5400000" algn="tl" rotWithShape="0">
                    <a:srgbClr val="000000">
                      <a:alpha val="65000"/>
                    </a:srgbClr>
                  </a:outerShdw>
                </a:effectLst>
              </a:rPr>
              <a:t>2022-2023</a:t>
            </a:r>
            <a:endParaRPr lang="en-US" sz="2400" b="1" spc="50" dirty="0">
              <a:ln w="11430"/>
              <a:solidFill>
                <a:srgbClr val="00B050"/>
              </a:solidFill>
              <a:effectLst>
                <a:outerShdw blurRad="76200" dist="50800" dir="5400000" algn="tl" rotWithShape="0">
                  <a:srgbClr val="000000">
                    <a:alpha val="65000"/>
                  </a:srgbClr>
                </a:outerShdw>
              </a:effectLst>
            </a:endParaRPr>
          </a:p>
          <a:p>
            <a:pPr algn="ctr"/>
            <a:endParaRPr lang="en-US" sz="2400" dirty="0">
              <a:solidFill>
                <a:srgbClr val="00B050"/>
              </a:solidFill>
            </a:endParaRPr>
          </a:p>
        </p:txBody>
      </p:sp>
    </p:spTree>
    <p:extLst>
      <p:ext uri="{BB962C8B-B14F-4D97-AF65-F5344CB8AC3E}">
        <p14:creationId xmlns:p14="http://schemas.microsoft.com/office/powerpoint/2010/main" val="23201208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20639" y="457200"/>
            <a:ext cx="8229600" cy="837016"/>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rtl="1"/>
            <a:endParaRPr lang="en-US" sz="2000" dirty="0">
              <a:cs typeface="+mn-cs"/>
            </a:endParaRPr>
          </a:p>
        </p:txBody>
      </p:sp>
      <p:sp>
        <p:nvSpPr>
          <p:cNvPr id="7" name="Rectangle 6"/>
          <p:cNvSpPr/>
          <p:nvPr/>
        </p:nvSpPr>
        <p:spPr>
          <a:xfrm>
            <a:off x="830239" y="2133598"/>
            <a:ext cx="7323161" cy="3331489"/>
          </a:xfrm>
          <a:prstGeom prst="rect">
            <a:avLst/>
          </a:prstGeom>
        </p:spPr>
        <p:txBody>
          <a:bodyPr wrap="square">
            <a:spAutoFit/>
          </a:bodyPr>
          <a:lstStyle/>
          <a:p>
            <a:pPr algn="just" rtl="1">
              <a:lnSpc>
                <a:spcPct val="150000"/>
              </a:lnSpc>
            </a:pPr>
            <a:r>
              <a:rPr lang="en-US" sz="3600" dirty="0" smtClean="0"/>
              <a:t> </a:t>
            </a:r>
            <a:r>
              <a:rPr lang="ar-JO" sz="3600" dirty="0" smtClean="0"/>
              <a:t> </a:t>
            </a:r>
            <a:endParaRPr lang="ar-JO" sz="3600" dirty="0" smtClean="0">
              <a:solidFill>
                <a:srgbClr val="00B050"/>
              </a:solidFill>
            </a:endParaRPr>
          </a:p>
          <a:p>
            <a:pPr algn="just" rtl="1">
              <a:lnSpc>
                <a:spcPct val="150000"/>
              </a:lnSpc>
            </a:pPr>
            <a:endParaRPr lang="ar-JO" sz="3600" dirty="0"/>
          </a:p>
          <a:p>
            <a:pPr algn="just" rtl="1">
              <a:lnSpc>
                <a:spcPct val="150000"/>
              </a:lnSpc>
            </a:pPr>
            <a:endParaRPr lang="ar-JO" sz="3600" dirty="0" smtClean="0"/>
          </a:p>
          <a:p>
            <a:pPr algn="just" rtl="1">
              <a:lnSpc>
                <a:spcPct val="150000"/>
              </a:lnSpc>
            </a:pPr>
            <a:endParaRPr lang="en-US" sz="3600" dirty="0"/>
          </a:p>
        </p:txBody>
      </p:sp>
      <p:sp>
        <p:nvSpPr>
          <p:cNvPr id="4" name="Rectangle 3"/>
          <p:cNvSpPr/>
          <p:nvPr/>
        </p:nvSpPr>
        <p:spPr>
          <a:xfrm>
            <a:off x="457200" y="685800"/>
            <a:ext cx="8305800" cy="5078313"/>
          </a:xfrm>
          <a:prstGeom prst="rect">
            <a:avLst/>
          </a:prstGeom>
        </p:spPr>
        <p:txBody>
          <a:bodyPr wrap="square">
            <a:spAutoFit/>
          </a:bodyPr>
          <a:lstStyle/>
          <a:p>
            <a:pPr algn="ctr" rtl="1">
              <a:lnSpc>
                <a:spcPct val="150000"/>
              </a:lnSpc>
            </a:pPr>
            <a:r>
              <a:rPr lang="ar-JO" sz="2400" b="1" dirty="0" smtClean="0">
                <a:solidFill>
                  <a:srgbClr val="00B050"/>
                </a:solidFill>
                <a:latin typeface="Arial Black" panose="020B0A04020102020204" pitchFamily="34" charset="0"/>
                <a:cs typeface="Arabic Typesetting" panose="03020402040406030203" pitchFamily="66" charset="-78"/>
              </a:rPr>
              <a:t> </a:t>
            </a:r>
            <a:r>
              <a:rPr lang="ar-KW" sz="2400" b="1" dirty="0">
                <a:solidFill>
                  <a:srgbClr val="00B050"/>
                </a:solidFill>
                <a:latin typeface="Arial Black" panose="020B0A04020102020204" pitchFamily="34" charset="0"/>
              </a:rPr>
              <a:t>ثالثاً: ابن قتيبة وقضية الصراع بين القديم والحديث</a:t>
            </a:r>
            <a:endParaRPr lang="en-US" sz="2400" dirty="0">
              <a:solidFill>
                <a:srgbClr val="00B050"/>
              </a:solidFill>
              <a:latin typeface="Arial Black" panose="020B0A04020102020204" pitchFamily="34" charset="0"/>
            </a:endParaRPr>
          </a:p>
          <a:p>
            <a:pPr algn="just" rtl="1">
              <a:lnSpc>
                <a:spcPct val="150000"/>
              </a:lnSpc>
            </a:pPr>
            <a:r>
              <a:rPr lang="ar-IQ" sz="2400" dirty="0">
                <a:latin typeface="Arial Black" panose="020B0A04020102020204" pitchFamily="34" charset="0"/>
              </a:rPr>
              <a:t>   إن مسألة الصراع بين </a:t>
            </a:r>
            <a:r>
              <a:rPr lang="ar-IQ" sz="2400" b="1" dirty="0">
                <a:latin typeface="Arial Black" panose="020B0A04020102020204" pitchFamily="34" charset="0"/>
              </a:rPr>
              <a:t>القديم والحديث</a:t>
            </a:r>
            <a:r>
              <a:rPr lang="ar-IQ" sz="2400" dirty="0">
                <a:latin typeface="Arial Black" panose="020B0A04020102020204" pitchFamily="34" charset="0"/>
              </a:rPr>
              <a:t> في الشعر من المسائل التي شغلت بال النقاد والأدباء قديماً وحديثاً. ظهرت ملامح هذا الصراع في بدايات </a:t>
            </a:r>
            <a:r>
              <a:rPr lang="ar-IQ" sz="2400" b="1" dirty="0">
                <a:latin typeface="Arial Black" panose="020B0A04020102020204" pitchFamily="34" charset="0"/>
              </a:rPr>
              <a:t>القرن الثاني الهجري</a:t>
            </a:r>
            <a:r>
              <a:rPr lang="ar-IQ" sz="2400" dirty="0">
                <a:latin typeface="Arial Black" panose="020B0A04020102020204" pitchFamily="34" charset="0"/>
              </a:rPr>
              <a:t> حيث بدأ العلماء واللغويين بجمع الشعر العربي القديم وتوثيقه من خلال التدوين، </a:t>
            </a:r>
            <a:r>
              <a:rPr lang="ar-IQ" sz="2400" b="1" dirty="0">
                <a:latin typeface="Arial Black" panose="020B0A04020102020204" pitchFamily="34" charset="0"/>
              </a:rPr>
              <a:t>وذلك خوفا من ضياع ذلك الشعر وحرصاً منهم على سلامة اللغة العربية وحفظ شواهدها.</a:t>
            </a:r>
            <a:r>
              <a:rPr lang="ar-IQ" sz="2400" dirty="0">
                <a:latin typeface="Arial Black" panose="020B0A04020102020204" pitchFamily="34" charset="0"/>
              </a:rPr>
              <a:t> لكن البعض تجاوزوا من الإعجاب بهذا النوع من الشعر إلى </a:t>
            </a:r>
            <a:r>
              <a:rPr lang="ar-IQ" sz="2400" b="1" dirty="0">
                <a:latin typeface="Arial Black" panose="020B0A04020102020204" pitchFamily="34" charset="0"/>
              </a:rPr>
              <a:t>التعصب  لكل ماهو قديم</a:t>
            </a:r>
            <a:r>
              <a:rPr lang="ar-IQ" sz="2400" dirty="0">
                <a:latin typeface="Arial Black" panose="020B0A04020102020204" pitchFamily="34" charset="0"/>
              </a:rPr>
              <a:t> ثم خاصموا كل ما هو حديث بغض النظر عن مقدار جودته أو جماله.   </a:t>
            </a:r>
            <a:endParaRPr lang="en-US" sz="2400" dirty="0">
              <a:latin typeface="Arial Black" panose="020B0A04020102020204" pitchFamily="34" charset="0"/>
            </a:endParaRPr>
          </a:p>
          <a:p>
            <a:pPr algn="just" rtl="1">
              <a:lnSpc>
                <a:spcPct val="150000"/>
              </a:lnSpc>
            </a:pPr>
            <a:r>
              <a:rPr lang="ar-IQ" sz="2400" dirty="0" smtClean="0">
                <a:latin typeface="Arial Black" panose="020B0A04020102020204" pitchFamily="34" charset="0"/>
              </a:rPr>
              <a:t>لينظم </a:t>
            </a:r>
            <a:r>
              <a:rPr lang="ar-IQ" sz="2400" dirty="0">
                <a:latin typeface="Arial Black" panose="020B0A04020102020204" pitchFamily="34" charset="0"/>
              </a:rPr>
              <a:t>قصيدة ما.</a:t>
            </a:r>
            <a:endParaRPr lang="en-US" sz="2400" dirty="0">
              <a:latin typeface="Arial Black" panose="020B0A04020102020204" pitchFamily="34" charset="0"/>
            </a:endParaRPr>
          </a:p>
          <a:p>
            <a:pPr algn="just" rtl="1">
              <a:lnSpc>
                <a:spcPct val="150000"/>
              </a:lnSpc>
            </a:pPr>
            <a:endParaRPr lang="en-US" sz="2400" b="1" dirty="0">
              <a:latin typeface="Arial Black" panose="020B0A04020102020204" pitchFamily="34" charset="0"/>
              <a:cs typeface="Arabic Typesetting" panose="03020402040406030203" pitchFamily="66" charset="-78"/>
            </a:endParaRPr>
          </a:p>
        </p:txBody>
      </p:sp>
      <p:sp>
        <p:nvSpPr>
          <p:cNvPr id="2" name="Rectangle 1"/>
          <p:cNvSpPr/>
          <p:nvPr/>
        </p:nvSpPr>
        <p:spPr>
          <a:xfrm>
            <a:off x="609600" y="1905000"/>
            <a:ext cx="7620000" cy="390684"/>
          </a:xfrm>
          <a:prstGeom prst="rect">
            <a:avLst/>
          </a:prstGeom>
        </p:spPr>
        <p:txBody>
          <a:bodyPr wrap="square">
            <a:spAutoFit/>
          </a:bodyPr>
          <a:lstStyle/>
          <a:p>
            <a:pPr algn="just" rtl="1">
              <a:lnSpc>
                <a:spcPct val="115000"/>
              </a:lnSpc>
              <a:spcAft>
                <a:spcPts val="1000"/>
              </a:spcAft>
            </a:pPr>
            <a:r>
              <a:rPr lang="ar-JO" dirty="0" smtClean="0">
                <a:latin typeface="Calibri" panose="020F0502020204030204" pitchFamily="34" charset="0"/>
                <a:ea typeface="Calibri" panose="020F050202020403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671587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1"/>
          <p:cNvSpPr txBox="1">
            <a:spLocks/>
          </p:cNvSpPr>
          <p:nvPr/>
        </p:nvSpPr>
        <p:spPr>
          <a:xfrm>
            <a:off x="220639" y="457200"/>
            <a:ext cx="8229600" cy="837016"/>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rtl="1">
              <a:lnSpc>
                <a:spcPct val="115000"/>
              </a:lnSpc>
              <a:spcAft>
                <a:spcPts val="1000"/>
              </a:spcAft>
            </a:pPr>
            <a:r>
              <a:rPr lang="ar-JO" sz="2000" b="1" dirty="0" smtClean="0">
                <a:solidFill>
                  <a:srgbClr val="FF0000"/>
                </a:solidFill>
                <a:latin typeface="Calibri" panose="020F0502020204030204" pitchFamily="34" charset="0"/>
                <a:ea typeface="Calibri" panose="020F0502020204030204" pitchFamily="34"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p:txBody>
      </p:sp>
      <p:sp>
        <p:nvSpPr>
          <p:cNvPr id="7" name="Rectangle 6"/>
          <p:cNvSpPr/>
          <p:nvPr/>
        </p:nvSpPr>
        <p:spPr>
          <a:xfrm>
            <a:off x="830239" y="2133598"/>
            <a:ext cx="7323161" cy="461665"/>
          </a:xfrm>
          <a:prstGeom prst="rect">
            <a:avLst/>
          </a:prstGeom>
        </p:spPr>
        <p:txBody>
          <a:bodyPr wrap="square">
            <a:spAutoFit/>
          </a:bodyPr>
          <a:lstStyle/>
          <a:p>
            <a:pPr algn="r" rtl="1"/>
            <a:r>
              <a:rPr lang="en-US" sz="2400" dirty="0" smtClean="0"/>
              <a:t> </a:t>
            </a:r>
            <a:r>
              <a:rPr lang="ar-JO" sz="2400" dirty="0" smtClean="0">
                <a:solidFill>
                  <a:srgbClr val="0070C0"/>
                </a:solidFill>
              </a:rPr>
              <a:t> </a:t>
            </a:r>
          </a:p>
        </p:txBody>
      </p:sp>
      <p:sp>
        <p:nvSpPr>
          <p:cNvPr id="4" name="Rectangle 3"/>
          <p:cNvSpPr/>
          <p:nvPr/>
        </p:nvSpPr>
        <p:spPr>
          <a:xfrm>
            <a:off x="685800" y="565462"/>
            <a:ext cx="6705600" cy="1015663"/>
          </a:xfrm>
          <a:prstGeom prst="rect">
            <a:avLst/>
          </a:prstGeom>
        </p:spPr>
        <p:txBody>
          <a:bodyPr wrap="square">
            <a:spAutoFit/>
          </a:bodyPr>
          <a:lstStyle/>
          <a:p>
            <a:pPr algn="ctr" rtl="1"/>
            <a:r>
              <a:rPr lang="ar-JO" sz="6000" b="1" dirty="0" smtClean="0">
                <a:solidFill>
                  <a:srgbClr val="C00000"/>
                </a:solidFill>
                <a:latin typeface="Arabic Typesetting" panose="03020402040406030203" pitchFamily="66" charset="-78"/>
                <a:cs typeface="Arabic Typesetting" panose="03020402040406030203" pitchFamily="66" charset="-78"/>
              </a:rPr>
              <a:t>  </a:t>
            </a:r>
            <a:endParaRPr lang="en-US" sz="2800" b="1" dirty="0">
              <a:latin typeface="Arabic Typesetting" panose="03020402040406030203" pitchFamily="66" charset="-78"/>
              <a:cs typeface="Arabic Typesetting" panose="03020402040406030203" pitchFamily="66" charset="-78"/>
            </a:endParaRPr>
          </a:p>
        </p:txBody>
      </p:sp>
      <p:sp>
        <p:nvSpPr>
          <p:cNvPr id="2" name="Rectangle 1"/>
          <p:cNvSpPr/>
          <p:nvPr/>
        </p:nvSpPr>
        <p:spPr>
          <a:xfrm>
            <a:off x="830239" y="2819400"/>
            <a:ext cx="7619999" cy="390684"/>
          </a:xfrm>
          <a:prstGeom prst="rect">
            <a:avLst/>
          </a:prstGeom>
        </p:spPr>
        <p:txBody>
          <a:bodyPr wrap="square">
            <a:spAutoFit/>
          </a:bodyPr>
          <a:lstStyle/>
          <a:p>
            <a:pPr algn="just" rtl="1">
              <a:lnSpc>
                <a:spcPct val="115000"/>
              </a:lnSpc>
              <a:spcAft>
                <a:spcPts val="1000"/>
              </a:spcAft>
            </a:pPr>
            <a:r>
              <a:rPr lang="ar-JO" dirty="0" smtClean="0">
                <a:latin typeface="Calibri" panose="020F0502020204030204" pitchFamily="34" charset="0"/>
                <a:ea typeface="Calibri" panose="020F050202020403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914400" y="762000"/>
            <a:ext cx="7467600" cy="4548168"/>
          </a:xfrm>
          <a:prstGeom prst="rect">
            <a:avLst/>
          </a:prstGeom>
        </p:spPr>
        <p:txBody>
          <a:bodyPr wrap="square">
            <a:spAutoFit/>
          </a:bodyPr>
          <a:lstStyle/>
          <a:p>
            <a:pPr algn="just" rtl="1">
              <a:lnSpc>
                <a:spcPct val="150000"/>
              </a:lnSpc>
            </a:pPr>
            <a:r>
              <a:rPr lang="ar-IQ" sz="2800" dirty="0">
                <a:latin typeface="Arial Black" panose="020B0A04020102020204" pitchFamily="34" charset="0"/>
              </a:rPr>
              <a:t>من ناحية أخرى ذهب بعض النقاد ومنهم </a:t>
            </a:r>
            <a:r>
              <a:rPr lang="ar-IQ" sz="2800" b="1" dirty="0">
                <a:latin typeface="Arial Black" panose="020B0A04020102020204" pitchFamily="34" charset="0"/>
              </a:rPr>
              <a:t>الجاحظ</a:t>
            </a:r>
            <a:r>
              <a:rPr lang="ar-IQ" sz="2800" dirty="0">
                <a:latin typeface="Arial Black" panose="020B0A04020102020204" pitchFamily="34" charset="0"/>
              </a:rPr>
              <a:t> (ت 255هـ )  إلى تقدير الجيد من الشعر بغض النظر عن حداثته أو قدمه، جاء بعده </a:t>
            </a:r>
            <a:r>
              <a:rPr lang="ar-IQ" sz="2800" b="1" dirty="0">
                <a:latin typeface="Arial Black" panose="020B0A04020102020204" pitchFamily="34" charset="0"/>
              </a:rPr>
              <a:t>ابن قتي</a:t>
            </a:r>
            <a:r>
              <a:rPr lang="ar-JO" sz="2800" b="1" dirty="0">
                <a:latin typeface="Arial Black" panose="020B0A04020102020204" pitchFamily="34" charset="0"/>
              </a:rPr>
              <a:t>ب</a:t>
            </a:r>
            <a:r>
              <a:rPr lang="ar-IQ" sz="2800" b="1" dirty="0">
                <a:latin typeface="Arial Black" panose="020B0A04020102020204" pitchFamily="34" charset="0"/>
              </a:rPr>
              <a:t>ة</a:t>
            </a:r>
            <a:r>
              <a:rPr lang="ar-IQ" sz="2800" dirty="0">
                <a:latin typeface="Arial Black" panose="020B0A04020102020204" pitchFamily="34" charset="0"/>
              </a:rPr>
              <a:t> (ت 276هـ) الذي تأثر بآراء الجاحظ، ويظهر ذلك في مقدمة كتابه " </a:t>
            </a:r>
            <a:r>
              <a:rPr lang="ar-IQ" sz="2800" b="1" dirty="0">
                <a:latin typeface="Arial Black" panose="020B0A04020102020204" pitchFamily="34" charset="0"/>
              </a:rPr>
              <a:t>الشعر والشعراء</a:t>
            </a:r>
            <a:r>
              <a:rPr lang="ar-IQ" sz="2800" dirty="0">
                <a:latin typeface="Arial Black" panose="020B0A04020102020204" pitchFamily="34" charset="0"/>
              </a:rPr>
              <a:t>"، في هذه المقدمة نقل ابن قتيبة تلك الآراء التي توافق رأيه مع </a:t>
            </a:r>
            <a:r>
              <a:rPr lang="ar-IQ" sz="2800" b="1" dirty="0">
                <a:latin typeface="Arial Black" panose="020B0A04020102020204" pitchFamily="34" charset="0"/>
              </a:rPr>
              <a:t>التحليل والتفسير</a:t>
            </a:r>
            <a:r>
              <a:rPr lang="ar-IQ" sz="2800" dirty="0">
                <a:latin typeface="Arial Black" panose="020B0A04020102020204" pitchFamily="34" charset="0"/>
              </a:rPr>
              <a:t>، ومن بين هذه الآراء رأيه في القديم والجديد من الشعر. كما تحدث عن بواعث الشعر والحوافز التي تثير الشاعر</a:t>
            </a:r>
            <a:endParaRPr lang="en-US" sz="2800" dirty="0"/>
          </a:p>
        </p:txBody>
      </p:sp>
    </p:spTree>
    <p:extLst>
      <p:ext uri="{BB962C8B-B14F-4D97-AF65-F5344CB8AC3E}">
        <p14:creationId xmlns:p14="http://schemas.microsoft.com/office/powerpoint/2010/main" val="228458931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1"/>
          <p:cNvSpPr txBox="1">
            <a:spLocks/>
          </p:cNvSpPr>
          <p:nvPr/>
        </p:nvSpPr>
        <p:spPr>
          <a:xfrm>
            <a:off x="220639" y="457200"/>
            <a:ext cx="8229600" cy="837016"/>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rtl="1">
              <a:lnSpc>
                <a:spcPct val="115000"/>
              </a:lnSpc>
              <a:spcAft>
                <a:spcPts val="1000"/>
              </a:spcAft>
            </a:pPr>
            <a:r>
              <a:rPr lang="ar-JO" sz="2000" b="1" dirty="0" smtClean="0">
                <a:solidFill>
                  <a:srgbClr val="FF0000"/>
                </a:solidFill>
                <a:latin typeface="Calibri" panose="020F0502020204030204" pitchFamily="34" charset="0"/>
                <a:ea typeface="Calibri" panose="020F0502020204030204" pitchFamily="34"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p:txBody>
      </p:sp>
      <p:sp>
        <p:nvSpPr>
          <p:cNvPr id="7" name="Rectangle 6"/>
          <p:cNvSpPr/>
          <p:nvPr/>
        </p:nvSpPr>
        <p:spPr>
          <a:xfrm>
            <a:off x="830239" y="2133598"/>
            <a:ext cx="7323161" cy="461665"/>
          </a:xfrm>
          <a:prstGeom prst="rect">
            <a:avLst/>
          </a:prstGeom>
        </p:spPr>
        <p:txBody>
          <a:bodyPr wrap="square">
            <a:spAutoFit/>
          </a:bodyPr>
          <a:lstStyle/>
          <a:p>
            <a:pPr algn="r" rtl="1"/>
            <a:r>
              <a:rPr lang="en-US" sz="2400" dirty="0" smtClean="0"/>
              <a:t> </a:t>
            </a:r>
            <a:r>
              <a:rPr lang="ar-JO" sz="2400" dirty="0" smtClean="0">
                <a:solidFill>
                  <a:srgbClr val="0070C0"/>
                </a:solidFill>
              </a:rPr>
              <a:t> </a:t>
            </a:r>
          </a:p>
        </p:txBody>
      </p:sp>
      <p:sp>
        <p:nvSpPr>
          <p:cNvPr id="4" name="Rectangle 3"/>
          <p:cNvSpPr/>
          <p:nvPr/>
        </p:nvSpPr>
        <p:spPr>
          <a:xfrm>
            <a:off x="685800" y="565462"/>
            <a:ext cx="6705600" cy="1015663"/>
          </a:xfrm>
          <a:prstGeom prst="rect">
            <a:avLst/>
          </a:prstGeom>
        </p:spPr>
        <p:txBody>
          <a:bodyPr wrap="square">
            <a:spAutoFit/>
          </a:bodyPr>
          <a:lstStyle/>
          <a:p>
            <a:pPr algn="ctr" rtl="1"/>
            <a:r>
              <a:rPr lang="ar-JO" sz="6000" b="1" dirty="0" smtClean="0">
                <a:solidFill>
                  <a:srgbClr val="C00000"/>
                </a:solidFill>
                <a:latin typeface="Arabic Typesetting" panose="03020402040406030203" pitchFamily="66" charset="-78"/>
                <a:cs typeface="Arabic Typesetting" panose="03020402040406030203" pitchFamily="66" charset="-78"/>
              </a:rPr>
              <a:t>  </a:t>
            </a:r>
            <a:endParaRPr lang="en-US" sz="2800" b="1" dirty="0">
              <a:latin typeface="Arabic Typesetting" panose="03020402040406030203" pitchFamily="66" charset="-78"/>
              <a:cs typeface="Arabic Typesetting" panose="03020402040406030203" pitchFamily="66" charset="-78"/>
            </a:endParaRPr>
          </a:p>
        </p:txBody>
      </p:sp>
      <p:sp>
        <p:nvSpPr>
          <p:cNvPr id="2" name="Rectangle 1"/>
          <p:cNvSpPr/>
          <p:nvPr/>
        </p:nvSpPr>
        <p:spPr>
          <a:xfrm>
            <a:off x="830239" y="2819400"/>
            <a:ext cx="7619999" cy="390684"/>
          </a:xfrm>
          <a:prstGeom prst="rect">
            <a:avLst/>
          </a:prstGeom>
        </p:spPr>
        <p:txBody>
          <a:bodyPr wrap="square">
            <a:spAutoFit/>
          </a:bodyPr>
          <a:lstStyle/>
          <a:p>
            <a:pPr algn="just" rtl="1">
              <a:lnSpc>
                <a:spcPct val="115000"/>
              </a:lnSpc>
              <a:spcAft>
                <a:spcPts val="1000"/>
              </a:spcAft>
            </a:pPr>
            <a:r>
              <a:rPr lang="ar-JO" dirty="0" smtClean="0">
                <a:latin typeface="Calibri" panose="020F0502020204030204" pitchFamily="34" charset="0"/>
                <a:ea typeface="Calibri" panose="020F050202020403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914400" y="762000"/>
            <a:ext cx="7467600" cy="670183"/>
          </a:xfrm>
          <a:prstGeom prst="rect">
            <a:avLst/>
          </a:prstGeom>
        </p:spPr>
        <p:txBody>
          <a:bodyPr wrap="square">
            <a:spAutoFit/>
          </a:bodyPr>
          <a:lstStyle/>
          <a:p>
            <a:pPr algn="just" rtl="1">
              <a:lnSpc>
                <a:spcPct val="150000"/>
              </a:lnSpc>
            </a:pPr>
            <a:r>
              <a:rPr lang="ar-JO" sz="2800" dirty="0" smtClean="0">
                <a:latin typeface="Arial Black" panose="020B0A04020102020204" pitchFamily="34" charset="0"/>
              </a:rPr>
              <a:t> </a:t>
            </a:r>
            <a:endParaRPr lang="en-US" sz="2800" dirty="0"/>
          </a:p>
        </p:txBody>
      </p:sp>
      <p:sp>
        <p:nvSpPr>
          <p:cNvPr id="6" name="Rectangle 5"/>
          <p:cNvSpPr/>
          <p:nvPr/>
        </p:nvSpPr>
        <p:spPr>
          <a:xfrm>
            <a:off x="609600" y="990600"/>
            <a:ext cx="7543800" cy="5164940"/>
          </a:xfrm>
          <a:prstGeom prst="rect">
            <a:avLst/>
          </a:prstGeom>
        </p:spPr>
        <p:txBody>
          <a:bodyPr wrap="square">
            <a:spAutoFit/>
          </a:bodyPr>
          <a:lstStyle/>
          <a:p>
            <a:pPr algn="ctr" rtl="1">
              <a:lnSpc>
                <a:spcPct val="150000"/>
              </a:lnSpc>
              <a:spcAft>
                <a:spcPts val="1000"/>
              </a:spcAft>
            </a:pPr>
            <a:r>
              <a:rPr lang="ar-IQ" sz="2000" dirty="0">
                <a:solidFill>
                  <a:srgbClr val="FF0000"/>
                </a:solidFill>
                <a:latin typeface="Arial" panose="020B0604020202020204" pitchFamily="34" charset="0"/>
                <a:ea typeface="Calibri" panose="020F0502020204030204" pitchFamily="34" charset="0"/>
                <a:cs typeface="Arial" panose="020B0604020202020204" pitchFamily="34" charset="0"/>
              </a:rPr>
              <a:t>ا</a:t>
            </a:r>
            <a:r>
              <a:rPr lang="ar-IQ" sz="2000" b="1" dirty="0">
                <a:solidFill>
                  <a:srgbClr val="FF0000"/>
                </a:solidFill>
                <a:latin typeface="Arial" panose="020B0604020202020204" pitchFamily="34" charset="0"/>
                <a:ea typeface="Calibri" panose="020F0502020204030204" pitchFamily="34" charset="0"/>
                <a:cs typeface="Arial" panose="020B0604020202020204" pitchFamily="34" charset="0"/>
              </a:rPr>
              <a:t>لفريق المدافع عن الشعر القديم</a:t>
            </a:r>
            <a:endParaRPr lang="en-US" sz="2000" dirty="0">
              <a:latin typeface="Arial" panose="020B0604020202020204" pitchFamily="34" charset="0"/>
              <a:ea typeface="Calibri" panose="020F0502020204030204" pitchFamily="34" charset="0"/>
              <a:cs typeface="Arial" panose="020B0604020202020204" pitchFamily="34" charset="0"/>
            </a:endParaRPr>
          </a:p>
          <a:p>
            <a:pPr algn="just" rtl="1">
              <a:lnSpc>
                <a:spcPct val="150000"/>
              </a:lnSpc>
              <a:spcAft>
                <a:spcPts val="1000"/>
              </a:spcAft>
            </a:pPr>
            <a:r>
              <a:rPr lang="ar-IQ" sz="2000" dirty="0">
                <a:latin typeface="Arial" panose="020B0604020202020204" pitchFamily="34" charset="0"/>
                <a:ea typeface="Calibri" panose="020F0502020204030204" pitchFamily="34" charset="0"/>
                <a:cs typeface="Arial" panose="020B0604020202020204" pitchFamily="34" charset="0"/>
              </a:rPr>
              <a:t> هنالك فريق وأغلبهم </a:t>
            </a:r>
            <a:r>
              <a:rPr lang="ar-IQ" sz="2000" b="1" dirty="0">
                <a:solidFill>
                  <a:srgbClr val="000000"/>
                </a:solidFill>
                <a:latin typeface="Arial" panose="020B0604020202020204" pitchFamily="34" charset="0"/>
                <a:ea typeface="Calibri" panose="020F0502020204030204" pitchFamily="34" charset="0"/>
                <a:cs typeface="Arial" panose="020B0604020202020204" pitchFamily="34" charset="0"/>
              </a:rPr>
              <a:t>الرواة</a:t>
            </a:r>
            <a:r>
              <a:rPr lang="ar-IQ" sz="2000" dirty="0">
                <a:latin typeface="Arial" panose="020B0604020202020204" pitchFamily="34" charset="0"/>
                <a:ea typeface="Calibri" panose="020F0502020204030204" pitchFamily="34" charset="0"/>
                <a:cs typeface="Arial" panose="020B0604020202020204" pitchFamily="34" charset="0"/>
              </a:rPr>
              <a:t> تعصبوا للشعر القديم ودافعوا عنه، ويمثل هذا الفريق ابن  الأعرابي وهو إمام لغة و راوية وقد روي عنه أنه قال: </a:t>
            </a:r>
            <a:endParaRPr lang="en-US" sz="2000" dirty="0">
              <a:latin typeface="Arial" panose="020B0604020202020204" pitchFamily="34" charset="0"/>
              <a:ea typeface="Calibri" panose="020F0502020204030204" pitchFamily="34" charset="0"/>
              <a:cs typeface="Arial" panose="020B0604020202020204" pitchFamily="34" charset="0"/>
            </a:endParaRPr>
          </a:p>
          <a:p>
            <a:pPr algn="just" rtl="1">
              <a:lnSpc>
                <a:spcPct val="150000"/>
              </a:lnSpc>
              <a:spcAft>
                <a:spcPts val="1000"/>
              </a:spcAft>
            </a:pPr>
            <a:r>
              <a:rPr lang="ar-IQ" sz="2000" dirty="0">
                <a:solidFill>
                  <a:srgbClr val="00B050"/>
                </a:solidFill>
                <a:latin typeface="Arial" panose="020B0604020202020204" pitchFamily="34" charset="0"/>
                <a:ea typeface="Calibri" panose="020F0502020204030204" pitchFamily="34" charset="0"/>
                <a:cs typeface="Arial" panose="020B0604020202020204" pitchFamily="34" charset="0"/>
              </a:rPr>
              <a:t>" </a:t>
            </a:r>
            <a:r>
              <a:rPr lang="ar-IQ" sz="2000" b="1" dirty="0">
                <a:solidFill>
                  <a:srgbClr val="00B050"/>
                </a:solidFill>
                <a:latin typeface="Arial" panose="020B0604020202020204" pitchFamily="34" charset="0"/>
                <a:ea typeface="Calibri" panose="020F0502020204030204" pitchFamily="34" charset="0"/>
                <a:cs typeface="Arial" panose="020B0604020202020204" pitchFamily="34" charset="0"/>
              </a:rPr>
              <a:t>إنما أشعار هؤلاء المحدثين مثل أبي نواس وغيره- مثل الريحان يُشم يوما ويذوي فيرمى به- وأشعار القدماء مثل المسك والعنبر كلما حركته ازداد طيبا</a:t>
            </a:r>
            <a:r>
              <a:rPr lang="ar-IQ" sz="2000" dirty="0">
                <a:solidFill>
                  <a:srgbClr val="00B050"/>
                </a:solidFill>
                <a:latin typeface="Arial" panose="020B0604020202020204" pitchFamily="34" charset="0"/>
                <a:ea typeface="Calibri" panose="020F0502020204030204" pitchFamily="34" charset="0"/>
                <a:cs typeface="Arial" panose="020B0604020202020204" pitchFamily="34" charset="0"/>
              </a:rPr>
              <a:t>"</a:t>
            </a:r>
            <a:r>
              <a:rPr lang="ar-JO" sz="2000" dirty="0">
                <a:solidFill>
                  <a:srgbClr val="00B050"/>
                </a:solidFill>
                <a:latin typeface="Arial" panose="020B0604020202020204" pitchFamily="34" charset="0"/>
                <a:ea typeface="Calibri" panose="020F0502020204030204" pitchFamily="34" charset="0"/>
                <a:cs typeface="Arial" panose="020B0604020202020204" pitchFamily="34" charset="0"/>
              </a:rPr>
              <a:t>.</a:t>
            </a:r>
            <a:endParaRPr lang="en-US" sz="2000" dirty="0">
              <a:latin typeface="Arial" panose="020B0604020202020204" pitchFamily="34" charset="0"/>
              <a:ea typeface="Calibri" panose="020F0502020204030204" pitchFamily="34" charset="0"/>
              <a:cs typeface="Arial" panose="020B0604020202020204" pitchFamily="34" charset="0"/>
            </a:endParaRPr>
          </a:p>
          <a:p>
            <a:pPr algn="just" rtl="1">
              <a:lnSpc>
                <a:spcPct val="150000"/>
              </a:lnSpc>
              <a:spcAft>
                <a:spcPts val="1000"/>
              </a:spcAft>
            </a:pPr>
            <a:r>
              <a:rPr lang="ar-IQ" sz="2000" dirty="0">
                <a:latin typeface="Arial" panose="020B0604020202020204" pitchFamily="34" charset="0"/>
                <a:ea typeface="Calibri" panose="020F0502020204030204" pitchFamily="34" charset="0"/>
                <a:cs typeface="Arial" panose="020B0604020202020204" pitchFamily="34" charset="0"/>
              </a:rPr>
              <a:t> يبدو أن ابن الأعرابي لم يكن يحب ما نظمه الشعراء المحدثين وخاصة قصائد أبي تمام ، مما يدل على هذا القول؛ ما روي عن </a:t>
            </a:r>
            <a:r>
              <a:rPr lang="ar-IQ" sz="2000" dirty="0">
                <a:solidFill>
                  <a:srgbClr val="FF0000"/>
                </a:solidFill>
                <a:latin typeface="Arial" panose="020B0604020202020204" pitchFamily="34" charset="0"/>
                <a:ea typeface="Calibri" panose="020F0502020204030204" pitchFamily="34" charset="0"/>
                <a:cs typeface="Arial" panose="020B0604020202020204" pitchFamily="34" charset="0"/>
              </a:rPr>
              <a:t>الطوسي</a:t>
            </a:r>
            <a:r>
              <a:rPr lang="ar-IQ" sz="2000" dirty="0">
                <a:latin typeface="Arial" panose="020B0604020202020204" pitchFamily="34" charset="0"/>
                <a:ea typeface="Calibri" panose="020F0502020204030204" pitchFamily="34" charset="0"/>
                <a:cs typeface="Arial" panose="020B0604020202020204" pitchFamily="34" charset="0"/>
              </a:rPr>
              <a:t>، حيث طلب منه </a:t>
            </a:r>
            <a:r>
              <a:rPr lang="ar-IQ" sz="2000" dirty="0">
                <a:solidFill>
                  <a:srgbClr val="FF0000"/>
                </a:solidFill>
                <a:latin typeface="Arial" panose="020B0604020202020204" pitchFamily="34" charset="0"/>
                <a:ea typeface="Calibri" panose="020F0502020204030204" pitchFamily="34" charset="0"/>
                <a:cs typeface="Arial" panose="020B0604020202020204" pitchFamily="34" charset="0"/>
              </a:rPr>
              <a:t>ابن الأعرابي </a:t>
            </a:r>
            <a:r>
              <a:rPr lang="ar-IQ" sz="2000" dirty="0">
                <a:latin typeface="Arial" panose="020B0604020202020204" pitchFamily="34" charset="0"/>
                <a:ea typeface="Calibri" panose="020F0502020204030204" pitchFamily="34" charset="0"/>
                <a:cs typeface="Arial" panose="020B0604020202020204" pitchFamily="34" charset="0"/>
              </a:rPr>
              <a:t>أن يقرأ عليه أشعاراً، يبدو أن الطوسي كان معجبا بأشعار أبي تمام لبعض شعر</a:t>
            </a:r>
            <a:r>
              <a:rPr lang="ar-JO" sz="2000" dirty="0">
                <a:latin typeface="Arial" panose="020B0604020202020204" pitchFamily="34" charset="0"/>
                <a:ea typeface="Calibri" panose="020F0502020204030204" pitchFamily="34" charset="0"/>
                <a:cs typeface="Arial" panose="020B0604020202020204" pitchFamily="34" charset="0"/>
              </a:rPr>
              <a:t>ا</a:t>
            </a:r>
            <a:r>
              <a:rPr lang="ar-IQ" sz="2000" dirty="0">
                <a:latin typeface="Arial" panose="020B0604020202020204" pitchFamily="34" charset="0"/>
                <a:ea typeface="Calibri" panose="020F0502020204030204" pitchFamily="34" charset="0"/>
                <a:cs typeface="Arial" panose="020B0604020202020204" pitchFamily="34" charset="0"/>
              </a:rPr>
              <a:t>ء هذيل، فقرأ عليه من أشعار هذيل، ثم قرأ أرجوزة أبي تمام على أنها لبعض شعراء هذيل قائلاً :  </a:t>
            </a:r>
            <a:endParaRPr lang="en-US" sz="2000" dirty="0">
              <a:latin typeface="Arial" panose="020B0604020202020204" pitchFamily="34" charset="0"/>
              <a:ea typeface="Calibri" panose="020F0502020204030204" pitchFamily="34" charset="0"/>
              <a:cs typeface="Arial" panose="020B0604020202020204" pitchFamily="34" charset="0"/>
            </a:endParaRPr>
          </a:p>
          <a:p>
            <a:pPr algn="just" rtl="1">
              <a:lnSpc>
                <a:spcPct val="150000"/>
              </a:lnSpc>
              <a:spcAft>
                <a:spcPts val="1000"/>
              </a:spcAft>
            </a:pPr>
            <a:r>
              <a:rPr lang="ar-IQ" sz="2000" dirty="0">
                <a:latin typeface="Arial" panose="020B0604020202020204" pitchFamily="34" charset="0"/>
                <a:ea typeface="Calibri" panose="020F0502020204030204" pitchFamily="34" charset="0"/>
                <a:cs typeface="Arial" panose="020B0604020202020204" pitchFamily="34" charset="0"/>
              </a:rPr>
              <a:t>  </a:t>
            </a:r>
            <a:r>
              <a:rPr lang="ar-IQ" sz="2000" b="1" dirty="0">
                <a:latin typeface="Arial" panose="020B0604020202020204" pitchFamily="34" charset="0"/>
                <a:ea typeface="Calibri" panose="020F0502020204030204" pitchFamily="34" charset="0"/>
                <a:cs typeface="Arial" panose="020B0604020202020204" pitchFamily="34" charset="0"/>
              </a:rPr>
              <a:t>وعاذلٍ عذلته في عذله                        فظن أني جاهل من جهله . </a:t>
            </a: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9734316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1"/>
          <p:cNvSpPr txBox="1">
            <a:spLocks/>
          </p:cNvSpPr>
          <p:nvPr/>
        </p:nvSpPr>
        <p:spPr>
          <a:xfrm>
            <a:off x="220639" y="457200"/>
            <a:ext cx="8229600" cy="837016"/>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rtl="1">
              <a:lnSpc>
                <a:spcPct val="115000"/>
              </a:lnSpc>
              <a:spcAft>
                <a:spcPts val="1000"/>
              </a:spcAft>
            </a:pPr>
            <a:r>
              <a:rPr lang="ar-JO" sz="2000" b="1" smtClean="0">
                <a:solidFill>
                  <a:srgbClr val="FF0000"/>
                </a:solidFill>
                <a:latin typeface="Calibri" panose="020F0502020204030204" pitchFamily="34" charset="0"/>
                <a:ea typeface="Calibri" panose="020F0502020204030204" pitchFamily="34"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p:txBody>
      </p:sp>
      <p:sp>
        <p:nvSpPr>
          <p:cNvPr id="7" name="Rectangle 6"/>
          <p:cNvSpPr/>
          <p:nvPr/>
        </p:nvSpPr>
        <p:spPr>
          <a:xfrm>
            <a:off x="830239" y="2133598"/>
            <a:ext cx="7323161" cy="461665"/>
          </a:xfrm>
          <a:prstGeom prst="rect">
            <a:avLst/>
          </a:prstGeom>
        </p:spPr>
        <p:txBody>
          <a:bodyPr wrap="square">
            <a:spAutoFit/>
          </a:bodyPr>
          <a:lstStyle/>
          <a:p>
            <a:pPr algn="r" rtl="1"/>
            <a:r>
              <a:rPr lang="en-US" sz="2400" dirty="0" smtClean="0"/>
              <a:t> </a:t>
            </a:r>
            <a:r>
              <a:rPr lang="ar-JO" sz="2400" dirty="0" smtClean="0">
                <a:solidFill>
                  <a:srgbClr val="0070C0"/>
                </a:solidFill>
              </a:rPr>
              <a:t> </a:t>
            </a:r>
          </a:p>
        </p:txBody>
      </p:sp>
      <p:sp>
        <p:nvSpPr>
          <p:cNvPr id="4" name="Rectangle 3"/>
          <p:cNvSpPr/>
          <p:nvPr/>
        </p:nvSpPr>
        <p:spPr>
          <a:xfrm>
            <a:off x="685800" y="565462"/>
            <a:ext cx="6705600" cy="1015663"/>
          </a:xfrm>
          <a:prstGeom prst="rect">
            <a:avLst/>
          </a:prstGeom>
        </p:spPr>
        <p:txBody>
          <a:bodyPr wrap="square">
            <a:spAutoFit/>
          </a:bodyPr>
          <a:lstStyle/>
          <a:p>
            <a:pPr algn="ctr" rtl="1"/>
            <a:r>
              <a:rPr lang="ar-JO" sz="6000" b="1" dirty="0" smtClean="0">
                <a:solidFill>
                  <a:srgbClr val="C00000"/>
                </a:solidFill>
                <a:latin typeface="Arabic Typesetting" panose="03020402040406030203" pitchFamily="66" charset="-78"/>
                <a:cs typeface="Arabic Typesetting" panose="03020402040406030203" pitchFamily="66" charset="-78"/>
              </a:rPr>
              <a:t>  </a:t>
            </a:r>
            <a:endParaRPr lang="en-US" sz="2800" b="1" dirty="0">
              <a:latin typeface="Arabic Typesetting" panose="03020402040406030203" pitchFamily="66" charset="-78"/>
              <a:cs typeface="Arabic Typesetting" panose="03020402040406030203" pitchFamily="66" charset="-78"/>
            </a:endParaRPr>
          </a:p>
        </p:txBody>
      </p:sp>
      <p:sp>
        <p:nvSpPr>
          <p:cNvPr id="2" name="Rectangle 1"/>
          <p:cNvSpPr/>
          <p:nvPr/>
        </p:nvSpPr>
        <p:spPr>
          <a:xfrm>
            <a:off x="830239" y="2819400"/>
            <a:ext cx="7619999" cy="390684"/>
          </a:xfrm>
          <a:prstGeom prst="rect">
            <a:avLst/>
          </a:prstGeom>
        </p:spPr>
        <p:txBody>
          <a:bodyPr wrap="square">
            <a:spAutoFit/>
          </a:bodyPr>
          <a:lstStyle/>
          <a:p>
            <a:pPr algn="just" rtl="1">
              <a:lnSpc>
                <a:spcPct val="115000"/>
              </a:lnSpc>
              <a:spcAft>
                <a:spcPts val="1000"/>
              </a:spcAft>
            </a:pPr>
            <a:r>
              <a:rPr lang="ar-JO" dirty="0" smtClean="0">
                <a:latin typeface="Calibri" panose="020F0502020204030204" pitchFamily="34" charset="0"/>
                <a:ea typeface="Calibri" panose="020F050202020403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914400" y="762000"/>
            <a:ext cx="7467600" cy="670183"/>
          </a:xfrm>
          <a:prstGeom prst="rect">
            <a:avLst/>
          </a:prstGeom>
        </p:spPr>
        <p:txBody>
          <a:bodyPr wrap="square">
            <a:spAutoFit/>
          </a:bodyPr>
          <a:lstStyle/>
          <a:p>
            <a:pPr algn="just" rtl="1">
              <a:lnSpc>
                <a:spcPct val="150000"/>
              </a:lnSpc>
            </a:pPr>
            <a:r>
              <a:rPr lang="ar-JO" sz="2800" dirty="0" smtClean="0">
                <a:latin typeface="Arial Black" panose="020B0A04020102020204" pitchFamily="34" charset="0"/>
              </a:rPr>
              <a:t> </a:t>
            </a:r>
            <a:endParaRPr lang="en-US" sz="2800" dirty="0"/>
          </a:p>
        </p:txBody>
      </p:sp>
      <p:sp>
        <p:nvSpPr>
          <p:cNvPr id="6" name="Rectangle 5"/>
          <p:cNvSpPr/>
          <p:nvPr/>
        </p:nvSpPr>
        <p:spPr>
          <a:xfrm>
            <a:off x="533401" y="762000"/>
            <a:ext cx="8153400" cy="4744889"/>
          </a:xfrm>
          <a:prstGeom prst="rect">
            <a:avLst/>
          </a:prstGeom>
        </p:spPr>
        <p:txBody>
          <a:bodyPr wrap="square">
            <a:spAutoFit/>
          </a:bodyPr>
          <a:lstStyle/>
          <a:p>
            <a:pPr algn="just" rtl="1">
              <a:lnSpc>
                <a:spcPct val="150000"/>
              </a:lnSpc>
              <a:spcAft>
                <a:spcPts val="1000"/>
              </a:spcAft>
            </a:pPr>
            <a:r>
              <a:rPr lang="ar-IQ" sz="2800" dirty="0">
                <a:latin typeface="Arial" panose="020B0604020202020204" pitchFamily="34" charset="0"/>
                <a:ea typeface="Calibri" panose="020F0502020204030204" pitchFamily="34" charset="0"/>
                <a:cs typeface="Arial" panose="020B0604020202020204" pitchFamily="34" charset="0"/>
              </a:rPr>
              <a:t>حتى أتمها فقال له ابن الأعرابي: </a:t>
            </a:r>
            <a:r>
              <a:rPr lang="ar-IQ" sz="2800" b="1" dirty="0">
                <a:solidFill>
                  <a:srgbClr val="FF0000"/>
                </a:solidFill>
                <a:latin typeface="Arial" panose="020B0604020202020204" pitchFamily="34" charset="0"/>
                <a:ea typeface="Calibri" panose="020F0502020204030204" pitchFamily="34" charset="0"/>
                <a:cs typeface="Arial" panose="020B0604020202020204" pitchFamily="34" charset="0"/>
              </a:rPr>
              <a:t>" أكتب لي هذه، فكتبتها له، ثم قلت أحسنة هي؟ قال: ما سمعت بأحسن منها.  فقلت إنها لإبي تمام، فقال خرقٌ خرق". </a:t>
            </a:r>
            <a:r>
              <a:rPr lang="ar-IQ" sz="2800"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ar-IQ" sz="2800" dirty="0">
                <a:latin typeface="Arial" panose="020B0604020202020204" pitchFamily="34" charset="0"/>
                <a:ea typeface="Calibri" panose="020F0502020204030204" pitchFamily="34" charset="0"/>
                <a:cs typeface="Arial" panose="020B0604020202020204" pitchFamily="34" charset="0"/>
              </a:rPr>
              <a:t>يبدو أن تعصب ابن الأعرابي وغيره من اللغويين والرواة لم يكن نابعاً من نقد الشعر وذكرهم لعيوبه، وإنما كان نابعا من كراهيتهم للمذهب الشعري الجديد،</a:t>
            </a:r>
            <a:r>
              <a:rPr lang="ar-IQ" sz="2800" b="1" dirty="0">
                <a:latin typeface="Arial" panose="020B0604020202020204" pitchFamily="34" charset="0"/>
                <a:ea typeface="Calibri" panose="020F0502020204030204" pitchFamily="34" charset="0"/>
                <a:cs typeface="Arial" panose="020B0604020202020204" pitchFamily="34" charset="0"/>
              </a:rPr>
              <a:t> </a:t>
            </a:r>
            <a:r>
              <a:rPr lang="ar-IQ" sz="2800" dirty="0">
                <a:latin typeface="Arial" panose="020B0604020202020204" pitchFamily="34" charset="0"/>
                <a:ea typeface="Calibri" panose="020F0502020204030204" pitchFamily="34" charset="0"/>
                <a:cs typeface="Arial" panose="020B0604020202020204" pitchFamily="34" charset="0"/>
              </a:rPr>
              <a:t>ومع ذلك، فقد كان ابن الأعرابي، يحفظ كثيراً من شعر خصمه أبي تمام، ويتمثل به، وهو لا يدري أنه له.</a:t>
            </a:r>
            <a:endParaRPr lang="en-US" sz="2800" dirty="0">
              <a:latin typeface="Arial" panose="020B0604020202020204" pitchFamily="34" charset="0"/>
              <a:ea typeface="Calibri" panose="020F0502020204030204" pitchFamily="34" charset="0"/>
              <a:cs typeface="Arial" panose="020B0604020202020204" pitchFamily="34" charset="0"/>
            </a:endParaRPr>
          </a:p>
          <a:p>
            <a:pPr algn="just" rtl="1">
              <a:lnSpc>
                <a:spcPct val="150000"/>
              </a:lnSpc>
              <a:spcAft>
                <a:spcPts val="1000"/>
              </a:spcAft>
            </a:pPr>
            <a:r>
              <a:rPr lang="ar-IQ" sz="2800" baseline="30000" dirty="0">
                <a:latin typeface="Arial" panose="020B0604020202020204" pitchFamily="34" charset="0"/>
                <a:ea typeface="Calibri" panose="020F0502020204030204" pitchFamily="34" charset="0"/>
                <a:cs typeface="Arial" panose="020B0604020202020204" pitchFamily="34" charset="0"/>
              </a:rPr>
              <a:t>*الخرق: من لايحسن عمله أو يجهل بصنعته</a:t>
            </a:r>
            <a:endParaRPr lang="en-US"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5834088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1"/>
          <p:cNvSpPr txBox="1">
            <a:spLocks/>
          </p:cNvSpPr>
          <p:nvPr/>
        </p:nvSpPr>
        <p:spPr>
          <a:xfrm>
            <a:off x="220639" y="457200"/>
            <a:ext cx="8229600" cy="837016"/>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rtl="1">
              <a:lnSpc>
                <a:spcPct val="115000"/>
              </a:lnSpc>
              <a:spcAft>
                <a:spcPts val="1000"/>
              </a:spcAft>
            </a:pPr>
            <a:r>
              <a:rPr lang="ar-JO" sz="2000" b="1" smtClean="0">
                <a:solidFill>
                  <a:srgbClr val="FF0000"/>
                </a:solidFill>
                <a:latin typeface="Calibri" panose="020F0502020204030204" pitchFamily="34" charset="0"/>
                <a:ea typeface="Calibri" panose="020F0502020204030204" pitchFamily="34"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p:txBody>
      </p:sp>
      <p:sp>
        <p:nvSpPr>
          <p:cNvPr id="7" name="Rectangle 6"/>
          <p:cNvSpPr/>
          <p:nvPr/>
        </p:nvSpPr>
        <p:spPr>
          <a:xfrm>
            <a:off x="830239" y="2133598"/>
            <a:ext cx="7323161" cy="461665"/>
          </a:xfrm>
          <a:prstGeom prst="rect">
            <a:avLst/>
          </a:prstGeom>
        </p:spPr>
        <p:txBody>
          <a:bodyPr wrap="square">
            <a:spAutoFit/>
          </a:bodyPr>
          <a:lstStyle/>
          <a:p>
            <a:pPr algn="r" rtl="1"/>
            <a:r>
              <a:rPr lang="en-US" sz="2400" dirty="0" smtClean="0"/>
              <a:t> </a:t>
            </a:r>
            <a:r>
              <a:rPr lang="ar-JO" sz="2400" dirty="0" smtClean="0">
                <a:solidFill>
                  <a:srgbClr val="0070C0"/>
                </a:solidFill>
              </a:rPr>
              <a:t> </a:t>
            </a:r>
          </a:p>
        </p:txBody>
      </p:sp>
      <p:sp>
        <p:nvSpPr>
          <p:cNvPr id="4" name="Rectangle 3"/>
          <p:cNvSpPr/>
          <p:nvPr/>
        </p:nvSpPr>
        <p:spPr>
          <a:xfrm>
            <a:off x="685800" y="573050"/>
            <a:ext cx="6705600" cy="1015663"/>
          </a:xfrm>
          <a:prstGeom prst="rect">
            <a:avLst/>
          </a:prstGeom>
        </p:spPr>
        <p:txBody>
          <a:bodyPr wrap="square">
            <a:spAutoFit/>
          </a:bodyPr>
          <a:lstStyle/>
          <a:p>
            <a:pPr algn="just" rtl="1"/>
            <a:r>
              <a:rPr lang="ar-IQ" sz="6000" b="1" dirty="0">
                <a:solidFill>
                  <a:srgbClr val="C00000"/>
                </a:solidFill>
              </a:rPr>
              <a:t>نظرة ابن قتيبة للشعر</a:t>
            </a:r>
            <a:endParaRPr lang="en-US" sz="6000" dirty="0">
              <a:solidFill>
                <a:srgbClr val="C00000"/>
              </a:solidFill>
            </a:endParaRPr>
          </a:p>
        </p:txBody>
      </p:sp>
      <p:sp>
        <p:nvSpPr>
          <p:cNvPr id="2" name="Rectangle 1"/>
          <p:cNvSpPr/>
          <p:nvPr/>
        </p:nvSpPr>
        <p:spPr>
          <a:xfrm>
            <a:off x="830239" y="2819400"/>
            <a:ext cx="7619999" cy="390684"/>
          </a:xfrm>
          <a:prstGeom prst="rect">
            <a:avLst/>
          </a:prstGeom>
        </p:spPr>
        <p:txBody>
          <a:bodyPr wrap="square">
            <a:spAutoFit/>
          </a:bodyPr>
          <a:lstStyle/>
          <a:p>
            <a:pPr algn="just" rtl="1">
              <a:lnSpc>
                <a:spcPct val="115000"/>
              </a:lnSpc>
              <a:spcAft>
                <a:spcPts val="1000"/>
              </a:spcAft>
            </a:pPr>
            <a:r>
              <a:rPr lang="ar-JO" dirty="0" smtClean="0">
                <a:latin typeface="Calibri" panose="020F0502020204030204" pitchFamily="34" charset="0"/>
                <a:ea typeface="Calibri" panose="020F050202020403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914400" y="762000"/>
            <a:ext cx="7467600" cy="670183"/>
          </a:xfrm>
          <a:prstGeom prst="rect">
            <a:avLst/>
          </a:prstGeom>
        </p:spPr>
        <p:txBody>
          <a:bodyPr wrap="square">
            <a:spAutoFit/>
          </a:bodyPr>
          <a:lstStyle/>
          <a:p>
            <a:pPr algn="just" rtl="1">
              <a:lnSpc>
                <a:spcPct val="150000"/>
              </a:lnSpc>
            </a:pPr>
            <a:r>
              <a:rPr lang="ar-JO" sz="2800" dirty="0" smtClean="0">
                <a:latin typeface="Arial Black" panose="020B0A04020102020204" pitchFamily="34" charset="0"/>
              </a:rPr>
              <a:t> </a:t>
            </a:r>
            <a:endParaRPr lang="en-US" sz="2800" dirty="0"/>
          </a:p>
        </p:txBody>
      </p:sp>
      <p:sp>
        <p:nvSpPr>
          <p:cNvPr id="6" name="Rectangle 5"/>
          <p:cNvSpPr/>
          <p:nvPr/>
        </p:nvSpPr>
        <p:spPr>
          <a:xfrm>
            <a:off x="457201" y="1736982"/>
            <a:ext cx="8534399" cy="3785652"/>
          </a:xfrm>
          <a:prstGeom prst="rect">
            <a:avLst/>
          </a:prstGeom>
        </p:spPr>
        <p:txBody>
          <a:bodyPr wrap="square">
            <a:spAutoFit/>
          </a:bodyPr>
          <a:lstStyle/>
          <a:p>
            <a:pPr algn="just" rtl="1">
              <a:lnSpc>
                <a:spcPct val="150000"/>
              </a:lnSpc>
            </a:pPr>
            <a:r>
              <a:rPr lang="ar-IQ" sz="2000" dirty="0" smtClean="0">
                <a:latin typeface="Arial" panose="020B0604020202020204" pitchFamily="34" charset="0"/>
                <a:cs typeface="Arial" panose="020B0604020202020204" pitchFamily="34" charset="0"/>
              </a:rPr>
              <a:t>بحث </a:t>
            </a:r>
            <a:r>
              <a:rPr lang="ar-IQ" sz="2000" dirty="0">
                <a:latin typeface="Arial" panose="020B0604020202020204" pitchFamily="34" charset="0"/>
                <a:cs typeface="Arial" panose="020B0604020202020204" pitchFamily="34" charset="0"/>
              </a:rPr>
              <a:t>ابن قتيبة في السبب الذي يجعل شعر شاعرٍ مختلفاٍ عن آخر. لذلك تناول الجانب المتعلق بمجالات الأديب والمبدع، فذكر الأوقات التي يجعل الشاعر في حالة استرسال موهبته منها: </a:t>
            </a:r>
            <a:endParaRPr lang="en-US" sz="2000" dirty="0" smtClean="0">
              <a:latin typeface="Arial" panose="020B0604020202020204" pitchFamily="34" charset="0"/>
              <a:cs typeface="Arial" panose="020B0604020202020204" pitchFamily="34" charset="0"/>
            </a:endParaRPr>
          </a:p>
          <a:p>
            <a:pPr algn="just" rtl="1">
              <a:lnSpc>
                <a:spcPct val="150000"/>
              </a:lnSpc>
            </a:pPr>
            <a:r>
              <a:rPr lang="ar-IQ" sz="2000" dirty="0" smtClean="0">
                <a:solidFill>
                  <a:srgbClr val="00B0F0"/>
                </a:solidFill>
                <a:latin typeface="Arial" panose="020B0604020202020204" pitchFamily="34" charset="0"/>
                <a:cs typeface="Arial" panose="020B0604020202020204" pitchFamily="34" charset="0"/>
              </a:rPr>
              <a:t>" </a:t>
            </a:r>
            <a:r>
              <a:rPr lang="ar-IQ" sz="2000" b="1" dirty="0">
                <a:solidFill>
                  <a:srgbClr val="00B0F0"/>
                </a:solidFill>
                <a:latin typeface="Arial" panose="020B0604020202020204" pitchFamily="34" charset="0"/>
                <a:cs typeface="Arial" panose="020B0604020202020204" pitchFamily="34" charset="0"/>
              </a:rPr>
              <a:t>أول الليل قبل تغشي الكرى ومنها صدر النهار قبل الغَداء ومنها يوم شرب الدواء ومنها الخلوة في الحبس والمسير ، ولهذه العلل تختلف أشعار الشاعر و رسائل الكاتب</a:t>
            </a:r>
            <a:r>
              <a:rPr lang="ar-IQ" sz="2000" dirty="0">
                <a:solidFill>
                  <a:srgbClr val="00B0F0"/>
                </a:solidFill>
                <a:latin typeface="Arial" panose="020B0604020202020204" pitchFamily="34" charset="0"/>
                <a:cs typeface="Arial" panose="020B0604020202020204" pitchFamily="34" charset="0"/>
              </a:rPr>
              <a:t>".  </a:t>
            </a:r>
            <a:endParaRPr lang="en-US" sz="2000" dirty="0" smtClean="0">
              <a:solidFill>
                <a:srgbClr val="00B0F0"/>
              </a:solidFill>
              <a:latin typeface="Arial" panose="020B0604020202020204" pitchFamily="34" charset="0"/>
              <a:cs typeface="Arial" panose="020B0604020202020204" pitchFamily="34" charset="0"/>
            </a:endParaRPr>
          </a:p>
          <a:p>
            <a:pPr algn="just" rtl="1">
              <a:lnSpc>
                <a:spcPct val="150000"/>
              </a:lnSpc>
            </a:pPr>
            <a:r>
              <a:rPr lang="ar-IQ" sz="2000" dirty="0" smtClean="0">
                <a:latin typeface="Arial" panose="020B0604020202020204" pitchFamily="34" charset="0"/>
                <a:cs typeface="Arial" panose="020B0604020202020204" pitchFamily="34" charset="0"/>
              </a:rPr>
              <a:t> </a:t>
            </a:r>
            <a:r>
              <a:rPr lang="ar-IQ" sz="2000" dirty="0">
                <a:latin typeface="Arial" panose="020B0604020202020204" pitchFamily="34" charset="0"/>
                <a:cs typeface="Arial" panose="020B0604020202020204" pitchFamily="34" charset="0"/>
              </a:rPr>
              <a:t>كما تحدث ابن قتيبة أيضاً عن الأسباب التي تدعو الشاعر لنظم القصيدة ويذكر منها: </a:t>
            </a:r>
            <a:endParaRPr lang="en-US" sz="2000" dirty="0" smtClean="0">
              <a:latin typeface="Arial" panose="020B0604020202020204" pitchFamily="34" charset="0"/>
              <a:cs typeface="Arial" panose="020B0604020202020204" pitchFamily="34" charset="0"/>
            </a:endParaRPr>
          </a:p>
          <a:p>
            <a:pPr algn="just" rtl="1">
              <a:lnSpc>
                <a:spcPct val="150000"/>
              </a:lnSpc>
            </a:pPr>
            <a:r>
              <a:rPr lang="ar-IQ" sz="2000" b="1" dirty="0" smtClean="0">
                <a:latin typeface="Arial" panose="020B0604020202020204" pitchFamily="34" charset="0"/>
                <a:cs typeface="Arial" panose="020B0604020202020204" pitchFamily="34" charset="0"/>
              </a:rPr>
              <a:t> </a:t>
            </a:r>
            <a:r>
              <a:rPr lang="ar-IQ" sz="2000" b="1" dirty="0">
                <a:solidFill>
                  <a:srgbClr val="C00000"/>
                </a:solidFill>
                <a:latin typeface="Arial" panose="020B0604020202020204" pitchFamily="34" charset="0"/>
                <a:cs typeface="Arial" panose="020B0604020202020204" pitchFamily="34" charset="0"/>
              </a:rPr>
              <a:t>الطمع والشراب والطرب والغضب، </a:t>
            </a:r>
            <a:r>
              <a:rPr lang="ar-IQ" sz="2000" dirty="0">
                <a:latin typeface="Arial" panose="020B0604020202020204" pitchFamily="34" charset="0"/>
                <a:cs typeface="Arial" panose="020B0604020202020204" pitchFamily="34" charset="0"/>
              </a:rPr>
              <a:t>وهو يرى أيضا بأن الشعراء يختلفون في مدى استجابتهم إلى هذه الحالات ولذلك  تختلف قصائدهم. ولا يؤثر اختلاف الأزمنة والأمكنة عن جودة القصيدة وإنما الذي يجعل شعر شاعر أو رسائل كاتب مختلفاً عن آخر عدا موهبتهم هي مدى استجابتهم لهذه الحالات وتلك الأمور.</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24698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1"/>
          <p:cNvSpPr txBox="1">
            <a:spLocks/>
          </p:cNvSpPr>
          <p:nvPr/>
        </p:nvSpPr>
        <p:spPr>
          <a:xfrm>
            <a:off x="220639" y="457200"/>
            <a:ext cx="8229600" cy="837016"/>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rtl="1">
              <a:lnSpc>
                <a:spcPct val="115000"/>
              </a:lnSpc>
              <a:spcAft>
                <a:spcPts val="1000"/>
              </a:spcAft>
            </a:pPr>
            <a:r>
              <a:rPr lang="ar-JO" sz="2000" b="1" smtClean="0">
                <a:solidFill>
                  <a:srgbClr val="FF0000"/>
                </a:solidFill>
                <a:latin typeface="Calibri" panose="020F0502020204030204" pitchFamily="34" charset="0"/>
                <a:ea typeface="Calibri" panose="020F0502020204030204" pitchFamily="34"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p:txBody>
      </p:sp>
      <p:sp>
        <p:nvSpPr>
          <p:cNvPr id="7" name="Rectangle 6"/>
          <p:cNvSpPr/>
          <p:nvPr/>
        </p:nvSpPr>
        <p:spPr>
          <a:xfrm>
            <a:off x="830239" y="2133598"/>
            <a:ext cx="7323161" cy="461665"/>
          </a:xfrm>
          <a:prstGeom prst="rect">
            <a:avLst/>
          </a:prstGeom>
        </p:spPr>
        <p:txBody>
          <a:bodyPr wrap="square">
            <a:spAutoFit/>
          </a:bodyPr>
          <a:lstStyle/>
          <a:p>
            <a:pPr algn="r" rtl="1"/>
            <a:r>
              <a:rPr lang="en-US" sz="2400" dirty="0" smtClean="0"/>
              <a:t> </a:t>
            </a:r>
            <a:r>
              <a:rPr lang="ar-JO" sz="2400" dirty="0" smtClean="0">
                <a:solidFill>
                  <a:srgbClr val="0070C0"/>
                </a:solidFill>
              </a:rPr>
              <a:t> </a:t>
            </a:r>
          </a:p>
        </p:txBody>
      </p:sp>
      <p:sp>
        <p:nvSpPr>
          <p:cNvPr id="4" name="Rectangle 3"/>
          <p:cNvSpPr/>
          <p:nvPr/>
        </p:nvSpPr>
        <p:spPr>
          <a:xfrm>
            <a:off x="685800" y="565462"/>
            <a:ext cx="6705600" cy="1015663"/>
          </a:xfrm>
          <a:prstGeom prst="rect">
            <a:avLst/>
          </a:prstGeom>
        </p:spPr>
        <p:txBody>
          <a:bodyPr wrap="square">
            <a:spAutoFit/>
          </a:bodyPr>
          <a:lstStyle/>
          <a:p>
            <a:pPr algn="ctr" rtl="1"/>
            <a:r>
              <a:rPr lang="ar-JO" sz="6000" b="1" dirty="0" smtClean="0">
                <a:solidFill>
                  <a:srgbClr val="C00000"/>
                </a:solidFill>
                <a:latin typeface="Arabic Typesetting" panose="03020402040406030203" pitchFamily="66" charset="-78"/>
                <a:cs typeface="Arabic Typesetting" panose="03020402040406030203" pitchFamily="66" charset="-78"/>
              </a:rPr>
              <a:t>  </a:t>
            </a:r>
            <a:endParaRPr lang="en-US" sz="2800" b="1" dirty="0">
              <a:latin typeface="Arabic Typesetting" panose="03020402040406030203" pitchFamily="66" charset="-78"/>
              <a:cs typeface="Arabic Typesetting" panose="03020402040406030203" pitchFamily="66" charset="-78"/>
            </a:endParaRPr>
          </a:p>
        </p:txBody>
      </p:sp>
      <p:sp>
        <p:nvSpPr>
          <p:cNvPr id="2" name="Rectangle 1"/>
          <p:cNvSpPr/>
          <p:nvPr/>
        </p:nvSpPr>
        <p:spPr>
          <a:xfrm>
            <a:off x="830239" y="2819400"/>
            <a:ext cx="7619999" cy="390684"/>
          </a:xfrm>
          <a:prstGeom prst="rect">
            <a:avLst/>
          </a:prstGeom>
        </p:spPr>
        <p:txBody>
          <a:bodyPr wrap="square">
            <a:spAutoFit/>
          </a:bodyPr>
          <a:lstStyle/>
          <a:p>
            <a:pPr algn="just" rtl="1">
              <a:lnSpc>
                <a:spcPct val="115000"/>
              </a:lnSpc>
              <a:spcAft>
                <a:spcPts val="1000"/>
              </a:spcAft>
            </a:pPr>
            <a:r>
              <a:rPr lang="ar-JO" dirty="0" smtClean="0">
                <a:latin typeface="Calibri" panose="020F0502020204030204" pitchFamily="34" charset="0"/>
                <a:ea typeface="Calibri" panose="020F050202020403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914400" y="762000"/>
            <a:ext cx="7467600" cy="670183"/>
          </a:xfrm>
          <a:prstGeom prst="rect">
            <a:avLst/>
          </a:prstGeom>
        </p:spPr>
        <p:txBody>
          <a:bodyPr wrap="square">
            <a:spAutoFit/>
          </a:bodyPr>
          <a:lstStyle/>
          <a:p>
            <a:pPr algn="just" rtl="1">
              <a:lnSpc>
                <a:spcPct val="150000"/>
              </a:lnSpc>
            </a:pPr>
            <a:r>
              <a:rPr lang="ar-JO" sz="2800" dirty="0" smtClean="0">
                <a:latin typeface="Arial Black" panose="020B0A04020102020204" pitchFamily="34" charset="0"/>
              </a:rPr>
              <a:t> </a:t>
            </a:r>
            <a:endParaRPr lang="en-US" sz="2800" dirty="0"/>
          </a:p>
        </p:txBody>
      </p:sp>
      <p:sp>
        <p:nvSpPr>
          <p:cNvPr id="6" name="Rectangle 5"/>
          <p:cNvSpPr/>
          <p:nvPr/>
        </p:nvSpPr>
        <p:spPr>
          <a:xfrm>
            <a:off x="220639" y="565462"/>
            <a:ext cx="8618561" cy="5170646"/>
          </a:xfrm>
          <a:prstGeom prst="rect">
            <a:avLst/>
          </a:prstGeom>
        </p:spPr>
        <p:txBody>
          <a:bodyPr wrap="square">
            <a:spAutoFit/>
          </a:bodyPr>
          <a:lstStyle/>
          <a:p>
            <a:pPr algn="just" rtl="1">
              <a:lnSpc>
                <a:spcPct val="150000"/>
              </a:lnSpc>
            </a:pPr>
            <a:r>
              <a:rPr lang="ar-IQ" sz="2000" dirty="0">
                <a:solidFill>
                  <a:srgbClr val="00B050"/>
                </a:solidFill>
                <a:latin typeface="Arial" panose="020B0604020202020204" pitchFamily="34" charset="0"/>
                <a:cs typeface="Arial" panose="020B0604020202020204" pitchFamily="34" charset="0"/>
              </a:rPr>
              <a:t> </a:t>
            </a:r>
            <a:r>
              <a:rPr lang="ar-IQ" sz="2000" b="1" dirty="0">
                <a:solidFill>
                  <a:srgbClr val="00B050"/>
                </a:solidFill>
                <a:latin typeface="Arial" panose="020B0604020202020204" pitchFamily="34" charset="0"/>
                <a:cs typeface="Arial" panose="020B0604020202020204" pitchFamily="34" charset="0"/>
              </a:rPr>
              <a:t>بإمكاننا تسجيل منهج ابن قتية في المقدمة بما يلي: </a:t>
            </a:r>
            <a:endParaRPr lang="en-US" sz="2000" dirty="0">
              <a:solidFill>
                <a:srgbClr val="00B050"/>
              </a:solidFill>
              <a:latin typeface="Arial" panose="020B0604020202020204" pitchFamily="34" charset="0"/>
              <a:cs typeface="Arial" panose="020B0604020202020204" pitchFamily="34" charset="0"/>
            </a:endParaRPr>
          </a:p>
          <a:p>
            <a:pPr algn="just" rtl="1">
              <a:lnSpc>
                <a:spcPct val="150000"/>
              </a:lnSpc>
            </a:pPr>
            <a:r>
              <a:rPr lang="ar-IQ" sz="2000" dirty="0">
                <a:latin typeface="Arial" panose="020B0604020202020204" pitchFamily="34" charset="0"/>
                <a:cs typeface="Arial" panose="020B0604020202020204" pitchFamily="34" charset="0"/>
              </a:rPr>
              <a:t>1- حاول أن يحكم</a:t>
            </a:r>
            <a:r>
              <a:rPr lang="ar-IQ" sz="2000" b="1" dirty="0">
                <a:latin typeface="Arial" panose="020B0604020202020204" pitchFamily="34" charset="0"/>
                <a:cs typeface="Arial" panose="020B0604020202020204" pitchFamily="34" charset="0"/>
              </a:rPr>
              <a:t> </a:t>
            </a:r>
            <a:r>
              <a:rPr lang="ar-IQ" sz="2000" b="1" dirty="0">
                <a:solidFill>
                  <a:srgbClr val="00B050"/>
                </a:solidFill>
                <a:latin typeface="Arial" panose="020B0604020202020204" pitchFamily="34" charset="0"/>
                <a:cs typeface="Arial" panose="020B0604020202020204" pitchFamily="34" charset="0"/>
              </a:rPr>
              <a:t>بموضوعية</a:t>
            </a:r>
            <a:r>
              <a:rPr lang="ar-IQ" sz="2000" dirty="0">
                <a:latin typeface="Arial" panose="020B0604020202020204" pitchFamily="34" charset="0"/>
                <a:cs typeface="Arial" panose="020B0604020202020204" pitchFamily="34" charset="0"/>
              </a:rPr>
              <a:t> على الشعر، رغم تأثره بالجاحظ غير أنه بين عدم التقييد الكامل فهو مع </a:t>
            </a:r>
            <a:r>
              <a:rPr lang="ar-IQ" sz="2000" b="1" dirty="0">
                <a:solidFill>
                  <a:srgbClr val="00B050"/>
                </a:solidFill>
                <a:latin typeface="Arial" panose="020B0604020202020204" pitchFamily="34" charset="0"/>
                <a:cs typeface="Arial" panose="020B0604020202020204" pitchFamily="34" charset="0"/>
              </a:rPr>
              <a:t>الاتفاق دون التقليد</a:t>
            </a:r>
            <a:r>
              <a:rPr lang="ar-IQ" sz="2000" dirty="0">
                <a:solidFill>
                  <a:srgbClr val="00B050"/>
                </a:solidFill>
                <a:latin typeface="Arial" panose="020B0604020202020204" pitchFamily="34" charset="0"/>
                <a:cs typeface="Arial" panose="020B0604020202020204" pitchFamily="34" charset="0"/>
              </a:rPr>
              <a:t>.</a:t>
            </a:r>
            <a:endParaRPr lang="en-US" sz="2000" dirty="0">
              <a:solidFill>
                <a:srgbClr val="00B050"/>
              </a:solidFill>
              <a:latin typeface="Arial" panose="020B0604020202020204" pitchFamily="34" charset="0"/>
              <a:cs typeface="Arial" panose="020B0604020202020204" pitchFamily="34" charset="0"/>
            </a:endParaRPr>
          </a:p>
          <a:p>
            <a:pPr algn="just" rtl="1">
              <a:lnSpc>
                <a:spcPct val="150000"/>
              </a:lnSpc>
            </a:pPr>
            <a:r>
              <a:rPr lang="ar-IQ" sz="2000" dirty="0">
                <a:latin typeface="Arial" panose="020B0604020202020204" pitchFamily="34" charset="0"/>
                <a:cs typeface="Arial" panose="020B0604020202020204" pitchFamily="34" charset="0"/>
              </a:rPr>
              <a:t> 2- لم يتأثر ابن قتيبة بمكانة </a:t>
            </a:r>
            <a:r>
              <a:rPr lang="ar-IQ" sz="2000" b="1" dirty="0">
                <a:solidFill>
                  <a:srgbClr val="00B050"/>
                </a:solidFill>
                <a:latin typeface="Arial" panose="020B0604020202020204" pitchFamily="34" charset="0"/>
                <a:cs typeface="Arial" panose="020B0604020202020204" pitchFamily="34" charset="0"/>
              </a:rPr>
              <a:t>الشاعر الاجتماعية</a:t>
            </a:r>
            <a:r>
              <a:rPr lang="ar-IQ" sz="2000" dirty="0">
                <a:solidFill>
                  <a:srgbClr val="00B050"/>
                </a:solidFill>
                <a:latin typeface="Arial" panose="020B0604020202020204" pitchFamily="34" charset="0"/>
                <a:cs typeface="Arial" panose="020B0604020202020204" pitchFamily="34" charset="0"/>
              </a:rPr>
              <a:t>، </a:t>
            </a:r>
            <a:r>
              <a:rPr lang="ar-IQ" sz="2000" dirty="0">
                <a:latin typeface="Arial" panose="020B0604020202020204" pitchFamily="34" charset="0"/>
                <a:cs typeface="Arial" panose="020B0604020202020204" pitchFamily="34" charset="0"/>
              </a:rPr>
              <a:t>فقد ساد في تلك الفترة اشتهار بعض الشعراء ليس بسبب جودة قصائدهم، بل بسبب نشاطهم السياسي أو الفكري</a:t>
            </a:r>
            <a:r>
              <a:rPr lang="ar-IQ"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algn="just" rtl="1">
              <a:lnSpc>
                <a:spcPct val="150000"/>
              </a:lnSpc>
            </a:pPr>
            <a:endParaRPr lang="en-US" sz="2000" dirty="0">
              <a:latin typeface="Arial" panose="020B0604020202020204" pitchFamily="34" charset="0"/>
              <a:cs typeface="Arial" panose="020B0604020202020204" pitchFamily="34" charset="0"/>
            </a:endParaRPr>
          </a:p>
          <a:p>
            <a:pPr algn="just" rtl="1">
              <a:lnSpc>
                <a:spcPct val="150000"/>
              </a:lnSpc>
            </a:pPr>
            <a:r>
              <a:rPr lang="ar-IQ" sz="2000" b="1" dirty="0">
                <a:solidFill>
                  <a:srgbClr val="002060"/>
                </a:solidFill>
                <a:latin typeface="Arial" panose="020B0604020202020204" pitchFamily="34" charset="0"/>
                <a:cs typeface="Arial" panose="020B0604020202020204" pitchFamily="34" charset="0"/>
              </a:rPr>
              <a:t>و السبب في اختيار ابن قتيبة هذا المنهج هو :</a:t>
            </a:r>
            <a:endParaRPr lang="en-US" sz="2000" dirty="0">
              <a:solidFill>
                <a:srgbClr val="002060"/>
              </a:solidFill>
              <a:latin typeface="Arial" panose="020B0604020202020204" pitchFamily="34" charset="0"/>
              <a:cs typeface="Arial" panose="020B0604020202020204" pitchFamily="34" charset="0"/>
            </a:endParaRPr>
          </a:p>
          <a:p>
            <a:pPr algn="just" rtl="1">
              <a:lnSpc>
                <a:spcPct val="150000"/>
              </a:lnSpc>
            </a:pPr>
            <a:r>
              <a:rPr lang="ar-IQ" sz="2000" dirty="0">
                <a:solidFill>
                  <a:srgbClr val="002060"/>
                </a:solidFill>
                <a:latin typeface="Arial" panose="020B0604020202020204" pitchFamily="34" charset="0"/>
                <a:cs typeface="Arial" panose="020B0604020202020204" pitchFamily="34" charset="0"/>
              </a:rPr>
              <a:t>-</a:t>
            </a:r>
            <a:r>
              <a:rPr lang="ar-IQ" sz="2000" b="1" dirty="0">
                <a:solidFill>
                  <a:srgbClr val="002060"/>
                </a:solidFill>
                <a:latin typeface="Arial" panose="020B0604020202020204" pitchFamily="34" charset="0"/>
                <a:cs typeface="Arial" panose="020B0604020202020204" pitchFamily="34" charset="0"/>
              </a:rPr>
              <a:t>إن كل قديم حديث في عصره، </a:t>
            </a:r>
            <a:r>
              <a:rPr lang="ar-IQ" sz="2000" dirty="0">
                <a:latin typeface="Arial" panose="020B0604020202020204" pitchFamily="34" charset="0"/>
                <a:cs typeface="Arial" panose="020B0604020202020204" pitchFamily="34" charset="0"/>
              </a:rPr>
              <a:t>فقد كان الجرير والفرزدق والأخطل يعدون محدثين في زمنهم. </a:t>
            </a:r>
            <a:endParaRPr lang="en-US" sz="2000" dirty="0">
              <a:latin typeface="Arial" panose="020B0604020202020204" pitchFamily="34" charset="0"/>
              <a:cs typeface="Arial" panose="020B0604020202020204" pitchFamily="34" charset="0"/>
            </a:endParaRPr>
          </a:p>
          <a:p>
            <a:pPr algn="just" rtl="1">
              <a:lnSpc>
                <a:spcPct val="150000"/>
              </a:lnSpc>
            </a:pPr>
            <a:r>
              <a:rPr lang="ar-IQ" sz="2000" dirty="0">
                <a:solidFill>
                  <a:srgbClr val="002060"/>
                </a:solidFill>
                <a:latin typeface="Arial" panose="020B0604020202020204" pitchFamily="34" charset="0"/>
                <a:cs typeface="Arial" panose="020B0604020202020204" pitchFamily="34" charset="0"/>
              </a:rPr>
              <a:t>-</a:t>
            </a:r>
            <a:r>
              <a:rPr lang="ar-IQ" sz="2000" b="1" dirty="0">
                <a:solidFill>
                  <a:srgbClr val="002060"/>
                </a:solidFill>
                <a:latin typeface="Arial" panose="020B0604020202020204" pitchFamily="34" charset="0"/>
                <a:cs typeface="Arial" panose="020B0604020202020204" pitchFamily="34" charset="0"/>
              </a:rPr>
              <a:t>إن الشعر والبلاغة</a:t>
            </a:r>
            <a:r>
              <a:rPr lang="ar-IQ" sz="2000" dirty="0">
                <a:solidFill>
                  <a:srgbClr val="002060"/>
                </a:solidFill>
                <a:latin typeface="Arial" panose="020B0604020202020204" pitchFamily="34" charset="0"/>
                <a:cs typeface="Arial" panose="020B0604020202020204" pitchFamily="34" charset="0"/>
              </a:rPr>
              <a:t> </a:t>
            </a:r>
            <a:r>
              <a:rPr lang="ar-IQ" sz="2000" dirty="0">
                <a:latin typeface="Arial" panose="020B0604020202020204" pitchFamily="34" charset="0"/>
                <a:cs typeface="Arial" panose="020B0604020202020204" pitchFamily="34" charset="0"/>
              </a:rPr>
              <a:t>لا يقتصر على زمن دون آخر، فالإبداع لا علاقة له بالزمان والمكان.</a:t>
            </a:r>
            <a:endParaRPr lang="en-US" sz="2000" dirty="0">
              <a:latin typeface="Arial" panose="020B0604020202020204" pitchFamily="34" charset="0"/>
              <a:cs typeface="Arial" panose="020B0604020202020204" pitchFamily="34" charset="0"/>
            </a:endParaRPr>
          </a:p>
          <a:p>
            <a:pPr algn="just" rtl="1">
              <a:lnSpc>
                <a:spcPct val="150000"/>
              </a:lnSpc>
            </a:pPr>
            <a:r>
              <a:rPr lang="ar-IQ" sz="2000" dirty="0">
                <a:latin typeface="Arial" panose="020B0604020202020204" pitchFamily="34" charset="0"/>
                <a:cs typeface="Arial" panose="020B0604020202020204" pitchFamily="34" charset="0"/>
              </a:rPr>
              <a:t>يختصر ابن قتيبة رأيه في هذا الصدد بقول</a:t>
            </a:r>
            <a:r>
              <a:rPr lang="ar-KW" sz="2000" dirty="0">
                <a:latin typeface="Arial" panose="020B0604020202020204" pitchFamily="34" charset="0"/>
                <a:cs typeface="Arial" panose="020B0604020202020204" pitchFamily="34" charset="0"/>
              </a:rPr>
              <a:t>ه</a:t>
            </a:r>
            <a:r>
              <a:rPr lang="ar-IQ" sz="2000" dirty="0">
                <a:latin typeface="Arial" panose="020B0604020202020204" pitchFamily="34" charset="0"/>
                <a:cs typeface="Arial" panose="020B0604020202020204" pitchFamily="34" charset="0"/>
              </a:rPr>
              <a:t> </a:t>
            </a:r>
            <a:r>
              <a:rPr lang="ar-IQ" sz="2000" dirty="0">
                <a:solidFill>
                  <a:srgbClr val="C00000"/>
                </a:solidFill>
                <a:latin typeface="Arial" panose="020B0604020202020204" pitchFamily="34" charset="0"/>
                <a:cs typeface="Arial" panose="020B0604020202020204" pitchFamily="34" charset="0"/>
              </a:rPr>
              <a:t>: </a:t>
            </a:r>
            <a:r>
              <a:rPr lang="ar-IQ" sz="2000" b="1" dirty="0">
                <a:solidFill>
                  <a:srgbClr val="C00000"/>
                </a:solidFill>
                <a:latin typeface="Arial" panose="020B0604020202020204" pitchFamily="34" charset="0"/>
                <a:cs typeface="Arial" panose="020B0604020202020204" pitchFamily="34" charset="0"/>
              </a:rPr>
              <a:t>".. ولا نظرت إلى المتقدم منهم بعين الجلالة لتقدمه وإلى المتأخر منهم بعين الاحتقار لتأخره، بل نظرت بعين العدل إلى الفريقين".</a:t>
            </a:r>
            <a:endParaRPr lang="en-US" sz="200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540259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2180</TotalTime>
  <Words>744</Words>
  <Application>Microsoft Office PowerPoint</Application>
  <PresentationFormat>On-screen Show (4:3)</PresentationFormat>
  <Paragraphs>63</Paragraphs>
  <Slides>7</Slides>
  <Notes>7</Notes>
  <HiddenSlides>5</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Arabic Typesetting</vt:lpstr>
      <vt:lpstr>Arial</vt:lpstr>
      <vt:lpstr>Arial Black</vt:lpstr>
      <vt:lpstr>Calibri</vt:lpstr>
      <vt:lpstr>Century Gothic</vt:lpstr>
      <vt:lpstr>Courier New</vt:lpstr>
      <vt:lpstr>Palatino Linotype</vt:lpstr>
      <vt:lpstr>Tahoma</vt:lpstr>
      <vt:lpstr>Times New Roman</vt:lpstr>
      <vt:lpstr>Executive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تاريخ الأدب في عصر صدر الإسلام </dc:title>
  <dc:creator>Kherya</dc:creator>
  <cp:lastModifiedBy>SOURCE TECH</cp:lastModifiedBy>
  <cp:revision>154</cp:revision>
  <dcterms:created xsi:type="dcterms:W3CDTF">2006-08-16T00:00:00Z</dcterms:created>
  <dcterms:modified xsi:type="dcterms:W3CDTF">2023-02-03T18:38:03Z</dcterms:modified>
</cp:coreProperties>
</file>