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 id="2147483732" r:id="rId4"/>
    <p:sldMasterId id="2147483744" r:id="rId5"/>
    <p:sldMasterId id="2147483756" r:id="rId6"/>
    <p:sldMasterId id="2147483780" r:id="rId7"/>
    <p:sldMasterId id="2147483804" r:id="rId8"/>
  </p:sldMasterIdLst>
  <p:notesMasterIdLst>
    <p:notesMasterId r:id="rId24"/>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59" d="100"/>
          <a:sy n="59" d="100"/>
        </p:scale>
        <p:origin x="1500"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0BF4E1-81A2-48AE-8055-19E879FA6556}" type="doc">
      <dgm:prSet loTypeId="urn:microsoft.com/office/officeart/2008/layout/AlternatingHexagons" loCatId="list" qsTypeId="urn:microsoft.com/office/officeart/2005/8/quickstyle/simple1" qsCatId="simple" csTypeId="urn:microsoft.com/office/officeart/2005/8/colors/accent3_4" csCatId="accent3" phldr="1"/>
      <dgm:spPr/>
      <dgm:t>
        <a:bodyPr/>
        <a:lstStyle/>
        <a:p>
          <a:endParaRPr lang="en-US"/>
        </a:p>
      </dgm:t>
    </dgm:pt>
    <dgm:pt modelId="{B8FB9C91-4089-4437-B8E3-76D33D12F193}">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ar-IQ" sz="3200" b="1" dirty="0">
              <a:solidFill>
                <a:srgbClr val="002060"/>
              </a:solidFill>
              <a:effectLst>
                <a:outerShdw blurRad="38100" dist="38100" dir="2700000" algn="tl">
                  <a:srgbClr val="000000">
                    <a:alpha val="43137"/>
                  </a:srgbClr>
                </a:outerShdw>
              </a:effectLst>
              <a:cs typeface="Ali-A-Traditional" pitchFamily="2" charset="-78"/>
            </a:rPr>
            <a:t>الثقافـة</a:t>
          </a:r>
          <a:endParaRPr lang="en-US" sz="3200" b="1" dirty="0">
            <a:solidFill>
              <a:srgbClr val="002060"/>
            </a:solidFill>
            <a:effectLst>
              <a:outerShdw blurRad="38100" dist="38100" dir="2700000" algn="tl">
                <a:srgbClr val="000000">
                  <a:alpha val="43137"/>
                </a:srgbClr>
              </a:outerShdw>
            </a:effectLst>
            <a:cs typeface="Ali-A-Traditional" pitchFamily="2" charset="-78"/>
          </a:endParaRPr>
        </a:p>
      </dgm:t>
    </dgm:pt>
    <dgm:pt modelId="{07860EB0-7604-461B-9EE3-3F6700A9B423}" type="parTrans" cxnId="{E79ADEE0-93AE-4DF2-B7DA-EC5934A959DA}">
      <dgm:prSet/>
      <dgm:spPr/>
      <dgm:t>
        <a:bodyPr/>
        <a:lstStyle/>
        <a:p>
          <a:endParaRPr lang="en-US"/>
        </a:p>
      </dgm:t>
    </dgm:pt>
    <dgm:pt modelId="{2D044029-37B5-4BB3-9BF6-4C0A2977B98F}" type="sibTrans" cxnId="{E79ADEE0-93AE-4DF2-B7DA-EC5934A959DA}">
      <dgm:prSet custT="1">
        <dgm:style>
          <a:lnRef idx="1">
            <a:schemeClr val="dk1"/>
          </a:lnRef>
          <a:fillRef idx="2">
            <a:schemeClr val="dk1"/>
          </a:fillRef>
          <a:effectRef idx="1">
            <a:schemeClr val="dk1"/>
          </a:effectRef>
          <a:fontRef idx="minor">
            <a:schemeClr val="dk1"/>
          </a:fontRef>
        </dgm:style>
      </dgm:prSet>
      <dgm:spPr/>
      <dgm:t>
        <a:bodyPr/>
        <a:lstStyle/>
        <a:p>
          <a:r>
            <a:rPr lang="ar-IQ" sz="4000" b="1" dirty="0">
              <a:solidFill>
                <a:srgbClr val="0070C0"/>
              </a:solidFill>
              <a:effectLst>
                <a:outerShdw blurRad="38100" dist="38100" dir="2700000" algn="tl">
                  <a:srgbClr val="000000">
                    <a:alpha val="43137"/>
                  </a:srgbClr>
                </a:outerShdw>
              </a:effectLst>
              <a:cs typeface="Ali-A-Traditional" pitchFamily="2" charset="-78"/>
            </a:rPr>
            <a:t>المدنية</a:t>
          </a:r>
          <a:endParaRPr lang="en-US" sz="4000" b="1" dirty="0">
            <a:solidFill>
              <a:srgbClr val="0070C0"/>
            </a:solidFill>
            <a:effectLst>
              <a:outerShdw blurRad="38100" dist="38100" dir="2700000" algn="tl">
                <a:srgbClr val="000000">
                  <a:alpha val="43137"/>
                </a:srgbClr>
              </a:outerShdw>
            </a:effectLst>
            <a:cs typeface="Ali-A-Traditional" pitchFamily="2" charset="-78"/>
          </a:endParaRPr>
        </a:p>
      </dgm:t>
    </dgm:pt>
    <dgm:pt modelId="{3CF484A2-4F54-4C14-8662-45B31A1A5E82}">
      <dgm:prSet phldrT="[Text]" custT="1"/>
      <dgm:spPr/>
      <dgm:t>
        <a:bodyPr/>
        <a:lstStyle/>
        <a:p>
          <a:r>
            <a:rPr lang="ar-SA" sz="3600" b="1" dirty="0">
              <a:solidFill>
                <a:srgbClr val="7030A0"/>
              </a:solidFill>
              <a:effectLst>
                <a:outerShdw blurRad="38100" dist="38100" dir="2700000" algn="tl">
                  <a:srgbClr val="000000">
                    <a:alpha val="43137"/>
                  </a:srgbClr>
                </a:outerShdw>
              </a:effectLst>
              <a:cs typeface="Ali-A-Traditional" pitchFamily="2" charset="-78"/>
            </a:rPr>
            <a:t>الدِّين</a:t>
          </a:r>
          <a:endParaRPr lang="en-US" sz="3600" dirty="0">
            <a:solidFill>
              <a:srgbClr val="7030A0"/>
            </a:solidFill>
            <a:effectLst>
              <a:outerShdw blurRad="38100" dist="38100" dir="2700000" algn="tl">
                <a:srgbClr val="000000">
                  <a:alpha val="43137"/>
                </a:srgbClr>
              </a:outerShdw>
            </a:effectLst>
            <a:cs typeface="Ali-A-Traditional" pitchFamily="2" charset="-78"/>
          </a:endParaRPr>
        </a:p>
      </dgm:t>
    </dgm:pt>
    <dgm:pt modelId="{9ADD48E4-9C2D-4B03-BA53-5E0CE723FA0B}" type="parTrans" cxnId="{53835863-B9FA-4FD2-B260-DA0985E5F7D3}">
      <dgm:prSet/>
      <dgm:spPr/>
      <dgm:t>
        <a:bodyPr/>
        <a:lstStyle/>
        <a:p>
          <a:endParaRPr lang="en-US"/>
        </a:p>
      </dgm:t>
    </dgm:pt>
    <dgm:pt modelId="{D9BA9998-4D7A-4BC6-9444-F681857F7945}" type="sibTrans" cxnId="{53835863-B9FA-4FD2-B260-DA0985E5F7D3}">
      <dgm:prSet custT="1">
        <dgm:style>
          <a:lnRef idx="0">
            <a:schemeClr val="accent4"/>
          </a:lnRef>
          <a:fillRef idx="3">
            <a:schemeClr val="accent4"/>
          </a:fillRef>
          <a:effectRef idx="3">
            <a:schemeClr val="accent4"/>
          </a:effectRef>
          <a:fontRef idx="minor">
            <a:schemeClr val="lt1"/>
          </a:fontRef>
        </dgm:style>
      </dgm:prSet>
      <dgm:spPr/>
      <dgm:t>
        <a:bodyPr/>
        <a:lstStyle/>
        <a:p>
          <a:r>
            <a:rPr lang="ar-IQ" sz="3200" b="1" dirty="0">
              <a:solidFill>
                <a:srgbClr val="FF0000"/>
              </a:solidFill>
              <a:effectLst>
                <a:outerShdw blurRad="38100" dist="38100" dir="2700000" algn="tl">
                  <a:srgbClr val="000000">
                    <a:alpha val="43137"/>
                  </a:srgbClr>
                </a:outerShdw>
              </a:effectLst>
            </a:rPr>
            <a:t>الحضارة</a:t>
          </a:r>
        </a:p>
      </dgm:t>
    </dgm:pt>
    <dgm:pt modelId="{D3B73DB1-52E4-405C-9C9E-4EDD63C5DF3A}">
      <dgm:prSet phldrT="[Text]">
        <dgm:style>
          <a:lnRef idx="1">
            <a:schemeClr val="accent6"/>
          </a:lnRef>
          <a:fillRef idx="2">
            <a:schemeClr val="accent6"/>
          </a:fillRef>
          <a:effectRef idx="1">
            <a:schemeClr val="accent6"/>
          </a:effectRef>
          <a:fontRef idx="minor">
            <a:schemeClr val="dk1"/>
          </a:fontRef>
        </dgm:style>
      </dgm:prSet>
      <dgm:spPr/>
      <dgm:t>
        <a:bodyPr/>
        <a:lstStyle/>
        <a:p>
          <a:r>
            <a:rPr lang="ar-SA" b="1" dirty="0">
              <a:solidFill>
                <a:srgbClr val="00B050"/>
              </a:solidFill>
              <a:effectLst>
                <a:outerShdw blurRad="38100" dist="38100" dir="2700000" algn="tl">
                  <a:srgbClr val="000000">
                    <a:alpha val="43137"/>
                  </a:srgbClr>
                </a:outerShdw>
              </a:effectLst>
              <a:cs typeface="Ali-A-Traditional" pitchFamily="2" charset="-78"/>
            </a:rPr>
            <a:t>الفِكْر</a:t>
          </a:r>
          <a:endParaRPr lang="en-US" dirty="0">
            <a:solidFill>
              <a:srgbClr val="00B050"/>
            </a:solidFill>
            <a:effectLst>
              <a:outerShdw blurRad="38100" dist="38100" dir="2700000" algn="tl">
                <a:srgbClr val="000000">
                  <a:alpha val="43137"/>
                </a:srgbClr>
              </a:outerShdw>
            </a:effectLst>
            <a:cs typeface="Ali-A-Traditional" pitchFamily="2" charset="-78"/>
          </a:endParaRPr>
        </a:p>
      </dgm:t>
    </dgm:pt>
    <dgm:pt modelId="{6FE3584D-3E31-4CC9-B6D3-2781B904DD67}" type="parTrans" cxnId="{2481F8EC-AF66-4E31-BF9F-14035B492C04}">
      <dgm:prSet/>
      <dgm:spPr/>
      <dgm:t>
        <a:bodyPr/>
        <a:lstStyle/>
        <a:p>
          <a:endParaRPr lang="en-US"/>
        </a:p>
      </dgm:t>
    </dgm:pt>
    <dgm:pt modelId="{4558830D-6009-4193-B29B-5F0A3A027EB9}" type="sibTrans" cxnId="{2481F8EC-AF66-4E31-BF9F-14035B492C04}">
      <dgm:prSet custT="1">
        <dgm:style>
          <a:lnRef idx="0">
            <a:schemeClr val="accent6"/>
          </a:lnRef>
          <a:fillRef idx="3">
            <a:schemeClr val="accent6"/>
          </a:fillRef>
          <a:effectRef idx="3">
            <a:schemeClr val="accent6"/>
          </a:effectRef>
          <a:fontRef idx="minor">
            <a:schemeClr val="lt1"/>
          </a:fontRef>
        </dgm:style>
      </dgm:prSet>
      <dgm:spPr/>
      <dgm:t>
        <a:bodyPr/>
        <a:lstStyle/>
        <a:p>
          <a:r>
            <a:rPr lang="ar-IQ" sz="4000" b="1" dirty="0">
              <a:effectLst>
                <a:outerShdw blurRad="38100" dist="38100" dir="2700000" algn="tl">
                  <a:srgbClr val="000000">
                    <a:alpha val="43137"/>
                  </a:srgbClr>
                </a:outerShdw>
              </a:effectLst>
              <a:cs typeface="Ali-A-Traditional" pitchFamily="2" charset="-78"/>
            </a:rPr>
            <a:t>العلم</a:t>
          </a:r>
          <a:endParaRPr lang="en-US" sz="4000" b="1" dirty="0">
            <a:effectLst>
              <a:outerShdw blurRad="38100" dist="38100" dir="2700000" algn="tl">
                <a:srgbClr val="000000">
                  <a:alpha val="43137"/>
                </a:srgbClr>
              </a:outerShdw>
            </a:effectLst>
            <a:cs typeface="Ali-A-Traditional" pitchFamily="2" charset="-78"/>
          </a:endParaRPr>
        </a:p>
      </dgm:t>
    </dgm:pt>
    <dgm:pt modelId="{E76442B8-F873-4ECE-B842-C171E6A205C9}">
      <dgm:prSet phldrT="[Text]">
        <dgm:style>
          <a:lnRef idx="1">
            <a:schemeClr val="accent6"/>
          </a:lnRef>
          <a:fillRef idx="2">
            <a:schemeClr val="accent6"/>
          </a:fillRef>
          <a:effectRef idx="1">
            <a:schemeClr val="accent6"/>
          </a:effectRef>
          <a:fontRef idx="minor">
            <a:schemeClr val="dk1"/>
          </a:fontRef>
        </dgm:style>
      </dgm:prSet>
      <dgm:spPr/>
      <dgm:t>
        <a:bodyPr/>
        <a:lstStyle/>
        <a:p>
          <a:r>
            <a:rPr lang="ar-SA" b="1" dirty="0">
              <a:solidFill>
                <a:srgbClr val="C00000"/>
              </a:solidFill>
              <a:effectLst>
                <a:outerShdw blurRad="38100" dist="38100" dir="2700000" algn="tl">
                  <a:srgbClr val="000000">
                    <a:alpha val="43137"/>
                  </a:srgbClr>
                </a:outerShdw>
              </a:effectLst>
              <a:cs typeface="Ali-A-Traditional" pitchFamily="2" charset="-78"/>
            </a:rPr>
            <a:t>النِّظَام</a:t>
          </a:r>
          <a:endParaRPr lang="en-US" dirty="0">
            <a:solidFill>
              <a:srgbClr val="C00000"/>
            </a:solidFill>
            <a:effectLst>
              <a:outerShdw blurRad="38100" dist="38100" dir="2700000" algn="tl">
                <a:srgbClr val="000000">
                  <a:alpha val="43137"/>
                </a:srgbClr>
              </a:outerShdw>
            </a:effectLst>
            <a:cs typeface="Ali-A-Traditional" pitchFamily="2" charset="-78"/>
          </a:endParaRPr>
        </a:p>
      </dgm:t>
    </dgm:pt>
    <dgm:pt modelId="{F17396BA-E2D3-4199-AB7E-B460BD45D3EC}" type="parTrans" cxnId="{14916841-D88F-4CCD-9223-3F6CFE3CEA05}">
      <dgm:prSet/>
      <dgm:spPr/>
      <dgm:t>
        <a:bodyPr/>
        <a:lstStyle/>
        <a:p>
          <a:endParaRPr lang="en-US"/>
        </a:p>
      </dgm:t>
    </dgm:pt>
    <dgm:pt modelId="{4A7997F0-4454-4C76-AAF8-2D28560A03A1}" type="sibTrans" cxnId="{14916841-D88F-4CCD-9223-3F6CFE3CEA05}">
      <dgm:prSet>
        <dgm:style>
          <a:lnRef idx="3">
            <a:schemeClr val="lt1"/>
          </a:lnRef>
          <a:fillRef idx="1">
            <a:schemeClr val="accent5"/>
          </a:fillRef>
          <a:effectRef idx="1">
            <a:schemeClr val="accent5"/>
          </a:effectRef>
          <a:fontRef idx="minor">
            <a:schemeClr val="lt1"/>
          </a:fontRef>
        </dgm:style>
      </dgm:prSet>
      <dgm:spPr/>
      <dgm:t>
        <a:bodyPr/>
        <a:lstStyle/>
        <a:p>
          <a:r>
            <a:rPr lang="ar-IQ" b="1" dirty="0">
              <a:solidFill>
                <a:srgbClr val="002060"/>
              </a:solidFill>
              <a:effectLst>
                <a:outerShdw blurRad="38100" dist="38100" dir="2700000" algn="tl">
                  <a:srgbClr val="000000">
                    <a:alpha val="43137"/>
                  </a:srgbClr>
                </a:outerShdw>
              </a:effectLst>
              <a:cs typeface="Ali-A-Traditional" pitchFamily="2" charset="-78"/>
            </a:rPr>
            <a:t>التراث</a:t>
          </a:r>
          <a:endParaRPr lang="en-US" b="1" dirty="0">
            <a:solidFill>
              <a:srgbClr val="002060"/>
            </a:solidFill>
            <a:effectLst>
              <a:outerShdw blurRad="38100" dist="38100" dir="2700000" algn="tl">
                <a:srgbClr val="000000">
                  <a:alpha val="43137"/>
                </a:srgbClr>
              </a:outerShdw>
            </a:effectLst>
            <a:cs typeface="Ali-A-Traditional" pitchFamily="2" charset="-78"/>
          </a:endParaRPr>
        </a:p>
      </dgm:t>
    </dgm:pt>
    <dgm:pt modelId="{F69E842A-7A00-42A7-A653-AE1B87AAAB4E}" type="pres">
      <dgm:prSet presAssocID="{600BF4E1-81A2-48AE-8055-19E879FA6556}" presName="Name0" presStyleCnt="0">
        <dgm:presLayoutVars>
          <dgm:chMax/>
          <dgm:chPref/>
          <dgm:dir/>
          <dgm:animLvl val="lvl"/>
        </dgm:presLayoutVars>
      </dgm:prSet>
      <dgm:spPr/>
    </dgm:pt>
    <dgm:pt modelId="{84AD6EAE-1C3D-4628-9630-9A6866F4B879}" type="pres">
      <dgm:prSet presAssocID="{B8FB9C91-4089-4437-B8E3-76D33D12F193}" presName="composite" presStyleCnt="0"/>
      <dgm:spPr/>
    </dgm:pt>
    <dgm:pt modelId="{EE9B8B46-B235-4FD0-82CE-4D2B2358FF6A}" type="pres">
      <dgm:prSet presAssocID="{B8FB9C91-4089-4437-B8E3-76D33D12F193}" presName="Parent1" presStyleLbl="node1" presStyleIdx="0" presStyleCnt="8" custScaleX="153274" custLinFactNeighborX="-40565" custLinFactNeighborY="-10373">
        <dgm:presLayoutVars>
          <dgm:chMax val="1"/>
          <dgm:chPref val="1"/>
          <dgm:bulletEnabled val="1"/>
        </dgm:presLayoutVars>
      </dgm:prSet>
      <dgm:spPr/>
    </dgm:pt>
    <dgm:pt modelId="{9F087454-7C44-49BC-8359-34EFE4944FB2}" type="pres">
      <dgm:prSet presAssocID="{B8FB9C91-4089-4437-B8E3-76D33D12F193}" presName="Childtext1" presStyleLbl="revTx" presStyleIdx="0" presStyleCnt="4">
        <dgm:presLayoutVars>
          <dgm:chMax val="0"/>
          <dgm:chPref val="0"/>
          <dgm:bulletEnabled val="1"/>
        </dgm:presLayoutVars>
      </dgm:prSet>
      <dgm:spPr/>
    </dgm:pt>
    <dgm:pt modelId="{53C92495-2008-4737-97F6-860461934AC3}" type="pres">
      <dgm:prSet presAssocID="{B8FB9C91-4089-4437-B8E3-76D33D12F193}" presName="BalanceSpacing" presStyleCnt="0"/>
      <dgm:spPr/>
    </dgm:pt>
    <dgm:pt modelId="{6D9876F3-EA08-4A8B-9807-43BC1E5DDB16}" type="pres">
      <dgm:prSet presAssocID="{B8FB9C91-4089-4437-B8E3-76D33D12F193}" presName="BalanceSpacing1" presStyleCnt="0"/>
      <dgm:spPr/>
    </dgm:pt>
    <dgm:pt modelId="{C3D9B4E4-8106-475E-952E-2ED32106A93F}" type="pres">
      <dgm:prSet presAssocID="{2D044029-37B5-4BB3-9BF6-4C0A2977B98F}" presName="Accent1Text" presStyleLbl="node1" presStyleIdx="1" presStyleCnt="8" custScaleX="124498" custScaleY="89720" custLinFactNeighborX="-88698" custLinFactNeighborY="82233"/>
      <dgm:spPr/>
    </dgm:pt>
    <dgm:pt modelId="{D02943A6-B3BD-4F0C-A0A0-2FE600F6465C}" type="pres">
      <dgm:prSet presAssocID="{2D044029-37B5-4BB3-9BF6-4C0A2977B98F}" presName="spaceBetweenRectangles" presStyleCnt="0"/>
      <dgm:spPr/>
    </dgm:pt>
    <dgm:pt modelId="{1518E10D-00C4-4AF1-8764-F9E11615DF88}" type="pres">
      <dgm:prSet presAssocID="{3CF484A2-4F54-4C14-8662-45B31A1A5E82}" presName="composite" presStyleCnt="0"/>
      <dgm:spPr/>
    </dgm:pt>
    <dgm:pt modelId="{4D447965-D6F1-4DD4-9A72-2F1508BDFD13}" type="pres">
      <dgm:prSet presAssocID="{3CF484A2-4F54-4C14-8662-45B31A1A5E82}" presName="Parent1" presStyleLbl="node1" presStyleIdx="2" presStyleCnt="8" custScaleX="144900" custLinFactX="45380" custLinFactNeighborX="100000" custLinFactNeighborY="-2647">
        <dgm:presLayoutVars>
          <dgm:chMax val="1"/>
          <dgm:chPref val="1"/>
          <dgm:bulletEnabled val="1"/>
        </dgm:presLayoutVars>
      </dgm:prSet>
      <dgm:spPr/>
    </dgm:pt>
    <dgm:pt modelId="{0EB36856-DFBD-46D1-9C81-8DBF3B27B775}" type="pres">
      <dgm:prSet presAssocID="{3CF484A2-4F54-4C14-8662-45B31A1A5E82}" presName="Childtext1" presStyleLbl="revTx" presStyleIdx="1" presStyleCnt="4">
        <dgm:presLayoutVars>
          <dgm:chMax val="0"/>
          <dgm:chPref val="0"/>
          <dgm:bulletEnabled val="1"/>
        </dgm:presLayoutVars>
      </dgm:prSet>
      <dgm:spPr/>
    </dgm:pt>
    <dgm:pt modelId="{F525A08C-801C-4C0C-8EFC-1E8C05024CCB}" type="pres">
      <dgm:prSet presAssocID="{3CF484A2-4F54-4C14-8662-45B31A1A5E82}" presName="BalanceSpacing" presStyleCnt="0"/>
      <dgm:spPr/>
    </dgm:pt>
    <dgm:pt modelId="{95395470-0C66-4189-A87D-E63A896F2BA9}" type="pres">
      <dgm:prSet presAssocID="{3CF484A2-4F54-4C14-8662-45B31A1A5E82}" presName="BalanceSpacing1" presStyleCnt="0"/>
      <dgm:spPr/>
    </dgm:pt>
    <dgm:pt modelId="{69D9F326-265C-4566-AE01-282D6081CC3F}" type="pres">
      <dgm:prSet presAssocID="{D9BA9998-4D7A-4BC6-9444-F681857F7945}" presName="Accent1Text" presStyleLbl="node1" presStyleIdx="3" presStyleCnt="8" custScaleX="132093" custLinFactX="-5180" custLinFactNeighborX="-100000" custLinFactNeighborY="-785"/>
      <dgm:spPr/>
    </dgm:pt>
    <dgm:pt modelId="{2739C204-3815-4153-B5DE-09A157F6E85A}" type="pres">
      <dgm:prSet presAssocID="{D9BA9998-4D7A-4BC6-9444-F681857F7945}" presName="spaceBetweenRectangles" presStyleCnt="0"/>
      <dgm:spPr/>
    </dgm:pt>
    <dgm:pt modelId="{F5C5E872-39A5-4B7A-9446-D013657D7CDB}" type="pres">
      <dgm:prSet presAssocID="{D3B73DB1-52E4-405C-9C9E-4EDD63C5DF3A}" presName="composite" presStyleCnt="0"/>
      <dgm:spPr/>
    </dgm:pt>
    <dgm:pt modelId="{DFDF1A36-3413-4ED5-A83F-32B1713F8296}" type="pres">
      <dgm:prSet presAssocID="{D3B73DB1-52E4-405C-9C9E-4EDD63C5DF3A}" presName="Parent1" presStyleLbl="node1" presStyleIdx="4" presStyleCnt="8">
        <dgm:presLayoutVars>
          <dgm:chMax val="1"/>
          <dgm:chPref val="1"/>
          <dgm:bulletEnabled val="1"/>
        </dgm:presLayoutVars>
      </dgm:prSet>
      <dgm:spPr/>
    </dgm:pt>
    <dgm:pt modelId="{E227FB51-FB25-45FC-B5BD-053D280E3245}" type="pres">
      <dgm:prSet presAssocID="{D3B73DB1-52E4-405C-9C9E-4EDD63C5DF3A}" presName="Childtext1" presStyleLbl="revTx" presStyleIdx="2" presStyleCnt="4">
        <dgm:presLayoutVars>
          <dgm:chMax val="0"/>
          <dgm:chPref val="0"/>
          <dgm:bulletEnabled val="1"/>
        </dgm:presLayoutVars>
      </dgm:prSet>
      <dgm:spPr/>
    </dgm:pt>
    <dgm:pt modelId="{8081A996-57C5-43E6-8DA1-FDBC848F45B5}" type="pres">
      <dgm:prSet presAssocID="{D3B73DB1-52E4-405C-9C9E-4EDD63C5DF3A}" presName="BalanceSpacing" presStyleCnt="0"/>
      <dgm:spPr/>
    </dgm:pt>
    <dgm:pt modelId="{59588EDB-5C5A-412A-A293-CAE8C6AE2EFB}" type="pres">
      <dgm:prSet presAssocID="{D3B73DB1-52E4-405C-9C9E-4EDD63C5DF3A}" presName="BalanceSpacing1" presStyleCnt="0"/>
      <dgm:spPr/>
    </dgm:pt>
    <dgm:pt modelId="{3C7EC99C-6BD8-49C6-B783-2BD0B7800909}" type="pres">
      <dgm:prSet presAssocID="{4558830D-6009-4193-B29B-5F0A3A027EB9}" presName="Accent1Text" presStyleLbl="node1" presStyleIdx="5" presStyleCnt="8"/>
      <dgm:spPr/>
    </dgm:pt>
    <dgm:pt modelId="{328C48BA-57A8-48E3-AACA-CF75C1DFC681}" type="pres">
      <dgm:prSet presAssocID="{4558830D-6009-4193-B29B-5F0A3A027EB9}" presName="spaceBetweenRectangles" presStyleCnt="0"/>
      <dgm:spPr/>
    </dgm:pt>
    <dgm:pt modelId="{7EA185BB-3C83-4416-9008-AB5F37B06B88}" type="pres">
      <dgm:prSet presAssocID="{E76442B8-F873-4ECE-B842-C171E6A205C9}" presName="composite" presStyleCnt="0"/>
      <dgm:spPr/>
    </dgm:pt>
    <dgm:pt modelId="{50A60D2F-E52C-4DD7-94CC-D5D3435F6624}" type="pres">
      <dgm:prSet presAssocID="{E76442B8-F873-4ECE-B842-C171E6A205C9}" presName="Parent1" presStyleLbl="node1" presStyleIdx="6" presStyleCnt="8" custLinFactX="-66556" custLinFactNeighborX="-100000" custLinFactNeighborY="-85030">
        <dgm:presLayoutVars>
          <dgm:chMax val="1"/>
          <dgm:chPref val="1"/>
          <dgm:bulletEnabled val="1"/>
        </dgm:presLayoutVars>
      </dgm:prSet>
      <dgm:spPr/>
    </dgm:pt>
    <dgm:pt modelId="{E675C010-602E-483A-80A7-63346E98F7A1}" type="pres">
      <dgm:prSet presAssocID="{E76442B8-F873-4ECE-B842-C171E6A205C9}" presName="Childtext1" presStyleLbl="revTx" presStyleIdx="3" presStyleCnt="4">
        <dgm:presLayoutVars>
          <dgm:chMax val="0"/>
          <dgm:chPref val="0"/>
          <dgm:bulletEnabled val="1"/>
        </dgm:presLayoutVars>
      </dgm:prSet>
      <dgm:spPr/>
    </dgm:pt>
    <dgm:pt modelId="{5AEF34B0-8E80-488C-8F65-872471EC2AF7}" type="pres">
      <dgm:prSet presAssocID="{E76442B8-F873-4ECE-B842-C171E6A205C9}" presName="BalanceSpacing" presStyleCnt="0"/>
      <dgm:spPr/>
    </dgm:pt>
    <dgm:pt modelId="{9B6F0C93-B10D-482C-A17E-E3351F3145D6}" type="pres">
      <dgm:prSet presAssocID="{E76442B8-F873-4ECE-B842-C171E6A205C9}" presName="BalanceSpacing1" presStyleCnt="0"/>
      <dgm:spPr/>
    </dgm:pt>
    <dgm:pt modelId="{3D439567-5577-4441-BD0F-FAFD40C90876}" type="pres">
      <dgm:prSet presAssocID="{4A7997F0-4454-4C76-AAF8-2D28560A03A1}" presName="Accent1Text" presStyleLbl="node1" presStyleIdx="7" presStyleCnt="8" custLinFactNeighborX="53548" custLinFactNeighborY="-85030"/>
      <dgm:spPr/>
    </dgm:pt>
  </dgm:ptLst>
  <dgm:cxnLst>
    <dgm:cxn modelId="{49772A08-7F90-419E-8824-0A45ACC61BFC}" type="presOf" srcId="{B8FB9C91-4089-4437-B8E3-76D33D12F193}" destId="{EE9B8B46-B235-4FD0-82CE-4D2B2358FF6A}" srcOrd="0" destOrd="0" presId="urn:microsoft.com/office/officeart/2008/layout/AlternatingHexagons"/>
    <dgm:cxn modelId="{86F5EA09-D2C4-42BF-9F5B-9DE5F2BA29AD}" type="presOf" srcId="{3CF484A2-4F54-4C14-8662-45B31A1A5E82}" destId="{4D447965-D6F1-4DD4-9A72-2F1508BDFD13}" srcOrd="0" destOrd="0" presId="urn:microsoft.com/office/officeart/2008/layout/AlternatingHexagons"/>
    <dgm:cxn modelId="{AB43461D-303C-48A7-95A2-09E89E3454C8}" type="presOf" srcId="{D3B73DB1-52E4-405C-9C9E-4EDD63C5DF3A}" destId="{DFDF1A36-3413-4ED5-A83F-32B1713F8296}" srcOrd="0" destOrd="0" presId="urn:microsoft.com/office/officeart/2008/layout/AlternatingHexagons"/>
    <dgm:cxn modelId="{14916841-D88F-4CCD-9223-3F6CFE3CEA05}" srcId="{600BF4E1-81A2-48AE-8055-19E879FA6556}" destId="{E76442B8-F873-4ECE-B842-C171E6A205C9}" srcOrd="3" destOrd="0" parTransId="{F17396BA-E2D3-4199-AB7E-B460BD45D3EC}" sibTransId="{4A7997F0-4454-4C76-AAF8-2D28560A03A1}"/>
    <dgm:cxn modelId="{53835863-B9FA-4FD2-B260-DA0985E5F7D3}" srcId="{600BF4E1-81A2-48AE-8055-19E879FA6556}" destId="{3CF484A2-4F54-4C14-8662-45B31A1A5E82}" srcOrd="1" destOrd="0" parTransId="{9ADD48E4-9C2D-4B03-BA53-5E0CE723FA0B}" sibTransId="{D9BA9998-4D7A-4BC6-9444-F681857F7945}"/>
    <dgm:cxn modelId="{A67B3746-4003-4875-A39B-DBEB465D3082}" type="presOf" srcId="{E76442B8-F873-4ECE-B842-C171E6A205C9}" destId="{50A60D2F-E52C-4DD7-94CC-D5D3435F6624}" srcOrd="0" destOrd="0" presId="urn:microsoft.com/office/officeart/2008/layout/AlternatingHexagons"/>
    <dgm:cxn modelId="{E7E0854A-4010-4B69-99A4-37E1C1DCAAB1}" type="presOf" srcId="{600BF4E1-81A2-48AE-8055-19E879FA6556}" destId="{F69E842A-7A00-42A7-A653-AE1B87AAAB4E}" srcOrd="0" destOrd="0" presId="urn:microsoft.com/office/officeart/2008/layout/AlternatingHexagons"/>
    <dgm:cxn modelId="{07E97956-A347-45C6-8827-91E2120612B6}" type="presOf" srcId="{D9BA9998-4D7A-4BC6-9444-F681857F7945}" destId="{69D9F326-265C-4566-AE01-282D6081CC3F}" srcOrd="0" destOrd="0" presId="urn:microsoft.com/office/officeart/2008/layout/AlternatingHexagons"/>
    <dgm:cxn modelId="{0F78387A-A192-4CDC-9093-28F3A1A12A30}" type="presOf" srcId="{2D044029-37B5-4BB3-9BF6-4C0A2977B98F}" destId="{C3D9B4E4-8106-475E-952E-2ED32106A93F}" srcOrd="0" destOrd="0" presId="urn:microsoft.com/office/officeart/2008/layout/AlternatingHexagons"/>
    <dgm:cxn modelId="{5768CB97-454D-411F-A394-B7C335A8C34C}" type="presOf" srcId="{4A7997F0-4454-4C76-AAF8-2D28560A03A1}" destId="{3D439567-5577-4441-BD0F-FAFD40C90876}" srcOrd="0" destOrd="0" presId="urn:microsoft.com/office/officeart/2008/layout/AlternatingHexagons"/>
    <dgm:cxn modelId="{D0008FB3-ACCE-4D89-AFB9-BCB3BC4A5229}" type="presOf" srcId="{4558830D-6009-4193-B29B-5F0A3A027EB9}" destId="{3C7EC99C-6BD8-49C6-B783-2BD0B7800909}" srcOrd="0" destOrd="0" presId="urn:microsoft.com/office/officeart/2008/layout/AlternatingHexagons"/>
    <dgm:cxn modelId="{E79ADEE0-93AE-4DF2-B7DA-EC5934A959DA}" srcId="{600BF4E1-81A2-48AE-8055-19E879FA6556}" destId="{B8FB9C91-4089-4437-B8E3-76D33D12F193}" srcOrd="0" destOrd="0" parTransId="{07860EB0-7604-461B-9EE3-3F6700A9B423}" sibTransId="{2D044029-37B5-4BB3-9BF6-4C0A2977B98F}"/>
    <dgm:cxn modelId="{2481F8EC-AF66-4E31-BF9F-14035B492C04}" srcId="{600BF4E1-81A2-48AE-8055-19E879FA6556}" destId="{D3B73DB1-52E4-405C-9C9E-4EDD63C5DF3A}" srcOrd="2" destOrd="0" parTransId="{6FE3584D-3E31-4CC9-B6D3-2781B904DD67}" sibTransId="{4558830D-6009-4193-B29B-5F0A3A027EB9}"/>
    <dgm:cxn modelId="{937BD712-6FCA-49B2-890E-CFEA979A7F10}" type="presParOf" srcId="{F69E842A-7A00-42A7-A653-AE1B87AAAB4E}" destId="{84AD6EAE-1C3D-4628-9630-9A6866F4B879}" srcOrd="0" destOrd="0" presId="urn:microsoft.com/office/officeart/2008/layout/AlternatingHexagons"/>
    <dgm:cxn modelId="{299F3B06-4B16-4108-A9AA-2C81EA040C00}" type="presParOf" srcId="{84AD6EAE-1C3D-4628-9630-9A6866F4B879}" destId="{EE9B8B46-B235-4FD0-82CE-4D2B2358FF6A}" srcOrd="0" destOrd="0" presId="urn:microsoft.com/office/officeart/2008/layout/AlternatingHexagons"/>
    <dgm:cxn modelId="{52865856-379D-4C46-BE12-DC8C7CCA721F}" type="presParOf" srcId="{84AD6EAE-1C3D-4628-9630-9A6866F4B879}" destId="{9F087454-7C44-49BC-8359-34EFE4944FB2}" srcOrd="1" destOrd="0" presId="urn:microsoft.com/office/officeart/2008/layout/AlternatingHexagons"/>
    <dgm:cxn modelId="{A096DB18-49B4-4184-8277-D2AACCC773B0}" type="presParOf" srcId="{84AD6EAE-1C3D-4628-9630-9A6866F4B879}" destId="{53C92495-2008-4737-97F6-860461934AC3}" srcOrd="2" destOrd="0" presId="urn:microsoft.com/office/officeart/2008/layout/AlternatingHexagons"/>
    <dgm:cxn modelId="{73BE1AA5-F253-49CB-B9BB-054294ABA1E7}" type="presParOf" srcId="{84AD6EAE-1C3D-4628-9630-9A6866F4B879}" destId="{6D9876F3-EA08-4A8B-9807-43BC1E5DDB16}" srcOrd="3" destOrd="0" presId="urn:microsoft.com/office/officeart/2008/layout/AlternatingHexagons"/>
    <dgm:cxn modelId="{CB509061-1CC4-415C-BC2D-7F14D6EE3E2D}" type="presParOf" srcId="{84AD6EAE-1C3D-4628-9630-9A6866F4B879}" destId="{C3D9B4E4-8106-475E-952E-2ED32106A93F}" srcOrd="4" destOrd="0" presId="urn:microsoft.com/office/officeart/2008/layout/AlternatingHexagons"/>
    <dgm:cxn modelId="{B3200FAF-7F23-4707-BF4E-D59A37BA18C0}" type="presParOf" srcId="{F69E842A-7A00-42A7-A653-AE1B87AAAB4E}" destId="{D02943A6-B3BD-4F0C-A0A0-2FE600F6465C}" srcOrd="1" destOrd="0" presId="urn:microsoft.com/office/officeart/2008/layout/AlternatingHexagons"/>
    <dgm:cxn modelId="{0BAFC248-1AF0-4B3E-9ED1-0E2DBD7DD135}" type="presParOf" srcId="{F69E842A-7A00-42A7-A653-AE1B87AAAB4E}" destId="{1518E10D-00C4-4AF1-8764-F9E11615DF88}" srcOrd="2" destOrd="0" presId="urn:microsoft.com/office/officeart/2008/layout/AlternatingHexagons"/>
    <dgm:cxn modelId="{244FBC37-9933-4275-9EE3-0D8EF49AB0D3}" type="presParOf" srcId="{1518E10D-00C4-4AF1-8764-F9E11615DF88}" destId="{4D447965-D6F1-4DD4-9A72-2F1508BDFD13}" srcOrd="0" destOrd="0" presId="urn:microsoft.com/office/officeart/2008/layout/AlternatingHexagons"/>
    <dgm:cxn modelId="{D07C40A4-BAF1-4FB0-A5AF-1AC0799AB9C8}" type="presParOf" srcId="{1518E10D-00C4-4AF1-8764-F9E11615DF88}" destId="{0EB36856-DFBD-46D1-9C81-8DBF3B27B775}" srcOrd="1" destOrd="0" presId="urn:microsoft.com/office/officeart/2008/layout/AlternatingHexagons"/>
    <dgm:cxn modelId="{0AD31ECB-2D7D-43A9-AF91-6EB49F9E576D}" type="presParOf" srcId="{1518E10D-00C4-4AF1-8764-F9E11615DF88}" destId="{F525A08C-801C-4C0C-8EFC-1E8C05024CCB}" srcOrd="2" destOrd="0" presId="urn:microsoft.com/office/officeart/2008/layout/AlternatingHexagons"/>
    <dgm:cxn modelId="{67E2B257-CDA5-4BE1-8A2A-7376519C33E8}" type="presParOf" srcId="{1518E10D-00C4-4AF1-8764-F9E11615DF88}" destId="{95395470-0C66-4189-A87D-E63A896F2BA9}" srcOrd="3" destOrd="0" presId="urn:microsoft.com/office/officeart/2008/layout/AlternatingHexagons"/>
    <dgm:cxn modelId="{1CE5794C-700F-476B-B346-2351BDC808BC}" type="presParOf" srcId="{1518E10D-00C4-4AF1-8764-F9E11615DF88}" destId="{69D9F326-265C-4566-AE01-282D6081CC3F}" srcOrd="4" destOrd="0" presId="urn:microsoft.com/office/officeart/2008/layout/AlternatingHexagons"/>
    <dgm:cxn modelId="{8A4D81D8-68C1-4421-ABB9-340B4E5FC35C}" type="presParOf" srcId="{F69E842A-7A00-42A7-A653-AE1B87AAAB4E}" destId="{2739C204-3815-4153-B5DE-09A157F6E85A}" srcOrd="3" destOrd="0" presId="urn:microsoft.com/office/officeart/2008/layout/AlternatingHexagons"/>
    <dgm:cxn modelId="{24A4D812-4954-492D-8F67-17229E77B490}" type="presParOf" srcId="{F69E842A-7A00-42A7-A653-AE1B87AAAB4E}" destId="{F5C5E872-39A5-4B7A-9446-D013657D7CDB}" srcOrd="4" destOrd="0" presId="urn:microsoft.com/office/officeart/2008/layout/AlternatingHexagons"/>
    <dgm:cxn modelId="{7CAB21CF-8570-468E-ABA9-E1DC801F5DB7}" type="presParOf" srcId="{F5C5E872-39A5-4B7A-9446-D013657D7CDB}" destId="{DFDF1A36-3413-4ED5-A83F-32B1713F8296}" srcOrd="0" destOrd="0" presId="urn:microsoft.com/office/officeart/2008/layout/AlternatingHexagons"/>
    <dgm:cxn modelId="{13D92DA7-DA9A-4D9F-B839-EFFF2AB48392}" type="presParOf" srcId="{F5C5E872-39A5-4B7A-9446-D013657D7CDB}" destId="{E227FB51-FB25-45FC-B5BD-053D280E3245}" srcOrd="1" destOrd="0" presId="urn:microsoft.com/office/officeart/2008/layout/AlternatingHexagons"/>
    <dgm:cxn modelId="{6CC7ABAA-477B-4105-936B-8C3C2543024E}" type="presParOf" srcId="{F5C5E872-39A5-4B7A-9446-D013657D7CDB}" destId="{8081A996-57C5-43E6-8DA1-FDBC848F45B5}" srcOrd="2" destOrd="0" presId="urn:microsoft.com/office/officeart/2008/layout/AlternatingHexagons"/>
    <dgm:cxn modelId="{F9225F2B-DCBB-42B5-BB99-E1F3524672BE}" type="presParOf" srcId="{F5C5E872-39A5-4B7A-9446-D013657D7CDB}" destId="{59588EDB-5C5A-412A-A293-CAE8C6AE2EFB}" srcOrd="3" destOrd="0" presId="urn:microsoft.com/office/officeart/2008/layout/AlternatingHexagons"/>
    <dgm:cxn modelId="{62FBCE74-C7A2-46D8-A2AF-DA400E27E421}" type="presParOf" srcId="{F5C5E872-39A5-4B7A-9446-D013657D7CDB}" destId="{3C7EC99C-6BD8-49C6-B783-2BD0B7800909}" srcOrd="4" destOrd="0" presId="urn:microsoft.com/office/officeart/2008/layout/AlternatingHexagons"/>
    <dgm:cxn modelId="{6AAA03BC-D2AE-4FD2-8316-6E162979C8E2}" type="presParOf" srcId="{F69E842A-7A00-42A7-A653-AE1B87AAAB4E}" destId="{328C48BA-57A8-48E3-AACA-CF75C1DFC681}" srcOrd="5" destOrd="0" presId="urn:microsoft.com/office/officeart/2008/layout/AlternatingHexagons"/>
    <dgm:cxn modelId="{318220F8-CC49-4EA8-A825-B90BC6B423A0}" type="presParOf" srcId="{F69E842A-7A00-42A7-A653-AE1B87AAAB4E}" destId="{7EA185BB-3C83-4416-9008-AB5F37B06B88}" srcOrd="6" destOrd="0" presId="urn:microsoft.com/office/officeart/2008/layout/AlternatingHexagons"/>
    <dgm:cxn modelId="{7249B548-C5E6-455D-8007-274A655069A3}" type="presParOf" srcId="{7EA185BB-3C83-4416-9008-AB5F37B06B88}" destId="{50A60D2F-E52C-4DD7-94CC-D5D3435F6624}" srcOrd="0" destOrd="0" presId="urn:microsoft.com/office/officeart/2008/layout/AlternatingHexagons"/>
    <dgm:cxn modelId="{9D413E98-8F80-4975-8166-0187104341BD}" type="presParOf" srcId="{7EA185BB-3C83-4416-9008-AB5F37B06B88}" destId="{E675C010-602E-483A-80A7-63346E98F7A1}" srcOrd="1" destOrd="0" presId="urn:microsoft.com/office/officeart/2008/layout/AlternatingHexagons"/>
    <dgm:cxn modelId="{32CAA69E-6866-4FEF-B2CA-F1495A0A5D92}" type="presParOf" srcId="{7EA185BB-3C83-4416-9008-AB5F37B06B88}" destId="{5AEF34B0-8E80-488C-8F65-872471EC2AF7}" srcOrd="2" destOrd="0" presId="urn:microsoft.com/office/officeart/2008/layout/AlternatingHexagons"/>
    <dgm:cxn modelId="{22CA2EEB-BD85-4636-918F-F3C8CEF75439}" type="presParOf" srcId="{7EA185BB-3C83-4416-9008-AB5F37B06B88}" destId="{9B6F0C93-B10D-482C-A17E-E3351F3145D6}" srcOrd="3" destOrd="0" presId="urn:microsoft.com/office/officeart/2008/layout/AlternatingHexagons"/>
    <dgm:cxn modelId="{5D743E8F-65E9-4BE5-8A9E-219AB3C6AFA8}" type="presParOf" srcId="{7EA185BB-3C83-4416-9008-AB5F37B06B88}" destId="{3D439567-5577-4441-BD0F-FAFD40C90876}"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B8B46-B235-4FD0-82CE-4D2B2358FF6A}">
      <dsp:nvSpPr>
        <dsp:cNvPr id="0" name=""/>
        <dsp:cNvSpPr/>
      </dsp:nvSpPr>
      <dsp:spPr>
        <a:xfrm rot="5400000">
          <a:off x="2990278" y="-247083"/>
          <a:ext cx="1481832" cy="1975999"/>
        </a:xfrm>
        <a:prstGeom prst="hexagon">
          <a:avLst>
            <a:gd name="adj" fmla="val 25000"/>
            <a:gd name="vf" fmla="val 11547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IQ" sz="3200" b="1" kern="1200" dirty="0">
              <a:solidFill>
                <a:srgbClr val="002060"/>
              </a:solidFill>
              <a:effectLst>
                <a:outerShdw blurRad="38100" dist="38100" dir="2700000" algn="tl">
                  <a:srgbClr val="000000">
                    <a:alpha val="43137"/>
                  </a:srgbClr>
                </a:outerShdw>
              </a:effectLst>
              <a:cs typeface="Ali-A-Traditional" pitchFamily="2" charset="-78"/>
            </a:rPr>
            <a:t>الثقافـة</a:t>
          </a:r>
          <a:endParaRPr lang="en-US" sz="3200" b="1" kern="1200" dirty="0">
            <a:solidFill>
              <a:srgbClr val="002060"/>
            </a:solidFill>
            <a:effectLst>
              <a:outerShdw blurRad="38100" dist="38100" dir="2700000" algn="tl">
                <a:srgbClr val="000000">
                  <a:alpha val="43137"/>
                </a:srgbClr>
              </a:outerShdw>
            </a:effectLst>
            <a:cs typeface="Ali-A-Traditional" pitchFamily="2" charset="-78"/>
          </a:endParaRPr>
        </a:p>
      </dsp:txBody>
      <dsp:txXfrm rot="-5400000">
        <a:off x="3072528" y="246972"/>
        <a:ext cx="1317333" cy="987888"/>
      </dsp:txXfrm>
    </dsp:sp>
    <dsp:sp modelId="{9F087454-7C44-49BC-8359-34EFE4944FB2}">
      <dsp:nvSpPr>
        <dsp:cNvPr id="0" name=""/>
        <dsp:cNvSpPr/>
      </dsp:nvSpPr>
      <dsp:spPr>
        <a:xfrm>
          <a:off x="4937873" y="297681"/>
          <a:ext cx="1653724" cy="889099"/>
        </a:xfrm>
        <a:prstGeom prst="rect">
          <a:avLst/>
        </a:prstGeom>
        <a:noFill/>
        <a:ln>
          <a:noFill/>
        </a:ln>
        <a:effectLst/>
      </dsp:spPr>
      <dsp:style>
        <a:lnRef idx="0">
          <a:scrgbClr r="0" g="0" b="0"/>
        </a:lnRef>
        <a:fillRef idx="0">
          <a:scrgbClr r="0" g="0" b="0"/>
        </a:fillRef>
        <a:effectRef idx="0">
          <a:scrgbClr r="0" g="0" b="0"/>
        </a:effectRef>
        <a:fontRef idx="minor"/>
      </dsp:style>
    </dsp:sp>
    <dsp:sp modelId="{C3D9B4E4-8106-475E-952E-2ED32106A93F}">
      <dsp:nvSpPr>
        <dsp:cNvPr id="0" name=""/>
        <dsp:cNvSpPr/>
      </dsp:nvSpPr>
      <dsp:spPr>
        <a:xfrm rot="5400000">
          <a:off x="1053587" y="1158276"/>
          <a:ext cx="1329499" cy="1605020"/>
        </a:xfrm>
        <a:prstGeom prst="hexagon">
          <a:avLst>
            <a:gd name="adj" fmla="val 25000"/>
            <a:gd name="vf" fmla="val 115470"/>
          </a:avLst>
        </a:prstGeom>
        <a:gradFill rotWithShape="1">
          <a:gsLst>
            <a:gs pos="0">
              <a:schemeClr val="dk1">
                <a:tint val="70000"/>
                <a:satMod val="130000"/>
              </a:schemeClr>
            </a:gs>
            <a:gs pos="43000">
              <a:schemeClr val="dk1">
                <a:tint val="44000"/>
                <a:satMod val="165000"/>
              </a:schemeClr>
            </a:gs>
            <a:gs pos="93000">
              <a:schemeClr val="dk1">
                <a:tint val="15000"/>
                <a:satMod val="165000"/>
              </a:schemeClr>
            </a:gs>
            <a:gs pos="100000">
              <a:schemeClr val="dk1">
                <a:tint val="5000"/>
                <a:satMod val="250000"/>
              </a:schemeClr>
            </a:gs>
          </a:gsLst>
          <a:path path="circle">
            <a:fillToRect l="50000" t="130000" r="50000" b="-30000"/>
          </a:path>
        </a:gradFill>
        <a:ln w="9525" cap="flat" cmpd="sng" algn="ctr">
          <a:solidFill>
            <a:schemeClr val="dk1">
              <a:shade val="50000"/>
              <a:satMod val="103000"/>
            </a:schemeClr>
          </a:solidFill>
          <a:prstDash val="solid"/>
        </a:ln>
        <a:effectLst>
          <a:outerShdw blurRad="57150" dist="38100" dir="5400000" algn="ctr" rotWithShape="0">
            <a:schemeClr val="dk1">
              <a:shade val="9000"/>
              <a:alpha val="48000"/>
              <a:satMod val="105000"/>
            </a:scheme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ar-IQ" sz="4000" b="1" kern="1200" dirty="0">
              <a:solidFill>
                <a:srgbClr val="0070C0"/>
              </a:solidFill>
              <a:effectLst>
                <a:outerShdw blurRad="38100" dist="38100" dir="2700000" algn="tl">
                  <a:srgbClr val="000000">
                    <a:alpha val="43137"/>
                  </a:srgbClr>
                </a:outerShdw>
              </a:effectLst>
              <a:cs typeface="Ali-A-Traditional" pitchFamily="2" charset="-78"/>
            </a:rPr>
            <a:t>المدنية</a:t>
          </a:r>
          <a:endParaRPr lang="en-US" sz="4000" b="1" kern="1200" dirty="0">
            <a:solidFill>
              <a:srgbClr val="0070C0"/>
            </a:solidFill>
            <a:effectLst>
              <a:outerShdw blurRad="38100" dist="38100" dir="2700000" algn="tl">
                <a:srgbClr val="000000">
                  <a:alpha val="43137"/>
                </a:srgbClr>
              </a:outerShdw>
            </a:effectLst>
            <a:cs typeface="Ali-A-Traditional" pitchFamily="2" charset="-78"/>
          </a:endParaRPr>
        </a:p>
      </dsp:txBody>
      <dsp:txXfrm rot="-5400000">
        <a:off x="1183330" y="1517619"/>
        <a:ext cx="1070014" cy="886333"/>
      </dsp:txXfrm>
    </dsp:sp>
    <dsp:sp modelId="{4D447965-D6F1-4DD4-9A72-2F1508BDFD13}">
      <dsp:nvSpPr>
        <dsp:cNvPr id="0" name=""/>
        <dsp:cNvSpPr/>
      </dsp:nvSpPr>
      <dsp:spPr>
        <a:xfrm rot="5400000">
          <a:off x="4688637" y="1026765"/>
          <a:ext cx="1481832" cy="1868041"/>
        </a:xfrm>
        <a:prstGeom prst="hexagon">
          <a:avLst>
            <a:gd name="adj" fmla="val 25000"/>
            <a:gd name="vf" fmla="val 115470"/>
          </a:avLst>
        </a:prstGeom>
        <a:solidFill>
          <a:schemeClr val="accent3">
            <a:shade val="50000"/>
            <a:hueOff val="-405947"/>
            <a:satOff val="0"/>
            <a:lumOff val="241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ar-SA" sz="3600" b="1" kern="1200" dirty="0">
              <a:solidFill>
                <a:srgbClr val="7030A0"/>
              </a:solidFill>
              <a:effectLst>
                <a:outerShdw blurRad="38100" dist="38100" dir="2700000" algn="tl">
                  <a:srgbClr val="000000">
                    <a:alpha val="43137"/>
                  </a:srgbClr>
                </a:outerShdw>
              </a:effectLst>
              <a:cs typeface="Ali-A-Traditional" pitchFamily="2" charset="-78"/>
            </a:rPr>
            <a:t>الدِّين</a:t>
          </a:r>
          <a:endParaRPr lang="en-US" sz="3600" kern="1200" dirty="0">
            <a:solidFill>
              <a:srgbClr val="7030A0"/>
            </a:solidFill>
            <a:effectLst>
              <a:outerShdw blurRad="38100" dist="38100" dir="2700000" algn="tl">
                <a:srgbClr val="000000">
                  <a:alpha val="43137"/>
                </a:srgbClr>
              </a:outerShdw>
            </a:effectLst>
            <a:cs typeface="Ali-A-Traditional" pitchFamily="2" charset="-78"/>
          </a:endParaRPr>
        </a:p>
      </dsp:txBody>
      <dsp:txXfrm rot="-5400000">
        <a:off x="4806873" y="1466841"/>
        <a:ext cx="1245361" cy="987888"/>
      </dsp:txXfrm>
    </dsp:sp>
    <dsp:sp modelId="{0EB36856-DFBD-46D1-9C81-8DBF3B27B775}">
      <dsp:nvSpPr>
        <dsp:cNvPr id="0" name=""/>
        <dsp:cNvSpPr/>
      </dsp:nvSpPr>
      <dsp:spPr>
        <a:xfrm>
          <a:off x="1257002" y="1555460"/>
          <a:ext cx="1600378" cy="889099"/>
        </a:xfrm>
        <a:prstGeom prst="rect">
          <a:avLst/>
        </a:prstGeom>
        <a:noFill/>
        <a:ln>
          <a:noFill/>
        </a:ln>
        <a:effectLst/>
      </dsp:spPr>
      <dsp:style>
        <a:lnRef idx="0">
          <a:scrgbClr r="0" g="0" b="0"/>
        </a:lnRef>
        <a:fillRef idx="0">
          <a:scrgbClr r="0" g="0" b="0"/>
        </a:fillRef>
        <a:effectRef idx="0">
          <a:scrgbClr r="0" g="0" b="0"/>
        </a:effectRef>
        <a:fontRef idx="minor"/>
      </dsp:style>
    </dsp:sp>
    <dsp:sp modelId="{69D9F326-265C-4566-AE01-282D6081CC3F}">
      <dsp:nvSpPr>
        <dsp:cNvPr id="0" name=""/>
        <dsp:cNvSpPr/>
      </dsp:nvSpPr>
      <dsp:spPr>
        <a:xfrm rot="5400000">
          <a:off x="2850763" y="1136910"/>
          <a:ext cx="1481832" cy="1702934"/>
        </a:xfrm>
        <a:prstGeom prst="hexagon">
          <a:avLst>
            <a:gd name="adj" fmla="val 25000"/>
            <a:gd name="vf" fmla="val 115470"/>
          </a:avLst>
        </a:prstGeom>
        <a:gradFill rotWithShape="1">
          <a:gsLst>
            <a:gs pos="0">
              <a:schemeClr val="accent4">
                <a:tint val="98000"/>
                <a:shade val="25000"/>
                <a:satMod val="250000"/>
              </a:schemeClr>
            </a:gs>
            <a:gs pos="68000">
              <a:schemeClr val="accent4">
                <a:tint val="86000"/>
                <a:satMod val="115000"/>
              </a:schemeClr>
            </a:gs>
            <a:gs pos="100000">
              <a:schemeClr val="accent4">
                <a:tint val="50000"/>
                <a:satMod val="150000"/>
              </a:schemeClr>
            </a:gs>
          </a:gsLst>
          <a:path path="circle">
            <a:fillToRect l="50000" t="130000" r="50000" b="-30000"/>
          </a:path>
        </a:gradFill>
        <a:ln>
          <a:noFill/>
        </a:ln>
        <a:effectLst>
          <a:outerShdw blurRad="57150" dist="38100" dir="5400000" algn="ctr" rotWithShape="0">
            <a:schemeClr val="accent4">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hemeClr val="accent4"/>
        </a:lnRef>
        <a:fillRef idx="3">
          <a:schemeClr val="accent4"/>
        </a:fillRef>
        <a:effectRef idx="3">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ar-IQ" sz="3200" b="1" kern="1200" dirty="0">
              <a:solidFill>
                <a:srgbClr val="FF0000"/>
              </a:solidFill>
              <a:effectLst>
                <a:outerShdw blurRad="38100" dist="38100" dir="2700000" algn="tl">
                  <a:srgbClr val="000000">
                    <a:alpha val="43137"/>
                  </a:srgbClr>
                </a:outerShdw>
              </a:effectLst>
            </a:rPr>
            <a:t>الحضارة</a:t>
          </a:r>
        </a:p>
      </dsp:txBody>
      <dsp:txXfrm rot="-5400000">
        <a:off x="3024034" y="1494433"/>
        <a:ext cx="1135290" cy="987888"/>
      </dsp:txXfrm>
    </dsp:sp>
    <dsp:sp modelId="{DFDF1A36-3413-4ED5-A83F-32B1713F8296}">
      <dsp:nvSpPr>
        <dsp:cNvPr id="0" name=""/>
        <dsp:cNvSpPr/>
      </dsp:nvSpPr>
      <dsp:spPr>
        <a:xfrm rot="5400000">
          <a:off x="3513239" y="2613192"/>
          <a:ext cx="1481832" cy="1289193"/>
        </a:xfrm>
        <a:prstGeom prst="hexagon">
          <a:avLst>
            <a:gd name="adj" fmla="val 25000"/>
            <a:gd name="vf" fmla="val 115470"/>
          </a:avLst>
        </a:prstGeom>
        <a:gradFill rotWithShape="1">
          <a:gsLst>
            <a:gs pos="0">
              <a:schemeClr val="accent6">
                <a:tint val="70000"/>
                <a:satMod val="130000"/>
              </a:schemeClr>
            </a:gs>
            <a:gs pos="43000">
              <a:schemeClr val="accent6">
                <a:tint val="44000"/>
                <a:satMod val="165000"/>
              </a:schemeClr>
            </a:gs>
            <a:gs pos="93000">
              <a:schemeClr val="accent6">
                <a:tint val="15000"/>
                <a:satMod val="165000"/>
              </a:schemeClr>
            </a:gs>
            <a:gs pos="100000">
              <a:schemeClr val="accent6">
                <a:tint val="5000"/>
                <a:satMod val="250000"/>
              </a:schemeClr>
            </a:gs>
          </a:gsLst>
          <a:path path="circle">
            <a:fillToRect l="50000" t="130000" r="50000" b="-30000"/>
          </a:path>
        </a:gradFill>
        <a:ln w="9525" cap="flat" cmpd="sng" algn="ctr">
          <a:solidFill>
            <a:schemeClr val="accent6">
              <a:shade val="50000"/>
              <a:satMod val="103000"/>
            </a:schemeClr>
          </a:solidFill>
          <a:prstDash val="solid"/>
        </a:ln>
        <a:effectLst>
          <a:outerShdw blurRad="57150" dist="38100" dir="5400000" algn="ctr" rotWithShape="0">
            <a:schemeClr val="accent6">
              <a:shade val="9000"/>
              <a:alpha val="48000"/>
              <a:satMod val="105000"/>
            </a:scheme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SA" sz="3200" b="1" kern="1200" dirty="0">
              <a:solidFill>
                <a:srgbClr val="00B050"/>
              </a:solidFill>
              <a:effectLst>
                <a:outerShdw blurRad="38100" dist="38100" dir="2700000" algn="tl">
                  <a:srgbClr val="000000">
                    <a:alpha val="43137"/>
                  </a:srgbClr>
                </a:outerShdw>
              </a:effectLst>
              <a:cs typeface="Ali-A-Traditional" pitchFamily="2" charset="-78"/>
            </a:rPr>
            <a:t>الفِكْر</a:t>
          </a:r>
          <a:endParaRPr lang="en-US" sz="3200" kern="1200" dirty="0">
            <a:solidFill>
              <a:srgbClr val="00B050"/>
            </a:solidFill>
            <a:effectLst>
              <a:outerShdw blurRad="38100" dist="38100" dir="2700000" algn="tl">
                <a:srgbClr val="000000">
                  <a:alpha val="43137"/>
                </a:srgbClr>
              </a:outerShdw>
            </a:effectLst>
            <a:cs typeface="Ali-A-Traditional" pitchFamily="2" charset="-78"/>
          </a:endParaRPr>
        </a:p>
      </dsp:txBody>
      <dsp:txXfrm rot="-5400000">
        <a:off x="3810457" y="2747792"/>
        <a:ext cx="887395" cy="1019994"/>
      </dsp:txXfrm>
    </dsp:sp>
    <dsp:sp modelId="{E227FB51-FB25-45FC-B5BD-053D280E3245}">
      <dsp:nvSpPr>
        <dsp:cNvPr id="0" name=""/>
        <dsp:cNvSpPr/>
      </dsp:nvSpPr>
      <dsp:spPr>
        <a:xfrm>
          <a:off x="4937873" y="2813239"/>
          <a:ext cx="1653724" cy="889099"/>
        </a:xfrm>
        <a:prstGeom prst="rect">
          <a:avLst/>
        </a:prstGeom>
        <a:noFill/>
        <a:ln>
          <a:noFill/>
        </a:ln>
        <a:effectLst/>
      </dsp:spPr>
      <dsp:style>
        <a:lnRef idx="0">
          <a:scrgbClr r="0" g="0" b="0"/>
        </a:lnRef>
        <a:fillRef idx="0">
          <a:scrgbClr r="0" g="0" b="0"/>
        </a:fillRef>
        <a:effectRef idx="0">
          <a:scrgbClr r="0" g="0" b="0"/>
        </a:effectRef>
        <a:fontRef idx="minor"/>
      </dsp:style>
    </dsp:sp>
    <dsp:sp modelId="{3C7EC99C-6BD8-49C6-B783-2BD0B7800909}">
      <dsp:nvSpPr>
        <dsp:cNvPr id="0" name=""/>
        <dsp:cNvSpPr/>
      </dsp:nvSpPr>
      <dsp:spPr>
        <a:xfrm rot="5400000">
          <a:off x="2120910" y="2613192"/>
          <a:ext cx="1481832" cy="1289193"/>
        </a:xfrm>
        <a:prstGeom prst="hexagon">
          <a:avLst>
            <a:gd name="adj" fmla="val 25000"/>
            <a:gd name="vf" fmla="val 115470"/>
          </a:avLst>
        </a:prstGeom>
        <a:gradFill rotWithShape="1">
          <a:gsLst>
            <a:gs pos="0">
              <a:schemeClr val="accent6">
                <a:tint val="98000"/>
                <a:shade val="25000"/>
                <a:satMod val="250000"/>
              </a:schemeClr>
            </a:gs>
            <a:gs pos="68000">
              <a:schemeClr val="accent6">
                <a:tint val="86000"/>
                <a:satMod val="115000"/>
              </a:schemeClr>
            </a:gs>
            <a:gs pos="100000">
              <a:schemeClr val="accent6">
                <a:tint val="50000"/>
                <a:satMod val="150000"/>
              </a:schemeClr>
            </a:gs>
          </a:gsLst>
          <a:path path="circle">
            <a:fillToRect l="50000" t="130000" r="50000" b="-30000"/>
          </a:path>
        </a:gradFill>
        <a:ln>
          <a:noFill/>
        </a:ln>
        <a:effectLst>
          <a:outerShdw blurRad="57150" dist="38100" dir="5400000" algn="ctr" rotWithShape="0">
            <a:schemeClr val="accent6">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hemeClr val="accent6"/>
        </a:lnRef>
        <a:fillRef idx="3">
          <a:schemeClr val="accent6"/>
        </a:fillRef>
        <a:effectRef idx="3">
          <a:schemeClr val="accent6"/>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ar-IQ" sz="4000" b="1" kern="1200" dirty="0">
              <a:effectLst>
                <a:outerShdw blurRad="38100" dist="38100" dir="2700000" algn="tl">
                  <a:srgbClr val="000000">
                    <a:alpha val="43137"/>
                  </a:srgbClr>
                </a:outerShdw>
              </a:effectLst>
              <a:cs typeface="Ali-A-Traditional" pitchFamily="2" charset="-78"/>
            </a:rPr>
            <a:t>العلم</a:t>
          </a:r>
          <a:endParaRPr lang="en-US" sz="4000" b="1" kern="1200" dirty="0">
            <a:effectLst>
              <a:outerShdw blurRad="38100" dist="38100" dir="2700000" algn="tl">
                <a:srgbClr val="000000">
                  <a:alpha val="43137"/>
                </a:srgbClr>
              </a:outerShdw>
            </a:effectLst>
            <a:cs typeface="Ali-A-Traditional" pitchFamily="2" charset="-78"/>
          </a:endParaRPr>
        </a:p>
      </dsp:txBody>
      <dsp:txXfrm rot="-5400000">
        <a:off x="2418128" y="2747792"/>
        <a:ext cx="887395" cy="1019994"/>
      </dsp:txXfrm>
    </dsp:sp>
    <dsp:sp modelId="{50A60D2F-E52C-4DD7-94CC-D5D3435F6624}">
      <dsp:nvSpPr>
        <dsp:cNvPr id="0" name=""/>
        <dsp:cNvSpPr/>
      </dsp:nvSpPr>
      <dsp:spPr>
        <a:xfrm rot="5400000">
          <a:off x="667178" y="2610969"/>
          <a:ext cx="1481832" cy="1289193"/>
        </a:xfrm>
        <a:prstGeom prst="hexagon">
          <a:avLst>
            <a:gd name="adj" fmla="val 25000"/>
            <a:gd name="vf" fmla="val 115470"/>
          </a:avLst>
        </a:prstGeom>
        <a:gradFill rotWithShape="1">
          <a:gsLst>
            <a:gs pos="0">
              <a:schemeClr val="accent6">
                <a:tint val="70000"/>
                <a:satMod val="130000"/>
              </a:schemeClr>
            </a:gs>
            <a:gs pos="43000">
              <a:schemeClr val="accent6">
                <a:tint val="44000"/>
                <a:satMod val="165000"/>
              </a:schemeClr>
            </a:gs>
            <a:gs pos="93000">
              <a:schemeClr val="accent6">
                <a:tint val="15000"/>
                <a:satMod val="165000"/>
              </a:schemeClr>
            </a:gs>
            <a:gs pos="100000">
              <a:schemeClr val="accent6">
                <a:tint val="5000"/>
                <a:satMod val="250000"/>
              </a:schemeClr>
            </a:gs>
          </a:gsLst>
          <a:path path="circle">
            <a:fillToRect l="50000" t="130000" r="50000" b="-30000"/>
          </a:path>
        </a:gradFill>
        <a:ln w="9525" cap="flat" cmpd="sng" algn="ctr">
          <a:solidFill>
            <a:schemeClr val="accent6">
              <a:shade val="50000"/>
              <a:satMod val="103000"/>
            </a:schemeClr>
          </a:solidFill>
          <a:prstDash val="solid"/>
        </a:ln>
        <a:effectLst>
          <a:outerShdw blurRad="57150" dist="38100" dir="5400000" algn="ctr" rotWithShape="0">
            <a:schemeClr val="accent6">
              <a:shade val="9000"/>
              <a:alpha val="48000"/>
              <a:satMod val="105000"/>
            </a:scheme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SA" sz="3200" b="1" kern="1200" dirty="0">
              <a:solidFill>
                <a:srgbClr val="C00000"/>
              </a:solidFill>
              <a:effectLst>
                <a:outerShdw blurRad="38100" dist="38100" dir="2700000" algn="tl">
                  <a:srgbClr val="000000">
                    <a:alpha val="43137"/>
                  </a:srgbClr>
                </a:outerShdw>
              </a:effectLst>
              <a:cs typeface="Ali-A-Traditional" pitchFamily="2" charset="-78"/>
            </a:rPr>
            <a:t>النِّظَام</a:t>
          </a:r>
          <a:endParaRPr lang="en-US" sz="3200" kern="1200" dirty="0">
            <a:solidFill>
              <a:srgbClr val="C00000"/>
            </a:solidFill>
            <a:effectLst>
              <a:outerShdw blurRad="38100" dist="38100" dir="2700000" algn="tl">
                <a:srgbClr val="000000">
                  <a:alpha val="43137"/>
                </a:srgbClr>
              </a:outerShdw>
            </a:effectLst>
            <a:cs typeface="Ali-A-Traditional" pitchFamily="2" charset="-78"/>
          </a:endParaRPr>
        </a:p>
      </dsp:txBody>
      <dsp:txXfrm rot="-5400000">
        <a:off x="964396" y="2745569"/>
        <a:ext cx="887395" cy="1019994"/>
      </dsp:txXfrm>
    </dsp:sp>
    <dsp:sp modelId="{E675C010-602E-483A-80A7-63346E98F7A1}">
      <dsp:nvSpPr>
        <dsp:cNvPr id="0" name=""/>
        <dsp:cNvSpPr/>
      </dsp:nvSpPr>
      <dsp:spPr>
        <a:xfrm>
          <a:off x="1257002" y="4071018"/>
          <a:ext cx="1600378" cy="889099"/>
        </a:xfrm>
        <a:prstGeom prst="rect">
          <a:avLst/>
        </a:prstGeom>
        <a:noFill/>
        <a:ln>
          <a:noFill/>
        </a:ln>
        <a:effectLst/>
      </dsp:spPr>
      <dsp:style>
        <a:lnRef idx="0">
          <a:scrgbClr r="0" g="0" b="0"/>
        </a:lnRef>
        <a:fillRef idx="0">
          <a:scrgbClr r="0" g="0" b="0"/>
        </a:fillRef>
        <a:effectRef idx="0">
          <a:scrgbClr r="0" g="0" b="0"/>
        </a:effectRef>
        <a:fontRef idx="minor"/>
      </dsp:style>
    </dsp:sp>
    <dsp:sp modelId="{3D439567-5577-4441-BD0F-FAFD40C90876}">
      <dsp:nvSpPr>
        <dsp:cNvPr id="0" name=""/>
        <dsp:cNvSpPr/>
      </dsp:nvSpPr>
      <dsp:spPr>
        <a:xfrm rot="5400000">
          <a:off x="4897074" y="2610969"/>
          <a:ext cx="1481832" cy="1289193"/>
        </a:xfrm>
        <a:prstGeom prst="hexagon">
          <a:avLst>
            <a:gd name="adj" fmla="val 25000"/>
            <a:gd name="vf" fmla="val 115470"/>
          </a:avLst>
        </a:prstGeom>
        <a:solidFill>
          <a:schemeClr val="accent5"/>
        </a:solidFill>
        <a:ln w="38100" cap="flat" cmpd="sng" algn="ctr">
          <a:solidFill>
            <a:schemeClr val="lt1"/>
          </a:solidFill>
          <a:prstDash val="solid"/>
        </a:ln>
        <a:effectLst>
          <a:outerShdw blurRad="57150" dist="38100" dir="5400000" algn="ctr" rotWithShape="0">
            <a:schemeClr val="accent5">
              <a:shade val="9000"/>
              <a:alpha val="48000"/>
              <a:satMod val="105000"/>
            </a:scheme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ar-IQ" sz="3600" b="1" kern="1200" dirty="0">
              <a:solidFill>
                <a:srgbClr val="002060"/>
              </a:solidFill>
              <a:effectLst>
                <a:outerShdw blurRad="38100" dist="38100" dir="2700000" algn="tl">
                  <a:srgbClr val="000000">
                    <a:alpha val="43137"/>
                  </a:srgbClr>
                </a:outerShdw>
              </a:effectLst>
              <a:cs typeface="Ali-A-Traditional" pitchFamily="2" charset="-78"/>
            </a:rPr>
            <a:t>التراث</a:t>
          </a:r>
          <a:endParaRPr lang="en-US" sz="3600" b="1" kern="1200" dirty="0">
            <a:solidFill>
              <a:srgbClr val="002060"/>
            </a:solidFill>
            <a:effectLst>
              <a:outerShdw blurRad="38100" dist="38100" dir="2700000" algn="tl">
                <a:srgbClr val="000000">
                  <a:alpha val="43137"/>
                </a:srgbClr>
              </a:outerShdw>
            </a:effectLst>
            <a:cs typeface="Ali-A-Traditional" pitchFamily="2" charset="-78"/>
          </a:endParaRPr>
        </a:p>
      </dsp:txBody>
      <dsp:txXfrm rot="-5400000">
        <a:off x="5194292" y="2745569"/>
        <a:ext cx="887395" cy="1019994"/>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4C9597-8445-4ECB-82F3-35DEEDD66DE9}" type="datetimeFigureOut">
              <a:rPr lang="en-US" smtClean="0"/>
              <a:t>1/24/2024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FB5B1D-5DAA-4620-9224-165CCD4ED1FC}" type="slidenum">
              <a:rPr lang="en-US" smtClean="0"/>
              <a:t>‹#›</a:t>
            </a:fld>
            <a:endParaRPr lang="en-US"/>
          </a:p>
        </p:txBody>
      </p:sp>
    </p:spTree>
    <p:extLst>
      <p:ext uri="{BB962C8B-B14F-4D97-AF65-F5344CB8AC3E}">
        <p14:creationId xmlns:p14="http://schemas.microsoft.com/office/powerpoint/2010/main" val="76914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FB5B1D-5DAA-4620-9224-165CCD4ED1FC}" type="slidenum">
              <a:rPr lang="en-US" smtClean="0"/>
              <a:t>13</a:t>
            </a:fld>
            <a:endParaRPr lang="en-US"/>
          </a:p>
        </p:txBody>
      </p:sp>
    </p:spTree>
    <p:extLst>
      <p:ext uri="{BB962C8B-B14F-4D97-AF65-F5344CB8AC3E}">
        <p14:creationId xmlns:p14="http://schemas.microsoft.com/office/powerpoint/2010/main" val="967723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1/24/2024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D8BD707-D9CF-40AE-B4C6-C98DA3205C09}" type="datetimeFigureOut">
              <a:rPr lang="en-US" smtClean="0"/>
              <a:pPr/>
              <a:t>1/24/2024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6F15528-21DE-4FAA-801E-634DDDAF4B2B}"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1/24/2024</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6F15528-21DE-4FAA-801E-634DDDAF4B2B}" type="slidenum">
              <a:rPr lang="en-US" smtClean="0"/>
              <a:pPr/>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1/24/2024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1D8BD707-D9CF-40AE-B4C6-C98DA3205C09}" type="datetimeFigureOut">
              <a:rPr lang="en-US" smtClean="0"/>
              <a:pPr/>
              <a:t>1/24/2024</a:t>
            </a:fld>
            <a:endParaRPr lang="en-US"/>
          </a:p>
        </p:txBody>
      </p:sp>
      <p:sp>
        <p:nvSpPr>
          <p:cNvPr id="15" name="Slide Number Placeholder 14"/>
          <p:cNvSpPr>
            <a:spLocks noGrp="1"/>
          </p:cNvSpPr>
          <p:nvPr>
            <p:ph type="sldNum" sz="quarter" idx="15"/>
          </p:nvPr>
        </p:nvSpPr>
        <p:spPr/>
        <p:txBody>
          <a:bodyPr/>
          <a:lstStyle>
            <a:lvl1pPr algn="ctr">
              <a:defRPr/>
            </a:lvl1pPr>
          </a:lstStyle>
          <a:p>
            <a:fld id="{B6F15528-21DE-4FAA-801E-634DDDAF4B2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1/24/2024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1D8BD707-D9CF-40AE-B4C6-C98DA3205C09}" type="datetimeFigureOut">
              <a:rPr lang="en-US" smtClean="0"/>
              <a:pPr/>
              <a:t>1/24/2024</a:t>
            </a:fld>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1/24/2024</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6F15528-21DE-4FAA-801E-634DDDAF4B2B}"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0.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1/24/2024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1/24/2024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D8BD707-D9CF-40AE-B4C6-C98DA3205C09}" type="datetimeFigureOut">
              <a:rPr lang="en-US" smtClean="0"/>
              <a:pPr/>
              <a:t>1/24/2024</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B6F15528-21DE-4FAA-801E-634DDDAF4B2B}" type="slidenum">
              <a:rPr lang="en-US" smtClean="0"/>
              <a:pPr/>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1/24/2024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D8BD707-D9CF-40AE-B4C6-C98DA3205C09}" type="datetimeFigureOut">
              <a:rPr lang="en-US" smtClean="0"/>
              <a:pPr/>
              <a:t>1/24/2024</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D8BD707-D9CF-40AE-B4C6-C98DA3205C09}" type="datetimeFigureOut">
              <a:rPr lang="en-US" smtClean="0"/>
              <a:pPr/>
              <a:t>1/24/2024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6F15528-21DE-4FAA-801E-634DDDAF4B2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1/24/2024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D8BD707-D9CF-40AE-B4C6-C98DA3205C09}" type="datetimeFigureOut">
              <a:rPr lang="en-US" smtClean="0"/>
              <a:pPr/>
              <a:t>1/24/2024</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rgbClr val="002060"/>
          </a:fgClr>
          <a:bgClr>
            <a:schemeClr val="bg1"/>
          </a:bgClr>
        </a:pattFill>
        <a:effectLst/>
      </p:bgPr>
    </p:bg>
    <p:spTree>
      <p:nvGrpSpPr>
        <p:cNvPr id="1" name=""/>
        <p:cNvGrpSpPr/>
        <p:nvPr/>
      </p:nvGrpSpPr>
      <p:grpSpPr>
        <a:xfrm>
          <a:off x="0" y="0"/>
          <a:ext cx="0" cy="0"/>
          <a:chOff x="0" y="0"/>
          <a:chExt cx="0" cy="0"/>
        </a:xfrm>
      </p:grpSpPr>
      <p:sp>
        <p:nvSpPr>
          <p:cNvPr id="8" name="TextBox 7"/>
          <p:cNvSpPr txBox="1"/>
          <p:nvPr/>
        </p:nvSpPr>
        <p:spPr>
          <a:xfrm>
            <a:off x="533400" y="533400"/>
            <a:ext cx="8153400" cy="5055230"/>
          </a:xfrm>
          <a:prstGeom prst="rect">
            <a:avLst/>
          </a:prstGeom>
          <a:noFill/>
        </p:spPr>
        <p:txBody>
          <a:bodyPr wrap="square" rtlCol="0">
            <a:spAutoFit/>
          </a:bodyPr>
          <a:lstStyle/>
          <a:p>
            <a:pPr algn="ctr" rtl="1">
              <a:lnSpc>
                <a:spcPct val="150000"/>
              </a:lnSpc>
            </a:pPr>
            <a:r>
              <a:rPr lang="ar-SA" sz="8000" b="1" dirty="0">
                <a:solidFill>
                  <a:srgbClr val="FF0000"/>
                </a:solidFill>
                <a:effectLst>
                  <a:outerShdw blurRad="38100" dist="38100" dir="2700000" algn="tl">
                    <a:srgbClr val="000000">
                      <a:alpha val="43137"/>
                    </a:srgbClr>
                  </a:outerShdw>
                </a:effectLst>
                <a:cs typeface="Ali-A-Samik" pitchFamily="2" charset="-78"/>
              </a:rPr>
              <a:t>مُـحَـاضَــرَاتٌ فِــي</a:t>
            </a:r>
            <a:endParaRPr lang="en-US" sz="8000" b="1" dirty="0">
              <a:solidFill>
                <a:srgbClr val="FF0000"/>
              </a:solidFill>
              <a:effectLst>
                <a:outerShdw blurRad="38100" dist="38100" dir="2700000" algn="tl">
                  <a:srgbClr val="000000">
                    <a:alpha val="43137"/>
                  </a:srgbClr>
                </a:outerShdw>
              </a:effectLst>
              <a:cs typeface="Ali-A-Samik" pitchFamily="2" charset="-78"/>
            </a:endParaRPr>
          </a:p>
          <a:p>
            <a:pPr algn="ctr">
              <a:lnSpc>
                <a:spcPct val="150000"/>
              </a:lnSpc>
            </a:pPr>
            <a:r>
              <a:rPr lang="ar-SA" sz="8000" b="1" dirty="0">
                <a:solidFill>
                  <a:srgbClr val="FF0000"/>
                </a:solidFill>
                <a:effectLst>
                  <a:outerShdw blurRad="38100" dist="38100" dir="2700000" algn="tl">
                    <a:srgbClr val="000000">
                      <a:alpha val="43137"/>
                    </a:srgbClr>
                  </a:outerShdw>
                </a:effectLst>
                <a:cs typeface="Ali-A-Samik" pitchFamily="2" charset="-78"/>
              </a:rPr>
              <a:t>الثَّـقَـافَـــةِ الإِسْـلاَمِـيَّـــةِ</a:t>
            </a:r>
            <a:endParaRPr lang="ar-IQ" sz="8000" b="1" dirty="0">
              <a:solidFill>
                <a:srgbClr val="FF0000"/>
              </a:solidFill>
              <a:effectLst>
                <a:outerShdw blurRad="38100" dist="38100" dir="2700000" algn="tl">
                  <a:srgbClr val="000000">
                    <a:alpha val="43137"/>
                  </a:srgbClr>
                </a:outerShdw>
              </a:effectLst>
              <a:cs typeface="Ali-A-Samik" pitchFamily="2" charset="-78"/>
            </a:endParaRPr>
          </a:p>
          <a:p>
            <a:pPr algn="ctr">
              <a:lnSpc>
                <a:spcPct val="150000"/>
              </a:lnSpc>
            </a:pPr>
            <a:r>
              <a:rPr lang="ar-SA" sz="6000" b="1" dirty="0">
                <a:solidFill>
                  <a:srgbClr val="0070C0"/>
                </a:solidFill>
                <a:effectLst>
                  <a:outerShdw blurRad="38100" dist="38100" dir="2700000" algn="tl">
                    <a:srgbClr val="000000">
                      <a:alpha val="43137"/>
                    </a:srgbClr>
                  </a:outerShdw>
                </a:effectLst>
                <a:cs typeface="Zanest_DecoType Naskh Swashes" pitchFamily="2" charset="-78"/>
              </a:rPr>
              <a:t>د.خالد جلال محي الدين</a:t>
            </a:r>
            <a:endParaRPr lang="en-US" sz="6000" b="1" dirty="0">
              <a:solidFill>
                <a:srgbClr val="00B050"/>
              </a:solidFill>
              <a:effectLst>
                <a:outerShdw blurRad="38100" dist="38100" dir="2700000" algn="tl">
                  <a:srgbClr val="000000">
                    <a:alpha val="43137"/>
                  </a:srgbClr>
                </a:outerShdw>
              </a:effectLst>
              <a:cs typeface="Zanest_DecoType Naskh Swashes" pitchFamily="2" charset="-78"/>
            </a:endParaRPr>
          </a:p>
        </p:txBody>
      </p:sp>
    </p:spTree>
    <p:extLst>
      <p:ext uri="{BB962C8B-B14F-4D97-AF65-F5344CB8AC3E}">
        <p14:creationId xmlns:p14="http://schemas.microsoft.com/office/powerpoint/2010/main" val="28017653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610600" cy="6324808"/>
          </a:xfrm>
          <a:prstGeom prst="rect">
            <a:avLst/>
          </a:prstGeom>
          <a:noFill/>
        </p:spPr>
        <p:txBody>
          <a:bodyPr wrap="square" rtlCol="0">
            <a:spAutoFit/>
          </a:bodyPr>
          <a:lstStyle/>
          <a:p>
            <a:pPr algn="just" rtl="1">
              <a:lnSpc>
                <a:spcPct val="150000"/>
              </a:lnSpc>
            </a:pPr>
            <a:r>
              <a:rPr lang="ar-SA" sz="2800" b="1" dirty="0">
                <a:solidFill>
                  <a:srgbClr val="00B050"/>
                </a:solidFill>
                <a:effectLst>
                  <a:outerShdw blurRad="38100" dist="38100" dir="2700000" algn="tl">
                    <a:srgbClr val="000000">
                      <a:alpha val="43137"/>
                    </a:srgbClr>
                  </a:outerShdw>
                </a:effectLst>
              </a:rPr>
              <a:t>6</a:t>
            </a:r>
            <a:r>
              <a:rPr lang="ar-SA" sz="2800" b="1" dirty="0">
                <a:solidFill>
                  <a:srgbClr val="00B050"/>
                </a:solidFill>
                <a:effectLst>
                  <a:outerShdw blurRad="38100" dist="38100" dir="2700000" algn="tl">
                    <a:srgbClr val="000000">
                      <a:alpha val="43137"/>
                    </a:srgbClr>
                  </a:outerShdw>
                </a:effectLst>
                <a:cs typeface="Ali-A-Sahifa" pitchFamily="2" charset="-78"/>
              </a:rPr>
              <a:t>- التُرَاث ← </a:t>
            </a:r>
            <a:r>
              <a:rPr lang="ar-SA" sz="2800" b="1" dirty="0">
                <a:effectLst>
                  <a:outerShdw blurRad="38100" dist="38100" dir="2700000" algn="tl">
                    <a:srgbClr val="000000">
                      <a:alpha val="43137"/>
                    </a:srgbClr>
                  </a:outerShdw>
                </a:effectLst>
                <a:cs typeface="Ali-A-Sahifa" pitchFamily="2" charset="-78"/>
              </a:rPr>
              <a:t>وهو : ما وصلنا من الأجيال السابقة ، ويشمل – على الصحيح - كل ما وصلنا من أمور مادية ومعنوية، فيشمل ما وصلنا من دين وفكر وعلم، وحضارة ومدنية، وآثار ، وغير ذلك. </a:t>
            </a:r>
            <a:r>
              <a:rPr lang="ar-IQ" sz="2800" b="1" dirty="0">
                <a:effectLst>
                  <a:outerShdw blurRad="38100" dist="38100" dir="2700000" algn="tl">
                    <a:srgbClr val="000000">
                      <a:alpha val="43137"/>
                    </a:srgbClr>
                  </a:outerShdw>
                </a:effectLst>
                <a:cs typeface="Ali-A-Sahifa" pitchFamily="2" charset="-78"/>
              </a:rPr>
              <a:t>  </a:t>
            </a:r>
            <a:r>
              <a:rPr lang="ar-IQ" sz="2800" b="1" dirty="0">
                <a:solidFill>
                  <a:srgbClr val="0070C0"/>
                </a:solidFill>
                <a:effectLst>
                  <a:outerShdw blurRad="38100" dist="38100" dir="2700000" algn="tl">
                    <a:srgbClr val="000000">
                      <a:alpha val="43137"/>
                    </a:srgbClr>
                  </a:outerShdw>
                </a:effectLst>
                <a:cs typeface="Ali-A-Sahifa" pitchFamily="2" charset="-78"/>
              </a:rPr>
              <a:t>و</a:t>
            </a:r>
            <a:r>
              <a:rPr lang="ar-SA" sz="2800" b="1" u="sng" dirty="0">
                <a:solidFill>
                  <a:srgbClr val="0070C0"/>
                </a:solidFill>
                <a:effectLst>
                  <a:outerShdw blurRad="38100" dist="38100" dir="2700000" algn="tl">
                    <a:srgbClr val="000000">
                      <a:alpha val="43137"/>
                    </a:srgbClr>
                  </a:outerShdw>
                </a:effectLst>
                <a:cs typeface="Ali-A-Sahifa" pitchFamily="2" charset="-78"/>
              </a:rPr>
              <a:t>َيَنْقَسِمُ التُّرَاثُ المَعْنَوِيُّ إِلَى قِسْمَينِ</a:t>
            </a:r>
            <a:r>
              <a:rPr lang="ar-IQ" sz="2800" b="1" u="sng" dirty="0">
                <a:solidFill>
                  <a:srgbClr val="0070C0"/>
                </a:solidFill>
                <a:effectLst>
                  <a:outerShdw blurRad="38100" dist="38100" dir="2700000" algn="tl">
                    <a:srgbClr val="000000">
                      <a:alpha val="43137"/>
                    </a:srgbClr>
                  </a:outerShdw>
                </a:effectLst>
                <a:cs typeface="Ali-A-Sahifa" pitchFamily="2" charset="-78"/>
              </a:rPr>
              <a:t> </a:t>
            </a:r>
            <a:r>
              <a:rPr lang="ar-SA" sz="2800" b="1" dirty="0">
                <a:solidFill>
                  <a:srgbClr val="0070C0"/>
                </a:solidFill>
                <a:effectLst>
                  <a:outerShdw blurRad="38100" dist="38100" dir="2700000" algn="tl">
                    <a:srgbClr val="000000">
                      <a:alpha val="43137"/>
                    </a:srgbClr>
                  </a:outerShdw>
                </a:effectLst>
                <a:cs typeface="Ali-A-Sahifa" pitchFamily="2" charset="-78"/>
              </a:rPr>
              <a:t>: </a:t>
            </a:r>
            <a:endParaRPr lang="en-US" sz="2800" b="1" dirty="0">
              <a:solidFill>
                <a:srgbClr val="0070C0"/>
              </a:solidFill>
              <a:effectLst>
                <a:outerShdw blurRad="38100" dist="38100" dir="2700000" algn="tl">
                  <a:srgbClr val="000000">
                    <a:alpha val="43137"/>
                  </a:srgbClr>
                </a:outerShdw>
              </a:effectLst>
              <a:cs typeface="Ali-A-Sahifa" pitchFamily="2" charset="-78"/>
            </a:endParaRPr>
          </a:p>
          <a:p>
            <a:pPr algn="just" rtl="1">
              <a:lnSpc>
                <a:spcPct val="150000"/>
              </a:lnSpc>
            </a:pPr>
            <a:r>
              <a:rPr lang="ar-SA" sz="2600" b="1" dirty="0">
                <a:solidFill>
                  <a:srgbClr val="C00000"/>
                </a:solidFill>
                <a:effectLst>
                  <a:outerShdw blurRad="38100" dist="38100" dir="2700000" algn="tl">
                    <a:srgbClr val="000000">
                      <a:alpha val="43137"/>
                    </a:srgbClr>
                  </a:outerShdw>
                </a:effectLst>
              </a:rPr>
              <a:t>1- </a:t>
            </a:r>
            <a:r>
              <a:rPr lang="ar-SA" sz="2600" b="1" dirty="0">
                <a:solidFill>
                  <a:srgbClr val="C00000"/>
                </a:solidFill>
                <a:effectLst>
                  <a:outerShdw blurRad="38100" dist="38100" dir="2700000" algn="tl">
                    <a:srgbClr val="000000">
                      <a:alpha val="43137"/>
                    </a:srgbClr>
                  </a:outerShdw>
                </a:effectLst>
                <a:cs typeface="Ali-A-Sahifa" pitchFamily="2" charset="-78"/>
              </a:rPr>
              <a:t>تُراثٌ لا شكَّ فِيِه </a:t>
            </a:r>
            <a:r>
              <a:rPr lang="ar-SA" sz="2600" b="1" dirty="0">
                <a:effectLst>
                  <a:outerShdw blurRad="38100" dist="38100" dir="2700000" algn="tl">
                    <a:srgbClr val="000000">
                      <a:alpha val="43137"/>
                    </a:srgbClr>
                  </a:outerShdw>
                </a:effectLst>
                <a:cs typeface="Ali-A-Sahifa" pitchFamily="2" charset="-78"/>
              </a:rPr>
              <a:t>، لأنَّه وحيٌ من الله تعالى، وهو القرآن الكريم ، والسـنة المتـواترة ، قـال تـعـالى: [ثُمَّ أَوْرَثْنَا ٱلْكِتَابَ ٱلَّذِينَ ٱصْطَفَيْنَا مِنْ عِبَادِنَا]، وفي الحديث: (إنَّ العلماءَ ورثةُ الأنبياءِ وإنَّ الأنبياءَ لم يُورِّثوا دينارًا إنَّما وَرَّثوا علمًا). </a:t>
            </a:r>
            <a:endParaRPr lang="en-US" sz="2600" b="1" dirty="0">
              <a:effectLst>
                <a:outerShdw blurRad="38100" dist="38100" dir="2700000" algn="tl">
                  <a:srgbClr val="000000">
                    <a:alpha val="43137"/>
                  </a:srgbClr>
                </a:outerShdw>
              </a:effectLst>
              <a:cs typeface="Ali-A-Sahifa" pitchFamily="2" charset="-78"/>
            </a:endParaRPr>
          </a:p>
          <a:p>
            <a:pPr algn="just" rtl="1">
              <a:lnSpc>
                <a:spcPct val="150000"/>
              </a:lnSpc>
            </a:pPr>
            <a:r>
              <a:rPr lang="ar-SA" sz="2600" b="1" dirty="0">
                <a:solidFill>
                  <a:srgbClr val="0070C0"/>
                </a:solidFill>
                <a:effectLst>
                  <a:outerShdw blurRad="38100" dist="38100" dir="2700000" algn="tl">
                    <a:srgbClr val="000000">
                      <a:alpha val="43137"/>
                    </a:srgbClr>
                  </a:outerShdw>
                </a:effectLst>
              </a:rPr>
              <a:t>2-</a:t>
            </a:r>
            <a:r>
              <a:rPr lang="ar-SA" sz="2600" b="1" dirty="0">
                <a:solidFill>
                  <a:srgbClr val="0070C0"/>
                </a:solidFill>
                <a:effectLst>
                  <a:outerShdw blurRad="38100" dist="38100" dir="2700000" algn="tl">
                    <a:srgbClr val="000000">
                      <a:alpha val="43137"/>
                    </a:srgbClr>
                  </a:outerShdw>
                </a:effectLst>
                <a:cs typeface="Ali-A-Sahifa" pitchFamily="2" charset="-78"/>
              </a:rPr>
              <a:t> تُرَاثٌ فِيهِ نَظَرٌ ، </a:t>
            </a:r>
            <a:r>
              <a:rPr lang="ar-SA" sz="2600" b="1" dirty="0">
                <a:effectLst>
                  <a:outerShdw blurRad="38100" dist="38100" dir="2700000" algn="tl">
                    <a:srgbClr val="000000">
                      <a:alpha val="43137"/>
                    </a:srgbClr>
                  </a:outerShdw>
                </a:effectLst>
                <a:cs typeface="Ali-A-Sahifa" pitchFamily="2" charset="-78"/>
              </a:rPr>
              <a:t>ويحتمل الصواب والخطأ، وهو قابل للنَّقد، وهو ما كان من </a:t>
            </a:r>
            <a:r>
              <a:rPr lang="ar-IQ" sz="2600" b="1" dirty="0">
                <a:effectLst>
                  <a:outerShdw blurRad="38100" dist="38100" dir="2700000" algn="tl">
                    <a:srgbClr val="000000">
                      <a:alpha val="43137"/>
                    </a:srgbClr>
                  </a:outerShdw>
                </a:effectLst>
                <a:cs typeface="Ali-A-Sahifa" pitchFamily="2" charset="-78"/>
              </a:rPr>
              <a:t>ا</a:t>
            </a:r>
            <a:r>
              <a:rPr lang="ar-SA" sz="2600" b="1" dirty="0">
                <a:effectLst>
                  <a:outerShdw blurRad="38100" dist="38100" dir="2700000" algn="tl">
                    <a:srgbClr val="000000">
                      <a:alpha val="43137"/>
                    </a:srgbClr>
                  </a:outerShdw>
                </a:effectLst>
                <a:cs typeface="Ali-A-Sahifa" pitchFamily="2" charset="-78"/>
              </a:rPr>
              <a:t>نتاج البشر، كالفكر والعادات والتَّقاليد. </a:t>
            </a:r>
            <a:endParaRPr lang="ar-IQ" sz="2600" b="1" dirty="0">
              <a:effectLst>
                <a:outerShdw blurRad="38100" dist="38100" dir="2700000" algn="tl">
                  <a:srgbClr val="000000">
                    <a:alpha val="43137"/>
                  </a:srgbClr>
                </a:outerShdw>
              </a:effectLst>
              <a:cs typeface="Ali-A-Sahifa" pitchFamily="2" charset="-78"/>
            </a:endParaRPr>
          </a:p>
          <a:p>
            <a:pPr algn="just" rtl="1">
              <a:lnSpc>
                <a:spcPct val="150000"/>
              </a:lnSpc>
            </a:pPr>
            <a:r>
              <a:rPr lang="ar-SA" sz="2800" b="1" dirty="0">
                <a:solidFill>
                  <a:srgbClr val="FF0000"/>
                </a:solidFill>
                <a:effectLst>
                  <a:outerShdw blurRad="38100" dist="38100" dir="2700000" algn="tl">
                    <a:srgbClr val="000000">
                      <a:alpha val="43137"/>
                    </a:srgbClr>
                  </a:outerShdw>
                </a:effectLst>
              </a:rPr>
              <a:t>7-</a:t>
            </a:r>
            <a:r>
              <a:rPr lang="ar-SA" sz="2800" b="1" dirty="0">
                <a:solidFill>
                  <a:srgbClr val="FF0000"/>
                </a:solidFill>
                <a:effectLst>
                  <a:outerShdw blurRad="38100" dist="38100" dir="2700000" algn="tl">
                    <a:srgbClr val="000000">
                      <a:alpha val="43137"/>
                    </a:srgbClr>
                  </a:outerShdw>
                </a:effectLst>
                <a:cs typeface="Ali-A-Sahifa" pitchFamily="2" charset="-78"/>
              </a:rPr>
              <a:t> النِّظَام ← وهو: القواعد والأحكام التي ت</a:t>
            </a:r>
            <a:r>
              <a:rPr lang="ar-IQ" sz="2800" b="1" dirty="0">
                <a:solidFill>
                  <a:srgbClr val="FF0000"/>
                </a:solidFill>
                <a:effectLst>
                  <a:outerShdw blurRad="38100" dist="38100" dir="2700000" algn="tl">
                    <a:srgbClr val="000000">
                      <a:alpha val="43137"/>
                    </a:srgbClr>
                  </a:outerShdw>
                </a:effectLst>
                <a:cs typeface="Ali-A-Sahifa" pitchFamily="2" charset="-78"/>
              </a:rPr>
              <a:t>ُ</a:t>
            </a:r>
            <a:r>
              <a:rPr lang="ar-SA" sz="2800" b="1" dirty="0">
                <a:solidFill>
                  <a:srgbClr val="FF0000"/>
                </a:solidFill>
                <a:effectLst>
                  <a:outerShdw blurRad="38100" dist="38100" dir="2700000" algn="tl">
                    <a:srgbClr val="000000">
                      <a:alpha val="43137"/>
                    </a:srgbClr>
                  </a:outerShdw>
                </a:effectLst>
                <a:cs typeface="Ali-A-Sahifa" pitchFamily="2" charset="-78"/>
              </a:rPr>
              <a:t>ن</a:t>
            </a:r>
            <a:r>
              <a:rPr lang="ar-IQ" sz="2800" b="1" dirty="0">
                <a:solidFill>
                  <a:srgbClr val="FF0000"/>
                </a:solidFill>
                <a:effectLst>
                  <a:outerShdw blurRad="38100" dist="38100" dir="2700000" algn="tl">
                    <a:srgbClr val="000000">
                      <a:alpha val="43137"/>
                    </a:srgbClr>
                  </a:outerShdw>
                </a:effectLst>
                <a:cs typeface="Ali-A-Sahifa" pitchFamily="2" charset="-78"/>
              </a:rPr>
              <a:t>َ</a:t>
            </a:r>
            <a:r>
              <a:rPr lang="ar-SA" sz="2800" b="1" dirty="0">
                <a:solidFill>
                  <a:srgbClr val="FF0000"/>
                </a:solidFill>
                <a:effectLst>
                  <a:outerShdw blurRad="38100" dist="38100" dir="2700000" algn="tl">
                    <a:srgbClr val="000000">
                      <a:alpha val="43137"/>
                    </a:srgbClr>
                  </a:outerShdw>
                </a:effectLst>
                <a:cs typeface="Ali-A-Sahifa" pitchFamily="2" charset="-78"/>
              </a:rPr>
              <a:t>ظ</a:t>
            </a:r>
            <a:r>
              <a:rPr lang="ar-IQ" sz="2800" b="1" dirty="0">
                <a:solidFill>
                  <a:srgbClr val="FF0000"/>
                </a:solidFill>
                <a:effectLst>
                  <a:outerShdw blurRad="38100" dist="38100" dir="2700000" algn="tl">
                    <a:srgbClr val="000000">
                      <a:alpha val="43137"/>
                    </a:srgbClr>
                  </a:outerShdw>
                </a:effectLst>
                <a:cs typeface="Ali-A-Sahifa" pitchFamily="2" charset="-78"/>
              </a:rPr>
              <a:t>ِّ</a:t>
            </a:r>
            <a:r>
              <a:rPr lang="ar-SA" sz="2800" b="1" dirty="0">
                <a:solidFill>
                  <a:srgbClr val="FF0000"/>
                </a:solidFill>
                <a:effectLst>
                  <a:outerShdw blurRad="38100" dist="38100" dir="2700000" algn="tl">
                    <a:srgbClr val="000000">
                      <a:alpha val="43137"/>
                    </a:srgbClr>
                  </a:outerShdw>
                </a:effectLst>
                <a:cs typeface="Ali-A-Sahifa" pitchFamily="2" charset="-78"/>
              </a:rPr>
              <a:t>م</a:t>
            </a:r>
            <a:r>
              <a:rPr lang="ar-IQ" sz="2800" b="1" dirty="0">
                <a:solidFill>
                  <a:srgbClr val="FF0000"/>
                </a:solidFill>
                <a:effectLst>
                  <a:outerShdw blurRad="38100" dist="38100" dir="2700000" algn="tl">
                    <a:srgbClr val="000000">
                      <a:alpha val="43137"/>
                    </a:srgbClr>
                  </a:outerShdw>
                </a:effectLst>
                <a:cs typeface="Ali-A-Sahifa" pitchFamily="2" charset="-78"/>
              </a:rPr>
              <a:t>ُ</a:t>
            </a:r>
            <a:r>
              <a:rPr lang="ar-SA" sz="2800" b="1" dirty="0">
                <a:solidFill>
                  <a:srgbClr val="FF0000"/>
                </a:solidFill>
                <a:effectLst>
                  <a:outerShdw blurRad="38100" dist="38100" dir="2700000" algn="tl">
                    <a:srgbClr val="000000">
                      <a:alpha val="43137"/>
                    </a:srgbClr>
                  </a:outerShdw>
                </a:effectLst>
                <a:cs typeface="Ali-A-Sahifa" pitchFamily="2" charset="-78"/>
              </a:rPr>
              <a:t> جانباً معيناً من حياة النَّاس، ويَصْطَلِحُونَ على وجوب احترامها وتنفيذها.</a:t>
            </a:r>
            <a:endParaRPr lang="en-US" sz="2800" b="1" dirty="0">
              <a:solidFill>
                <a:srgbClr val="FF0000"/>
              </a:solidFill>
              <a:effectLst>
                <a:outerShdw blurRad="38100" dist="38100" dir="2700000" algn="tl">
                  <a:srgbClr val="000000">
                    <a:alpha val="43137"/>
                  </a:srgbClr>
                </a:outerShdw>
              </a:effectLst>
              <a:cs typeface="Ali-A-Sahifa" pitchFamily="2" charset="-78"/>
            </a:endParaRPr>
          </a:p>
        </p:txBody>
      </p:sp>
    </p:spTree>
    <p:extLst>
      <p:ext uri="{BB962C8B-B14F-4D97-AF65-F5344CB8AC3E}">
        <p14:creationId xmlns:p14="http://schemas.microsoft.com/office/powerpoint/2010/main" val="3454699454"/>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70064"/>
            <a:ext cx="4800600" cy="707886"/>
          </a:xfrm>
          <a:prstGeom prst="rect">
            <a:avLst/>
          </a:prstGeom>
          <a:noFill/>
        </p:spPr>
        <p:txBody>
          <a:bodyPr wrap="square" rtlCol="0">
            <a:spAutoFit/>
          </a:bodyPr>
          <a:lstStyle/>
          <a:p>
            <a:pPr algn="ctr"/>
            <a:r>
              <a:rPr lang="ar-SA" sz="4000" b="1" dirty="0">
                <a:solidFill>
                  <a:srgbClr val="FF0000"/>
                </a:solidFill>
                <a:effectLst>
                  <a:outerShdw blurRad="38100" dist="38100" dir="2700000" algn="tl">
                    <a:srgbClr val="000000">
                      <a:alpha val="43137"/>
                    </a:srgbClr>
                  </a:outerShdw>
                </a:effectLst>
                <a:cs typeface="Ali-A-Samik" pitchFamily="2" charset="-78"/>
              </a:rPr>
              <a:t>◄ أَهْدَافُ الثَّقَافَـةِ الإِسْلاَمِيِّةِ</a:t>
            </a:r>
            <a:endParaRPr lang="en-US" sz="4000" dirty="0">
              <a:solidFill>
                <a:srgbClr val="FF0000"/>
              </a:solidFill>
              <a:effectLst>
                <a:outerShdw blurRad="38100" dist="38100" dir="2700000" algn="tl">
                  <a:srgbClr val="000000">
                    <a:alpha val="43137"/>
                  </a:srgbClr>
                </a:outerShdw>
              </a:effectLst>
              <a:cs typeface="Ali-A-Samik" pitchFamily="2" charset="-78"/>
            </a:endParaRPr>
          </a:p>
        </p:txBody>
      </p:sp>
      <p:sp>
        <p:nvSpPr>
          <p:cNvPr id="3" name="TextBox 2"/>
          <p:cNvSpPr txBox="1"/>
          <p:nvPr/>
        </p:nvSpPr>
        <p:spPr>
          <a:xfrm>
            <a:off x="3962400" y="777950"/>
            <a:ext cx="5029200" cy="523220"/>
          </a:xfrm>
          <a:prstGeom prst="rect">
            <a:avLst/>
          </a:prstGeom>
          <a:noFill/>
        </p:spPr>
        <p:txBody>
          <a:bodyPr wrap="square" rtlCol="0">
            <a:spAutoFit/>
          </a:bodyPr>
          <a:lstStyle/>
          <a:p>
            <a:pPr algn="ctr"/>
            <a:r>
              <a:rPr lang="ar-SA" sz="2800" b="1" dirty="0">
                <a:solidFill>
                  <a:srgbClr val="0070C0"/>
                </a:solidFill>
                <a:effectLst>
                  <a:outerShdw blurRad="38100" dist="38100" dir="2700000" algn="tl">
                    <a:srgbClr val="000000">
                      <a:alpha val="43137"/>
                    </a:srgbClr>
                  </a:outerShdw>
                </a:effectLst>
                <a:cs typeface="Ali-A-Samik" pitchFamily="2" charset="-78"/>
              </a:rPr>
              <a:t>للثَّقافة الإسلاميَّة أهداف عدَّة أبرزها ما يلي: </a:t>
            </a:r>
            <a:endParaRPr lang="en-US" sz="2800" dirty="0">
              <a:solidFill>
                <a:srgbClr val="0070C0"/>
              </a:solidFill>
              <a:effectLst>
                <a:outerShdw blurRad="38100" dist="38100" dir="2700000" algn="tl">
                  <a:srgbClr val="000000">
                    <a:alpha val="43137"/>
                  </a:srgbClr>
                </a:outerShdw>
              </a:effectLst>
              <a:cs typeface="Ali-A-Samik" pitchFamily="2" charset="-78"/>
            </a:endParaRPr>
          </a:p>
        </p:txBody>
      </p:sp>
      <p:sp>
        <p:nvSpPr>
          <p:cNvPr id="4" name="TextBox 3"/>
          <p:cNvSpPr txBox="1"/>
          <p:nvPr/>
        </p:nvSpPr>
        <p:spPr>
          <a:xfrm>
            <a:off x="152400" y="1226387"/>
            <a:ext cx="8839200" cy="5909310"/>
          </a:xfrm>
          <a:prstGeom prst="rect">
            <a:avLst/>
          </a:prstGeom>
          <a:noFill/>
        </p:spPr>
        <p:txBody>
          <a:bodyPr wrap="square" rtlCol="0">
            <a:spAutoFit/>
          </a:bodyPr>
          <a:lstStyle/>
          <a:p>
            <a:pPr algn="just" rtl="1">
              <a:lnSpc>
                <a:spcPct val="150000"/>
              </a:lnSpc>
            </a:pPr>
            <a:r>
              <a:rPr lang="ar-SA" sz="2800" b="1" dirty="0">
                <a:cs typeface="Ali-A-Sahifa" pitchFamily="2" charset="-78"/>
              </a:rPr>
              <a:t>1- </a:t>
            </a:r>
            <a:r>
              <a:rPr lang="ar-SA" sz="2800" b="1" dirty="0">
                <a:effectLst>
                  <a:outerShdw blurRad="38100" dist="38100" dir="2700000" algn="tl">
                    <a:srgbClr val="000000">
                      <a:alpha val="43137"/>
                    </a:srgbClr>
                  </a:outerShdw>
                </a:effectLst>
                <a:cs typeface="Ali-A-Sahifa" pitchFamily="2" charset="-78"/>
              </a:rPr>
              <a:t>تَقديمُ تصور صحيح كامل عن الحياة والإنسان والكون،</a:t>
            </a:r>
            <a:r>
              <a:rPr lang="ar-SA" sz="2800" dirty="0">
                <a:effectLst>
                  <a:outerShdw blurRad="38100" dist="38100" dir="2700000" algn="tl">
                    <a:srgbClr val="000000">
                      <a:alpha val="43137"/>
                    </a:srgbClr>
                  </a:outerShdw>
                </a:effectLst>
                <a:cs typeface="Ali-A-Sahifa" pitchFamily="2" charset="-78"/>
              </a:rPr>
              <a:t> من خلال تحديد علاقة الإنسان بربه، وعلاقته بنفسه، وبالآخرين، وبالكون من حوله، بعيداً عن التصور المادي المعاصر. </a:t>
            </a:r>
            <a:endParaRPr lang="en-US" sz="2800" dirty="0">
              <a:effectLst>
                <a:outerShdw blurRad="38100" dist="38100" dir="2700000" algn="tl">
                  <a:srgbClr val="000000">
                    <a:alpha val="43137"/>
                  </a:srgbClr>
                </a:outerShdw>
              </a:effectLst>
              <a:cs typeface="Ali-A-Sahifa" pitchFamily="2" charset="-78"/>
            </a:endParaRPr>
          </a:p>
          <a:p>
            <a:pPr algn="just" rtl="1">
              <a:lnSpc>
                <a:spcPct val="150000"/>
              </a:lnSpc>
            </a:pPr>
            <a:r>
              <a:rPr lang="ar-SA" sz="2800" b="1" dirty="0">
                <a:cs typeface="Ali-A-Sahifa" pitchFamily="2" charset="-78"/>
              </a:rPr>
              <a:t>2- </a:t>
            </a:r>
            <a:r>
              <a:rPr lang="ar-SA" sz="2800" b="1" dirty="0">
                <a:effectLst>
                  <a:outerShdw blurRad="38100" dist="38100" dir="2700000" algn="tl">
                    <a:srgbClr val="000000">
                      <a:alpha val="43137"/>
                    </a:srgbClr>
                  </a:outerShdw>
                </a:effectLst>
                <a:cs typeface="Ali-A-Sahifa" pitchFamily="2" charset="-78"/>
              </a:rPr>
              <a:t>إمدادُ الدَّارس بحصيلة مناسبة من الثَّقافة المتعلقة بالإسلام،</a:t>
            </a:r>
            <a:r>
              <a:rPr lang="ar-SA" sz="2800" dirty="0">
                <a:effectLst>
                  <a:outerShdw blurRad="38100" dist="38100" dir="2700000" algn="tl">
                    <a:srgbClr val="000000">
                      <a:alpha val="43137"/>
                    </a:srgbClr>
                  </a:outerShdw>
                </a:effectLst>
                <a:cs typeface="Ali-A-Sahifa" pitchFamily="2" charset="-78"/>
              </a:rPr>
              <a:t> عقيدةً، وشريعةً، وأخلاقاً، ومنهج حياة، بحيث تُعينه على تحقيق العبودية الصادقة لله تعالى، وتحصنه من الثقافات الأخرى. </a:t>
            </a:r>
            <a:endParaRPr lang="en-US" sz="2800" dirty="0">
              <a:effectLst>
                <a:outerShdw blurRad="38100" dist="38100" dir="2700000" algn="tl">
                  <a:srgbClr val="000000">
                    <a:alpha val="43137"/>
                  </a:srgbClr>
                </a:outerShdw>
              </a:effectLst>
              <a:cs typeface="Ali-A-Sahifa" pitchFamily="2" charset="-78"/>
            </a:endParaRPr>
          </a:p>
          <a:p>
            <a:pPr algn="just" rtl="1">
              <a:lnSpc>
                <a:spcPct val="150000"/>
              </a:lnSpc>
            </a:pPr>
            <a:r>
              <a:rPr lang="ar-SA" sz="2800" b="1" dirty="0">
                <a:cs typeface="Ali-A-Sahifa" pitchFamily="2" charset="-78"/>
              </a:rPr>
              <a:t>3- </a:t>
            </a:r>
            <a:r>
              <a:rPr lang="ar-SA" sz="2800" b="1" dirty="0">
                <a:effectLst>
                  <a:outerShdw blurRad="38100" dist="38100" dir="2700000" algn="tl">
                    <a:srgbClr val="000000">
                      <a:alpha val="43137"/>
                    </a:srgbClr>
                  </a:outerShdw>
                </a:effectLst>
                <a:cs typeface="Ali-A-Sahifa" pitchFamily="2" charset="-78"/>
              </a:rPr>
              <a:t>تَنميةُ الولاء وتعزيز الامتثال والطاعة لله تعالى وللإسلام،</a:t>
            </a:r>
            <a:r>
              <a:rPr lang="ar-SA" sz="2800" dirty="0">
                <a:effectLst>
                  <a:outerShdw blurRad="38100" dist="38100" dir="2700000" algn="tl">
                    <a:srgbClr val="000000">
                      <a:alpha val="43137"/>
                    </a:srgbClr>
                  </a:outerShdw>
                </a:effectLst>
                <a:cs typeface="Ali-A-Sahifa" pitchFamily="2" charset="-78"/>
              </a:rPr>
              <a:t> وتقديم ذلك على ما سواه من الولاء أو الانتساب إلى الانتماءات الأخرى، كالقومية، والعرقية، والقبلية، وغيرها من الولاءات العنصرية.</a:t>
            </a:r>
            <a:endParaRPr lang="en-US" sz="2800" dirty="0">
              <a:effectLst>
                <a:outerShdw blurRad="38100" dist="38100" dir="2700000" algn="tl">
                  <a:srgbClr val="000000">
                    <a:alpha val="43137"/>
                  </a:srgbClr>
                </a:outerShdw>
              </a:effectLst>
              <a:cs typeface="Ali-A-Sahifa" pitchFamily="2" charset="-78"/>
            </a:endParaRPr>
          </a:p>
        </p:txBody>
      </p:sp>
    </p:spTree>
    <p:extLst>
      <p:ext uri="{BB962C8B-B14F-4D97-AF65-F5344CB8AC3E}">
        <p14:creationId xmlns:p14="http://schemas.microsoft.com/office/powerpoint/2010/main" val="1191622633"/>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63860"/>
            <a:ext cx="8839200" cy="6186309"/>
          </a:xfrm>
          <a:prstGeom prst="rect">
            <a:avLst/>
          </a:prstGeom>
          <a:noFill/>
        </p:spPr>
        <p:txBody>
          <a:bodyPr wrap="square" rtlCol="0">
            <a:spAutoFit/>
          </a:bodyPr>
          <a:lstStyle/>
          <a:p>
            <a:pPr algn="just" rtl="1">
              <a:lnSpc>
                <a:spcPct val="150000"/>
              </a:lnSpc>
            </a:pPr>
            <a:r>
              <a:rPr lang="ar-IQ" sz="2800" b="1" dirty="0">
                <a:solidFill>
                  <a:srgbClr val="FF0000"/>
                </a:solidFill>
                <a:cs typeface="Ali-A-Sahifa" pitchFamily="2" charset="-78"/>
              </a:rPr>
              <a:t>4</a:t>
            </a:r>
            <a:r>
              <a:rPr lang="ar-SA" sz="2800" b="1" dirty="0">
                <a:solidFill>
                  <a:srgbClr val="FF0000"/>
                </a:solidFill>
                <a:effectLst>
                  <a:outerShdw blurRad="38100" dist="38100" dir="2700000" algn="tl">
                    <a:srgbClr val="000000">
                      <a:alpha val="43137"/>
                    </a:srgbClr>
                  </a:outerShdw>
                </a:effectLst>
                <a:cs typeface="Ali-A-Sahifa" pitchFamily="2" charset="-78"/>
              </a:rPr>
              <a:t>- إبرازُ النَّظرة العامَّة الشُّمولية الوسطيَّة لتعاليم الإسلام </a:t>
            </a:r>
            <a:r>
              <a:rPr lang="ar-SA" sz="2600" dirty="0">
                <a:effectLst>
                  <a:outerShdw blurRad="38100" dist="38100" dir="2700000" algn="tl">
                    <a:srgbClr val="000000">
                      <a:alpha val="43137"/>
                    </a:srgbClr>
                  </a:outerShdw>
                </a:effectLst>
                <a:cs typeface="Ali-A-Sahifa" pitchFamily="2" charset="-78"/>
              </a:rPr>
              <a:t>وأحكامه وتشريعاته وخصائصه، وتعزيزهـا في النَّفس والسُّلـوك، وتجنب الفصل بين ما شرعه الإسلام مـن أحـكـام تعبدية، ومعاملات مالية، وتشريعات أسرية، وجزاءات عقابية، وعلاقات دولية وغيرها، لأنَّ الإسلام كل متكامل، لا يقتصر – ك</a:t>
            </a:r>
            <a:r>
              <a:rPr lang="ar-IQ" sz="2600" dirty="0">
                <a:effectLst>
                  <a:outerShdw blurRad="38100" dist="38100" dir="2700000" algn="tl">
                    <a:srgbClr val="000000">
                      <a:alpha val="43137"/>
                    </a:srgbClr>
                  </a:outerShdw>
                </a:effectLst>
                <a:cs typeface="Ali-A-Sahifa" pitchFamily="2" charset="-78"/>
              </a:rPr>
              <a:t>م</a:t>
            </a:r>
            <a:r>
              <a:rPr lang="ar-SA" sz="2600" dirty="0">
                <a:effectLst>
                  <a:outerShdw blurRad="38100" dist="38100" dir="2700000" algn="tl">
                    <a:srgbClr val="000000">
                      <a:alpha val="43137"/>
                    </a:srgbClr>
                  </a:outerShdw>
                </a:effectLst>
                <a:cs typeface="Ali-A-Sahifa" pitchFamily="2" charset="-78"/>
              </a:rPr>
              <a:t>ا يظنُّ بعض النَّاس - على الشؤون التَّعبدية من صلاة، وصيــام، وحـج، قال الله تعـالى: [ وَنَزَّلْنَا عَلَيْكَ الْكِتَابَ تِبْيَانًا لِكُلِّ شَيْءٍ</a:t>
            </a:r>
            <a:r>
              <a:rPr lang="ar-IQ" sz="2600" dirty="0">
                <a:effectLst>
                  <a:outerShdw blurRad="38100" dist="38100" dir="2700000" algn="tl">
                    <a:srgbClr val="000000">
                      <a:alpha val="43137"/>
                    </a:srgbClr>
                  </a:outerShdw>
                </a:effectLst>
                <a:cs typeface="Ali-A-Sahifa" pitchFamily="2" charset="-78"/>
              </a:rPr>
              <a:t> </a:t>
            </a:r>
            <a:r>
              <a:rPr lang="ar-SA" sz="2600" dirty="0">
                <a:effectLst>
                  <a:outerShdw blurRad="38100" dist="38100" dir="2700000" algn="tl">
                    <a:srgbClr val="000000">
                      <a:alpha val="43137"/>
                    </a:srgbClr>
                  </a:outerShdw>
                </a:effectLst>
                <a:cs typeface="Ali-A-Sahifa" pitchFamily="2" charset="-78"/>
              </a:rPr>
              <a:t>] (النحل: 89). </a:t>
            </a:r>
            <a:endParaRPr lang="en-US" sz="2600" dirty="0">
              <a:effectLst>
                <a:outerShdw blurRad="38100" dist="38100" dir="2700000" algn="tl">
                  <a:srgbClr val="000000">
                    <a:alpha val="43137"/>
                  </a:srgbClr>
                </a:outerShdw>
              </a:effectLst>
              <a:cs typeface="Ali-A-Sahifa" pitchFamily="2" charset="-78"/>
            </a:endParaRPr>
          </a:p>
          <a:p>
            <a:pPr algn="just" rtl="1">
              <a:lnSpc>
                <a:spcPct val="150000"/>
              </a:lnSpc>
            </a:pPr>
            <a:r>
              <a:rPr lang="fa-IR" sz="2800" b="1" dirty="0">
                <a:solidFill>
                  <a:srgbClr val="0070C0"/>
                </a:solidFill>
                <a:cs typeface="Ali-A-Sahifa" pitchFamily="2" charset="-78"/>
              </a:rPr>
              <a:t>5</a:t>
            </a:r>
            <a:r>
              <a:rPr lang="fa-IR" sz="2800" b="1" dirty="0">
                <a:solidFill>
                  <a:srgbClr val="0070C0"/>
                </a:solidFill>
                <a:effectLst>
                  <a:outerShdw blurRad="38100" dist="38100" dir="2700000" algn="tl">
                    <a:srgbClr val="000000">
                      <a:alpha val="43137"/>
                    </a:srgbClr>
                  </a:outerShdw>
                </a:effectLst>
                <a:cs typeface="Ali-A-Sahifa" pitchFamily="2" charset="-78"/>
              </a:rPr>
              <a:t>- </a:t>
            </a:r>
            <a:r>
              <a:rPr lang="ar-SA" sz="2800" b="1" dirty="0">
                <a:solidFill>
                  <a:srgbClr val="0070C0"/>
                </a:solidFill>
                <a:effectLst>
                  <a:outerShdw blurRad="38100" dist="38100" dir="2700000" algn="tl">
                    <a:srgbClr val="000000">
                      <a:alpha val="43137"/>
                    </a:srgbClr>
                  </a:outerShdw>
                </a:effectLst>
                <a:cs typeface="Ali-A-Sahifa" pitchFamily="2" charset="-78"/>
              </a:rPr>
              <a:t>تَجليةُ مَوقف الإسلام من القَضَايَا والتَّحديات والشُّبَهِ المُعاصرة</a:t>
            </a:r>
            <a:r>
              <a:rPr lang="ar-SA" sz="2800" dirty="0">
                <a:solidFill>
                  <a:srgbClr val="0070C0"/>
                </a:solidFill>
                <a:effectLst>
                  <a:outerShdw blurRad="38100" dist="38100" dir="2700000" algn="tl">
                    <a:srgbClr val="000000">
                      <a:alpha val="43137"/>
                    </a:srgbClr>
                  </a:outerShdw>
                </a:effectLst>
                <a:cs typeface="Ali-A-Sahifa" pitchFamily="2" charset="-78"/>
              </a:rPr>
              <a:t> </a:t>
            </a:r>
            <a:r>
              <a:rPr lang="ar-SA" sz="2600" dirty="0">
                <a:effectLst>
                  <a:outerShdw blurRad="38100" dist="38100" dir="2700000" algn="tl">
                    <a:srgbClr val="000000">
                      <a:alpha val="43137"/>
                    </a:srgbClr>
                  </a:outerShdw>
                </a:effectLst>
                <a:cs typeface="Ali-A-Sahifa" pitchFamily="2" charset="-78"/>
              </a:rPr>
              <a:t>في مجالات العلوم النَّظرية والتَّطبيقية، ونقدها ببيان سلبياتها وإيجابياتها من المنظور الإسلامي. </a:t>
            </a:r>
            <a:endParaRPr lang="en-US" sz="2600" dirty="0">
              <a:effectLst>
                <a:outerShdw blurRad="38100" dist="38100" dir="2700000" algn="tl">
                  <a:srgbClr val="000000">
                    <a:alpha val="43137"/>
                  </a:srgbClr>
                </a:outerShdw>
              </a:effectLst>
              <a:cs typeface="Ali-A-Sahifa" pitchFamily="2" charset="-78"/>
            </a:endParaRPr>
          </a:p>
          <a:p>
            <a:pPr algn="just" rtl="1">
              <a:lnSpc>
                <a:spcPct val="150000"/>
              </a:lnSpc>
            </a:pPr>
            <a:r>
              <a:rPr lang="ar-SA" sz="2800" b="1" dirty="0">
                <a:solidFill>
                  <a:srgbClr val="00B050"/>
                </a:solidFill>
                <a:cs typeface="Ali-A-Sahifa" pitchFamily="2" charset="-78"/>
              </a:rPr>
              <a:t>6</a:t>
            </a:r>
            <a:r>
              <a:rPr lang="ar-SA" sz="2800" b="1" dirty="0">
                <a:solidFill>
                  <a:srgbClr val="00B050"/>
                </a:solidFill>
                <a:effectLst>
                  <a:outerShdw blurRad="38100" dist="38100" dir="2700000" algn="tl">
                    <a:srgbClr val="000000">
                      <a:alpha val="43137"/>
                    </a:srgbClr>
                  </a:outerShdw>
                </a:effectLst>
                <a:cs typeface="Ali-A-Sahifa" pitchFamily="2" charset="-78"/>
              </a:rPr>
              <a:t>- بناءُ الشَّخصيَّة المُسلمة المُتَمَيِزَةِ </a:t>
            </a:r>
            <a:r>
              <a:rPr lang="ar-SA" sz="2600" dirty="0">
                <a:effectLst>
                  <a:outerShdw blurRad="38100" dist="38100" dir="2700000" algn="tl">
                    <a:srgbClr val="000000">
                      <a:alpha val="43137"/>
                    </a:srgbClr>
                  </a:outerShdw>
                </a:effectLst>
                <a:cs typeface="Ali-A-Sahifa" pitchFamily="2" charset="-78"/>
              </a:rPr>
              <a:t>، التي تَعرفُ مهمتها الدَّعوية ومسؤوليتها الإيجابية في الحياة الدُّنيا، وتقدِّر عِظَمهَا، مصداقاً لقول الله تعالى: [ وَمَنْ أَحْسَنُ قَوْلًا مِمَّنْ دَعَا إِلَى اللَّهِ وَعَمِلَ صَالِحًا وَقَالَ إِنَّنِي مِنَ الْمُسْلِمِينَ] (فصلت: 33).  </a:t>
            </a:r>
            <a:endParaRPr lang="en-US" sz="2600" dirty="0">
              <a:effectLst>
                <a:outerShdw blurRad="38100" dist="38100" dir="2700000" algn="tl">
                  <a:srgbClr val="000000">
                    <a:alpha val="43137"/>
                  </a:srgbClr>
                </a:outerShdw>
              </a:effectLst>
              <a:cs typeface="Ali-A-Sahifa" pitchFamily="2" charset="-78"/>
            </a:endParaRPr>
          </a:p>
        </p:txBody>
      </p:sp>
    </p:spTree>
    <p:extLst>
      <p:ext uri="{BB962C8B-B14F-4D97-AF65-F5344CB8AC3E}">
        <p14:creationId xmlns:p14="http://schemas.microsoft.com/office/powerpoint/2010/main" val="34520996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6500" y="174106"/>
            <a:ext cx="5067300" cy="769441"/>
          </a:xfrm>
          <a:prstGeom prst="rect">
            <a:avLst/>
          </a:prstGeom>
          <a:noFill/>
        </p:spPr>
        <p:txBody>
          <a:bodyPr wrap="square" rtlCol="0">
            <a:spAutoFit/>
          </a:bodyPr>
          <a:lstStyle/>
          <a:p>
            <a:pPr algn="ctr"/>
            <a:r>
              <a:rPr lang="ar-SA" sz="4400" b="1" dirty="0">
                <a:solidFill>
                  <a:srgbClr val="FF0000"/>
                </a:solidFill>
                <a:effectLst>
                  <a:outerShdw blurRad="38100" dist="38100" dir="2700000" algn="tl">
                    <a:srgbClr val="000000">
                      <a:alpha val="43137"/>
                    </a:srgbClr>
                  </a:outerShdw>
                </a:effectLst>
                <a:cs typeface="Ali-A-Samik" pitchFamily="2" charset="-78"/>
              </a:rPr>
              <a:t>◄ أَهَمِّيَةُ الثَّـقَافَـةِ الإِسْلاَمِيِّةِ:</a:t>
            </a:r>
            <a:endParaRPr lang="en-US" sz="4400" dirty="0">
              <a:solidFill>
                <a:srgbClr val="FF0000"/>
              </a:solidFill>
              <a:effectLst>
                <a:outerShdw blurRad="38100" dist="38100" dir="2700000" algn="tl">
                  <a:srgbClr val="000000">
                    <a:alpha val="43137"/>
                  </a:srgbClr>
                </a:outerShdw>
              </a:effectLst>
              <a:cs typeface="Ali-A-Samik" pitchFamily="2" charset="-78"/>
            </a:endParaRPr>
          </a:p>
        </p:txBody>
      </p:sp>
      <p:sp>
        <p:nvSpPr>
          <p:cNvPr id="3" name="TextBox 2"/>
          <p:cNvSpPr txBox="1"/>
          <p:nvPr/>
        </p:nvSpPr>
        <p:spPr>
          <a:xfrm>
            <a:off x="1752600" y="1364463"/>
            <a:ext cx="6934200" cy="584775"/>
          </a:xfrm>
          <a:prstGeom prst="rect">
            <a:avLst/>
          </a:prstGeom>
          <a:noFill/>
        </p:spPr>
        <p:txBody>
          <a:bodyPr wrap="square" rtlCol="0">
            <a:spAutoFit/>
          </a:bodyPr>
          <a:lstStyle/>
          <a:p>
            <a:pPr algn="r"/>
            <a:r>
              <a:rPr lang="ar-SA" sz="3200" b="1" dirty="0">
                <a:solidFill>
                  <a:srgbClr val="0070C0"/>
                </a:solidFill>
                <a:effectLst>
                  <a:outerShdw blurRad="38100" dist="38100" dir="2700000" algn="tl">
                    <a:srgbClr val="000000">
                      <a:alpha val="43137"/>
                    </a:srgbClr>
                  </a:outerShdw>
                </a:effectLst>
                <a:cs typeface="Ali-A-Samik" pitchFamily="2" charset="-78"/>
              </a:rPr>
              <a:t>يُمكن للثَّقافة الإسلاميِّة أنْ تُحَقِقَ للأمَّة الإسلاميِّة ما يلي : </a:t>
            </a:r>
            <a:endParaRPr lang="en-US" sz="3200" b="1" dirty="0">
              <a:solidFill>
                <a:srgbClr val="0070C0"/>
              </a:solidFill>
              <a:effectLst>
                <a:outerShdw blurRad="38100" dist="38100" dir="2700000" algn="tl">
                  <a:srgbClr val="000000">
                    <a:alpha val="43137"/>
                  </a:srgbClr>
                </a:outerShdw>
              </a:effectLst>
              <a:cs typeface="Ali-A-Samik" pitchFamily="2" charset="-78"/>
            </a:endParaRPr>
          </a:p>
        </p:txBody>
      </p:sp>
      <p:sp>
        <p:nvSpPr>
          <p:cNvPr id="4" name="TextBox 3"/>
          <p:cNvSpPr txBox="1"/>
          <p:nvPr/>
        </p:nvSpPr>
        <p:spPr>
          <a:xfrm>
            <a:off x="304800" y="1981200"/>
            <a:ext cx="8382000" cy="3785652"/>
          </a:xfrm>
          <a:prstGeom prst="rect">
            <a:avLst/>
          </a:prstGeom>
          <a:noFill/>
        </p:spPr>
        <p:txBody>
          <a:bodyPr wrap="square" rtlCol="0">
            <a:spAutoFit/>
          </a:bodyPr>
          <a:lstStyle/>
          <a:p>
            <a:pPr algn="just" rtl="1">
              <a:lnSpc>
                <a:spcPct val="150000"/>
              </a:lnSpc>
            </a:pPr>
            <a:r>
              <a:rPr lang="ar-SA" sz="3200" b="1" dirty="0">
                <a:solidFill>
                  <a:srgbClr val="00B050"/>
                </a:solidFill>
                <a:effectLst>
                  <a:outerShdw blurRad="38100" dist="38100" dir="2700000" algn="tl">
                    <a:srgbClr val="000000">
                      <a:alpha val="43137"/>
                    </a:srgbClr>
                  </a:outerShdw>
                </a:effectLst>
              </a:rPr>
              <a:t>1. </a:t>
            </a:r>
            <a:r>
              <a:rPr lang="ar-SA" sz="3200" b="1" dirty="0">
                <a:solidFill>
                  <a:srgbClr val="00B050"/>
                </a:solidFill>
                <a:effectLst>
                  <a:outerShdw blurRad="38100" dist="38100" dir="2700000" algn="tl">
                    <a:srgbClr val="000000">
                      <a:alpha val="43137"/>
                    </a:srgbClr>
                  </a:outerShdw>
                </a:effectLst>
                <a:cs typeface="Ali-A-Sahifa" pitchFamily="2" charset="-78"/>
              </a:rPr>
              <a:t>تُبَيِّنُ لنـا الحـقّ، وتَحمينـا مـن الزَّلـل والانحراف فـي الفكـر أو المشـاعر أو السُّلوك. </a:t>
            </a:r>
            <a:endParaRPr lang="en-US" sz="3200" b="1" dirty="0">
              <a:solidFill>
                <a:srgbClr val="00B050"/>
              </a:solidFill>
              <a:effectLst>
                <a:outerShdw blurRad="38100" dist="38100" dir="2700000" algn="tl">
                  <a:srgbClr val="000000">
                    <a:alpha val="43137"/>
                  </a:srgbClr>
                </a:outerShdw>
              </a:effectLst>
              <a:cs typeface="Ali-A-Sahifa" pitchFamily="2" charset="-78"/>
            </a:endParaRPr>
          </a:p>
          <a:p>
            <a:pPr algn="just" rtl="1">
              <a:lnSpc>
                <a:spcPct val="150000"/>
              </a:lnSpc>
            </a:pPr>
            <a:r>
              <a:rPr lang="ar-SA" sz="3200" b="1" dirty="0">
                <a:solidFill>
                  <a:srgbClr val="C00000"/>
                </a:solidFill>
                <a:effectLst>
                  <a:outerShdw blurRad="38100" dist="38100" dir="2700000" algn="tl">
                    <a:srgbClr val="000000">
                      <a:alpha val="43137"/>
                    </a:srgbClr>
                  </a:outerShdw>
                </a:effectLst>
                <a:cs typeface="+mj-cs"/>
              </a:rPr>
              <a:t>2. </a:t>
            </a:r>
            <a:r>
              <a:rPr lang="ar-SA" sz="3200" b="1" dirty="0">
                <a:solidFill>
                  <a:srgbClr val="C00000"/>
                </a:solidFill>
                <a:effectLst>
                  <a:outerShdw blurRad="38100" dist="38100" dir="2700000" algn="tl">
                    <a:srgbClr val="000000">
                      <a:alpha val="43137"/>
                    </a:srgbClr>
                  </a:outerShdw>
                </a:effectLst>
                <a:cs typeface="Ali-A-Sahifa" pitchFamily="2" charset="-78"/>
              </a:rPr>
              <a:t>تَحْمِيهَا من الذُّوبان، وذلك من خلال التَّركيز على ما يُمَيِّزُهَا عن غيرها. </a:t>
            </a:r>
            <a:endParaRPr lang="en-US" sz="3200" b="1" dirty="0">
              <a:solidFill>
                <a:srgbClr val="C00000"/>
              </a:solidFill>
              <a:effectLst>
                <a:outerShdw blurRad="38100" dist="38100" dir="2700000" algn="tl">
                  <a:srgbClr val="000000">
                    <a:alpha val="43137"/>
                  </a:srgbClr>
                </a:outerShdw>
              </a:effectLst>
              <a:cs typeface="Ali-A-Sahifa" pitchFamily="2" charset="-78"/>
            </a:endParaRPr>
          </a:p>
          <a:p>
            <a:pPr algn="just" rtl="1">
              <a:lnSpc>
                <a:spcPct val="150000"/>
              </a:lnSpc>
            </a:pPr>
            <a:r>
              <a:rPr lang="ar-SA" sz="3200" b="1" dirty="0">
                <a:effectLst>
                  <a:outerShdw blurRad="38100" dist="38100" dir="2700000" algn="tl">
                    <a:srgbClr val="000000">
                      <a:alpha val="43137"/>
                    </a:srgbClr>
                  </a:outerShdw>
                </a:effectLst>
                <a:cs typeface="+mj-cs"/>
              </a:rPr>
              <a:t>3. </a:t>
            </a:r>
            <a:r>
              <a:rPr lang="ar-SA" sz="3200" b="1" dirty="0">
                <a:effectLst>
                  <a:outerShdw blurRad="38100" dist="38100" dir="2700000" algn="tl">
                    <a:srgbClr val="000000">
                      <a:alpha val="43137"/>
                    </a:srgbClr>
                  </a:outerShdw>
                </a:effectLst>
                <a:cs typeface="Ali-A-Sahifa" pitchFamily="2" charset="-78"/>
              </a:rPr>
              <a:t>تُحَقِقُ الوحدة الَتي لم ولن تَتَحَقَقَ إلاَّ من خلال الإسلام، وذلك من خـلال القواسم الثَّقافية المُشتركة. </a:t>
            </a:r>
            <a:endParaRPr lang="en-US" sz="3200" b="1" dirty="0">
              <a:effectLst>
                <a:outerShdw blurRad="38100" dist="38100" dir="2700000" algn="tl">
                  <a:srgbClr val="000000">
                    <a:alpha val="43137"/>
                  </a:srgbClr>
                </a:outerShdw>
              </a:effectLst>
              <a:cs typeface="Ali-A-Sahifa" pitchFamily="2" charset="-78"/>
            </a:endParaRPr>
          </a:p>
        </p:txBody>
      </p:sp>
    </p:spTree>
    <p:extLst>
      <p:ext uri="{BB962C8B-B14F-4D97-AF65-F5344CB8AC3E}">
        <p14:creationId xmlns:p14="http://schemas.microsoft.com/office/powerpoint/2010/main" val="303315165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610600" cy="5355312"/>
          </a:xfrm>
          <a:prstGeom prst="rect">
            <a:avLst/>
          </a:prstGeom>
          <a:noFill/>
        </p:spPr>
        <p:txBody>
          <a:bodyPr wrap="square" rtlCol="0">
            <a:spAutoFit/>
          </a:bodyPr>
          <a:lstStyle/>
          <a:p>
            <a:pPr algn="just" rtl="1">
              <a:lnSpc>
                <a:spcPct val="150000"/>
              </a:lnSpc>
            </a:pPr>
            <a:r>
              <a:rPr lang="ar-SA" sz="3800" b="1" dirty="0">
                <a:solidFill>
                  <a:srgbClr val="FF0000"/>
                </a:solidFill>
                <a:effectLst>
                  <a:outerShdw blurRad="38100" dist="38100" dir="2700000" algn="tl">
                    <a:srgbClr val="000000">
                      <a:alpha val="43137"/>
                    </a:srgbClr>
                  </a:outerShdw>
                </a:effectLst>
                <a:cs typeface="+mj-cs"/>
              </a:rPr>
              <a:t>4. </a:t>
            </a:r>
            <a:r>
              <a:rPr lang="ar-SA" sz="3800" b="1" dirty="0">
                <a:solidFill>
                  <a:srgbClr val="FF0000"/>
                </a:solidFill>
                <a:effectLst>
                  <a:outerShdw blurRad="38100" dist="38100" dir="2700000" algn="tl">
                    <a:srgbClr val="000000">
                      <a:alpha val="43137"/>
                    </a:srgbClr>
                  </a:outerShdw>
                </a:effectLst>
                <a:cs typeface="Ali-A-Sahifa" pitchFamily="2" charset="-78"/>
              </a:rPr>
              <a:t>تُزَوِدُهَا بأقوى سلاح في صراع الثَّقافات ، والدَّليل على ذلك أنَّ النَّاس من كلّ الأديان يدخلون في دين الله أفواجاً، ولا نجد المسلمين ينتقلون إلى أديان أخرى إلاَّ نادراً. </a:t>
            </a:r>
            <a:endParaRPr lang="en-US" sz="3600" b="1" dirty="0">
              <a:solidFill>
                <a:srgbClr val="FF0000"/>
              </a:solidFill>
              <a:effectLst>
                <a:outerShdw blurRad="38100" dist="38100" dir="2700000" algn="tl">
                  <a:srgbClr val="000000">
                    <a:alpha val="43137"/>
                  </a:srgbClr>
                </a:outerShdw>
              </a:effectLst>
              <a:cs typeface="Ali-A-Sahifa" pitchFamily="2" charset="-78"/>
            </a:endParaRPr>
          </a:p>
          <a:p>
            <a:pPr algn="just" rtl="1">
              <a:lnSpc>
                <a:spcPct val="150000"/>
              </a:lnSpc>
            </a:pPr>
            <a:r>
              <a:rPr lang="ar-SA" sz="3800" b="1" dirty="0">
                <a:solidFill>
                  <a:srgbClr val="0070C0"/>
                </a:solidFill>
                <a:effectLst>
                  <a:outerShdw blurRad="38100" dist="38100" dir="2700000" algn="tl">
                    <a:srgbClr val="000000">
                      <a:alpha val="43137"/>
                    </a:srgbClr>
                  </a:outerShdw>
                </a:effectLst>
                <a:cs typeface="+mj-cs"/>
              </a:rPr>
              <a:t>5. </a:t>
            </a:r>
            <a:r>
              <a:rPr lang="ar-SA" sz="3800" b="1" dirty="0">
                <a:solidFill>
                  <a:srgbClr val="0070C0"/>
                </a:solidFill>
                <a:effectLst>
                  <a:outerShdw blurRad="38100" dist="38100" dir="2700000" algn="tl">
                    <a:srgbClr val="000000">
                      <a:alpha val="43137"/>
                    </a:srgbClr>
                  </a:outerShdw>
                </a:effectLst>
                <a:cs typeface="Ali-A-Sahifa" pitchFamily="2" charset="-78"/>
              </a:rPr>
              <a:t>تحلّ لها مشكلاتها الفكريَّة والاجتماعيَّة والاقتصاديَّة والسِّياسيَّة .. إلخ ، وتُحَقِقُ لهَا التَّقدم الشامل من خلال تطبيق الإسلام بكل جَوانِبِه. </a:t>
            </a:r>
            <a:endParaRPr lang="en-US" sz="3800" b="1" dirty="0">
              <a:solidFill>
                <a:srgbClr val="0070C0"/>
              </a:solidFill>
              <a:effectLst>
                <a:outerShdw blurRad="38100" dist="38100" dir="2700000" algn="tl">
                  <a:srgbClr val="000000">
                    <a:alpha val="43137"/>
                  </a:srgbClr>
                </a:outerShdw>
              </a:effectLst>
              <a:cs typeface="Ali-A-Sahifa" pitchFamily="2" charset="-78"/>
            </a:endParaRPr>
          </a:p>
        </p:txBody>
      </p:sp>
    </p:spTree>
    <p:extLst>
      <p:ext uri="{BB962C8B-B14F-4D97-AF65-F5344CB8AC3E}">
        <p14:creationId xmlns:p14="http://schemas.microsoft.com/office/powerpoint/2010/main" val="10916588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8122" y="449758"/>
            <a:ext cx="4860878" cy="769441"/>
          </a:xfrm>
          <a:prstGeom prst="rect">
            <a:avLst/>
          </a:prstGeom>
          <a:noFill/>
        </p:spPr>
        <p:txBody>
          <a:bodyPr wrap="square" rtlCol="0">
            <a:spAutoFit/>
          </a:bodyPr>
          <a:lstStyle/>
          <a:p>
            <a:pPr algn="ctr" rtl="1"/>
            <a:r>
              <a:rPr lang="ar-IQ" sz="4400" b="1" dirty="0">
                <a:solidFill>
                  <a:srgbClr val="7030A0"/>
                </a:solidFill>
                <a:effectLst>
                  <a:outerShdw blurRad="38100" dist="38100" dir="2700000" algn="tl">
                    <a:srgbClr val="000000">
                      <a:alpha val="43137"/>
                    </a:srgbClr>
                  </a:outerShdw>
                </a:effectLst>
                <a:cs typeface="Ali-A-Samik" pitchFamily="2" charset="-78"/>
              </a:rPr>
              <a:t>الاختبار  اليومي   (</a:t>
            </a:r>
            <a:r>
              <a:rPr lang="en-US" sz="4400" b="1" dirty="0">
                <a:solidFill>
                  <a:srgbClr val="7030A0"/>
                </a:solidFill>
                <a:effectLst>
                  <a:outerShdw blurRad="38100" dist="38100" dir="2700000" algn="tl">
                    <a:srgbClr val="000000">
                      <a:alpha val="43137"/>
                    </a:srgbClr>
                  </a:outerShdw>
                </a:effectLst>
                <a:cs typeface="_R i b a Z_01" pitchFamily="2" charset="-78"/>
              </a:rPr>
              <a:t>Quiz</a:t>
            </a:r>
            <a:r>
              <a:rPr lang="ar-IQ" sz="4400" b="1" dirty="0">
                <a:solidFill>
                  <a:srgbClr val="7030A0"/>
                </a:solidFill>
                <a:effectLst>
                  <a:outerShdw blurRad="38100" dist="38100" dir="2700000" algn="tl">
                    <a:srgbClr val="000000">
                      <a:alpha val="43137"/>
                    </a:srgbClr>
                  </a:outerShdw>
                </a:effectLst>
                <a:cs typeface="Ali-A-Samik" pitchFamily="2" charset="-78"/>
              </a:rPr>
              <a:t>)</a:t>
            </a:r>
          </a:p>
        </p:txBody>
      </p:sp>
      <p:sp>
        <p:nvSpPr>
          <p:cNvPr id="3" name="TextBox 2"/>
          <p:cNvSpPr txBox="1"/>
          <p:nvPr/>
        </p:nvSpPr>
        <p:spPr>
          <a:xfrm>
            <a:off x="4419600" y="1219199"/>
            <a:ext cx="4494094" cy="3139321"/>
          </a:xfrm>
          <a:prstGeom prst="rect">
            <a:avLst/>
          </a:prstGeom>
          <a:noFill/>
        </p:spPr>
        <p:txBody>
          <a:bodyPr wrap="square" rtlCol="0">
            <a:spAutoFit/>
          </a:bodyPr>
          <a:lstStyle/>
          <a:p>
            <a:pPr algn="just" rtl="1">
              <a:lnSpc>
                <a:spcPct val="150000"/>
              </a:lnSpc>
            </a:pPr>
            <a:r>
              <a:rPr lang="ar-IQ" sz="3600" b="1" dirty="0">
                <a:solidFill>
                  <a:srgbClr val="00B050"/>
                </a:solidFill>
                <a:effectLst>
                  <a:outerShdw blurRad="38100" dist="38100" dir="2700000" algn="tl">
                    <a:srgbClr val="000000">
                      <a:alpha val="43137"/>
                    </a:srgbClr>
                  </a:outerShdw>
                </a:effectLst>
                <a:cs typeface="Ali-A-Traditional" pitchFamily="2" charset="-78"/>
              </a:rPr>
              <a:t>س</a:t>
            </a:r>
            <a:r>
              <a:rPr lang="ar-IQ" sz="3600" b="1" dirty="0">
                <a:solidFill>
                  <a:srgbClr val="00B050"/>
                </a:solidFill>
                <a:effectLst>
                  <a:outerShdw blurRad="38100" dist="38100" dir="2700000" algn="tl">
                    <a:srgbClr val="000000">
                      <a:alpha val="43137"/>
                    </a:srgbClr>
                  </a:outerShdw>
                </a:effectLst>
              </a:rPr>
              <a:t>1</a:t>
            </a:r>
            <a:r>
              <a:rPr lang="ar-IQ" sz="3600" b="1" dirty="0">
                <a:solidFill>
                  <a:srgbClr val="00B050"/>
                </a:solidFill>
                <a:effectLst>
                  <a:outerShdw blurRad="38100" dist="38100" dir="2700000" algn="tl">
                    <a:srgbClr val="000000">
                      <a:alpha val="43137"/>
                    </a:srgbClr>
                  </a:outerShdw>
                </a:effectLst>
                <a:cs typeface="Ali-A-Traditional" pitchFamily="2" charset="-78"/>
              </a:rPr>
              <a:t>/ أجـب عـن فرع واحـد:</a:t>
            </a:r>
          </a:p>
          <a:p>
            <a:pPr algn="just" rtl="1">
              <a:lnSpc>
                <a:spcPct val="150000"/>
              </a:lnSpc>
            </a:pPr>
            <a:r>
              <a:rPr lang="ar-IQ" sz="3200" b="1" dirty="0">
                <a:solidFill>
                  <a:srgbClr val="00B0F0"/>
                </a:solidFill>
                <a:effectLst>
                  <a:outerShdw blurRad="38100" dist="38100" dir="2700000" algn="tl">
                    <a:srgbClr val="000000">
                      <a:alpha val="43137"/>
                    </a:srgbClr>
                  </a:outerShdw>
                </a:effectLst>
              </a:rPr>
              <a:t>1</a:t>
            </a:r>
            <a:r>
              <a:rPr lang="ar-IQ" sz="3200" b="1" dirty="0">
                <a:solidFill>
                  <a:srgbClr val="00B0F0"/>
                </a:solidFill>
                <a:effectLst>
                  <a:outerShdw blurRad="38100" dist="38100" dir="2700000" algn="tl">
                    <a:srgbClr val="000000">
                      <a:alpha val="43137"/>
                    </a:srgbClr>
                  </a:outerShdw>
                </a:effectLst>
                <a:cs typeface="Ali-A-Traditional" pitchFamily="2" charset="-78"/>
              </a:rPr>
              <a:t>- عَرِّف </a:t>
            </a:r>
            <a:r>
              <a:rPr lang="ar-SA" sz="3200" b="1" dirty="0">
                <a:solidFill>
                  <a:srgbClr val="00B0F0"/>
                </a:solidFill>
                <a:effectLst>
                  <a:outerShdw blurRad="38100" dist="38100" dir="2700000" algn="tl">
                    <a:srgbClr val="000000">
                      <a:alpha val="43137"/>
                    </a:srgbClr>
                  </a:outerShdw>
                </a:effectLst>
                <a:cs typeface="Ali-A-Traditional" pitchFamily="2" charset="-78"/>
              </a:rPr>
              <a:t>الثَّـقَافَـةِ الإِسْلاَمِيِّةِ</a:t>
            </a:r>
            <a:r>
              <a:rPr lang="ar-IQ" sz="3200" b="1" dirty="0">
                <a:solidFill>
                  <a:srgbClr val="00B0F0"/>
                </a:solidFill>
                <a:effectLst>
                  <a:outerShdw blurRad="38100" dist="38100" dir="2700000" algn="tl">
                    <a:srgbClr val="000000">
                      <a:alpha val="43137"/>
                    </a:srgbClr>
                  </a:outerShdw>
                </a:effectLst>
                <a:cs typeface="Ali-A-Traditional" pitchFamily="2" charset="-78"/>
              </a:rPr>
              <a:t> ؟</a:t>
            </a:r>
          </a:p>
          <a:p>
            <a:pPr algn="just" rtl="1">
              <a:lnSpc>
                <a:spcPct val="150000"/>
              </a:lnSpc>
            </a:pPr>
            <a:r>
              <a:rPr lang="ar-IQ" sz="3200" b="1" dirty="0">
                <a:effectLst>
                  <a:outerShdw blurRad="38100" dist="38100" dir="2700000" algn="tl">
                    <a:srgbClr val="000000">
                      <a:alpha val="43137"/>
                    </a:srgbClr>
                  </a:outerShdw>
                </a:effectLst>
                <a:latin typeface="Arial" pitchFamily="34" charset="0"/>
                <a:cs typeface="Arial" pitchFamily="34" charset="0"/>
              </a:rPr>
              <a:t>2</a:t>
            </a:r>
            <a:r>
              <a:rPr lang="ar-IQ" sz="3200" b="1" dirty="0">
                <a:effectLst>
                  <a:outerShdw blurRad="38100" dist="38100" dir="2700000" algn="tl">
                    <a:srgbClr val="000000">
                      <a:alpha val="43137"/>
                    </a:srgbClr>
                  </a:outerShdw>
                </a:effectLst>
                <a:cs typeface="Ali-A-Traditional" pitchFamily="2" charset="-78"/>
              </a:rPr>
              <a:t>- اذكر أَهْدَاف </a:t>
            </a:r>
            <a:r>
              <a:rPr lang="ar-SA" sz="3200" b="1" dirty="0">
                <a:effectLst>
                  <a:outerShdw blurRad="38100" dist="38100" dir="2700000" algn="tl">
                    <a:srgbClr val="000000">
                      <a:alpha val="43137"/>
                    </a:srgbClr>
                  </a:outerShdw>
                </a:effectLst>
                <a:cs typeface="Ali-A-Traditional" pitchFamily="2" charset="-78"/>
              </a:rPr>
              <a:t>الثَّـقَافَـةِ الإِسْلاَمِيِّةِ</a:t>
            </a:r>
            <a:r>
              <a:rPr lang="ar-IQ" sz="3200" b="1" dirty="0">
                <a:effectLst>
                  <a:outerShdw blurRad="38100" dist="38100" dir="2700000" algn="tl">
                    <a:srgbClr val="000000">
                      <a:alpha val="43137"/>
                    </a:srgbClr>
                  </a:outerShdw>
                </a:effectLst>
                <a:cs typeface="Ali-A-Traditional" pitchFamily="2" charset="-78"/>
              </a:rPr>
              <a:t> ؟</a:t>
            </a:r>
          </a:p>
          <a:p>
            <a:pPr algn="just" rtl="1">
              <a:lnSpc>
                <a:spcPct val="150000"/>
              </a:lnSpc>
            </a:pPr>
            <a:r>
              <a:rPr lang="ar-IQ" sz="3200" b="1" dirty="0">
                <a:solidFill>
                  <a:srgbClr val="0070C0"/>
                </a:solidFill>
                <a:effectLst>
                  <a:outerShdw blurRad="38100" dist="38100" dir="2700000" algn="tl">
                    <a:srgbClr val="000000">
                      <a:alpha val="43137"/>
                    </a:srgbClr>
                  </a:outerShdw>
                </a:effectLst>
                <a:latin typeface="Arial" pitchFamily="34" charset="0"/>
                <a:cs typeface="Arial" pitchFamily="34" charset="0"/>
              </a:rPr>
              <a:t>3</a:t>
            </a:r>
            <a:r>
              <a:rPr lang="ar-IQ" sz="3200" b="1" dirty="0">
                <a:solidFill>
                  <a:srgbClr val="0070C0"/>
                </a:solidFill>
                <a:effectLst>
                  <a:outerShdw blurRad="38100" dist="38100" dir="2700000" algn="tl">
                    <a:srgbClr val="000000">
                      <a:alpha val="43137"/>
                    </a:srgbClr>
                  </a:outerShdw>
                </a:effectLst>
                <a:cs typeface="Ali-A-Traditional" pitchFamily="2" charset="-78"/>
              </a:rPr>
              <a:t>- بيِّن </a:t>
            </a:r>
            <a:r>
              <a:rPr lang="ar-SA" sz="3200" b="1" dirty="0">
                <a:solidFill>
                  <a:srgbClr val="0070C0"/>
                </a:solidFill>
                <a:effectLst>
                  <a:outerShdw blurRad="38100" dist="38100" dir="2700000" algn="tl">
                    <a:srgbClr val="000000">
                      <a:alpha val="43137"/>
                    </a:srgbClr>
                  </a:outerShdw>
                </a:effectLst>
                <a:cs typeface="Ali-A-Traditional" pitchFamily="2" charset="-78"/>
              </a:rPr>
              <a:t>أَهَمِّيَة الثَّـقَافَـةِ الإِسْلاَمِيِّةِ</a:t>
            </a:r>
            <a:r>
              <a:rPr lang="ar-IQ" sz="3200" b="1" dirty="0">
                <a:solidFill>
                  <a:srgbClr val="0070C0"/>
                </a:solidFill>
                <a:effectLst>
                  <a:outerShdw blurRad="38100" dist="38100" dir="2700000" algn="tl">
                    <a:srgbClr val="000000">
                      <a:alpha val="43137"/>
                    </a:srgbClr>
                  </a:outerShdw>
                </a:effectLst>
                <a:cs typeface="Ali-A-Traditional" pitchFamily="2" charset="-78"/>
              </a:rPr>
              <a:t> ؟</a:t>
            </a:r>
          </a:p>
        </p:txBody>
      </p:sp>
    </p:spTree>
    <p:extLst>
      <p:ext uri="{BB962C8B-B14F-4D97-AF65-F5344CB8AC3E}">
        <p14:creationId xmlns:p14="http://schemas.microsoft.com/office/powerpoint/2010/main" val="4234848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124200"/>
            <a:ext cx="8382000" cy="3048001"/>
          </a:xfrm>
        </p:spPr>
        <p:txBody>
          <a:bodyPr>
            <a:normAutofit/>
          </a:bodyPr>
          <a:lstStyle/>
          <a:p>
            <a:pPr algn="just" rtl="1"/>
            <a:r>
              <a:rPr lang="ar-SA" sz="4000" b="1" dirty="0">
                <a:effectLst>
                  <a:outerShdw blurRad="38100" dist="38100" dir="2700000" algn="tl">
                    <a:srgbClr val="000000">
                      <a:alpha val="43137"/>
                    </a:srgbClr>
                  </a:outerShdw>
                </a:effectLst>
                <a:cs typeface="Ali-A-Traditional" pitchFamily="2" charset="-78"/>
              </a:rPr>
              <a:t>الثَّقَافَةُ لُغَةً : مصدر ثَقُفَ -بفتح الثاء وضمّ القاف-، ومِنْ معانيها اللُّغوية: الفِطْنَةُ ، والحِذْقُ ، وسُرعة الفَهْمِ، يُقال: ثَقُفَ الرَّجلُ ثقافةً: صارَ فَطِناً حَاذِقاً سريعَ الفَهْمِ.</a:t>
            </a:r>
            <a:endParaRPr lang="ar-IQ" sz="4000" b="1" dirty="0">
              <a:effectLst>
                <a:outerShdw blurRad="38100" dist="38100" dir="2700000" algn="tl">
                  <a:srgbClr val="000000">
                    <a:alpha val="43137"/>
                  </a:srgbClr>
                </a:outerShdw>
              </a:effectLst>
              <a:cs typeface="Ali-A-Traditional" pitchFamily="2" charset="-78"/>
            </a:endParaRPr>
          </a:p>
        </p:txBody>
      </p:sp>
      <p:sp>
        <p:nvSpPr>
          <p:cNvPr id="4" name="TextBox 3"/>
          <p:cNvSpPr txBox="1"/>
          <p:nvPr/>
        </p:nvSpPr>
        <p:spPr>
          <a:xfrm>
            <a:off x="5069006" y="2209800"/>
            <a:ext cx="3581400" cy="646331"/>
          </a:xfrm>
          <a:prstGeom prst="rect">
            <a:avLst/>
          </a:prstGeom>
          <a:noFill/>
        </p:spPr>
        <p:txBody>
          <a:bodyPr wrap="square" rtlCol="0">
            <a:spAutoFit/>
          </a:bodyPr>
          <a:lstStyle/>
          <a:p>
            <a:pPr algn="ctr" rtl="1"/>
            <a:r>
              <a:rPr lang="ar-SA" sz="3600" b="1" dirty="0">
                <a:solidFill>
                  <a:srgbClr val="FF0000"/>
                </a:solidFill>
                <a:effectLst>
                  <a:outerShdw blurRad="38100" dist="38100" dir="2700000" algn="tl">
                    <a:srgbClr val="000000">
                      <a:alpha val="43137"/>
                    </a:srgbClr>
                  </a:outerShdw>
                </a:effectLst>
                <a:latin typeface="Times New Roman"/>
                <a:cs typeface="Ali-A-Samik" pitchFamily="2" charset="-78"/>
              </a:rPr>
              <a:t>◄ </a:t>
            </a:r>
            <a:r>
              <a:rPr lang="ar-SA" sz="3600" b="1" dirty="0">
                <a:solidFill>
                  <a:srgbClr val="FF0000"/>
                </a:solidFill>
                <a:effectLst>
                  <a:outerShdw blurRad="38100" dist="38100" dir="2700000" algn="tl">
                    <a:srgbClr val="000000">
                      <a:alpha val="43137"/>
                    </a:srgbClr>
                  </a:outerShdw>
                </a:effectLst>
                <a:cs typeface="Ali-A-Samik" pitchFamily="2" charset="-78"/>
              </a:rPr>
              <a:t>تَعْرِيِفُ الثَّقَافَ</a:t>
            </a:r>
            <a:r>
              <a:rPr lang="ar-IQ" sz="3600" b="1" dirty="0">
                <a:solidFill>
                  <a:srgbClr val="FF0000"/>
                </a:solidFill>
                <a:effectLst>
                  <a:outerShdw blurRad="38100" dist="38100" dir="2700000" algn="tl">
                    <a:srgbClr val="000000">
                      <a:alpha val="43137"/>
                    </a:srgbClr>
                  </a:outerShdw>
                </a:effectLst>
                <a:cs typeface="Ali-A-Samik" pitchFamily="2" charset="-78"/>
              </a:rPr>
              <a:t>ـ</a:t>
            </a:r>
            <a:r>
              <a:rPr lang="ar-SA" sz="3600" b="1" dirty="0">
                <a:solidFill>
                  <a:srgbClr val="FF0000"/>
                </a:solidFill>
                <a:effectLst>
                  <a:outerShdw blurRad="38100" dist="38100" dir="2700000" algn="tl">
                    <a:srgbClr val="000000">
                      <a:alpha val="43137"/>
                    </a:srgbClr>
                  </a:outerShdw>
                </a:effectLst>
                <a:cs typeface="Ali-A-Samik" pitchFamily="2" charset="-78"/>
              </a:rPr>
              <a:t>ةِ لُ</a:t>
            </a:r>
            <a:r>
              <a:rPr lang="ar-IQ" sz="3600" b="1" dirty="0">
                <a:solidFill>
                  <a:srgbClr val="FF0000"/>
                </a:solidFill>
                <a:effectLst>
                  <a:outerShdw blurRad="38100" dist="38100" dir="2700000" algn="tl">
                    <a:srgbClr val="000000">
                      <a:alpha val="43137"/>
                    </a:srgbClr>
                  </a:outerShdw>
                </a:effectLst>
                <a:cs typeface="Ali-A-Samik" pitchFamily="2" charset="-78"/>
              </a:rPr>
              <a:t>ـ</a:t>
            </a:r>
            <a:r>
              <a:rPr lang="ar-SA" sz="3600" b="1" dirty="0">
                <a:solidFill>
                  <a:srgbClr val="FF0000"/>
                </a:solidFill>
                <a:effectLst>
                  <a:outerShdw blurRad="38100" dist="38100" dir="2700000" algn="tl">
                    <a:srgbClr val="000000">
                      <a:alpha val="43137"/>
                    </a:srgbClr>
                  </a:outerShdw>
                </a:effectLst>
                <a:cs typeface="Ali-A-Samik" pitchFamily="2" charset="-78"/>
              </a:rPr>
              <a:t>غَ</a:t>
            </a:r>
            <a:r>
              <a:rPr lang="ar-IQ" sz="3600" b="1" dirty="0">
                <a:solidFill>
                  <a:srgbClr val="FF0000"/>
                </a:solidFill>
                <a:effectLst>
                  <a:outerShdw blurRad="38100" dist="38100" dir="2700000" algn="tl">
                    <a:srgbClr val="000000">
                      <a:alpha val="43137"/>
                    </a:srgbClr>
                  </a:outerShdw>
                </a:effectLst>
                <a:cs typeface="Ali-A-Samik" pitchFamily="2" charset="-78"/>
              </a:rPr>
              <a:t>ـ</a:t>
            </a:r>
            <a:r>
              <a:rPr lang="ar-SA" sz="3600" b="1" dirty="0">
                <a:solidFill>
                  <a:srgbClr val="FF0000"/>
                </a:solidFill>
                <a:effectLst>
                  <a:outerShdw blurRad="38100" dist="38100" dir="2700000" algn="tl">
                    <a:srgbClr val="000000">
                      <a:alpha val="43137"/>
                    </a:srgbClr>
                  </a:outerShdw>
                </a:effectLst>
                <a:cs typeface="Ali-A-Samik" pitchFamily="2" charset="-78"/>
              </a:rPr>
              <a:t>ةً</a:t>
            </a:r>
            <a:endParaRPr lang="en-US" sz="3600" dirty="0">
              <a:solidFill>
                <a:srgbClr val="FF0000"/>
              </a:solidFill>
              <a:effectLst>
                <a:outerShdw blurRad="38100" dist="38100" dir="2700000" algn="tl">
                  <a:srgbClr val="000000">
                    <a:alpha val="43137"/>
                  </a:srgbClr>
                </a:outerShdw>
              </a:effectLst>
              <a:cs typeface="Ali-A-Samik" pitchFamily="2" charset="-78"/>
            </a:endParaRPr>
          </a:p>
        </p:txBody>
      </p:sp>
      <p:sp>
        <p:nvSpPr>
          <p:cNvPr id="6" name="TextBox 5"/>
          <p:cNvSpPr txBox="1"/>
          <p:nvPr/>
        </p:nvSpPr>
        <p:spPr>
          <a:xfrm>
            <a:off x="1047466" y="-152400"/>
            <a:ext cx="7620000" cy="2031325"/>
          </a:xfrm>
          <a:prstGeom prst="rect">
            <a:avLst/>
          </a:prstGeom>
          <a:noFill/>
        </p:spPr>
        <p:txBody>
          <a:bodyPr wrap="square" rtlCol="0">
            <a:spAutoFit/>
          </a:bodyPr>
          <a:lstStyle/>
          <a:p>
            <a:pPr algn="ctr">
              <a:lnSpc>
                <a:spcPct val="150000"/>
              </a:lnSpc>
            </a:pPr>
            <a:r>
              <a:rPr lang="ar-SA" sz="4400" b="1" dirty="0">
                <a:solidFill>
                  <a:srgbClr val="FF0000"/>
                </a:solidFill>
                <a:effectLst>
                  <a:outerShdw blurRad="38100" dist="38100" dir="2700000" algn="tl">
                    <a:srgbClr val="000000">
                      <a:alpha val="43137"/>
                    </a:srgbClr>
                  </a:outerShdw>
                </a:effectLst>
                <a:latin typeface="Hacen Samra" pitchFamily="2" charset="-78"/>
                <a:cs typeface="Ali-A-Samik" pitchFamily="2" charset="-78"/>
              </a:rPr>
              <a:t>المُحَاضَرَةُ الأُولَى </a:t>
            </a:r>
            <a:br>
              <a:rPr lang="en-US" sz="3600" b="1" dirty="0">
                <a:solidFill>
                  <a:srgbClr val="0070C0"/>
                </a:solidFill>
                <a:effectLst>
                  <a:outerShdw blurRad="38100" dist="38100" dir="2700000" algn="tl">
                    <a:srgbClr val="000000">
                      <a:alpha val="43137"/>
                    </a:srgbClr>
                  </a:outerShdw>
                </a:effectLst>
                <a:latin typeface="Hacen Samra" pitchFamily="2" charset="-78"/>
                <a:cs typeface="Ali-A-Samik" pitchFamily="2" charset="-78"/>
              </a:rPr>
            </a:br>
            <a:r>
              <a:rPr lang="ar-SA" sz="3600" b="1" dirty="0">
                <a:solidFill>
                  <a:srgbClr val="0070C0"/>
                </a:solidFill>
                <a:effectLst>
                  <a:outerShdw blurRad="38100" dist="38100" dir="2700000" algn="tl">
                    <a:srgbClr val="000000">
                      <a:alpha val="43137"/>
                    </a:srgbClr>
                  </a:outerShdw>
                </a:effectLst>
                <a:latin typeface="Hacen Samra" pitchFamily="2" charset="-78"/>
                <a:cs typeface="Ali-A-Samik" pitchFamily="2" charset="-78"/>
              </a:rPr>
              <a:t>"</a:t>
            </a:r>
            <a:r>
              <a:rPr lang="ar-SA" sz="4000" b="1" dirty="0">
                <a:solidFill>
                  <a:srgbClr val="0070C0"/>
                </a:solidFill>
                <a:effectLst>
                  <a:outerShdw blurRad="38100" dist="38100" dir="2700000" algn="tl">
                    <a:srgbClr val="000000">
                      <a:alpha val="43137"/>
                    </a:srgbClr>
                  </a:outerShdw>
                </a:effectLst>
                <a:latin typeface="Hacen Samra" pitchFamily="2" charset="-78"/>
                <a:cs typeface="Ali-A-Samik" pitchFamily="2" charset="-78"/>
              </a:rPr>
              <a:t> الثَّقَافَةُ الإِسْلاَمِيَّةُ: </a:t>
            </a:r>
            <a:r>
              <a:rPr lang="ar-SA" sz="3600" b="1" dirty="0">
                <a:solidFill>
                  <a:srgbClr val="002060"/>
                </a:solidFill>
                <a:effectLst>
                  <a:outerShdw blurRad="38100" dist="38100" dir="2700000" algn="tl">
                    <a:srgbClr val="000000">
                      <a:alpha val="43137"/>
                    </a:srgbClr>
                  </a:outerShdw>
                </a:effectLst>
                <a:latin typeface="Hacen Samra" pitchFamily="2" charset="-78"/>
                <a:cs typeface="Ali-A-Samik" pitchFamily="2" charset="-78"/>
              </a:rPr>
              <a:t>مَفْهُومُهَا- أَهْدَافُهَا- أَهَمِّيَتُهَا </a:t>
            </a:r>
            <a:r>
              <a:rPr lang="ar-SA" sz="3600" b="1" dirty="0">
                <a:solidFill>
                  <a:srgbClr val="0070C0"/>
                </a:solidFill>
                <a:effectLst>
                  <a:outerShdw blurRad="38100" dist="38100" dir="2700000" algn="tl">
                    <a:srgbClr val="000000">
                      <a:alpha val="43137"/>
                    </a:srgbClr>
                  </a:outerShdw>
                </a:effectLst>
                <a:latin typeface="Hacen Samra" pitchFamily="2" charset="-78"/>
                <a:cs typeface="Ali-A-Samik" pitchFamily="2" charset="-78"/>
              </a:rPr>
              <a:t>" </a:t>
            </a:r>
            <a:endParaRPr lang="en-US" sz="3600" b="1" dirty="0">
              <a:cs typeface="Ali-A-Samik" pitchFamily="2" charset="-78"/>
            </a:endParaRPr>
          </a:p>
        </p:txBody>
      </p:sp>
    </p:spTree>
    <p:extLst>
      <p:ext uri="{BB962C8B-B14F-4D97-AF65-F5344CB8AC3E}">
        <p14:creationId xmlns:p14="http://schemas.microsoft.com/office/powerpoint/2010/main" val="34633556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0" nodeType="clickEffect">
                                  <p:stCondLst>
                                    <p:cond delay="0"/>
                                  </p:stCondLst>
                                  <p:childTnLst>
                                    <p:anim calcmode="lin" valueType="num">
                                      <p:cBhvr additive="base">
                                        <p:cTn id="10"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0" end="0"/>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81000"/>
            <a:ext cx="8763000" cy="5078313"/>
          </a:xfrm>
          <a:prstGeom prst="rect">
            <a:avLst/>
          </a:prstGeom>
          <a:noFill/>
        </p:spPr>
        <p:txBody>
          <a:bodyPr wrap="square" rtlCol="0">
            <a:spAutoFit/>
          </a:bodyPr>
          <a:lstStyle/>
          <a:p>
            <a:pPr algn="just" rtl="1">
              <a:lnSpc>
                <a:spcPct val="150000"/>
              </a:lnSpc>
            </a:pPr>
            <a:r>
              <a:rPr lang="ar-SA" sz="3600" b="1" dirty="0">
                <a:effectLst>
                  <a:outerShdw blurRad="38100" dist="38100" dir="2700000" algn="tl">
                    <a:srgbClr val="000000">
                      <a:alpha val="43137"/>
                    </a:srgbClr>
                  </a:outerShdw>
                </a:effectLst>
                <a:cs typeface="Ali-A-Traditional" pitchFamily="2" charset="-78"/>
              </a:rPr>
              <a:t>ومِنْ مَعَانِيها أيضاً: التَّهذيب، وتقويمُ المِعْوَجِّ، يُقال: ثَقَّفَ الأبُ الصب</a:t>
            </a:r>
            <a:r>
              <a:rPr lang="ar-IQ" sz="3600" b="1" dirty="0">
                <a:effectLst>
                  <a:outerShdw blurRad="38100" dist="38100" dir="2700000" algn="tl">
                    <a:srgbClr val="000000">
                      <a:alpha val="43137"/>
                    </a:srgbClr>
                  </a:outerShdw>
                </a:effectLst>
                <a:cs typeface="Ali-A-Traditional" pitchFamily="2" charset="-78"/>
              </a:rPr>
              <a:t>ـ</a:t>
            </a:r>
            <a:r>
              <a:rPr lang="ar-SA" sz="3600" b="1" dirty="0">
                <a:effectLst>
                  <a:outerShdw blurRad="38100" dist="38100" dir="2700000" algn="tl">
                    <a:srgbClr val="000000">
                      <a:alpha val="43137"/>
                    </a:srgbClr>
                  </a:outerShdw>
                </a:effectLst>
                <a:cs typeface="Ali-A-Traditional" pitchFamily="2" charset="-78"/>
              </a:rPr>
              <a:t>يَّ ثقافةً: أدَّبه وهذَّبه وقَوَّمَ اعوجاجـَهُ. وثَقَّفَ الرَّجُل الرُّمْحَ: سوَّاهُ وقوَّم اعوجاجـَهُ. </a:t>
            </a:r>
            <a:endParaRPr lang="en-US" sz="3600" b="1" dirty="0">
              <a:effectLst>
                <a:outerShdw blurRad="38100" dist="38100" dir="2700000" algn="tl">
                  <a:srgbClr val="000000">
                    <a:alpha val="43137"/>
                  </a:srgbClr>
                </a:outerShdw>
              </a:effectLst>
              <a:cs typeface="Ali-A-Traditional" pitchFamily="2" charset="-78"/>
            </a:endParaRPr>
          </a:p>
          <a:p>
            <a:pPr algn="just" rtl="1">
              <a:lnSpc>
                <a:spcPct val="150000"/>
              </a:lnSpc>
            </a:pPr>
            <a:r>
              <a:rPr lang="ar-SA" sz="3600" b="1" dirty="0">
                <a:solidFill>
                  <a:srgbClr val="FF0000"/>
                </a:solidFill>
                <a:effectLst>
                  <a:outerShdw blurRad="38100" dist="38100" dir="2700000" algn="tl">
                    <a:srgbClr val="000000">
                      <a:alpha val="43137"/>
                    </a:srgbClr>
                  </a:outerShdw>
                </a:effectLst>
                <a:cs typeface="Ali-A-Traditional" pitchFamily="2" charset="-78"/>
              </a:rPr>
              <a:t>ويت</a:t>
            </a:r>
            <a:r>
              <a:rPr lang="ar-IQ" sz="3600" b="1" dirty="0">
                <a:solidFill>
                  <a:srgbClr val="FF0000"/>
                </a:solidFill>
                <a:effectLst>
                  <a:outerShdw blurRad="38100" dist="38100" dir="2700000" algn="tl">
                    <a:srgbClr val="000000">
                      <a:alpha val="43137"/>
                    </a:srgbClr>
                  </a:outerShdw>
                </a:effectLst>
                <a:cs typeface="Ali-A-Traditional" pitchFamily="2" charset="-78"/>
              </a:rPr>
              <a:t>َّ</a:t>
            </a:r>
            <a:r>
              <a:rPr lang="ar-SA" sz="3600" b="1" dirty="0">
                <a:solidFill>
                  <a:srgbClr val="FF0000"/>
                </a:solidFill>
                <a:effectLst>
                  <a:outerShdw blurRad="38100" dist="38100" dir="2700000" algn="tl">
                    <a:srgbClr val="000000">
                      <a:alpha val="43137"/>
                    </a:srgbClr>
                  </a:outerShdw>
                </a:effectLst>
                <a:cs typeface="Ali-A-Traditional" pitchFamily="2" charset="-78"/>
              </a:rPr>
              <a:t>ضح</a:t>
            </a:r>
            <a:r>
              <a:rPr lang="ar-IQ" sz="3600" b="1" dirty="0">
                <a:solidFill>
                  <a:srgbClr val="FF0000"/>
                </a:solidFill>
                <a:effectLst>
                  <a:outerShdw blurRad="38100" dist="38100" dir="2700000" algn="tl">
                    <a:srgbClr val="000000">
                      <a:alpha val="43137"/>
                    </a:srgbClr>
                  </a:outerShdw>
                </a:effectLst>
                <a:cs typeface="Ali-A-Traditional" pitchFamily="2" charset="-78"/>
              </a:rPr>
              <a:t>ُ</a:t>
            </a:r>
            <a:r>
              <a:rPr lang="ar-SA" sz="3600" b="1" dirty="0">
                <a:solidFill>
                  <a:srgbClr val="FF0000"/>
                </a:solidFill>
                <a:effectLst>
                  <a:outerShdw blurRad="38100" dist="38100" dir="2700000" algn="tl">
                    <a:srgbClr val="000000">
                      <a:alpha val="43137"/>
                    </a:srgbClr>
                  </a:outerShdw>
                </a:effectLst>
                <a:cs typeface="Ali-A-Traditional" pitchFamily="2" charset="-78"/>
              </a:rPr>
              <a:t> مِنْ هذا أنَّ ك</a:t>
            </a:r>
            <a:r>
              <a:rPr lang="ar-IQ" sz="3600" b="1" dirty="0">
                <a:solidFill>
                  <a:srgbClr val="FF0000"/>
                </a:solidFill>
                <a:effectLst>
                  <a:outerShdw blurRad="38100" dist="38100" dir="2700000" algn="tl">
                    <a:srgbClr val="000000">
                      <a:alpha val="43137"/>
                    </a:srgbClr>
                  </a:outerShdw>
                </a:effectLst>
                <a:cs typeface="Ali-A-Traditional" pitchFamily="2" charset="-78"/>
              </a:rPr>
              <a:t>َ</a:t>
            </a:r>
            <a:r>
              <a:rPr lang="ar-SA" sz="3600" b="1" dirty="0">
                <a:solidFill>
                  <a:srgbClr val="FF0000"/>
                </a:solidFill>
                <a:effectLst>
                  <a:outerShdw blurRad="38100" dist="38100" dir="2700000" algn="tl">
                    <a:srgbClr val="000000">
                      <a:alpha val="43137"/>
                    </a:srgbClr>
                  </a:outerShdw>
                </a:effectLst>
                <a:cs typeface="Ali-A-Traditional" pitchFamily="2" charset="-78"/>
              </a:rPr>
              <a:t>ل</a:t>
            </a:r>
            <a:r>
              <a:rPr lang="ar-IQ" sz="3600" b="1" dirty="0">
                <a:solidFill>
                  <a:srgbClr val="FF0000"/>
                </a:solidFill>
                <a:effectLst>
                  <a:outerShdw blurRad="38100" dist="38100" dir="2700000" algn="tl">
                    <a:srgbClr val="000000">
                      <a:alpha val="43137"/>
                    </a:srgbClr>
                  </a:outerShdw>
                </a:effectLst>
                <a:cs typeface="Ali-A-Traditional" pitchFamily="2" charset="-78"/>
              </a:rPr>
              <a:t>ِ</a:t>
            </a:r>
            <a:r>
              <a:rPr lang="ar-SA" sz="3600" b="1" dirty="0">
                <a:solidFill>
                  <a:srgbClr val="FF0000"/>
                </a:solidFill>
                <a:effectLst>
                  <a:outerShdw blurRad="38100" dist="38100" dir="2700000" algn="tl">
                    <a:srgbClr val="000000">
                      <a:alpha val="43137"/>
                    </a:srgbClr>
                  </a:outerShdw>
                </a:effectLst>
                <a:cs typeface="Ali-A-Traditional" pitchFamily="2" charset="-78"/>
              </a:rPr>
              <a:t>م</a:t>
            </a:r>
            <a:r>
              <a:rPr lang="ar-IQ" sz="3600" b="1" dirty="0">
                <a:solidFill>
                  <a:srgbClr val="FF0000"/>
                </a:solidFill>
                <a:effectLst>
                  <a:outerShdw blurRad="38100" dist="38100" dir="2700000" algn="tl">
                    <a:srgbClr val="000000">
                      <a:alpha val="43137"/>
                    </a:srgbClr>
                  </a:outerShdw>
                </a:effectLst>
                <a:cs typeface="Ali-A-Traditional" pitchFamily="2" charset="-78"/>
              </a:rPr>
              <a:t>َ</a:t>
            </a:r>
            <a:r>
              <a:rPr lang="ar-SA" sz="3600" b="1" dirty="0">
                <a:solidFill>
                  <a:srgbClr val="FF0000"/>
                </a:solidFill>
                <a:effectLst>
                  <a:outerShdw blurRad="38100" dist="38100" dir="2700000" algn="tl">
                    <a:srgbClr val="000000">
                      <a:alpha val="43137"/>
                    </a:srgbClr>
                  </a:outerShdw>
                </a:effectLst>
                <a:cs typeface="Ali-A-Traditional" pitchFamily="2" charset="-78"/>
              </a:rPr>
              <a:t>ة</a:t>
            </a:r>
            <a:r>
              <a:rPr lang="ar-IQ" sz="3600" b="1" dirty="0">
                <a:solidFill>
                  <a:srgbClr val="FF0000"/>
                </a:solidFill>
                <a:effectLst>
                  <a:outerShdw blurRad="38100" dist="38100" dir="2700000" algn="tl">
                    <a:srgbClr val="000000">
                      <a:alpha val="43137"/>
                    </a:srgbClr>
                  </a:outerShdw>
                </a:effectLst>
                <a:cs typeface="Ali-A-Traditional" pitchFamily="2" charset="-78"/>
              </a:rPr>
              <a:t>َ</a:t>
            </a:r>
            <a:r>
              <a:rPr lang="ar-SA" sz="3600" b="1" dirty="0">
                <a:solidFill>
                  <a:srgbClr val="FF0000"/>
                </a:solidFill>
                <a:effectLst>
                  <a:outerShdw blurRad="38100" dist="38100" dir="2700000" algn="tl">
                    <a:srgbClr val="000000">
                      <a:alpha val="43137"/>
                    </a:srgbClr>
                  </a:outerShdw>
                </a:effectLst>
                <a:cs typeface="Ali-A-Traditional" pitchFamily="2" charset="-78"/>
              </a:rPr>
              <a:t>: " الثَّقاف</a:t>
            </a:r>
            <a:r>
              <a:rPr lang="ar-IQ" sz="3600" b="1" dirty="0">
                <a:solidFill>
                  <a:srgbClr val="FF0000"/>
                </a:solidFill>
                <a:effectLst>
                  <a:outerShdw blurRad="38100" dist="38100" dir="2700000" algn="tl">
                    <a:srgbClr val="000000">
                      <a:alpha val="43137"/>
                    </a:srgbClr>
                  </a:outerShdw>
                </a:effectLst>
                <a:cs typeface="Ali-A-Traditional" pitchFamily="2" charset="-78"/>
              </a:rPr>
              <a:t>َ</a:t>
            </a:r>
            <a:r>
              <a:rPr lang="ar-SA" sz="3600" b="1" dirty="0">
                <a:solidFill>
                  <a:srgbClr val="FF0000"/>
                </a:solidFill>
                <a:effectLst>
                  <a:outerShdw blurRad="38100" dist="38100" dir="2700000" algn="tl">
                    <a:srgbClr val="000000">
                      <a:alpha val="43137"/>
                    </a:srgbClr>
                  </a:outerShdw>
                </a:effectLst>
                <a:cs typeface="Ali-A-Traditional" pitchFamily="2" charset="-78"/>
              </a:rPr>
              <a:t>ة " ت</a:t>
            </a:r>
            <a:r>
              <a:rPr lang="ar-IQ" sz="3600" b="1" dirty="0">
                <a:solidFill>
                  <a:srgbClr val="FF0000"/>
                </a:solidFill>
                <a:effectLst>
                  <a:outerShdw blurRad="38100" dist="38100" dir="2700000" algn="tl">
                    <a:srgbClr val="000000">
                      <a:alpha val="43137"/>
                    </a:srgbClr>
                  </a:outerShdw>
                </a:effectLst>
                <a:cs typeface="Ali-A-Traditional" pitchFamily="2" charset="-78"/>
              </a:rPr>
              <a:t>ُ</a:t>
            </a:r>
            <a:r>
              <a:rPr lang="ar-SA" sz="3600" b="1" dirty="0">
                <a:solidFill>
                  <a:srgbClr val="FF0000"/>
                </a:solidFill>
                <a:effectLst>
                  <a:outerShdw blurRad="38100" dist="38100" dir="2700000" algn="tl">
                    <a:srgbClr val="000000">
                      <a:alpha val="43137"/>
                    </a:srgbClr>
                  </a:outerShdw>
                </a:effectLst>
                <a:cs typeface="Ali-A-Traditional" pitchFamily="2" charset="-78"/>
              </a:rPr>
              <a:t>ستعم</a:t>
            </a:r>
            <a:r>
              <a:rPr lang="ar-IQ" sz="3600" b="1" dirty="0">
                <a:solidFill>
                  <a:srgbClr val="FF0000"/>
                </a:solidFill>
                <a:effectLst>
                  <a:outerShdw blurRad="38100" dist="38100" dir="2700000" algn="tl">
                    <a:srgbClr val="000000">
                      <a:alpha val="43137"/>
                    </a:srgbClr>
                  </a:outerShdw>
                </a:effectLst>
                <a:cs typeface="Ali-A-Traditional" pitchFamily="2" charset="-78"/>
              </a:rPr>
              <a:t>َ</a:t>
            </a:r>
            <a:r>
              <a:rPr lang="ar-SA" sz="3600" b="1" dirty="0">
                <a:solidFill>
                  <a:srgbClr val="FF0000"/>
                </a:solidFill>
                <a:effectLst>
                  <a:outerShdw blurRad="38100" dist="38100" dir="2700000" algn="tl">
                    <a:srgbClr val="000000">
                      <a:alpha val="43137"/>
                    </a:srgbClr>
                  </a:outerShdw>
                </a:effectLst>
                <a:cs typeface="Ali-A-Traditional" pitchFamily="2" charset="-78"/>
              </a:rPr>
              <a:t>ل</a:t>
            </a:r>
            <a:r>
              <a:rPr lang="ar-IQ" sz="3600" b="1" dirty="0">
                <a:solidFill>
                  <a:srgbClr val="FF0000"/>
                </a:solidFill>
                <a:effectLst>
                  <a:outerShdw blurRad="38100" dist="38100" dir="2700000" algn="tl">
                    <a:srgbClr val="000000">
                      <a:alpha val="43137"/>
                    </a:srgbClr>
                  </a:outerShdw>
                </a:effectLst>
                <a:cs typeface="Ali-A-Traditional" pitchFamily="2" charset="-78"/>
              </a:rPr>
              <a:t>ُ</a:t>
            </a:r>
            <a:r>
              <a:rPr lang="ar-SA" sz="3600" b="1" dirty="0">
                <a:solidFill>
                  <a:srgbClr val="FF0000"/>
                </a:solidFill>
                <a:effectLst>
                  <a:outerShdw blurRad="38100" dist="38100" dir="2700000" algn="tl">
                    <a:srgbClr val="000000">
                      <a:alpha val="43137"/>
                    </a:srgbClr>
                  </a:outerShdw>
                </a:effectLst>
                <a:cs typeface="Ali-A-Traditional" pitchFamily="2" charset="-78"/>
              </a:rPr>
              <a:t> في الأمور المعنوية، وت</a:t>
            </a:r>
            <a:r>
              <a:rPr lang="ar-IQ" sz="3600" b="1" dirty="0">
                <a:solidFill>
                  <a:srgbClr val="FF0000"/>
                </a:solidFill>
                <a:effectLst>
                  <a:outerShdw blurRad="38100" dist="38100" dir="2700000" algn="tl">
                    <a:srgbClr val="000000">
                      <a:alpha val="43137"/>
                    </a:srgbClr>
                  </a:outerShdw>
                </a:effectLst>
                <a:cs typeface="Ali-A-Traditional" pitchFamily="2" charset="-78"/>
              </a:rPr>
              <a:t>ُ</a:t>
            </a:r>
            <a:r>
              <a:rPr lang="ar-SA" sz="3600" b="1" dirty="0">
                <a:solidFill>
                  <a:srgbClr val="FF0000"/>
                </a:solidFill>
                <a:effectLst>
                  <a:outerShdw blurRad="38100" dist="38100" dir="2700000" algn="tl">
                    <a:srgbClr val="000000">
                      <a:alpha val="43137"/>
                    </a:srgbClr>
                  </a:outerShdw>
                </a:effectLst>
                <a:cs typeface="Ali-A-Traditional" pitchFamily="2" charset="-78"/>
              </a:rPr>
              <a:t>ستعم</a:t>
            </a:r>
            <a:r>
              <a:rPr lang="ar-IQ" sz="3600" b="1" dirty="0">
                <a:solidFill>
                  <a:srgbClr val="FF0000"/>
                </a:solidFill>
                <a:effectLst>
                  <a:outerShdw blurRad="38100" dist="38100" dir="2700000" algn="tl">
                    <a:srgbClr val="000000">
                      <a:alpha val="43137"/>
                    </a:srgbClr>
                  </a:outerShdw>
                </a:effectLst>
                <a:cs typeface="Ali-A-Traditional" pitchFamily="2" charset="-78"/>
              </a:rPr>
              <a:t>َ</a:t>
            </a:r>
            <a:r>
              <a:rPr lang="ar-SA" sz="3600" b="1" dirty="0">
                <a:solidFill>
                  <a:srgbClr val="FF0000"/>
                </a:solidFill>
                <a:effectLst>
                  <a:outerShdw blurRad="38100" dist="38100" dir="2700000" algn="tl">
                    <a:srgbClr val="000000">
                      <a:alpha val="43137"/>
                    </a:srgbClr>
                  </a:outerShdw>
                </a:effectLst>
                <a:cs typeface="Ali-A-Traditional" pitchFamily="2" charset="-78"/>
              </a:rPr>
              <a:t>ل</a:t>
            </a:r>
            <a:r>
              <a:rPr lang="ar-IQ" sz="3600" b="1" dirty="0">
                <a:solidFill>
                  <a:srgbClr val="FF0000"/>
                </a:solidFill>
                <a:effectLst>
                  <a:outerShdw blurRad="38100" dist="38100" dir="2700000" algn="tl">
                    <a:srgbClr val="000000">
                      <a:alpha val="43137"/>
                    </a:srgbClr>
                  </a:outerShdw>
                </a:effectLst>
                <a:cs typeface="Ali-A-Traditional" pitchFamily="2" charset="-78"/>
              </a:rPr>
              <a:t>ُ</a:t>
            </a:r>
            <a:r>
              <a:rPr lang="ar-SA" sz="3600" b="1" dirty="0">
                <a:solidFill>
                  <a:srgbClr val="FF0000"/>
                </a:solidFill>
                <a:effectLst>
                  <a:outerShdw blurRad="38100" dist="38100" dir="2700000" algn="tl">
                    <a:srgbClr val="000000">
                      <a:alpha val="43137"/>
                    </a:srgbClr>
                  </a:outerShdw>
                </a:effectLst>
                <a:cs typeface="Ali-A-Traditional" pitchFamily="2" charset="-78"/>
              </a:rPr>
              <a:t> في الأمور المادية الحس</a:t>
            </a:r>
            <a:r>
              <a:rPr lang="ar-IQ" sz="3600" b="1" dirty="0">
                <a:solidFill>
                  <a:srgbClr val="FF0000"/>
                </a:solidFill>
                <a:effectLst>
                  <a:outerShdw blurRad="38100" dist="38100" dir="2700000" algn="tl">
                    <a:srgbClr val="000000">
                      <a:alpha val="43137"/>
                    </a:srgbClr>
                  </a:outerShdw>
                </a:effectLst>
                <a:cs typeface="Ali-A-Traditional" pitchFamily="2" charset="-78"/>
              </a:rPr>
              <a:t>ِّ</a:t>
            </a:r>
            <a:r>
              <a:rPr lang="ar-SA" sz="3600" b="1" dirty="0">
                <a:solidFill>
                  <a:srgbClr val="FF0000"/>
                </a:solidFill>
                <a:effectLst>
                  <a:outerShdw blurRad="38100" dist="38100" dir="2700000" algn="tl">
                    <a:srgbClr val="000000">
                      <a:alpha val="43137"/>
                    </a:srgbClr>
                  </a:outerShdw>
                </a:effectLst>
                <a:cs typeface="Ali-A-Traditional" pitchFamily="2" charset="-78"/>
              </a:rPr>
              <a:t>ية، لكن استعمالها في الأمور المعنوية أكثر. </a:t>
            </a:r>
            <a:endParaRPr lang="ar-IQ" sz="3600" b="1" dirty="0">
              <a:solidFill>
                <a:srgbClr val="FF0000"/>
              </a:solidFill>
              <a:effectLst>
                <a:outerShdw blurRad="38100" dist="38100" dir="2700000" algn="tl">
                  <a:srgbClr val="000000">
                    <a:alpha val="43137"/>
                  </a:srgbClr>
                </a:outerShdw>
              </a:effectLst>
              <a:cs typeface="Ali-A-Traditional" pitchFamily="2" charset="-78"/>
            </a:endParaRPr>
          </a:p>
        </p:txBody>
      </p:sp>
    </p:spTree>
    <p:extLst>
      <p:ext uri="{BB962C8B-B14F-4D97-AF65-F5344CB8AC3E}">
        <p14:creationId xmlns:p14="http://schemas.microsoft.com/office/powerpoint/2010/main" val="23871189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447800" y="152400"/>
            <a:ext cx="6934200" cy="830997"/>
          </a:xfrm>
          <a:prstGeom prst="rect">
            <a:avLst/>
          </a:prstGeom>
          <a:noFill/>
        </p:spPr>
        <p:txBody>
          <a:bodyPr wrap="square" rtlCol="0">
            <a:spAutoFit/>
          </a:bodyPr>
          <a:lstStyle/>
          <a:p>
            <a:pPr algn="just" rtl="1"/>
            <a:r>
              <a:rPr lang="ar-SA" sz="4800" b="1" dirty="0">
                <a:solidFill>
                  <a:srgbClr val="FF0000"/>
                </a:solidFill>
                <a:effectLst>
                  <a:outerShdw blurRad="38100" dist="38100" dir="2700000" algn="tl">
                    <a:srgbClr val="000000">
                      <a:alpha val="43137"/>
                    </a:srgbClr>
                  </a:outerShdw>
                </a:effectLst>
                <a:cs typeface="Ali-A-Samik" pitchFamily="2" charset="-78"/>
              </a:rPr>
              <a:t> تَعْرِيِفُ الثَّقَافَةِ اصْطِلاَحَاً</a:t>
            </a:r>
            <a:endParaRPr lang="en-US" sz="4800" dirty="0">
              <a:solidFill>
                <a:srgbClr val="FF0000"/>
              </a:solidFill>
              <a:effectLst>
                <a:outerShdw blurRad="38100" dist="38100" dir="2700000" algn="tl">
                  <a:srgbClr val="000000">
                    <a:alpha val="43137"/>
                  </a:srgbClr>
                </a:outerShdw>
              </a:effectLst>
              <a:cs typeface="Ali-A-Samik" pitchFamily="2" charset="-78"/>
            </a:endParaRPr>
          </a:p>
        </p:txBody>
      </p:sp>
      <p:sp>
        <p:nvSpPr>
          <p:cNvPr id="3" name="TextBox 2"/>
          <p:cNvSpPr txBox="1"/>
          <p:nvPr/>
        </p:nvSpPr>
        <p:spPr>
          <a:xfrm>
            <a:off x="270164" y="1219200"/>
            <a:ext cx="8686799" cy="5262979"/>
          </a:xfrm>
          <a:prstGeom prst="rect">
            <a:avLst/>
          </a:prstGeom>
          <a:noFill/>
        </p:spPr>
        <p:txBody>
          <a:bodyPr wrap="square" rtlCol="0">
            <a:spAutoFit/>
          </a:bodyPr>
          <a:lstStyle/>
          <a:p>
            <a:pPr algn="just" rtl="1">
              <a:lnSpc>
                <a:spcPct val="150000"/>
              </a:lnSpc>
            </a:pPr>
            <a:r>
              <a:rPr lang="ar-SA" sz="3200" b="1" dirty="0">
                <a:effectLst>
                  <a:outerShdw blurRad="38100" dist="38100" dir="2700000" algn="tl">
                    <a:srgbClr val="000000">
                      <a:alpha val="43137"/>
                    </a:srgbClr>
                  </a:outerShdw>
                </a:effectLst>
                <a:cs typeface="Ali-A-Traditional" pitchFamily="2" charset="-78"/>
              </a:rPr>
              <a:t>أمَّا المُقابل للفظة الثَّقافة في العصر الحديث في لغات الغرب هو</a:t>
            </a:r>
            <a:r>
              <a:rPr lang="ar-IQ" sz="3200" b="1" dirty="0">
                <a:effectLst>
                  <a:outerShdw blurRad="38100" dist="38100" dir="2700000" algn="tl">
                    <a:srgbClr val="000000">
                      <a:alpha val="43137"/>
                    </a:srgbClr>
                  </a:outerShdw>
                </a:effectLst>
                <a:cs typeface="Ali-A-Traditional" pitchFamily="2" charset="-78"/>
              </a:rPr>
              <a:t>:</a:t>
            </a:r>
            <a:r>
              <a:rPr lang="ar-SA" sz="3200" b="1" dirty="0">
                <a:effectLst>
                  <a:outerShdw blurRad="38100" dist="38100" dir="2700000" algn="tl">
                    <a:srgbClr val="000000">
                      <a:alpha val="43137"/>
                    </a:srgbClr>
                  </a:outerShdw>
                </a:effectLst>
                <a:cs typeface="Ali-A-Traditional" pitchFamily="2" charset="-78"/>
              </a:rPr>
              <a:t> " </a:t>
            </a:r>
            <a:r>
              <a:rPr lang="en-US" sz="3200" b="1" dirty="0">
                <a:solidFill>
                  <a:srgbClr val="FF0000"/>
                </a:solidFill>
                <a:effectLst>
                  <a:outerShdw blurRad="38100" dist="38100" dir="2700000" algn="tl">
                    <a:srgbClr val="000000">
                      <a:alpha val="43137"/>
                    </a:srgbClr>
                  </a:outerShdw>
                </a:effectLst>
                <a:cs typeface="Ali-A-Traditional" pitchFamily="2" charset="-78"/>
              </a:rPr>
              <a:t>CULTURE</a:t>
            </a:r>
            <a:r>
              <a:rPr lang="en-US" sz="3200" b="1" dirty="0">
                <a:effectLst>
                  <a:outerShdw blurRad="38100" dist="38100" dir="2700000" algn="tl">
                    <a:srgbClr val="000000">
                      <a:alpha val="43137"/>
                    </a:srgbClr>
                  </a:outerShdw>
                </a:effectLst>
                <a:cs typeface="Ali-A-Traditional" pitchFamily="2" charset="-78"/>
              </a:rPr>
              <a:t> </a:t>
            </a:r>
            <a:r>
              <a:rPr lang="ar-SA" sz="3200" b="1" dirty="0">
                <a:effectLst>
                  <a:outerShdw blurRad="38100" dist="38100" dir="2700000" algn="tl">
                    <a:srgbClr val="000000">
                      <a:alpha val="43137"/>
                    </a:srgbClr>
                  </a:outerShdw>
                </a:effectLst>
                <a:cs typeface="Ali-A-Traditional" pitchFamily="2" charset="-78"/>
              </a:rPr>
              <a:t>" فتعني حسب أبرز تعريفاتها – كما قدَّمه " السير إدوارد بيرنت </a:t>
            </a:r>
            <a:r>
              <a:rPr lang="ar-SA" sz="3200" b="1" dirty="0">
                <a:solidFill>
                  <a:srgbClr val="00B050"/>
                </a:solidFill>
                <a:effectLst>
                  <a:outerShdw blurRad="38100" dist="38100" dir="2700000" algn="tl">
                    <a:srgbClr val="000000">
                      <a:alpha val="43137"/>
                    </a:srgbClr>
                  </a:outerShdw>
                </a:effectLst>
                <a:cs typeface="Ali-A-Traditional" pitchFamily="2" charset="-78"/>
              </a:rPr>
              <a:t>تايلور(1917م)</a:t>
            </a:r>
            <a:r>
              <a:rPr lang="ar-SA" sz="3200" b="1" dirty="0">
                <a:effectLst>
                  <a:outerShdw blurRad="38100" dist="38100" dir="2700000" algn="tl">
                    <a:srgbClr val="000000">
                      <a:alpha val="43137"/>
                    </a:srgbClr>
                  </a:outerShdw>
                </a:effectLst>
                <a:cs typeface="Ali-A-Traditional" pitchFamily="2" charset="-78"/>
              </a:rPr>
              <a:t>" -: "</a:t>
            </a:r>
            <a:r>
              <a:rPr lang="ar-SA" sz="3200" b="1" dirty="0">
                <a:solidFill>
                  <a:srgbClr val="C00000"/>
                </a:solidFill>
                <a:effectLst>
                  <a:outerShdw blurRad="38100" dist="38100" dir="2700000" algn="tl">
                    <a:srgbClr val="000000">
                      <a:alpha val="43137"/>
                    </a:srgbClr>
                  </a:outerShdw>
                </a:effectLst>
                <a:cs typeface="Ali-A-Traditional" pitchFamily="2" charset="-78"/>
              </a:rPr>
              <a:t>ذلك الكُل المركب الذي يشمل المعرفة والعقائد والفنِّ والقانون والعُرف وكل القدرات والعادات الأخرى التي يكتسبها الإنسان من حيث هو عُضو في مجتمع </a:t>
            </a:r>
            <a:r>
              <a:rPr lang="ar-SA" sz="3200" b="1" dirty="0">
                <a:effectLst>
                  <a:outerShdw blurRad="38100" dist="38100" dir="2700000" algn="tl">
                    <a:srgbClr val="000000">
                      <a:alpha val="43137"/>
                    </a:srgbClr>
                  </a:outerShdw>
                </a:effectLst>
                <a:cs typeface="Ali-A-Traditional" pitchFamily="2" charset="-78"/>
              </a:rPr>
              <a:t>".  </a:t>
            </a:r>
            <a:endParaRPr lang="en-US" sz="3200" b="1" dirty="0">
              <a:effectLst>
                <a:outerShdw blurRad="38100" dist="38100" dir="2700000" algn="tl">
                  <a:srgbClr val="000000">
                    <a:alpha val="43137"/>
                  </a:srgbClr>
                </a:outerShdw>
              </a:effectLst>
              <a:cs typeface="Ali-A-Traditional" pitchFamily="2" charset="-78"/>
            </a:endParaRPr>
          </a:p>
          <a:p>
            <a:pPr algn="just" rtl="1">
              <a:lnSpc>
                <a:spcPct val="150000"/>
              </a:lnSpc>
            </a:pPr>
            <a:r>
              <a:rPr lang="ar-SA" sz="3200" b="1" dirty="0">
                <a:effectLst>
                  <a:outerShdw blurRad="38100" dist="38100" dir="2700000" algn="tl">
                    <a:srgbClr val="000000">
                      <a:alpha val="43137"/>
                    </a:srgbClr>
                  </a:outerShdw>
                </a:effectLst>
                <a:cs typeface="Ali-A-Traditional" pitchFamily="2" charset="-78"/>
              </a:rPr>
              <a:t>أو هي: " </a:t>
            </a:r>
            <a:r>
              <a:rPr lang="ar-SA" sz="3200" b="1" dirty="0">
                <a:solidFill>
                  <a:srgbClr val="0070C0"/>
                </a:solidFill>
                <a:effectLst>
                  <a:outerShdw blurRad="38100" dist="38100" dir="2700000" algn="tl">
                    <a:srgbClr val="000000">
                      <a:alpha val="43137"/>
                    </a:srgbClr>
                  </a:outerShdw>
                </a:effectLst>
                <a:cs typeface="Ali-A-Traditional" pitchFamily="2" charset="-78"/>
              </a:rPr>
              <a:t>التُّراث الحضاري والفكري النَّظري والعملي، الذي تتميز به أمّةٌ ما، وينسب إليها، ويتلقّاه أفرادها في حياتهم</a:t>
            </a:r>
            <a:r>
              <a:rPr lang="ar-SA" sz="3200" b="1" dirty="0">
                <a:effectLst>
                  <a:outerShdw blurRad="38100" dist="38100" dir="2700000" algn="tl">
                    <a:srgbClr val="000000">
                      <a:alpha val="43137"/>
                    </a:srgbClr>
                  </a:outerShdw>
                </a:effectLst>
                <a:cs typeface="Ali-A-Traditional" pitchFamily="2" charset="-78"/>
              </a:rPr>
              <a:t>".  </a:t>
            </a:r>
            <a:endParaRPr lang="en-US" sz="3200" b="1" dirty="0">
              <a:effectLst>
                <a:outerShdw blurRad="38100" dist="38100" dir="2700000" algn="tl">
                  <a:srgbClr val="000000">
                    <a:alpha val="43137"/>
                  </a:srgbClr>
                </a:outerShdw>
              </a:effectLst>
              <a:cs typeface="Ali-A-Traditional" pitchFamily="2" charset="-78"/>
            </a:endParaRPr>
          </a:p>
        </p:txBody>
      </p:sp>
    </p:spTree>
    <p:extLst>
      <p:ext uri="{BB962C8B-B14F-4D97-AF65-F5344CB8AC3E}">
        <p14:creationId xmlns:p14="http://schemas.microsoft.com/office/powerpoint/2010/main" val="285572391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219200" y="76199"/>
            <a:ext cx="6324600" cy="830997"/>
          </a:xfrm>
          <a:prstGeom prst="rect">
            <a:avLst/>
          </a:prstGeom>
          <a:noFill/>
        </p:spPr>
        <p:txBody>
          <a:bodyPr wrap="square" rtlCol="0">
            <a:spAutoFit/>
          </a:bodyPr>
          <a:lstStyle/>
          <a:p>
            <a:pPr algn="ctr" rtl="1"/>
            <a:r>
              <a:rPr lang="ar-SA" sz="4800" b="1" dirty="0">
                <a:solidFill>
                  <a:srgbClr val="0070C0"/>
                </a:solidFill>
                <a:effectLst>
                  <a:outerShdw blurRad="38100" dist="38100" dir="2700000" algn="tl">
                    <a:srgbClr val="000000">
                      <a:alpha val="43137"/>
                    </a:srgbClr>
                  </a:outerShdw>
                </a:effectLst>
                <a:cs typeface="Ali-A-Samik" pitchFamily="2" charset="-78"/>
              </a:rPr>
              <a:t>تَعْرِيِفُ الثَّقَافَةِ الإِسْلاَمِيَّةِ</a:t>
            </a:r>
            <a:endParaRPr lang="en-US" sz="4800" dirty="0">
              <a:solidFill>
                <a:srgbClr val="0070C0"/>
              </a:solidFill>
              <a:effectLst>
                <a:outerShdw blurRad="38100" dist="38100" dir="2700000" algn="tl">
                  <a:srgbClr val="000000">
                    <a:alpha val="43137"/>
                  </a:srgbClr>
                </a:outerShdw>
              </a:effectLst>
              <a:cs typeface="Ali-A-Samik" pitchFamily="2" charset="-78"/>
            </a:endParaRPr>
          </a:p>
        </p:txBody>
      </p:sp>
      <p:sp>
        <p:nvSpPr>
          <p:cNvPr id="3" name="TextBox 2"/>
          <p:cNvSpPr txBox="1"/>
          <p:nvPr/>
        </p:nvSpPr>
        <p:spPr>
          <a:xfrm>
            <a:off x="323044" y="1143000"/>
            <a:ext cx="8673385" cy="5632311"/>
          </a:xfrm>
          <a:prstGeom prst="rect">
            <a:avLst/>
          </a:prstGeom>
          <a:noFill/>
        </p:spPr>
        <p:txBody>
          <a:bodyPr wrap="square" rtlCol="0">
            <a:spAutoFit/>
          </a:bodyPr>
          <a:lstStyle/>
          <a:p>
            <a:pPr algn="just" rtl="1">
              <a:lnSpc>
                <a:spcPct val="150000"/>
              </a:lnSpc>
            </a:pPr>
            <a:r>
              <a:rPr lang="ar-SA" sz="3000" b="1" dirty="0">
                <a:effectLst>
                  <a:outerShdw blurRad="38100" dist="38100" dir="2700000" algn="tl">
                    <a:srgbClr val="000000">
                      <a:alpha val="43137"/>
                    </a:srgbClr>
                  </a:outerShdw>
                </a:effectLst>
                <a:cs typeface="Ali-A-Sahifa" pitchFamily="2" charset="-78"/>
              </a:rPr>
              <a:t>الثَّقَافَ</a:t>
            </a:r>
            <a:r>
              <a:rPr lang="ar-IQ" sz="3000" b="1" dirty="0">
                <a:effectLst>
                  <a:outerShdw blurRad="38100" dist="38100" dir="2700000" algn="tl">
                    <a:srgbClr val="000000">
                      <a:alpha val="43137"/>
                    </a:srgbClr>
                  </a:outerShdw>
                </a:effectLst>
                <a:cs typeface="Ali-A-Sahifa" pitchFamily="2" charset="-78"/>
              </a:rPr>
              <a:t>ـ</a:t>
            </a:r>
            <a:r>
              <a:rPr lang="ar-SA" sz="3000" b="1" dirty="0">
                <a:effectLst>
                  <a:outerShdw blurRad="38100" dist="38100" dir="2700000" algn="tl">
                    <a:srgbClr val="000000">
                      <a:alpha val="43137"/>
                    </a:srgbClr>
                  </a:outerShdw>
                </a:effectLst>
                <a:cs typeface="Ali-A-Sahifa" pitchFamily="2" charset="-78"/>
              </a:rPr>
              <a:t>ةُ الإِسْلاَمِيَّةُ هِ</a:t>
            </a:r>
            <a:r>
              <a:rPr lang="ar-IQ" sz="3000" b="1" dirty="0">
                <a:effectLst>
                  <a:outerShdw blurRad="38100" dist="38100" dir="2700000" algn="tl">
                    <a:srgbClr val="000000">
                      <a:alpha val="43137"/>
                    </a:srgbClr>
                  </a:outerShdw>
                </a:effectLst>
                <a:cs typeface="Ali-A-Sahifa" pitchFamily="2" charset="-78"/>
              </a:rPr>
              <a:t>ـ</a:t>
            </a:r>
            <a:r>
              <a:rPr lang="ar-SA" sz="3000" b="1" dirty="0">
                <a:effectLst>
                  <a:outerShdw blurRad="38100" dist="38100" dir="2700000" algn="tl">
                    <a:srgbClr val="000000">
                      <a:alpha val="43137"/>
                    </a:srgbClr>
                  </a:outerShdw>
                </a:effectLst>
                <a:cs typeface="Ali-A-Sahifa" pitchFamily="2" charset="-78"/>
              </a:rPr>
              <a:t>يَ: " </a:t>
            </a:r>
            <a:r>
              <a:rPr lang="ar-SA" sz="3000" b="1" dirty="0">
                <a:solidFill>
                  <a:srgbClr val="FF0000"/>
                </a:solidFill>
                <a:effectLst>
                  <a:outerShdw blurRad="38100" dist="38100" dir="2700000" algn="tl">
                    <a:srgbClr val="000000">
                      <a:alpha val="43137"/>
                    </a:srgbClr>
                  </a:outerShdw>
                </a:effectLst>
                <a:cs typeface="Ali-A-Sahifa" pitchFamily="2" charset="-78"/>
              </a:rPr>
              <a:t>العِلْمُ بِمِنْهَاجِ الإِسْلاَمِ الشُّمُولِّي فِي القِيَمِ ، وَالنُظُم ، وَالفِكْرِ، وَنَقْدِ التُّرَاثِ الإِنْسَانِي فِيهَا</a:t>
            </a:r>
            <a:r>
              <a:rPr lang="ar-IQ" sz="3000" b="1" dirty="0">
                <a:solidFill>
                  <a:srgbClr val="FF0000"/>
                </a:solidFill>
                <a:effectLst>
                  <a:outerShdw blurRad="38100" dist="38100" dir="2700000" algn="tl">
                    <a:srgbClr val="000000">
                      <a:alpha val="43137"/>
                    </a:srgbClr>
                  </a:outerShdw>
                </a:effectLst>
                <a:cs typeface="Ali-A-Sahifa" pitchFamily="2" charset="-78"/>
              </a:rPr>
              <a:t> </a:t>
            </a:r>
            <a:r>
              <a:rPr lang="ar-SA" sz="3000" b="1" dirty="0">
                <a:effectLst>
                  <a:outerShdw blurRad="38100" dist="38100" dir="2700000" algn="tl">
                    <a:srgbClr val="000000">
                      <a:alpha val="43137"/>
                    </a:srgbClr>
                  </a:outerShdw>
                </a:effectLst>
                <a:cs typeface="Ali-A-Sahifa" pitchFamily="2" charset="-78"/>
              </a:rPr>
              <a:t>". </a:t>
            </a:r>
            <a:endParaRPr lang="en-US" sz="3000" b="1" dirty="0">
              <a:effectLst>
                <a:outerShdw blurRad="38100" dist="38100" dir="2700000" algn="tl">
                  <a:srgbClr val="000000">
                    <a:alpha val="43137"/>
                  </a:srgbClr>
                </a:outerShdw>
              </a:effectLst>
              <a:cs typeface="Ali-A-Sahifa" pitchFamily="2" charset="-78"/>
            </a:endParaRPr>
          </a:p>
          <a:p>
            <a:pPr algn="just" rtl="1">
              <a:lnSpc>
                <a:spcPct val="150000"/>
              </a:lnSpc>
            </a:pPr>
            <a:r>
              <a:rPr lang="ar-SA" sz="3000" b="1" dirty="0">
                <a:effectLst>
                  <a:outerShdw blurRad="38100" dist="38100" dir="2700000" algn="tl">
                    <a:srgbClr val="000000">
                      <a:alpha val="43137"/>
                    </a:srgbClr>
                  </a:outerShdw>
                </a:effectLst>
                <a:cs typeface="Ali-A-Sahifa" pitchFamily="2" charset="-78"/>
              </a:rPr>
              <a:t>وتُعرَف ايضاً بأنَّها:</a:t>
            </a:r>
            <a:r>
              <a:rPr lang="ar-IQ" sz="3000" b="1" dirty="0">
                <a:effectLst>
                  <a:outerShdw blurRad="38100" dist="38100" dir="2700000" algn="tl">
                    <a:srgbClr val="000000">
                      <a:alpha val="43137"/>
                    </a:srgbClr>
                  </a:outerShdw>
                </a:effectLst>
                <a:cs typeface="Ali-A-Sahifa" pitchFamily="2" charset="-78"/>
              </a:rPr>
              <a:t> (( </a:t>
            </a:r>
            <a:r>
              <a:rPr lang="ar-SA" sz="3000" b="1" dirty="0">
                <a:solidFill>
                  <a:srgbClr val="00B050"/>
                </a:solidFill>
                <a:effectLst>
                  <a:outerShdw blurRad="38100" dist="38100" dir="2700000" algn="tl">
                    <a:srgbClr val="000000">
                      <a:alpha val="43137"/>
                    </a:srgbClr>
                  </a:outerShdw>
                </a:effectLst>
                <a:cs typeface="Ali-A-Sahifa" pitchFamily="2" charset="-78"/>
              </a:rPr>
              <a:t>مَعرفةُ مُقوِّماتِ الأمّةِ الإسلاميَّةِ العَامَّةِ بتفاعلاتُها في المَاضِي والحَاضِرِ، من دينٍ ولُغة، وتاريخ، وحَضَارَةٍ، وقِيَّمٍ، وأَهدَافٍ مُشتَركةٍ بصُورَةٍ وَاعِيَّةٍ هَادِفَةٍ</a:t>
            </a:r>
            <a:r>
              <a:rPr lang="ar-SA" sz="3000" b="1" dirty="0">
                <a:effectLst>
                  <a:outerShdw blurRad="38100" dist="38100" dir="2700000" algn="tl">
                    <a:srgbClr val="000000">
                      <a:alpha val="43137"/>
                    </a:srgbClr>
                  </a:outerShdw>
                </a:effectLst>
                <a:cs typeface="Ali-A-Sahifa" pitchFamily="2" charset="-78"/>
              </a:rPr>
              <a:t> </a:t>
            </a:r>
            <a:r>
              <a:rPr lang="ar-IQ" sz="3000" b="1" dirty="0">
                <a:effectLst>
                  <a:outerShdw blurRad="38100" dist="38100" dir="2700000" algn="tl">
                    <a:srgbClr val="000000">
                      <a:alpha val="43137"/>
                    </a:srgbClr>
                  </a:outerShdw>
                </a:effectLst>
                <a:cs typeface="Ali-A-Sahifa" pitchFamily="2" charset="-78"/>
              </a:rPr>
              <a:t>))</a:t>
            </a:r>
            <a:r>
              <a:rPr lang="ar-SA" sz="3000" b="1" dirty="0">
                <a:effectLst>
                  <a:outerShdw blurRad="38100" dist="38100" dir="2700000" algn="tl">
                    <a:srgbClr val="000000">
                      <a:alpha val="43137"/>
                    </a:srgbClr>
                  </a:outerShdw>
                </a:effectLst>
                <a:cs typeface="Ali-A-Sahifa" pitchFamily="2" charset="-78"/>
              </a:rPr>
              <a:t>. </a:t>
            </a:r>
            <a:endParaRPr lang="en-US" sz="3000" b="1" dirty="0">
              <a:effectLst>
                <a:outerShdw blurRad="38100" dist="38100" dir="2700000" algn="tl">
                  <a:srgbClr val="000000">
                    <a:alpha val="43137"/>
                  </a:srgbClr>
                </a:outerShdw>
              </a:effectLst>
              <a:cs typeface="Ali-A-Sahifa" pitchFamily="2" charset="-78"/>
            </a:endParaRPr>
          </a:p>
          <a:p>
            <a:pPr algn="just" rtl="1">
              <a:lnSpc>
                <a:spcPct val="150000"/>
              </a:lnSpc>
            </a:pPr>
            <a:r>
              <a:rPr lang="ar-SA" sz="3000" b="1" dirty="0">
                <a:solidFill>
                  <a:srgbClr val="C00000"/>
                </a:solidFill>
                <a:effectLst>
                  <a:outerShdw blurRad="38100" dist="38100" dir="2700000" algn="tl">
                    <a:srgbClr val="000000">
                      <a:alpha val="43137"/>
                    </a:srgbClr>
                  </a:outerShdw>
                </a:effectLst>
                <a:cs typeface="Ali-A-Sahifa" pitchFamily="2" charset="-78"/>
              </a:rPr>
              <a:t>وعـرَّفـهـا بعض الدَّارسين بأنَّهَا: </a:t>
            </a:r>
            <a:r>
              <a:rPr lang="ar-SA" sz="3000" b="1" dirty="0">
                <a:effectLst>
                  <a:outerShdw blurRad="38100" dist="38100" dir="2700000" algn="tl">
                    <a:srgbClr val="000000">
                      <a:alpha val="43137"/>
                    </a:srgbClr>
                  </a:outerShdw>
                </a:effectLst>
                <a:cs typeface="Ali-A-Sahifa" pitchFamily="2" charset="-78"/>
              </a:rPr>
              <a:t>"طَريقَةُ الحَياة الَتي يَعِيشُهَا المُسلمون فِي جَميعِ مَجَالاَتِ الحَياةِ وِفْقاً لِوجهَةِ نَظَرِ الإِسْلاَمِ وَتَصَورَاتِهِ، سَواءٌ في المَجَالِ المَادِيِّ الَذي يُسَمَّى بِالمَدَنِيَّةِ، أَو الرُّوحِيِّ وَالفِكْريِّ الَذي يُعْرَفُ بِالحَضَارَةِ ".  </a:t>
            </a:r>
            <a:endParaRPr lang="en-US" sz="3000" b="1" dirty="0">
              <a:effectLst>
                <a:outerShdw blurRad="38100" dist="38100" dir="2700000" algn="tl">
                  <a:srgbClr val="000000">
                    <a:alpha val="43137"/>
                  </a:srgbClr>
                </a:outerShdw>
              </a:effectLst>
              <a:cs typeface="Ali-A-Sahifa" pitchFamily="2" charset="-78"/>
            </a:endParaRPr>
          </a:p>
        </p:txBody>
      </p:sp>
    </p:spTree>
    <p:extLst>
      <p:ext uri="{BB962C8B-B14F-4D97-AF65-F5344CB8AC3E}">
        <p14:creationId xmlns:p14="http://schemas.microsoft.com/office/powerpoint/2010/main" val="90710935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228600"/>
            <a:ext cx="5943600" cy="707886"/>
          </a:xfrm>
          <a:prstGeom prst="rect">
            <a:avLst/>
          </a:prstGeom>
          <a:noFill/>
        </p:spPr>
        <p:txBody>
          <a:bodyPr wrap="square" rtlCol="0">
            <a:spAutoFit/>
          </a:bodyPr>
          <a:lstStyle/>
          <a:p>
            <a:pPr algn="ctr" rtl="1"/>
            <a:r>
              <a:rPr lang="ar-SA" sz="3600" b="1" dirty="0">
                <a:solidFill>
                  <a:srgbClr val="0070C0"/>
                </a:solidFill>
                <a:effectLst>
                  <a:outerShdw blurRad="38100" dist="38100" dir="2700000" algn="tl">
                    <a:srgbClr val="000000">
                      <a:alpha val="43137"/>
                    </a:srgbClr>
                  </a:outerShdw>
                </a:effectLst>
                <a:cs typeface="Ali-A-Samik" pitchFamily="2" charset="-78"/>
              </a:rPr>
              <a:t>الثَّقَافَةُ وَعَلاَقَتُهَا </a:t>
            </a:r>
            <a:r>
              <a:rPr lang="ar-SA" sz="4000" b="1" dirty="0">
                <a:solidFill>
                  <a:srgbClr val="0070C0"/>
                </a:solidFill>
                <a:effectLst>
                  <a:outerShdw blurRad="38100" dist="38100" dir="2700000" algn="tl">
                    <a:srgbClr val="000000">
                      <a:alpha val="43137"/>
                    </a:srgbClr>
                  </a:outerShdw>
                </a:effectLst>
                <a:cs typeface="Ali-A-Samik" pitchFamily="2" charset="-78"/>
              </a:rPr>
              <a:t>بِالمُصْطَلَحَاتِ</a:t>
            </a:r>
            <a:r>
              <a:rPr lang="ar-SA" sz="3600" b="1" dirty="0">
                <a:solidFill>
                  <a:srgbClr val="0070C0"/>
                </a:solidFill>
                <a:effectLst>
                  <a:outerShdw blurRad="38100" dist="38100" dir="2700000" algn="tl">
                    <a:srgbClr val="000000">
                      <a:alpha val="43137"/>
                    </a:srgbClr>
                  </a:outerShdw>
                </a:effectLst>
                <a:cs typeface="Ali-A-Samik" pitchFamily="2" charset="-78"/>
              </a:rPr>
              <a:t> الأُخْرَى</a:t>
            </a:r>
            <a:endParaRPr lang="en-US" sz="3600" dirty="0">
              <a:solidFill>
                <a:srgbClr val="0070C0"/>
              </a:solidFill>
              <a:effectLst>
                <a:outerShdw blurRad="38100" dist="38100" dir="2700000" algn="tl">
                  <a:srgbClr val="000000">
                    <a:alpha val="43137"/>
                  </a:srgbClr>
                </a:outerShdw>
              </a:effectLst>
              <a:cs typeface="Ali-A-Samik" pitchFamily="2" charset="-78"/>
            </a:endParaRPr>
          </a:p>
        </p:txBody>
      </p:sp>
      <p:graphicFrame>
        <p:nvGraphicFramePr>
          <p:cNvPr id="4" name="Diagram 3"/>
          <p:cNvGraphicFramePr/>
          <p:nvPr>
            <p:extLst>
              <p:ext uri="{D42A27DB-BD31-4B8C-83A1-F6EECF244321}">
                <p14:modId xmlns:p14="http://schemas.microsoft.com/office/powerpoint/2010/main" val="930940706"/>
              </p:ext>
            </p:extLst>
          </p:nvPr>
        </p:nvGraphicFramePr>
        <p:xfrm>
          <a:off x="838200" y="1295400"/>
          <a:ext cx="7848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4125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1928" y="152400"/>
            <a:ext cx="8305800" cy="6594113"/>
          </a:xfrm>
          <a:prstGeom prst="rect">
            <a:avLst/>
          </a:prstGeom>
          <a:noFill/>
        </p:spPr>
        <p:txBody>
          <a:bodyPr wrap="square" rtlCol="0">
            <a:spAutoFit/>
          </a:bodyPr>
          <a:lstStyle/>
          <a:p>
            <a:pPr algn="just" rtl="1">
              <a:lnSpc>
                <a:spcPct val="150000"/>
              </a:lnSpc>
            </a:pPr>
            <a:r>
              <a:rPr lang="ar-SA" sz="3200" b="1" dirty="0">
                <a:solidFill>
                  <a:srgbClr val="FF0000"/>
                </a:solidFill>
                <a:effectLst>
                  <a:outerShdw blurRad="38100" dist="38100" dir="2700000" algn="tl">
                    <a:srgbClr val="000000">
                      <a:alpha val="43137"/>
                    </a:srgbClr>
                  </a:outerShdw>
                </a:effectLst>
              </a:rPr>
              <a:t>1-</a:t>
            </a:r>
            <a:r>
              <a:rPr lang="ar-IQ" sz="3200" b="1" dirty="0">
                <a:solidFill>
                  <a:srgbClr val="FF0000"/>
                </a:solidFill>
                <a:effectLst>
                  <a:outerShdw blurRad="38100" dist="38100" dir="2700000" algn="tl">
                    <a:srgbClr val="000000">
                      <a:alpha val="43137"/>
                    </a:srgbClr>
                  </a:outerShdw>
                </a:effectLst>
              </a:rPr>
              <a:t> </a:t>
            </a:r>
            <a:r>
              <a:rPr lang="ar-SA" sz="3200" b="1" dirty="0">
                <a:solidFill>
                  <a:srgbClr val="FF0000"/>
                </a:solidFill>
                <a:effectLst>
                  <a:outerShdw blurRad="38100" dist="38100" dir="2700000" algn="tl">
                    <a:srgbClr val="000000">
                      <a:alpha val="43137"/>
                    </a:srgbClr>
                  </a:outerShdw>
                </a:effectLst>
              </a:rPr>
              <a:t>2-</a:t>
            </a:r>
            <a:r>
              <a:rPr lang="ar-SA" sz="3200" b="1" dirty="0">
                <a:solidFill>
                  <a:srgbClr val="FF0000"/>
                </a:solidFill>
                <a:effectLst>
                  <a:outerShdw blurRad="38100" dist="38100" dir="2700000" algn="tl">
                    <a:srgbClr val="000000">
                      <a:alpha val="43137"/>
                    </a:srgbClr>
                  </a:outerShdw>
                </a:effectLst>
                <a:cs typeface="Ali-A-Sahifa" pitchFamily="2" charset="-78"/>
              </a:rPr>
              <a:t> الحَضَارَة والمَدَنِيَّة ← </a:t>
            </a:r>
            <a:r>
              <a:rPr lang="ar-SA" sz="3200" b="1" dirty="0">
                <a:effectLst>
                  <a:outerShdw blurRad="38100" dist="38100" dir="2700000" algn="tl">
                    <a:srgbClr val="000000">
                      <a:alpha val="43137"/>
                    </a:srgbClr>
                  </a:outerShdw>
                </a:effectLst>
                <a:cs typeface="Ali-A-Sahifa" pitchFamily="2" charset="-78"/>
              </a:rPr>
              <a:t>كل حضارة لها شِقان : </a:t>
            </a:r>
            <a:r>
              <a:rPr lang="ar-SA" sz="3200" b="1" dirty="0">
                <a:solidFill>
                  <a:srgbClr val="00B050"/>
                </a:solidFill>
                <a:effectLst>
                  <a:outerShdw blurRad="38100" dist="38100" dir="2700000" algn="tl">
                    <a:srgbClr val="000000">
                      <a:alpha val="43137"/>
                    </a:srgbClr>
                  </a:outerShdw>
                </a:effectLst>
                <a:cs typeface="Ali-A-Sahifa" pitchFamily="2" charset="-78"/>
              </a:rPr>
              <a:t>شِقٌّ إنسانيّ </a:t>
            </a:r>
            <a:r>
              <a:rPr lang="ar-SA" sz="3200" b="1" dirty="0">
                <a:effectLst>
                  <a:outerShdw blurRad="38100" dist="38100" dir="2700000" algn="tl">
                    <a:srgbClr val="000000">
                      <a:alpha val="43137"/>
                    </a:srgbClr>
                  </a:outerShdw>
                </a:effectLst>
                <a:cs typeface="Ali-A-Sahifa" pitchFamily="2" charset="-78"/>
              </a:rPr>
              <a:t>، </a:t>
            </a:r>
            <a:r>
              <a:rPr lang="ar-SA" sz="3200" b="1" dirty="0">
                <a:solidFill>
                  <a:srgbClr val="0070C0"/>
                </a:solidFill>
                <a:effectLst>
                  <a:outerShdw blurRad="38100" dist="38100" dir="2700000" algn="tl">
                    <a:srgbClr val="000000">
                      <a:alpha val="43137"/>
                    </a:srgbClr>
                  </a:outerShdw>
                </a:effectLst>
                <a:cs typeface="Ali-A-Sahifa" pitchFamily="2" charset="-78"/>
              </a:rPr>
              <a:t>وشِقٌّ ماديّ </a:t>
            </a:r>
            <a:r>
              <a:rPr lang="ar-SA" sz="3200" b="1" dirty="0">
                <a:effectLst>
                  <a:outerShdw blurRad="38100" dist="38100" dir="2700000" algn="tl">
                    <a:srgbClr val="000000">
                      <a:alpha val="43137"/>
                    </a:srgbClr>
                  </a:outerShdw>
                </a:effectLst>
                <a:cs typeface="Ali-A-Sahifa" pitchFamily="2" charset="-78"/>
              </a:rPr>
              <a:t>، فالحضارةُ تشمل العلوم الإنسانية والثَّقافة الناتجة عنها، وتشمل العلوم الطَّبيعيَّة والمَدنيَّة النَّاتجة عنها، فكأنَّ الحضارة طائر يطير ويحلق بجناحيه: الثَّقافة والمَدَنيَِّة. </a:t>
            </a:r>
            <a:endParaRPr lang="en-US" sz="3200" b="1" dirty="0">
              <a:effectLst>
                <a:outerShdw blurRad="38100" dist="38100" dir="2700000" algn="tl">
                  <a:srgbClr val="000000">
                    <a:alpha val="43137"/>
                  </a:srgbClr>
                </a:outerShdw>
              </a:effectLst>
              <a:cs typeface="Ali-A-Sahifa" pitchFamily="2" charset="-78"/>
            </a:endParaRPr>
          </a:p>
          <a:p>
            <a:pPr algn="just" rtl="1">
              <a:lnSpc>
                <a:spcPct val="150000"/>
              </a:lnSpc>
            </a:pPr>
            <a:r>
              <a:rPr lang="ar-SA" sz="3200" b="1" dirty="0">
                <a:solidFill>
                  <a:srgbClr val="002060"/>
                </a:solidFill>
                <a:effectLst>
                  <a:outerShdw blurRad="38100" dist="38100" dir="2700000" algn="tl">
                    <a:srgbClr val="000000">
                      <a:alpha val="43137"/>
                    </a:srgbClr>
                  </a:outerShdw>
                </a:effectLst>
                <a:cs typeface="Ali-A-Sahifa" pitchFamily="2" charset="-78"/>
              </a:rPr>
              <a:t>وتكون المدنيَّة هي: التَّقدم المـاديِّ فـي وسائل الاتصالات والمواصلات، والتَّقدم في أساليب الحياة من مسكن وطعام ولباس، وما شاكل ذلك. </a:t>
            </a:r>
            <a:endParaRPr lang="en-US" sz="3200" b="1" dirty="0">
              <a:solidFill>
                <a:srgbClr val="002060"/>
              </a:solidFill>
              <a:effectLst>
                <a:outerShdw blurRad="38100" dist="38100" dir="2700000" algn="tl">
                  <a:srgbClr val="000000">
                    <a:alpha val="43137"/>
                  </a:srgbClr>
                </a:outerShdw>
              </a:effectLst>
              <a:cs typeface="Ali-A-Sahifa" pitchFamily="2" charset="-78"/>
            </a:endParaRPr>
          </a:p>
          <a:p>
            <a:pPr algn="just" rtl="1">
              <a:lnSpc>
                <a:spcPct val="150000"/>
              </a:lnSpc>
            </a:pPr>
            <a:r>
              <a:rPr lang="ar-SA" sz="3200" b="1" dirty="0">
                <a:solidFill>
                  <a:srgbClr val="C00000"/>
                </a:solidFill>
                <a:effectLst>
                  <a:outerShdw blurRad="38100" dist="38100" dir="2700000" algn="tl">
                    <a:srgbClr val="000000">
                      <a:alpha val="43137"/>
                    </a:srgbClr>
                  </a:outerShdw>
                </a:effectLst>
              </a:rPr>
              <a:t>3. </a:t>
            </a:r>
            <a:r>
              <a:rPr lang="ar-SA" sz="3200" b="1" dirty="0">
                <a:solidFill>
                  <a:srgbClr val="C00000"/>
                </a:solidFill>
                <a:effectLst>
                  <a:outerShdw blurRad="38100" dist="38100" dir="2700000" algn="tl">
                    <a:srgbClr val="000000">
                      <a:alpha val="43137"/>
                    </a:srgbClr>
                  </a:outerShdw>
                </a:effectLst>
                <a:cs typeface="Ali-A-Sahifa" pitchFamily="2" charset="-78"/>
              </a:rPr>
              <a:t>الدِّين ← وهو: شامل للعقيدة والقِيَم والمشاعر والسلوك ، ويكاد يتطابق مع معنى الث</a:t>
            </a:r>
            <a:r>
              <a:rPr lang="ar-IQ" sz="3200" b="1" dirty="0">
                <a:solidFill>
                  <a:srgbClr val="C00000"/>
                </a:solidFill>
                <a:effectLst>
                  <a:outerShdw blurRad="38100" dist="38100" dir="2700000" algn="tl">
                    <a:srgbClr val="000000">
                      <a:alpha val="43137"/>
                    </a:srgbClr>
                  </a:outerShdw>
                </a:effectLst>
                <a:cs typeface="Ali-A-Sahifa" pitchFamily="2" charset="-78"/>
              </a:rPr>
              <a:t>َّ</a:t>
            </a:r>
            <a:r>
              <a:rPr lang="ar-SA" sz="3200" b="1" dirty="0">
                <a:solidFill>
                  <a:srgbClr val="C00000"/>
                </a:solidFill>
                <a:effectLst>
                  <a:outerShdw blurRad="38100" dist="38100" dir="2700000" algn="tl">
                    <a:srgbClr val="000000">
                      <a:alpha val="43137"/>
                    </a:srgbClr>
                  </a:outerShdw>
                </a:effectLst>
                <a:cs typeface="Ali-A-Sahifa" pitchFamily="2" charset="-78"/>
              </a:rPr>
              <a:t>قافة ، إلاَّ أن</a:t>
            </a:r>
            <a:r>
              <a:rPr lang="ar-IQ" sz="3200" b="1" dirty="0">
                <a:solidFill>
                  <a:srgbClr val="C00000"/>
                </a:solidFill>
                <a:effectLst>
                  <a:outerShdw blurRad="38100" dist="38100" dir="2700000" algn="tl">
                    <a:srgbClr val="000000">
                      <a:alpha val="43137"/>
                    </a:srgbClr>
                  </a:outerShdw>
                </a:effectLst>
                <a:cs typeface="Ali-A-Sahifa" pitchFamily="2" charset="-78"/>
              </a:rPr>
              <a:t>َّ</a:t>
            </a:r>
            <a:r>
              <a:rPr lang="ar-SA" sz="3200" b="1" dirty="0">
                <a:solidFill>
                  <a:srgbClr val="C00000"/>
                </a:solidFill>
                <a:effectLst>
                  <a:outerShdw blurRad="38100" dist="38100" dir="2700000" algn="tl">
                    <a:srgbClr val="000000">
                      <a:alpha val="43137"/>
                    </a:srgbClr>
                  </a:outerShdw>
                </a:effectLst>
                <a:cs typeface="Ali-A-Sahifa" pitchFamily="2" charset="-78"/>
              </a:rPr>
              <a:t> في الثقافة عادات قد لا تكون من الدين. </a:t>
            </a:r>
            <a:endParaRPr lang="en-US" sz="3200" b="1" dirty="0">
              <a:solidFill>
                <a:srgbClr val="C00000"/>
              </a:solidFill>
              <a:effectLst>
                <a:outerShdw blurRad="38100" dist="38100" dir="2700000" algn="tl">
                  <a:srgbClr val="000000">
                    <a:alpha val="43137"/>
                  </a:srgbClr>
                </a:outerShdw>
              </a:effectLst>
              <a:cs typeface="Ali-A-Sahifa" pitchFamily="2" charset="-78"/>
            </a:endParaRPr>
          </a:p>
          <a:p>
            <a:pPr algn="just">
              <a:lnSpc>
                <a:spcPct val="150000"/>
              </a:lnSpc>
            </a:pPr>
            <a:endParaRPr lang="en-US" sz="2800" b="1" dirty="0">
              <a:effectLst>
                <a:outerShdw blurRad="38100" dist="38100" dir="2700000" algn="tl">
                  <a:srgbClr val="000000">
                    <a:alpha val="43137"/>
                  </a:srgbClr>
                </a:outerShdw>
              </a:effectLst>
              <a:cs typeface="Ali-A-Sahifa" pitchFamily="2" charset="-78"/>
            </a:endParaRPr>
          </a:p>
        </p:txBody>
      </p:sp>
    </p:spTree>
    <p:extLst>
      <p:ext uri="{BB962C8B-B14F-4D97-AF65-F5344CB8AC3E}">
        <p14:creationId xmlns:p14="http://schemas.microsoft.com/office/powerpoint/2010/main" val="249885080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6200" y="-116214"/>
            <a:ext cx="9067800" cy="6948056"/>
          </a:xfrm>
          <a:prstGeom prst="rect">
            <a:avLst/>
          </a:prstGeom>
          <a:noFill/>
        </p:spPr>
        <p:txBody>
          <a:bodyPr wrap="square" rtlCol="0">
            <a:spAutoFit/>
          </a:bodyPr>
          <a:lstStyle/>
          <a:p>
            <a:pPr algn="r" rtl="1">
              <a:lnSpc>
                <a:spcPct val="150000"/>
              </a:lnSpc>
            </a:pPr>
            <a:r>
              <a:rPr lang="ar-SA" sz="2800" b="1" dirty="0">
                <a:solidFill>
                  <a:srgbClr val="FF0000"/>
                </a:solidFill>
                <a:effectLst>
                  <a:outerShdw blurRad="38100" dist="38100" dir="2700000" algn="tl">
                    <a:srgbClr val="000000">
                      <a:alpha val="43137"/>
                    </a:srgbClr>
                  </a:outerShdw>
                </a:effectLst>
              </a:rPr>
              <a:t>4- </a:t>
            </a:r>
            <a:r>
              <a:rPr lang="ar-SA" sz="2800" b="1" dirty="0">
                <a:solidFill>
                  <a:srgbClr val="FF0000"/>
                </a:solidFill>
                <a:effectLst>
                  <a:outerShdw blurRad="38100" dist="38100" dir="2700000" algn="tl">
                    <a:srgbClr val="000000">
                      <a:alpha val="43137"/>
                    </a:srgbClr>
                  </a:outerShdw>
                </a:effectLst>
                <a:cs typeface="Ali-A-Sahifa" pitchFamily="2" charset="-78"/>
              </a:rPr>
              <a:t>العِلْـم ← </a:t>
            </a:r>
            <a:r>
              <a:rPr lang="ar-SA" sz="2600" b="1" dirty="0">
                <a:solidFill>
                  <a:srgbClr val="0070C0"/>
                </a:solidFill>
                <a:effectLst>
                  <a:outerShdw blurRad="38100" dist="38100" dir="2700000" algn="tl">
                    <a:srgbClr val="000000">
                      <a:alpha val="43137"/>
                    </a:srgbClr>
                  </a:outerShdw>
                </a:effectLst>
                <a:cs typeface="Ali-A-Sahifa" pitchFamily="2" charset="-78"/>
              </a:rPr>
              <a:t>وهو : عكس الجهـل، ولَـه شِـقَّان رئيسان : - العُلوم الإنسانيَّة  - العُلوم الطَّبيعيـَّة.</a:t>
            </a:r>
            <a:r>
              <a:rPr lang="ar-SA" sz="2600" b="1" dirty="0">
                <a:effectLst>
                  <a:outerShdw blurRad="38100" dist="38100" dir="2700000" algn="tl">
                    <a:srgbClr val="000000">
                      <a:alpha val="43137"/>
                    </a:srgbClr>
                  </a:outerShdw>
                </a:effectLst>
                <a:cs typeface="Ali-A-Sahifa" pitchFamily="2" charset="-78"/>
              </a:rPr>
              <a:t> </a:t>
            </a:r>
            <a:endParaRPr lang="en-US" sz="2600" b="1" dirty="0">
              <a:effectLst>
                <a:outerShdw blurRad="38100" dist="38100" dir="2700000" algn="tl">
                  <a:srgbClr val="000000">
                    <a:alpha val="43137"/>
                  </a:srgbClr>
                </a:outerShdw>
              </a:effectLst>
              <a:cs typeface="Ali-A-Sahifa" pitchFamily="2" charset="-78"/>
            </a:endParaRPr>
          </a:p>
          <a:p>
            <a:pPr algn="r" rtl="1">
              <a:lnSpc>
                <a:spcPct val="150000"/>
              </a:lnSpc>
            </a:pPr>
            <a:r>
              <a:rPr lang="ar-SA" sz="2700" b="1" u="sng" dirty="0">
                <a:solidFill>
                  <a:srgbClr val="00B050"/>
                </a:solidFill>
                <a:effectLst>
                  <a:outerShdw blurRad="38100" dist="38100" dir="2700000" algn="tl">
                    <a:srgbClr val="000000">
                      <a:alpha val="43137"/>
                    </a:srgbClr>
                  </a:outerShdw>
                </a:effectLst>
                <a:cs typeface="Ali-A-Sahifa" pitchFamily="2" charset="-78"/>
              </a:rPr>
              <a:t>وتَختلف العُلُوم الإنسانيَّة عن العلوم الطَّبيعيَّة في نقاط أهمها: </a:t>
            </a:r>
            <a:endParaRPr lang="en-US" sz="2700" b="1" dirty="0">
              <a:solidFill>
                <a:srgbClr val="00B050"/>
              </a:solidFill>
              <a:effectLst>
                <a:outerShdw blurRad="38100" dist="38100" dir="2700000" algn="tl">
                  <a:srgbClr val="000000">
                    <a:alpha val="43137"/>
                  </a:srgbClr>
                </a:outerShdw>
              </a:effectLst>
              <a:cs typeface="Ali-A-Sahifa" pitchFamily="2" charset="-78"/>
            </a:endParaRPr>
          </a:p>
          <a:p>
            <a:pPr algn="r" rtl="1">
              <a:lnSpc>
                <a:spcPct val="150000"/>
              </a:lnSpc>
            </a:pPr>
            <a:r>
              <a:rPr lang="ar-SA" sz="2400" b="1" dirty="0">
                <a:effectLst>
                  <a:outerShdw blurRad="38100" dist="38100" dir="2700000" algn="tl">
                    <a:srgbClr val="000000">
                      <a:alpha val="43137"/>
                    </a:srgbClr>
                  </a:outerShdw>
                </a:effectLst>
                <a:cs typeface="Ali-A-Sahifa" pitchFamily="2" charset="-78"/>
              </a:rPr>
              <a:t>أ- العلوم الإنسانية خاصة، أي أنَّ لكل أمة ثقافتها الخاصة بها، والعلوم الطبيعية عامة ، فليس هناك رياضيات خاصة بكل أمة. </a:t>
            </a:r>
            <a:endParaRPr lang="en-US" sz="2400" b="1" dirty="0">
              <a:effectLst>
                <a:outerShdw blurRad="38100" dist="38100" dir="2700000" algn="tl">
                  <a:srgbClr val="000000">
                    <a:alpha val="43137"/>
                  </a:srgbClr>
                </a:outerShdw>
              </a:effectLst>
              <a:cs typeface="Ali-A-Sahifa" pitchFamily="2" charset="-78"/>
            </a:endParaRPr>
          </a:p>
          <a:p>
            <a:pPr algn="r" rtl="1">
              <a:lnSpc>
                <a:spcPct val="150000"/>
              </a:lnSpc>
            </a:pPr>
            <a:r>
              <a:rPr lang="ar-SA" sz="2400" b="1" dirty="0">
                <a:solidFill>
                  <a:srgbClr val="C00000"/>
                </a:solidFill>
                <a:effectLst>
                  <a:outerShdw blurRad="38100" dist="38100" dir="2700000" algn="tl">
                    <a:srgbClr val="000000">
                      <a:alpha val="43137"/>
                    </a:srgbClr>
                  </a:outerShdw>
                </a:effectLst>
                <a:cs typeface="Ali-A-Sahifa" pitchFamily="2" charset="-78"/>
              </a:rPr>
              <a:t>ب- العُلوم الإنسانية تتضمن مقاييس للسلوك ، كالخير والشر ، بينما العلوم الطبيعية لا تتضمن مثل هذه المعايير والمقاييس، فهي أداة يمكن استخدامها في الخير أو الشر. </a:t>
            </a:r>
            <a:endParaRPr lang="en-US" sz="2400" b="1" dirty="0">
              <a:solidFill>
                <a:srgbClr val="C00000"/>
              </a:solidFill>
              <a:effectLst>
                <a:outerShdw blurRad="38100" dist="38100" dir="2700000" algn="tl">
                  <a:srgbClr val="000000">
                    <a:alpha val="43137"/>
                  </a:srgbClr>
                </a:outerShdw>
              </a:effectLst>
              <a:cs typeface="Ali-A-Sahifa" pitchFamily="2" charset="-78"/>
            </a:endParaRPr>
          </a:p>
          <a:p>
            <a:pPr algn="r" rtl="1">
              <a:lnSpc>
                <a:spcPct val="150000"/>
              </a:lnSpc>
            </a:pPr>
            <a:r>
              <a:rPr lang="ar-SA" sz="2400" b="1" dirty="0">
                <a:solidFill>
                  <a:srgbClr val="002060"/>
                </a:solidFill>
                <a:effectLst>
                  <a:outerShdw blurRad="38100" dist="38100" dir="2700000" algn="tl">
                    <a:srgbClr val="000000">
                      <a:alpha val="43137"/>
                    </a:srgbClr>
                  </a:outerShdw>
                </a:effectLst>
                <a:cs typeface="Ali-A-Sahifa" pitchFamily="2" charset="-78"/>
              </a:rPr>
              <a:t>ج- العُلـوم الإنسانية فيهـا مشاعر، كحـبِّ الأمـة ، والانتماء إلى التـاريخ ، والاعتـزار بالشخصية الوطنيـة، بـخـلاف العلـوم الطبيعية. </a:t>
            </a:r>
            <a:endParaRPr lang="en-US" sz="2400" b="1" dirty="0">
              <a:solidFill>
                <a:srgbClr val="002060"/>
              </a:solidFill>
              <a:effectLst>
                <a:outerShdw blurRad="38100" dist="38100" dir="2700000" algn="tl">
                  <a:srgbClr val="000000">
                    <a:alpha val="43137"/>
                  </a:srgbClr>
                </a:outerShdw>
              </a:effectLst>
              <a:cs typeface="Ali-A-Sahifa" pitchFamily="2" charset="-78"/>
            </a:endParaRPr>
          </a:p>
          <a:p>
            <a:pPr algn="r" rtl="1">
              <a:lnSpc>
                <a:spcPct val="150000"/>
              </a:lnSpc>
            </a:pPr>
            <a:r>
              <a:rPr lang="ar-SA" sz="2400" b="1" dirty="0">
                <a:solidFill>
                  <a:srgbClr val="FF0000"/>
                </a:solidFill>
                <a:effectLst>
                  <a:outerShdw blurRad="38100" dist="38100" dir="2700000" algn="tl">
                    <a:srgbClr val="000000">
                      <a:alpha val="43137"/>
                    </a:srgbClr>
                  </a:outerShdw>
                </a:effectLst>
                <a:cs typeface="Ali-A-Sahifa" pitchFamily="2" charset="-78"/>
              </a:rPr>
              <a:t>د- العُلوم الإنسانية مصدرها الوحيُ إنْ كانت ربانيةً ، والعقلُ إن كانت بشريةً، وأما العلوم الطبيعية فمصدرها الحس والتجربة. </a:t>
            </a:r>
            <a:endParaRPr lang="en-US" sz="2400" b="1" dirty="0">
              <a:solidFill>
                <a:srgbClr val="FF0000"/>
              </a:solidFill>
              <a:effectLst>
                <a:outerShdw blurRad="38100" dist="38100" dir="2700000" algn="tl">
                  <a:srgbClr val="000000">
                    <a:alpha val="43137"/>
                  </a:srgbClr>
                </a:outerShdw>
              </a:effectLst>
              <a:cs typeface="Ali-A-Sahifa" pitchFamily="2" charset="-78"/>
            </a:endParaRPr>
          </a:p>
          <a:p>
            <a:pPr algn="r" rtl="1">
              <a:lnSpc>
                <a:spcPct val="150000"/>
              </a:lnSpc>
            </a:pPr>
            <a:r>
              <a:rPr lang="ar-SA" sz="2400" b="1" dirty="0">
                <a:solidFill>
                  <a:srgbClr val="7030A0"/>
                </a:solidFill>
                <a:effectLst>
                  <a:outerShdw blurRad="38100" dist="38100" dir="2700000" algn="tl">
                    <a:srgbClr val="000000">
                      <a:alpha val="43137"/>
                    </a:srgbClr>
                  </a:outerShdw>
                </a:effectLst>
                <a:cs typeface="Ali-A-Sahifa" pitchFamily="2" charset="-78"/>
              </a:rPr>
              <a:t>هـ- العُلوم الإنسانيَّة معنويَّة، بينما العلوم الطَّبيعيَّة ماديَّة محسوسة.</a:t>
            </a:r>
            <a:endParaRPr lang="en-US" sz="2400" b="1" dirty="0">
              <a:solidFill>
                <a:srgbClr val="7030A0"/>
              </a:solidFill>
              <a:effectLst>
                <a:outerShdw blurRad="38100" dist="38100" dir="2700000" algn="tl">
                  <a:srgbClr val="000000">
                    <a:alpha val="43137"/>
                  </a:srgbClr>
                </a:outerShdw>
              </a:effectLst>
              <a:cs typeface="Ali-A-Sahifa" pitchFamily="2" charset="-78"/>
            </a:endParaRPr>
          </a:p>
        </p:txBody>
      </p:sp>
    </p:spTree>
    <p:extLst>
      <p:ext uri="{BB962C8B-B14F-4D97-AF65-F5344CB8AC3E}">
        <p14:creationId xmlns:p14="http://schemas.microsoft.com/office/powerpoint/2010/main" val="21580179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358" y="838200"/>
            <a:ext cx="8610600" cy="3877985"/>
          </a:xfrm>
          <a:prstGeom prst="rect">
            <a:avLst/>
          </a:prstGeom>
          <a:noFill/>
        </p:spPr>
        <p:txBody>
          <a:bodyPr wrap="square" rtlCol="0">
            <a:spAutoFit/>
          </a:bodyPr>
          <a:lstStyle/>
          <a:p>
            <a:pPr algn="just" rtl="1">
              <a:lnSpc>
                <a:spcPct val="150000"/>
              </a:lnSpc>
            </a:pPr>
            <a:r>
              <a:rPr lang="ar-SA" sz="3600" b="1" dirty="0">
                <a:solidFill>
                  <a:srgbClr val="FF0000"/>
                </a:solidFill>
                <a:effectLst>
                  <a:outerShdw blurRad="38100" dist="38100" dir="2700000" algn="tl">
                    <a:srgbClr val="000000">
                      <a:alpha val="43137"/>
                    </a:srgbClr>
                  </a:outerShdw>
                </a:effectLst>
                <a:cs typeface="+mj-cs"/>
              </a:rPr>
              <a:t>5</a:t>
            </a:r>
            <a:r>
              <a:rPr lang="ar-SA" sz="3600" b="1" dirty="0">
                <a:solidFill>
                  <a:srgbClr val="FF0000"/>
                </a:solidFill>
                <a:effectLst>
                  <a:outerShdw blurRad="38100" dist="38100" dir="2700000" algn="tl">
                    <a:srgbClr val="000000">
                      <a:alpha val="43137"/>
                    </a:srgbClr>
                  </a:outerShdw>
                </a:effectLst>
                <a:cs typeface="Ali-A-Sahifa" pitchFamily="2" charset="-78"/>
              </a:rPr>
              <a:t>- الفِكْر ← </a:t>
            </a:r>
            <a:r>
              <a:rPr lang="ar-SA" sz="3200" b="1" dirty="0">
                <a:effectLst>
                  <a:outerShdw blurRad="38100" dist="38100" dir="2700000" algn="tl">
                    <a:srgbClr val="000000">
                      <a:alpha val="43137"/>
                    </a:srgbClr>
                  </a:outerShdw>
                </a:effectLst>
                <a:cs typeface="Ali-A-Sahifa" pitchFamily="2" charset="-78"/>
              </a:rPr>
              <a:t>وهو: العقيدةُ النَّاتجة عن التَّفكير. والتَّفكير عمليَّة بشريَّة ، يُحَاول فيها الإنسان أنْ يصلَ من خلال ما عندهُ من مَعلُومات إلى ما يَجْهَلُهُ ، والإنسان في ذلك يُصيِبُ وَيُخطِئُ</a:t>
            </a:r>
            <a:r>
              <a:rPr lang="ar-IQ" sz="3200" b="1" dirty="0">
                <a:effectLst>
                  <a:outerShdw blurRad="38100" dist="38100" dir="2700000" algn="tl">
                    <a:srgbClr val="000000">
                      <a:alpha val="43137"/>
                    </a:srgbClr>
                  </a:outerShdw>
                </a:effectLst>
                <a:cs typeface="Ali-A-Sahifa" pitchFamily="2" charset="-78"/>
              </a:rPr>
              <a:t> </a:t>
            </a:r>
            <a:r>
              <a:rPr lang="ar-SA" sz="3200" b="1" dirty="0">
                <a:effectLst>
                  <a:outerShdw blurRad="38100" dist="38100" dir="2700000" algn="tl">
                    <a:srgbClr val="000000">
                      <a:alpha val="43137"/>
                    </a:srgbClr>
                  </a:outerShdw>
                </a:effectLst>
                <a:cs typeface="Ali-A-Sahifa" pitchFamily="2" charset="-78"/>
              </a:rPr>
              <a:t>. </a:t>
            </a:r>
            <a:endParaRPr lang="en-US" sz="3200" b="1" dirty="0">
              <a:effectLst>
                <a:outerShdw blurRad="38100" dist="38100" dir="2700000" algn="tl">
                  <a:srgbClr val="000000">
                    <a:alpha val="43137"/>
                  </a:srgbClr>
                </a:outerShdw>
              </a:effectLst>
              <a:cs typeface="Ali-A-Sahifa" pitchFamily="2" charset="-78"/>
            </a:endParaRPr>
          </a:p>
          <a:p>
            <a:pPr algn="just" rtl="1">
              <a:lnSpc>
                <a:spcPct val="150000"/>
              </a:lnSpc>
            </a:pPr>
            <a:r>
              <a:rPr lang="ar-SA" sz="3200" b="1" dirty="0">
                <a:effectLst>
                  <a:outerShdw blurRad="38100" dist="38100" dir="2700000" algn="tl">
                    <a:srgbClr val="000000">
                      <a:alpha val="43137"/>
                    </a:srgbClr>
                  </a:outerShdw>
                </a:effectLst>
                <a:cs typeface="Ali-A-Sahifa" pitchFamily="2" charset="-78"/>
              </a:rPr>
              <a:t>ولذلك لا تُسمى العقيدةُ الإسلاميةُ المُنَزَلـَةُ مِـنَ اللهِ تعالى فِكْـراً ، لأنَّ التَّفكير عمليَّة بشريَّة لا تَليقُ بالله تعالى، فاللهُ يَعلمُ كُـلَّ شَيءٍ منذُ الأَزَلِ . </a:t>
            </a:r>
            <a:endParaRPr lang="en-US" sz="3200" b="1" dirty="0">
              <a:effectLst>
                <a:outerShdw blurRad="38100" dist="38100" dir="2700000" algn="tl">
                  <a:srgbClr val="000000">
                    <a:alpha val="43137"/>
                  </a:srgbClr>
                </a:outerShdw>
              </a:effectLst>
              <a:cs typeface="Ali-A-Sahifa" pitchFamily="2" charset="-78"/>
            </a:endParaRPr>
          </a:p>
        </p:txBody>
      </p:sp>
    </p:spTree>
    <p:extLst>
      <p:ext uri="{BB962C8B-B14F-4D97-AF65-F5344CB8AC3E}">
        <p14:creationId xmlns:p14="http://schemas.microsoft.com/office/powerpoint/2010/main" val="39368001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_rels/them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Flow">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Essential">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4.xml><?xml version="1.0" encoding="utf-8"?>
<a:theme xmlns:a="http://schemas.openxmlformats.org/drawingml/2006/main" name="Equity">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Slipstream">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7.xml><?xml version="1.0" encoding="utf-8"?>
<a:theme xmlns:a="http://schemas.openxmlformats.org/drawingml/2006/main" name="Clarity">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384</TotalTime>
  <Words>1196</Words>
  <Application>Microsoft Office PowerPoint</Application>
  <PresentationFormat>On-screen Show (4:3)</PresentationFormat>
  <Paragraphs>61</Paragraphs>
  <Slides>15</Slides>
  <Notes>1</Notes>
  <HiddenSlides>0</HiddenSlides>
  <MMClips>0</MMClips>
  <ScaleCrop>false</ScaleCrop>
  <HeadingPairs>
    <vt:vector size="6" baseType="variant">
      <vt:variant>
        <vt:lpstr>Fonts Used</vt:lpstr>
      </vt:variant>
      <vt:variant>
        <vt:i4>17</vt:i4>
      </vt:variant>
      <vt:variant>
        <vt:lpstr>Theme</vt:lpstr>
      </vt:variant>
      <vt:variant>
        <vt:i4>8</vt:i4>
      </vt:variant>
      <vt:variant>
        <vt:lpstr>Slide Titles</vt:lpstr>
      </vt:variant>
      <vt:variant>
        <vt:i4>15</vt:i4>
      </vt:variant>
    </vt:vector>
  </HeadingPairs>
  <TitlesOfParts>
    <vt:vector size="40" baseType="lpstr">
      <vt:lpstr>Ali-A-Traditional</vt:lpstr>
      <vt:lpstr>Arial</vt:lpstr>
      <vt:lpstr>Arial Black</vt:lpstr>
      <vt:lpstr>Brush Script MT</vt:lpstr>
      <vt:lpstr>Calibri</vt:lpstr>
      <vt:lpstr>Constantia</vt:lpstr>
      <vt:lpstr>Franklin Gothic Book</vt:lpstr>
      <vt:lpstr>Georgia</vt:lpstr>
      <vt:lpstr>Hacen Samra</vt:lpstr>
      <vt:lpstr>Lucida Sans Unicode</vt:lpstr>
      <vt:lpstr>Perpetua</vt:lpstr>
      <vt:lpstr>Rage Italic</vt:lpstr>
      <vt:lpstr>Times New Roman</vt:lpstr>
      <vt:lpstr>Trebuchet MS</vt:lpstr>
      <vt:lpstr>Verdana</vt:lpstr>
      <vt:lpstr>Wingdings 2</vt:lpstr>
      <vt:lpstr>Wingdings 3</vt:lpstr>
      <vt:lpstr>Concourse</vt:lpstr>
      <vt:lpstr>Flow</vt:lpstr>
      <vt:lpstr>Essential</vt:lpstr>
      <vt:lpstr>Equity</vt:lpstr>
      <vt:lpstr>Slipstream</vt:lpstr>
      <vt:lpstr>Paper</vt:lpstr>
      <vt:lpstr>Clarity</vt:lpstr>
      <vt:lpstr>Pushpin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شلانتللا</dc:title>
  <dc:creator>HP</dc:creator>
  <cp:lastModifiedBy>Maher</cp:lastModifiedBy>
  <cp:revision>63</cp:revision>
  <dcterms:created xsi:type="dcterms:W3CDTF">2006-08-16T00:00:00Z</dcterms:created>
  <dcterms:modified xsi:type="dcterms:W3CDTF">2024-01-24T19:39:03Z</dcterms:modified>
</cp:coreProperties>
</file>