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7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3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5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7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0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5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3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2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6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5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2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AE2AB-7E64-4E54-B785-24E7A55A85D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8934E-A175-4546-AF5D-B1C059010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8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647BB-C54D-FBF8-1BF2-EE3BAE10F0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An introduction to Phonology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453E0-3635-31FF-2BC5-F41B309AF8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  <a:cs typeface="Andalus" panose="02020603050405020304" pitchFamily="18" charset="-78"/>
              </a:rPr>
              <a:t>Khalil Alsayyid</a:t>
            </a:r>
          </a:p>
          <a:p>
            <a:r>
              <a:rPr lang="en-US" dirty="0"/>
              <a:t>Translation Department</a:t>
            </a:r>
          </a:p>
          <a:p>
            <a:r>
              <a:rPr lang="en-US" dirty="0" err="1"/>
              <a:t>khalil.hasan@su.edu.krd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55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1C88-7621-E20E-47AA-16C057E8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Variational Linguistics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8B0ED-3209-8F27-532B-D6726C7F0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5" y="1690688"/>
            <a:ext cx="8434070" cy="48021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(3) </a:t>
            </a:r>
            <a:r>
              <a:rPr lang="en-US" b="1" dirty="0"/>
              <a:t>Ethnolinguistics </a:t>
            </a:r>
            <a:r>
              <a:rPr lang="en-US" dirty="0"/>
              <a:t>overlaps with </a:t>
            </a:r>
            <a:r>
              <a:rPr lang="en-US" b="1" dirty="0"/>
              <a:t>anthropology</a:t>
            </a:r>
            <a:r>
              <a:rPr lang="en-US" dirty="0"/>
              <a:t> and investigates </a:t>
            </a:r>
            <a:r>
              <a:rPr lang="en-US" b="1" dirty="0"/>
              <a:t>language variation </a:t>
            </a:r>
            <a:r>
              <a:rPr lang="en-US" dirty="0"/>
              <a:t>and the role language plays in </a:t>
            </a:r>
            <a:r>
              <a:rPr lang="en-US" b="1" u="sng" dirty="0"/>
              <a:t>ethnic groups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These </a:t>
            </a:r>
            <a:r>
              <a:rPr lang="en-US" u="sng" dirty="0"/>
              <a:t>three</a:t>
            </a:r>
            <a:r>
              <a:rPr lang="en-US" dirty="0"/>
              <a:t> branches study the </a:t>
            </a:r>
            <a:r>
              <a:rPr lang="en-US" u="sng" dirty="0"/>
              <a:t>way language is used in different speech communities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They are therefore often referred to as </a:t>
            </a:r>
            <a:r>
              <a:rPr lang="en-US" b="1" u="sng" dirty="0"/>
              <a:t>sociolinguistics</a:t>
            </a:r>
            <a:r>
              <a:rPr lang="en-US" dirty="0"/>
              <a:t>, which is then used in a broader sense as a </a:t>
            </a:r>
            <a:r>
              <a:rPr lang="en-US" b="1" dirty="0"/>
              <a:t>superordinate term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1259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A1676-D0BC-5854-DD3A-7E81BEB1F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a dialect?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18AA-A8E2-763A-5911-4DDC6156C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8167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language variety spoken in a particular speech community is referred to as a </a:t>
            </a:r>
            <a:r>
              <a:rPr lang="en-US" b="1" i="1" u="sng" dirty="0"/>
              <a:t>lect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Thus we speak of </a:t>
            </a:r>
            <a:r>
              <a:rPr lang="en-US" b="1" i="1" dirty="0"/>
              <a:t>dialects</a:t>
            </a:r>
            <a:r>
              <a:rPr lang="en-US" dirty="0"/>
              <a:t>, </a:t>
            </a:r>
            <a:r>
              <a:rPr lang="en-US" b="1" i="1" dirty="0"/>
              <a:t>sociolects</a:t>
            </a:r>
            <a:r>
              <a:rPr lang="en-US" b="1" dirty="0"/>
              <a:t>,</a:t>
            </a:r>
            <a:r>
              <a:rPr lang="en-US" dirty="0"/>
              <a:t> and </a:t>
            </a:r>
            <a:r>
              <a:rPr lang="en-US" b="1" i="1" dirty="0"/>
              <a:t>ethnolects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The characteristic speech of an individual person is called an </a:t>
            </a:r>
            <a:r>
              <a:rPr lang="en-US" b="1" i="1" u="sng" dirty="0"/>
              <a:t>idiolect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085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BBDA7-C826-4948-D680-18F58944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Language variation in text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E4249-9C81-2BC4-9770-0C19473D8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(4) </a:t>
            </a:r>
            <a:r>
              <a:rPr lang="en-US" b="1" dirty="0"/>
              <a:t>Discourse analysis</a:t>
            </a:r>
            <a:r>
              <a:rPr lang="en-US" dirty="0"/>
              <a:t>, </a:t>
            </a:r>
            <a:r>
              <a:rPr lang="en-US" b="1" dirty="0"/>
              <a:t>text linguistics</a:t>
            </a:r>
            <a:r>
              <a:rPr lang="en-US" dirty="0"/>
              <a:t>, and </a:t>
            </a:r>
            <a:r>
              <a:rPr lang="en-US" b="1" dirty="0"/>
              <a:t>stylistics</a:t>
            </a:r>
            <a:r>
              <a:rPr lang="en-US" dirty="0"/>
              <a:t> are closely related disciplines that also deal with </a:t>
            </a:r>
            <a:r>
              <a:rPr lang="en-US" b="1" dirty="0"/>
              <a:t>language variation.</a:t>
            </a:r>
            <a:r>
              <a:rPr lang="en-US" dirty="0"/>
              <a:t> </a:t>
            </a:r>
          </a:p>
          <a:p>
            <a:pPr>
              <a:lnSpc>
                <a:spcPct val="170000"/>
              </a:lnSpc>
            </a:pPr>
            <a:r>
              <a:rPr lang="en-US" dirty="0"/>
              <a:t> They, however, do not look at the way language is used in different speech communities, but rather </a:t>
            </a:r>
            <a:r>
              <a:rPr lang="en-US" b="1" dirty="0"/>
              <a:t>at the language characteristics of different text types</a:t>
            </a:r>
            <a:r>
              <a:rPr lang="en-US" dirty="0"/>
              <a:t>, especially </a:t>
            </a:r>
            <a:r>
              <a:rPr lang="en-US" b="1" dirty="0"/>
              <a:t>beyond the sentence level</a:t>
            </a:r>
            <a:r>
              <a:rPr lang="en-US" dirty="0"/>
              <a:t>. </a:t>
            </a:r>
          </a:p>
          <a:p>
            <a:pPr algn="l">
              <a:lnSpc>
                <a:spcPct val="170000"/>
              </a:lnSpc>
            </a:pPr>
            <a:r>
              <a:rPr lang="en-US" dirty="0"/>
              <a:t> Text types can be communicated either through the </a:t>
            </a:r>
            <a:r>
              <a:rPr lang="en-US" b="1" dirty="0"/>
              <a:t>medium of speech </a:t>
            </a:r>
            <a:r>
              <a:rPr lang="en-US" dirty="0"/>
              <a:t>(e.g. personal conversations, broadcast discussions, lectures) or </a:t>
            </a:r>
            <a:r>
              <a:rPr lang="en-US" sz="2900" dirty="0"/>
              <a:t>the </a:t>
            </a:r>
            <a:r>
              <a:rPr lang="en-US" sz="2900" b="1" dirty="0"/>
              <a:t>medium of writing </a:t>
            </a:r>
            <a:r>
              <a:rPr lang="en-US" sz="2900" dirty="0"/>
              <a:t>(e.g. personal letters, newspaper articles, academic papers, social media comments, religious sermons, </a:t>
            </a:r>
            <a:r>
              <a:rPr lang="en-US" sz="2900" dirty="0" err="1"/>
              <a:t>etc</a:t>
            </a:r>
            <a:r>
              <a:rPr lang="en-US" sz="2900" dirty="0"/>
              <a:t>). 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9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0C92-13BD-D0AF-F808-4AD65C7A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Stylistics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0E106-DB00-8231-4ACA-67E76E1C4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825625"/>
            <a:ext cx="860552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Even though many linguists tend to be primarily interested in spoken language, 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One important field of study, </a:t>
            </a:r>
            <a:r>
              <a:rPr lang="en-US" b="1" u="sng" dirty="0"/>
              <a:t>stylistics</a:t>
            </a:r>
            <a:r>
              <a:rPr lang="en-US" dirty="0"/>
              <a:t>, which connects linguistics with literary science, is </a:t>
            </a:r>
            <a:r>
              <a:rPr lang="en-US" b="1" u="sng" dirty="0"/>
              <a:t>the characteristic use of language in works of literature.</a:t>
            </a:r>
          </a:p>
        </p:txBody>
      </p:sp>
    </p:spTree>
    <p:extLst>
      <p:ext uri="{BB962C8B-B14F-4D97-AF65-F5344CB8AC3E}">
        <p14:creationId xmlns:p14="http://schemas.microsoft.com/office/powerpoint/2010/main" val="1295649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28B59-9EE1-5685-DC0D-E44E34303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Branches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4430A-9769-C0D1-F61F-80C74FDBC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" y="1825624"/>
            <a:ext cx="8798560" cy="466724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next four branches of linguistics are </a:t>
            </a:r>
            <a:r>
              <a:rPr lang="en-US" b="1" dirty="0"/>
              <a:t>not concerned </a:t>
            </a:r>
            <a:r>
              <a:rPr lang="en-US" dirty="0"/>
              <a:t>with language variation: </a:t>
            </a:r>
          </a:p>
          <a:p>
            <a:pPr>
              <a:lnSpc>
                <a:spcPct val="150000"/>
              </a:lnSpc>
            </a:pPr>
            <a:r>
              <a:rPr lang="en-US" dirty="0"/>
              <a:t>(5) </a:t>
            </a:r>
            <a:r>
              <a:rPr lang="en-US" b="1" dirty="0"/>
              <a:t>Contrastive linguistics </a:t>
            </a:r>
            <a:r>
              <a:rPr lang="en-US" dirty="0"/>
              <a:t>describes </a:t>
            </a:r>
            <a:r>
              <a:rPr lang="en-US" u="sng" dirty="0"/>
              <a:t>the similarities and differences between two or more modern languages</a:t>
            </a:r>
            <a:r>
              <a:rPr lang="en-US" dirty="0"/>
              <a:t>, especially in order to </a:t>
            </a:r>
            <a:r>
              <a:rPr lang="en-US" b="1" dirty="0"/>
              <a:t>improve language teaching and translation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(6) </a:t>
            </a:r>
            <a:r>
              <a:rPr lang="en-US" b="1" dirty="0"/>
              <a:t>Psycholinguistics</a:t>
            </a:r>
            <a:r>
              <a:rPr lang="en-US" dirty="0"/>
              <a:t> overlaps with </a:t>
            </a:r>
            <a:r>
              <a:rPr lang="en-US" b="1" dirty="0"/>
              <a:t>psychology</a:t>
            </a:r>
            <a:r>
              <a:rPr lang="en-US" dirty="0"/>
              <a:t> and explores </a:t>
            </a:r>
            <a:r>
              <a:rPr lang="en-US" u="sng" dirty="0"/>
              <a:t>mental aspects of language, such as language learning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5975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B543F-CE46-02BC-904A-D42862C02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Medical Science and 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3918-B1EB-F29D-17D3-28049A5E5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525588"/>
            <a:ext cx="8554720" cy="51901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(7</a:t>
            </a:r>
            <a:r>
              <a:rPr lang="en-US" b="1" dirty="0"/>
              <a:t>) Neurolinguistics </a:t>
            </a:r>
            <a:r>
              <a:rPr lang="en-US" dirty="0"/>
              <a:t>overlaps with </a:t>
            </a:r>
            <a:r>
              <a:rPr lang="en-US" b="1" dirty="0"/>
              <a:t>medical science </a:t>
            </a:r>
            <a:r>
              <a:rPr lang="en-US" dirty="0"/>
              <a:t>and investigates the connection between language and the nervous system. </a:t>
            </a:r>
          </a:p>
          <a:p>
            <a:pPr>
              <a:lnSpc>
                <a:spcPct val="150000"/>
              </a:lnSpc>
            </a:pPr>
            <a:r>
              <a:rPr lang="en-US" dirty="0"/>
              <a:t>It is especially interested in the </a:t>
            </a:r>
            <a:r>
              <a:rPr lang="en-US" b="1" u="sng" dirty="0"/>
              <a:t>neurological processes necessary to produce speech sounds and in language disorders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(8) </a:t>
            </a:r>
            <a:r>
              <a:rPr lang="en-US" b="1" dirty="0"/>
              <a:t>Computational linguistics </a:t>
            </a:r>
            <a:r>
              <a:rPr lang="en-US" dirty="0"/>
              <a:t>overlaps with </a:t>
            </a:r>
            <a:r>
              <a:rPr lang="en-US" u="sng" dirty="0"/>
              <a:t>artificial intelligence</a:t>
            </a:r>
            <a:r>
              <a:rPr lang="en-US" dirty="0"/>
              <a:t>. Some of its concerns are </a:t>
            </a:r>
            <a:r>
              <a:rPr lang="en-US" u="sng" dirty="0"/>
              <a:t>machine translation, automatic speech recognition, and speech simulation.</a:t>
            </a:r>
          </a:p>
        </p:txBody>
      </p:sp>
    </p:spTree>
    <p:extLst>
      <p:ext uri="{BB962C8B-B14F-4D97-AF65-F5344CB8AC3E}">
        <p14:creationId xmlns:p14="http://schemas.microsoft.com/office/powerpoint/2010/main" val="3223475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D74A-BA35-B72C-1C04-80A46D3BE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Applied Linguistics and General Linguistics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0D0AE-E363-B440-66B3-09E7339FF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312150" cy="4667249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practical application of </a:t>
            </a:r>
            <a:r>
              <a:rPr lang="en-US" i="1" u="sng" dirty="0"/>
              <a:t>linguistic findings to the field of foreign language teaching</a:t>
            </a:r>
            <a:r>
              <a:rPr lang="en-US" dirty="0"/>
              <a:t>, is called (9) </a:t>
            </a:r>
            <a:r>
              <a:rPr lang="en-US" b="1" dirty="0"/>
              <a:t>applied linguistics</a:t>
            </a:r>
            <a:r>
              <a:rPr lang="en-US" dirty="0"/>
              <a:t>. 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This term is </a:t>
            </a:r>
            <a:r>
              <a:rPr lang="en-US" u="sng" dirty="0"/>
              <a:t>contrasted</a:t>
            </a:r>
            <a:r>
              <a:rPr lang="en-US" dirty="0"/>
              <a:t> with </a:t>
            </a:r>
            <a:r>
              <a:rPr lang="en-US" b="1" dirty="0"/>
              <a:t>general or theoretical linguistics</a:t>
            </a:r>
            <a:r>
              <a:rPr lang="en-US" dirty="0"/>
              <a:t>, which </a:t>
            </a:r>
            <a:r>
              <a:rPr lang="en-US" b="1" u="sng" dirty="0"/>
              <a:t>denotes a more theoretical orientation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7119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2FB6-5AA4-3106-2719-A031DA55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Synchronic or Diachronic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D9F7F-CCF6-D3C4-FA30-F723E5E5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520824"/>
            <a:ext cx="8696960" cy="48291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linguists usually </a:t>
            </a:r>
            <a:r>
              <a:rPr lang="en-US" b="1" u="sng" dirty="0"/>
              <a:t>study the state of a language or variety at one particular period of time </a:t>
            </a:r>
            <a:r>
              <a:rPr lang="en-US" dirty="0"/>
              <a:t>(e.g. present-day English or English at the time of Shakespeare). This approach is called </a:t>
            </a:r>
            <a:r>
              <a:rPr lang="en-US" b="1" dirty="0"/>
              <a:t>synchronic linguistics </a:t>
            </a:r>
            <a:r>
              <a:rPr lang="en-US" dirty="0"/>
              <a:t>[from Greek ‘together with time’]. </a:t>
            </a:r>
          </a:p>
          <a:p>
            <a:pPr>
              <a:lnSpc>
                <a:spcPct val="160000"/>
              </a:lnSpc>
            </a:pPr>
            <a:r>
              <a:rPr lang="en-US" dirty="0"/>
              <a:t>But linguists may also </a:t>
            </a:r>
            <a:r>
              <a:rPr lang="en-US" b="1" u="sng" dirty="0"/>
              <a:t>study and compare the states of a language or variety at different points in time</a:t>
            </a:r>
            <a:r>
              <a:rPr lang="en-US" dirty="0"/>
              <a:t>. This approach is called (10) </a:t>
            </a:r>
            <a:r>
              <a:rPr lang="en-US" b="1" dirty="0"/>
              <a:t>historical or diachronic linguistics </a:t>
            </a:r>
            <a:r>
              <a:rPr lang="en-US" dirty="0"/>
              <a:t>[from Greek ‘through time’]. </a:t>
            </a:r>
          </a:p>
          <a:p>
            <a:pPr>
              <a:lnSpc>
                <a:spcPct val="160000"/>
              </a:lnSpc>
            </a:pPr>
            <a:r>
              <a:rPr lang="en-US" dirty="0"/>
              <a:t>It connects </a:t>
            </a:r>
            <a:r>
              <a:rPr lang="en-US" b="1" dirty="0"/>
              <a:t>linguistics with history </a:t>
            </a:r>
            <a:r>
              <a:rPr lang="en-US" dirty="0"/>
              <a:t>and is concerned with </a:t>
            </a:r>
            <a:r>
              <a:rPr lang="en-US" b="1" dirty="0"/>
              <a:t>language change and with the origin of words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5083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4338-821E-0B45-3562-5D19B3BB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Comparative Linguistics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53770-80C8-CDEC-D0F9-FF42D7CBB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825625"/>
            <a:ext cx="886968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Diachronic linguistics overlaps with (11) </a:t>
            </a:r>
            <a:r>
              <a:rPr lang="en-US" b="1" dirty="0"/>
              <a:t>comparative linguistics</a:t>
            </a:r>
            <a:r>
              <a:rPr lang="en-US" dirty="0"/>
              <a:t>, which also </a:t>
            </a:r>
            <a:r>
              <a:rPr lang="en-US" b="1" dirty="0"/>
              <a:t>compares the states of languages or varieties at different points in time</a:t>
            </a:r>
            <a:r>
              <a:rPr lang="en-US" dirty="0"/>
              <a:t>, </a:t>
            </a:r>
          </a:p>
          <a:p>
            <a:pPr>
              <a:lnSpc>
                <a:spcPct val="200000"/>
              </a:lnSpc>
            </a:pPr>
            <a:r>
              <a:rPr lang="en-US" dirty="0"/>
              <a:t>but </a:t>
            </a:r>
            <a:r>
              <a:rPr lang="en-US" i="1" u="sng" dirty="0"/>
              <a:t>uses its findings to study the historical relations between different languages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641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B418-0DC8-3644-6B07-D136C4F9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4301"/>
            <a:ext cx="7886700" cy="1325563"/>
          </a:xfrm>
        </p:spPr>
        <p:txBody>
          <a:bodyPr/>
          <a:lstStyle/>
          <a:p>
            <a:r>
              <a:rPr lang="en-US" b="1" dirty="0"/>
              <a:t>There are no clear-cut 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0BF7D-24C4-FD04-951A-6C7D63FBB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40" y="1450338"/>
            <a:ext cx="8862060" cy="50425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It is important to note that the various linguistic disciplines can </a:t>
            </a:r>
            <a:r>
              <a:rPr lang="en-US" b="1" dirty="0"/>
              <a:t>hardly be kept apart</a:t>
            </a:r>
            <a:r>
              <a:rPr lang="en-US" dirty="0"/>
              <a:t>, and that the </a:t>
            </a:r>
            <a:r>
              <a:rPr lang="en-US" b="1" dirty="0"/>
              <a:t>borders </a:t>
            </a:r>
            <a:r>
              <a:rPr lang="en-US" dirty="0"/>
              <a:t>between them are </a:t>
            </a:r>
            <a:r>
              <a:rPr lang="en-US" b="1" dirty="0"/>
              <a:t>often blurred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If, for example, we were </a:t>
            </a:r>
            <a:r>
              <a:rPr lang="en-US" i="1" dirty="0"/>
              <a:t>doing a study of the use of the ’s-genitive (as in the girl’s father) and the of-genitive (as in the father of the girl)</a:t>
            </a:r>
            <a:r>
              <a:rPr lang="en-US" dirty="0"/>
              <a:t> in </a:t>
            </a:r>
            <a:r>
              <a:rPr lang="en-US" u="sng" dirty="0"/>
              <a:t>working-class speech in London </a:t>
            </a:r>
            <a:r>
              <a:rPr lang="en-US" b="1" dirty="0"/>
              <a:t>over the past two hundred years</a:t>
            </a:r>
            <a:r>
              <a:rPr lang="en-US" dirty="0"/>
              <a:t>, we would be </a:t>
            </a:r>
            <a:r>
              <a:rPr lang="en-US" b="1" u="sng" dirty="0"/>
              <a:t>doing morphology, syntax, sociolinguistics, dialectology, and historical linguistics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69693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A1631-A129-779A-17AC-C98F726B4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104775"/>
            <a:ext cx="7886700" cy="12058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What is linguistics? Prescriptivism vs Descriptivism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9190B-3CDE-1C76-0CDD-543DA2F19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920" y="1269207"/>
            <a:ext cx="3868340" cy="697387"/>
          </a:xfrm>
        </p:spPr>
        <p:txBody>
          <a:bodyPr/>
          <a:lstStyle/>
          <a:p>
            <a:pPr algn="ctr"/>
            <a:r>
              <a:rPr lang="en-US" dirty="0"/>
              <a:t>Prescriptivism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E09D2-FC9C-A599-FBBF-261DE914C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269" y="2114234"/>
            <a:ext cx="4443731" cy="460692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To prescribe (rather than describe) correct usage of language.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Prescriptive language scholars- rules- based on Latin and Greek.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Proper language- on a classical canon of literary works, on the origin of particular words, on logic.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54440D-03D6-24AB-161C-B7E2825F3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67581" y="1284130"/>
            <a:ext cx="3634661" cy="682464"/>
          </a:xfrm>
        </p:spPr>
        <p:txBody>
          <a:bodyPr/>
          <a:lstStyle/>
          <a:p>
            <a:pPr algn="ctr"/>
            <a:r>
              <a:rPr lang="en-US" dirty="0"/>
              <a:t>Descriptivism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10169C-9A63-C091-123A-6A36349A4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14851" y="1966594"/>
            <a:ext cx="4500880" cy="460692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</a:pPr>
            <a:r>
              <a:rPr lang="en-US" sz="2400" dirty="0"/>
              <a:t>To describe language objectively and systematically.</a:t>
            </a:r>
          </a:p>
          <a:p>
            <a:pPr algn="just">
              <a:lnSpc>
                <a:spcPct val="170000"/>
              </a:lnSpc>
            </a:pPr>
            <a:r>
              <a:rPr lang="en-US" sz="2400" dirty="0"/>
              <a:t>To observe and analyse language as it is used naturally in any given speech community. </a:t>
            </a:r>
          </a:p>
          <a:p>
            <a:pPr algn="just">
              <a:lnSpc>
                <a:spcPct val="170000"/>
              </a:lnSpc>
            </a:pPr>
            <a:r>
              <a:rPr lang="en-US" sz="2400" dirty="0"/>
              <a:t>Discover the rules and regularities of the underlying language system, or code.</a:t>
            </a:r>
          </a:p>
        </p:txBody>
      </p:sp>
    </p:spTree>
    <p:extLst>
      <p:ext uri="{BB962C8B-B14F-4D97-AF65-F5344CB8AC3E}">
        <p14:creationId xmlns:p14="http://schemas.microsoft.com/office/powerpoint/2010/main" val="1427781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BA415-B5D0-19D6-394C-624B437F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95607"/>
            <a:ext cx="7886700" cy="1036954"/>
          </a:xfrm>
        </p:spPr>
        <p:txBody>
          <a:bodyPr/>
          <a:lstStyle/>
          <a:p>
            <a:pPr algn="ctr"/>
            <a:r>
              <a:rPr lang="en-US" b="1" dirty="0"/>
              <a:t>Linguistics Diagram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F8A659-B7A3-A969-C5BE-E1A4241A5E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615440"/>
            <a:ext cx="8707120" cy="5120639"/>
          </a:xfrm>
        </p:spPr>
      </p:pic>
    </p:spTree>
    <p:extLst>
      <p:ext uri="{BB962C8B-B14F-4D97-AF65-F5344CB8AC3E}">
        <p14:creationId xmlns:p14="http://schemas.microsoft.com/office/powerpoint/2010/main" val="2000576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E7D6-A058-9D06-641B-DCBF3B62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are Phonetics and Phonology?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E1B9C-26AE-BAB5-093F-1D4B9D0D4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2089784"/>
            <a:ext cx="8199120" cy="466661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We have already learnt that </a:t>
            </a:r>
            <a:r>
              <a:rPr lang="en-US" b="1" dirty="0"/>
              <a:t>phonetics and phonology </a:t>
            </a:r>
            <a:r>
              <a:rPr lang="en-US" dirty="0"/>
              <a:t>are concerned with </a:t>
            </a:r>
            <a:r>
              <a:rPr lang="en-US" u="sng" dirty="0"/>
              <a:t>speech sounds </a:t>
            </a:r>
            <a:r>
              <a:rPr lang="en-US" dirty="0"/>
              <a:t>and </a:t>
            </a:r>
            <a:r>
              <a:rPr lang="en-US" u="sng" dirty="0"/>
              <a:t>the sound system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Linguists analyse </a:t>
            </a:r>
            <a:r>
              <a:rPr lang="en-US" u="sng" dirty="0"/>
              <a:t>actual language use</a:t>
            </a:r>
            <a:r>
              <a:rPr lang="en-US" dirty="0"/>
              <a:t> (parole or performance),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Then they try to </a:t>
            </a:r>
            <a:r>
              <a:rPr lang="en-US" u="sng" dirty="0"/>
              <a:t>infer the underlying language system</a:t>
            </a:r>
            <a:r>
              <a:rPr lang="en-US" dirty="0"/>
              <a:t> (langue or competence).</a:t>
            </a:r>
          </a:p>
        </p:txBody>
      </p:sp>
    </p:spTree>
    <p:extLst>
      <p:ext uri="{BB962C8B-B14F-4D97-AF65-F5344CB8AC3E}">
        <p14:creationId xmlns:p14="http://schemas.microsoft.com/office/powerpoint/2010/main" val="653165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F9E2-0BED-CF8D-6A28-4C40A4A5E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Phonetics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A8624-6D1E-3165-3A83-6E56EFDB8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8021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0" i="0" u="none" strike="noStrike" baseline="0" dirty="0">
                <a:latin typeface="StempelGaramond-Roman"/>
              </a:rPr>
              <a:t>first of all , </a:t>
            </a:r>
            <a:r>
              <a:rPr lang="en-US" sz="2000" b="1" i="0" u="none" strike="noStrike" baseline="0" dirty="0">
                <a:latin typeface="StempelGaramond-Roman"/>
              </a:rPr>
              <a:t>phonetics divides, or segments,</a:t>
            </a:r>
            <a:r>
              <a:rPr lang="en-US" sz="2000" b="0" i="0" u="none" strike="noStrike" baseline="0" dirty="0">
                <a:latin typeface="StempelGaramond-Roman"/>
              </a:rPr>
              <a:t> concrete utterances into </a:t>
            </a:r>
            <a:r>
              <a:rPr lang="en-US" sz="2000" b="0" i="0" u="sng" strike="noStrike" baseline="0" dirty="0">
                <a:latin typeface="StempelGaramond-Roman"/>
              </a:rPr>
              <a:t>individual speech sounds</a:t>
            </a:r>
            <a:r>
              <a:rPr lang="en-US" sz="2000" b="0" i="0" u="none" strike="noStrike" baseline="0" dirty="0">
                <a:latin typeface="StempelGaramond-Roman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b="0" i="0" u="none" strike="noStrike" baseline="0" dirty="0">
                <a:latin typeface="StempelGaramond-Roman"/>
              </a:rPr>
              <a:t> </a:t>
            </a:r>
            <a:r>
              <a:rPr lang="en-US" sz="2000" dirty="0">
                <a:latin typeface="StempelGaramond-Roman"/>
              </a:rPr>
              <a:t>Phonetics </a:t>
            </a:r>
            <a:r>
              <a:rPr lang="en-US" sz="2000" b="0" i="0" u="none" strike="noStrike" baseline="0" dirty="0">
                <a:latin typeface="StempelGaramond-Roman"/>
              </a:rPr>
              <a:t>is therefore exclusively concerned with </a:t>
            </a:r>
            <a:r>
              <a:rPr lang="en-US" sz="2000" b="1" i="0" u="none" strike="noStrike" baseline="0" dirty="0">
                <a:latin typeface="StempelGaramond-Roman"/>
              </a:rPr>
              <a:t>parole or performance</a:t>
            </a:r>
            <a:r>
              <a:rPr lang="en-US" sz="2000" b="0" i="0" u="none" strike="noStrike" baseline="0" dirty="0">
                <a:latin typeface="StempelGaramond-Roman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b="0" i="0" u="none" strike="noStrike" baseline="0" dirty="0">
                <a:latin typeface="StempelGaramond-Roman"/>
              </a:rPr>
              <a:t>Phonetics can then be divided </a:t>
            </a:r>
            <a:r>
              <a:rPr lang="en-US" sz="2000" b="0" i="0" u="sng" strike="noStrike" baseline="0" dirty="0">
                <a:latin typeface="StempelGaramond-Roman"/>
              </a:rPr>
              <a:t>into three distinct phases</a:t>
            </a:r>
            <a:r>
              <a:rPr lang="en-US" sz="2000" b="0" i="0" u="none" strike="noStrike" baseline="0" dirty="0">
                <a:latin typeface="StempelGaramond-Roman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2000" b="0" i="0" u="none" strike="noStrike" baseline="0" dirty="0">
                <a:latin typeface="StempelGaramond-Roman"/>
              </a:rPr>
              <a:t>(1) </a:t>
            </a:r>
            <a:r>
              <a:rPr lang="en-US" sz="2000" b="1" i="0" u="none" strike="noStrike" baseline="0" dirty="0">
                <a:latin typeface="StempelGaramond-Roman"/>
              </a:rPr>
              <a:t>articulatory phonetics,</a:t>
            </a:r>
          </a:p>
          <a:p>
            <a:pPr algn="just">
              <a:lnSpc>
                <a:spcPct val="150000"/>
              </a:lnSpc>
            </a:pPr>
            <a:r>
              <a:rPr lang="en-US" sz="2000" b="0" i="0" u="none" strike="noStrike" baseline="0" dirty="0">
                <a:latin typeface="StempelGaramond-Roman"/>
              </a:rPr>
              <a:t> (2) </a:t>
            </a:r>
            <a:r>
              <a:rPr lang="en-US" sz="2000" b="1" i="0" u="none" strike="noStrike" baseline="0" dirty="0">
                <a:latin typeface="StempelGaramond-Roman"/>
              </a:rPr>
              <a:t>acoustic phonetics, </a:t>
            </a:r>
          </a:p>
          <a:p>
            <a:pPr algn="just">
              <a:lnSpc>
                <a:spcPct val="150000"/>
              </a:lnSpc>
            </a:pPr>
            <a:r>
              <a:rPr lang="en-US" sz="2000" b="0" i="0" u="none" strike="noStrike" baseline="0" dirty="0">
                <a:latin typeface="StempelGaramond-Roman"/>
              </a:rPr>
              <a:t> (3) </a:t>
            </a:r>
            <a:r>
              <a:rPr lang="en-US" sz="2000" b="1" i="0" u="none" strike="noStrike" baseline="0" dirty="0">
                <a:latin typeface="StempelGaramond-Roman"/>
              </a:rPr>
              <a:t>auditory phonetics.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7196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Articulatory phonetics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4498"/>
            <a:ext cx="7886700" cy="46491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(1) </a:t>
            </a:r>
            <a:r>
              <a:rPr lang="en-US" b="1" dirty="0"/>
              <a:t>Articulatory phonetics </a:t>
            </a:r>
            <a:r>
              <a:rPr lang="en-US" dirty="0"/>
              <a:t>deals with the speech organs, (also called vocal organs or articulators)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tackles the a</a:t>
            </a:r>
            <a:r>
              <a:rPr lang="en-US" b="1" dirty="0"/>
              <a:t>rticulators</a:t>
            </a:r>
            <a:r>
              <a:rPr lang="en-US" dirty="0"/>
              <a:t> in the vocal tract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also describes in detail how they are used </a:t>
            </a:r>
            <a:r>
              <a:rPr lang="en-US" u="sng" dirty="0"/>
              <a:t>in order to produce, or articulate, (specific) speech sounds. </a:t>
            </a:r>
          </a:p>
        </p:txBody>
      </p:sp>
    </p:spTree>
    <p:extLst>
      <p:ext uri="{BB962C8B-B14F-4D97-AF65-F5344CB8AC3E}">
        <p14:creationId xmlns:p14="http://schemas.microsoft.com/office/powerpoint/2010/main" val="1249621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7637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Acoustic phonetics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473200"/>
            <a:ext cx="8483600" cy="494855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(2) </a:t>
            </a:r>
            <a:r>
              <a:rPr lang="en-US" b="1" dirty="0"/>
              <a:t>Acoustic phonetics </a:t>
            </a:r>
            <a:r>
              <a:rPr lang="en-US" dirty="0"/>
              <a:t>studies the </a:t>
            </a:r>
            <a:r>
              <a:rPr lang="en-US" b="1" dirty="0"/>
              <a:t>physical properties </a:t>
            </a:r>
            <a:r>
              <a:rPr lang="en-US" dirty="0"/>
              <a:t>of speech sounds, i.e. </a:t>
            </a:r>
            <a:r>
              <a:rPr lang="en-US" u="sng" dirty="0"/>
              <a:t>the way in which the air vibrates as sounds pass from speaker to listener.</a:t>
            </a:r>
            <a:r>
              <a:rPr lang="en-US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A </a:t>
            </a:r>
            <a:r>
              <a:rPr lang="en-US" b="1" dirty="0"/>
              <a:t>spectrograph </a:t>
            </a:r>
            <a:r>
              <a:rPr lang="en-US" dirty="0"/>
              <a:t>is a machine that </a:t>
            </a:r>
            <a:r>
              <a:rPr lang="en-US" u="sng" dirty="0"/>
              <a:t>measures the soundwaves and depicts them as images</a:t>
            </a:r>
            <a:r>
              <a:rPr lang="en-US" dirty="0"/>
              <a:t>, called </a:t>
            </a:r>
            <a:r>
              <a:rPr lang="en-US" b="1" dirty="0"/>
              <a:t>spectrograms</a:t>
            </a:r>
            <a:r>
              <a:rPr lang="en-US" dirty="0"/>
              <a:t> or sonograms.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This device shows the </a:t>
            </a:r>
            <a:r>
              <a:rPr lang="en-US" b="1" dirty="0"/>
              <a:t>duration</a:t>
            </a:r>
            <a:r>
              <a:rPr lang="en-US" dirty="0"/>
              <a:t>, </a:t>
            </a:r>
            <a:r>
              <a:rPr lang="en-US" b="1" dirty="0"/>
              <a:t>frequency</a:t>
            </a:r>
            <a:r>
              <a:rPr lang="en-US" dirty="0"/>
              <a:t>, </a:t>
            </a:r>
            <a:r>
              <a:rPr lang="en-US" b="1" dirty="0"/>
              <a:t>intensity</a:t>
            </a:r>
            <a:r>
              <a:rPr lang="en-US" dirty="0"/>
              <a:t>, and </a:t>
            </a:r>
            <a:r>
              <a:rPr lang="en-US" b="1" dirty="0"/>
              <a:t>quality </a:t>
            </a:r>
            <a:r>
              <a:rPr lang="en-US" dirty="0"/>
              <a:t>of the sounds.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18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0" y="415927"/>
            <a:ext cx="7886700" cy="1199514"/>
          </a:xfrm>
        </p:spPr>
        <p:txBody>
          <a:bodyPr/>
          <a:lstStyle/>
          <a:p>
            <a:pPr algn="ctr"/>
            <a:r>
              <a:rPr lang="en-US" b="1" dirty="0"/>
              <a:t>Auditory phonetics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960880"/>
            <a:ext cx="8524240" cy="468344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(3) </a:t>
            </a:r>
            <a:r>
              <a:rPr lang="en-US" b="1" dirty="0"/>
              <a:t>Auditory phonetics </a:t>
            </a:r>
            <a:r>
              <a:rPr lang="en-US" dirty="0"/>
              <a:t>investigates the perception of speech sounds by the listener.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 They delineate how the sounds are </a:t>
            </a:r>
            <a:r>
              <a:rPr lang="en-US" b="1" dirty="0"/>
              <a:t>transmitted </a:t>
            </a:r>
            <a:r>
              <a:rPr lang="en-US" dirty="0"/>
              <a:t>from the ear to the brain, and how they are </a:t>
            </a:r>
            <a:r>
              <a:rPr lang="en-US" b="1" dirty="0"/>
              <a:t>processed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52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Phonetics as Natural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8480"/>
            <a:ext cx="8412480" cy="468439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Phonetics</a:t>
            </a:r>
            <a:r>
              <a:rPr lang="en-US" dirty="0"/>
              <a:t> is sometimes considered a </a:t>
            </a:r>
            <a:r>
              <a:rPr lang="en-US" u="sng" dirty="0"/>
              <a:t>natural science</a:t>
            </a:r>
            <a:r>
              <a:rPr lang="en-US" dirty="0"/>
              <a:t>, rather than a branch of linguistics due to its </a:t>
            </a:r>
            <a:r>
              <a:rPr lang="en-US" u="sng" dirty="0"/>
              <a:t>close association with physics</a:t>
            </a:r>
            <a:r>
              <a:rPr lang="en-US" dirty="0"/>
              <a:t> (and also with medicine).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No matter how we classify it, regardless, </a:t>
            </a:r>
            <a:r>
              <a:rPr lang="en-US" b="1" dirty="0"/>
              <a:t>phonetics</a:t>
            </a:r>
            <a:r>
              <a:rPr lang="en-US" dirty="0"/>
              <a:t> is </a:t>
            </a:r>
            <a:r>
              <a:rPr lang="en-US" u="sng" dirty="0"/>
              <a:t>an indispensable prerequisite for phonology</a:t>
            </a:r>
            <a:r>
              <a:rPr lang="en-US" dirty="0"/>
              <a:t>, and is therefore </a:t>
            </a:r>
            <a:r>
              <a:rPr lang="en-US" u="sng" dirty="0"/>
              <a:t>an integral part of all introductions</a:t>
            </a:r>
            <a:r>
              <a:rPr lang="en-US" dirty="0"/>
              <a:t> to linguistics, phonology in particular.</a:t>
            </a:r>
          </a:p>
        </p:txBody>
      </p:sp>
    </p:spTree>
    <p:extLst>
      <p:ext uri="{BB962C8B-B14F-4D97-AF65-F5344CB8AC3E}">
        <p14:creationId xmlns:p14="http://schemas.microsoft.com/office/powerpoint/2010/main" val="2980555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1798320"/>
            <a:ext cx="8534400" cy="44500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In the language departments of most universities, however, </a:t>
            </a:r>
            <a:r>
              <a:rPr lang="en-US" b="1" dirty="0"/>
              <a:t>the study of phonetics is largely restricted to articulatory phonetics</a:t>
            </a:r>
            <a:r>
              <a:rPr lang="en-US" dirty="0"/>
              <a:t> owing to its </a:t>
            </a:r>
            <a:r>
              <a:rPr lang="en-US" u="sng" dirty="0"/>
              <a:t>applications to the learning and teaching of pronunciation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This course, therefore, will only be concerned with articulatory phonetics, as an introduction to phonology.</a:t>
            </a:r>
          </a:p>
        </p:txBody>
      </p:sp>
    </p:spTree>
    <p:extLst>
      <p:ext uri="{BB962C8B-B14F-4D97-AF65-F5344CB8AC3E}">
        <p14:creationId xmlns:p14="http://schemas.microsoft.com/office/powerpoint/2010/main" val="939626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Phonology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/>
              <a:t>Phonology </a:t>
            </a:r>
            <a:r>
              <a:rPr lang="en-US" dirty="0"/>
              <a:t>deals with the speakers’ knowledge of </a:t>
            </a:r>
            <a:r>
              <a:rPr lang="en-US" b="1" dirty="0"/>
              <a:t>the sound system </a:t>
            </a:r>
            <a:r>
              <a:rPr lang="en-US" dirty="0"/>
              <a:t>of a language.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is therefore exclusively concerned with </a:t>
            </a:r>
            <a:r>
              <a:rPr lang="en-US" b="1" dirty="0"/>
              <a:t>langue or competence.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Phonology, then,  is the study of </a:t>
            </a:r>
            <a:r>
              <a:rPr lang="en-US" b="1" dirty="0"/>
              <a:t>speech sound patterns. </a:t>
            </a:r>
          </a:p>
        </p:txBody>
      </p:sp>
    </p:spTree>
    <p:extLst>
      <p:ext uri="{BB962C8B-B14F-4D97-AF65-F5344CB8AC3E}">
        <p14:creationId xmlns:p14="http://schemas.microsoft.com/office/powerpoint/2010/main" val="2175023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8597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Segmental Phonology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534160"/>
            <a:ext cx="8310880" cy="495871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b="1" dirty="0"/>
              <a:t>Phonology</a:t>
            </a:r>
            <a:r>
              <a:rPr lang="en-US" dirty="0"/>
              <a:t> can be divided into two branches: (1) </a:t>
            </a:r>
            <a:r>
              <a:rPr lang="en-US" b="1" dirty="0"/>
              <a:t>segmental phonology</a:t>
            </a:r>
            <a:r>
              <a:rPr lang="en-US" dirty="0"/>
              <a:t> and (2) </a:t>
            </a:r>
            <a:r>
              <a:rPr lang="en-US" b="1" dirty="0"/>
              <a:t>suprasegmental phonology</a:t>
            </a:r>
            <a:r>
              <a:rPr lang="en-US" dirty="0"/>
              <a:t>. </a:t>
            </a:r>
          </a:p>
          <a:p>
            <a:pPr>
              <a:lnSpc>
                <a:spcPct val="160000"/>
              </a:lnSpc>
            </a:pPr>
            <a:r>
              <a:rPr lang="en-US" dirty="0"/>
              <a:t>(1) </a:t>
            </a:r>
            <a:r>
              <a:rPr lang="en-US" b="1" dirty="0"/>
              <a:t>Segmental phonology </a:t>
            </a:r>
            <a:r>
              <a:rPr lang="en-US" dirty="0"/>
              <a:t>is based on the </a:t>
            </a:r>
            <a:r>
              <a:rPr lang="en-US" b="1" dirty="0"/>
              <a:t>segmentation</a:t>
            </a:r>
            <a:r>
              <a:rPr lang="en-US" dirty="0"/>
              <a:t> of language into </a:t>
            </a:r>
            <a:r>
              <a:rPr lang="en-US" b="1" dirty="0"/>
              <a:t>individual speech sounds </a:t>
            </a:r>
            <a:r>
              <a:rPr lang="en-US" dirty="0"/>
              <a:t>provided by phonetics. </a:t>
            </a:r>
          </a:p>
          <a:p>
            <a:pPr>
              <a:lnSpc>
                <a:spcPct val="160000"/>
              </a:lnSpc>
            </a:pPr>
            <a:r>
              <a:rPr lang="en-US" b="1" dirty="0"/>
              <a:t>Unlike phonetics</a:t>
            </a:r>
            <a:r>
              <a:rPr lang="en-US" dirty="0"/>
              <a:t>, however, segmental phonology is </a:t>
            </a:r>
            <a:r>
              <a:rPr lang="en-US" b="1" dirty="0"/>
              <a:t>NOT</a:t>
            </a:r>
            <a:r>
              <a:rPr lang="en-US" dirty="0"/>
              <a:t> interested in the </a:t>
            </a:r>
            <a:r>
              <a:rPr lang="en-US" b="1" dirty="0"/>
              <a:t>production</a:t>
            </a:r>
            <a:r>
              <a:rPr lang="en-US" dirty="0"/>
              <a:t>, the </a:t>
            </a:r>
            <a:r>
              <a:rPr lang="en-US" b="1" dirty="0"/>
              <a:t>physical properties</a:t>
            </a:r>
            <a:r>
              <a:rPr lang="en-US" dirty="0"/>
              <a:t>, or the </a:t>
            </a:r>
            <a:r>
              <a:rPr lang="en-US" b="1" dirty="0"/>
              <a:t>perception </a:t>
            </a:r>
            <a:r>
              <a:rPr lang="en-US" dirty="0"/>
              <a:t>of these sounds, </a:t>
            </a:r>
          </a:p>
          <a:p>
            <a:pPr>
              <a:lnSpc>
                <a:spcPct val="160000"/>
              </a:lnSpc>
            </a:pPr>
            <a:r>
              <a:rPr lang="en-US" b="1" dirty="0"/>
              <a:t>Segmental phonology rather </a:t>
            </a:r>
            <a:r>
              <a:rPr lang="en-US" dirty="0"/>
              <a:t>studies the </a:t>
            </a:r>
            <a:r>
              <a:rPr lang="en-US" b="1" dirty="0"/>
              <a:t>function</a:t>
            </a:r>
            <a:r>
              <a:rPr lang="en-US" dirty="0"/>
              <a:t> and </a:t>
            </a:r>
            <a:r>
              <a:rPr lang="en-US" b="1" dirty="0"/>
              <a:t>possible combinations</a:t>
            </a:r>
            <a:r>
              <a:rPr lang="en-US" dirty="0"/>
              <a:t> of sounds within the sound system.</a:t>
            </a:r>
          </a:p>
        </p:txBody>
      </p:sp>
    </p:spTree>
    <p:extLst>
      <p:ext uri="{BB962C8B-B14F-4D97-AF65-F5344CB8AC3E}">
        <p14:creationId xmlns:p14="http://schemas.microsoft.com/office/powerpoint/2010/main" val="78645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E3508-9629-5EE6-A9C9-5C344970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Prescriptivists are purists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24BE-C12D-88DF-6F83-B737F24D1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b="1" dirty="0"/>
              <a:t>Prescriptivists</a:t>
            </a:r>
            <a:r>
              <a:rPr lang="en-US" dirty="0"/>
              <a:t> have been criticised for not taking sufficient account of ongoing language </a:t>
            </a:r>
            <a:r>
              <a:rPr lang="en-US" b="1" dirty="0"/>
              <a:t>change</a:t>
            </a:r>
            <a:r>
              <a:rPr lang="en-US" dirty="0"/>
              <a:t> and </a:t>
            </a:r>
            <a:r>
              <a:rPr lang="en-US" b="1" dirty="0"/>
              <a:t>stylistic variation</a:t>
            </a:r>
            <a:r>
              <a:rPr lang="en-US" dirty="0"/>
              <a:t>.</a:t>
            </a:r>
          </a:p>
          <a:p>
            <a:pPr algn="just">
              <a:lnSpc>
                <a:spcPct val="200000"/>
              </a:lnSpc>
            </a:pPr>
            <a:r>
              <a:rPr lang="en-US" b="1" dirty="0" err="1"/>
              <a:t>Descriptivists</a:t>
            </a:r>
            <a:r>
              <a:rPr lang="en-US" dirty="0"/>
              <a:t> attempt to </a:t>
            </a:r>
            <a:r>
              <a:rPr lang="en-US" b="1" dirty="0"/>
              <a:t>discover</a:t>
            </a:r>
            <a:r>
              <a:rPr lang="en-US" dirty="0"/>
              <a:t> the </a:t>
            </a:r>
            <a:r>
              <a:rPr lang="en-US" b="1" dirty="0"/>
              <a:t>rules</a:t>
            </a:r>
            <a:r>
              <a:rPr lang="en-US" dirty="0"/>
              <a:t> and </a:t>
            </a:r>
            <a:r>
              <a:rPr lang="en-US" b="1" dirty="0"/>
              <a:t>regularities</a:t>
            </a:r>
            <a:r>
              <a:rPr lang="en-US" dirty="0"/>
              <a:t> of the underlying language system, or code.</a:t>
            </a:r>
          </a:p>
        </p:txBody>
      </p:sp>
    </p:spTree>
    <p:extLst>
      <p:ext uri="{BB962C8B-B14F-4D97-AF65-F5344CB8AC3E}">
        <p14:creationId xmlns:p14="http://schemas.microsoft.com/office/powerpoint/2010/main" val="1634463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Suprasegmental phonology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0" y="1690688"/>
            <a:ext cx="8544560" cy="46999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(2) </a:t>
            </a:r>
            <a:r>
              <a:rPr lang="en-US" b="1" dirty="0"/>
              <a:t>Suprasegmental phonology</a:t>
            </a:r>
            <a:r>
              <a:rPr lang="en-US" dirty="0"/>
              <a:t>, also called </a:t>
            </a:r>
            <a:r>
              <a:rPr lang="en-US" b="1" dirty="0"/>
              <a:t>prosody</a:t>
            </a:r>
            <a:r>
              <a:rPr lang="en-US" dirty="0"/>
              <a:t>, is concerned with those </a:t>
            </a:r>
            <a:r>
              <a:rPr lang="en-US" b="1" dirty="0"/>
              <a:t>features </a:t>
            </a:r>
            <a:r>
              <a:rPr lang="en-US" dirty="0"/>
              <a:t>of pronunciation.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 These </a:t>
            </a:r>
            <a:r>
              <a:rPr lang="en-US" b="1" dirty="0"/>
              <a:t>features</a:t>
            </a:r>
            <a:r>
              <a:rPr lang="en-US" dirty="0"/>
              <a:t> </a:t>
            </a:r>
            <a:r>
              <a:rPr lang="en-US" u="sng" dirty="0"/>
              <a:t>cannot be segmented </a:t>
            </a:r>
            <a:r>
              <a:rPr lang="en-US" dirty="0"/>
              <a:t>because they </a:t>
            </a:r>
            <a:r>
              <a:rPr lang="en-US" b="1" u="sng" dirty="0"/>
              <a:t>extend over</a:t>
            </a:r>
            <a:r>
              <a:rPr lang="en-US" u="sng" dirty="0"/>
              <a:t> more than one segment, or sound</a:t>
            </a:r>
            <a:r>
              <a:rPr lang="en-US" dirty="0"/>
              <a:t>.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Such </a:t>
            </a:r>
            <a:r>
              <a:rPr lang="en-US" b="1" dirty="0"/>
              <a:t>features </a:t>
            </a:r>
            <a:r>
              <a:rPr lang="en-US" dirty="0"/>
              <a:t>include </a:t>
            </a:r>
            <a:r>
              <a:rPr lang="en-US" b="1" dirty="0"/>
              <a:t>stress,</a:t>
            </a:r>
            <a:r>
              <a:rPr lang="en-US" dirty="0"/>
              <a:t> </a:t>
            </a:r>
            <a:r>
              <a:rPr lang="en-US" b="1" dirty="0"/>
              <a:t>rhythm</a:t>
            </a:r>
            <a:r>
              <a:rPr lang="en-US" dirty="0"/>
              <a:t>, and </a:t>
            </a:r>
            <a:r>
              <a:rPr lang="en-US" b="1" dirty="0"/>
              <a:t>intonation</a:t>
            </a:r>
            <a:r>
              <a:rPr lang="en-US" dirty="0"/>
              <a:t> (also called </a:t>
            </a:r>
            <a:r>
              <a:rPr lang="en-US" b="1" dirty="0"/>
              <a:t>pitch contour </a:t>
            </a:r>
            <a:r>
              <a:rPr lang="en-US" dirty="0"/>
              <a:t>or </a:t>
            </a:r>
            <a:r>
              <a:rPr lang="en-US" b="1" dirty="0"/>
              <a:t>pitch movement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840090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speech Chain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810FD8-00B9-9AB3-4F1C-968DAEEA37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1" y="1690688"/>
            <a:ext cx="8401162" cy="4923471"/>
          </a:xfrm>
        </p:spPr>
      </p:pic>
    </p:spTree>
    <p:extLst>
      <p:ext uri="{BB962C8B-B14F-4D97-AF65-F5344CB8AC3E}">
        <p14:creationId xmlns:p14="http://schemas.microsoft.com/office/powerpoint/2010/main" val="1416347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Whose pronunciation are we describing?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20" y="1767840"/>
            <a:ext cx="8321040" cy="48463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In all linguistic research, we have to define the </a:t>
            </a:r>
            <a:r>
              <a:rPr lang="en-US" b="1" dirty="0"/>
              <a:t>language variety </a:t>
            </a:r>
            <a:r>
              <a:rPr lang="en-US" dirty="0"/>
              <a:t>that we are concerned with by delineating </a:t>
            </a:r>
            <a:r>
              <a:rPr lang="en-US" u="sng" dirty="0"/>
              <a:t>the speech community and/or the text type.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For example, we can investigate the </a:t>
            </a:r>
            <a:r>
              <a:rPr lang="en-US" u="sng" dirty="0"/>
              <a:t>Manchester dialect,</a:t>
            </a:r>
            <a:r>
              <a:rPr lang="en-US" dirty="0"/>
              <a:t> </a:t>
            </a:r>
            <a:r>
              <a:rPr lang="en-US" u="sng" dirty="0"/>
              <a:t>the language used in e-mail messages</a:t>
            </a:r>
            <a:r>
              <a:rPr lang="en-US" dirty="0"/>
              <a:t>, or the </a:t>
            </a:r>
            <a:r>
              <a:rPr lang="en-US" u="sng" dirty="0"/>
              <a:t>speech of children in conversations with their peers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994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Whose pronunciation are we describing?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60" y="1849120"/>
            <a:ext cx="8351520" cy="47955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In language teaching, on the other hand, it is customary to use a </a:t>
            </a:r>
            <a:r>
              <a:rPr lang="en-US" b="1" dirty="0"/>
              <a:t>more idealized standard </a:t>
            </a:r>
            <a:r>
              <a:rPr lang="en-US" dirty="0"/>
              <a:t>variety, or </a:t>
            </a:r>
            <a:r>
              <a:rPr lang="en-US" b="1" dirty="0"/>
              <a:t>simply standard</a:t>
            </a:r>
            <a:r>
              <a:rPr lang="en-US" dirty="0"/>
              <a:t>, as a model.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A </a:t>
            </a:r>
            <a:r>
              <a:rPr lang="en-US" b="1" dirty="0"/>
              <a:t>standard variety </a:t>
            </a:r>
            <a:r>
              <a:rPr lang="en-US" dirty="0"/>
              <a:t>is </a:t>
            </a:r>
            <a:r>
              <a:rPr lang="en-US" u="sng" dirty="0"/>
              <a:t>the form of a language that is generally associated with educated speakers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Even though it may have </a:t>
            </a:r>
            <a:r>
              <a:rPr lang="en-US" b="1" dirty="0"/>
              <a:t>a regional base</a:t>
            </a:r>
            <a:r>
              <a:rPr lang="en-US" dirty="0"/>
              <a:t>, we regard it as </a:t>
            </a:r>
            <a:r>
              <a:rPr lang="en-US" b="1" dirty="0"/>
              <a:t>regionally neutral </a:t>
            </a:r>
            <a:r>
              <a:rPr lang="en-US" dirty="0"/>
              <a:t>in that it can be </a:t>
            </a:r>
            <a:r>
              <a:rPr lang="en-US" b="1" dirty="0"/>
              <a:t>found anywhere in a country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32336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Received Pronunciation RP: An accent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1818640"/>
            <a:ext cx="8402320" cy="479552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 standard is therefore a </a:t>
            </a:r>
            <a:r>
              <a:rPr lang="en-US" b="1" dirty="0"/>
              <a:t>sociolect</a:t>
            </a:r>
            <a:r>
              <a:rPr lang="en-US" dirty="0"/>
              <a:t>, rather than a </a:t>
            </a:r>
            <a:r>
              <a:rPr lang="en-US" b="1" dirty="0"/>
              <a:t>dialect</a:t>
            </a:r>
            <a:r>
              <a:rPr lang="en-US" dirty="0"/>
              <a:t>. The standard variety of English in Great Britain is called </a:t>
            </a:r>
            <a:r>
              <a:rPr lang="en-US" b="1" dirty="0"/>
              <a:t>Standard British English </a:t>
            </a:r>
            <a:r>
              <a:rPr lang="en-US" dirty="0"/>
              <a:t>(popularly referred to by such non-linguistic terms as </a:t>
            </a:r>
            <a:r>
              <a:rPr lang="en-US" u="sng" dirty="0"/>
              <a:t>King’s English, Queen’s English, BBC English, or Oxford English).</a:t>
            </a:r>
            <a:r>
              <a:rPr lang="en-US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standard variety </a:t>
            </a:r>
            <a:r>
              <a:rPr lang="en-US" dirty="0"/>
              <a:t>spoken in the United States is called </a:t>
            </a:r>
            <a:r>
              <a:rPr lang="en-US" b="1" dirty="0"/>
              <a:t>General American </a:t>
            </a:r>
            <a:r>
              <a:rPr lang="en-US" dirty="0"/>
              <a:t>(English) or Standard American English.</a:t>
            </a:r>
          </a:p>
        </p:txBody>
      </p:sp>
    </p:spTree>
    <p:extLst>
      <p:ext uri="{BB962C8B-B14F-4D97-AF65-F5344CB8AC3E}">
        <p14:creationId xmlns:p14="http://schemas.microsoft.com/office/powerpoint/2010/main" val="398771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Received Pronunciation RP: An accent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564640"/>
            <a:ext cx="8656320" cy="511048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 </a:t>
            </a:r>
            <a:r>
              <a:rPr lang="en-US" b="1" dirty="0"/>
              <a:t>standard variety has a fixed grammar and vocabulary</a:t>
            </a:r>
            <a:r>
              <a:rPr lang="en-US" dirty="0"/>
              <a:t>, but its </a:t>
            </a:r>
            <a:r>
              <a:rPr lang="en-US" b="1" dirty="0"/>
              <a:t>pronunciation may vary </a:t>
            </a:r>
            <a:r>
              <a:rPr lang="en-US" dirty="0"/>
              <a:t>according to the </a:t>
            </a:r>
            <a:r>
              <a:rPr lang="en-US" b="1" dirty="0"/>
              <a:t>regional origin</a:t>
            </a:r>
            <a:r>
              <a:rPr lang="en-US" dirty="0"/>
              <a:t>, </a:t>
            </a:r>
            <a:r>
              <a:rPr lang="en-US" b="1" dirty="0"/>
              <a:t>social group</a:t>
            </a:r>
            <a:r>
              <a:rPr lang="en-US" dirty="0"/>
              <a:t>, or </a:t>
            </a:r>
            <a:r>
              <a:rPr lang="en-US" b="1" dirty="0"/>
              <a:t>ethnicity</a:t>
            </a:r>
            <a:r>
              <a:rPr lang="en-US" dirty="0"/>
              <a:t> of the speaker.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We use the term </a:t>
            </a:r>
            <a:r>
              <a:rPr lang="en-US" b="1" dirty="0"/>
              <a:t>accent</a:t>
            </a:r>
            <a:r>
              <a:rPr lang="en-US" dirty="0"/>
              <a:t> to refer to </a:t>
            </a:r>
            <a:r>
              <a:rPr lang="en-US" b="1" dirty="0"/>
              <a:t>the way a variety is pronounced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is quite possible, then, that </a:t>
            </a:r>
            <a:r>
              <a:rPr lang="en-US" b="1" dirty="0"/>
              <a:t>a standard variety is spoken in different accents</a:t>
            </a:r>
            <a:r>
              <a:rPr lang="en-US" dirty="0"/>
              <a:t>. </a:t>
            </a:r>
            <a:r>
              <a:rPr lang="en-US" b="1" dirty="0"/>
              <a:t>One</a:t>
            </a:r>
            <a:r>
              <a:rPr lang="en-US" dirty="0"/>
              <a:t> of these accents usually </a:t>
            </a:r>
            <a:r>
              <a:rPr lang="en-US" b="1" dirty="0"/>
              <a:t>carries the most prestige, and is used as a model in the teaching of pronunciation.</a:t>
            </a:r>
          </a:p>
        </p:txBody>
      </p:sp>
    </p:spTree>
    <p:extLst>
      <p:ext uri="{BB962C8B-B14F-4D97-AF65-F5344CB8AC3E}">
        <p14:creationId xmlns:p14="http://schemas.microsoft.com/office/powerpoint/2010/main" val="29741613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RP and </a:t>
            </a:r>
            <a:r>
              <a:rPr lang="en-US" b="1" dirty="0" err="1"/>
              <a:t>AmE</a:t>
            </a:r>
            <a:r>
              <a:rPr lang="en-US" b="1" dirty="0"/>
              <a:t> Network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068310" cy="481901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most prestigious accent </a:t>
            </a:r>
            <a:r>
              <a:rPr lang="en-US" dirty="0"/>
              <a:t>of </a:t>
            </a:r>
            <a:r>
              <a:rPr lang="en-US" b="1" dirty="0"/>
              <a:t>Standard British </a:t>
            </a:r>
            <a:r>
              <a:rPr lang="en-US" dirty="0"/>
              <a:t>English, for example, was first called </a:t>
            </a:r>
            <a:r>
              <a:rPr lang="en-US" b="1" dirty="0"/>
              <a:t>Public School Pronunciation</a:t>
            </a:r>
            <a:r>
              <a:rPr lang="en-US" dirty="0"/>
              <a:t> and renamed </a:t>
            </a:r>
            <a:r>
              <a:rPr lang="en-US" b="1" dirty="0"/>
              <a:t>Received Pronunciation</a:t>
            </a:r>
            <a:r>
              <a:rPr lang="en-US" dirty="0"/>
              <a:t>, or simply RP, </a:t>
            </a:r>
            <a:r>
              <a:rPr lang="en-US" b="1" dirty="0"/>
              <a:t>in the 1920s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There is no widely used term for the most prestigious accent of General American, but it is sometimes referred to as </a:t>
            </a:r>
            <a:r>
              <a:rPr lang="en-US" b="1" dirty="0"/>
              <a:t>Network Standard </a:t>
            </a:r>
            <a:r>
              <a:rPr lang="en-US" dirty="0"/>
              <a:t>or </a:t>
            </a:r>
            <a:r>
              <a:rPr lang="en-US" b="1" dirty="0"/>
              <a:t>Network English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5744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90" y="233680"/>
            <a:ext cx="7886700" cy="9753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Whose pronunciation are we describing?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209040"/>
            <a:ext cx="8646160" cy="56286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b="1" dirty="0"/>
              <a:t>Received Pronunciation</a:t>
            </a:r>
            <a:r>
              <a:rPr lang="en-US" dirty="0"/>
              <a:t>- the </a:t>
            </a:r>
            <a:r>
              <a:rPr lang="en-US" b="1" dirty="0"/>
              <a:t>dialect</a:t>
            </a:r>
            <a:r>
              <a:rPr lang="en-US" dirty="0"/>
              <a:t> spoken in the </a:t>
            </a:r>
            <a:r>
              <a:rPr lang="en-US" b="1" dirty="0"/>
              <a:t>south-east</a:t>
            </a:r>
            <a:r>
              <a:rPr lang="en-US" dirty="0"/>
              <a:t> of England. </a:t>
            </a:r>
          </a:p>
          <a:p>
            <a:pPr>
              <a:lnSpc>
                <a:spcPct val="170000"/>
              </a:lnSpc>
            </a:pPr>
            <a:r>
              <a:rPr lang="en-US" dirty="0"/>
              <a:t>The word</a:t>
            </a:r>
            <a:r>
              <a:rPr lang="en-US" b="1" dirty="0"/>
              <a:t> received  </a:t>
            </a:r>
            <a:r>
              <a:rPr lang="en-US" dirty="0"/>
              <a:t> means </a:t>
            </a:r>
            <a:r>
              <a:rPr lang="en-US" b="1" dirty="0"/>
              <a:t>‘generally accepted as proper’. </a:t>
            </a:r>
          </a:p>
          <a:p>
            <a:pPr>
              <a:lnSpc>
                <a:spcPct val="170000"/>
              </a:lnSpc>
            </a:pPr>
            <a:r>
              <a:rPr lang="en-US" dirty="0"/>
              <a:t>First described by </a:t>
            </a:r>
            <a:r>
              <a:rPr lang="en-US" b="1" dirty="0"/>
              <a:t>Daniel Jones </a:t>
            </a:r>
            <a:r>
              <a:rPr lang="en-US" dirty="0"/>
              <a:t>(1881-1967), the British phonetician in his </a:t>
            </a:r>
            <a:r>
              <a:rPr lang="en-US" b="1" dirty="0"/>
              <a:t>English Pronouncing Dictionary</a:t>
            </a:r>
            <a:r>
              <a:rPr lang="en-US" dirty="0"/>
              <a:t> in </a:t>
            </a:r>
            <a:r>
              <a:rPr lang="en-US" b="1" dirty="0"/>
              <a:t>1917.</a:t>
            </a:r>
          </a:p>
          <a:p>
            <a:pPr>
              <a:lnSpc>
                <a:spcPct val="170000"/>
              </a:lnSpc>
            </a:pPr>
            <a:r>
              <a:rPr lang="en-US" dirty="0"/>
              <a:t>  </a:t>
            </a:r>
            <a:r>
              <a:rPr lang="en-US" b="1" dirty="0"/>
              <a:t>RP</a:t>
            </a:r>
            <a:r>
              <a:rPr lang="en-US" dirty="0"/>
              <a:t>- </a:t>
            </a:r>
            <a:r>
              <a:rPr lang="en-US" b="1" dirty="0"/>
              <a:t>most discussed accent </a:t>
            </a:r>
            <a:r>
              <a:rPr lang="en-US" dirty="0"/>
              <a:t>around the world.</a:t>
            </a:r>
          </a:p>
          <a:p>
            <a:pPr>
              <a:lnSpc>
                <a:spcPct val="170000"/>
              </a:lnSpc>
            </a:pPr>
            <a:r>
              <a:rPr lang="en-US" dirty="0"/>
              <a:t> Still, RP is a </a:t>
            </a:r>
            <a:r>
              <a:rPr lang="en-US" b="1" dirty="0"/>
              <a:t>minority pronunciation </a:t>
            </a:r>
            <a:r>
              <a:rPr lang="en-US" dirty="0"/>
              <a:t>used by </a:t>
            </a:r>
            <a:r>
              <a:rPr lang="en-US" b="1" dirty="0"/>
              <a:t>3-4 % </a:t>
            </a:r>
            <a:r>
              <a:rPr lang="en-US" dirty="0"/>
              <a:t>of the British population.</a:t>
            </a:r>
          </a:p>
          <a:p>
            <a:pPr>
              <a:lnSpc>
                <a:spcPct val="170000"/>
              </a:lnSpc>
            </a:pPr>
            <a:r>
              <a:rPr lang="en-US" b="1" dirty="0"/>
              <a:t>Most educated speakers </a:t>
            </a:r>
            <a:r>
              <a:rPr lang="en-US" dirty="0"/>
              <a:t>in Britain speak a </a:t>
            </a:r>
            <a:r>
              <a:rPr lang="en-US" b="1" dirty="0"/>
              <a:t>modified RP </a:t>
            </a:r>
            <a:r>
              <a:rPr lang="en-US" dirty="0"/>
              <a:t>or </a:t>
            </a:r>
            <a:r>
              <a:rPr lang="en-US" b="1" dirty="0"/>
              <a:t>near RP</a:t>
            </a:r>
            <a:r>
              <a:rPr lang="en-US" dirty="0"/>
              <a:t>. </a:t>
            </a:r>
          </a:p>
          <a:p>
            <a:pPr>
              <a:lnSpc>
                <a:spcPct val="170000"/>
              </a:lnSpc>
            </a:pPr>
            <a:r>
              <a:rPr lang="en-US" dirty="0"/>
              <a:t> </a:t>
            </a:r>
            <a:r>
              <a:rPr lang="en-US" b="1" dirty="0"/>
              <a:t>In this course</a:t>
            </a:r>
            <a:r>
              <a:rPr lang="en-US" dirty="0"/>
              <a:t>, we use RP, or near RP, as our </a:t>
            </a:r>
            <a:r>
              <a:rPr lang="en-US" b="1" dirty="0"/>
              <a:t>model</a:t>
            </a:r>
            <a:r>
              <a:rPr lang="en-US" dirty="0"/>
              <a:t> to illustrate </a:t>
            </a:r>
            <a:r>
              <a:rPr lang="en-US" b="1" dirty="0"/>
              <a:t>English phonetics and phonology. </a:t>
            </a:r>
          </a:p>
        </p:txBody>
      </p:sp>
    </p:spTree>
    <p:extLst>
      <p:ext uri="{BB962C8B-B14F-4D97-AF65-F5344CB8AC3E}">
        <p14:creationId xmlns:p14="http://schemas.microsoft.com/office/powerpoint/2010/main" val="3881483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88277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How do we write down spoken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50" y="1513840"/>
            <a:ext cx="8591550" cy="53035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 Sounds of a language variety need to be written down as accurately as possible. </a:t>
            </a:r>
          </a:p>
          <a:p>
            <a:pPr>
              <a:lnSpc>
                <a:spcPct val="120000"/>
              </a:lnSpc>
            </a:pPr>
            <a:r>
              <a:rPr lang="en-US" dirty="0"/>
              <a:t> </a:t>
            </a:r>
            <a:r>
              <a:rPr lang="en-US" b="1" dirty="0"/>
              <a:t>Traditional alphabetical spelling </a:t>
            </a:r>
            <a:r>
              <a:rPr lang="en-US" dirty="0"/>
              <a:t>system, also called </a:t>
            </a:r>
            <a:r>
              <a:rPr lang="en-US" b="1" dirty="0"/>
              <a:t>orthography</a:t>
            </a:r>
            <a:r>
              <a:rPr lang="en-US" dirty="0"/>
              <a:t> is one method. </a:t>
            </a:r>
          </a:p>
          <a:p>
            <a:pPr>
              <a:lnSpc>
                <a:spcPct val="120000"/>
              </a:lnSpc>
            </a:pPr>
            <a:r>
              <a:rPr lang="en-US" dirty="0"/>
              <a:t>One problem! It is </a:t>
            </a:r>
            <a:r>
              <a:rPr lang="en-US" b="1" dirty="0"/>
              <a:t>not very consistent</a:t>
            </a:r>
            <a:r>
              <a:rPr lang="en-US" dirty="0"/>
              <a:t>. </a:t>
            </a:r>
          </a:p>
          <a:p>
            <a:pPr>
              <a:lnSpc>
                <a:spcPct val="120000"/>
              </a:lnSpc>
            </a:pPr>
            <a:r>
              <a:rPr lang="en-US" dirty="0"/>
              <a:t>In English, the second sound in the word </a:t>
            </a:r>
            <a:r>
              <a:rPr lang="en-US" b="1" dirty="0"/>
              <a:t>he</a:t>
            </a:r>
            <a:r>
              <a:rPr lang="en-US" dirty="0"/>
              <a:t>, for example, is </a:t>
            </a:r>
            <a:r>
              <a:rPr lang="en-US" b="1" dirty="0"/>
              <a:t>represented differently</a:t>
            </a:r>
            <a:r>
              <a:rPr lang="en-US" dirty="0"/>
              <a:t> in </a:t>
            </a:r>
            <a:r>
              <a:rPr lang="en-US" b="1" dirty="0"/>
              <a:t>s</a:t>
            </a:r>
            <a:r>
              <a:rPr lang="en-US" b="1" u="sng" dirty="0"/>
              <a:t>ee</a:t>
            </a:r>
            <a:r>
              <a:rPr lang="en-US" b="1" dirty="0"/>
              <a:t>, s</a:t>
            </a:r>
            <a:r>
              <a:rPr lang="en-US" b="1" u="sng" dirty="0"/>
              <a:t>ea</a:t>
            </a:r>
            <a:r>
              <a:rPr lang="en-US" b="1" dirty="0"/>
              <a:t>, s</a:t>
            </a:r>
            <a:r>
              <a:rPr lang="en-US" b="1" u="sng" dirty="0"/>
              <a:t>ei</a:t>
            </a:r>
            <a:r>
              <a:rPr lang="en-US" b="1" dirty="0"/>
              <a:t>ze, p</a:t>
            </a:r>
            <a:r>
              <a:rPr lang="en-US" b="1" u="sng" dirty="0"/>
              <a:t>eo</a:t>
            </a:r>
            <a:r>
              <a:rPr lang="en-US" b="1" dirty="0"/>
              <a:t>ple, k</a:t>
            </a:r>
            <a:r>
              <a:rPr lang="en-US" b="1" u="sng" dirty="0"/>
              <a:t>ey</a:t>
            </a:r>
            <a:r>
              <a:rPr lang="en-US" b="1" dirty="0"/>
              <a:t>, C</a:t>
            </a:r>
            <a:r>
              <a:rPr lang="en-US" b="1" u="sng" dirty="0"/>
              <a:t>ae</a:t>
            </a:r>
            <a:r>
              <a:rPr lang="en-US" b="1" dirty="0"/>
              <a:t>sar, bel</a:t>
            </a:r>
            <a:r>
              <a:rPr lang="en-US" b="1" u="sng" dirty="0"/>
              <a:t>ie</a:t>
            </a:r>
            <a:r>
              <a:rPr lang="en-US" b="1" dirty="0"/>
              <a:t>ve, am</a:t>
            </a:r>
            <a:r>
              <a:rPr lang="en-US" b="1" u="sng" dirty="0"/>
              <a:t>oe</a:t>
            </a:r>
            <a:r>
              <a:rPr lang="en-US" b="1" dirty="0"/>
              <a:t>ba, mach</a:t>
            </a:r>
            <a:r>
              <a:rPr lang="en-US" b="1" u="sng" dirty="0"/>
              <a:t>i</a:t>
            </a:r>
            <a:r>
              <a:rPr lang="en-US" b="1" dirty="0"/>
              <a:t>ne, and sill</a:t>
            </a:r>
            <a:r>
              <a:rPr lang="en-US" b="1" u="sng" dirty="0"/>
              <a:t>y</a:t>
            </a:r>
            <a:r>
              <a:rPr lang="en-US" b="1" dirty="0"/>
              <a:t>. </a:t>
            </a:r>
          </a:p>
          <a:p>
            <a:pPr>
              <a:lnSpc>
                <a:spcPct val="120000"/>
              </a:lnSpc>
            </a:pPr>
            <a:r>
              <a:rPr lang="en-US" dirty="0"/>
              <a:t> Same letters may indicate different sounds, such as the </a:t>
            </a:r>
            <a:r>
              <a:rPr lang="en-US" b="1" dirty="0"/>
              <a:t>a</a:t>
            </a:r>
            <a:r>
              <a:rPr lang="en-US" dirty="0"/>
              <a:t> in </a:t>
            </a:r>
            <a:r>
              <a:rPr lang="en-US" b="1" dirty="0"/>
              <a:t>dad, father, many, call, village, and Dame. </a:t>
            </a:r>
          </a:p>
          <a:p>
            <a:pPr>
              <a:lnSpc>
                <a:spcPct val="120000"/>
              </a:lnSpc>
            </a:pPr>
            <a:r>
              <a:rPr lang="en-US" dirty="0"/>
              <a:t> </a:t>
            </a:r>
            <a:r>
              <a:rPr lang="en-US" b="1" dirty="0"/>
              <a:t>Godfrey Dewey </a:t>
            </a:r>
            <a:r>
              <a:rPr lang="en-US" dirty="0"/>
              <a:t>conducted a survey [</a:t>
            </a:r>
            <a:r>
              <a:rPr lang="en-US" b="1" dirty="0"/>
              <a:t>English Spelling: Roadblock to Reading from 1971]</a:t>
            </a:r>
            <a:r>
              <a:rPr lang="en-US" dirty="0"/>
              <a:t>, he reported:</a:t>
            </a:r>
          </a:p>
          <a:p>
            <a:pPr>
              <a:lnSpc>
                <a:spcPct val="120000"/>
              </a:lnSpc>
            </a:pPr>
            <a:r>
              <a:rPr lang="en-US" b="1" dirty="0"/>
              <a:t>13.7</a:t>
            </a:r>
            <a:r>
              <a:rPr lang="en-US" dirty="0"/>
              <a:t> different </a:t>
            </a:r>
            <a:r>
              <a:rPr lang="en-US" b="1" dirty="0"/>
              <a:t>spellings per sound</a:t>
            </a:r>
            <a:r>
              <a:rPr lang="en-US" dirty="0"/>
              <a:t>, and </a:t>
            </a:r>
            <a:r>
              <a:rPr lang="en-US" b="1" dirty="0"/>
              <a:t>3.5 sounds per letter, </a:t>
            </a:r>
            <a:r>
              <a:rPr lang="en-US" dirty="0"/>
              <a:t> some letters like the</a:t>
            </a:r>
            <a:r>
              <a:rPr lang="en-US" b="1" dirty="0"/>
              <a:t> b </a:t>
            </a:r>
            <a:r>
              <a:rPr lang="en-US" dirty="0"/>
              <a:t>in </a:t>
            </a:r>
            <a:r>
              <a:rPr lang="en-US" b="1" dirty="0"/>
              <a:t>debt are silent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876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Evolution of English Spelling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798320"/>
            <a:ext cx="8422640" cy="469455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1476: </a:t>
            </a:r>
            <a:r>
              <a:rPr lang="en-US" b="1" dirty="0"/>
              <a:t>William Caxton </a:t>
            </a:r>
            <a:r>
              <a:rPr lang="en-US" dirty="0"/>
              <a:t>establishes the first printing house near London.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Printing stabilizes English orthography.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Modern spellings often reflect pronunciations from </a:t>
            </a:r>
            <a:r>
              <a:rPr lang="en-US" b="1" dirty="0"/>
              <a:t>Chaucer to Shakespeare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Example: "knight" once sounded like the German "Knecht."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English has absorbed </a:t>
            </a:r>
            <a:r>
              <a:rPr lang="en-US" b="1" dirty="0"/>
              <a:t>numerous loanwords with unchanged spellings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Surprisingly, </a:t>
            </a:r>
            <a:r>
              <a:rPr lang="en-US" b="1" dirty="0"/>
              <a:t>fewer than 500 words </a:t>
            </a:r>
            <a:r>
              <a:rPr lang="en-US" dirty="0"/>
              <a:t>exhibit significant spelling irregularities.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Many of these irregular words are among the </a:t>
            </a:r>
            <a:r>
              <a:rPr lang="en-US" b="1" dirty="0"/>
              <a:t>most commonly used </a:t>
            </a:r>
            <a:r>
              <a:rPr lang="en-US" dirty="0"/>
              <a:t>in the language.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8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42056-EFB9-C43B-660F-01F71ECBA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Parole vs. langue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E9752-1B3F-A55B-0DA2-265EC8741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order to separate </a:t>
            </a:r>
            <a:r>
              <a:rPr lang="en-US" b="1" dirty="0"/>
              <a:t>the two meanings </a:t>
            </a:r>
            <a:r>
              <a:rPr lang="en-US" dirty="0"/>
              <a:t>of the word </a:t>
            </a:r>
            <a:r>
              <a:rPr lang="en-US" b="1" dirty="0"/>
              <a:t>language</a:t>
            </a:r>
            <a:r>
              <a:rPr lang="en-US" dirty="0"/>
              <a:t>,  the Swiss linguist Ferdinand de Saussure (1857–1913) proposed the French terms: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b="1" dirty="0"/>
              <a:t>parole</a:t>
            </a:r>
            <a:r>
              <a:rPr lang="en-US" dirty="0"/>
              <a:t> to refer to </a:t>
            </a:r>
            <a:r>
              <a:rPr lang="en-US" b="1" u="sng" dirty="0"/>
              <a:t>actual language use </a:t>
            </a:r>
            <a:r>
              <a:rPr lang="en-US" dirty="0"/>
              <a:t>(i.e. to concrete utterances) 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b="1" dirty="0"/>
              <a:t>langue</a:t>
            </a:r>
            <a:r>
              <a:rPr lang="en-US" dirty="0"/>
              <a:t> for a speech community’s </a:t>
            </a:r>
            <a:r>
              <a:rPr lang="en-US" b="1" u="sng" dirty="0"/>
              <a:t>shared knowledge of a language</a:t>
            </a:r>
            <a:r>
              <a:rPr lang="en-US" dirty="0"/>
              <a:t> (i.e. for the language system).</a:t>
            </a:r>
          </a:p>
        </p:txBody>
      </p:sp>
    </p:spTree>
    <p:extLst>
      <p:ext uri="{BB962C8B-B14F-4D97-AF65-F5344CB8AC3E}">
        <p14:creationId xmlns:p14="http://schemas.microsoft.com/office/powerpoint/2010/main" val="22327345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FC4A-C44D-4851-711B-ECA11731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243207"/>
            <a:ext cx="7082790" cy="5689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 </a:t>
            </a:r>
            <a:r>
              <a:rPr lang="en-US" b="1" dirty="0"/>
              <a:t>Spelling Reform Through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5670-F0C5-ED72-B2AF-38359B2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894080"/>
            <a:ext cx="8605520" cy="59639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16th century</a:t>
            </a:r>
            <a:r>
              <a:rPr lang="en-US" sz="2400" dirty="0"/>
              <a:t>: Efforts to remove spelling irregularities begin.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Advocates of spelling reform include notable figures like </a:t>
            </a:r>
            <a:r>
              <a:rPr lang="en-US" sz="2400" b="1" dirty="0"/>
              <a:t>Benjamin Franklin, Charles Darwin, Alfred Lord Tennyson, Andrew Carnegie, Theodore Roosevelt, and George Bernard Shaw</a:t>
            </a:r>
            <a:r>
              <a:rPr lang="en-US" sz="2400" dirty="0"/>
              <a:t>, along with language professionals.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Organizations like the </a:t>
            </a:r>
            <a:r>
              <a:rPr lang="en-US" sz="2400" b="1" dirty="0"/>
              <a:t>Simplified Spelling Society </a:t>
            </a:r>
            <a:r>
              <a:rPr lang="en-US" sz="2400" dirty="0"/>
              <a:t>in Britain and the </a:t>
            </a:r>
            <a:r>
              <a:rPr lang="en-US" sz="2400" b="1" dirty="0"/>
              <a:t>Reformed Spelling Association </a:t>
            </a:r>
            <a:r>
              <a:rPr lang="en-US" sz="2400" dirty="0"/>
              <a:t>in the United States advocate spelling system changes.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Despite various attempts, </a:t>
            </a:r>
            <a:r>
              <a:rPr lang="en-US" sz="2400" b="1" dirty="0"/>
              <a:t>English orthography remains </a:t>
            </a:r>
            <a:r>
              <a:rPr lang="en-US" sz="2400" dirty="0"/>
              <a:t>largely resistant to reform.</a:t>
            </a:r>
          </a:p>
        </p:txBody>
      </p:sp>
    </p:spTree>
    <p:extLst>
      <p:ext uri="{BB962C8B-B14F-4D97-AF65-F5344CB8AC3E}">
        <p14:creationId xmlns:p14="http://schemas.microsoft.com/office/powerpoint/2010/main" val="16438196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3F43E-05D7-EE22-1DA1-AB9C836F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Phonetics Transcription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49EAA-6FDF-69FE-01B5-9FB4758E0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690688"/>
            <a:ext cx="8595360" cy="4892991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b="1" dirty="0"/>
              <a:t>Accurate representation </a:t>
            </a:r>
            <a:r>
              <a:rPr lang="en-US" dirty="0"/>
              <a:t>of speech sounds relies on a systematic method.</a:t>
            </a:r>
          </a:p>
          <a:p>
            <a:pPr algn="just">
              <a:lnSpc>
                <a:spcPct val="160000"/>
              </a:lnSpc>
            </a:pPr>
            <a:r>
              <a:rPr lang="en-US" b="1" dirty="0"/>
              <a:t>Traditional spelling </a:t>
            </a:r>
            <a:r>
              <a:rPr lang="en-US" dirty="0"/>
              <a:t>lacks consistency in representing sounds.</a:t>
            </a:r>
          </a:p>
          <a:p>
            <a:pPr algn="just">
              <a:lnSpc>
                <a:spcPct val="160000"/>
              </a:lnSpc>
            </a:pPr>
            <a:r>
              <a:rPr lang="en-US" b="1" dirty="0"/>
              <a:t>Phonographic relationship</a:t>
            </a:r>
            <a:r>
              <a:rPr lang="en-US" dirty="0"/>
              <a:t>: Each sound corresponds consistently to a specific symbol, ensuring </a:t>
            </a:r>
            <a:r>
              <a:rPr lang="en-US" b="1" dirty="0"/>
              <a:t>one-to-one mapping.</a:t>
            </a:r>
          </a:p>
          <a:p>
            <a:pPr algn="just">
              <a:lnSpc>
                <a:spcPct val="160000"/>
              </a:lnSpc>
            </a:pPr>
            <a:r>
              <a:rPr lang="en-US" b="1" dirty="0"/>
              <a:t>Phonetic symbols </a:t>
            </a:r>
            <a:r>
              <a:rPr lang="en-US" dirty="0"/>
              <a:t>are used to represent speech sounds, </a:t>
            </a:r>
            <a:r>
              <a:rPr lang="en-US" u="sng" dirty="0"/>
              <a:t>forming a phonetic alphabet.</a:t>
            </a:r>
          </a:p>
          <a:p>
            <a:pPr algn="just">
              <a:lnSpc>
                <a:spcPct val="160000"/>
              </a:lnSpc>
            </a:pPr>
            <a:r>
              <a:rPr lang="en-US" b="1" dirty="0"/>
              <a:t>Diacritics </a:t>
            </a:r>
            <a:r>
              <a:rPr lang="en-US" dirty="0"/>
              <a:t>are additional marks to denote slight sound variations.</a:t>
            </a:r>
          </a:p>
          <a:p>
            <a:pPr algn="just">
              <a:lnSpc>
                <a:spcPct val="160000"/>
              </a:lnSpc>
            </a:pPr>
            <a:r>
              <a:rPr lang="en-US" b="1" dirty="0"/>
              <a:t>Phonetic transcription</a:t>
            </a:r>
            <a:r>
              <a:rPr lang="en-US" dirty="0"/>
              <a:t>: The process of writing spoken language in phonetic symbols and the resulting text.</a:t>
            </a:r>
          </a:p>
        </p:txBody>
      </p:sp>
    </p:spTree>
    <p:extLst>
      <p:ext uri="{BB962C8B-B14F-4D97-AF65-F5344CB8AC3E}">
        <p14:creationId xmlns:p14="http://schemas.microsoft.com/office/powerpoint/2010/main" val="19425542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F085-7779-A26F-BBE9-F8FB7FB8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effectLst/>
                <a:latin typeface="Söhne"/>
              </a:rPr>
              <a:t>The International Phonetic Alphabet (IPA)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5FE2E-D150-BA6E-6362-614C15925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825624"/>
            <a:ext cx="8300720" cy="466724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The most widely used phonetic alphabet for representing speech sounds is the </a:t>
            </a:r>
            <a:r>
              <a:rPr lang="en-US" b="1" dirty="0"/>
              <a:t>International Phonetic Alphabet (IPA).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First </a:t>
            </a:r>
            <a:r>
              <a:rPr lang="en-US" b="1" dirty="0"/>
              <a:t>published in 1888 </a:t>
            </a:r>
            <a:r>
              <a:rPr lang="en-US" dirty="0"/>
              <a:t>by the International Phonetic Association in France.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Continuously revised and updated, with </a:t>
            </a:r>
            <a:r>
              <a:rPr lang="en-US" b="1" dirty="0"/>
              <a:t>the latest revision in 2005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Initially developed by French and British language teachers based on a concept by </a:t>
            </a:r>
            <a:r>
              <a:rPr lang="en-US" b="1" dirty="0"/>
              <a:t>Danish linguist Otto Jespersen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The IPA is used in </a:t>
            </a:r>
            <a:r>
              <a:rPr lang="en-US" b="1" dirty="0"/>
              <a:t>English-language dictionaries worldwide</a:t>
            </a:r>
            <a:r>
              <a:rPr lang="en-US" dirty="0"/>
              <a:t>, except for American publications.</a:t>
            </a:r>
          </a:p>
        </p:txBody>
      </p:sp>
    </p:spTree>
    <p:extLst>
      <p:ext uri="{BB962C8B-B14F-4D97-AF65-F5344CB8AC3E}">
        <p14:creationId xmlns:p14="http://schemas.microsoft.com/office/powerpoint/2010/main" val="16266494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CBD3E-67A7-B3B6-0E63-086A9F733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effectLst/>
                <a:latin typeface="Söhne"/>
              </a:rPr>
              <a:t>The International Phonetic Alphabet (IPA)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E42E4-F38B-DB7C-161B-CD2DEA0A1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18640"/>
            <a:ext cx="8412480" cy="485648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4200" dirty="0"/>
              <a:t>IPA lacks the ability to </a:t>
            </a:r>
            <a:r>
              <a:rPr lang="en-US" sz="4200" b="1" dirty="0"/>
              <a:t>transcribe prosodic features </a:t>
            </a:r>
            <a:r>
              <a:rPr lang="en-US" sz="4200" dirty="0"/>
              <a:t>like rhythm and intonation.</a:t>
            </a:r>
          </a:p>
          <a:p>
            <a:pPr algn="just">
              <a:lnSpc>
                <a:spcPct val="170000"/>
              </a:lnSpc>
            </a:pPr>
            <a:r>
              <a:rPr lang="en-US" sz="4200" dirty="0"/>
              <a:t>Some IPA symbols resemble ordinary Roman letters, but </a:t>
            </a:r>
            <a:r>
              <a:rPr lang="en-US" sz="4200" b="1" dirty="0"/>
              <a:t>they may not always correspond </a:t>
            </a:r>
            <a:r>
              <a:rPr lang="en-US" sz="4200" dirty="0"/>
              <a:t>to expected sounds in English or German.</a:t>
            </a:r>
          </a:p>
          <a:p>
            <a:pPr algn="just">
              <a:lnSpc>
                <a:spcPct val="170000"/>
              </a:lnSpc>
            </a:pPr>
            <a:r>
              <a:rPr lang="en-US" sz="4200" dirty="0"/>
              <a:t>Memorizing IPA symbols should be done without preconceptions based on conventional alphabets.</a:t>
            </a:r>
          </a:p>
          <a:p>
            <a:pPr algn="just">
              <a:lnSpc>
                <a:spcPct val="170000"/>
              </a:lnSpc>
            </a:pPr>
            <a:r>
              <a:rPr lang="en-US" sz="4200" dirty="0"/>
              <a:t>To distinguish </a:t>
            </a:r>
            <a:r>
              <a:rPr lang="en-US" sz="4200" b="1" dirty="0"/>
              <a:t>phonetic symbols </a:t>
            </a:r>
            <a:r>
              <a:rPr lang="en-US" sz="4200" dirty="0"/>
              <a:t>from letters, square brackets [ ] indicate concrete utterances, </a:t>
            </a:r>
            <a:r>
              <a:rPr lang="en-US" sz="4200" b="1" dirty="0"/>
              <a:t>slashes // represent abstract sounds</a:t>
            </a:r>
            <a:r>
              <a:rPr lang="en-US" sz="4200" dirty="0"/>
              <a:t>, and </a:t>
            </a:r>
            <a:r>
              <a:rPr lang="en-US" sz="4200" b="1" dirty="0"/>
              <a:t>pointed brackets </a:t>
            </a:r>
            <a:r>
              <a:rPr lang="en-US" sz="4200" dirty="0"/>
              <a:t>&lt; &gt;, single quotation marks, or italics indicate letters.</a:t>
            </a:r>
          </a:p>
          <a:p>
            <a:pPr algn="just">
              <a:lnSpc>
                <a:spcPct val="170000"/>
              </a:lnSpc>
            </a:pPr>
            <a:r>
              <a:rPr lang="en-US" sz="4200" dirty="0"/>
              <a:t>IPA symbols representing English sounds can be found on the </a:t>
            </a:r>
            <a:r>
              <a:rPr lang="en-US" sz="4200" b="1" dirty="0"/>
              <a:t>inside front cover </a:t>
            </a:r>
            <a:r>
              <a:rPr lang="en-US" sz="4200" dirty="0"/>
              <a:t>of the manual.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478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1101E-EFC9-952D-934E-5F300B67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Features Relevant to Describing Speech 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AF068-4DD1-5781-C4D9-AED57C007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818640"/>
            <a:ext cx="8646160" cy="467423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When describing the pronunciation of a speaker or speech community, it starts with </a:t>
            </a:r>
            <a:r>
              <a:rPr lang="en-US" sz="2000" u="sng" dirty="0"/>
              <a:t>analyzing individual sounds within their dialect</a:t>
            </a:r>
            <a:r>
              <a:rPr lang="en-US" sz="20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Nine features are considered for describing speech sounds.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These features fall into two main categories:</a:t>
            </a:r>
          </a:p>
          <a:p>
            <a:pPr algn="just">
              <a:lnSpc>
                <a:spcPct val="150000"/>
              </a:lnSpc>
            </a:pPr>
            <a:r>
              <a:rPr lang="en-US" sz="2200" b="1" dirty="0"/>
              <a:t>Category 1: Phonetically Relevant Features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Characteristics that describe </a:t>
            </a:r>
            <a:r>
              <a:rPr lang="en-US" sz="2000" b="1" dirty="0"/>
              <a:t>the physical aspects of English sounds </a:t>
            </a:r>
            <a:r>
              <a:rPr lang="en-US" sz="2000" dirty="0"/>
              <a:t>with </a:t>
            </a:r>
            <a:r>
              <a:rPr lang="en-US" sz="2000" b="1" dirty="0"/>
              <a:t>little impact on their function</a:t>
            </a:r>
            <a:r>
              <a:rPr lang="en-US" sz="2000" dirty="0"/>
              <a:t> within the sound system.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Mainly for </a:t>
            </a:r>
            <a:r>
              <a:rPr lang="en-US" sz="2000" b="1" dirty="0"/>
              <a:t>precise phonetic description</a:t>
            </a:r>
            <a:r>
              <a:rPr lang="en-US" sz="20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/>
              <a:t>Limited relevance to segmental phonology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90894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2A88-DED4-DF27-830F-242AA156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Phonologically relevant features: Distinctive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7B9A9-211E-E3EE-A391-22CA8FE8E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8533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Category 2: </a:t>
            </a:r>
            <a:r>
              <a:rPr lang="en-US" sz="2400" b="1" dirty="0"/>
              <a:t>Phonologically Relevant Features</a:t>
            </a:r>
            <a:r>
              <a:rPr lang="en-US" sz="24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Features that are </a:t>
            </a:r>
            <a:r>
              <a:rPr lang="en-US" sz="2400" b="1" dirty="0"/>
              <a:t>both phonetically and phonologically relevant in English.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These features </a:t>
            </a:r>
            <a:r>
              <a:rPr lang="en-US" sz="2400" b="1" dirty="0"/>
              <a:t>differentiate meanings</a:t>
            </a:r>
            <a:r>
              <a:rPr lang="en-US" sz="2400" dirty="0"/>
              <a:t>, e.g., explaining distinctions like "cab" and "cap" or "serve" and "surf."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Referred to as </a:t>
            </a:r>
            <a:r>
              <a:rPr lang="en-US" sz="2400" b="1" dirty="0"/>
              <a:t>distinctive or relevant features</a:t>
            </a:r>
            <a:r>
              <a:rPr lang="en-US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Vital for </a:t>
            </a:r>
            <a:r>
              <a:rPr lang="en-US" sz="2400" b="1" dirty="0"/>
              <a:t>understanding the role of sounds </a:t>
            </a:r>
            <a:r>
              <a:rPr lang="en-US" sz="2400" dirty="0"/>
              <a:t>within the sound system.</a:t>
            </a:r>
          </a:p>
        </p:txBody>
      </p:sp>
    </p:spTree>
    <p:extLst>
      <p:ext uri="{BB962C8B-B14F-4D97-AF65-F5344CB8AC3E}">
        <p14:creationId xmlns:p14="http://schemas.microsoft.com/office/powerpoint/2010/main" val="39391338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D44BF-BD6B-952B-74F0-D4EDB145C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Phonetic Feature - Loudness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076F2-2BF9-90E9-4894-901FD669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040" y="1544321"/>
            <a:ext cx="8199120" cy="50901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2000" dirty="0"/>
              <a:t>Loudness is a fundamental phonetic property of speech sounds and spoken language.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It is linked to the amplitude of vocal fold vibration, which occurs in the larynx (voice box).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Increased amplitude results in a louder sound.</a:t>
            </a:r>
          </a:p>
          <a:p>
            <a:pPr>
              <a:lnSpc>
                <a:spcPct val="170000"/>
              </a:lnSpc>
            </a:pPr>
            <a:r>
              <a:rPr lang="en-US" sz="2000" b="1" dirty="0"/>
              <a:t>A Suprasegmental Feature: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Loudness is a </a:t>
            </a:r>
            <a:r>
              <a:rPr lang="en-US" sz="2000" b="1" dirty="0"/>
              <a:t>suprasegmental or prosodic feature.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It contributes to </a:t>
            </a:r>
            <a:r>
              <a:rPr lang="en-US" sz="2000" b="1" dirty="0"/>
              <a:t>distinctions in stress, along with pitch, duration, and sound quality.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Examples: "record" (noun) vs. "record" (verb), also conveying emotional states like anger.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However, in segmental phonology (individual sound analysis), </a:t>
            </a:r>
            <a:r>
              <a:rPr lang="en-US" sz="2000" b="1" dirty="0"/>
              <a:t>loudness doesn't alter a sound's function.</a:t>
            </a:r>
          </a:p>
          <a:p>
            <a:pPr>
              <a:lnSpc>
                <a:spcPct val="170000"/>
              </a:lnSpc>
            </a:pPr>
            <a:r>
              <a:rPr lang="en-US" sz="2000" dirty="0"/>
              <a:t>Loudness is </a:t>
            </a:r>
            <a:r>
              <a:rPr lang="en-US" sz="2000" b="1" dirty="0"/>
              <a:t>not a distinctive feature in segmental phonology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67624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effectLst/>
                <a:latin typeface="Söhne"/>
              </a:rPr>
              <a:t>Phonetic Feature - Pitch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261350" cy="480885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Pitch is a crucial phonetic characteristic linked to </a:t>
            </a:r>
            <a:r>
              <a:rPr lang="en-US" b="1" dirty="0"/>
              <a:t>the frequency of vocal fold vibration</a:t>
            </a:r>
            <a:r>
              <a:rPr lang="en-US" dirty="0"/>
              <a:t>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Faster vocal fold vibrations </a:t>
            </a:r>
            <a:r>
              <a:rPr lang="en-US" dirty="0"/>
              <a:t>result in higher pitch (tones).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Similar to loudness, pitch can </a:t>
            </a:r>
            <a:r>
              <a:rPr lang="en-US" b="1" dirty="0"/>
              <a:t>distinguish meaning on a suprasegmental level.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It's a </a:t>
            </a:r>
            <a:r>
              <a:rPr lang="en-US" b="1" dirty="0"/>
              <a:t>component of stress</a:t>
            </a:r>
            <a:r>
              <a:rPr lang="en-US" dirty="0"/>
              <a:t> and influences intonation in connected speech.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Stress and pitch variations </a:t>
            </a:r>
            <a:r>
              <a:rPr lang="en-US" dirty="0"/>
              <a:t>determine whether a sentence is a statement or a question.</a:t>
            </a:r>
          </a:p>
        </p:txBody>
      </p:sp>
    </p:spTree>
    <p:extLst>
      <p:ext uri="{BB962C8B-B14F-4D97-AF65-F5344CB8AC3E}">
        <p14:creationId xmlns:p14="http://schemas.microsoft.com/office/powerpoint/2010/main" val="9029943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Pitch: Tone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690690"/>
            <a:ext cx="8239760" cy="480218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b="1" dirty="0"/>
              <a:t>Tone Languages: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In over half the world's languages (tone languages), pitch changes can alter a sound's function, changing the basic meaning of a word.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Examples include many Asian and Native American languages, as well as over 1,000 tone languages in Africa.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English, including RP and other English accents, is not a tone language.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In English, pitch does </a:t>
            </a:r>
            <a:r>
              <a:rPr lang="en-US" b="1" dirty="0"/>
              <a:t>not serve as a distinctive feature </a:t>
            </a:r>
            <a:r>
              <a:rPr lang="en-US" dirty="0"/>
              <a:t>in segmental phonology.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438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Tone of Voice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1690690"/>
            <a:ext cx="8219440" cy="503523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Distinction between sound quality and tone of voice.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Sound quality is characterized by distinctive features.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Example: The sound "see" has the same quality, regardless of loudness, pitch, or duration.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Tone of voice, also known as </a:t>
            </a:r>
            <a:r>
              <a:rPr lang="en-US" b="1" dirty="0"/>
              <a:t>voice quality or timbre</a:t>
            </a:r>
            <a:r>
              <a:rPr lang="en-US" dirty="0"/>
              <a:t>, refers to </a:t>
            </a:r>
            <a:r>
              <a:rPr lang="en-US" b="1" dirty="0"/>
              <a:t>the perceived "color" difference in two voices with otherwise identical phonetic features.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Comparable to the difference in tones between musical instruments.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Variations in tone of voice result from </a:t>
            </a:r>
            <a:r>
              <a:rPr lang="en-US" b="1" dirty="0"/>
              <a:t>different vocal fold vibration patterns and their impact on soundwaves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295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03F9-8EA8-9432-7790-85697D2B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Performance vs.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ED136-95D5-0DAB-D18E-3DB593F2F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American linguist Noam Chomsky (b. 1928), put forward a similar dichotomy, but he used performance and competence.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Performance</a:t>
            </a:r>
            <a:r>
              <a:rPr lang="en-US" dirty="0"/>
              <a:t> is the actual language use of an individual speaker.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Competence</a:t>
            </a:r>
            <a:r>
              <a:rPr lang="en-US" dirty="0"/>
              <a:t> is that individual speaker’s knowledge of the language.</a:t>
            </a:r>
          </a:p>
        </p:txBody>
      </p:sp>
    </p:spTree>
    <p:extLst>
      <p:ext uri="{BB962C8B-B14F-4D97-AF65-F5344CB8AC3E}">
        <p14:creationId xmlns:p14="http://schemas.microsoft.com/office/powerpoint/2010/main" val="26367213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Tone of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027670" cy="466724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Tone of voice, like loudness and pitch, is </a:t>
            </a:r>
            <a:r>
              <a:rPr lang="en-US" b="1" dirty="0"/>
              <a:t>a feature of spoken language and individual sounds.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It's considered a </a:t>
            </a:r>
            <a:r>
              <a:rPr lang="en-US" b="1" dirty="0"/>
              <a:t>paralinguistic feature</a:t>
            </a:r>
            <a:r>
              <a:rPr lang="en-US" dirty="0"/>
              <a:t>, </a:t>
            </a:r>
            <a:r>
              <a:rPr lang="en-US" u="sng" dirty="0"/>
              <a:t>not typically a suprasegmental feature.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Describes characteristics such as </a:t>
            </a:r>
            <a:r>
              <a:rPr lang="en-US" u="sng" dirty="0"/>
              <a:t>female, feminine, male, masculine, harsh, breathy, murmured, creaky, or thin voices</a:t>
            </a:r>
            <a:r>
              <a:rPr lang="en-US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Helps </a:t>
            </a:r>
            <a:r>
              <a:rPr lang="en-US" u="sng" dirty="0"/>
              <a:t>identify a speaker's gender, age, emotional state, and more</a:t>
            </a:r>
            <a:r>
              <a:rPr lang="en-US" dirty="0"/>
              <a:t>. 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Unlike distinctive features, tone of voice </a:t>
            </a:r>
            <a:r>
              <a:rPr lang="en-US" u="sng" dirty="0"/>
              <a:t>doesn't change the function of individual speech sounds.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It's </a:t>
            </a:r>
            <a:r>
              <a:rPr lang="en-US" b="1" dirty="0"/>
              <a:t>not a distinctive feature </a:t>
            </a:r>
            <a:r>
              <a:rPr lang="en-US" dirty="0"/>
              <a:t>in the segmental phonology of English accents.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536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Duration and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808480"/>
            <a:ext cx="8321040" cy="4602479"/>
          </a:xfrm>
        </p:spPr>
        <p:txBody>
          <a:bodyPr/>
          <a:lstStyle/>
          <a:p>
            <a:r>
              <a:rPr lang="en-US" dirty="0"/>
              <a:t>Duration and length (sound quantity) both refer to the time a sound is sustained.</a:t>
            </a:r>
          </a:p>
          <a:p>
            <a:r>
              <a:rPr lang="en-US" dirty="0"/>
              <a:t>‘Duration’ typically refers to </a:t>
            </a:r>
            <a:r>
              <a:rPr lang="en-US" b="1" dirty="0"/>
              <a:t>the absolute or actual time taken in sound articulation</a:t>
            </a:r>
            <a:r>
              <a:rPr lang="en-US" dirty="0"/>
              <a:t>.</a:t>
            </a:r>
          </a:p>
          <a:p>
            <a:r>
              <a:rPr lang="en-US" dirty="0"/>
              <a:t>For example, the final sound in "see" can vary in duration depending on the speaker, emphasis, and other factors.</a:t>
            </a:r>
          </a:p>
          <a:p>
            <a:r>
              <a:rPr lang="en-US" b="1" dirty="0"/>
              <a:t>Duration is a purely phonetic concept</a:t>
            </a:r>
            <a:r>
              <a:rPr lang="en-US" dirty="0"/>
              <a:t>; it </a:t>
            </a:r>
            <a:r>
              <a:rPr lang="en-US" b="1" dirty="0"/>
              <a:t>doesn't change</a:t>
            </a:r>
            <a:r>
              <a:rPr lang="en-US" dirty="0"/>
              <a:t> the </a:t>
            </a:r>
            <a:r>
              <a:rPr lang="en-US" u="sng" dirty="0"/>
              <a:t>function or sound quality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4699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Length in Phonology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403590" cy="49307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/>
              <a:t>"Length" usually pertains to phonology, representing the perceived relative time a sound is sustained from the listener's perspective.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Example: "fool" and "full" - "long u" and "short u."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Length can be considered </a:t>
            </a:r>
            <a:r>
              <a:rPr lang="en-US" b="1" dirty="0"/>
              <a:t>a phonological concept </a:t>
            </a:r>
            <a:r>
              <a:rPr lang="en-US" dirty="0"/>
              <a:t>since it differentiates functions within the English sound system.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It can help </a:t>
            </a:r>
            <a:r>
              <a:rPr lang="en-US" b="1" dirty="0"/>
              <a:t>distinguish meaning </a:t>
            </a:r>
            <a:r>
              <a:rPr lang="en-US" dirty="0"/>
              <a:t>and is counted among distinctive features by some linguists.</a:t>
            </a:r>
          </a:p>
        </p:txBody>
      </p:sp>
    </p:spTree>
    <p:extLst>
      <p:ext uri="{BB962C8B-B14F-4D97-AF65-F5344CB8AC3E}">
        <p14:creationId xmlns:p14="http://schemas.microsoft.com/office/powerpoint/2010/main" val="21113409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Complex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1869441"/>
            <a:ext cx="8412480" cy="462343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b="1" dirty="0"/>
              <a:t>Length differences </a:t>
            </a:r>
            <a:r>
              <a:rPr lang="en-US" dirty="0"/>
              <a:t>are often accompanied by sound quality variations.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Quality distinctions are more significant in perception than just differences in length.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Labels like "long u" and "short u" can be misleading.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length is mainly considered phonetically relevant in this book.</a:t>
            </a:r>
          </a:p>
        </p:txBody>
      </p:sp>
    </p:spTree>
    <p:extLst>
      <p:ext uri="{BB962C8B-B14F-4D97-AF65-F5344CB8AC3E}">
        <p14:creationId xmlns:p14="http://schemas.microsoft.com/office/powerpoint/2010/main" val="34095482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Air-Stream Mechanism in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en-US" dirty="0"/>
              <a:t>All speech sounds involve the movement of air.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Most sounds in world languages are produced by expelling air from the lungs through the trachea, a process known as </a:t>
            </a:r>
            <a:r>
              <a:rPr lang="en-US" b="1" dirty="0"/>
              <a:t>egressive pulmonic airstream</a:t>
            </a:r>
            <a:r>
              <a:rPr lang="en-US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Virtually all English sounds are produced through this </a:t>
            </a:r>
            <a:r>
              <a:rPr lang="en-US" b="1" dirty="0"/>
              <a:t>egressive pulmonic </a:t>
            </a:r>
            <a:r>
              <a:rPr lang="en-US" dirty="0"/>
              <a:t>mechanism.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In English, the air-stream mechanism </a:t>
            </a:r>
            <a:r>
              <a:rPr lang="en-US" b="1" dirty="0"/>
              <a:t>isn't a distinctive feature.</a:t>
            </a:r>
          </a:p>
        </p:txBody>
      </p:sp>
    </p:spTree>
    <p:extLst>
      <p:ext uri="{BB962C8B-B14F-4D97-AF65-F5344CB8AC3E}">
        <p14:creationId xmlns:p14="http://schemas.microsoft.com/office/powerpoint/2010/main" val="20946538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Variation in Air-Stream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889760"/>
            <a:ext cx="8432800" cy="471423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While </a:t>
            </a:r>
            <a:r>
              <a:rPr lang="en-US" b="1" dirty="0"/>
              <a:t>egressive pulmonic </a:t>
            </a:r>
            <a:r>
              <a:rPr lang="en-US" dirty="0"/>
              <a:t>is </a:t>
            </a:r>
            <a:r>
              <a:rPr lang="en-US" b="1" dirty="0"/>
              <a:t>the primary mechanism</a:t>
            </a:r>
            <a:r>
              <a:rPr lang="en-US" dirty="0"/>
              <a:t> using </a:t>
            </a:r>
            <a:r>
              <a:rPr lang="en-US" u="sng" dirty="0"/>
              <a:t>lung air, some languages employ different air-stream mechanisms.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Three other common mechanism</a:t>
            </a:r>
            <a:r>
              <a:rPr lang="en-US" dirty="0"/>
              <a:t>s are found, especially in </a:t>
            </a:r>
            <a:r>
              <a:rPr lang="en-US" b="1" dirty="0"/>
              <a:t>African languages</a:t>
            </a:r>
            <a:r>
              <a:rPr lang="en-US" dirty="0"/>
              <a:t>: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Egressive glottalic</a:t>
            </a:r>
            <a:r>
              <a:rPr lang="en-US" dirty="0"/>
              <a:t>: </a:t>
            </a:r>
            <a:r>
              <a:rPr lang="en-US" b="1" dirty="0"/>
              <a:t>Air is pushed up from the space between the vocal folds, known as the glottis, resulting in </a:t>
            </a:r>
            <a:r>
              <a:rPr lang="en-US" b="1" i="1" u="sng" dirty="0"/>
              <a:t>ejective sounds</a:t>
            </a:r>
            <a:r>
              <a:rPr lang="en-US" i="1" u="sng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Ingressive glottalic</a:t>
            </a:r>
            <a:r>
              <a:rPr lang="en-US" dirty="0"/>
              <a:t>: </a:t>
            </a:r>
            <a:r>
              <a:rPr lang="en-US" b="1" dirty="0"/>
              <a:t>The glottis moves air inward, creating </a:t>
            </a:r>
            <a:r>
              <a:rPr lang="en-US" b="1" i="1" dirty="0"/>
              <a:t>implosive sounds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Ingressive velaric</a:t>
            </a:r>
            <a:r>
              <a:rPr lang="en-US" dirty="0"/>
              <a:t>: </a:t>
            </a:r>
            <a:r>
              <a:rPr lang="en-US" u="sng" dirty="0"/>
              <a:t>Air is drawn in by movements against the back part of the mouth's roof, known as the velum or soft palate, producing click sounds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Languages with click sounds </a:t>
            </a:r>
            <a:r>
              <a:rPr lang="en-US" dirty="0"/>
              <a:t>are often referred to as </a:t>
            </a:r>
            <a:r>
              <a:rPr lang="en-US" b="1" dirty="0"/>
              <a:t>"click languages."</a:t>
            </a:r>
          </a:p>
        </p:txBody>
      </p:sp>
    </p:spTree>
    <p:extLst>
      <p:ext uri="{BB962C8B-B14F-4D97-AF65-F5344CB8AC3E}">
        <p14:creationId xmlns:p14="http://schemas.microsoft.com/office/powerpoint/2010/main" val="29934499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Voicedness</a:t>
            </a:r>
            <a:r>
              <a:rPr lang="en-US" b="1" dirty="0"/>
              <a:t> and Voicelessness: Glottal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All English sounds are produced using an egressive pulmonic air-stream mechanism that passes through the glottis.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glottis is defined as [the space between the vocal folds, situated behind the Adam's apple in the larynx].</a:t>
            </a:r>
          </a:p>
        </p:txBody>
      </p:sp>
    </p:spTree>
    <p:extLst>
      <p:ext uri="{BB962C8B-B14F-4D97-AF65-F5344CB8AC3E}">
        <p14:creationId xmlns:p14="http://schemas.microsoft.com/office/powerpoint/2010/main" val="19862346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Voiced 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Voiced sounds occur when the glottis is narrow, causing the vocal folds to vibrate.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You can detect </a:t>
            </a:r>
            <a:r>
              <a:rPr lang="en-US" b="1" dirty="0"/>
              <a:t>voiced </a:t>
            </a:r>
            <a:r>
              <a:rPr lang="en-US" dirty="0"/>
              <a:t>sounds by feeling the vibration of the vocal folds with your fingers on the larynx or by closing your ears while speaking.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Example: The word "zeal" consists of all voiced sounds, with continuous vocal fold vibration.</a:t>
            </a:r>
          </a:p>
        </p:txBody>
      </p:sp>
    </p:spTree>
    <p:extLst>
      <p:ext uri="{BB962C8B-B14F-4D97-AF65-F5344CB8AC3E}">
        <p14:creationId xmlns:p14="http://schemas.microsoft.com/office/powerpoint/2010/main" val="20957622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Voiceless 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027670" cy="466724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Voiceless sounds happen when the </a:t>
            </a:r>
            <a:r>
              <a:rPr lang="en-US" u="sng" dirty="0"/>
              <a:t>glottis is open</a:t>
            </a:r>
            <a:r>
              <a:rPr lang="en-US" dirty="0"/>
              <a:t>, allowing air to pass through without vocal fold vibration.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In the word "seal," you won't sense vocal fold vibration on the first sound, but it begins on the second sound.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This means the first sound in "seal" is </a:t>
            </a:r>
            <a:r>
              <a:rPr lang="en-US" u="sng" dirty="0"/>
              <a:t>voiceless</a:t>
            </a:r>
            <a:r>
              <a:rPr lang="en-US" dirty="0"/>
              <a:t>, while the other two are voiced.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Whispering</a:t>
            </a:r>
            <a:r>
              <a:rPr lang="en-US" dirty="0"/>
              <a:t> makes all speech sounds voiceless, even in words like "zeal" and the final sounds in "seal."</a:t>
            </a:r>
          </a:p>
        </p:txBody>
      </p:sp>
    </p:spTree>
    <p:extLst>
      <p:ext uri="{BB962C8B-B14F-4D97-AF65-F5344CB8AC3E}">
        <p14:creationId xmlns:p14="http://schemas.microsoft.com/office/powerpoint/2010/main" val="22387636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Glottal 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735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Glottal closure occurs when the vocal folds are firmly pressed together, blocking the air-stream entirely.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produces a sound called a </a:t>
            </a:r>
            <a:r>
              <a:rPr lang="en-US" b="1" u="sng" dirty="0"/>
              <a:t>glottal stop </a:t>
            </a:r>
            <a:r>
              <a:rPr lang="en-US" dirty="0"/>
              <a:t>or glottal plosive.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While less relevant in RP, it appears occasionally in educated speech, especially in London accents.</a:t>
            </a:r>
          </a:p>
        </p:txBody>
      </p:sp>
    </p:spTree>
    <p:extLst>
      <p:ext uri="{BB962C8B-B14F-4D97-AF65-F5344CB8AC3E}">
        <p14:creationId xmlns:p14="http://schemas.microsoft.com/office/powerpoint/2010/main" val="75186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A26C2-C5F1-9AE4-E783-612D7728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Four Core Areas of Linguistics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65EFF-3C74-C49D-12A1-573EAC7B6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system or structure of a language (</a:t>
            </a:r>
            <a:r>
              <a:rPr lang="en-US" b="1" dirty="0"/>
              <a:t>langue or competence</a:t>
            </a:r>
            <a:r>
              <a:rPr lang="en-US" dirty="0"/>
              <a:t>) can be described at </a:t>
            </a:r>
            <a:r>
              <a:rPr lang="en-US" u="sng" dirty="0"/>
              <a:t>four</a:t>
            </a:r>
            <a:r>
              <a:rPr lang="en-US" dirty="0"/>
              <a:t> different levels. </a:t>
            </a:r>
          </a:p>
          <a:p>
            <a:pPr>
              <a:lnSpc>
                <a:spcPct val="200000"/>
              </a:lnSpc>
            </a:pPr>
            <a:r>
              <a:rPr lang="en-US" dirty="0"/>
              <a:t>They form the core areas of linguistics, sometimes called </a:t>
            </a:r>
            <a:r>
              <a:rPr lang="en-US" b="1" u="sng" dirty="0"/>
              <a:t>microlinguistics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201059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Distinctive Feature - Voiced/Voiceless Contrast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1825625"/>
            <a:ext cx="822071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The voiced/voiceless contrast can distinguish meaning in some cases (e.g., "zeal" vs. "seal").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Some linguists consider it a distinctive feature in English.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However, it doesn't always differentiate meaning, as we'll see shortly.</a:t>
            </a:r>
          </a:p>
        </p:txBody>
      </p:sp>
    </p:spTree>
    <p:extLst>
      <p:ext uri="{BB962C8B-B14F-4D97-AF65-F5344CB8AC3E}">
        <p14:creationId xmlns:p14="http://schemas.microsoft.com/office/powerpoint/2010/main" val="25654150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Phonologically relevant features: Distinctive features: </a:t>
            </a:r>
            <a:br>
              <a:rPr lang="en-US" sz="3200" b="1" dirty="0"/>
            </a:br>
            <a:r>
              <a:rPr lang="en-US" sz="3200" b="1" dirty="0"/>
              <a:t>Intensity of Articulation - Lenis and Fortis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058150" cy="486981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The voiced/voiceless contrast discussed earlier is often accompanied by </a:t>
            </a:r>
            <a:r>
              <a:rPr lang="en-US" b="0" i="0" u="sng" dirty="0">
                <a:solidFill>
                  <a:srgbClr val="374151"/>
                </a:solidFill>
                <a:effectLst/>
                <a:latin typeface="Söhne"/>
              </a:rPr>
              <a:t>differences in the force of the air-stream.</a:t>
            </a:r>
          </a:p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English voiced sounds are </a:t>
            </a:r>
            <a:r>
              <a:rPr lang="en-US" b="0" i="0" u="sng" dirty="0">
                <a:solidFill>
                  <a:srgbClr val="374151"/>
                </a:solidFill>
                <a:effectLst/>
                <a:latin typeface="Söhne"/>
              </a:rPr>
              <a:t>typically produced with a weaker breath force and less muscular tension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, referred to as </a:t>
            </a: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lenis articulation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(soft).</a:t>
            </a:r>
          </a:p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English voiceless sounds are made with </a:t>
            </a:r>
            <a:r>
              <a:rPr lang="en-US" b="0" i="0" u="sng" dirty="0">
                <a:solidFill>
                  <a:srgbClr val="374151"/>
                </a:solidFill>
                <a:effectLst/>
                <a:latin typeface="Söhne"/>
              </a:rPr>
              <a:t>more force and higher tension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, known as </a:t>
            </a:r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fortis articulation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(strong).</a:t>
            </a:r>
          </a:p>
          <a:p>
            <a:pPr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Popular terms like "soft" and "hard" for speech sounds have been replaced in linguistics.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667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Symmetrical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828800"/>
            <a:ext cx="8473440" cy="5029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b="1" dirty="0"/>
              <a:t>Fortis</a:t>
            </a:r>
            <a:r>
              <a:rPr lang="en-US" dirty="0"/>
              <a:t> sounds are always </a:t>
            </a:r>
            <a:r>
              <a:rPr lang="en-US" b="1" dirty="0"/>
              <a:t>voiceless</a:t>
            </a:r>
            <a:r>
              <a:rPr lang="en-US" dirty="0"/>
              <a:t> in English.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Lenis </a:t>
            </a:r>
            <a:r>
              <a:rPr lang="en-US" dirty="0"/>
              <a:t>sounds, </a:t>
            </a:r>
            <a:r>
              <a:rPr lang="en-US" b="1" dirty="0"/>
              <a:t>usually voiced</a:t>
            </a:r>
            <a:r>
              <a:rPr lang="en-US" dirty="0"/>
              <a:t>, can </a:t>
            </a:r>
            <a:r>
              <a:rPr lang="en-US" u="sng" dirty="0"/>
              <a:t>also occur as voiceless variants (devoiced)</a:t>
            </a:r>
            <a:r>
              <a:rPr lang="en-US" dirty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b="1" dirty="0"/>
              <a:t>Perceived Differences in Whispered Speech:</a:t>
            </a:r>
            <a:endParaRPr lang="en-US" dirty="0"/>
          </a:p>
          <a:p>
            <a:pPr algn="just">
              <a:lnSpc>
                <a:spcPct val="170000"/>
              </a:lnSpc>
            </a:pPr>
            <a:r>
              <a:rPr lang="en-US" dirty="0"/>
              <a:t>In whispered speech, </a:t>
            </a:r>
            <a:r>
              <a:rPr lang="en-US" b="1" dirty="0"/>
              <a:t>lenis sounds </a:t>
            </a:r>
            <a:r>
              <a:rPr lang="en-US" dirty="0"/>
              <a:t>retain their lenis articulation, meaning they are articulated with weaker breath force.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For example, the initial sound in "zeal" remains lenis even when whispered.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The perceived difference between words like "zeal" and "seal" in whispered speech is not solely due to the voiced/voiceless contrast but </a:t>
            </a:r>
            <a:r>
              <a:rPr lang="en-US" b="1" u="sng" dirty="0"/>
              <a:t>also the intensity of articulation (lenis/fortis contrast).</a:t>
            </a:r>
          </a:p>
        </p:txBody>
      </p:sp>
    </p:spTree>
    <p:extLst>
      <p:ext uri="{BB962C8B-B14F-4D97-AF65-F5344CB8AC3E}">
        <p14:creationId xmlns:p14="http://schemas.microsoft.com/office/powerpoint/2010/main" val="37140983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Devoicing in Certain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788160"/>
            <a:ext cx="7886700" cy="470471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Some lenis sounds can be </a:t>
            </a:r>
            <a:r>
              <a:rPr lang="en-US" b="1" dirty="0"/>
              <a:t>devoiced in specific contexts</a:t>
            </a:r>
            <a:r>
              <a:rPr lang="en-US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They are </a:t>
            </a:r>
            <a:r>
              <a:rPr lang="en-US" b="1" dirty="0"/>
              <a:t>partly devoiced in word-initial positions </a:t>
            </a:r>
            <a:r>
              <a:rPr lang="en-US" dirty="0"/>
              <a:t>and </a:t>
            </a:r>
            <a:r>
              <a:rPr lang="en-US" b="1" dirty="0"/>
              <a:t>almost entirely devoiced word-finally</a:t>
            </a:r>
            <a:r>
              <a:rPr lang="en-US" dirty="0"/>
              <a:t>, such as in "cab" and "serve."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Despite devoicing, </a:t>
            </a:r>
            <a:r>
              <a:rPr lang="en-US" b="1" dirty="0"/>
              <a:t>their lenis articulation makes them still recognizable </a:t>
            </a:r>
            <a:r>
              <a:rPr lang="en-US" dirty="0"/>
              <a:t>as the same (voiced) sounds.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By </a:t>
            </a:r>
            <a:r>
              <a:rPr lang="en-US" u="sng" dirty="0"/>
              <a:t>increasing breath force and muscular tension </a:t>
            </a:r>
            <a:r>
              <a:rPr lang="en-US" dirty="0"/>
              <a:t>for the final sounds, fortis articulation occurs, transforming words like "cab" into "cap" and "serve" into "surf."</a:t>
            </a:r>
          </a:p>
          <a:p>
            <a:pPr algn="just">
              <a:lnSpc>
                <a:spcPct val="120000"/>
              </a:lnSpc>
            </a:pPr>
            <a:r>
              <a:rPr lang="en-US" b="1" dirty="0"/>
              <a:t>Distinctive Feature - Lenis/Fortis Contrast: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The lenis/fortis contrast can distinguish meaning and is </a:t>
            </a:r>
            <a:r>
              <a:rPr lang="en-US" b="1" dirty="0"/>
              <a:t>considered a distinctive feature.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It </a:t>
            </a:r>
            <a:r>
              <a:rPr lang="en-US" b="1" dirty="0"/>
              <a:t>plays a crucial role in differentiating words in English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09165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Place of Articulation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007350" cy="466724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b="1" dirty="0"/>
              <a:t>Content: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The majority of English sounds involve air pushed up from the lungs.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About two-thirds of English sounds are consonants, produced when the air-stream is obstructed in the throat (pharynx) or vocal tract before exiting through the mouth or nose.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Key Concept: Place of Articulation: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Place of articulation identifies the primary speech organs involved in producing a specific sound.</a:t>
            </a:r>
          </a:p>
        </p:txBody>
      </p:sp>
    </p:spTree>
    <p:extLst>
      <p:ext uri="{BB962C8B-B14F-4D97-AF65-F5344CB8AC3E}">
        <p14:creationId xmlns:p14="http://schemas.microsoft.com/office/powerpoint/2010/main" val="38353035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Articulation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037830" cy="466724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Consonants are produced when one active, mobile lower speech organ makes contact with a passive, immobile upper speech organ.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Example: The last sound in "surf" is a </a:t>
            </a:r>
            <a:r>
              <a:rPr lang="en-US" b="1" dirty="0"/>
              <a:t>labiodental consonant</a:t>
            </a:r>
            <a:r>
              <a:rPr lang="en-US" dirty="0"/>
              <a:t>, where the lower lip contacts the upper teeth.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This sound is referred to as </a:t>
            </a:r>
            <a:r>
              <a:rPr lang="en-US" b="1" dirty="0"/>
              <a:t>"labiodental" </a:t>
            </a:r>
            <a:r>
              <a:rPr lang="en-US" dirty="0"/>
              <a:t>(labialis - 'of the lips', </a:t>
            </a:r>
            <a:r>
              <a:rPr lang="en-US" dirty="0" err="1"/>
              <a:t>dentalis</a:t>
            </a:r>
            <a:r>
              <a:rPr lang="en-US" dirty="0"/>
              <a:t> - 'of the teeth').</a:t>
            </a:r>
          </a:p>
          <a:p>
            <a:pPr algn="just">
              <a:lnSpc>
                <a:spcPct val="120000"/>
              </a:lnSpc>
            </a:pPr>
            <a:r>
              <a:rPr lang="en-US" b="1" dirty="0"/>
              <a:t>Reference Diagram: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A diagram illustrating the speech organs mentioned in this manual can be found on the inside front cover.</a:t>
            </a:r>
          </a:p>
        </p:txBody>
      </p:sp>
    </p:spTree>
    <p:extLst>
      <p:ext uri="{BB962C8B-B14F-4D97-AF65-F5344CB8AC3E}">
        <p14:creationId xmlns:p14="http://schemas.microsoft.com/office/powerpoint/2010/main" val="121262373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Manner of Articulation - Consonants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Another vital feature in describing speech sounds is the manner of articulation, primarily concerning the degree of air-stream obstruction at the place of articulation for consonants.</a:t>
            </a:r>
          </a:p>
          <a:p>
            <a:pPr algn="just">
              <a:lnSpc>
                <a:spcPct val="110000"/>
              </a:lnSpc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b="1" dirty="0"/>
              <a:t>Manner of Articulation - Degree of Closure: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Manner of articulation </a:t>
            </a:r>
            <a:r>
              <a:rPr lang="en-US" b="1" dirty="0"/>
              <a:t>describes how much the air-stream is obstructed at the place of articulation for consonants</a:t>
            </a:r>
            <a:r>
              <a:rPr lang="en-US" dirty="0"/>
              <a:t>.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Example: The last sound in "surf" narrows the gap between the lower lip and upper teeth, creating friction as air passes through, resulting in a "fricative" consonant.</a:t>
            </a:r>
          </a:p>
        </p:txBody>
      </p:sp>
    </p:spTree>
    <p:extLst>
      <p:ext uri="{BB962C8B-B14F-4D97-AF65-F5344CB8AC3E}">
        <p14:creationId xmlns:p14="http://schemas.microsoft.com/office/powerpoint/2010/main" val="35275611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Detailed Description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50D2-3AC6-2346-09A4-4D285570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A complete description of this sound using </a:t>
            </a:r>
            <a:r>
              <a:rPr lang="en-US" b="1" dirty="0"/>
              <a:t>distinctive features would label it as a "fortis labiodental fricative</a:t>
            </a:r>
            <a:r>
              <a:rPr lang="en-US" dirty="0"/>
              <a:t>."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No other sound in the English sound system matches this description.</a:t>
            </a:r>
          </a:p>
          <a:p>
            <a:pPr algn="just">
              <a:lnSpc>
                <a:spcPct val="110000"/>
              </a:lnSpc>
            </a:pPr>
            <a:r>
              <a:rPr lang="en-US" b="1" dirty="0"/>
              <a:t>Future Topics:</a:t>
            </a:r>
          </a:p>
          <a:p>
            <a:pPr algn="just">
              <a:lnSpc>
                <a:spcPct val="110000"/>
              </a:lnSpc>
            </a:pPr>
            <a:r>
              <a:rPr lang="en-US" dirty="0"/>
              <a:t>Places and manners of articulation will be explored in more depth in the upcoming lessons.</a:t>
            </a:r>
          </a:p>
          <a:p>
            <a:pPr algn="just">
              <a:lnSpc>
                <a:spcPct val="110000"/>
              </a:lnSpc>
            </a:pPr>
            <a:r>
              <a:rPr lang="en-US" u="sng" dirty="0"/>
              <a:t>Intensity of articulation </a:t>
            </a:r>
            <a:r>
              <a:rPr lang="en-US" dirty="0"/>
              <a:t>will be revisited in Lesson Four.</a:t>
            </a:r>
          </a:p>
        </p:txBody>
      </p:sp>
    </p:spTree>
    <p:extLst>
      <p:ext uri="{BB962C8B-B14F-4D97-AF65-F5344CB8AC3E}">
        <p14:creationId xmlns:p14="http://schemas.microsoft.com/office/powerpoint/2010/main" val="1916193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6C0E6-5F23-2605-A064-72FE1838D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03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latin typeface="+mn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2923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0C2AF-B6E6-F321-2829-361F45D83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Microlinguistics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1408-58EE-F2D5-89AC-AE28738C6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(1) </a:t>
            </a:r>
            <a:r>
              <a:rPr lang="en-US" b="1" dirty="0"/>
              <a:t>Phonetics and phonology </a:t>
            </a:r>
            <a:r>
              <a:rPr lang="en-US" dirty="0"/>
              <a:t>deal with </a:t>
            </a:r>
            <a:r>
              <a:rPr lang="en-US" b="1" dirty="0"/>
              <a:t>pronunciation</a:t>
            </a:r>
            <a:r>
              <a:rPr lang="en-US" dirty="0"/>
              <a:t>, or, more precisely, </a:t>
            </a:r>
            <a:r>
              <a:rPr lang="en-US" b="1" u="sng" dirty="0"/>
              <a:t>with speech sounds and the sound system</a:t>
            </a:r>
            <a:r>
              <a:rPr lang="en-US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(2) </a:t>
            </a:r>
            <a:r>
              <a:rPr lang="en-US" b="1" dirty="0"/>
              <a:t>Morphology</a:t>
            </a:r>
            <a:r>
              <a:rPr lang="en-US" dirty="0"/>
              <a:t> covers the </a:t>
            </a:r>
            <a:r>
              <a:rPr lang="en-US" b="1" u="sng" dirty="0"/>
              <a:t>structure of words</a:t>
            </a:r>
            <a:r>
              <a:rPr lang="en-US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(3) </a:t>
            </a:r>
            <a:r>
              <a:rPr lang="en-US" b="1" dirty="0"/>
              <a:t>Syntax</a:t>
            </a:r>
            <a:r>
              <a:rPr lang="en-US" dirty="0"/>
              <a:t> explains </a:t>
            </a:r>
            <a:r>
              <a:rPr lang="en-US" b="1" u="sng" dirty="0"/>
              <a:t>sentence patterns</a:t>
            </a:r>
            <a:r>
              <a:rPr lang="en-US" dirty="0"/>
              <a:t>. (Morphology and syntax, often combined into </a:t>
            </a:r>
            <a:r>
              <a:rPr lang="en-US" b="1" dirty="0"/>
              <a:t>morphosyntax</a:t>
            </a:r>
            <a:r>
              <a:rPr lang="en-US" dirty="0"/>
              <a:t>, have traditionally been referred to as </a:t>
            </a:r>
            <a:r>
              <a:rPr lang="en-US" b="1" dirty="0"/>
              <a:t>grammar</a:t>
            </a:r>
            <a:r>
              <a:rPr lang="en-US" dirty="0"/>
              <a:t>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(4) </a:t>
            </a:r>
            <a:r>
              <a:rPr lang="en-US" b="1" dirty="0"/>
              <a:t>Lexicology and semantics </a:t>
            </a:r>
            <a:r>
              <a:rPr lang="en-US" dirty="0"/>
              <a:t>describe the vocabulary, or lexicon, and explore different </a:t>
            </a:r>
            <a:r>
              <a:rPr lang="en-US" b="1" u="sng" dirty="0"/>
              <a:t>aspects of meaning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753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3526B-D503-065D-25E7-A14C574A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Macrolinguistics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D601-D349-0B83-6E69-525FAE6DC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856105"/>
            <a:ext cx="836295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Utilising the core areas with various other branches of linguistics, sometimes referred to as </a:t>
            </a:r>
            <a:r>
              <a:rPr lang="en-US" b="1" dirty="0" err="1"/>
              <a:t>Macrolinguistics</a:t>
            </a:r>
            <a:r>
              <a:rPr lang="en-US" b="1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Most of these are </a:t>
            </a:r>
            <a:r>
              <a:rPr lang="en-US" b="1" dirty="0"/>
              <a:t>interdisciplinary fields </a:t>
            </a:r>
            <a:r>
              <a:rPr lang="en-US" dirty="0"/>
              <a:t>because they overlap with </a:t>
            </a:r>
            <a:r>
              <a:rPr lang="en-US" i="1" u="sng" dirty="0"/>
              <a:t>other sciences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8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C522-BE0C-5230-C512-BDE25717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Variational Linguistics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607-03F6-18A5-1D2B-3605304AA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" y="1825625"/>
            <a:ext cx="871728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first four branches </a:t>
            </a:r>
            <a:r>
              <a:rPr lang="en-US" dirty="0"/>
              <a:t>are concerned with language variation, and are therefore often subsumed under the label </a:t>
            </a:r>
            <a:r>
              <a:rPr lang="en-US" b="1" dirty="0"/>
              <a:t>variational linguistics</a:t>
            </a:r>
            <a:r>
              <a:rPr lang="en-US" dirty="0"/>
              <a:t>: </a:t>
            </a:r>
          </a:p>
          <a:p>
            <a:pPr>
              <a:lnSpc>
                <a:spcPct val="150000"/>
              </a:lnSpc>
            </a:pPr>
            <a:r>
              <a:rPr lang="en-US" dirty="0"/>
              <a:t>(1) </a:t>
            </a:r>
            <a:r>
              <a:rPr lang="en-US" b="1" dirty="0"/>
              <a:t>Dialectology</a:t>
            </a:r>
            <a:r>
              <a:rPr lang="en-US" dirty="0"/>
              <a:t> is at the interface between </a:t>
            </a:r>
            <a:r>
              <a:rPr lang="en-US" b="1" dirty="0"/>
              <a:t>linguistics</a:t>
            </a:r>
            <a:r>
              <a:rPr lang="en-US" dirty="0"/>
              <a:t> and </a:t>
            </a:r>
            <a:r>
              <a:rPr lang="en-US" b="1" dirty="0"/>
              <a:t>geography</a:t>
            </a:r>
            <a:r>
              <a:rPr lang="en-US" dirty="0"/>
              <a:t>. It is the study of </a:t>
            </a:r>
            <a:r>
              <a:rPr lang="en-US" b="1" u="sng" dirty="0"/>
              <a:t>regional variation within a language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/>
              <a:t>(2) </a:t>
            </a:r>
            <a:r>
              <a:rPr lang="en-US" b="1" dirty="0"/>
              <a:t>Sociolinguistics</a:t>
            </a:r>
            <a:r>
              <a:rPr lang="en-US" dirty="0"/>
              <a:t> connects </a:t>
            </a:r>
            <a:r>
              <a:rPr lang="en-US" b="1" dirty="0"/>
              <a:t>linguistics</a:t>
            </a:r>
            <a:r>
              <a:rPr lang="en-US" dirty="0"/>
              <a:t> with </a:t>
            </a:r>
            <a:r>
              <a:rPr lang="en-US" b="1" dirty="0"/>
              <a:t>sociology</a:t>
            </a:r>
            <a:r>
              <a:rPr lang="en-US" dirty="0"/>
              <a:t>. It is concerned with </a:t>
            </a:r>
            <a:r>
              <a:rPr lang="en-US" b="1" u="sng" dirty="0"/>
              <a:t>language variation according to age, sex, social class, etc. </a:t>
            </a:r>
          </a:p>
        </p:txBody>
      </p:sp>
    </p:spTree>
    <p:extLst>
      <p:ext uri="{BB962C8B-B14F-4D97-AF65-F5344CB8AC3E}">
        <p14:creationId xmlns:p14="http://schemas.microsoft.com/office/powerpoint/2010/main" val="236364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759</TotalTime>
  <Words>4726</Words>
  <Application>Microsoft Office PowerPoint</Application>
  <PresentationFormat>On-screen Show (4:3)</PresentationFormat>
  <Paragraphs>329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Arial</vt:lpstr>
      <vt:lpstr>Arial Black</vt:lpstr>
      <vt:lpstr>Calibri</vt:lpstr>
      <vt:lpstr>Calibri Light</vt:lpstr>
      <vt:lpstr>Söhne</vt:lpstr>
      <vt:lpstr>StempelGaramond-Roman</vt:lpstr>
      <vt:lpstr>Office Theme</vt:lpstr>
      <vt:lpstr>An introduction to Phonology</vt:lpstr>
      <vt:lpstr>What is linguistics? Prescriptivism vs Descriptivism</vt:lpstr>
      <vt:lpstr>Prescriptivists are purists</vt:lpstr>
      <vt:lpstr>Parole vs. langue</vt:lpstr>
      <vt:lpstr>Performance vs. Competence</vt:lpstr>
      <vt:lpstr>Four Core Areas of Linguistics</vt:lpstr>
      <vt:lpstr>Microlinguistics</vt:lpstr>
      <vt:lpstr>Macrolinguistics</vt:lpstr>
      <vt:lpstr>Variational Linguistics</vt:lpstr>
      <vt:lpstr>Variational Linguistics</vt:lpstr>
      <vt:lpstr>What is a dialect?</vt:lpstr>
      <vt:lpstr>Language variation in text types</vt:lpstr>
      <vt:lpstr>Stylistics</vt:lpstr>
      <vt:lpstr>Other Branches</vt:lpstr>
      <vt:lpstr>Medical Science and Computers</vt:lpstr>
      <vt:lpstr>Applied Linguistics and General Linguistics</vt:lpstr>
      <vt:lpstr>Synchronic or Diachronic</vt:lpstr>
      <vt:lpstr>Comparative Linguistics</vt:lpstr>
      <vt:lpstr>There are no clear-cut boundaries</vt:lpstr>
      <vt:lpstr>Linguistics Diagram </vt:lpstr>
      <vt:lpstr>What are Phonetics and Phonology?</vt:lpstr>
      <vt:lpstr>Phonetics</vt:lpstr>
      <vt:lpstr>Articulatory phonetics</vt:lpstr>
      <vt:lpstr>Acoustic phonetics</vt:lpstr>
      <vt:lpstr>Auditory phonetics</vt:lpstr>
      <vt:lpstr>Phonetics as Natural Science</vt:lpstr>
      <vt:lpstr>Rationale</vt:lpstr>
      <vt:lpstr>Phonology</vt:lpstr>
      <vt:lpstr>Segmental Phonology</vt:lpstr>
      <vt:lpstr>Suprasegmental phonology</vt:lpstr>
      <vt:lpstr>The speech Chain</vt:lpstr>
      <vt:lpstr>Whose pronunciation are we describing?</vt:lpstr>
      <vt:lpstr>Whose pronunciation are we describing?</vt:lpstr>
      <vt:lpstr>Received Pronunciation RP: An accent</vt:lpstr>
      <vt:lpstr>Received Pronunciation RP: An accent</vt:lpstr>
      <vt:lpstr>RP and AmE Network Standard</vt:lpstr>
      <vt:lpstr>Whose pronunciation are we describing?</vt:lpstr>
      <vt:lpstr>How do we write down spoken language?</vt:lpstr>
      <vt:lpstr>Evolution of English Spelling</vt:lpstr>
      <vt:lpstr>  Spelling Reform Through History</vt:lpstr>
      <vt:lpstr>Phonetics Transcription</vt:lpstr>
      <vt:lpstr>The International Phonetic Alphabet (IPA)</vt:lpstr>
      <vt:lpstr>The International Phonetic Alphabet (IPA)</vt:lpstr>
      <vt:lpstr>Features Relevant to Describing Speech Sounds</vt:lpstr>
      <vt:lpstr>Phonologically relevant features: Distinctive features</vt:lpstr>
      <vt:lpstr>Phonetic Feature - Loudness</vt:lpstr>
      <vt:lpstr>Phonetic Feature - Pitch</vt:lpstr>
      <vt:lpstr>Pitch: Tone Languages</vt:lpstr>
      <vt:lpstr>Tone of Voice </vt:lpstr>
      <vt:lpstr>Tone of Voice</vt:lpstr>
      <vt:lpstr>Duration and Length</vt:lpstr>
      <vt:lpstr>Length in Phonology</vt:lpstr>
      <vt:lpstr>Complex Relationship</vt:lpstr>
      <vt:lpstr>Air-Stream Mechanism in Speech</vt:lpstr>
      <vt:lpstr>Variation in Air-Stream Mechanisms</vt:lpstr>
      <vt:lpstr>Voicedness and Voicelessness: Glottal State</vt:lpstr>
      <vt:lpstr>Voiced Sounds</vt:lpstr>
      <vt:lpstr>Voiceless Sounds</vt:lpstr>
      <vt:lpstr>Glottal Closure</vt:lpstr>
      <vt:lpstr> Distinctive Feature - Voiced/Voiceless Contrast </vt:lpstr>
      <vt:lpstr>Phonologically relevant features: Distinctive features:  Intensity of Articulation - Lenis and Fortis</vt:lpstr>
      <vt:lpstr>Symmetrical Relationship</vt:lpstr>
      <vt:lpstr>Devoicing in Certain Environments</vt:lpstr>
      <vt:lpstr>Place of Articulation </vt:lpstr>
      <vt:lpstr> Articulation Process </vt:lpstr>
      <vt:lpstr>Manner of Articulation - Consonants</vt:lpstr>
      <vt:lpstr> Detailed Description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linguistics? Prescriptivism vs Descriptivism</dc:title>
  <dc:creator>Khalil alsayyid</dc:creator>
  <cp:lastModifiedBy>Khalil alsayyid</cp:lastModifiedBy>
  <cp:revision>46</cp:revision>
  <dcterms:created xsi:type="dcterms:W3CDTF">2023-09-11T19:09:21Z</dcterms:created>
  <dcterms:modified xsi:type="dcterms:W3CDTF">2023-11-29T11:06:01Z</dcterms:modified>
</cp:coreProperties>
</file>