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9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70F3F-3C6D-B340-6669-657C76912E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BA0604-E176-58E3-2712-1F29AA56CF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C73E93-DFF0-25CE-5E83-4546C943B50C}"/>
              </a:ext>
            </a:extLst>
          </p:cNvPr>
          <p:cNvSpPr>
            <a:spLocks noGrp="1"/>
          </p:cNvSpPr>
          <p:nvPr>
            <p:ph type="dt" sz="half" idx="10"/>
          </p:nvPr>
        </p:nvSpPr>
        <p:spPr/>
        <p:txBody>
          <a:bodyPr/>
          <a:lstStyle/>
          <a:p>
            <a:fld id="{9F605546-C238-41DE-A2A4-B9F196E43484}" type="datetimeFigureOut">
              <a:rPr lang="en-US" smtClean="0"/>
              <a:t>11/29/2023</a:t>
            </a:fld>
            <a:endParaRPr lang="en-US"/>
          </a:p>
        </p:txBody>
      </p:sp>
      <p:sp>
        <p:nvSpPr>
          <p:cNvPr id="5" name="Footer Placeholder 4">
            <a:extLst>
              <a:ext uri="{FF2B5EF4-FFF2-40B4-BE49-F238E27FC236}">
                <a16:creationId xmlns:a16="http://schemas.microsoft.com/office/drawing/2014/main" id="{D3CB4892-AFB0-AB63-59EB-E427A8F795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56C3B6-94F6-68F5-78D7-C8F61307BA5C}"/>
              </a:ext>
            </a:extLst>
          </p:cNvPr>
          <p:cNvSpPr>
            <a:spLocks noGrp="1"/>
          </p:cNvSpPr>
          <p:nvPr>
            <p:ph type="sldNum" sz="quarter" idx="12"/>
          </p:nvPr>
        </p:nvSpPr>
        <p:spPr/>
        <p:txBody>
          <a:bodyPr/>
          <a:lstStyle/>
          <a:p>
            <a:fld id="{2A49C917-C388-4ABC-9E49-636BF666ED55}" type="slidenum">
              <a:rPr lang="en-US" smtClean="0"/>
              <a:t>‹#›</a:t>
            </a:fld>
            <a:endParaRPr lang="en-US"/>
          </a:p>
        </p:txBody>
      </p:sp>
    </p:spTree>
    <p:extLst>
      <p:ext uri="{BB962C8B-B14F-4D97-AF65-F5344CB8AC3E}">
        <p14:creationId xmlns:p14="http://schemas.microsoft.com/office/powerpoint/2010/main" val="1086037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2C38B-2171-DD3B-E9B4-7BCF0F6F32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FA79BC-484C-DC9F-E3F2-BA0DC663CD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D42773-993D-AC40-E0CD-19B1164A8451}"/>
              </a:ext>
            </a:extLst>
          </p:cNvPr>
          <p:cNvSpPr>
            <a:spLocks noGrp="1"/>
          </p:cNvSpPr>
          <p:nvPr>
            <p:ph type="dt" sz="half" idx="10"/>
          </p:nvPr>
        </p:nvSpPr>
        <p:spPr/>
        <p:txBody>
          <a:bodyPr/>
          <a:lstStyle/>
          <a:p>
            <a:fld id="{9F605546-C238-41DE-A2A4-B9F196E43484}" type="datetimeFigureOut">
              <a:rPr lang="en-US" smtClean="0"/>
              <a:t>11/29/2023</a:t>
            </a:fld>
            <a:endParaRPr lang="en-US"/>
          </a:p>
        </p:txBody>
      </p:sp>
      <p:sp>
        <p:nvSpPr>
          <p:cNvPr id="5" name="Footer Placeholder 4">
            <a:extLst>
              <a:ext uri="{FF2B5EF4-FFF2-40B4-BE49-F238E27FC236}">
                <a16:creationId xmlns:a16="http://schemas.microsoft.com/office/drawing/2014/main" id="{D6F11BC6-127D-9E7A-5D3F-AFC327DABE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57D897-7FE9-72ED-B3CF-8B0F9F20F244}"/>
              </a:ext>
            </a:extLst>
          </p:cNvPr>
          <p:cNvSpPr>
            <a:spLocks noGrp="1"/>
          </p:cNvSpPr>
          <p:nvPr>
            <p:ph type="sldNum" sz="quarter" idx="12"/>
          </p:nvPr>
        </p:nvSpPr>
        <p:spPr/>
        <p:txBody>
          <a:bodyPr/>
          <a:lstStyle/>
          <a:p>
            <a:fld id="{2A49C917-C388-4ABC-9E49-636BF666ED55}" type="slidenum">
              <a:rPr lang="en-US" smtClean="0"/>
              <a:t>‹#›</a:t>
            </a:fld>
            <a:endParaRPr lang="en-US"/>
          </a:p>
        </p:txBody>
      </p:sp>
    </p:spTree>
    <p:extLst>
      <p:ext uri="{BB962C8B-B14F-4D97-AF65-F5344CB8AC3E}">
        <p14:creationId xmlns:p14="http://schemas.microsoft.com/office/powerpoint/2010/main" val="14639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3671E5-D1E2-B4FD-5470-EE7D0A6948EE}"/>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CDDC9B-7853-EE15-047D-B6FA3612972A}"/>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F974CB-DBD0-0953-633B-CA75CB2D96A2}"/>
              </a:ext>
            </a:extLst>
          </p:cNvPr>
          <p:cNvSpPr>
            <a:spLocks noGrp="1"/>
          </p:cNvSpPr>
          <p:nvPr>
            <p:ph type="dt" sz="half" idx="10"/>
          </p:nvPr>
        </p:nvSpPr>
        <p:spPr/>
        <p:txBody>
          <a:bodyPr/>
          <a:lstStyle/>
          <a:p>
            <a:fld id="{9F605546-C238-41DE-A2A4-B9F196E43484}" type="datetimeFigureOut">
              <a:rPr lang="en-US" smtClean="0"/>
              <a:t>11/29/2023</a:t>
            </a:fld>
            <a:endParaRPr lang="en-US"/>
          </a:p>
        </p:txBody>
      </p:sp>
      <p:sp>
        <p:nvSpPr>
          <p:cNvPr id="5" name="Footer Placeholder 4">
            <a:extLst>
              <a:ext uri="{FF2B5EF4-FFF2-40B4-BE49-F238E27FC236}">
                <a16:creationId xmlns:a16="http://schemas.microsoft.com/office/drawing/2014/main" id="{DE11848C-69B5-F888-4A30-C40B5B0FAC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87D2CC-9FA7-740F-EA1C-BF6D7D7ED10A}"/>
              </a:ext>
            </a:extLst>
          </p:cNvPr>
          <p:cNvSpPr>
            <a:spLocks noGrp="1"/>
          </p:cNvSpPr>
          <p:nvPr>
            <p:ph type="sldNum" sz="quarter" idx="12"/>
          </p:nvPr>
        </p:nvSpPr>
        <p:spPr/>
        <p:txBody>
          <a:bodyPr/>
          <a:lstStyle/>
          <a:p>
            <a:fld id="{2A49C917-C388-4ABC-9E49-636BF666ED55}" type="slidenum">
              <a:rPr lang="en-US" smtClean="0"/>
              <a:t>‹#›</a:t>
            </a:fld>
            <a:endParaRPr lang="en-US"/>
          </a:p>
        </p:txBody>
      </p:sp>
    </p:spTree>
    <p:extLst>
      <p:ext uri="{BB962C8B-B14F-4D97-AF65-F5344CB8AC3E}">
        <p14:creationId xmlns:p14="http://schemas.microsoft.com/office/powerpoint/2010/main" val="136937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5F714-7655-3FE8-C4E1-B7B31658F2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E44F13-B8AF-28C5-A640-371D24542D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0FE4D8-3680-A84F-9E78-C94CCC6D8CD2}"/>
              </a:ext>
            </a:extLst>
          </p:cNvPr>
          <p:cNvSpPr>
            <a:spLocks noGrp="1"/>
          </p:cNvSpPr>
          <p:nvPr>
            <p:ph type="dt" sz="half" idx="10"/>
          </p:nvPr>
        </p:nvSpPr>
        <p:spPr/>
        <p:txBody>
          <a:bodyPr/>
          <a:lstStyle/>
          <a:p>
            <a:fld id="{9F605546-C238-41DE-A2A4-B9F196E43484}" type="datetimeFigureOut">
              <a:rPr lang="en-US" smtClean="0"/>
              <a:t>11/29/2023</a:t>
            </a:fld>
            <a:endParaRPr lang="en-US"/>
          </a:p>
        </p:txBody>
      </p:sp>
      <p:sp>
        <p:nvSpPr>
          <p:cNvPr id="5" name="Footer Placeholder 4">
            <a:extLst>
              <a:ext uri="{FF2B5EF4-FFF2-40B4-BE49-F238E27FC236}">
                <a16:creationId xmlns:a16="http://schemas.microsoft.com/office/drawing/2014/main" id="{50005D32-8819-FD49-0775-8DFFDC866F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3BCB01-6496-0056-EEC4-4A9D08B7B55E}"/>
              </a:ext>
            </a:extLst>
          </p:cNvPr>
          <p:cNvSpPr>
            <a:spLocks noGrp="1"/>
          </p:cNvSpPr>
          <p:nvPr>
            <p:ph type="sldNum" sz="quarter" idx="12"/>
          </p:nvPr>
        </p:nvSpPr>
        <p:spPr/>
        <p:txBody>
          <a:bodyPr/>
          <a:lstStyle/>
          <a:p>
            <a:fld id="{2A49C917-C388-4ABC-9E49-636BF666ED55}" type="slidenum">
              <a:rPr lang="en-US" smtClean="0"/>
              <a:t>‹#›</a:t>
            </a:fld>
            <a:endParaRPr lang="en-US"/>
          </a:p>
        </p:txBody>
      </p:sp>
    </p:spTree>
    <p:extLst>
      <p:ext uri="{BB962C8B-B14F-4D97-AF65-F5344CB8AC3E}">
        <p14:creationId xmlns:p14="http://schemas.microsoft.com/office/powerpoint/2010/main" val="3941825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06A1-6FC4-9727-5473-3512E474AB8A}"/>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7E03A4-64A4-ED5F-0507-F5D6AE19EFBE}"/>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B402B5-9E81-7B09-11E6-28D04AF7512A}"/>
              </a:ext>
            </a:extLst>
          </p:cNvPr>
          <p:cNvSpPr>
            <a:spLocks noGrp="1"/>
          </p:cNvSpPr>
          <p:nvPr>
            <p:ph type="dt" sz="half" idx="10"/>
          </p:nvPr>
        </p:nvSpPr>
        <p:spPr/>
        <p:txBody>
          <a:bodyPr/>
          <a:lstStyle/>
          <a:p>
            <a:fld id="{9F605546-C238-41DE-A2A4-B9F196E43484}" type="datetimeFigureOut">
              <a:rPr lang="en-US" smtClean="0"/>
              <a:t>11/29/2023</a:t>
            </a:fld>
            <a:endParaRPr lang="en-US"/>
          </a:p>
        </p:txBody>
      </p:sp>
      <p:sp>
        <p:nvSpPr>
          <p:cNvPr id="5" name="Footer Placeholder 4">
            <a:extLst>
              <a:ext uri="{FF2B5EF4-FFF2-40B4-BE49-F238E27FC236}">
                <a16:creationId xmlns:a16="http://schemas.microsoft.com/office/drawing/2014/main" id="{633750B8-3A42-0BDB-E4E0-B646972CA9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84956C-700D-E3CB-DB88-8BAF09C50D39}"/>
              </a:ext>
            </a:extLst>
          </p:cNvPr>
          <p:cNvSpPr>
            <a:spLocks noGrp="1"/>
          </p:cNvSpPr>
          <p:nvPr>
            <p:ph type="sldNum" sz="quarter" idx="12"/>
          </p:nvPr>
        </p:nvSpPr>
        <p:spPr/>
        <p:txBody>
          <a:bodyPr/>
          <a:lstStyle/>
          <a:p>
            <a:fld id="{2A49C917-C388-4ABC-9E49-636BF666ED55}" type="slidenum">
              <a:rPr lang="en-US" smtClean="0"/>
              <a:t>‹#›</a:t>
            </a:fld>
            <a:endParaRPr lang="en-US"/>
          </a:p>
        </p:txBody>
      </p:sp>
    </p:spTree>
    <p:extLst>
      <p:ext uri="{BB962C8B-B14F-4D97-AF65-F5344CB8AC3E}">
        <p14:creationId xmlns:p14="http://schemas.microsoft.com/office/powerpoint/2010/main" val="165092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06C35-541A-F367-FB0A-1B82932643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FA453A-902F-3877-3ADB-043324E396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59D9C3-5104-4597-D94E-3E2127ED86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A6F034-CCF5-DD32-540F-B92A33CD53CB}"/>
              </a:ext>
            </a:extLst>
          </p:cNvPr>
          <p:cNvSpPr>
            <a:spLocks noGrp="1"/>
          </p:cNvSpPr>
          <p:nvPr>
            <p:ph type="dt" sz="half" idx="10"/>
          </p:nvPr>
        </p:nvSpPr>
        <p:spPr/>
        <p:txBody>
          <a:bodyPr/>
          <a:lstStyle/>
          <a:p>
            <a:fld id="{9F605546-C238-41DE-A2A4-B9F196E43484}" type="datetimeFigureOut">
              <a:rPr lang="en-US" smtClean="0"/>
              <a:t>11/29/2023</a:t>
            </a:fld>
            <a:endParaRPr lang="en-US"/>
          </a:p>
        </p:txBody>
      </p:sp>
      <p:sp>
        <p:nvSpPr>
          <p:cNvPr id="6" name="Footer Placeholder 5">
            <a:extLst>
              <a:ext uri="{FF2B5EF4-FFF2-40B4-BE49-F238E27FC236}">
                <a16:creationId xmlns:a16="http://schemas.microsoft.com/office/drawing/2014/main" id="{E890FA5A-7F9E-94A4-C009-FE58568338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CA07E7-6F1E-9F75-696F-C566DB9BC61B}"/>
              </a:ext>
            </a:extLst>
          </p:cNvPr>
          <p:cNvSpPr>
            <a:spLocks noGrp="1"/>
          </p:cNvSpPr>
          <p:nvPr>
            <p:ph type="sldNum" sz="quarter" idx="12"/>
          </p:nvPr>
        </p:nvSpPr>
        <p:spPr/>
        <p:txBody>
          <a:bodyPr/>
          <a:lstStyle/>
          <a:p>
            <a:fld id="{2A49C917-C388-4ABC-9E49-636BF666ED55}" type="slidenum">
              <a:rPr lang="en-US" smtClean="0"/>
              <a:t>‹#›</a:t>
            </a:fld>
            <a:endParaRPr lang="en-US"/>
          </a:p>
        </p:txBody>
      </p:sp>
    </p:spTree>
    <p:extLst>
      <p:ext uri="{BB962C8B-B14F-4D97-AF65-F5344CB8AC3E}">
        <p14:creationId xmlns:p14="http://schemas.microsoft.com/office/powerpoint/2010/main" val="1893889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692B0-21D7-1A68-E142-E6D1CA0E17E2}"/>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81F416-D0B2-E831-DDF5-FA9FDDDC5E05}"/>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27F4A4-907D-1B78-DF77-05857D333BB5}"/>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D1DEF-8C8C-B425-4AF1-C77CF2DC9506}"/>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4B3319-907D-1F56-CD67-6F065AE3AE54}"/>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89F96F-1CC7-74B3-2CEB-764FB5157655}"/>
              </a:ext>
            </a:extLst>
          </p:cNvPr>
          <p:cNvSpPr>
            <a:spLocks noGrp="1"/>
          </p:cNvSpPr>
          <p:nvPr>
            <p:ph type="dt" sz="half" idx="10"/>
          </p:nvPr>
        </p:nvSpPr>
        <p:spPr/>
        <p:txBody>
          <a:bodyPr/>
          <a:lstStyle/>
          <a:p>
            <a:fld id="{9F605546-C238-41DE-A2A4-B9F196E43484}" type="datetimeFigureOut">
              <a:rPr lang="en-US" smtClean="0"/>
              <a:t>11/29/2023</a:t>
            </a:fld>
            <a:endParaRPr lang="en-US"/>
          </a:p>
        </p:txBody>
      </p:sp>
      <p:sp>
        <p:nvSpPr>
          <p:cNvPr id="8" name="Footer Placeholder 7">
            <a:extLst>
              <a:ext uri="{FF2B5EF4-FFF2-40B4-BE49-F238E27FC236}">
                <a16:creationId xmlns:a16="http://schemas.microsoft.com/office/drawing/2014/main" id="{7164C222-1130-480F-A8B7-7CA5B9C67C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80C3EF-3A7F-2B99-F745-B49FE4D01CDB}"/>
              </a:ext>
            </a:extLst>
          </p:cNvPr>
          <p:cNvSpPr>
            <a:spLocks noGrp="1"/>
          </p:cNvSpPr>
          <p:nvPr>
            <p:ph type="sldNum" sz="quarter" idx="12"/>
          </p:nvPr>
        </p:nvSpPr>
        <p:spPr/>
        <p:txBody>
          <a:bodyPr/>
          <a:lstStyle/>
          <a:p>
            <a:fld id="{2A49C917-C388-4ABC-9E49-636BF666ED55}" type="slidenum">
              <a:rPr lang="en-US" smtClean="0"/>
              <a:t>‹#›</a:t>
            </a:fld>
            <a:endParaRPr lang="en-US"/>
          </a:p>
        </p:txBody>
      </p:sp>
    </p:spTree>
    <p:extLst>
      <p:ext uri="{BB962C8B-B14F-4D97-AF65-F5344CB8AC3E}">
        <p14:creationId xmlns:p14="http://schemas.microsoft.com/office/powerpoint/2010/main" val="483194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BD188-B80D-1C98-77F6-D5A721E87B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8329BA-DBB0-FD76-1B4D-1185E18A5CAF}"/>
              </a:ext>
            </a:extLst>
          </p:cNvPr>
          <p:cNvSpPr>
            <a:spLocks noGrp="1"/>
          </p:cNvSpPr>
          <p:nvPr>
            <p:ph type="dt" sz="half" idx="10"/>
          </p:nvPr>
        </p:nvSpPr>
        <p:spPr/>
        <p:txBody>
          <a:bodyPr/>
          <a:lstStyle/>
          <a:p>
            <a:fld id="{9F605546-C238-41DE-A2A4-B9F196E43484}" type="datetimeFigureOut">
              <a:rPr lang="en-US" smtClean="0"/>
              <a:t>11/29/2023</a:t>
            </a:fld>
            <a:endParaRPr lang="en-US"/>
          </a:p>
        </p:txBody>
      </p:sp>
      <p:sp>
        <p:nvSpPr>
          <p:cNvPr id="4" name="Footer Placeholder 3">
            <a:extLst>
              <a:ext uri="{FF2B5EF4-FFF2-40B4-BE49-F238E27FC236}">
                <a16:creationId xmlns:a16="http://schemas.microsoft.com/office/drawing/2014/main" id="{6DC5725A-AFA0-BBD6-F187-AE59E80341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BBB8DF-7503-7DB0-304C-22565B385A91}"/>
              </a:ext>
            </a:extLst>
          </p:cNvPr>
          <p:cNvSpPr>
            <a:spLocks noGrp="1"/>
          </p:cNvSpPr>
          <p:nvPr>
            <p:ph type="sldNum" sz="quarter" idx="12"/>
          </p:nvPr>
        </p:nvSpPr>
        <p:spPr/>
        <p:txBody>
          <a:bodyPr/>
          <a:lstStyle/>
          <a:p>
            <a:fld id="{2A49C917-C388-4ABC-9E49-636BF666ED55}" type="slidenum">
              <a:rPr lang="en-US" smtClean="0"/>
              <a:t>‹#›</a:t>
            </a:fld>
            <a:endParaRPr lang="en-US"/>
          </a:p>
        </p:txBody>
      </p:sp>
    </p:spTree>
    <p:extLst>
      <p:ext uri="{BB962C8B-B14F-4D97-AF65-F5344CB8AC3E}">
        <p14:creationId xmlns:p14="http://schemas.microsoft.com/office/powerpoint/2010/main" val="869715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85CAED-09E9-E0AE-04B4-2D0302C652F0}"/>
              </a:ext>
            </a:extLst>
          </p:cNvPr>
          <p:cNvSpPr>
            <a:spLocks noGrp="1"/>
          </p:cNvSpPr>
          <p:nvPr>
            <p:ph type="dt" sz="half" idx="10"/>
          </p:nvPr>
        </p:nvSpPr>
        <p:spPr/>
        <p:txBody>
          <a:bodyPr/>
          <a:lstStyle/>
          <a:p>
            <a:fld id="{9F605546-C238-41DE-A2A4-B9F196E43484}" type="datetimeFigureOut">
              <a:rPr lang="en-US" smtClean="0"/>
              <a:t>11/29/2023</a:t>
            </a:fld>
            <a:endParaRPr lang="en-US"/>
          </a:p>
        </p:txBody>
      </p:sp>
      <p:sp>
        <p:nvSpPr>
          <p:cNvPr id="3" name="Footer Placeholder 2">
            <a:extLst>
              <a:ext uri="{FF2B5EF4-FFF2-40B4-BE49-F238E27FC236}">
                <a16:creationId xmlns:a16="http://schemas.microsoft.com/office/drawing/2014/main" id="{F4EF8EEE-9D08-ADEB-CA7C-13AF8B05B9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98FAFA-359C-7AE9-7289-5BEFC0EC55E9}"/>
              </a:ext>
            </a:extLst>
          </p:cNvPr>
          <p:cNvSpPr>
            <a:spLocks noGrp="1"/>
          </p:cNvSpPr>
          <p:nvPr>
            <p:ph type="sldNum" sz="quarter" idx="12"/>
          </p:nvPr>
        </p:nvSpPr>
        <p:spPr/>
        <p:txBody>
          <a:bodyPr/>
          <a:lstStyle/>
          <a:p>
            <a:fld id="{2A49C917-C388-4ABC-9E49-636BF666ED55}" type="slidenum">
              <a:rPr lang="en-US" smtClean="0"/>
              <a:t>‹#›</a:t>
            </a:fld>
            <a:endParaRPr lang="en-US"/>
          </a:p>
        </p:txBody>
      </p:sp>
    </p:spTree>
    <p:extLst>
      <p:ext uri="{BB962C8B-B14F-4D97-AF65-F5344CB8AC3E}">
        <p14:creationId xmlns:p14="http://schemas.microsoft.com/office/powerpoint/2010/main" val="2688519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BBEDE-CDA1-06D0-8023-5384D96349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71F6A7-B582-20BD-27E9-AD5180A56259}"/>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1ED2E5-420F-2129-FE36-807D8E1A8C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D5D3A7-A953-FD5A-2B17-67C580D59B63}"/>
              </a:ext>
            </a:extLst>
          </p:cNvPr>
          <p:cNvSpPr>
            <a:spLocks noGrp="1"/>
          </p:cNvSpPr>
          <p:nvPr>
            <p:ph type="dt" sz="half" idx="10"/>
          </p:nvPr>
        </p:nvSpPr>
        <p:spPr/>
        <p:txBody>
          <a:bodyPr/>
          <a:lstStyle/>
          <a:p>
            <a:fld id="{9F605546-C238-41DE-A2A4-B9F196E43484}" type="datetimeFigureOut">
              <a:rPr lang="en-US" smtClean="0"/>
              <a:t>11/29/2023</a:t>
            </a:fld>
            <a:endParaRPr lang="en-US"/>
          </a:p>
        </p:txBody>
      </p:sp>
      <p:sp>
        <p:nvSpPr>
          <p:cNvPr id="6" name="Footer Placeholder 5">
            <a:extLst>
              <a:ext uri="{FF2B5EF4-FFF2-40B4-BE49-F238E27FC236}">
                <a16:creationId xmlns:a16="http://schemas.microsoft.com/office/drawing/2014/main" id="{F26CB4D1-7614-599C-43C8-4221B75947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580D35-D5D8-6F4E-7ED0-94BFF3660B5C}"/>
              </a:ext>
            </a:extLst>
          </p:cNvPr>
          <p:cNvSpPr>
            <a:spLocks noGrp="1"/>
          </p:cNvSpPr>
          <p:nvPr>
            <p:ph type="sldNum" sz="quarter" idx="12"/>
          </p:nvPr>
        </p:nvSpPr>
        <p:spPr/>
        <p:txBody>
          <a:bodyPr/>
          <a:lstStyle/>
          <a:p>
            <a:fld id="{2A49C917-C388-4ABC-9E49-636BF666ED55}" type="slidenum">
              <a:rPr lang="en-US" smtClean="0"/>
              <a:t>‹#›</a:t>
            </a:fld>
            <a:endParaRPr lang="en-US"/>
          </a:p>
        </p:txBody>
      </p:sp>
    </p:spTree>
    <p:extLst>
      <p:ext uri="{BB962C8B-B14F-4D97-AF65-F5344CB8AC3E}">
        <p14:creationId xmlns:p14="http://schemas.microsoft.com/office/powerpoint/2010/main" val="4233899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BB9CE-0DA5-A8EF-5C1D-B6DD5CC592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63FF21-553C-4224-D252-69836AEE20DE}"/>
              </a:ext>
            </a:extLst>
          </p:cNvPr>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952FD0-16B6-1FF1-D603-8EB5973ECF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F757FB-8EB0-D57A-F641-BC6E55A0ED52}"/>
              </a:ext>
            </a:extLst>
          </p:cNvPr>
          <p:cNvSpPr>
            <a:spLocks noGrp="1"/>
          </p:cNvSpPr>
          <p:nvPr>
            <p:ph type="dt" sz="half" idx="10"/>
          </p:nvPr>
        </p:nvSpPr>
        <p:spPr/>
        <p:txBody>
          <a:bodyPr/>
          <a:lstStyle/>
          <a:p>
            <a:fld id="{9F605546-C238-41DE-A2A4-B9F196E43484}" type="datetimeFigureOut">
              <a:rPr lang="en-US" smtClean="0"/>
              <a:t>11/29/2023</a:t>
            </a:fld>
            <a:endParaRPr lang="en-US"/>
          </a:p>
        </p:txBody>
      </p:sp>
      <p:sp>
        <p:nvSpPr>
          <p:cNvPr id="6" name="Footer Placeholder 5">
            <a:extLst>
              <a:ext uri="{FF2B5EF4-FFF2-40B4-BE49-F238E27FC236}">
                <a16:creationId xmlns:a16="http://schemas.microsoft.com/office/drawing/2014/main" id="{653F4401-76E4-1F7D-BD72-5D00078A3E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255FE9-C3D7-BA45-F940-639A211E3684}"/>
              </a:ext>
            </a:extLst>
          </p:cNvPr>
          <p:cNvSpPr>
            <a:spLocks noGrp="1"/>
          </p:cNvSpPr>
          <p:nvPr>
            <p:ph type="sldNum" sz="quarter" idx="12"/>
          </p:nvPr>
        </p:nvSpPr>
        <p:spPr/>
        <p:txBody>
          <a:bodyPr/>
          <a:lstStyle/>
          <a:p>
            <a:fld id="{2A49C917-C388-4ABC-9E49-636BF666ED55}" type="slidenum">
              <a:rPr lang="en-US" smtClean="0"/>
              <a:t>‹#›</a:t>
            </a:fld>
            <a:endParaRPr lang="en-US"/>
          </a:p>
        </p:txBody>
      </p:sp>
    </p:spTree>
    <p:extLst>
      <p:ext uri="{BB962C8B-B14F-4D97-AF65-F5344CB8AC3E}">
        <p14:creationId xmlns:p14="http://schemas.microsoft.com/office/powerpoint/2010/main" val="424623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6A8296-E680-825A-8E81-2EBD47903EFF}"/>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688099-FF85-6FCF-0CD8-2C5AFA0A39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7D0CDF-C1BD-E5E0-60C4-318CF6145021}"/>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05546-C238-41DE-A2A4-B9F196E43484}" type="datetimeFigureOut">
              <a:rPr lang="en-US" smtClean="0"/>
              <a:t>11/29/2023</a:t>
            </a:fld>
            <a:endParaRPr lang="en-US"/>
          </a:p>
        </p:txBody>
      </p:sp>
      <p:sp>
        <p:nvSpPr>
          <p:cNvPr id="5" name="Footer Placeholder 4">
            <a:extLst>
              <a:ext uri="{FF2B5EF4-FFF2-40B4-BE49-F238E27FC236}">
                <a16:creationId xmlns:a16="http://schemas.microsoft.com/office/drawing/2014/main" id="{8BB2C1A3-86C5-9B2D-6040-67A6E9C5E96A}"/>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08D7C1-4828-78A5-6F7F-C166EC916115}"/>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49C917-C388-4ABC-9E49-636BF666ED55}" type="slidenum">
              <a:rPr lang="en-US" smtClean="0"/>
              <a:t>‹#›</a:t>
            </a:fld>
            <a:endParaRPr lang="en-US"/>
          </a:p>
        </p:txBody>
      </p:sp>
    </p:spTree>
    <p:extLst>
      <p:ext uri="{BB962C8B-B14F-4D97-AF65-F5344CB8AC3E}">
        <p14:creationId xmlns:p14="http://schemas.microsoft.com/office/powerpoint/2010/main" val="214586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C0C09-CC0A-1438-CD9C-EBD84EFE9BEF}"/>
              </a:ext>
            </a:extLst>
          </p:cNvPr>
          <p:cNvSpPr>
            <a:spLocks noGrp="1"/>
          </p:cNvSpPr>
          <p:nvPr>
            <p:ph type="ctrTitle"/>
          </p:nvPr>
        </p:nvSpPr>
        <p:spPr/>
        <p:txBody>
          <a:bodyPr/>
          <a:lstStyle/>
          <a:p>
            <a:r>
              <a:rPr lang="en-US" b="0" i="0" dirty="0">
                <a:solidFill>
                  <a:srgbClr val="374151"/>
                </a:solidFill>
                <a:effectLst/>
                <a:latin typeface="Söhne"/>
              </a:rPr>
              <a:t>Allographs in Linguistics</a:t>
            </a:r>
            <a:endParaRPr lang="en-US" dirty="0"/>
          </a:p>
        </p:txBody>
      </p:sp>
      <p:sp>
        <p:nvSpPr>
          <p:cNvPr id="3" name="Subtitle 2">
            <a:extLst>
              <a:ext uri="{FF2B5EF4-FFF2-40B4-BE49-F238E27FC236}">
                <a16:creationId xmlns:a16="http://schemas.microsoft.com/office/drawing/2014/main" id="{B12E7430-CD2F-9326-0B85-8AC9E0A9F8E7}"/>
              </a:ext>
            </a:extLst>
          </p:cNvPr>
          <p:cNvSpPr>
            <a:spLocks noGrp="1"/>
          </p:cNvSpPr>
          <p:nvPr>
            <p:ph type="subTitle" idx="1"/>
          </p:nvPr>
        </p:nvSpPr>
        <p:spPr/>
        <p:txBody>
          <a:bodyPr/>
          <a:lstStyle/>
          <a:p>
            <a:r>
              <a:rPr lang="en-US" dirty="0"/>
              <a:t>*Definition of Allographs in Linguistics</a:t>
            </a:r>
          </a:p>
          <a:p>
            <a:r>
              <a:rPr lang="en-US" dirty="0"/>
              <a:t>*Purpose: To explore the concept of allographs in linguistics and how they relate to the study of writing systems.</a:t>
            </a:r>
          </a:p>
          <a:p>
            <a:endParaRPr lang="en-US" dirty="0"/>
          </a:p>
        </p:txBody>
      </p:sp>
    </p:spTree>
    <p:extLst>
      <p:ext uri="{BB962C8B-B14F-4D97-AF65-F5344CB8AC3E}">
        <p14:creationId xmlns:p14="http://schemas.microsoft.com/office/powerpoint/2010/main" val="3871897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07FD3-7BF1-A235-4958-24CB551E46F3}"/>
              </a:ext>
            </a:extLst>
          </p:cNvPr>
          <p:cNvSpPr>
            <a:spLocks noGrp="1"/>
          </p:cNvSpPr>
          <p:nvPr>
            <p:ph type="title"/>
          </p:nvPr>
        </p:nvSpPr>
        <p:spPr/>
        <p:txBody>
          <a:bodyPr/>
          <a:lstStyle/>
          <a:p>
            <a:pPr algn="ctr"/>
            <a:r>
              <a:rPr lang="en-US" b="0" i="0" dirty="0">
                <a:solidFill>
                  <a:srgbClr val="374151"/>
                </a:solidFill>
                <a:effectLst/>
                <a:latin typeface="Söhne"/>
              </a:rPr>
              <a:t>Identifying Allophones: Absence of Minimal Pairs</a:t>
            </a:r>
            <a:endParaRPr lang="en-US" dirty="0"/>
          </a:p>
        </p:txBody>
      </p:sp>
      <p:sp>
        <p:nvSpPr>
          <p:cNvPr id="3" name="Content Placeholder 2">
            <a:extLst>
              <a:ext uri="{FF2B5EF4-FFF2-40B4-BE49-F238E27FC236}">
                <a16:creationId xmlns:a16="http://schemas.microsoft.com/office/drawing/2014/main" id="{E06AE85F-A754-18D5-DB93-7F53D26B34D4}"/>
              </a:ext>
            </a:extLst>
          </p:cNvPr>
          <p:cNvSpPr>
            <a:spLocks noGrp="1"/>
          </p:cNvSpPr>
          <p:nvPr>
            <p:ph idx="1"/>
          </p:nvPr>
        </p:nvSpPr>
        <p:spPr/>
        <p:txBody>
          <a:bodyPr>
            <a:normAutofit fontScale="92500" lnSpcReduction="10000"/>
          </a:bodyPr>
          <a:lstStyle/>
          <a:p>
            <a:pPr algn="l">
              <a:buFont typeface="Arial" panose="020B0604020202020204" pitchFamily="34" charset="0"/>
              <a:buChar char="•"/>
            </a:pPr>
            <a:r>
              <a:rPr lang="en-US" b="0" i="0" dirty="0">
                <a:solidFill>
                  <a:srgbClr val="374151"/>
                </a:solidFill>
                <a:effectLst/>
                <a:latin typeface="Söhne"/>
              </a:rPr>
              <a:t>The absence of minimal pairs is a key criterion for identifying allophones.</a:t>
            </a:r>
          </a:p>
          <a:p>
            <a:pPr algn="l">
              <a:buFont typeface="Arial" panose="020B0604020202020204" pitchFamily="34" charset="0"/>
              <a:buChar char="•"/>
            </a:pPr>
            <a:r>
              <a:rPr lang="en-US" b="0" i="0" dirty="0">
                <a:solidFill>
                  <a:srgbClr val="374151"/>
                </a:solidFill>
                <a:effectLst/>
                <a:latin typeface="Söhne"/>
              </a:rPr>
              <a:t>If two sounds do not differentiate words, they are likely allophones of the same phoneme.</a:t>
            </a:r>
          </a:p>
          <a:p>
            <a:r>
              <a:rPr lang="en-US" dirty="0"/>
              <a:t>phoneticians have introduced a second necessary criterion for identifying “allophones, namely that they must </a:t>
            </a:r>
            <a:r>
              <a:rPr lang="en-US" i="1" u="sng" dirty="0"/>
              <a:t>exhibit articulatory similarity, or phonetic similarity.”  </a:t>
            </a:r>
            <a:endParaRPr lang="en-US" b="0" i="1" u="sng" dirty="0">
              <a:solidFill>
                <a:srgbClr val="000000"/>
              </a:solidFill>
              <a:effectLst/>
              <a:latin typeface="Charis SIL"/>
            </a:endParaRPr>
          </a:p>
          <a:p>
            <a:r>
              <a:rPr lang="en-US" dirty="0"/>
              <a:t>No minimal pair can be found for [</a:t>
            </a:r>
            <a:r>
              <a:rPr lang="en-US" b="0" i="0" dirty="0">
                <a:solidFill>
                  <a:srgbClr val="000000"/>
                </a:solidFill>
                <a:effectLst/>
                <a:latin typeface="Charis SIL"/>
              </a:rPr>
              <a:t>ŋ</a:t>
            </a:r>
            <a:r>
              <a:rPr lang="en-US" dirty="0"/>
              <a:t>] and [h] because the former occurs only before a vowel (as in behave) while the latter never occurs before a vowel (as in sing). </a:t>
            </a:r>
          </a:p>
          <a:p>
            <a:r>
              <a:rPr lang="en-US" dirty="0"/>
              <a:t>Because they are too dissimilar with respect to the intensity, place, and manner of their articulation.</a:t>
            </a:r>
          </a:p>
        </p:txBody>
      </p:sp>
    </p:spTree>
    <p:extLst>
      <p:ext uri="{BB962C8B-B14F-4D97-AF65-F5344CB8AC3E}">
        <p14:creationId xmlns:p14="http://schemas.microsoft.com/office/powerpoint/2010/main" val="2617140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5F500-4762-BBB4-A338-E99961C32DFD}"/>
              </a:ext>
            </a:extLst>
          </p:cNvPr>
          <p:cNvSpPr>
            <a:spLocks noGrp="1"/>
          </p:cNvSpPr>
          <p:nvPr>
            <p:ph type="title"/>
          </p:nvPr>
        </p:nvSpPr>
        <p:spPr/>
        <p:txBody>
          <a:bodyPr/>
          <a:lstStyle/>
          <a:p>
            <a:pPr algn="ctr"/>
            <a:r>
              <a:rPr lang="en-US" b="0" i="0" dirty="0">
                <a:solidFill>
                  <a:srgbClr val="374151"/>
                </a:solidFill>
                <a:effectLst/>
                <a:latin typeface="Söhne"/>
              </a:rPr>
              <a:t>Free Variation Among Allophones</a:t>
            </a:r>
            <a:endParaRPr lang="en-US" dirty="0"/>
          </a:p>
        </p:txBody>
      </p:sp>
      <p:sp>
        <p:nvSpPr>
          <p:cNvPr id="3" name="Content Placeholder 2">
            <a:extLst>
              <a:ext uri="{FF2B5EF4-FFF2-40B4-BE49-F238E27FC236}">
                <a16:creationId xmlns:a16="http://schemas.microsoft.com/office/drawing/2014/main" id="{090EF11C-0E8C-DC43-2524-E7EA8C4FD868}"/>
              </a:ext>
            </a:extLst>
          </p:cNvPr>
          <p:cNvSpPr>
            <a:spLocks noGrp="1"/>
          </p:cNvSpPr>
          <p:nvPr>
            <p:ph idx="1"/>
          </p:nvPr>
        </p:nvSpPr>
        <p:spPr/>
        <p:txBody>
          <a:bodyPr/>
          <a:lstStyle/>
          <a:p>
            <a:pPr>
              <a:lnSpc>
                <a:spcPct val="200000"/>
              </a:lnSpc>
            </a:pPr>
            <a:r>
              <a:rPr lang="en-US" dirty="0"/>
              <a:t>What is Free Variation?</a:t>
            </a:r>
          </a:p>
          <a:p>
            <a:pPr>
              <a:lnSpc>
                <a:spcPct val="200000"/>
              </a:lnSpc>
            </a:pPr>
            <a:r>
              <a:rPr lang="en-US" dirty="0"/>
              <a:t>Definition: When two or more allophones can replace one another in the same position.</a:t>
            </a:r>
          </a:p>
          <a:p>
            <a:pPr>
              <a:lnSpc>
                <a:spcPct val="200000"/>
              </a:lnSpc>
            </a:pPr>
            <a:r>
              <a:rPr lang="en-US" dirty="0"/>
              <a:t>Example: Allophones are interchangeable in specific contexts.</a:t>
            </a:r>
          </a:p>
        </p:txBody>
      </p:sp>
    </p:spTree>
    <p:extLst>
      <p:ext uri="{BB962C8B-B14F-4D97-AF65-F5344CB8AC3E}">
        <p14:creationId xmlns:p14="http://schemas.microsoft.com/office/powerpoint/2010/main" val="1428808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5974-B15E-8B49-2430-488E3E79E19B}"/>
              </a:ext>
            </a:extLst>
          </p:cNvPr>
          <p:cNvSpPr>
            <a:spLocks noGrp="1"/>
          </p:cNvSpPr>
          <p:nvPr>
            <p:ph type="title"/>
          </p:nvPr>
        </p:nvSpPr>
        <p:spPr/>
        <p:txBody>
          <a:bodyPr/>
          <a:lstStyle/>
          <a:p>
            <a:pPr algn="ctr"/>
            <a:r>
              <a:rPr lang="en-US" dirty="0"/>
              <a:t>Examples</a:t>
            </a:r>
          </a:p>
        </p:txBody>
      </p:sp>
      <p:sp>
        <p:nvSpPr>
          <p:cNvPr id="3" name="Content Placeholder 2">
            <a:extLst>
              <a:ext uri="{FF2B5EF4-FFF2-40B4-BE49-F238E27FC236}">
                <a16:creationId xmlns:a16="http://schemas.microsoft.com/office/drawing/2014/main" id="{2C36F3BA-CD76-6BBD-F2FC-84FA648A55DF}"/>
              </a:ext>
            </a:extLst>
          </p:cNvPr>
          <p:cNvSpPr>
            <a:spLocks noGrp="1"/>
          </p:cNvSpPr>
          <p:nvPr>
            <p:ph idx="1"/>
          </p:nvPr>
        </p:nvSpPr>
        <p:spPr/>
        <p:txBody>
          <a:bodyPr/>
          <a:lstStyle/>
          <a:p>
            <a:pPr algn="l">
              <a:lnSpc>
                <a:spcPct val="200000"/>
              </a:lnSpc>
              <a:buFont typeface="Arial" panose="020B0604020202020204" pitchFamily="34" charset="0"/>
              <a:buChar char="•"/>
            </a:pPr>
            <a:r>
              <a:rPr lang="en-US" b="0" i="0" dirty="0">
                <a:solidFill>
                  <a:srgbClr val="374151"/>
                </a:solidFill>
                <a:effectLst/>
                <a:latin typeface="Söhne"/>
              </a:rPr>
              <a:t>Recall from Lesson Two: The phoneme /z/ in "zeal" can be voiced or devoiced (free variation), when whispered.</a:t>
            </a:r>
          </a:p>
          <a:p>
            <a:pPr algn="l">
              <a:lnSpc>
                <a:spcPct val="200000"/>
              </a:lnSpc>
              <a:buFont typeface="Arial" panose="020B0604020202020204" pitchFamily="34" charset="0"/>
              <a:buChar char="•"/>
            </a:pPr>
            <a:r>
              <a:rPr lang="en-US" b="0" i="0" dirty="0">
                <a:solidFill>
                  <a:srgbClr val="374151"/>
                </a:solidFill>
                <a:effectLst/>
                <a:latin typeface="Söhne"/>
              </a:rPr>
              <a:t>Recall from Lesson Three: The phoneme /t/ in "butter" can be realized as [ʔ] (non-standard London accent) or [t] (free variation).</a:t>
            </a:r>
          </a:p>
          <a:p>
            <a:endParaRPr lang="en-US" dirty="0"/>
          </a:p>
        </p:txBody>
      </p:sp>
    </p:spTree>
    <p:extLst>
      <p:ext uri="{BB962C8B-B14F-4D97-AF65-F5344CB8AC3E}">
        <p14:creationId xmlns:p14="http://schemas.microsoft.com/office/powerpoint/2010/main" val="2512864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5974-B15E-8B49-2430-488E3E79E19B}"/>
              </a:ext>
            </a:extLst>
          </p:cNvPr>
          <p:cNvSpPr>
            <a:spLocks noGrp="1"/>
          </p:cNvSpPr>
          <p:nvPr>
            <p:ph type="title"/>
          </p:nvPr>
        </p:nvSpPr>
        <p:spPr/>
        <p:txBody>
          <a:bodyPr/>
          <a:lstStyle/>
          <a:p>
            <a:pPr algn="ctr"/>
            <a:r>
              <a:rPr lang="en-US" b="0" i="0" dirty="0">
                <a:solidFill>
                  <a:srgbClr val="374151"/>
                </a:solidFill>
                <a:effectLst/>
                <a:latin typeface="Söhne"/>
              </a:rPr>
              <a:t>Factors Influencing Variation</a:t>
            </a:r>
            <a:endParaRPr lang="en-US" dirty="0"/>
          </a:p>
        </p:txBody>
      </p:sp>
      <p:sp>
        <p:nvSpPr>
          <p:cNvPr id="3" name="Content Placeholder 2">
            <a:extLst>
              <a:ext uri="{FF2B5EF4-FFF2-40B4-BE49-F238E27FC236}">
                <a16:creationId xmlns:a16="http://schemas.microsoft.com/office/drawing/2014/main" id="{2C36F3BA-CD76-6BBD-F2FC-84FA648A55DF}"/>
              </a:ext>
            </a:extLst>
          </p:cNvPr>
          <p:cNvSpPr>
            <a:spLocks noGrp="1"/>
          </p:cNvSpPr>
          <p:nvPr>
            <p:ph idx="1"/>
          </p:nvPr>
        </p:nvSpPr>
        <p:spPr/>
        <p:txBody>
          <a:bodyPr/>
          <a:lstStyle/>
          <a:p>
            <a:pPr algn="just">
              <a:lnSpc>
                <a:spcPct val="200000"/>
              </a:lnSpc>
              <a:buFont typeface="Arial" panose="020B0604020202020204" pitchFamily="34" charset="0"/>
              <a:buChar char="•"/>
            </a:pPr>
            <a:r>
              <a:rPr lang="en-US" b="0" i="0" dirty="0">
                <a:solidFill>
                  <a:srgbClr val="374151"/>
                </a:solidFill>
                <a:effectLst/>
                <a:latin typeface="Söhne"/>
              </a:rPr>
              <a:t>Factors include </a:t>
            </a:r>
            <a:r>
              <a:rPr lang="en-US" b="0" i="0" u="sng" dirty="0">
                <a:solidFill>
                  <a:srgbClr val="374151"/>
                </a:solidFill>
                <a:effectLst/>
                <a:latin typeface="Söhne"/>
              </a:rPr>
              <a:t>communicative situation, language variety, and social class.</a:t>
            </a:r>
          </a:p>
          <a:p>
            <a:pPr algn="just">
              <a:lnSpc>
                <a:spcPct val="200000"/>
              </a:lnSpc>
              <a:buFont typeface="Arial" panose="020B0604020202020204" pitchFamily="34" charset="0"/>
              <a:buChar char="•"/>
            </a:pPr>
            <a:r>
              <a:rPr lang="en-US" b="0" i="0" dirty="0">
                <a:solidFill>
                  <a:srgbClr val="374151"/>
                </a:solidFill>
                <a:effectLst/>
                <a:latin typeface="Söhne"/>
              </a:rPr>
              <a:t>Sometimes variation is determined by </a:t>
            </a:r>
            <a:r>
              <a:rPr lang="en-US" b="0" i="0" u="sng" dirty="0">
                <a:solidFill>
                  <a:srgbClr val="374151"/>
                </a:solidFill>
                <a:effectLst/>
                <a:latin typeface="Söhne"/>
              </a:rPr>
              <a:t>language handicap</a:t>
            </a:r>
            <a:r>
              <a:rPr lang="en-US" b="0" i="0" dirty="0">
                <a:solidFill>
                  <a:srgbClr val="374151"/>
                </a:solidFill>
                <a:effectLst/>
                <a:latin typeface="Söhne"/>
              </a:rPr>
              <a:t>.</a:t>
            </a:r>
          </a:p>
          <a:p>
            <a:endParaRPr lang="en-US" dirty="0"/>
          </a:p>
        </p:txBody>
      </p:sp>
    </p:spTree>
    <p:extLst>
      <p:ext uri="{BB962C8B-B14F-4D97-AF65-F5344CB8AC3E}">
        <p14:creationId xmlns:p14="http://schemas.microsoft.com/office/powerpoint/2010/main" val="69536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5974-B15E-8B49-2430-488E3E79E19B}"/>
              </a:ext>
            </a:extLst>
          </p:cNvPr>
          <p:cNvSpPr>
            <a:spLocks noGrp="1"/>
          </p:cNvSpPr>
          <p:nvPr>
            <p:ph type="title"/>
          </p:nvPr>
        </p:nvSpPr>
        <p:spPr/>
        <p:txBody>
          <a:bodyPr/>
          <a:lstStyle/>
          <a:p>
            <a:pPr algn="ctr"/>
            <a:r>
              <a:rPr lang="en-US" b="1" i="0" dirty="0">
                <a:effectLst/>
                <a:latin typeface="Söhne"/>
              </a:rPr>
              <a:t>Wide Range of Realizations</a:t>
            </a:r>
            <a:endParaRPr lang="en-US" dirty="0"/>
          </a:p>
        </p:txBody>
      </p:sp>
      <p:sp>
        <p:nvSpPr>
          <p:cNvPr id="3" name="Content Placeholder 2">
            <a:extLst>
              <a:ext uri="{FF2B5EF4-FFF2-40B4-BE49-F238E27FC236}">
                <a16:creationId xmlns:a16="http://schemas.microsoft.com/office/drawing/2014/main" id="{2C36F3BA-CD76-6BBD-F2FC-84FA648A55DF}"/>
              </a:ext>
            </a:extLst>
          </p:cNvPr>
          <p:cNvSpPr>
            <a:spLocks noGrp="1"/>
          </p:cNvSpPr>
          <p:nvPr>
            <p:ph idx="1"/>
          </p:nvPr>
        </p:nvSpPr>
        <p:spPr/>
        <p:txBody>
          <a:bodyPr/>
          <a:lstStyle/>
          <a:p>
            <a:pPr algn="l">
              <a:lnSpc>
                <a:spcPct val="200000"/>
              </a:lnSpc>
              <a:buFont typeface="Arial" panose="020B0604020202020204" pitchFamily="34" charset="0"/>
              <a:buChar char="•"/>
            </a:pPr>
            <a:r>
              <a:rPr lang="en-US" b="0" i="0" dirty="0">
                <a:solidFill>
                  <a:srgbClr val="374151"/>
                </a:solidFill>
                <a:effectLst/>
                <a:latin typeface="Söhne"/>
              </a:rPr>
              <a:t>Emphasize the vast number of possible realizations of any given phoneme.</a:t>
            </a:r>
          </a:p>
          <a:p>
            <a:pPr algn="l">
              <a:lnSpc>
                <a:spcPct val="200000"/>
              </a:lnSpc>
              <a:buFont typeface="Arial" panose="020B0604020202020204" pitchFamily="34" charset="0"/>
              <a:buChar char="•"/>
            </a:pPr>
            <a:r>
              <a:rPr lang="en-US" b="0" i="0" dirty="0">
                <a:solidFill>
                  <a:srgbClr val="374151"/>
                </a:solidFill>
                <a:effectLst/>
                <a:latin typeface="Söhne"/>
              </a:rPr>
              <a:t>Even a single speaker may exhibit a wide range of allophones.</a:t>
            </a:r>
          </a:p>
          <a:p>
            <a:endParaRPr lang="en-US" dirty="0"/>
          </a:p>
        </p:txBody>
      </p:sp>
    </p:spTree>
    <p:extLst>
      <p:ext uri="{BB962C8B-B14F-4D97-AF65-F5344CB8AC3E}">
        <p14:creationId xmlns:p14="http://schemas.microsoft.com/office/powerpoint/2010/main" val="7824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5974-B15E-8B49-2430-488E3E79E19B}"/>
              </a:ext>
            </a:extLst>
          </p:cNvPr>
          <p:cNvSpPr>
            <a:spLocks noGrp="1"/>
          </p:cNvSpPr>
          <p:nvPr>
            <p:ph type="title"/>
          </p:nvPr>
        </p:nvSpPr>
        <p:spPr/>
        <p:txBody>
          <a:bodyPr/>
          <a:lstStyle/>
          <a:p>
            <a:pPr algn="ctr"/>
            <a:r>
              <a:rPr lang="en-US" dirty="0"/>
              <a:t>Idiolects and Chance</a:t>
            </a:r>
          </a:p>
        </p:txBody>
      </p:sp>
      <p:sp>
        <p:nvSpPr>
          <p:cNvPr id="3" name="Content Placeholder 2">
            <a:extLst>
              <a:ext uri="{FF2B5EF4-FFF2-40B4-BE49-F238E27FC236}">
                <a16:creationId xmlns:a16="http://schemas.microsoft.com/office/drawing/2014/main" id="{2C36F3BA-CD76-6BBD-F2FC-84FA648A55DF}"/>
              </a:ext>
            </a:extLst>
          </p:cNvPr>
          <p:cNvSpPr>
            <a:spLocks noGrp="1"/>
          </p:cNvSpPr>
          <p:nvPr>
            <p:ph idx="1"/>
          </p:nvPr>
        </p:nvSpPr>
        <p:spPr/>
        <p:txBody>
          <a:bodyPr>
            <a:normAutofit fontScale="85000" lnSpcReduction="20000"/>
          </a:bodyPr>
          <a:lstStyle/>
          <a:p>
            <a:pPr algn="just">
              <a:lnSpc>
                <a:spcPct val="200000"/>
              </a:lnSpc>
            </a:pPr>
            <a:r>
              <a:rPr lang="en-US" dirty="0"/>
              <a:t>Many allophones in free variation are due to idiolects (individual speech patterns).</a:t>
            </a:r>
          </a:p>
          <a:p>
            <a:pPr algn="just">
              <a:lnSpc>
                <a:spcPct val="200000"/>
              </a:lnSpc>
            </a:pPr>
            <a:r>
              <a:rPr lang="en-US" dirty="0"/>
              <a:t>Some variations occur simply by chance. (lisp of a tongue)</a:t>
            </a:r>
          </a:p>
          <a:p>
            <a:pPr algn="just">
              <a:lnSpc>
                <a:spcPct val="200000"/>
              </a:lnSpc>
            </a:pPr>
            <a:r>
              <a:rPr lang="en-US" b="0" i="0" dirty="0">
                <a:solidFill>
                  <a:srgbClr val="374151"/>
                </a:solidFill>
                <a:effectLst/>
                <a:latin typeface="Söhne"/>
              </a:rPr>
              <a:t>Understanding Allophone Variation: Understanding free variation helps us appreciate the richness and complexity of language.</a:t>
            </a:r>
          </a:p>
          <a:p>
            <a:pPr algn="just">
              <a:lnSpc>
                <a:spcPct val="200000"/>
              </a:lnSpc>
            </a:pPr>
            <a:r>
              <a:rPr lang="en-US" b="0" i="0" dirty="0">
                <a:solidFill>
                  <a:srgbClr val="374151"/>
                </a:solidFill>
                <a:effectLst/>
                <a:latin typeface="Söhne"/>
              </a:rPr>
              <a:t>Language is dynamic, influenced by various factors.</a:t>
            </a:r>
            <a:endParaRPr lang="en-US" dirty="0"/>
          </a:p>
        </p:txBody>
      </p:sp>
    </p:spTree>
    <p:extLst>
      <p:ext uri="{BB962C8B-B14F-4D97-AF65-F5344CB8AC3E}">
        <p14:creationId xmlns:p14="http://schemas.microsoft.com/office/powerpoint/2010/main" val="1904398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5974-B15E-8B49-2430-488E3E79E19B}"/>
              </a:ext>
            </a:extLst>
          </p:cNvPr>
          <p:cNvSpPr>
            <a:spLocks noGrp="1"/>
          </p:cNvSpPr>
          <p:nvPr>
            <p:ph type="title"/>
          </p:nvPr>
        </p:nvSpPr>
        <p:spPr/>
        <p:txBody>
          <a:bodyPr/>
          <a:lstStyle/>
          <a:p>
            <a:pPr algn="ctr"/>
            <a:r>
              <a:rPr lang="en-US" b="1" dirty="0"/>
              <a:t>Phonemes in free variation</a:t>
            </a:r>
          </a:p>
        </p:txBody>
      </p:sp>
      <p:sp>
        <p:nvSpPr>
          <p:cNvPr id="3" name="Content Placeholder 2">
            <a:extLst>
              <a:ext uri="{FF2B5EF4-FFF2-40B4-BE49-F238E27FC236}">
                <a16:creationId xmlns:a16="http://schemas.microsoft.com/office/drawing/2014/main" id="{2C36F3BA-CD76-6BBD-F2FC-84FA648A55DF}"/>
              </a:ext>
            </a:extLst>
          </p:cNvPr>
          <p:cNvSpPr>
            <a:spLocks noGrp="1"/>
          </p:cNvSpPr>
          <p:nvPr>
            <p:ph idx="1"/>
          </p:nvPr>
        </p:nvSpPr>
        <p:spPr/>
        <p:txBody>
          <a:bodyPr>
            <a:normAutofit fontScale="92500" lnSpcReduction="10000"/>
          </a:bodyPr>
          <a:lstStyle/>
          <a:p>
            <a:r>
              <a:rPr lang="en-US" dirty="0"/>
              <a:t>The expressions </a:t>
            </a:r>
            <a:r>
              <a:rPr lang="en-US" b="1" u="sng" dirty="0"/>
              <a:t>free variants </a:t>
            </a:r>
            <a:r>
              <a:rPr lang="en-US" dirty="0"/>
              <a:t>and </a:t>
            </a:r>
            <a:r>
              <a:rPr lang="en-US" b="1" u="sng" dirty="0"/>
              <a:t>free variation </a:t>
            </a:r>
            <a:r>
              <a:rPr lang="en-US" dirty="0"/>
              <a:t>are also used, but probably less commonly, </a:t>
            </a:r>
          </a:p>
          <a:p>
            <a:r>
              <a:rPr lang="en-US" dirty="0"/>
              <a:t>used where two phonemes can replace each other without causing any change of meaning. </a:t>
            </a:r>
          </a:p>
          <a:p>
            <a:r>
              <a:rPr lang="en-US" dirty="0"/>
              <a:t> phonemes usually do cause a change of meaning – i.e. they distinguish meaning by definition. </a:t>
            </a:r>
          </a:p>
          <a:p>
            <a:r>
              <a:rPr lang="en-US" dirty="0"/>
              <a:t>BUT </a:t>
            </a:r>
            <a:r>
              <a:rPr lang="en-US" b="1" dirty="0"/>
              <a:t>in some words, two normally contrasting phonemes are both acceptable. </a:t>
            </a:r>
          </a:p>
          <a:p>
            <a:r>
              <a:rPr lang="en-US" b="1" dirty="0"/>
              <a:t>Examples of phonemes in free variation include /i:/ and /e/ as the initial sound in the words </a:t>
            </a:r>
            <a:r>
              <a:rPr lang="en-US" b="1" i="1" dirty="0"/>
              <a:t>economics</a:t>
            </a:r>
            <a:r>
              <a:rPr lang="en-US" b="1" dirty="0"/>
              <a:t> and evolution, </a:t>
            </a:r>
          </a:p>
          <a:p>
            <a:r>
              <a:rPr lang="en-US" b="1" dirty="0"/>
              <a:t>Phonemes in free variation, e.g. /i:/ and /ai/ as the initial sound in either</a:t>
            </a:r>
          </a:p>
        </p:txBody>
      </p:sp>
    </p:spTree>
    <p:extLst>
      <p:ext uri="{BB962C8B-B14F-4D97-AF65-F5344CB8AC3E}">
        <p14:creationId xmlns:p14="http://schemas.microsoft.com/office/powerpoint/2010/main" val="2567280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5974-B15E-8B49-2430-488E3E79E19B}"/>
              </a:ext>
            </a:extLst>
          </p:cNvPr>
          <p:cNvSpPr>
            <a:spLocks noGrp="1"/>
          </p:cNvSpPr>
          <p:nvPr>
            <p:ph type="title"/>
          </p:nvPr>
        </p:nvSpPr>
        <p:spPr>
          <a:xfrm>
            <a:off x="675640" y="340677"/>
            <a:ext cx="10515600" cy="1325563"/>
          </a:xfrm>
        </p:spPr>
        <p:txBody>
          <a:bodyPr/>
          <a:lstStyle/>
          <a:p>
            <a:pPr algn="ctr"/>
            <a:r>
              <a:rPr lang="en-US" b="1" dirty="0"/>
              <a:t>Allophones in complementary distribution</a:t>
            </a:r>
          </a:p>
        </p:txBody>
      </p:sp>
      <p:sp>
        <p:nvSpPr>
          <p:cNvPr id="3" name="Content Placeholder 2">
            <a:extLst>
              <a:ext uri="{FF2B5EF4-FFF2-40B4-BE49-F238E27FC236}">
                <a16:creationId xmlns:a16="http://schemas.microsoft.com/office/drawing/2014/main" id="{2C36F3BA-CD76-6BBD-F2FC-84FA648A55DF}"/>
              </a:ext>
            </a:extLst>
          </p:cNvPr>
          <p:cNvSpPr>
            <a:spLocks noGrp="1"/>
          </p:cNvSpPr>
          <p:nvPr>
            <p:ph idx="1"/>
          </p:nvPr>
        </p:nvSpPr>
        <p:spPr>
          <a:xfrm>
            <a:off x="320040" y="1573533"/>
            <a:ext cx="11551920" cy="4943790"/>
          </a:xfrm>
        </p:spPr>
        <p:txBody>
          <a:bodyPr>
            <a:normAutofit fontScale="92500" lnSpcReduction="10000"/>
          </a:bodyPr>
          <a:lstStyle/>
          <a:p>
            <a:pPr>
              <a:lnSpc>
                <a:spcPct val="150000"/>
              </a:lnSpc>
            </a:pPr>
            <a:r>
              <a:rPr lang="en-US" dirty="0"/>
              <a:t>If two or more allophones cannot replace one another, i.e. if they do not occur in the same position, because their occurrence is determined by the surrounding sounds, these allophones are said to be </a:t>
            </a:r>
            <a:r>
              <a:rPr lang="en-US" b="1" dirty="0"/>
              <a:t>contextual variants </a:t>
            </a:r>
            <a:r>
              <a:rPr lang="en-US" dirty="0"/>
              <a:t>or </a:t>
            </a:r>
            <a:r>
              <a:rPr lang="en-US" b="1" dirty="0"/>
              <a:t>allophones in complementary distribution  </a:t>
            </a:r>
          </a:p>
          <a:p>
            <a:pPr>
              <a:lnSpc>
                <a:spcPct val="150000"/>
              </a:lnSpc>
            </a:pPr>
            <a:r>
              <a:rPr lang="en-US" b="1" dirty="0"/>
              <a:t>Complementary distribution </a:t>
            </a:r>
            <a:r>
              <a:rPr lang="en-US" dirty="0"/>
              <a:t>is a systematic relationship between two or more allophones, whereby one allophone can only occur in a phonetic environment in which none of the others can. </a:t>
            </a:r>
          </a:p>
          <a:p>
            <a:pPr>
              <a:lnSpc>
                <a:spcPct val="150000"/>
              </a:lnSpc>
            </a:pPr>
            <a:r>
              <a:rPr lang="en-US" dirty="0"/>
              <a:t>In other words, they are </a:t>
            </a:r>
            <a:r>
              <a:rPr lang="en-US" b="1" dirty="0"/>
              <a:t>mutually exclusive</a:t>
            </a:r>
            <a:r>
              <a:rPr lang="en-US" dirty="0"/>
              <a:t>.</a:t>
            </a:r>
          </a:p>
        </p:txBody>
      </p:sp>
    </p:spTree>
    <p:extLst>
      <p:ext uri="{BB962C8B-B14F-4D97-AF65-F5344CB8AC3E}">
        <p14:creationId xmlns:p14="http://schemas.microsoft.com/office/powerpoint/2010/main" val="2305906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5974-B15E-8B49-2430-488E3E79E19B}"/>
              </a:ext>
            </a:extLst>
          </p:cNvPr>
          <p:cNvSpPr>
            <a:spLocks noGrp="1"/>
          </p:cNvSpPr>
          <p:nvPr>
            <p:ph type="title"/>
          </p:nvPr>
        </p:nvSpPr>
        <p:spPr/>
        <p:txBody>
          <a:bodyPr/>
          <a:lstStyle/>
          <a:p>
            <a:pPr algn="ctr"/>
            <a:r>
              <a:rPr lang="en-US" b="1" dirty="0"/>
              <a:t>Example of contextual variants</a:t>
            </a:r>
          </a:p>
        </p:txBody>
      </p:sp>
      <p:sp>
        <p:nvSpPr>
          <p:cNvPr id="3" name="Content Placeholder 2">
            <a:extLst>
              <a:ext uri="{FF2B5EF4-FFF2-40B4-BE49-F238E27FC236}">
                <a16:creationId xmlns:a16="http://schemas.microsoft.com/office/drawing/2014/main" id="{2C36F3BA-CD76-6BBD-F2FC-84FA648A55DF}"/>
              </a:ext>
            </a:extLst>
          </p:cNvPr>
          <p:cNvSpPr>
            <a:spLocks noGrp="1"/>
          </p:cNvSpPr>
          <p:nvPr>
            <p:ph idx="1"/>
          </p:nvPr>
        </p:nvSpPr>
        <p:spPr>
          <a:xfrm>
            <a:off x="1254760" y="1623700"/>
            <a:ext cx="10099040" cy="4714873"/>
          </a:xfrm>
        </p:spPr>
        <p:txBody>
          <a:bodyPr>
            <a:normAutofit fontScale="77500" lnSpcReduction="20000"/>
          </a:bodyPr>
          <a:lstStyle/>
          <a:p>
            <a:pPr>
              <a:lnSpc>
                <a:spcPct val="200000"/>
              </a:lnSpc>
            </a:pPr>
            <a:r>
              <a:rPr lang="en-US" dirty="0"/>
              <a:t>In Lesson Two, for example, we learnt that some </a:t>
            </a:r>
            <a:r>
              <a:rPr lang="en-US" b="1" dirty="0"/>
              <a:t>lenis phonemes </a:t>
            </a:r>
            <a:r>
              <a:rPr lang="en-US" dirty="0"/>
              <a:t>(which are usually </a:t>
            </a:r>
            <a:r>
              <a:rPr lang="en-US" b="1" dirty="0"/>
              <a:t>voiced</a:t>
            </a:r>
            <a:r>
              <a:rPr lang="en-US" dirty="0"/>
              <a:t>) can be realised as </a:t>
            </a:r>
            <a:r>
              <a:rPr lang="en-US" b="1" dirty="0"/>
              <a:t>largely voiceless allophones</a:t>
            </a:r>
            <a:r>
              <a:rPr lang="en-US" dirty="0"/>
              <a:t> not only when </a:t>
            </a:r>
            <a:r>
              <a:rPr lang="en-US" b="1" dirty="0"/>
              <a:t>whispered</a:t>
            </a:r>
            <a:r>
              <a:rPr lang="en-US" dirty="0"/>
              <a:t>, but also </a:t>
            </a:r>
            <a:r>
              <a:rPr lang="en-US" b="1" dirty="0"/>
              <a:t>word-finally</a:t>
            </a:r>
            <a:r>
              <a:rPr lang="en-US" dirty="0"/>
              <a:t>, as in the word ca</a:t>
            </a:r>
            <a:r>
              <a:rPr lang="en-US" u="sng" dirty="0"/>
              <a:t>b</a:t>
            </a:r>
            <a:r>
              <a:rPr lang="en-US" dirty="0"/>
              <a:t>, a position in which the </a:t>
            </a:r>
            <a:r>
              <a:rPr lang="en-US" b="1" dirty="0"/>
              <a:t>corresponding voiced allophones </a:t>
            </a:r>
            <a:r>
              <a:rPr lang="en-US" dirty="0"/>
              <a:t>do NOT occur.</a:t>
            </a:r>
          </a:p>
          <a:p>
            <a:pPr>
              <a:lnSpc>
                <a:spcPct val="200000"/>
              </a:lnSpc>
            </a:pPr>
            <a:r>
              <a:rPr lang="en-US" dirty="0"/>
              <a:t> Earlier in the present lesson, we saw that the alveolar phoneme /n/ can be realised either as an </a:t>
            </a:r>
            <a:r>
              <a:rPr lang="en-US" b="1" dirty="0"/>
              <a:t>alveolar allophone</a:t>
            </a:r>
            <a:r>
              <a:rPr lang="en-US" dirty="0"/>
              <a:t>, as in te</a:t>
            </a:r>
            <a:r>
              <a:rPr lang="en-US" u="sng" dirty="0"/>
              <a:t>n</a:t>
            </a:r>
            <a:r>
              <a:rPr lang="en-US" dirty="0"/>
              <a:t>, or as a </a:t>
            </a:r>
            <a:r>
              <a:rPr lang="en-US" b="1" dirty="0"/>
              <a:t>dental allophone</a:t>
            </a:r>
            <a:r>
              <a:rPr lang="en-US" dirty="0"/>
              <a:t>, as in te</a:t>
            </a:r>
            <a:r>
              <a:rPr lang="en-US" u="sng" dirty="0"/>
              <a:t>nth</a:t>
            </a:r>
            <a:r>
              <a:rPr lang="en-US" dirty="0"/>
              <a:t>, depending on the following sound, or the lack of a following sound.</a:t>
            </a:r>
          </a:p>
        </p:txBody>
      </p:sp>
    </p:spTree>
    <p:extLst>
      <p:ext uri="{BB962C8B-B14F-4D97-AF65-F5344CB8AC3E}">
        <p14:creationId xmlns:p14="http://schemas.microsoft.com/office/powerpoint/2010/main" val="3004707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5974-B15E-8B49-2430-488E3E79E19B}"/>
              </a:ext>
            </a:extLst>
          </p:cNvPr>
          <p:cNvSpPr>
            <a:spLocks noGrp="1"/>
          </p:cNvSpPr>
          <p:nvPr>
            <p:ph type="title"/>
          </p:nvPr>
        </p:nvSpPr>
        <p:spPr>
          <a:xfrm>
            <a:off x="838200" y="365127"/>
            <a:ext cx="8681720" cy="1325563"/>
          </a:xfrm>
        </p:spPr>
        <p:txBody>
          <a:bodyPr/>
          <a:lstStyle/>
          <a:p>
            <a:pPr algn="ctr"/>
            <a:r>
              <a:rPr lang="en-US" b="1" dirty="0"/>
              <a:t>Slip of a tongue</a:t>
            </a:r>
          </a:p>
        </p:txBody>
      </p:sp>
      <p:sp>
        <p:nvSpPr>
          <p:cNvPr id="3" name="Content Placeholder 2">
            <a:extLst>
              <a:ext uri="{FF2B5EF4-FFF2-40B4-BE49-F238E27FC236}">
                <a16:creationId xmlns:a16="http://schemas.microsoft.com/office/drawing/2014/main" id="{2C36F3BA-CD76-6BBD-F2FC-84FA648A55DF}"/>
              </a:ext>
            </a:extLst>
          </p:cNvPr>
          <p:cNvSpPr>
            <a:spLocks noGrp="1"/>
          </p:cNvSpPr>
          <p:nvPr>
            <p:ph idx="1"/>
          </p:nvPr>
        </p:nvSpPr>
        <p:spPr>
          <a:xfrm>
            <a:off x="1127760" y="1764665"/>
            <a:ext cx="9347200" cy="4728208"/>
          </a:xfrm>
        </p:spPr>
        <p:txBody>
          <a:bodyPr>
            <a:normAutofit fontScale="92500" lnSpcReduction="10000"/>
          </a:bodyPr>
          <a:lstStyle/>
          <a:p>
            <a:pPr>
              <a:lnSpc>
                <a:spcPct val="200000"/>
              </a:lnSpc>
            </a:pPr>
            <a:r>
              <a:rPr lang="en-US" dirty="0"/>
              <a:t>If allophones in complementary distribution did replace one another for some reason (most likely because of a slip of the tongue),</a:t>
            </a:r>
          </a:p>
          <a:p>
            <a:pPr>
              <a:lnSpc>
                <a:spcPct val="200000"/>
              </a:lnSpc>
            </a:pPr>
            <a:r>
              <a:rPr lang="en-US" dirty="0"/>
              <a:t> the resultant pronunciation would </a:t>
            </a:r>
            <a:r>
              <a:rPr lang="en-US" b="1" u="sng" dirty="0"/>
              <a:t>merely sound odd, or the articulation would feel awkward</a:t>
            </a:r>
            <a:r>
              <a:rPr lang="en-US" dirty="0"/>
              <a:t>, but this would NOT cause a </a:t>
            </a:r>
            <a:r>
              <a:rPr lang="en-US" u="sng" dirty="0"/>
              <a:t>change of meaning</a:t>
            </a:r>
            <a:r>
              <a:rPr lang="en-US" dirty="0"/>
              <a:t>.</a:t>
            </a:r>
          </a:p>
        </p:txBody>
      </p:sp>
    </p:spTree>
    <p:extLst>
      <p:ext uri="{BB962C8B-B14F-4D97-AF65-F5344CB8AC3E}">
        <p14:creationId xmlns:p14="http://schemas.microsoft.com/office/powerpoint/2010/main" val="3474580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34FC-454B-F230-0299-A8A797CEE8D9}"/>
              </a:ext>
            </a:extLst>
          </p:cNvPr>
          <p:cNvSpPr>
            <a:spLocks noGrp="1"/>
          </p:cNvSpPr>
          <p:nvPr>
            <p:ph type="title"/>
          </p:nvPr>
        </p:nvSpPr>
        <p:spPr/>
        <p:txBody>
          <a:bodyPr/>
          <a:lstStyle/>
          <a:p>
            <a:pPr algn="ctr"/>
            <a:r>
              <a:rPr lang="en-US" b="0" i="0" dirty="0">
                <a:solidFill>
                  <a:srgbClr val="374151"/>
                </a:solidFill>
                <a:effectLst/>
                <a:latin typeface="Söhne"/>
              </a:rPr>
              <a:t>Allographs in Linguistics</a:t>
            </a:r>
            <a:endParaRPr lang="en-US" dirty="0"/>
          </a:p>
        </p:txBody>
      </p:sp>
      <p:sp>
        <p:nvSpPr>
          <p:cNvPr id="3" name="Content Placeholder 2">
            <a:extLst>
              <a:ext uri="{FF2B5EF4-FFF2-40B4-BE49-F238E27FC236}">
                <a16:creationId xmlns:a16="http://schemas.microsoft.com/office/drawing/2014/main" id="{C79ECF4F-6E88-9134-871E-AF66D34FBBC1}"/>
              </a:ext>
            </a:extLst>
          </p:cNvPr>
          <p:cNvSpPr>
            <a:spLocks noGrp="1"/>
          </p:cNvSpPr>
          <p:nvPr>
            <p:ph idx="1"/>
          </p:nvPr>
        </p:nvSpPr>
        <p:spPr/>
        <p:txBody>
          <a:bodyPr/>
          <a:lstStyle/>
          <a:p>
            <a:pPr algn="just">
              <a:lnSpc>
                <a:spcPct val="150000"/>
              </a:lnSpc>
              <a:buFont typeface="Arial" panose="020B0604020202020204" pitchFamily="34" charset="0"/>
              <a:buChar char="•"/>
            </a:pPr>
            <a:r>
              <a:rPr lang="en-US" b="0" i="0" dirty="0">
                <a:solidFill>
                  <a:srgbClr val="374151"/>
                </a:solidFill>
                <a:effectLst/>
                <a:latin typeface="Söhne"/>
              </a:rPr>
              <a:t>Allographs are concrete, particular forms of an abstract linguistic unit.</a:t>
            </a:r>
          </a:p>
          <a:p>
            <a:pPr algn="just">
              <a:lnSpc>
                <a:spcPct val="150000"/>
              </a:lnSpc>
              <a:buFont typeface="Arial" panose="020B0604020202020204" pitchFamily="34" charset="0"/>
              <a:buChar char="•"/>
            </a:pPr>
            <a:r>
              <a:rPr lang="en-US" b="0" i="0" dirty="0">
                <a:solidFill>
                  <a:srgbClr val="374151"/>
                </a:solidFill>
                <a:effectLst/>
                <a:latin typeface="Söhne"/>
              </a:rPr>
              <a:t>Derived from the Greek prefix “</a:t>
            </a:r>
            <a:r>
              <a:rPr lang="en-US" b="0" i="0" dirty="0" err="1">
                <a:solidFill>
                  <a:srgbClr val="374151"/>
                </a:solidFill>
                <a:effectLst/>
                <a:latin typeface="Söhne"/>
              </a:rPr>
              <a:t>allo</a:t>
            </a:r>
            <a:r>
              <a:rPr lang="en-US" b="0" i="0" dirty="0">
                <a:solidFill>
                  <a:srgbClr val="374151"/>
                </a:solidFill>
                <a:effectLst/>
                <a:latin typeface="Söhne"/>
              </a:rPr>
              <a:t>-” meaning “different from”.</a:t>
            </a:r>
          </a:p>
          <a:p>
            <a:pPr algn="just">
              <a:lnSpc>
                <a:spcPct val="150000"/>
              </a:lnSpc>
              <a:buFont typeface="Arial" panose="020B0604020202020204" pitchFamily="34" charset="0"/>
              <a:buChar char="•"/>
            </a:pPr>
            <a:r>
              <a:rPr lang="en-US" b="0" i="0" dirty="0">
                <a:solidFill>
                  <a:srgbClr val="374151"/>
                </a:solidFill>
                <a:effectLst/>
                <a:latin typeface="Söhne"/>
              </a:rPr>
              <a:t>Denoted by the suffix "-</a:t>
            </a:r>
            <a:r>
              <a:rPr lang="en-US" b="0" i="0" dirty="0" err="1">
                <a:solidFill>
                  <a:srgbClr val="374151"/>
                </a:solidFill>
                <a:effectLst/>
                <a:latin typeface="Söhne"/>
              </a:rPr>
              <a:t>eme</a:t>
            </a:r>
            <a:r>
              <a:rPr lang="en-US" b="0" i="0" dirty="0">
                <a:solidFill>
                  <a:srgbClr val="374151"/>
                </a:solidFill>
                <a:effectLst/>
                <a:latin typeface="Söhne"/>
              </a:rPr>
              <a:t>."</a:t>
            </a:r>
          </a:p>
          <a:p>
            <a:pPr algn="just">
              <a:lnSpc>
                <a:spcPct val="150000"/>
              </a:lnSpc>
              <a:buFont typeface="Arial" panose="020B0604020202020204" pitchFamily="34" charset="0"/>
              <a:buChar char="•"/>
            </a:pPr>
            <a:r>
              <a:rPr lang="en-US" b="0" i="0" dirty="0">
                <a:solidFill>
                  <a:srgbClr val="374151"/>
                </a:solidFill>
                <a:effectLst/>
                <a:latin typeface="Söhne"/>
              </a:rPr>
              <a:t>Allographs show noticeable variation but do not affect the underlying linguistic unit’s function.</a:t>
            </a:r>
          </a:p>
        </p:txBody>
      </p:sp>
    </p:spTree>
    <p:extLst>
      <p:ext uri="{BB962C8B-B14F-4D97-AF65-F5344CB8AC3E}">
        <p14:creationId xmlns:p14="http://schemas.microsoft.com/office/powerpoint/2010/main" val="1376593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5974-B15E-8B49-2430-488E3E79E19B}"/>
              </a:ext>
            </a:extLst>
          </p:cNvPr>
          <p:cNvSpPr>
            <a:spLocks noGrp="1"/>
          </p:cNvSpPr>
          <p:nvPr>
            <p:ph type="title"/>
          </p:nvPr>
        </p:nvSpPr>
        <p:spPr>
          <a:xfrm>
            <a:off x="1341120" y="365127"/>
            <a:ext cx="9611360" cy="1325563"/>
          </a:xfrm>
        </p:spPr>
        <p:txBody>
          <a:bodyPr/>
          <a:lstStyle/>
          <a:p>
            <a:pPr algn="ctr"/>
            <a:r>
              <a:rPr lang="en-US" b="1" dirty="0"/>
              <a:t>Contrastive vs Non-contrastive Distribution</a:t>
            </a:r>
          </a:p>
        </p:txBody>
      </p:sp>
      <p:sp>
        <p:nvSpPr>
          <p:cNvPr id="3" name="Content Placeholder 2">
            <a:extLst>
              <a:ext uri="{FF2B5EF4-FFF2-40B4-BE49-F238E27FC236}">
                <a16:creationId xmlns:a16="http://schemas.microsoft.com/office/drawing/2014/main" id="{2C36F3BA-CD76-6BBD-F2FC-84FA648A55DF}"/>
              </a:ext>
            </a:extLst>
          </p:cNvPr>
          <p:cNvSpPr>
            <a:spLocks noGrp="1"/>
          </p:cNvSpPr>
          <p:nvPr>
            <p:ph idx="1"/>
          </p:nvPr>
        </p:nvSpPr>
        <p:spPr>
          <a:xfrm>
            <a:off x="2072640" y="1371600"/>
            <a:ext cx="8046720" cy="5323839"/>
          </a:xfrm>
        </p:spPr>
        <p:txBody>
          <a:bodyPr/>
          <a:lstStyle/>
          <a:p>
            <a:pPr algn="just">
              <a:lnSpc>
                <a:spcPct val="200000"/>
              </a:lnSpc>
            </a:pPr>
            <a:r>
              <a:rPr lang="en-US" dirty="0"/>
              <a:t>Both allophones in </a:t>
            </a:r>
            <a:r>
              <a:rPr lang="en-US" b="1" dirty="0"/>
              <a:t>free variation and complementary distribution </a:t>
            </a:r>
            <a:r>
              <a:rPr lang="en-US" dirty="0"/>
              <a:t>are thus relationships of </a:t>
            </a:r>
            <a:r>
              <a:rPr lang="en-US" b="1" dirty="0"/>
              <a:t>non-contrastive distribution</a:t>
            </a:r>
            <a:r>
              <a:rPr lang="en-US" dirty="0"/>
              <a:t>. </a:t>
            </a:r>
          </a:p>
          <a:p>
            <a:pPr algn="just">
              <a:lnSpc>
                <a:spcPct val="200000"/>
              </a:lnSpc>
            </a:pPr>
            <a:r>
              <a:rPr lang="en-US" dirty="0"/>
              <a:t>The only relationship of </a:t>
            </a:r>
            <a:r>
              <a:rPr lang="en-US" b="1" dirty="0"/>
              <a:t>contrastive distribution </a:t>
            </a:r>
            <a:r>
              <a:rPr lang="en-US" dirty="0"/>
              <a:t>in phonetics and phonology is the one between </a:t>
            </a:r>
            <a:r>
              <a:rPr lang="en-US" b="1" dirty="0"/>
              <a:t>phonemes</a:t>
            </a:r>
            <a:r>
              <a:rPr lang="en-US" dirty="0"/>
              <a:t>.</a:t>
            </a:r>
          </a:p>
        </p:txBody>
      </p:sp>
    </p:spTree>
    <p:extLst>
      <p:ext uri="{BB962C8B-B14F-4D97-AF65-F5344CB8AC3E}">
        <p14:creationId xmlns:p14="http://schemas.microsoft.com/office/powerpoint/2010/main" val="3025666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5974-B15E-8B49-2430-488E3E79E19B}"/>
              </a:ext>
            </a:extLst>
          </p:cNvPr>
          <p:cNvSpPr>
            <a:spLocks noGrp="1"/>
          </p:cNvSpPr>
          <p:nvPr>
            <p:ph type="title"/>
          </p:nvPr>
        </p:nvSpPr>
        <p:spPr/>
        <p:txBody>
          <a:bodyPr/>
          <a:lstStyle/>
          <a:p>
            <a:pPr algn="ctr"/>
            <a:r>
              <a:rPr lang="en-US" b="1" dirty="0"/>
              <a:t>Devoicing [n̥ d̥]</a:t>
            </a:r>
          </a:p>
        </p:txBody>
      </p:sp>
      <p:sp>
        <p:nvSpPr>
          <p:cNvPr id="3" name="Content Placeholder 2">
            <a:extLst>
              <a:ext uri="{FF2B5EF4-FFF2-40B4-BE49-F238E27FC236}">
                <a16:creationId xmlns:a16="http://schemas.microsoft.com/office/drawing/2014/main" id="{2C36F3BA-CD76-6BBD-F2FC-84FA648A55DF}"/>
              </a:ext>
            </a:extLst>
          </p:cNvPr>
          <p:cNvSpPr>
            <a:spLocks noGrp="1"/>
          </p:cNvSpPr>
          <p:nvPr>
            <p:ph idx="1"/>
          </p:nvPr>
        </p:nvSpPr>
        <p:spPr/>
        <p:txBody>
          <a:bodyPr>
            <a:normAutofit/>
          </a:bodyPr>
          <a:lstStyle/>
          <a:p>
            <a:pPr>
              <a:lnSpc>
                <a:spcPct val="200000"/>
              </a:lnSpc>
            </a:pPr>
            <a:r>
              <a:rPr lang="en-US" dirty="0"/>
              <a:t>If an intrinsically </a:t>
            </a:r>
            <a:r>
              <a:rPr lang="en-US" b="1" dirty="0"/>
              <a:t>voiced, or underlyingly voiced</a:t>
            </a:r>
            <a:r>
              <a:rPr lang="en-US" dirty="0"/>
              <a:t>, sound is articulated with </a:t>
            </a:r>
            <a:r>
              <a:rPr lang="en-US" u="sng" dirty="0"/>
              <a:t>less voice than usual or with no voice at all</a:t>
            </a:r>
            <a:r>
              <a:rPr lang="en-US" dirty="0"/>
              <a:t>, i.e. without vibration of the vocal folds during part or all of its duration, that sound is said to </a:t>
            </a:r>
            <a:r>
              <a:rPr lang="en-US" b="1" dirty="0"/>
              <a:t>be partly or fully devoiced .</a:t>
            </a:r>
          </a:p>
        </p:txBody>
      </p:sp>
    </p:spTree>
    <p:extLst>
      <p:ext uri="{BB962C8B-B14F-4D97-AF65-F5344CB8AC3E}">
        <p14:creationId xmlns:p14="http://schemas.microsoft.com/office/powerpoint/2010/main" val="841004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5974-B15E-8B49-2430-488E3E79E19B}"/>
              </a:ext>
            </a:extLst>
          </p:cNvPr>
          <p:cNvSpPr>
            <a:spLocks noGrp="1"/>
          </p:cNvSpPr>
          <p:nvPr>
            <p:ph type="title"/>
          </p:nvPr>
        </p:nvSpPr>
        <p:spPr/>
        <p:txBody>
          <a:bodyPr/>
          <a:lstStyle/>
          <a:p>
            <a:pPr algn="ctr"/>
            <a:r>
              <a:rPr lang="en-US" b="1" dirty="0"/>
              <a:t>Phonetic Environment</a:t>
            </a:r>
          </a:p>
        </p:txBody>
      </p:sp>
      <p:sp>
        <p:nvSpPr>
          <p:cNvPr id="3" name="Content Placeholder 2">
            <a:extLst>
              <a:ext uri="{FF2B5EF4-FFF2-40B4-BE49-F238E27FC236}">
                <a16:creationId xmlns:a16="http://schemas.microsoft.com/office/drawing/2014/main" id="{2C36F3BA-CD76-6BBD-F2FC-84FA648A55DF}"/>
              </a:ext>
            </a:extLst>
          </p:cNvPr>
          <p:cNvSpPr>
            <a:spLocks noGrp="1"/>
          </p:cNvSpPr>
          <p:nvPr>
            <p:ph idx="1"/>
          </p:nvPr>
        </p:nvSpPr>
        <p:spPr/>
        <p:txBody>
          <a:bodyPr>
            <a:normAutofit lnSpcReduction="10000"/>
          </a:bodyPr>
          <a:lstStyle/>
          <a:p>
            <a:pPr algn="just">
              <a:lnSpc>
                <a:spcPct val="200000"/>
              </a:lnSpc>
            </a:pPr>
            <a:r>
              <a:rPr lang="en-US" dirty="0"/>
              <a:t>Since devoicing is usually </a:t>
            </a:r>
            <a:r>
              <a:rPr lang="en-US" u="sng" dirty="0"/>
              <a:t>conditioned by the phonetic environment</a:t>
            </a:r>
            <a:r>
              <a:rPr lang="en-US" dirty="0"/>
              <a:t>, a </a:t>
            </a:r>
            <a:r>
              <a:rPr lang="en-US" b="1" dirty="0"/>
              <a:t>devoiced allophone </a:t>
            </a:r>
            <a:r>
              <a:rPr lang="en-US" dirty="0"/>
              <a:t>and its </a:t>
            </a:r>
            <a:r>
              <a:rPr lang="en-US" b="1" dirty="0"/>
              <a:t>corresponding voiced allophone </a:t>
            </a:r>
            <a:r>
              <a:rPr lang="en-US" dirty="0"/>
              <a:t>are usually in </a:t>
            </a:r>
            <a:r>
              <a:rPr lang="en-US" b="1" dirty="0"/>
              <a:t>complementary distribution</a:t>
            </a:r>
            <a:r>
              <a:rPr lang="en-US" dirty="0"/>
              <a:t>. </a:t>
            </a:r>
          </a:p>
          <a:p>
            <a:pPr algn="just">
              <a:lnSpc>
                <a:spcPct val="200000"/>
              </a:lnSpc>
            </a:pPr>
            <a:r>
              <a:rPr lang="en-US" dirty="0"/>
              <a:t>You already know from Lesson Two that some lenis consonants are </a:t>
            </a:r>
            <a:r>
              <a:rPr lang="en-US" b="1" dirty="0"/>
              <a:t>partly devoiced </a:t>
            </a:r>
            <a:r>
              <a:rPr lang="en-US" dirty="0"/>
              <a:t>in </a:t>
            </a:r>
            <a:r>
              <a:rPr lang="en-US" u="sng" dirty="0"/>
              <a:t>word-initial position</a:t>
            </a:r>
            <a:r>
              <a:rPr lang="en-US" dirty="0"/>
              <a:t>. </a:t>
            </a:r>
          </a:p>
          <a:p>
            <a:endParaRPr lang="en-US" dirty="0"/>
          </a:p>
        </p:txBody>
      </p:sp>
    </p:spTree>
    <p:extLst>
      <p:ext uri="{BB962C8B-B14F-4D97-AF65-F5344CB8AC3E}">
        <p14:creationId xmlns:p14="http://schemas.microsoft.com/office/powerpoint/2010/main" val="14132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5974-B15E-8B49-2430-488E3E79E19B}"/>
              </a:ext>
            </a:extLst>
          </p:cNvPr>
          <p:cNvSpPr>
            <a:spLocks noGrp="1"/>
          </p:cNvSpPr>
          <p:nvPr>
            <p:ph type="title"/>
          </p:nvPr>
        </p:nvSpPr>
        <p:spPr/>
        <p:txBody>
          <a:bodyPr/>
          <a:lstStyle/>
          <a:p>
            <a:pPr algn="ctr"/>
            <a:r>
              <a:rPr lang="en-US" b="1" dirty="0"/>
              <a:t>Voice onset time</a:t>
            </a:r>
          </a:p>
        </p:txBody>
      </p:sp>
      <p:sp>
        <p:nvSpPr>
          <p:cNvPr id="3" name="Content Placeholder 2">
            <a:extLst>
              <a:ext uri="{FF2B5EF4-FFF2-40B4-BE49-F238E27FC236}">
                <a16:creationId xmlns:a16="http://schemas.microsoft.com/office/drawing/2014/main" id="{2C36F3BA-CD76-6BBD-F2FC-84FA648A55DF}"/>
              </a:ext>
            </a:extLst>
          </p:cNvPr>
          <p:cNvSpPr>
            <a:spLocks noGrp="1"/>
          </p:cNvSpPr>
          <p:nvPr>
            <p:ph idx="1"/>
          </p:nvPr>
        </p:nvSpPr>
        <p:spPr/>
        <p:txBody>
          <a:bodyPr>
            <a:normAutofit lnSpcReduction="10000"/>
          </a:bodyPr>
          <a:lstStyle/>
          <a:p>
            <a:pPr algn="just">
              <a:lnSpc>
                <a:spcPct val="200000"/>
              </a:lnSpc>
            </a:pPr>
            <a:r>
              <a:rPr lang="en-US" dirty="0"/>
              <a:t>The reason is that the </a:t>
            </a:r>
            <a:r>
              <a:rPr lang="en-US" u="sng" dirty="0"/>
              <a:t>vocal folds do not usually begin to vibrate at the onset of speaking</a:t>
            </a:r>
            <a:r>
              <a:rPr lang="en-US" dirty="0"/>
              <a:t>. </a:t>
            </a:r>
          </a:p>
          <a:p>
            <a:pPr algn="just">
              <a:lnSpc>
                <a:spcPct val="200000"/>
              </a:lnSpc>
            </a:pPr>
            <a:r>
              <a:rPr lang="en-US" dirty="0"/>
              <a:t>The time that elapses between the onset of speaking and the point at which the vocal folds begin to vibrate is called </a:t>
            </a:r>
            <a:r>
              <a:rPr lang="en-US" b="1" u="sng" dirty="0"/>
              <a:t>voice onset time, or VOT.</a:t>
            </a:r>
          </a:p>
          <a:p>
            <a:endParaRPr lang="en-US" dirty="0"/>
          </a:p>
        </p:txBody>
      </p:sp>
    </p:spTree>
    <p:extLst>
      <p:ext uri="{BB962C8B-B14F-4D97-AF65-F5344CB8AC3E}">
        <p14:creationId xmlns:p14="http://schemas.microsoft.com/office/powerpoint/2010/main" val="1932420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5974-B15E-8B49-2430-488E3E79E19B}"/>
              </a:ext>
            </a:extLst>
          </p:cNvPr>
          <p:cNvSpPr>
            <a:spLocks noGrp="1"/>
          </p:cNvSpPr>
          <p:nvPr>
            <p:ph type="title"/>
          </p:nvPr>
        </p:nvSpPr>
        <p:spPr/>
        <p:txBody>
          <a:bodyPr/>
          <a:lstStyle/>
          <a:p>
            <a:pPr algn="ctr"/>
            <a:r>
              <a:rPr lang="en-US" b="1" dirty="0"/>
              <a:t>Lenis Consonants and Devoicing</a:t>
            </a:r>
          </a:p>
        </p:txBody>
      </p:sp>
      <p:sp>
        <p:nvSpPr>
          <p:cNvPr id="3" name="Content Placeholder 2">
            <a:extLst>
              <a:ext uri="{FF2B5EF4-FFF2-40B4-BE49-F238E27FC236}">
                <a16:creationId xmlns:a16="http://schemas.microsoft.com/office/drawing/2014/main" id="{2C36F3BA-CD76-6BBD-F2FC-84FA648A55DF}"/>
              </a:ext>
            </a:extLst>
          </p:cNvPr>
          <p:cNvSpPr>
            <a:spLocks noGrp="1"/>
          </p:cNvSpPr>
          <p:nvPr>
            <p:ph idx="1"/>
          </p:nvPr>
        </p:nvSpPr>
        <p:spPr>
          <a:xfrm>
            <a:off x="1325880" y="1690690"/>
            <a:ext cx="9540240" cy="4500880"/>
          </a:xfrm>
        </p:spPr>
        <p:txBody>
          <a:bodyPr>
            <a:normAutofit fontScale="77500" lnSpcReduction="20000"/>
          </a:bodyPr>
          <a:lstStyle/>
          <a:p>
            <a:pPr algn="just">
              <a:lnSpc>
                <a:spcPct val="200000"/>
              </a:lnSpc>
            </a:pPr>
            <a:r>
              <a:rPr lang="en-US" dirty="0"/>
              <a:t>The </a:t>
            </a:r>
            <a:r>
              <a:rPr lang="en-US" b="1" dirty="0"/>
              <a:t>lenis consonants </a:t>
            </a:r>
            <a:r>
              <a:rPr lang="en-US" dirty="0"/>
              <a:t>referred to in Lesson Two are the </a:t>
            </a:r>
            <a:r>
              <a:rPr lang="en-US" b="1" dirty="0"/>
              <a:t>lenis plosives</a:t>
            </a:r>
            <a:r>
              <a:rPr lang="en-US" dirty="0"/>
              <a:t>, /b ,d ,g /, the </a:t>
            </a:r>
            <a:r>
              <a:rPr lang="en-US" b="1" dirty="0"/>
              <a:t>lenis affricate</a:t>
            </a:r>
            <a:r>
              <a:rPr lang="en-US" dirty="0"/>
              <a:t>, /</a:t>
            </a:r>
            <a:r>
              <a:rPr lang="en-US" b="0" i="0" dirty="0" err="1">
                <a:solidFill>
                  <a:srgbClr val="000000"/>
                </a:solidFill>
                <a:effectLst/>
                <a:latin typeface="Charis SIL"/>
              </a:rPr>
              <a:t>dʒ</a:t>
            </a:r>
            <a:r>
              <a:rPr lang="en-US" dirty="0"/>
              <a:t>/, and the </a:t>
            </a:r>
            <a:r>
              <a:rPr lang="en-US" b="1" dirty="0"/>
              <a:t>lenis fricatives</a:t>
            </a:r>
            <a:r>
              <a:rPr lang="en-US" dirty="0"/>
              <a:t>, /</a:t>
            </a:r>
            <a:r>
              <a:rPr lang="en-US" b="0" i="0" dirty="0">
                <a:solidFill>
                  <a:srgbClr val="000000"/>
                </a:solidFill>
                <a:effectLst/>
                <a:latin typeface="Charis SIL"/>
              </a:rPr>
              <a:t>v, ð, z, ʒ</a:t>
            </a:r>
            <a:r>
              <a:rPr lang="en-US" dirty="0"/>
              <a:t>/.</a:t>
            </a:r>
          </a:p>
          <a:p>
            <a:pPr algn="just">
              <a:lnSpc>
                <a:spcPct val="200000"/>
              </a:lnSpc>
            </a:pPr>
            <a:r>
              <a:rPr lang="en-US" dirty="0"/>
              <a:t>Because of the </a:t>
            </a:r>
            <a:r>
              <a:rPr lang="en-US" u="sng" dirty="0"/>
              <a:t>voice onset time</a:t>
            </a:r>
            <a:r>
              <a:rPr lang="en-US" dirty="0"/>
              <a:t>, they are </a:t>
            </a:r>
            <a:r>
              <a:rPr lang="en-US" u="sng" dirty="0"/>
              <a:t>partly devoiced </a:t>
            </a:r>
            <a:r>
              <a:rPr lang="en-US" dirty="0"/>
              <a:t>in words like </a:t>
            </a:r>
            <a:r>
              <a:rPr lang="en-US" u="sng" dirty="0"/>
              <a:t>b</a:t>
            </a:r>
            <a:r>
              <a:rPr lang="en-US" dirty="0"/>
              <a:t>ill, </a:t>
            </a:r>
            <a:r>
              <a:rPr lang="en-US" u="sng" dirty="0"/>
              <a:t>j</a:t>
            </a:r>
            <a:r>
              <a:rPr lang="en-US" dirty="0"/>
              <a:t>oy, and </a:t>
            </a:r>
            <a:r>
              <a:rPr lang="en-US" u="sng" dirty="0"/>
              <a:t>v</a:t>
            </a:r>
            <a:r>
              <a:rPr lang="en-US" dirty="0"/>
              <a:t>an.</a:t>
            </a:r>
          </a:p>
          <a:p>
            <a:pPr algn="just">
              <a:lnSpc>
                <a:spcPct val="200000"/>
              </a:lnSpc>
            </a:pPr>
            <a:r>
              <a:rPr lang="en-US" b="1" dirty="0"/>
              <a:t>lenis consonants </a:t>
            </a:r>
            <a:r>
              <a:rPr lang="en-US" dirty="0"/>
              <a:t>are being </a:t>
            </a:r>
            <a:r>
              <a:rPr lang="en-US" b="1" dirty="0"/>
              <a:t>fully, or almost fully, devoiced</a:t>
            </a:r>
            <a:r>
              <a:rPr lang="en-US" dirty="0"/>
              <a:t>. Full devoicing, or almost full devoicing, can be indicated in the IPA by a small circle, [ . ], under the relevant symbol, as in the transcription [</a:t>
            </a:r>
            <a:r>
              <a:rPr lang="en-US" b="0" i="0" dirty="0" err="1">
                <a:solidFill>
                  <a:srgbClr val="000000"/>
                </a:solidFill>
                <a:effectLst/>
                <a:latin typeface="Charis SIL"/>
              </a:rPr>
              <a:t>kʰab</a:t>
            </a:r>
            <a:r>
              <a:rPr lang="en-US" b="0" i="0" dirty="0">
                <a:solidFill>
                  <a:srgbClr val="000000"/>
                </a:solidFill>
                <a:effectLst/>
                <a:latin typeface="Charis SIL"/>
              </a:rPr>
              <a:t>̥</a:t>
            </a:r>
            <a:r>
              <a:rPr lang="en-US" dirty="0"/>
              <a:t>] for the word ca</a:t>
            </a:r>
            <a:r>
              <a:rPr lang="en-US" u="sng" dirty="0"/>
              <a:t>b</a:t>
            </a:r>
            <a:r>
              <a:rPr lang="en-US" dirty="0"/>
              <a:t>.</a:t>
            </a:r>
          </a:p>
        </p:txBody>
      </p:sp>
    </p:spTree>
    <p:extLst>
      <p:ext uri="{BB962C8B-B14F-4D97-AF65-F5344CB8AC3E}">
        <p14:creationId xmlns:p14="http://schemas.microsoft.com/office/powerpoint/2010/main" val="2703052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5974-B15E-8B49-2430-488E3E79E19B}"/>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EBB2CBB7-C4BE-B102-CAF4-0C324C963FA2}"/>
              </a:ext>
            </a:extLst>
          </p:cNvPr>
          <p:cNvPicPr>
            <a:picLocks noGrp="1" noChangeAspect="1"/>
          </p:cNvPicPr>
          <p:nvPr>
            <p:ph idx="1"/>
          </p:nvPr>
        </p:nvPicPr>
        <p:blipFill>
          <a:blip r:embed="rId2"/>
          <a:stretch>
            <a:fillRect/>
          </a:stretch>
        </p:blipFill>
        <p:spPr>
          <a:xfrm>
            <a:off x="2763520" y="1825624"/>
            <a:ext cx="6553200" cy="4788535"/>
          </a:xfrm>
        </p:spPr>
      </p:pic>
    </p:spTree>
    <p:extLst>
      <p:ext uri="{BB962C8B-B14F-4D97-AF65-F5344CB8AC3E}">
        <p14:creationId xmlns:p14="http://schemas.microsoft.com/office/powerpoint/2010/main" val="3517033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58FDC-7FF0-B2D3-106E-20E46644F24F}"/>
              </a:ext>
            </a:extLst>
          </p:cNvPr>
          <p:cNvSpPr>
            <a:spLocks noGrp="1"/>
          </p:cNvSpPr>
          <p:nvPr>
            <p:ph type="title"/>
          </p:nvPr>
        </p:nvSpPr>
        <p:spPr/>
        <p:txBody>
          <a:bodyPr/>
          <a:lstStyle/>
          <a:p>
            <a:pPr algn="ctr"/>
            <a:r>
              <a:rPr lang="en-US" dirty="0"/>
              <a:t>Graphology</a:t>
            </a:r>
          </a:p>
        </p:txBody>
      </p:sp>
      <p:sp>
        <p:nvSpPr>
          <p:cNvPr id="3" name="Content Placeholder 2">
            <a:extLst>
              <a:ext uri="{FF2B5EF4-FFF2-40B4-BE49-F238E27FC236}">
                <a16:creationId xmlns:a16="http://schemas.microsoft.com/office/drawing/2014/main" id="{590BE25E-952D-8E7A-D087-8053BD59638C}"/>
              </a:ext>
            </a:extLst>
          </p:cNvPr>
          <p:cNvSpPr>
            <a:spLocks noGrp="1"/>
          </p:cNvSpPr>
          <p:nvPr>
            <p:ph idx="1"/>
          </p:nvPr>
        </p:nvSpPr>
        <p:spPr/>
        <p:txBody>
          <a:bodyPr>
            <a:normAutofit lnSpcReduction="10000"/>
          </a:bodyPr>
          <a:lstStyle/>
          <a:p>
            <a:pPr algn="just">
              <a:lnSpc>
                <a:spcPct val="100000"/>
              </a:lnSpc>
            </a:pPr>
            <a:r>
              <a:rPr lang="en-US" dirty="0"/>
              <a:t>In graphology, the abstract linguistic unit is the "grapheme."</a:t>
            </a:r>
          </a:p>
          <a:p>
            <a:pPr algn="just">
              <a:lnSpc>
                <a:spcPct val="100000"/>
              </a:lnSpc>
            </a:pPr>
            <a:r>
              <a:rPr lang="en-US" dirty="0"/>
              <a:t>The grapheme represents letters.</a:t>
            </a:r>
          </a:p>
          <a:p>
            <a:pPr algn="just">
              <a:lnSpc>
                <a:spcPct val="100000"/>
              </a:lnSpc>
            </a:pPr>
            <a:r>
              <a:rPr lang="en-US" dirty="0"/>
              <a:t>Letters can appear in different ways.</a:t>
            </a:r>
          </a:p>
          <a:p>
            <a:pPr algn="just">
              <a:lnSpc>
                <a:spcPct val="100000"/>
              </a:lnSpc>
            </a:pPr>
            <a:r>
              <a:rPr lang="en-US" dirty="0"/>
              <a:t>The letter "a" can take various forms, for example:</a:t>
            </a:r>
          </a:p>
          <a:p>
            <a:pPr algn="just">
              <a:lnSpc>
                <a:spcPct val="100000"/>
              </a:lnSpc>
            </a:pPr>
            <a:r>
              <a:rPr lang="en-US" dirty="0"/>
              <a:t>Lower-case 'a'</a:t>
            </a:r>
          </a:p>
          <a:p>
            <a:pPr algn="just">
              <a:lnSpc>
                <a:spcPct val="100000"/>
              </a:lnSpc>
            </a:pPr>
            <a:r>
              <a:rPr lang="en-US" dirty="0"/>
              <a:t>Capital 'A'</a:t>
            </a:r>
          </a:p>
          <a:p>
            <a:pPr algn="just">
              <a:lnSpc>
                <a:spcPct val="100000"/>
              </a:lnSpc>
            </a:pPr>
            <a:r>
              <a:rPr lang="en-US" dirty="0"/>
              <a:t>Italic '</a:t>
            </a:r>
            <a:r>
              <a:rPr lang="en-US" i="1" dirty="0"/>
              <a:t>a</a:t>
            </a:r>
            <a:r>
              <a:rPr lang="en-US" dirty="0"/>
              <a:t>'</a:t>
            </a:r>
          </a:p>
          <a:p>
            <a:pPr algn="just">
              <a:lnSpc>
                <a:spcPct val="100000"/>
              </a:lnSpc>
            </a:pPr>
            <a:r>
              <a:rPr lang="en-US" dirty="0"/>
              <a:t>Handwritten variations</a:t>
            </a:r>
          </a:p>
        </p:txBody>
      </p:sp>
    </p:spTree>
    <p:extLst>
      <p:ext uri="{BB962C8B-B14F-4D97-AF65-F5344CB8AC3E}">
        <p14:creationId xmlns:p14="http://schemas.microsoft.com/office/powerpoint/2010/main" val="2784334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0820D-AA02-82A0-847C-C40FC7079FB9}"/>
              </a:ext>
            </a:extLst>
          </p:cNvPr>
          <p:cNvSpPr>
            <a:spLocks noGrp="1"/>
          </p:cNvSpPr>
          <p:nvPr>
            <p:ph type="title"/>
          </p:nvPr>
        </p:nvSpPr>
        <p:spPr>
          <a:xfrm>
            <a:off x="838200" y="365127"/>
            <a:ext cx="8265160" cy="1325563"/>
          </a:xfrm>
        </p:spPr>
        <p:txBody>
          <a:bodyPr/>
          <a:lstStyle/>
          <a:p>
            <a:pPr algn="ctr"/>
            <a:r>
              <a:rPr lang="en-US" dirty="0"/>
              <a:t>Function of Allographs</a:t>
            </a:r>
          </a:p>
        </p:txBody>
      </p:sp>
      <p:sp>
        <p:nvSpPr>
          <p:cNvPr id="3" name="Content Placeholder 2">
            <a:extLst>
              <a:ext uri="{FF2B5EF4-FFF2-40B4-BE49-F238E27FC236}">
                <a16:creationId xmlns:a16="http://schemas.microsoft.com/office/drawing/2014/main" id="{C97B1A57-D4B4-CF38-73CB-E381E84B8096}"/>
              </a:ext>
            </a:extLst>
          </p:cNvPr>
          <p:cNvSpPr>
            <a:spLocks noGrp="1"/>
          </p:cNvSpPr>
          <p:nvPr>
            <p:ph idx="1"/>
          </p:nvPr>
        </p:nvSpPr>
        <p:spPr>
          <a:xfrm>
            <a:off x="838200" y="1825625"/>
            <a:ext cx="8417560" cy="4351338"/>
          </a:xfrm>
        </p:spPr>
        <p:txBody>
          <a:bodyPr/>
          <a:lstStyle/>
          <a:p>
            <a:pPr algn="just">
              <a:lnSpc>
                <a:spcPct val="200000"/>
              </a:lnSpc>
            </a:pPr>
            <a:r>
              <a:rPr lang="en-US" dirty="0"/>
              <a:t>Allographs do not affect the function of the underlying grapheme.</a:t>
            </a:r>
          </a:p>
          <a:p>
            <a:pPr algn="just">
              <a:lnSpc>
                <a:spcPct val="200000"/>
              </a:lnSpc>
            </a:pPr>
            <a:r>
              <a:rPr lang="en-US" dirty="0"/>
              <a:t>Example: The word "car" retains its meaning regardless of its specific written form.</a:t>
            </a:r>
          </a:p>
        </p:txBody>
      </p:sp>
    </p:spTree>
    <p:extLst>
      <p:ext uri="{BB962C8B-B14F-4D97-AF65-F5344CB8AC3E}">
        <p14:creationId xmlns:p14="http://schemas.microsoft.com/office/powerpoint/2010/main" val="1806456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A7D7D-8B37-7BCB-92D1-B874C925C023}"/>
              </a:ext>
            </a:extLst>
          </p:cNvPr>
          <p:cNvSpPr>
            <a:spLocks noGrp="1"/>
          </p:cNvSpPr>
          <p:nvPr>
            <p:ph type="title"/>
          </p:nvPr>
        </p:nvSpPr>
        <p:spPr/>
        <p:txBody>
          <a:bodyPr/>
          <a:lstStyle/>
          <a:p>
            <a:pPr algn="ctr"/>
            <a:r>
              <a:rPr lang="en-US" dirty="0"/>
              <a:t>Allophone vs. phoneme</a:t>
            </a:r>
          </a:p>
        </p:txBody>
      </p:sp>
      <p:sp>
        <p:nvSpPr>
          <p:cNvPr id="3" name="Content Placeholder 2">
            <a:extLst>
              <a:ext uri="{FF2B5EF4-FFF2-40B4-BE49-F238E27FC236}">
                <a16:creationId xmlns:a16="http://schemas.microsoft.com/office/drawing/2014/main" id="{B0C5ABC2-E1CA-6E6C-82EE-8FF5C5C05E82}"/>
              </a:ext>
            </a:extLst>
          </p:cNvPr>
          <p:cNvSpPr>
            <a:spLocks noGrp="1"/>
          </p:cNvSpPr>
          <p:nvPr>
            <p:ph idx="1"/>
          </p:nvPr>
        </p:nvSpPr>
        <p:spPr/>
        <p:txBody>
          <a:bodyPr>
            <a:normAutofit fontScale="85000" lnSpcReduction="20000"/>
          </a:bodyPr>
          <a:lstStyle/>
          <a:p>
            <a:pPr algn="just">
              <a:lnSpc>
                <a:spcPct val="150000"/>
              </a:lnSpc>
            </a:pPr>
            <a:r>
              <a:rPr lang="en-US" dirty="0"/>
              <a:t>What is a Phoneme?</a:t>
            </a:r>
          </a:p>
          <a:p>
            <a:pPr algn="just">
              <a:lnSpc>
                <a:spcPct val="150000"/>
              </a:lnSpc>
              <a:buFont typeface="Arial" panose="020B0604020202020204" pitchFamily="34" charset="0"/>
              <a:buChar char="•"/>
            </a:pPr>
            <a:r>
              <a:rPr lang="en-US" b="0" i="0" dirty="0">
                <a:solidFill>
                  <a:srgbClr val="374151"/>
                </a:solidFill>
                <a:effectLst/>
                <a:latin typeface="Söhne"/>
              </a:rPr>
              <a:t>  Phoneme: The smallest distinctive unit in a language's sound system.</a:t>
            </a:r>
          </a:p>
          <a:p>
            <a:pPr algn="just">
              <a:lnSpc>
                <a:spcPct val="150000"/>
              </a:lnSpc>
              <a:buFont typeface="Arial" panose="020B0604020202020204" pitchFamily="34" charset="0"/>
              <a:buChar char="•"/>
            </a:pPr>
            <a:r>
              <a:rPr lang="en-US" b="0" i="0" dirty="0">
                <a:solidFill>
                  <a:srgbClr val="374151"/>
                </a:solidFill>
                <a:effectLst/>
                <a:latin typeface="Söhne"/>
              </a:rPr>
              <a:t> It contrasts meaning in a language.</a:t>
            </a:r>
          </a:p>
          <a:p>
            <a:pPr algn="just">
              <a:lnSpc>
                <a:spcPct val="150000"/>
              </a:lnSpc>
              <a:buFont typeface="Arial" panose="020B0604020202020204" pitchFamily="34" charset="0"/>
              <a:buChar char="•"/>
            </a:pPr>
            <a:r>
              <a:rPr lang="en-US" b="0" i="0" dirty="0">
                <a:solidFill>
                  <a:srgbClr val="374151"/>
                </a:solidFill>
                <a:effectLst/>
                <a:latin typeface="Söhne"/>
              </a:rPr>
              <a:t>Phone: A concrete realization of a speech sound.</a:t>
            </a:r>
          </a:p>
          <a:p>
            <a:pPr algn="just">
              <a:lnSpc>
                <a:spcPct val="150000"/>
              </a:lnSpc>
              <a:buFont typeface="Arial" panose="020B0604020202020204" pitchFamily="34" charset="0"/>
              <a:buChar char="•"/>
            </a:pPr>
            <a:r>
              <a:rPr lang="en-US" b="0" i="0" dirty="0">
                <a:solidFill>
                  <a:srgbClr val="374151"/>
                </a:solidFill>
                <a:effectLst/>
                <a:latin typeface="Söhne"/>
              </a:rPr>
              <a:t>Represents specific speech sounds in language. </a:t>
            </a:r>
          </a:p>
          <a:p>
            <a:pPr algn="just">
              <a:lnSpc>
                <a:spcPct val="150000"/>
              </a:lnSpc>
              <a:buFont typeface="Arial" panose="020B0604020202020204" pitchFamily="34" charset="0"/>
              <a:buChar char="•"/>
            </a:pPr>
            <a:r>
              <a:rPr lang="en-US" b="0" i="0" dirty="0">
                <a:solidFill>
                  <a:srgbClr val="374151"/>
                </a:solidFill>
                <a:effectLst/>
                <a:latin typeface="Söhne"/>
              </a:rPr>
              <a:t>Allophone: A specific realization of a phoneme among others.</a:t>
            </a:r>
          </a:p>
          <a:p>
            <a:pPr algn="just">
              <a:lnSpc>
                <a:spcPct val="150000"/>
              </a:lnSpc>
              <a:buFont typeface="Arial" panose="020B0604020202020204" pitchFamily="34" charset="0"/>
              <a:buChar char="•"/>
            </a:pPr>
            <a:r>
              <a:rPr lang="en-US" b="0" i="0" dirty="0">
                <a:solidFill>
                  <a:srgbClr val="374151"/>
                </a:solidFill>
                <a:effectLst/>
                <a:latin typeface="Söhne"/>
              </a:rPr>
              <a:t>These are called "allophones" to differentiate them from phones.</a:t>
            </a:r>
          </a:p>
        </p:txBody>
      </p:sp>
    </p:spTree>
    <p:extLst>
      <p:ext uri="{BB962C8B-B14F-4D97-AF65-F5344CB8AC3E}">
        <p14:creationId xmlns:p14="http://schemas.microsoft.com/office/powerpoint/2010/main" val="1821304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01B5B-992D-7F22-CB1F-97E30992B25C}"/>
              </a:ext>
            </a:extLst>
          </p:cNvPr>
          <p:cNvSpPr>
            <a:spLocks noGrp="1"/>
          </p:cNvSpPr>
          <p:nvPr>
            <p:ph type="title"/>
          </p:nvPr>
        </p:nvSpPr>
        <p:spPr/>
        <p:txBody>
          <a:bodyPr/>
          <a:lstStyle/>
          <a:p>
            <a:pPr algn="ctr"/>
            <a:r>
              <a:rPr lang="en-US" b="0" i="0" dirty="0">
                <a:solidFill>
                  <a:srgbClr val="374151"/>
                </a:solidFill>
                <a:effectLst/>
                <a:latin typeface="Söhne"/>
              </a:rPr>
              <a:t>Notation in Phonetics</a:t>
            </a:r>
            <a:endParaRPr lang="en-US" dirty="0"/>
          </a:p>
        </p:txBody>
      </p:sp>
      <p:sp>
        <p:nvSpPr>
          <p:cNvPr id="3" name="Content Placeholder 2">
            <a:extLst>
              <a:ext uri="{FF2B5EF4-FFF2-40B4-BE49-F238E27FC236}">
                <a16:creationId xmlns:a16="http://schemas.microsoft.com/office/drawing/2014/main" id="{27E3F1B8-34E2-F390-CB3D-AAD788A2679C}"/>
              </a:ext>
            </a:extLst>
          </p:cNvPr>
          <p:cNvSpPr>
            <a:spLocks noGrp="1"/>
          </p:cNvSpPr>
          <p:nvPr>
            <p:ph idx="1"/>
          </p:nvPr>
        </p:nvSpPr>
        <p:spPr/>
        <p:txBody>
          <a:bodyPr/>
          <a:lstStyle/>
          <a:p>
            <a:pPr algn="just">
              <a:lnSpc>
                <a:spcPct val="150000"/>
              </a:lnSpc>
              <a:buFont typeface="Arial" panose="020B0604020202020204" pitchFamily="34" charset="0"/>
              <a:buChar char="•"/>
            </a:pPr>
            <a:r>
              <a:rPr lang="en-US" b="1" i="0" dirty="0">
                <a:solidFill>
                  <a:srgbClr val="374151"/>
                </a:solidFill>
                <a:effectLst/>
                <a:latin typeface="Söhne"/>
              </a:rPr>
              <a:t>Phones and allophones </a:t>
            </a:r>
            <a:r>
              <a:rPr lang="en-US" b="0" i="0" dirty="0">
                <a:solidFill>
                  <a:srgbClr val="374151"/>
                </a:solidFill>
                <a:effectLst/>
                <a:latin typeface="Söhne"/>
              </a:rPr>
              <a:t>are enclosed within square brackets, [ ].</a:t>
            </a:r>
          </a:p>
          <a:p>
            <a:pPr algn="just">
              <a:lnSpc>
                <a:spcPct val="150000"/>
              </a:lnSpc>
              <a:buFont typeface="Arial" panose="020B0604020202020204" pitchFamily="34" charset="0"/>
              <a:buChar char="•"/>
            </a:pPr>
            <a:r>
              <a:rPr lang="en-US" b="0" i="0" dirty="0">
                <a:solidFill>
                  <a:srgbClr val="374151"/>
                </a:solidFill>
                <a:effectLst/>
                <a:latin typeface="Söhne"/>
              </a:rPr>
              <a:t>This notation represents concrete utterances.</a:t>
            </a:r>
          </a:p>
          <a:p>
            <a:pPr algn="just">
              <a:lnSpc>
                <a:spcPct val="150000"/>
              </a:lnSpc>
            </a:pPr>
            <a:r>
              <a:rPr lang="en-US" b="1" dirty="0"/>
              <a:t>Phones and allophones </a:t>
            </a:r>
            <a:r>
              <a:rPr lang="en-US" dirty="0"/>
              <a:t>are elements of phonetics </a:t>
            </a:r>
            <a:r>
              <a:rPr lang="en-US" b="1" dirty="0"/>
              <a:t>(parole or performance).</a:t>
            </a:r>
          </a:p>
          <a:p>
            <a:pPr algn="just">
              <a:lnSpc>
                <a:spcPct val="150000"/>
              </a:lnSpc>
            </a:pPr>
            <a:r>
              <a:rPr lang="en-US" b="1" dirty="0"/>
              <a:t>Phonemes</a:t>
            </a:r>
            <a:r>
              <a:rPr lang="en-US" dirty="0"/>
              <a:t> are part of phonology </a:t>
            </a:r>
            <a:r>
              <a:rPr lang="en-US" u="sng" dirty="0"/>
              <a:t>(langue or competence).</a:t>
            </a:r>
          </a:p>
        </p:txBody>
      </p:sp>
    </p:spTree>
    <p:extLst>
      <p:ext uri="{BB962C8B-B14F-4D97-AF65-F5344CB8AC3E}">
        <p14:creationId xmlns:p14="http://schemas.microsoft.com/office/powerpoint/2010/main" val="1751692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D1784-7E17-B2E2-063F-712BE9FD4F9B}"/>
              </a:ext>
            </a:extLst>
          </p:cNvPr>
          <p:cNvSpPr>
            <a:spLocks noGrp="1"/>
          </p:cNvSpPr>
          <p:nvPr>
            <p:ph type="title"/>
          </p:nvPr>
        </p:nvSpPr>
        <p:spPr/>
        <p:txBody>
          <a:bodyPr/>
          <a:lstStyle/>
          <a:p>
            <a:pPr algn="ctr"/>
            <a:r>
              <a:rPr lang="en-US" b="0" i="0" dirty="0">
                <a:solidFill>
                  <a:srgbClr val="374151"/>
                </a:solidFill>
                <a:effectLst/>
                <a:latin typeface="Söhne"/>
              </a:rPr>
              <a:t>Allophones Example</a:t>
            </a:r>
            <a:endParaRPr lang="en-US" dirty="0"/>
          </a:p>
        </p:txBody>
      </p:sp>
      <p:sp>
        <p:nvSpPr>
          <p:cNvPr id="3" name="Content Placeholder 2">
            <a:extLst>
              <a:ext uri="{FF2B5EF4-FFF2-40B4-BE49-F238E27FC236}">
                <a16:creationId xmlns:a16="http://schemas.microsoft.com/office/drawing/2014/main" id="{214C486E-725E-1998-E912-0D52DBF7BCD1}"/>
              </a:ext>
            </a:extLst>
          </p:cNvPr>
          <p:cNvSpPr>
            <a:spLocks noGrp="1"/>
          </p:cNvSpPr>
          <p:nvPr>
            <p:ph idx="1"/>
          </p:nvPr>
        </p:nvSpPr>
        <p:spPr/>
        <p:txBody>
          <a:bodyPr/>
          <a:lstStyle/>
          <a:p>
            <a:pPr algn="l">
              <a:lnSpc>
                <a:spcPct val="150000"/>
              </a:lnSpc>
              <a:buFont typeface="Arial" panose="020B0604020202020204" pitchFamily="34" charset="0"/>
              <a:buChar char="•"/>
            </a:pPr>
            <a:r>
              <a:rPr lang="en-US" b="0" i="0" dirty="0">
                <a:solidFill>
                  <a:srgbClr val="374151"/>
                </a:solidFill>
                <a:effectLst/>
                <a:latin typeface="Söhne"/>
              </a:rPr>
              <a:t>Example: English phoneme /n/.</a:t>
            </a:r>
          </a:p>
          <a:p>
            <a:pPr algn="l">
              <a:lnSpc>
                <a:spcPct val="150000"/>
              </a:lnSpc>
              <a:buFont typeface="Arial" panose="020B0604020202020204" pitchFamily="34" charset="0"/>
              <a:buChar char="•"/>
            </a:pPr>
            <a:r>
              <a:rPr lang="en-US" b="0" i="0" dirty="0">
                <a:solidFill>
                  <a:srgbClr val="374151"/>
                </a:solidFill>
                <a:effectLst/>
                <a:latin typeface="Söhne"/>
              </a:rPr>
              <a:t>Shift in place of articulation from alveolar to dental before /θ/.</a:t>
            </a:r>
          </a:p>
          <a:p>
            <a:pPr algn="l">
              <a:lnSpc>
                <a:spcPct val="150000"/>
              </a:lnSpc>
              <a:buFont typeface="Arial" panose="020B0604020202020204" pitchFamily="34" charset="0"/>
              <a:buChar char="•"/>
            </a:pPr>
            <a:r>
              <a:rPr lang="en-US" b="0" i="0" dirty="0">
                <a:solidFill>
                  <a:srgbClr val="374151"/>
                </a:solidFill>
                <a:effectLst/>
                <a:latin typeface="Söhne"/>
              </a:rPr>
              <a:t>Alveolar and dental allophones of /n/.</a:t>
            </a:r>
          </a:p>
          <a:p>
            <a:pPr>
              <a:lnSpc>
                <a:spcPct val="150000"/>
              </a:lnSpc>
            </a:pPr>
            <a:r>
              <a:rPr lang="en-US" b="0" i="0" dirty="0">
                <a:solidFill>
                  <a:srgbClr val="374151"/>
                </a:solidFill>
                <a:effectLst/>
                <a:latin typeface="Söhne"/>
              </a:rPr>
              <a:t>Understanding these concepts is crucial in the study of phonetics and phonology.</a:t>
            </a:r>
            <a:endParaRPr lang="en-US" dirty="0"/>
          </a:p>
        </p:txBody>
      </p:sp>
    </p:spTree>
    <p:extLst>
      <p:ext uri="{BB962C8B-B14F-4D97-AF65-F5344CB8AC3E}">
        <p14:creationId xmlns:p14="http://schemas.microsoft.com/office/powerpoint/2010/main" val="885267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3BC5-7288-AA41-BCAF-5180485E006E}"/>
              </a:ext>
            </a:extLst>
          </p:cNvPr>
          <p:cNvSpPr>
            <a:spLocks noGrp="1"/>
          </p:cNvSpPr>
          <p:nvPr>
            <p:ph type="title"/>
          </p:nvPr>
        </p:nvSpPr>
        <p:spPr/>
        <p:txBody>
          <a:bodyPr/>
          <a:lstStyle/>
          <a:p>
            <a:pPr algn="ctr"/>
            <a:r>
              <a:rPr lang="en-US" dirty="0"/>
              <a:t>The two allophone criteria</a:t>
            </a:r>
          </a:p>
        </p:txBody>
      </p:sp>
      <p:sp>
        <p:nvSpPr>
          <p:cNvPr id="3" name="Content Placeholder 2">
            <a:extLst>
              <a:ext uri="{FF2B5EF4-FFF2-40B4-BE49-F238E27FC236}">
                <a16:creationId xmlns:a16="http://schemas.microsoft.com/office/drawing/2014/main" id="{CFF734AE-9FE3-5F92-FC8B-653432EC6E03}"/>
              </a:ext>
            </a:extLst>
          </p:cNvPr>
          <p:cNvSpPr>
            <a:spLocks noGrp="1"/>
          </p:cNvSpPr>
          <p:nvPr>
            <p:ph idx="1"/>
          </p:nvPr>
        </p:nvSpPr>
        <p:spPr/>
        <p:txBody>
          <a:bodyPr/>
          <a:lstStyle/>
          <a:p>
            <a:r>
              <a:rPr lang="en-US" dirty="0"/>
              <a:t>We said that </a:t>
            </a:r>
            <a:r>
              <a:rPr lang="en-US" dirty="0">
                <a:solidFill>
                  <a:srgbClr val="374151"/>
                </a:solidFill>
                <a:latin typeface="Söhne"/>
              </a:rPr>
              <a:t>p</a:t>
            </a:r>
            <a:r>
              <a:rPr lang="en-US" b="0" i="0" dirty="0">
                <a:solidFill>
                  <a:srgbClr val="374151"/>
                </a:solidFill>
                <a:effectLst/>
                <a:latin typeface="Söhne"/>
              </a:rPr>
              <a:t>honemes are </a:t>
            </a:r>
            <a:r>
              <a:rPr lang="en-US" b="0" i="0" u="sng" dirty="0">
                <a:solidFill>
                  <a:srgbClr val="374151"/>
                </a:solidFill>
                <a:effectLst/>
                <a:latin typeface="Söhne"/>
              </a:rPr>
              <a:t>the smallest sound units that differentiate words in a language.</a:t>
            </a:r>
          </a:p>
          <a:p>
            <a:pPr algn="l">
              <a:buFont typeface="Arial" panose="020B0604020202020204" pitchFamily="34" charset="0"/>
              <a:buChar char="•"/>
            </a:pPr>
            <a:r>
              <a:rPr lang="en-US" b="0" i="0" dirty="0">
                <a:solidFill>
                  <a:srgbClr val="374151"/>
                </a:solidFill>
                <a:effectLst/>
                <a:latin typeface="Söhne"/>
              </a:rPr>
              <a:t>Phonemes are identified through </a:t>
            </a:r>
            <a:r>
              <a:rPr lang="en-US" b="0" i="0" u="sng" dirty="0">
                <a:solidFill>
                  <a:srgbClr val="374151"/>
                </a:solidFill>
                <a:effectLst/>
                <a:latin typeface="Söhne"/>
              </a:rPr>
              <a:t>minimal pairs</a:t>
            </a:r>
            <a:r>
              <a:rPr lang="en-US" b="0" i="0" dirty="0">
                <a:solidFill>
                  <a:srgbClr val="374151"/>
                </a:solidFill>
                <a:effectLst/>
                <a:latin typeface="Söhne"/>
              </a:rPr>
              <a:t>.</a:t>
            </a:r>
          </a:p>
          <a:p>
            <a:pPr algn="l">
              <a:buFont typeface="Arial" panose="020B0604020202020204" pitchFamily="34" charset="0"/>
              <a:buChar char="•"/>
            </a:pPr>
            <a:r>
              <a:rPr lang="en-US" b="0" i="0" dirty="0">
                <a:solidFill>
                  <a:srgbClr val="374151"/>
                </a:solidFill>
                <a:effectLst/>
                <a:latin typeface="Söhne"/>
              </a:rPr>
              <a:t>Each phoneme has multiple realizations known as allophones.</a:t>
            </a:r>
          </a:p>
          <a:p>
            <a:pPr algn="l">
              <a:buFont typeface="Arial" panose="020B0604020202020204" pitchFamily="34" charset="0"/>
              <a:buChar char="•"/>
            </a:pPr>
            <a:r>
              <a:rPr lang="en-US" b="0" i="0" dirty="0">
                <a:solidFill>
                  <a:srgbClr val="374151"/>
                </a:solidFill>
                <a:effectLst/>
                <a:latin typeface="Söhne"/>
              </a:rPr>
              <a:t>Through minimal pairs, we’ve established phonemes in English:</a:t>
            </a:r>
          </a:p>
          <a:p>
            <a:pPr algn="l">
              <a:buFont typeface="Arial" panose="020B0604020202020204" pitchFamily="34" charset="0"/>
              <a:buChar char="•"/>
            </a:pPr>
            <a:r>
              <a:rPr lang="en-US" b="0" i="0" dirty="0">
                <a:solidFill>
                  <a:srgbClr val="374151"/>
                </a:solidFill>
                <a:effectLst/>
                <a:latin typeface="Söhne"/>
              </a:rPr>
              <a:t>Example: /p, b, v, f, ʊː, ʊ, z, s, t/ and /m/ are phonemes in English.</a:t>
            </a:r>
          </a:p>
          <a:p>
            <a:endParaRPr lang="en-US" dirty="0"/>
          </a:p>
        </p:txBody>
      </p:sp>
    </p:spTree>
    <p:extLst>
      <p:ext uri="{BB962C8B-B14F-4D97-AF65-F5344CB8AC3E}">
        <p14:creationId xmlns:p14="http://schemas.microsoft.com/office/powerpoint/2010/main" val="983086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D4033-5812-5831-466A-F06C114042D0}"/>
              </a:ext>
            </a:extLst>
          </p:cNvPr>
          <p:cNvSpPr>
            <a:spLocks noGrp="1"/>
          </p:cNvSpPr>
          <p:nvPr>
            <p:ph type="title"/>
          </p:nvPr>
        </p:nvSpPr>
        <p:spPr/>
        <p:txBody>
          <a:bodyPr/>
          <a:lstStyle/>
          <a:p>
            <a:pPr algn="ctr"/>
            <a:r>
              <a:rPr lang="en-US" dirty="0"/>
              <a:t>Allophones</a:t>
            </a:r>
          </a:p>
        </p:txBody>
      </p:sp>
      <p:sp>
        <p:nvSpPr>
          <p:cNvPr id="3" name="Content Placeholder 2">
            <a:extLst>
              <a:ext uri="{FF2B5EF4-FFF2-40B4-BE49-F238E27FC236}">
                <a16:creationId xmlns:a16="http://schemas.microsoft.com/office/drawing/2014/main" id="{FEB4A1C5-9FCA-A0B4-E5A1-927D7E6E1643}"/>
              </a:ext>
            </a:extLst>
          </p:cNvPr>
          <p:cNvSpPr>
            <a:spLocks noGrp="1"/>
          </p:cNvSpPr>
          <p:nvPr>
            <p:ph idx="1"/>
          </p:nvPr>
        </p:nvSpPr>
        <p:spPr/>
        <p:txBody>
          <a:bodyPr/>
          <a:lstStyle/>
          <a:p>
            <a:pPr algn="l">
              <a:buFont typeface="Arial" panose="020B0604020202020204" pitchFamily="34" charset="0"/>
              <a:buChar char="•"/>
            </a:pPr>
            <a:r>
              <a:rPr lang="en-US" b="0" i="0" dirty="0">
                <a:solidFill>
                  <a:srgbClr val="374151"/>
                </a:solidFill>
                <a:effectLst/>
                <a:latin typeface="Söhne"/>
              </a:rPr>
              <a:t>Allophones are different realizations of the same phoneme.</a:t>
            </a:r>
          </a:p>
          <a:p>
            <a:pPr algn="l">
              <a:buFont typeface="Arial" panose="020B0604020202020204" pitchFamily="34" charset="0"/>
              <a:buChar char="•"/>
            </a:pPr>
            <a:r>
              <a:rPr lang="en-US" b="0" i="0" dirty="0">
                <a:solidFill>
                  <a:srgbClr val="374151"/>
                </a:solidFill>
                <a:effectLst/>
                <a:latin typeface="Söhne"/>
              </a:rPr>
              <a:t>Allophones are identified when there is no minimal pair.</a:t>
            </a:r>
          </a:p>
          <a:p>
            <a:pPr algn="l">
              <a:buFont typeface="Arial" panose="020B0604020202020204" pitchFamily="34" charset="0"/>
              <a:buChar char="•"/>
            </a:pPr>
            <a:r>
              <a:rPr lang="en-US" b="0" i="0" dirty="0">
                <a:solidFill>
                  <a:srgbClr val="374151"/>
                </a:solidFill>
                <a:effectLst/>
                <a:latin typeface="Söhne"/>
              </a:rPr>
              <a:t>Example: /s/ and /θ/ are separate phonemes in English.</a:t>
            </a:r>
          </a:p>
          <a:p>
            <a:r>
              <a:rPr lang="en-US" b="0" i="0" dirty="0">
                <a:solidFill>
                  <a:srgbClr val="374151"/>
                </a:solidFill>
                <a:effectLst/>
                <a:latin typeface="Söhne"/>
              </a:rPr>
              <a:t>English vs. German</a:t>
            </a:r>
          </a:p>
          <a:p>
            <a:pPr algn="l">
              <a:buFont typeface="Arial" panose="020B0604020202020204" pitchFamily="34" charset="0"/>
              <a:buChar char="•"/>
            </a:pPr>
            <a:r>
              <a:rPr lang="en-US" b="0" i="0" dirty="0">
                <a:solidFill>
                  <a:srgbClr val="374151"/>
                </a:solidFill>
                <a:effectLst/>
                <a:latin typeface="Söhne"/>
              </a:rPr>
              <a:t>English: /s/ and /θ/ are separate phonemes (minimal pairs like "sink" and "think").</a:t>
            </a:r>
          </a:p>
          <a:p>
            <a:pPr algn="l">
              <a:buFont typeface="Arial" panose="020B0604020202020204" pitchFamily="34" charset="0"/>
              <a:buChar char="•"/>
            </a:pPr>
            <a:r>
              <a:rPr lang="en-US" b="0" i="0" dirty="0">
                <a:solidFill>
                  <a:srgbClr val="374151"/>
                </a:solidFill>
                <a:effectLst/>
                <a:latin typeface="Söhne"/>
              </a:rPr>
              <a:t>German: /s/ and /θ/ are allophones (no minimal pairs).</a:t>
            </a:r>
          </a:p>
          <a:p>
            <a:endParaRPr lang="en-US" dirty="0"/>
          </a:p>
        </p:txBody>
      </p:sp>
    </p:spTree>
    <p:extLst>
      <p:ext uri="{BB962C8B-B14F-4D97-AF65-F5344CB8AC3E}">
        <p14:creationId xmlns:p14="http://schemas.microsoft.com/office/powerpoint/2010/main" val="3873801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3405</TotalTime>
  <Words>1466</Words>
  <Application>Microsoft Office PowerPoint</Application>
  <PresentationFormat>Widescreen</PresentationFormat>
  <Paragraphs>107</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Charis SIL</vt:lpstr>
      <vt:lpstr>Söhne</vt:lpstr>
      <vt:lpstr>Office Theme</vt:lpstr>
      <vt:lpstr>Allographs in Linguistics</vt:lpstr>
      <vt:lpstr>Allographs in Linguistics</vt:lpstr>
      <vt:lpstr>Graphology</vt:lpstr>
      <vt:lpstr>Function of Allographs</vt:lpstr>
      <vt:lpstr>Allophone vs. phoneme</vt:lpstr>
      <vt:lpstr>Notation in Phonetics</vt:lpstr>
      <vt:lpstr>Allophones Example</vt:lpstr>
      <vt:lpstr>The two allophone criteria</vt:lpstr>
      <vt:lpstr>Allophones</vt:lpstr>
      <vt:lpstr>Identifying Allophones: Absence of Minimal Pairs</vt:lpstr>
      <vt:lpstr>Free Variation Among Allophones</vt:lpstr>
      <vt:lpstr>Examples</vt:lpstr>
      <vt:lpstr>Factors Influencing Variation</vt:lpstr>
      <vt:lpstr>Wide Range of Realizations</vt:lpstr>
      <vt:lpstr>Idiolects and Chance</vt:lpstr>
      <vt:lpstr>Phonemes in free variation</vt:lpstr>
      <vt:lpstr>Allophones in complementary distribution</vt:lpstr>
      <vt:lpstr>Example of contextual variants</vt:lpstr>
      <vt:lpstr>Slip of a tongue</vt:lpstr>
      <vt:lpstr>Contrastive vs Non-contrastive Distribution</vt:lpstr>
      <vt:lpstr>Devoicing [n̥ d̥]</vt:lpstr>
      <vt:lpstr>Phonetic Environment</vt:lpstr>
      <vt:lpstr>Voice onset time</vt:lpstr>
      <vt:lpstr>Lenis Consonants and Devoicing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Allographs in Linguistics</dc:title>
  <dc:creator>Khalil alsayyid</dc:creator>
  <cp:lastModifiedBy>Khalil alsayyid</cp:lastModifiedBy>
  <cp:revision>8</cp:revision>
  <dcterms:created xsi:type="dcterms:W3CDTF">2023-10-27T22:29:45Z</dcterms:created>
  <dcterms:modified xsi:type="dcterms:W3CDTF">2023-11-29T11:07:39Z</dcterms:modified>
</cp:coreProperties>
</file>