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5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3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1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7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1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8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6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2A88-DED4-DF27-830F-242AA156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Phonologically relevant features: Distinctive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7B9A9-211E-E3EE-A391-22CA8FE8E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58533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Category 2: </a:t>
            </a:r>
            <a:r>
              <a:rPr lang="en-US" sz="2400" b="1" dirty="0"/>
              <a:t>Phonologically Relevant Features</a:t>
            </a:r>
            <a:r>
              <a:rPr lang="en-US" sz="24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Features that are </a:t>
            </a:r>
            <a:r>
              <a:rPr lang="en-US" sz="2400" b="1" dirty="0"/>
              <a:t>both phonetically and phonologically relevant in English.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These features </a:t>
            </a:r>
            <a:r>
              <a:rPr lang="en-US" sz="2400" b="1" dirty="0"/>
              <a:t>differentiate meanings</a:t>
            </a:r>
            <a:r>
              <a:rPr lang="en-US" sz="2400" dirty="0"/>
              <a:t>, e.g., explaining distinctions like "cab" and "cap" or "serve" and "surf."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Referred to as </a:t>
            </a:r>
            <a:r>
              <a:rPr lang="en-US" sz="2400" b="1" dirty="0"/>
              <a:t>distinctive or relevant features</a:t>
            </a:r>
            <a:r>
              <a:rPr lang="en-US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Vital for </a:t>
            </a:r>
            <a:r>
              <a:rPr lang="en-US" sz="2400" b="1" dirty="0"/>
              <a:t>understanding the role of sounds </a:t>
            </a:r>
            <a:r>
              <a:rPr lang="en-US" sz="2400" dirty="0"/>
              <a:t>within the sound system.</a:t>
            </a:r>
          </a:p>
        </p:txBody>
      </p:sp>
    </p:spTree>
    <p:extLst>
      <p:ext uri="{BB962C8B-B14F-4D97-AF65-F5344CB8AC3E}">
        <p14:creationId xmlns:p14="http://schemas.microsoft.com/office/powerpoint/2010/main" val="3939133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Air-Stream Mechanism in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/>
              <a:t>All speech sounds involve the movement of air.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Most sounds in world languages are produced by expelling air from the lungs through the trachea, a process known as </a:t>
            </a:r>
            <a:r>
              <a:rPr lang="en-US" b="1" dirty="0" err="1"/>
              <a:t>egressive</a:t>
            </a:r>
            <a:r>
              <a:rPr lang="en-US" b="1" dirty="0"/>
              <a:t> pulmonic airstream</a:t>
            </a:r>
            <a:r>
              <a:rPr lang="en-US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Virtually all English sounds are produced through this </a:t>
            </a:r>
            <a:r>
              <a:rPr lang="en-US" b="1" dirty="0" err="1"/>
              <a:t>egressive</a:t>
            </a:r>
            <a:r>
              <a:rPr lang="en-US" b="1" dirty="0"/>
              <a:t> pulmonic </a:t>
            </a:r>
            <a:r>
              <a:rPr lang="en-US" dirty="0"/>
              <a:t>mechanism.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In English, the air-stream mechanism </a:t>
            </a:r>
            <a:r>
              <a:rPr lang="en-US" b="1" dirty="0"/>
              <a:t>isn't a distinctive feature.</a:t>
            </a:r>
          </a:p>
        </p:txBody>
      </p:sp>
    </p:spTree>
    <p:extLst>
      <p:ext uri="{BB962C8B-B14F-4D97-AF65-F5344CB8AC3E}">
        <p14:creationId xmlns:p14="http://schemas.microsoft.com/office/powerpoint/2010/main" val="209465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Variation in Air-Stream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1889761"/>
            <a:ext cx="8432800" cy="471423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While </a:t>
            </a:r>
            <a:r>
              <a:rPr lang="en-US" b="1" dirty="0" err="1"/>
              <a:t>egressive</a:t>
            </a:r>
            <a:r>
              <a:rPr lang="en-US" b="1" dirty="0"/>
              <a:t> pulmonic </a:t>
            </a:r>
            <a:r>
              <a:rPr lang="en-US" dirty="0"/>
              <a:t>is </a:t>
            </a:r>
            <a:r>
              <a:rPr lang="en-US" b="1" dirty="0"/>
              <a:t>the primary mechanism</a:t>
            </a:r>
            <a:r>
              <a:rPr lang="en-US" dirty="0"/>
              <a:t> using </a:t>
            </a:r>
            <a:r>
              <a:rPr lang="en-US" u="sng" dirty="0"/>
              <a:t>lung air, some languages employ different air-stream mechanisms.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Three other common mechanism</a:t>
            </a:r>
            <a:r>
              <a:rPr lang="en-US" dirty="0"/>
              <a:t>s are found, especially in </a:t>
            </a:r>
            <a:r>
              <a:rPr lang="en-US" b="1" dirty="0"/>
              <a:t>African languages</a:t>
            </a:r>
            <a:r>
              <a:rPr lang="en-US" dirty="0"/>
              <a:t>:</a:t>
            </a:r>
          </a:p>
          <a:p>
            <a:pPr algn="just">
              <a:lnSpc>
                <a:spcPct val="170000"/>
              </a:lnSpc>
            </a:pPr>
            <a:r>
              <a:rPr lang="en-US" b="1" dirty="0" err="1"/>
              <a:t>Egressive</a:t>
            </a:r>
            <a:r>
              <a:rPr lang="en-US" b="1" dirty="0"/>
              <a:t> glottalic</a:t>
            </a:r>
            <a:r>
              <a:rPr lang="en-US" dirty="0"/>
              <a:t>: </a:t>
            </a:r>
            <a:r>
              <a:rPr lang="en-US" b="1" dirty="0"/>
              <a:t>Air is pushed up from the space between the vocal folds, known as the glottis, resulting in </a:t>
            </a:r>
            <a:r>
              <a:rPr lang="en-US" b="1" i="1" u="sng" dirty="0"/>
              <a:t>ejective sounds</a:t>
            </a:r>
            <a:r>
              <a:rPr lang="en-US" i="1" u="sng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Ingressive glottalic</a:t>
            </a:r>
            <a:r>
              <a:rPr lang="en-US" dirty="0"/>
              <a:t>: </a:t>
            </a:r>
            <a:r>
              <a:rPr lang="en-US" b="1" dirty="0"/>
              <a:t>The glottis moves air inward, creating </a:t>
            </a:r>
            <a:r>
              <a:rPr lang="en-US" b="1" i="1" dirty="0"/>
              <a:t>implosive sounds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Ingressive velaric</a:t>
            </a:r>
            <a:r>
              <a:rPr lang="en-US" dirty="0"/>
              <a:t>: </a:t>
            </a:r>
            <a:r>
              <a:rPr lang="en-US" u="sng" dirty="0"/>
              <a:t>Air is drawn in by movements against the back part of the mouth's roof, known as the velum or soft palate, producing click sounds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Languages with click sounds </a:t>
            </a:r>
            <a:r>
              <a:rPr lang="en-US" dirty="0"/>
              <a:t>are often referred to as </a:t>
            </a:r>
            <a:r>
              <a:rPr lang="en-US" b="1" dirty="0"/>
              <a:t>"click languages."</a:t>
            </a:r>
          </a:p>
        </p:txBody>
      </p:sp>
    </p:spTree>
    <p:extLst>
      <p:ext uri="{BB962C8B-B14F-4D97-AF65-F5344CB8AC3E}">
        <p14:creationId xmlns:p14="http://schemas.microsoft.com/office/powerpoint/2010/main" val="2993449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Voicedness</a:t>
            </a:r>
            <a:r>
              <a:rPr lang="en-US" b="1" dirty="0"/>
              <a:t> and Voicelessness: Glottal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All English sounds are produced using an </a:t>
            </a:r>
            <a:r>
              <a:rPr lang="en-US" dirty="0" err="1"/>
              <a:t>egressive</a:t>
            </a:r>
            <a:r>
              <a:rPr lang="en-US" dirty="0"/>
              <a:t> pulmonic air-stream mechanism that passes through the glottis.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glottis is defined as [the space between the vocal folds, situated behind the Adam's apple in the larynx].</a:t>
            </a:r>
          </a:p>
        </p:txBody>
      </p:sp>
    </p:spTree>
    <p:extLst>
      <p:ext uri="{BB962C8B-B14F-4D97-AF65-F5344CB8AC3E}">
        <p14:creationId xmlns:p14="http://schemas.microsoft.com/office/powerpoint/2010/main" val="1986234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Voiced 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Voiced sounds occur when the glottis is narrow, causing the vocal folds to vibrate.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You can detect </a:t>
            </a:r>
            <a:r>
              <a:rPr lang="en-US" b="1" dirty="0"/>
              <a:t>voiced </a:t>
            </a:r>
            <a:r>
              <a:rPr lang="en-US" dirty="0"/>
              <a:t>sounds by feeling the vibration of the vocal folds with your fingers on the larynx or by closing your ears while speaking.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Example: The word "zeal" consists of all voiced sounds, with continuous vocal fold vibration.</a:t>
            </a:r>
          </a:p>
        </p:txBody>
      </p:sp>
    </p:spTree>
    <p:extLst>
      <p:ext uri="{BB962C8B-B14F-4D97-AF65-F5344CB8AC3E}">
        <p14:creationId xmlns:p14="http://schemas.microsoft.com/office/powerpoint/2010/main" val="2095762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Voiceless 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8027670" cy="466724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Voiceless sounds happen when the </a:t>
            </a:r>
            <a:r>
              <a:rPr lang="en-US" u="sng" dirty="0"/>
              <a:t>glottis is open</a:t>
            </a:r>
            <a:r>
              <a:rPr lang="en-US" dirty="0"/>
              <a:t>, allowing air to pass through without vocal fold vibration.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In the word "seal," you won't sense vocal fold vibration on the first sound, but it begins on the second sound.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This means the first sound in "seal" is </a:t>
            </a:r>
            <a:r>
              <a:rPr lang="en-US" u="sng" dirty="0"/>
              <a:t>voiceless</a:t>
            </a:r>
            <a:r>
              <a:rPr lang="en-US" dirty="0"/>
              <a:t>, while the other two are voiced.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Whispering</a:t>
            </a:r>
            <a:r>
              <a:rPr lang="en-US" dirty="0"/>
              <a:t> makes all speech sounds voiceless, even in words like "zeal" and the final sounds in "seal."</a:t>
            </a:r>
          </a:p>
        </p:txBody>
      </p:sp>
    </p:spTree>
    <p:extLst>
      <p:ext uri="{BB962C8B-B14F-4D97-AF65-F5344CB8AC3E}">
        <p14:creationId xmlns:p14="http://schemas.microsoft.com/office/powerpoint/2010/main" val="223876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Glottal 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4735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Glottal closure occurs when the vocal folds are firmly pressed together, blocking the air-stream entirely.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produces a sound called a </a:t>
            </a:r>
            <a:r>
              <a:rPr lang="en-US" b="1" u="sng" dirty="0"/>
              <a:t>glottal stop </a:t>
            </a:r>
            <a:r>
              <a:rPr lang="en-US" dirty="0"/>
              <a:t>or glottal plosive.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While less relevant in RP, it appears occasionally in educated speech, especially in London accents.</a:t>
            </a:r>
          </a:p>
        </p:txBody>
      </p:sp>
    </p:spTree>
    <p:extLst>
      <p:ext uri="{BB962C8B-B14F-4D97-AF65-F5344CB8AC3E}">
        <p14:creationId xmlns:p14="http://schemas.microsoft.com/office/powerpoint/2010/main" val="751863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Distinctive Feature - Voiced/Voiceless Contrast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640" y="1825625"/>
            <a:ext cx="822071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The voiced/voiceless contrast can distinguish meaning in some cases (e.g., "zeal" vs. "seal").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Some linguists consider it a distinctive feature in English.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However, it doesn't always differentiate meaning, as we'll see shortly.</a:t>
            </a:r>
          </a:p>
        </p:txBody>
      </p:sp>
    </p:spTree>
    <p:extLst>
      <p:ext uri="{BB962C8B-B14F-4D97-AF65-F5344CB8AC3E}">
        <p14:creationId xmlns:p14="http://schemas.microsoft.com/office/powerpoint/2010/main" val="2565415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Phonologically relevant features: Distinctive features: </a:t>
            </a:r>
            <a:br>
              <a:rPr lang="en-US" sz="3200" b="1" dirty="0"/>
            </a:br>
            <a:r>
              <a:rPr lang="en-US" sz="3200" b="1" dirty="0"/>
              <a:t>Intensity of Articulation - Lenis and Fortis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8058150" cy="486981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The voiced/voiceless contrast discussed earlier is often accompanied by </a:t>
            </a:r>
            <a:r>
              <a:rPr lang="en-US" b="0" i="0" u="sng" dirty="0">
                <a:solidFill>
                  <a:srgbClr val="374151"/>
                </a:solidFill>
                <a:effectLst/>
                <a:latin typeface="Söhne"/>
              </a:rPr>
              <a:t>differences in the force of the air-stream.</a:t>
            </a:r>
          </a:p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English voiced sounds are </a:t>
            </a:r>
            <a:r>
              <a:rPr lang="en-US" b="0" i="0" u="sng" dirty="0">
                <a:solidFill>
                  <a:srgbClr val="374151"/>
                </a:solidFill>
                <a:effectLst/>
                <a:latin typeface="Söhne"/>
              </a:rPr>
              <a:t>typically produced with a weaker breath force and less muscular tension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, referred to as </a:t>
            </a: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lenis articulation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(soft).</a:t>
            </a:r>
          </a:p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English voiceless sounds are made with </a:t>
            </a:r>
            <a:r>
              <a:rPr lang="en-US" b="0" i="0" u="sng" dirty="0">
                <a:solidFill>
                  <a:srgbClr val="374151"/>
                </a:solidFill>
                <a:effectLst/>
                <a:latin typeface="Söhne"/>
              </a:rPr>
              <a:t>more force and higher tension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, known as </a:t>
            </a: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fortis articulation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(strong).</a:t>
            </a:r>
          </a:p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Popular terms like "soft" and "hard" for speech sounds have been replaced in linguistics.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66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Symmetrical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880" y="1828800"/>
            <a:ext cx="8473440" cy="5029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b="1" dirty="0"/>
              <a:t>Fortis</a:t>
            </a:r>
            <a:r>
              <a:rPr lang="en-US" dirty="0"/>
              <a:t> sounds are always </a:t>
            </a:r>
            <a:r>
              <a:rPr lang="en-US" b="1" dirty="0"/>
              <a:t>voiceless</a:t>
            </a:r>
            <a:r>
              <a:rPr lang="en-US" dirty="0"/>
              <a:t> in English.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Lenis </a:t>
            </a:r>
            <a:r>
              <a:rPr lang="en-US" dirty="0"/>
              <a:t>sounds, </a:t>
            </a:r>
            <a:r>
              <a:rPr lang="en-US" b="1" dirty="0"/>
              <a:t>usually voiced</a:t>
            </a:r>
            <a:r>
              <a:rPr lang="en-US" dirty="0"/>
              <a:t>, can </a:t>
            </a:r>
            <a:r>
              <a:rPr lang="en-US" u="sng" dirty="0"/>
              <a:t>also occur as voiceless variants (devoiced)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Perceived Differences in Whispered Speech:</a:t>
            </a:r>
            <a:endParaRPr lang="en-US" dirty="0"/>
          </a:p>
          <a:p>
            <a:pPr algn="just">
              <a:lnSpc>
                <a:spcPct val="170000"/>
              </a:lnSpc>
            </a:pPr>
            <a:r>
              <a:rPr lang="en-US" dirty="0"/>
              <a:t>In whispered speech, </a:t>
            </a:r>
            <a:r>
              <a:rPr lang="en-US" b="1" dirty="0"/>
              <a:t>lenis sounds </a:t>
            </a:r>
            <a:r>
              <a:rPr lang="en-US" dirty="0"/>
              <a:t>retain their lenis articulation, meaning they are articulated with weaker breath force.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For example, the initial sound in "zeal" remains lenis even when whispered.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The perceived difference between words like "zeal" and "seal" in whispered speech is not solely due to the voiced/voiceless contrast but </a:t>
            </a:r>
            <a:r>
              <a:rPr lang="en-US" b="1" u="sng" dirty="0"/>
              <a:t>also the intensity of articulation (lenis/fortis contrast).</a:t>
            </a:r>
          </a:p>
        </p:txBody>
      </p:sp>
    </p:spTree>
    <p:extLst>
      <p:ext uri="{BB962C8B-B14F-4D97-AF65-F5344CB8AC3E}">
        <p14:creationId xmlns:p14="http://schemas.microsoft.com/office/powerpoint/2010/main" val="3714098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Devoicing in Certain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300" y="1788161"/>
            <a:ext cx="7886700" cy="470471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Some lenis sounds can be </a:t>
            </a:r>
            <a:r>
              <a:rPr lang="en-US" b="1" dirty="0"/>
              <a:t>devoiced in specific contexts</a:t>
            </a:r>
            <a:r>
              <a:rPr lang="en-US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They are </a:t>
            </a:r>
            <a:r>
              <a:rPr lang="en-US" b="1" dirty="0"/>
              <a:t>partly devoiced in word-initial positions </a:t>
            </a:r>
            <a:r>
              <a:rPr lang="en-US" dirty="0"/>
              <a:t>and </a:t>
            </a:r>
            <a:r>
              <a:rPr lang="en-US" b="1" dirty="0"/>
              <a:t>almost entirely devoiced word-finally</a:t>
            </a:r>
            <a:r>
              <a:rPr lang="en-US" dirty="0"/>
              <a:t>, such as in "cab" and "serve."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Despite devoicing, </a:t>
            </a:r>
            <a:r>
              <a:rPr lang="en-US" b="1" dirty="0"/>
              <a:t>their lenis articulation makes them still recognizable </a:t>
            </a:r>
            <a:r>
              <a:rPr lang="en-US" dirty="0"/>
              <a:t>as the same (voiced) sounds.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By </a:t>
            </a:r>
            <a:r>
              <a:rPr lang="en-US" u="sng" dirty="0"/>
              <a:t>increasing breath force and muscular tension </a:t>
            </a:r>
            <a:r>
              <a:rPr lang="en-US" dirty="0"/>
              <a:t>for the final sounds, fortis articulation occurs, transforming words like "cab" into "cap" and "serve" into "surf."</a:t>
            </a:r>
          </a:p>
          <a:p>
            <a:pPr algn="just">
              <a:lnSpc>
                <a:spcPct val="120000"/>
              </a:lnSpc>
            </a:pPr>
            <a:r>
              <a:rPr lang="en-US" b="1" dirty="0"/>
              <a:t>Distinctive Feature - Lenis/Fortis Contrast: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The lenis/fortis contrast can distinguish meaning and is </a:t>
            </a:r>
            <a:r>
              <a:rPr lang="en-US" b="1" dirty="0"/>
              <a:t>considered a distinctive feature.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It </a:t>
            </a:r>
            <a:r>
              <a:rPr lang="en-US" b="1" dirty="0"/>
              <a:t>plays a crucial role in differentiating words in English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091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44BF-BD6B-952B-74F0-D4EDB145C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Phonetic Feature - Loudness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076F2-2BF9-90E9-4894-901FD669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040" y="1544321"/>
            <a:ext cx="8199120" cy="50901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2000" dirty="0"/>
              <a:t>Loudness is a fundamental phonetic property of speech sounds and spoken language.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It is linked to the amplitude of vocal fold vibration, which occurs in the larynx (voice box).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Increased amplitude results in a louder sound.</a:t>
            </a:r>
          </a:p>
          <a:p>
            <a:pPr>
              <a:lnSpc>
                <a:spcPct val="170000"/>
              </a:lnSpc>
            </a:pPr>
            <a:r>
              <a:rPr lang="en-US" sz="2000" b="1" dirty="0"/>
              <a:t>A Suprasegmental Feature: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Loudness is a </a:t>
            </a:r>
            <a:r>
              <a:rPr lang="en-US" sz="2000" b="1" dirty="0"/>
              <a:t>suprasegmental or prosodic feature.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It contributes to </a:t>
            </a:r>
            <a:r>
              <a:rPr lang="en-US" sz="2000" b="1" dirty="0"/>
              <a:t>distinctions in stress, along with pitch, duration, and sound quality.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Examples: "record" (noun) vs. "record" (verb), also conveying emotional states like anger.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However, in segmental phonology (individual sound analysis), </a:t>
            </a:r>
            <a:r>
              <a:rPr lang="en-US" sz="2000" b="1" dirty="0"/>
              <a:t>loudness doesn't alter a sound's function.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Loudness is </a:t>
            </a:r>
            <a:r>
              <a:rPr lang="en-US" sz="2000" b="1" dirty="0"/>
              <a:t>not a distinctive feature in segmental phonology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6762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Place of Articulation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8007350" cy="466724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b="1" dirty="0"/>
              <a:t>Content: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The majority of English sounds involve air pushed up from the lungs.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About two-thirds of English sounds are consonants, produced when the air-stream is obstructed in the throat (pharynx) or vocal tract before exiting through the mouth or nose.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Key Concept: Place of Articulation: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Place of articulation identifies the primary speech organs involved in producing a specific sound.</a:t>
            </a:r>
          </a:p>
        </p:txBody>
      </p:sp>
    </p:spTree>
    <p:extLst>
      <p:ext uri="{BB962C8B-B14F-4D97-AF65-F5344CB8AC3E}">
        <p14:creationId xmlns:p14="http://schemas.microsoft.com/office/powerpoint/2010/main" val="3835303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Articulation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8037830" cy="466724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Consonants are produced when one active, mobile lower speech organ makes contact with a passive, immobile upper speech organ.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Example: The last sound in "surf" is a </a:t>
            </a:r>
            <a:r>
              <a:rPr lang="en-US" b="1" dirty="0"/>
              <a:t>labiodental consonant</a:t>
            </a:r>
            <a:r>
              <a:rPr lang="en-US" dirty="0"/>
              <a:t>, where the lower lip contacts the upper teeth.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This sound is referred to as </a:t>
            </a:r>
            <a:r>
              <a:rPr lang="en-US" b="1" dirty="0"/>
              <a:t>"labiodental" </a:t>
            </a:r>
            <a:r>
              <a:rPr lang="en-US" dirty="0"/>
              <a:t>(labialis - 'of the lips', </a:t>
            </a:r>
            <a:r>
              <a:rPr lang="en-US" dirty="0" err="1"/>
              <a:t>dentalis</a:t>
            </a:r>
            <a:r>
              <a:rPr lang="en-US" dirty="0"/>
              <a:t> - 'of the teeth').</a:t>
            </a:r>
          </a:p>
          <a:p>
            <a:pPr algn="just">
              <a:lnSpc>
                <a:spcPct val="120000"/>
              </a:lnSpc>
            </a:pPr>
            <a:r>
              <a:rPr lang="en-US" b="1" dirty="0"/>
              <a:t>Reference Diagram: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A diagram illustrating the speech organs mentioned in this manual can be found on the inside front cover.</a:t>
            </a:r>
          </a:p>
        </p:txBody>
      </p:sp>
    </p:spTree>
    <p:extLst>
      <p:ext uri="{BB962C8B-B14F-4D97-AF65-F5344CB8AC3E}">
        <p14:creationId xmlns:p14="http://schemas.microsoft.com/office/powerpoint/2010/main" val="1212623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Manner of Articulation - Consonants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66724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Another vital feature in describing speech sounds is the manner of articulation, primarily concerning the degree of air-stream obstruction at the place of articulation for consonants.</a:t>
            </a:r>
          </a:p>
          <a:p>
            <a:pPr algn="just">
              <a:lnSpc>
                <a:spcPct val="110000"/>
              </a:lnSpc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b="1" dirty="0"/>
              <a:t>Manner of Articulation - Degree of Closure: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Manner of articulation </a:t>
            </a:r>
            <a:r>
              <a:rPr lang="en-US" b="1" dirty="0"/>
              <a:t>describes how much the air-stream is obstructed at the place of articulation for consonants</a:t>
            </a:r>
            <a:r>
              <a:rPr lang="en-US" dirty="0"/>
              <a:t>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Example: The last sound in "surf" narrows the gap between the lower lip and upper teeth, creating friction as air passes through, resulting in a "fricative" consonant.</a:t>
            </a:r>
          </a:p>
        </p:txBody>
      </p:sp>
    </p:spTree>
    <p:extLst>
      <p:ext uri="{BB962C8B-B14F-4D97-AF65-F5344CB8AC3E}">
        <p14:creationId xmlns:p14="http://schemas.microsoft.com/office/powerpoint/2010/main" val="3527561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Detailed Description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A complete description of this sound using </a:t>
            </a:r>
            <a:r>
              <a:rPr lang="en-US" b="1" dirty="0"/>
              <a:t>distinctive features would label it as a "fortis labiodental fricative</a:t>
            </a:r>
            <a:r>
              <a:rPr lang="en-US" dirty="0"/>
              <a:t>."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No other sound in the English sound system matches this description.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Future Topics: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Places and manners of articulation will be explored in more depth in the upcoming lessons.</a:t>
            </a:r>
          </a:p>
          <a:p>
            <a:pPr algn="just">
              <a:lnSpc>
                <a:spcPct val="110000"/>
              </a:lnSpc>
            </a:pPr>
            <a:r>
              <a:rPr lang="en-US" u="sng" dirty="0"/>
              <a:t>Intensity of articulation </a:t>
            </a:r>
            <a:r>
              <a:rPr lang="en-US" dirty="0"/>
              <a:t>will be revisited in Lesson Four.</a:t>
            </a:r>
          </a:p>
        </p:txBody>
      </p:sp>
    </p:spTree>
    <p:extLst>
      <p:ext uri="{BB962C8B-B14F-4D97-AF65-F5344CB8AC3E}">
        <p14:creationId xmlns:p14="http://schemas.microsoft.com/office/powerpoint/2010/main" val="19161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effectLst/>
                <a:latin typeface="Söhne"/>
              </a:rPr>
              <a:t>Phonetic Feature - Pitch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8261350" cy="480885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Pitch is a crucial phonetic characteristic linked to </a:t>
            </a:r>
            <a:r>
              <a:rPr lang="en-US" b="1" dirty="0"/>
              <a:t>the frequency of vocal fold vibration</a:t>
            </a:r>
            <a:r>
              <a:rPr lang="en-US" dirty="0"/>
              <a:t>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Faster vocal fold vibrations </a:t>
            </a:r>
            <a:r>
              <a:rPr lang="en-US" dirty="0"/>
              <a:t>result in higher pitch (tones).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Similar to loudness, pitch can </a:t>
            </a:r>
            <a:r>
              <a:rPr lang="en-US" b="1" dirty="0"/>
              <a:t>distinguish meaning on a suprasegmental level.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It's a </a:t>
            </a:r>
            <a:r>
              <a:rPr lang="en-US" b="1" dirty="0"/>
              <a:t>component of stress</a:t>
            </a:r>
            <a:r>
              <a:rPr lang="en-US" dirty="0"/>
              <a:t> and influences intonation in connected speech.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Stress and pitch variations </a:t>
            </a:r>
            <a:r>
              <a:rPr lang="en-US" dirty="0"/>
              <a:t>determine whether a sentence is a statement or a question.</a:t>
            </a:r>
          </a:p>
        </p:txBody>
      </p:sp>
    </p:spTree>
    <p:extLst>
      <p:ext uri="{BB962C8B-B14F-4D97-AF65-F5344CB8AC3E}">
        <p14:creationId xmlns:p14="http://schemas.microsoft.com/office/powerpoint/2010/main" val="90299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Pitch: Tone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0" y="1690690"/>
            <a:ext cx="8239760" cy="480218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b="1" dirty="0"/>
              <a:t>Tone Languages: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In over half the world's languages (tone languages), pitch changes can alter a sound's function, changing the basic meaning of a word.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Examples include many Asian and Native American languages, as well as over 1,000 tone languages in Africa.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English, including RP and other English accents, is not a tone language.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In English, pitch does </a:t>
            </a:r>
            <a:r>
              <a:rPr lang="en-US" b="1" dirty="0"/>
              <a:t>not serve as a distinctive feature </a:t>
            </a:r>
            <a:r>
              <a:rPr lang="en-US" dirty="0"/>
              <a:t>in segmental phonology.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4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Tone of Voice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880" y="1690690"/>
            <a:ext cx="8219440" cy="503523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Distinction between sound quality and tone of voice.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Sound quality is characterized by distinctive features.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Example: The sound "see" has the same quality, regardless of loudness, pitch, or duration.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Tone of voice, also known as </a:t>
            </a:r>
            <a:r>
              <a:rPr lang="en-US" b="1" dirty="0"/>
              <a:t>voice quality or timbre</a:t>
            </a:r>
            <a:r>
              <a:rPr lang="en-US" dirty="0"/>
              <a:t>, refers to </a:t>
            </a:r>
            <a:r>
              <a:rPr lang="en-US" b="1" dirty="0"/>
              <a:t>the perceived "color" difference in two voices with otherwise identical phonetic features.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Comparable to the difference in tones between musical instruments.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Variations in tone of voice result from </a:t>
            </a:r>
            <a:r>
              <a:rPr lang="en-US" b="1" dirty="0"/>
              <a:t>different vocal fold vibration patterns and their impact on soundwaves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295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Tone of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8027670" cy="466724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Tone of voice, like loudness and pitch, is </a:t>
            </a:r>
            <a:r>
              <a:rPr lang="en-US" b="1" dirty="0"/>
              <a:t>a feature of spoken language and individual sounds.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It's considered a </a:t>
            </a:r>
            <a:r>
              <a:rPr lang="en-US" b="1" dirty="0"/>
              <a:t>paralinguistic feature</a:t>
            </a:r>
            <a:r>
              <a:rPr lang="en-US" dirty="0"/>
              <a:t>, </a:t>
            </a:r>
            <a:r>
              <a:rPr lang="en-US" u="sng" dirty="0"/>
              <a:t>not typically a suprasegmental feature.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Describes characteristics such as </a:t>
            </a:r>
            <a:r>
              <a:rPr lang="en-US" u="sng" dirty="0"/>
              <a:t>female, feminine, male, masculine, harsh, breathy, murmured, creaky, or thin voices</a:t>
            </a:r>
            <a:r>
              <a:rPr lang="en-US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Helps </a:t>
            </a:r>
            <a:r>
              <a:rPr lang="en-US" u="sng" dirty="0"/>
              <a:t>identify a speaker's gender, age, emotional state, and more</a:t>
            </a:r>
            <a:r>
              <a:rPr lang="en-US" dirty="0"/>
              <a:t>. 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Unlike distinctive features, tone of voice </a:t>
            </a:r>
            <a:r>
              <a:rPr lang="en-US" u="sng" dirty="0"/>
              <a:t>doesn't change the function of individual speech sounds.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It's </a:t>
            </a:r>
            <a:r>
              <a:rPr lang="en-US" b="1" dirty="0"/>
              <a:t>not a distinctive feature </a:t>
            </a:r>
            <a:r>
              <a:rPr lang="en-US" dirty="0"/>
              <a:t>in the segmental phonology of English accents.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5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Duration and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560" y="1808481"/>
            <a:ext cx="8321040" cy="4602479"/>
          </a:xfrm>
        </p:spPr>
        <p:txBody>
          <a:bodyPr/>
          <a:lstStyle/>
          <a:p>
            <a:r>
              <a:rPr lang="en-US" dirty="0"/>
              <a:t>Duration and length (sound quantity) both refer to the time a sound is sustained.</a:t>
            </a:r>
          </a:p>
          <a:p>
            <a:r>
              <a:rPr lang="en-US" dirty="0"/>
              <a:t>‘Duration’ typically refers to </a:t>
            </a:r>
            <a:r>
              <a:rPr lang="en-US" b="1" dirty="0"/>
              <a:t>the absolute or actual time taken in sound articulation</a:t>
            </a:r>
            <a:r>
              <a:rPr lang="en-US" dirty="0"/>
              <a:t>.</a:t>
            </a:r>
          </a:p>
          <a:p>
            <a:r>
              <a:rPr lang="en-US" dirty="0"/>
              <a:t>For example, the final sound in "see" can vary in duration depending on the speaker, emphasis, and other factors.</a:t>
            </a:r>
          </a:p>
          <a:p>
            <a:r>
              <a:rPr lang="en-US" b="1" dirty="0"/>
              <a:t>Duration is a purely phonetic concept</a:t>
            </a:r>
            <a:r>
              <a:rPr lang="en-US" dirty="0"/>
              <a:t>; it </a:t>
            </a:r>
            <a:r>
              <a:rPr lang="en-US" b="1" dirty="0"/>
              <a:t>doesn't change</a:t>
            </a:r>
            <a:r>
              <a:rPr lang="en-US" dirty="0"/>
              <a:t> the </a:t>
            </a:r>
            <a:r>
              <a:rPr lang="en-US" u="sng" dirty="0"/>
              <a:t>function or sound quality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469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Length in Phonology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8403590" cy="49307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/>
              <a:t>"Length" usually pertains to phonology, representing the perceived relative time a sound is sustained from the listener's perspective.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Example: "fool" and "full" - "long u" and "short u."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Length can be considered </a:t>
            </a:r>
            <a:r>
              <a:rPr lang="en-US" b="1" dirty="0"/>
              <a:t>a phonological concept </a:t>
            </a:r>
            <a:r>
              <a:rPr lang="en-US" dirty="0"/>
              <a:t>since it differentiates functions within the English sound system.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It can help </a:t>
            </a:r>
            <a:r>
              <a:rPr lang="en-US" b="1" dirty="0"/>
              <a:t>distinguish meaning </a:t>
            </a:r>
            <a:r>
              <a:rPr lang="en-US" dirty="0"/>
              <a:t>and is counted among distinctive features by some linguists.</a:t>
            </a:r>
          </a:p>
        </p:txBody>
      </p:sp>
    </p:spTree>
    <p:extLst>
      <p:ext uri="{BB962C8B-B14F-4D97-AF65-F5344CB8AC3E}">
        <p14:creationId xmlns:p14="http://schemas.microsoft.com/office/powerpoint/2010/main" val="211134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Complex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520" y="1869442"/>
            <a:ext cx="8412480" cy="462343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b="1" dirty="0"/>
              <a:t>Length differences </a:t>
            </a:r>
            <a:r>
              <a:rPr lang="en-US" dirty="0"/>
              <a:t>are often accompanied by sound quality variations.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Quality distinctions are more significant in perception than just differences in length.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Labels like "long u" and "short u" can be misleading.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length is mainly considered phonetically relevant in this book.</a:t>
            </a:r>
          </a:p>
        </p:txBody>
      </p:sp>
    </p:spTree>
    <p:extLst>
      <p:ext uri="{BB962C8B-B14F-4D97-AF65-F5344CB8AC3E}">
        <p14:creationId xmlns:p14="http://schemas.microsoft.com/office/powerpoint/2010/main" val="340954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1872</Words>
  <Application>Microsoft Office PowerPoint</Application>
  <PresentationFormat>Widescreen</PresentationFormat>
  <Paragraphs>133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Söhne</vt:lpstr>
      <vt:lpstr>1_Office Theme</vt:lpstr>
      <vt:lpstr>Phonologically relevant features: Distinctive features</vt:lpstr>
      <vt:lpstr>Phonetic Feature - Loudness</vt:lpstr>
      <vt:lpstr>Phonetic Feature - Pitch</vt:lpstr>
      <vt:lpstr>Pitch: Tone Languages</vt:lpstr>
      <vt:lpstr>Tone of Voice </vt:lpstr>
      <vt:lpstr>Tone of Voice</vt:lpstr>
      <vt:lpstr>Duration and Length</vt:lpstr>
      <vt:lpstr>Length in Phonology</vt:lpstr>
      <vt:lpstr>Complex Relationship</vt:lpstr>
      <vt:lpstr>Air-Stream Mechanism in Speech</vt:lpstr>
      <vt:lpstr>Variation in Air-Stream Mechanisms</vt:lpstr>
      <vt:lpstr>Voicedness and Voicelessness: Glottal State</vt:lpstr>
      <vt:lpstr>Voiced Sounds</vt:lpstr>
      <vt:lpstr>Voiceless Sounds</vt:lpstr>
      <vt:lpstr>Glottal Closure</vt:lpstr>
      <vt:lpstr> Distinctive Feature - Voiced/Voiceless Contrast </vt:lpstr>
      <vt:lpstr>Phonologically relevant features: Distinctive features:  Intensity of Articulation - Lenis and Fortis</vt:lpstr>
      <vt:lpstr>Symmetrical Relationship</vt:lpstr>
      <vt:lpstr>Devoicing in Certain Environments</vt:lpstr>
      <vt:lpstr>Place of Articulation </vt:lpstr>
      <vt:lpstr> Articulation Process </vt:lpstr>
      <vt:lpstr>Manner of Articulation - Consonants</vt:lpstr>
      <vt:lpstr> Detailed Description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Phonologically relevant features: Distinctive features</dc:title>
  <dc:creator>Khalil alsayyid</dc:creator>
  <cp:lastModifiedBy>Khalil alsayyid</cp:lastModifiedBy>
  <cp:revision>1</cp:revision>
  <dcterms:created xsi:type="dcterms:W3CDTF">2023-10-11T20:36:18Z</dcterms:created>
  <dcterms:modified xsi:type="dcterms:W3CDTF">2023-11-29T11:08:21Z</dcterms:modified>
</cp:coreProperties>
</file>