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2"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990600"/>
            <a:ext cx="7239000" cy="4678204"/>
          </a:xfrm>
          <a:prstGeom prst="rect">
            <a:avLst/>
          </a:prstGeom>
          <a:noFill/>
        </p:spPr>
        <p:txBody>
          <a:bodyPr wrap="square" rtlCol="1">
            <a:spAutoFit/>
          </a:bodyPr>
          <a:lstStyle/>
          <a:p>
            <a:pPr algn="just"/>
            <a:r>
              <a:rPr lang="en-US" sz="3200" b="1" dirty="0" smtClean="0">
                <a:solidFill>
                  <a:srgbClr val="C00000"/>
                </a:solidFill>
                <a:cs typeface="+mj-cs"/>
              </a:rPr>
              <a:t>CHEESE</a:t>
            </a:r>
            <a:endParaRPr lang="en-US" sz="3200" dirty="0" smtClean="0">
              <a:solidFill>
                <a:srgbClr val="C00000"/>
              </a:solidFill>
              <a:cs typeface="+mj-cs"/>
            </a:endParaRPr>
          </a:p>
          <a:p>
            <a:pPr algn="just"/>
            <a:r>
              <a:rPr lang="en-US" sz="3200" b="1" dirty="0" smtClean="0">
                <a:solidFill>
                  <a:srgbClr val="C00000"/>
                </a:solidFill>
                <a:cs typeface="+mj-cs"/>
              </a:rPr>
              <a:t>Definitions</a:t>
            </a:r>
            <a:endParaRPr lang="en-US" sz="3200" dirty="0" smtClean="0">
              <a:solidFill>
                <a:srgbClr val="C00000"/>
              </a:solidFill>
              <a:cs typeface="+mj-cs"/>
            </a:endParaRPr>
          </a:p>
          <a:p>
            <a:pPr algn="just"/>
            <a:r>
              <a:rPr lang="en-US" sz="2400" dirty="0" smtClean="0">
                <a:cs typeface="+mj-cs"/>
              </a:rPr>
              <a:t>Cheese </a:t>
            </a:r>
            <a:r>
              <a:rPr lang="en-US" sz="2400" dirty="0" smtClean="0">
                <a:cs typeface="+mj-cs"/>
              </a:rPr>
              <a:t>is a </a:t>
            </a:r>
            <a:r>
              <a:rPr lang="en-US" sz="2400" dirty="0" err="1" smtClean="0">
                <a:cs typeface="+mj-cs"/>
              </a:rPr>
              <a:t>stabilised</a:t>
            </a:r>
            <a:r>
              <a:rPr lang="en-US" sz="2400" dirty="0" smtClean="0">
                <a:cs typeface="+mj-cs"/>
              </a:rPr>
              <a:t> curd of milk solids produced by casein coagulation and entrapment of milk fat in the coagulum</a:t>
            </a:r>
            <a:r>
              <a:rPr lang="en-US" sz="2400" dirty="0" smtClean="0">
                <a:cs typeface="+mj-cs"/>
              </a:rPr>
              <a:t>.</a:t>
            </a:r>
          </a:p>
          <a:p>
            <a:pPr algn="just"/>
            <a:endParaRPr lang="en-US" sz="2400" dirty="0" smtClean="0">
              <a:cs typeface="+mj-cs"/>
            </a:endParaRPr>
          </a:p>
          <a:p>
            <a:pPr algn="just"/>
            <a:r>
              <a:rPr lang="en-US" sz="2400" dirty="0" smtClean="0">
                <a:cs typeface="+mj-cs"/>
              </a:rPr>
              <a:t> </a:t>
            </a:r>
            <a:r>
              <a:rPr lang="en-US" sz="2400" dirty="0" smtClean="0">
                <a:cs typeface="+mj-cs"/>
              </a:rPr>
              <a:t>The water content is greatly reduced, in comparison with milk, by the separation and removal of whey from the curd. With the exception of some fresh cheeses, the curd is textured, salted, shaped, and pressed into moulds before storage and curing or ripening.</a:t>
            </a:r>
          </a:p>
          <a:p>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5800" y="1066800"/>
            <a:ext cx="6858000" cy="3693319"/>
          </a:xfrm>
          <a:prstGeom prst="rect">
            <a:avLst/>
          </a:prstGeom>
          <a:noFill/>
        </p:spPr>
        <p:txBody>
          <a:bodyPr wrap="square" rtlCol="1">
            <a:spAutoFit/>
          </a:bodyPr>
          <a:lstStyle/>
          <a:p>
            <a:pPr algn="just"/>
            <a:r>
              <a:rPr lang="en-US" sz="2400" b="1" dirty="0" smtClean="0">
                <a:cs typeface="+mj-cs"/>
              </a:rPr>
              <a:t>1-</a:t>
            </a:r>
            <a:r>
              <a:rPr lang="en-US" sz="2400" b="1" i="1" dirty="0" smtClean="0">
                <a:cs typeface="+mj-cs"/>
              </a:rPr>
              <a:t> </a:t>
            </a:r>
            <a:r>
              <a:rPr lang="en-US" sz="2400" b="1" i="1" dirty="0" err="1" smtClean="0">
                <a:cs typeface="+mj-cs"/>
              </a:rPr>
              <a:t>Listeria</a:t>
            </a:r>
            <a:r>
              <a:rPr lang="en-US" sz="2400" b="1" i="1" dirty="0" smtClean="0">
                <a:cs typeface="+mj-cs"/>
              </a:rPr>
              <a:t> spp.</a:t>
            </a:r>
            <a:endParaRPr lang="en-US" sz="2400" dirty="0" smtClean="0">
              <a:cs typeface="+mj-cs"/>
            </a:endParaRPr>
          </a:p>
          <a:p>
            <a:pPr algn="just"/>
            <a:r>
              <a:rPr lang="en-US" sz="2400" b="1" dirty="0" smtClean="0">
                <a:cs typeface="+mj-cs"/>
              </a:rPr>
              <a:t>2-</a:t>
            </a:r>
            <a:r>
              <a:rPr lang="en-US" sz="2400" b="1" i="1" dirty="0" smtClean="0">
                <a:cs typeface="+mj-cs"/>
              </a:rPr>
              <a:t> Escherichia coli</a:t>
            </a:r>
            <a:endParaRPr lang="en-US" sz="2400" dirty="0" smtClean="0">
              <a:cs typeface="+mj-cs"/>
            </a:endParaRPr>
          </a:p>
          <a:p>
            <a:pPr algn="just"/>
            <a:r>
              <a:rPr lang="en-US" sz="2400" b="1" dirty="0" smtClean="0">
                <a:cs typeface="+mj-cs"/>
              </a:rPr>
              <a:t>3-</a:t>
            </a:r>
            <a:r>
              <a:rPr lang="en-US" sz="2400" b="1" i="1" dirty="0" smtClean="0">
                <a:cs typeface="+mj-cs"/>
              </a:rPr>
              <a:t> Salmonella spp.</a:t>
            </a:r>
            <a:endParaRPr lang="en-US" sz="2400" dirty="0" smtClean="0">
              <a:cs typeface="+mj-cs"/>
            </a:endParaRPr>
          </a:p>
          <a:p>
            <a:pPr algn="just"/>
            <a:r>
              <a:rPr lang="en-US" sz="2400" b="1" dirty="0" smtClean="0">
                <a:cs typeface="+mj-cs"/>
              </a:rPr>
              <a:t>4-</a:t>
            </a:r>
            <a:r>
              <a:rPr lang="en-US" sz="2400" b="1" i="1" dirty="0" smtClean="0">
                <a:cs typeface="+mj-cs"/>
              </a:rPr>
              <a:t> Staphylococcus </a:t>
            </a:r>
            <a:r>
              <a:rPr lang="en-US" sz="2400" b="1" i="1" dirty="0" err="1" smtClean="0">
                <a:cs typeface="+mj-cs"/>
              </a:rPr>
              <a:t>aureus</a:t>
            </a:r>
            <a:endParaRPr lang="en-US" sz="2400" dirty="0" smtClean="0">
              <a:cs typeface="+mj-cs"/>
            </a:endParaRPr>
          </a:p>
          <a:p>
            <a:pPr algn="just"/>
            <a:r>
              <a:rPr lang="en-US" sz="2400" b="1" dirty="0" smtClean="0">
                <a:cs typeface="+mj-cs"/>
              </a:rPr>
              <a:t>5-</a:t>
            </a:r>
            <a:r>
              <a:rPr lang="en-US" sz="2400" b="1" i="1" dirty="0" smtClean="0">
                <a:cs typeface="+mj-cs"/>
              </a:rPr>
              <a:t> Clostridium </a:t>
            </a:r>
            <a:r>
              <a:rPr lang="en-US" sz="2400" b="1" i="1" dirty="0" err="1" smtClean="0">
                <a:cs typeface="+mj-cs"/>
              </a:rPr>
              <a:t>botulinum</a:t>
            </a:r>
            <a:endParaRPr lang="en-US" sz="2400" dirty="0" smtClean="0">
              <a:cs typeface="+mj-cs"/>
            </a:endParaRPr>
          </a:p>
          <a:p>
            <a:pPr algn="just"/>
            <a:r>
              <a:rPr lang="en-US" sz="2400" b="1" dirty="0" smtClean="0">
                <a:cs typeface="+mj-cs"/>
              </a:rPr>
              <a:t>6-</a:t>
            </a:r>
            <a:r>
              <a:rPr lang="en-US" sz="2400" b="1" i="1" dirty="0" smtClean="0">
                <a:cs typeface="+mj-cs"/>
              </a:rPr>
              <a:t> </a:t>
            </a:r>
            <a:r>
              <a:rPr lang="en-US" sz="2400" b="1" dirty="0" smtClean="0">
                <a:cs typeface="+mj-cs"/>
              </a:rPr>
              <a:t>Other pathogens</a:t>
            </a:r>
            <a:endParaRPr lang="en-US" sz="2400" dirty="0" smtClean="0">
              <a:cs typeface="+mj-cs"/>
            </a:endParaRPr>
          </a:p>
          <a:p>
            <a:pPr algn="just"/>
            <a:r>
              <a:rPr lang="en-US" sz="2400" dirty="0" smtClean="0">
                <a:cs typeface="+mj-cs"/>
              </a:rPr>
              <a:t>Both </a:t>
            </a:r>
            <a:r>
              <a:rPr lang="en-US" sz="2400" i="1" dirty="0" err="1" smtClean="0">
                <a:cs typeface="+mj-cs"/>
              </a:rPr>
              <a:t>Brucella</a:t>
            </a:r>
            <a:r>
              <a:rPr lang="en-US" sz="2400" i="1" dirty="0" smtClean="0">
                <a:cs typeface="+mj-cs"/>
              </a:rPr>
              <a:t> </a:t>
            </a:r>
            <a:r>
              <a:rPr lang="en-US" sz="2400" i="1" dirty="0" err="1" smtClean="0">
                <a:cs typeface="+mj-cs"/>
              </a:rPr>
              <a:t>abortus</a:t>
            </a:r>
            <a:r>
              <a:rPr lang="en-US" sz="2400" i="1" dirty="0" smtClean="0">
                <a:cs typeface="+mj-cs"/>
              </a:rPr>
              <a:t> </a:t>
            </a:r>
            <a:r>
              <a:rPr lang="en-US" sz="2400" dirty="0" smtClean="0">
                <a:cs typeface="+mj-cs"/>
              </a:rPr>
              <a:t>and </a:t>
            </a:r>
            <a:r>
              <a:rPr lang="en-US" sz="2400" i="1" dirty="0" err="1" smtClean="0">
                <a:cs typeface="+mj-cs"/>
              </a:rPr>
              <a:t>Brucella</a:t>
            </a:r>
            <a:r>
              <a:rPr lang="en-US" sz="2400" i="1" dirty="0" smtClean="0">
                <a:cs typeface="+mj-cs"/>
              </a:rPr>
              <a:t> </a:t>
            </a:r>
            <a:r>
              <a:rPr lang="en-US" sz="2400" i="1" dirty="0" err="1" smtClean="0">
                <a:cs typeface="+mj-cs"/>
              </a:rPr>
              <a:t>melitensis</a:t>
            </a:r>
            <a:r>
              <a:rPr lang="en-US" sz="2400" i="1" dirty="0" smtClean="0">
                <a:cs typeface="+mj-cs"/>
              </a:rPr>
              <a:t> </a:t>
            </a:r>
            <a:r>
              <a:rPr lang="en-US" sz="2400" dirty="0" smtClean="0">
                <a:cs typeface="+mj-cs"/>
              </a:rPr>
              <a:t>can be found in raw milk produced in areas where brucellosis is still present.</a:t>
            </a: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1219200"/>
            <a:ext cx="6934200" cy="4185761"/>
          </a:xfrm>
          <a:prstGeom prst="rect">
            <a:avLst/>
          </a:prstGeom>
          <a:noFill/>
        </p:spPr>
        <p:txBody>
          <a:bodyPr wrap="square" rtlCol="1">
            <a:spAutoFit/>
          </a:bodyPr>
          <a:lstStyle/>
          <a:p>
            <a:pPr algn="just"/>
            <a:r>
              <a:rPr lang="en-US" sz="3200" b="1" dirty="0" smtClean="0">
                <a:solidFill>
                  <a:srgbClr val="C00000"/>
                </a:solidFill>
                <a:cs typeface="+mj-cs"/>
              </a:rPr>
              <a:t>1. </a:t>
            </a:r>
            <a:r>
              <a:rPr lang="en-US" sz="3200" b="1" dirty="0" err="1" smtClean="0">
                <a:solidFill>
                  <a:srgbClr val="C00000"/>
                </a:solidFill>
                <a:cs typeface="+mj-cs"/>
              </a:rPr>
              <a:t>Pasteurisation</a:t>
            </a:r>
            <a:endParaRPr lang="en-US" sz="3200" dirty="0" smtClean="0">
              <a:solidFill>
                <a:srgbClr val="C00000"/>
              </a:solidFill>
              <a:cs typeface="+mj-cs"/>
            </a:endParaRPr>
          </a:p>
          <a:p>
            <a:pPr algn="just"/>
            <a:r>
              <a:rPr lang="en-US" sz="2400" dirty="0" smtClean="0">
                <a:cs typeface="+mj-cs"/>
              </a:rPr>
              <a:t>The principal disadvantage of raw milk is the possible presence of pathogens, such as </a:t>
            </a:r>
            <a:r>
              <a:rPr lang="en-US" sz="2400" i="1" dirty="0" smtClean="0">
                <a:cs typeface="+mj-cs"/>
              </a:rPr>
              <a:t>Staphylococcus</a:t>
            </a:r>
            <a:r>
              <a:rPr lang="en-US" sz="2400" dirty="0" smtClean="0">
                <a:cs typeface="+mj-cs"/>
              </a:rPr>
              <a:t>, </a:t>
            </a:r>
            <a:r>
              <a:rPr lang="en-US" sz="2400" i="1" dirty="0" err="1" smtClean="0">
                <a:cs typeface="+mj-cs"/>
              </a:rPr>
              <a:t>Listeria</a:t>
            </a:r>
            <a:r>
              <a:rPr lang="en-US" sz="2400" dirty="0" smtClean="0">
                <a:cs typeface="+mj-cs"/>
              </a:rPr>
              <a:t>, </a:t>
            </a:r>
            <a:r>
              <a:rPr lang="en-US" sz="2400" i="1" dirty="0" smtClean="0">
                <a:cs typeface="+mj-cs"/>
              </a:rPr>
              <a:t>Salmonella </a:t>
            </a:r>
            <a:r>
              <a:rPr lang="en-US" sz="2400" dirty="0" smtClean="0">
                <a:cs typeface="+mj-cs"/>
              </a:rPr>
              <a:t>and </a:t>
            </a:r>
            <a:r>
              <a:rPr lang="en-US" sz="2400" dirty="0" err="1" smtClean="0">
                <a:cs typeface="+mj-cs"/>
              </a:rPr>
              <a:t>verocytotoxigenic</a:t>
            </a:r>
            <a:r>
              <a:rPr lang="en-US" sz="2400" dirty="0" smtClean="0">
                <a:cs typeface="+mj-cs"/>
              </a:rPr>
              <a:t> </a:t>
            </a:r>
            <a:r>
              <a:rPr lang="en-US" sz="2400" i="1" dirty="0" smtClean="0">
                <a:cs typeface="+mj-cs"/>
              </a:rPr>
              <a:t>Escherichia coli </a:t>
            </a:r>
            <a:r>
              <a:rPr lang="en-US" sz="2400" dirty="0" smtClean="0">
                <a:cs typeface="+mj-cs"/>
              </a:rPr>
              <a:t>(VTEC</a:t>
            </a:r>
            <a:r>
              <a:rPr lang="en-US" sz="2400" dirty="0" smtClean="0">
                <a:cs typeface="+mj-cs"/>
              </a:rPr>
              <a:t>),</a:t>
            </a:r>
          </a:p>
          <a:p>
            <a:pPr algn="just"/>
            <a:endParaRPr lang="en-US" sz="2400" dirty="0" smtClean="0">
              <a:cs typeface="+mj-cs"/>
            </a:endParaRPr>
          </a:p>
          <a:p>
            <a:pPr algn="just"/>
            <a:r>
              <a:rPr lang="en-US" sz="2400" dirty="0" smtClean="0">
                <a:cs typeface="+mj-cs"/>
              </a:rPr>
              <a:t> </a:t>
            </a:r>
            <a:r>
              <a:rPr lang="en-US" sz="2400" dirty="0" smtClean="0">
                <a:cs typeface="+mj-cs"/>
              </a:rPr>
              <a:t>all of which have caused outbreaks of infection associated with </a:t>
            </a:r>
            <a:r>
              <a:rPr lang="en-US" sz="2400" dirty="0" err="1" smtClean="0">
                <a:cs typeface="+mj-cs"/>
              </a:rPr>
              <a:t>unpasteurised</a:t>
            </a:r>
            <a:r>
              <a:rPr lang="en-US" sz="2400" dirty="0" smtClean="0">
                <a:cs typeface="+mj-cs"/>
              </a:rPr>
              <a:t> cheeses. Ideally, from a safety point of view, only </a:t>
            </a:r>
            <a:r>
              <a:rPr lang="en-US" sz="2400" dirty="0" err="1" smtClean="0">
                <a:cs typeface="+mj-cs"/>
              </a:rPr>
              <a:t>pasteurised</a:t>
            </a:r>
            <a:r>
              <a:rPr lang="en-US" sz="2400" dirty="0" smtClean="0">
                <a:cs typeface="+mj-cs"/>
              </a:rPr>
              <a:t> milk would be used to produce cheese.</a:t>
            </a:r>
          </a:p>
          <a:p>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19200" y="1143000"/>
            <a:ext cx="6858000" cy="3816429"/>
          </a:xfrm>
          <a:prstGeom prst="rect">
            <a:avLst/>
          </a:prstGeom>
          <a:noFill/>
        </p:spPr>
        <p:txBody>
          <a:bodyPr wrap="square" rtlCol="1">
            <a:spAutoFit/>
          </a:bodyPr>
          <a:lstStyle/>
          <a:p>
            <a:pPr algn="just"/>
            <a:r>
              <a:rPr lang="en-US" sz="3200" b="1" dirty="0" smtClean="0">
                <a:solidFill>
                  <a:srgbClr val="C00000"/>
                </a:solidFill>
                <a:cs typeface="+mj-cs"/>
              </a:rPr>
              <a:t>2. Starter cultures</a:t>
            </a:r>
            <a:endParaRPr lang="en-US" sz="3200" dirty="0" smtClean="0">
              <a:solidFill>
                <a:srgbClr val="C00000"/>
              </a:solidFill>
              <a:cs typeface="+mj-cs"/>
            </a:endParaRPr>
          </a:p>
          <a:p>
            <a:pPr algn="just"/>
            <a:r>
              <a:rPr lang="en-US" sz="2400" dirty="0" smtClean="0">
                <a:cs typeface="+mj-cs"/>
              </a:rPr>
              <a:t>Therefore, most cheese is now produced using a carefully selected starter, which gives predictable and desirable results</a:t>
            </a:r>
            <a:r>
              <a:rPr lang="en-US" sz="2400" dirty="0" smtClean="0">
                <a:cs typeface="+mj-cs"/>
              </a:rPr>
              <a:t>.</a:t>
            </a:r>
            <a:endParaRPr lang="en-US" sz="2400" dirty="0" smtClean="0">
              <a:cs typeface="+mj-cs"/>
            </a:endParaRPr>
          </a:p>
          <a:p>
            <a:pPr algn="just"/>
            <a:endParaRPr lang="en-US" sz="2400" dirty="0" smtClean="0">
              <a:cs typeface="+mj-cs"/>
            </a:endParaRPr>
          </a:p>
          <a:p>
            <a:pPr algn="just"/>
            <a:r>
              <a:rPr lang="en-US" sz="2400" dirty="0" smtClean="0">
                <a:cs typeface="+mj-cs"/>
              </a:rPr>
              <a:t> </a:t>
            </a:r>
            <a:r>
              <a:rPr lang="en-US" sz="2400" i="1" dirty="0" err="1" smtClean="0">
                <a:cs typeface="+mj-cs"/>
              </a:rPr>
              <a:t>Lactococcus</a:t>
            </a:r>
            <a:r>
              <a:rPr lang="en-US" sz="2400" i="1" dirty="0" smtClean="0">
                <a:cs typeface="+mj-cs"/>
              </a:rPr>
              <a:t> </a:t>
            </a:r>
            <a:r>
              <a:rPr lang="en-US" sz="2400" i="1" dirty="0" err="1" smtClean="0">
                <a:cs typeface="+mj-cs"/>
              </a:rPr>
              <a:t>lactis</a:t>
            </a:r>
            <a:r>
              <a:rPr lang="en-US" sz="2400" dirty="0" smtClean="0">
                <a:cs typeface="+mj-cs"/>
              </a:rPr>
              <a:t>, </a:t>
            </a:r>
            <a:r>
              <a:rPr lang="en-US" sz="2400" i="1" dirty="0" smtClean="0">
                <a:cs typeface="+mj-cs"/>
              </a:rPr>
              <a:t>Streptococcus </a:t>
            </a:r>
            <a:r>
              <a:rPr lang="en-US" sz="2400" i="1" dirty="0" err="1" smtClean="0">
                <a:cs typeface="+mj-cs"/>
              </a:rPr>
              <a:t>thermophilus</a:t>
            </a:r>
            <a:r>
              <a:rPr lang="en-US" sz="2400" dirty="0" smtClean="0">
                <a:cs typeface="+mj-cs"/>
              </a:rPr>
              <a:t>, </a:t>
            </a:r>
            <a:r>
              <a:rPr lang="en-US" sz="2400" i="1" dirty="0" smtClean="0">
                <a:cs typeface="+mj-cs"/>
              </a:rPr>
              <a:t>Lactobacillus </a:t>
            </a:r>
            <a:r>
              <a:rPr lang="en-US" sz="2400" i="1" dirty="0" err="1" smtClean="0">
                <a:cs typeface="+mj-cs"/>
              </a:rPr>
              <a:t>helveticus</a:t>
            </a:r>
            <a:r>
              <a:rPr lang="en-US" sz="2400" i="1" dirty="0" smtClean="0">
                <a:cs typeface="+mj-cs"/>
              </a:rPr>
              <a:t> </a:t>
            </a:r>
            <a:r>
              <a:rPr lang="en-US" sz="2400" dirty="0" smtClean="0">
                <a:cs typeface="+mj-cs"/>
              </a:rPr>
              <a:t>and </a:t>
            </a:r>
            <a:r>
              <a:rPr lang="en-US" sz="2400" i="1" dirty="0" smtClean="0">
                <a:cs typeface="+mj-cs"/>
              </a:rPr>
              <a:t>Lactobacillus </a:t>
            </a:r>
            <a:r>
              <a:rPr lang="en-US" sz="2400" i="1" dirty="0" err="1" smtClean="0">
                <a:cs typeface="+mj-cs"/>
              </a:rPr>
              <a:t>delbrueckii</a:t>
            </a:r>
            <a:r>
              <a:rPr lang="en-US" sz="2400" i="1" dirty="0" smtClean="0">
                <a:cs typeface="+mj-cs"/>
              </a:rPr>
              <a:t> </a:t>
            </a:r>
            <a:r>
              <a:rPr lang="en-US" sz="2400" dirty="0" smtClean="0">
                <a:cs typeface="+mj-cs"/>
              </a:rPr>
              <a:t>are the primary species of starter bacteria used in cheese manufacture.</a:t>
            </a:r>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1295400"/>
            <a:ext cx="7010400" cy="4062651"/>
          </a:xfrm>
          <a:prstGeom prst="rect">
            <a:avLst/>
          </a:prstGeom>
          <a:noFill/>
        </p:spPr>
        <p:txBody>
          <a:bodyPr wrap="square" rtlCol="1">
            <a:spAutoFit/>
          </a:bodyPr>
          <a:lstStyle/>
          <a:p>
            <a:pPr algn="just"/>
            <a:r>
              <a:rPr lang="en-US" sz="2400" b="1" dirty="0" smtClean="0">
                <a:cs typeface="+mj-cs"/>
              </a:rPr>
              <a:t>3. Curd formation</a:t>
            </a:r>
            <a:endParaRPr lang="en-US" sz="2400" dirty="0" smtClean="0">
              <a:cs typeface="+mj-cs"/>
            </a:endParaRPr>
          </a:p>
          <a:p>
            <a:pPr algn="just"/>
            <a:r>
              <a:rPr lang="en-US" sz="2400" b="1" dirty="0" smtClean="0">
                <a:cs typeface="+mj-cs"/>
              </a:rPr>
              <a:t>4. Salting/brining</a:t>
            </a:r>
            <a:endParaRPr lang="en-US" sz="2400" dirty="0" smtClean="0">
              <a:cs typeface="+mj-cs"/>
            </a:endParaRPr>
          </a:p>
          <a:p>
            <a:pPr algn="just"/>
            <a:r>
              <a:rPr lang="en-US" sz="2400" dirty="0" smtClean="0">
                <a:cs typeface="+mj-cs"/>
              </a:rPr>
              <a:t>Salting inhibits the growth of the starter culture and other microorganisms, contributes to the </a:t>
            </a:r>
            <a:r>
              <a:rPr lang="en-US" sz="2400" dirty="0" err="1" smtClean="0">
                <a:cs typeface="+mj-cs"/>
              </a:rPr>
              <a:t>flavour</a:t>
            </a:r>
            <a:r>
              <a:rPr lang="en-US" sz="2400" dirty="0" smtClean="0">
                <a:cs typeface="+mj-cs"/>
              </a:rPr>
              <a:t>, and affects texture</a:t>
            </a:r>
            <a:r>
              <a:rPr lang="en-US" sz="2400" dirty="0" smtClean="0">
                <a:cs typeface="+mj-cs"/>
              </a:rPr>
              <a:t>.</a:t>
            </a:r>
          </a:p>
          <a:p>
            <a:pPr algn="just"/>
            <a:endParaRPr lang="en-US" sz="2400" dirty="0" smtClean="0">
              <a:cs typeface="+mj-cs"/>
            </a:endParaRPr>
          </a:p>
          <a:p>
            <a:pPr algn="just"/>
            <a:endParaRPr lang="en-US" sz="2400" dirty="0" smtClean="0">
              <a:cs typeface="+mj-cs"/>
            </a:endParaRPr>
          </a:p>
          <a:p>
            <a:pPr algn="just"/>
            <a:r>
              <a:rPr lang="en-US" sz="2400" b="1" dirty="0" smtClean="0">
                <a:cs typeface="+mj-cs"/>
              </a:rPr>
              <a:t>5. Ripening</a:t>
            </a:r>
            <a:endParaRPr lang="en-US" sz="2400" dirty="0" smtClean="0">
              <a:cs typeface="+mj-cs"/>
            </a:endParaRPr>
          </a:p>
          <a:p>
            <a:pPr algn="just"/>
            <a:r>
              <a:rPr lang="en-US" sz="2400" b="1" dirty="0" smtClean="0">
                <a:cs typeface="+mj-cs"/>
              </a:rPr>
              <a:t>6. Processed Cheese</a:t>
            </a:r>
            <a:endParaRPr lang="en-US" sz="2400" dirty="0" smtClean="0">
              <a:cs typeface="+mj-cs"/>
            </a:endParaRPr>
          </a:p>
          <a:p>
            <a:pPr algn="just"/>
            <a:r>
              <a:rPr lang="en-US" sz="2400" b="1" dirty="0" smtClean="0">
                <a:cs typeface="+mj-cs"/>
              </a:rPr>
              <a:t>7. Value-added Cheese</a:t>
            </a:r>
            <a:endParaRPr lang="en-US" sz="2400" dirty="0" smtClean="0">
              <a:cs typeface="+mj-cs"/>
            </a:endParaRP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219200"/>
            <a:ext cx="7239000" cy="3447098"/>
          </a:xfrm>
          <a:prstGeom prst="rect">
            <a:avLst/>
          </a:prstGeom>
          <a:noFill/>
        </p:spPr>
        <p:txBody>
          <a:bodyPr wrap="square" rtlCol="1">
            <a:spAutoFit/>
          </a:bodyPr>
          <a:lstStyle/>
          <a:p>
            <a:pPr algn="just"/>
            <a:r>
              <a:rPr lang="en-US" sz="3200" b="1" dirty="0" smtClean="0">
                <a:solidFill>
                  <a:srgbClr val="C00000"/>
                </a:solidFill>
                <a:cs typeface="+mj-cs"/>
              </a:rPr>
              <a:t>Spoilage</a:t>
            </a:r>
            <a:endParaRPr lang="en-US" sz="3200" dirty="0" smtClean="0">
              <a:solidFill>
                <a:srgbClr val="C00000"/>
              </a:solidFill>
              <a:cs typeface="+mj-cs"/>
            </a:endParaRPr>
          </a:p>
          <a:p>
            <a:pPr algn="just"/>
            <a:r>
              <a:rPr lang="en-US" sz="2400" dirty="0" smtClean="0">
                <a:cs typeface="+mj-cs"/>
              </a:rPr>
              <a:t>Microbial spoilage of cheese can be caused by both bacteria and fungi</a:t>
            </a:r>
            <a:r>
              <a:rPr lang="en-US" sz="2400" dirty="0" smtClean="0">
                <a:cs typeface="+mj-cs"/>
              </a:rPr>
              <a:t>,</a:t>
            </a:r>
          </a:p>
          <a:p>
            <a:pPr algn="just"/>
            <a:endParaRPr lang="en-US" sz="2400" dirty="0" smtClean="0">
              <a:cs typeface="+mj-cs"/>
            </a:endParaRPr>
          </a:p>
          <a:p>
            <a:pPr algn="just"/>
            <a:r>
              <a:rPr lang="en-US" sz="2400" dirty="0" smtClean="0">
                <a:cs typeface="+mj-cs"/>
              </a:rPr>
              <a:t> </a:t>
            </a:r>
            <a:r>
              <a:rPr lang="en-US" sz="2400" dirty="0" smtClean="0">
                <a:cs typeface="+mj-cs"/>
              </a:rPr>
              <a:t>but the type of spoilage depends very much on the characteristics of individual cheese varieties. Both visual and </a:t>
            </a:r>
            <a:r>
              <a:rPr lang="en-US" sz="2400" dirty="0" err="1" smtClean="0">
                <a:cs typeface="+mj-cs"/>
              </a:rPr>
              <a:t>organoleptic</a:t>
            </a:r>
            <a:r>
              <a:rPr lang="en-US" sz="2400" dirty="0" smtClean="0">
                <a:cs typeface="+mj-cs"/>
              </a:rPr>
              <a:t> defects may result, either on the surface of the cheese or internally.</a:t>
            </a:r>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371600" y="1447800"/>
            <a:ext cx="7162800" cy="3077766"/>
          </a:xfrm>
          <a:prstGeom prst="rect">
            <a:avLst/>
          </a:prstGeom>
          <a:noFill/>
        </p:spPr>
        <p:txBody>
          <a:bodyPr wrap="square" rtlCol="1">
            <a:spAutoFit/>
          </a:bodyPr>
          <a:lstStyle/>
          <a:p>
            <a:pPr algn="just"/>
            <a:r>
              <a:rPr lang="en-US" sz="3200" b="1" dirty="0" smtClean="0">
                <a:solidFill>
                  <a:srgbClr val="C00000"/>
                </a:solidFill>
                <a:cs typeface="+mj-cs"/>
              </a:rPr>
              <a:t>A. Molds</a:t>
            </a:r>
            <a:endParaRPr lang="en-US" sz="3200" dirty="0" smtClean="0">
              <a:solidFill>
                <a:srgbClr val="C00000"/>
              </a:solidFill>
              <a:cs typeface="+mj-cs"/>
            </a:endParaRPr>
          </a:p>
          <a:p>
            <a:pPr algn="just"/>
            <a:r>
              <a:rPr lang="en-US" sz="2400" dirty="0" smtClean="0">
                <a:cs typeface="+mj-cs"/>
              </a:rPr>
              <a:t>Moulds are also responsible for liquefaction of the curd. There is also the possibility of </a:t>
            </a:r>
            <a:r>
              <a:rPr lang="en-US" sz="2400" dirty="0" err="1" smtClean="0">
                <a:cs typeface="+mj-cs"/>
              </a:rPr>
              <a:t>mycotoxin</a:t>
            </a:r>
            <a:r>
              <a:rPr lang="en-US" sz="2400" dirty="0" smtClean="0">
                <a:cs typeface="+mj-cs"/>
              </a:rPr>
              <a:t> production in some cases. Moulds commonly involved in cheese spoilage include members of the genera </a:t>
            </a:r>
            <a:r>
              <a:rPr lang="en-US" sz="2400" i="1" dirty="0" err="1" smtClean="0">
                <a:cs typeface="+mj-cs"/>
              </a:rPr>
              <a:t>Penicillium</a:t>
            </a:r>
            <a:r>
              <a:rPr lang="en-US" sz="2400" dirty="0" smtClean="0">
                <a:cs typeface="+mj-cs"/>
              </a:rPr>
              <a:t>, </a:t>
            </a:r>
            <a:r>
              <a:rPr lang="en-US" sz="2400" i="1" dirty="0" err="1" smtClean="0">
                <a:cs typeface="+mj-cs"/>
              </a:rPr>
              <a:t>Aspergillus</a:t>
            </a:r>
            <a:r>
              <a:rPr lang="en-US" sz="2400" dirty="0" smtClean="0">
                <a:cs typeface="+mj-cs"/>
              </a:rPr>
              <a:t>, </a:t>
            </a:r>
            <a:r>
              <a:rPr lang="en-US" sz="2400" i="1" dirty="0" err="1" smtClean="0">
                <a:cs typeface="+mj-cs"/>
              </a:rPr>
              <a:t>Cladosporium</a:t>
            </a:r>
            <a:r>
              <a:rPr lang="en-US" sz="2400" dirty="0" smtClean="0">
                <a:cs typeface="+mj-cs"/>
              </a:rPr>
              <a:t>, </a:t>
            </a:r>
            <a:r>
              <a:rPr lang="en-US" sz="2400" i="1" dirty="0" err="1" smtClean="0">
                <a:cs typeface="+mj-cs"/>
              </a:rPr>
              <a:t>Mucor</a:t>
            </a:r>
            <a:r>
              <a:rPr lang="en-US" sz="2400" dirty="0" smtClean="0">
                <a:cs typeface="+mj-cs"/>
              </a:rPr>
              <a:t>, </a:t>
            </a:r>
            <a:r>
              <a:rPr lang="en-US" sz="2400" i="1" dirty="0" err="1" smtClean="0">
                <a:cs typeface="+mj-cs"/>
              </a:rPr>
              <a:t>Fusarium</a:t>
            </a:r>
            <a:r>
              <a:rPr lang="en-US" sz="2400" dirty="0" smtClean="0">
                <a:cs typeface="+mj-cs"/>
              </a:rPr>
              <a:t>, </a:t>
            </a:r>
            <a:r>
              <a:rPr lang="en-US" sz="2400" i="1" dirty="0" err="1" smtClean="0">
                <a:cs typeface="+mj-cs"/>
              </a:rPr>
              <a:t>Monilia</a:t>
            </a:r>
            <a:r>
              <a:rPr lang="en-US" sz="2400" i="1" dirty="0" smtClean="0">
                <a:cs typeface="+mj-cs"/>
              </a:rPr>
              <a:t> </a:t>
            </a:r>
            <a:r>
              <a:rPr lang="en-US" sz="2400" dirty="0" smtClean="0">
                <a:cs typeface="+mj-cs"/>
              </a:rPr>
              <a:t>and </a:t>
            </a:r>
            <a:r>
              <a:rPr lang="en-US" sz="2400" i="1" dirty="0" err="1" smtClean="0">
                <a:cs typeface="+mj-cs"/>
              </a:rPr>
              <a:t>Alternaria</a:t>
            </a:r>
            <a:r>
              <a:rPr lang="en-US" sz="2400" i="1" dirty="0" smtClean="0">
                <a:cs typeface="+mj-cs"/>
              </a:rPr>
              <a:t>. </a:t>
            </a:r>
            <a:endParaRPr lang="en-US" sz="2400" dirty="0" smtClean="0">
              <a:cs typeface="+mj-cs"/>
            </a:endParaRPr>
          </a:p>
          <a:p>
            <a:endParaRPr lang="ar-IQ" dirty="0"/>
          </a:p>
        </p:txBody>
      </p:sp>
      <p:sp>
        <p:nvSpPr>
          <p:cNvPr id="5" name="TextBox 4"/>
          <p:cNvSpPr txBox="1"/>
          <p:nvPr/>
        </p:nvSpPr>
        <p:spPr>
          <a:xfrm>
            <a:off x="1371600" y="4267200"/>
            <a:ext cx="7086600" cy="1477328"/>
          </a:xfrm>
          <a:prstGeom prst="rect">
            <a:avLst/>
          </a:prstGeom>
          <a:noFill/>
        </p:spPr>
        <p:txBody>
          <a:bodyPr wrap="square" rtlCol="1">
            <a:spAutoFit/>
          </a:bodyPr>
          <a:lstStyle/>
          <a:p>
            <a:pPr algn="just"/>
            <a:r>
              <a:rPr lang="en-US" sz="2400" i="1" dirty="0" smtClean="0">
                <a:cs typeface="+mj-cs"/>
              </a:rPr>
              <a:t>P. commune </a:t>
            </a:r>
            <a:r>
              <a:rPr lang="en-US" sz="2400" dirty="0" smtClean="0">
                <a:cs typeface="+mj-cs"/>
              </a:rPr>
              <a:t>is the most widespread and frequently occurring species found on all cheese types and in smear of surface-ripened cheeses. </a:t>
            </a:r>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1295400"/>
            <a:ext cx="7315200" cy="3816429"/>
          </a:xfrm>
          <a:prstGeom prst="rect">
            <a:avLst/>
          </a:prstGeom>
          <a:noFill/>
        </p:spPr>
        <p:txBody>
          <a:bodyPr wrap="square" rtlCol="1">
            <a:spAutoFit/>
          </a:bodyPr>
          <a:lstStyle/>
          <a:p>
            <a:pPr algn="just"/>
            <a:r>
              <a:rPr lang="en-US" sz="3200" b="1" dirty="0" smtClean="0">
                <a:solidFill>
                  <a:srgbClr val="C00000"/>
                </a:solidFill>
                <a:cs typeface="+mj-cs"/>
              </a:rPr>
              <a:t>B. Yeasts</a:t>
            </a:r>
            <a:endParaRPr lang="en-US" sz="3200" dirty="0" smtClean="0">
              <a:solidFill>
                <a:srgbClr val="C00000"/>
              </a:solidFill>
              <a:cs typeface="+mj-cs"/>
            </a:endParaRPr>
          </a:p>
          <a:p>
            <a:pPr algn="just"/>
            <a:r>
              <a:rPr lang="en-US" sz="2400" dirty="0" smtClean="0">
                <a:cs typeface="+mj-cs"/>
              </a:rPr>
              <a:t>Yeast may also proliferate on the surface of ripened cheeses, especially if the surface becomes wet, causing slime formation</a:t>
            </a:r>
            <a:r>
              <a:rPr lang="en-US" sz="2400" dirty="0" smtClean="0">
                <a:cs typeface="+mj-cs"/>
              </a:rPr>
              <a:t>.</a:t>
            </a:r>
          </a:p>
          <a:p>
            <a:pPr algn="just"/>
            <a:endParaRPr lang="en-US" sz="2400" dirty="0" smtClean="0">
              <a:cs typeface="+mj-cs"/>
            </a:endParaRPr>
          </a:p>
          <a:p>
            <a:pPr algn="just"/>
            <a:r>
              <a:rPr lang="en-US" sz="2400" dirty="0" smtClean="0">
                <a:cs typeface="+mj-cs"/>
              </a:rPr>
              <a:t> </a:t>
            </a:r>
            <a:r>
              <a:rPr lang="en-US" sz="2400" dirty="0" smtClean="0">
                <a:cs typeface="+mj-cs"/>
              </a:rPr>
              <a:t>Yeasts most frequently isolated from spoiled cheese include </a:t>
            </a:r>
            <a:r>
              <a:rPr lang="en-US" sz="2400" i="1" dirty="0" smtClean="0">
                <a:cs typeface="+mj-cs"/>
              </a:rPr>
              <a:t>Candida </a:t>
            </a:r>
            <a:r>
              <a:rPr lang="en-US" sz="2400" dirty="0" smtClean="0">
                <a:cs typeface="+mj-cs"/>
              </a:rPr>
              <a:t>spp., </a:t>
            </a:r>
            <a:r>
              <a:rPr lang="en-US" sz="2400" i="1" dirty="0" err="1" smtClean="0">
                <a:cs typeface="+mj-cs"/>
              </a:rPr>
              <a:t>Yarrowia</a:t>
            </a:r>
            <a:r>
              <a:rPr lang="en-US" sz="2400" i="1" dirty="0" smtClean="0">
                <a:cs typeface="+mj-cs"/>
              </a:rPr>
              <a:t> </a:t>
            </a:r>
            <a:r>
              <a:rPr lang="en-US" sz="2400" i="1" dirty="0" err="1" smtClean="0">
                <a:cs typeface="+mj-cs"/>
              </a:rPr>
              <a:t>lipolytica</a:t>
            </a:r>
            <a:r>
              <a:rPr lang="en-US" sz="2400" dirty="0" smtClean="0">
                <a:cs typeface="+mj-cs"/>
              </a:rPr>
              <a:t>, </a:t>
            </a:r>
            <a:r>
              <a:rPr lang="en-US" sz="2400" i="1" dirty="0" err="1" smtClean="0">
                <a:cs typeface="+mj-cs"/>
              </a:rPr>
              <a:t>Pichia</a:t>
            </a:r>
            <a:r>
              <a:rPr lang="en-US" sz="2400" i="1" dirty="0" smtClean="0">
                <a:cs typeface="+mj-cs"/>
              </a:rPr>
              <a:t> </a:t>
            </a:r>
            <a:r>
              <a:rPr lang="en-US" sz="2400" dirty="0" smtClean="0">
                <a:cs typeface="+mj-cs"/>
              </a:rPr>
              <a:t>spp., </a:t>
            </a:r>
            <a:r>
              <a:rPr lang="en-US" sz="2400" i="1" dirty="0" err="1" smtClean="0">
                <a:cs typeface="+mj-cs"/>
              </a:rPr>
              <a:t>Kluyveromyces</a:t>
            </a:r>
            <a:r>
              <a:rPr lang="en-US" sz="2400" i="1" dirty="0" smtClean="0">
                <a:cs typeface="+mj-cs"/>
              </a:rPr>
              <a:t> </a:t>
            </a:r>
            <a:r>
              <a:rPr lang="en-US" sz="2400" i="1" dirty="0" err="1" smtClean="0">
                <a:cs typeface="+mj-cs"/>
              </a:rPr>
              <a:t>marxianus</a:t>
            </a:r>
            <a:r>
              <a:rPr lang="en-US" sz="2400" dirty="0" smtClean="0">
                <a:cs typeface="+mj-cs"/>
              </a:rPr>
              <a:t>, </a:t>
            </a:r>
            <a:r>
              <a:rPr lang="en-US" sz="2400" i="1" dirty="0" smtClean="0">
                <a:cs typeface="+mj-cs"/>
              </a:rPr>
              <a:t>G. </a:t>
            </a:r>
            <a:r>
              <a:rPr lang="en-US" sz="2400" i="1" dirty="0" err="1" smtClean="0">
                <a:cs typeface="+mj-cs"/>
              </a:rPr>
              <a:t>candidum</a:t>
            </a:r>
            <a:r>
              <a:rPr lang="en-US" sz="2400" i="1" dirty="0" smtClean="0">
                <a:cs typeface="+mj-cs"/>
              </a:rPr>
              <a:t> </a:t>
            </a:r>
            <a:r>
              <a:rPr lang="en-US" sz="2400" dirty="0" smtClean="0">
                <a:cs typeface="+mj-cs"/>
              </a:rPr>
              <a:t>and </a:t>
            </a:r>
            <a:r>
              <a:rPr lang="en-US" sz="2400" i="1" dirty="0" err="1" smtClean="0">
                <a:cs typeface="+mj-cs"/>
              </a:rPr>
              <a:t>Debaryomyces</a:t>
            </a:r>
            <a:r>
              <a:rPr lang="en-US" sz="2400" i="1" dirty="0" smtClean="0">
                <a:cs typeface="+mj-cs"/>
              </a:rPr>
              <a:t> </a:t>
            </a:r>
            <a:r>
              <a:rPr lang="en-US" sz="2400" i="1" dirty="0" err="1" smtClean="0">
                <a:cs typeface="+mj-cs"/>
              </a:rPr>
              <a:t>hansenii</a:t>
            </a:r>
            <a:r>
              <a:rPr lang="en-US" sz="2400" i="1" dirty="0" smtClean="0">
                <a:cs typeface="+mj-cs"/>
              </a:rPr>
              <a:t>.</a:t>
            </a:r>
            <a:endParaRPr lang="en-US" sz="2400" dirty="0" smtClean="0">
              <a:cs typeface="+mj-cs"/>
            </a:endParaRPr>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66800" y="1447800"/>
            <a:ext cx="7086600" cy="3816429"/>
          </a:xfrm>
          <a:prstGeom prst="rect">
            <a:avLst/>
          </a:prstGeom>
          <a:noFill/>
        </p:spPr>
        <p:txBody>
          <a:bodyPr wrap="square" rtlCol="1">
            <a:spAutoFit/>
          </a:bodyPr>
          <a:lstStyle/>
          <a:p>
            <a:pPr algn="just"/>
            <a:r>
              <a:rPr lang="en-US" sz="3200" b="1" dirty="0" smtClean="0">
                <a:solidFill>
                  <a:srgbClr val="C00000"/>
                </a:solidFill>
                <a:cs typeface="+mj-cs"/>
              </a:rPr>
              <a:t>Bacterial spoilage</a:t>
            </a:r>
            <a:endParaRPr lang="en-US" sz="3200" dirty="0" smtClean="0">
              <a:solidFill>
                <a:srgbClr val="C00000"/>
              </a:solidFill>
              <a:cs typeface="+mj-cs"/>
            </a:endParaRPr>
          </a:p>
          <a:p>
            <a:pPr algn="just"/>
            <a:r>
              <a:rPr lang="en-US" sz="2400" dirty="0" smtClean="0">
                <a:cs typeface="+mj-cs"/>
              </a:rPr>
              <a:t>In fresh cheeses with a sufficiently high pH, such as cottage cheese, bacterial spoilage may occur</a:t>
            </a:r>
            <a:r>
              <a:rPr lang="en-US" sz="2400" dirty="0" smtClean="0">
                <a:cs typeface="+mj-cs"/>
              </a:rPr>
              <a:t>.</a:t>
            </a:r>
          </a:p>
          <a:p>
            <a:pPr algn="just"/>
            <a:endParaRPr lang="en-US" sz="2400" dirty="0" smtClean="0">
              <a:cs typeface="+mj-cs"/>
            </a:endParaRPr>
          </a:p>
          <a:p>
            <a:pPr algn="just"/>
            <a:endParaRPr lang="en-US" sz="2400" dirty="0" smtClean="0">
              <a:cs typeface="+mj-cs"/>
            </a:endParaRPr>
          </a:p>
          <a:p>
            <a:pPr algn="just"/>
            <a:r>
              <a:rPr lang="en-US" sz="2400" dirty="0" smtClean="0">
                <a:cs typeface="+mj-cs"/>
              </a:rPr>
              <a:t>This </a:t>
            </a:r>
            <a:r>
              <a:rPr lang="en-US" sz="2400" dirty="0" smtClean="0">
                <a:cs typeface="+mj-cs"/>
              </a:rPr>
              <a:t>is likely to be caused by Gram-negative, </a:t>
            </a:r>
            <a:r>
              <a:rPr lang="en-US" sz="2400" dirty="0" err="1" smtClean="0">
                <a:cs typeface="+mj-cs"/>
              </a:rPr>
              <a:t>psychrotrophic</a:t>
            </a:r>
            <a:r>
              <a:rPr lang="en-US" sz="2400" dirty="0" smtClean="0">
                <a:cs typeface="+mj-cs"/>
              </a:rPr>
              <a:t> species, such as </a:t>
            </a:r>
            <a:r>
              <a:rPr lang="en-US" sz="2400" dirty="0" err="1" smtClean="0">
                <a:cs typeface="+mj-cs"/>
              </a:rPr>
              <a:t>pseudomonads</a:t>
            </a:r>
            <a:r>
              <a:rPr lang="en-US" sz="2400" dirty="0" smtClean="0">
                <a:cs typeface="+mj-cs"/>
              </a:rPr>
              <a:t> and some </a:t>
            </a:r>
            <a:r>
              <a:rPr lang="en-US" sz="2400" dirty="0" err="1" smtClean="0">
                <a:cs typeface="+mj-cs"/>
              </a:rPr>
              <a:t>coliforms</a:t>
            </a:r>
            <a:r>
              <a:rPr lang="en-US" sz="2400" dirty="0" smtClean="0">
                <a:cs typeface="+mj-cs"/>
              </a:rPr>
              <a:t>. These organisms may contaminate the product through water used to wash the curd.</a:t>
            </a:r>
          </a:p>
          <a:p>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1066800"/>
            <a:ext cx="6705600" cy="4185761"/>
          </a:xfrm>
          <a:prstGeom prst="rect">
            <a:avLst/>
          </a:prstGeom>
          <a:noFill/>
        </p:spPr>
        <p:txBody>
          <a:bodyPr wrap="square" rtlCol="1">
            <a:spAutoFit/>
          </a:bodyPr>
          <a:lstStyle/>
          <a:p>
            <a:pPr algn="just"/>
            <a:r>
              <a:rPr lang="en-US" sz="3200" b="1" dirty="0" smtClean="0">
                <a:solidFill>
                  <a:srgbClr val="C00000"/>
                </a:solidFill>
                <a:cs typeface="+mj-cs"/>
              </a:rPr>
              <a:t>Pathogens: Growth and Survival</a:t>
            </a:r>
            <a:endParaRPr lang="en-US" sz="3200" dirty="0" smtClean="0">
              <a:solidFill>
                <a:srgbClr val="C00000"/>
              </a:solidFill>
              <a:cs typeface="+mj-cs"/>
            </a:endParaRPr>
          </a:p>
          <a:p>
            <a:pPr algn="just"/>
            <a:r>
              <a:rPr lang="en-US" sz="2400" dirty="0" smtClean="0">
                <a:cs typeface="+mj-cs"/>
              </a:rPr>
              <a:t>The most serious outbreaks have been caused by </a:t>
            </a:r>
            <a:r>
              <a:rPr lang="en-US" sz="2400" i="1" dirty="0" err="1" smtClean="0">
                <a:cs typeface="+mj-cs"/>
              </a:rPr>
              <a:t>Listeria</a:t>
            </a:r>
            <a:r>
              <a:rPr lang="en-US" sz="2400" i="1" dirty="0" smtClean="0">
                <a:cs typeface="+mj-cs"/>
              </a:rPr>
              <a:t> </a:t>
            </a:r>
            <a:r>
              <a:rPr lang="en-US" sz="2400" i="1" dirty="0" err="1" smtClean="0">
                <a:cs typeface="+mj-cs"/>
              </a:rPr>
              <a:t>monocytogenes</a:t>
            </a:r>
            <a:r>
              <a:rPr lang="en-US" sz="2400" dirty="0" smtClean="0">
                <a:cs typeface="+mj-cs"/>
              </a:rPr>
              <a:t>, salmonellae and </a:t>
            </a:r>
            <a:r>
              <a:rPr lang="en-US" sz="2400" dirty="0" err="1" smtClean="0">
                <a:cs typeface="+mj-cs"/>
              </a:rPr>
              <a:t>enteropathogenic</a:t>
            </a:r>
            <a:r>
              <a:rPr lang="en-US" sz="2400" dirty="0" smtClean="0">
                <a:cs typeface="+mj-cs"/>
              </a:rPr>
              <a:t> </a:t>
            </a:r>
            <a:r>
              <a:rPr lang="en-US" sz="2400" i="1" dirty="0" smtClean="0">
                <a:cs typeface="+mj-cs"/>
              </a:rPr>
              <a:t>Escherichia coli </a:t>
            </a:r>
            <a:r>
              <a:rPr lang="en-US" sz="2400" dirty="0" smtClean="0">
                <a:cs typeface="+mj-cs"/>
              </a:rPr>
              <a:t>(EPEC</a:t>
            </a:r>
            <a:r>
              <a:rPr lang="en-US" sz="2400" dirty="0" smtClean="0">
                <a:cs typeface="+mj-cs"/>
              </a:rPr>
              <a:t>).</a:t>
            </a:r>
          </a:p>
          <a:p>
            <a:pPr algn="just"/>
            <a:endParaRPr lang="en-US" sz="2400" dirty="0" smtClean="0">
              <a:cs typeface="+mj-cs"/>
            </a:endParaRPr>
          </a:p>
          <a:p>
            <a:pPr algn="just"/>
            <a:endParaRPr lang="en-US" sz="2400" dirty="0" smtClean="0">
              <a:cs typeface="+mj-cs"/>
            </a:endParaRPr>
          </a:p>
          <a:p>
            <a:pPr algn="just"/>
            <a:r>
              <a:rPr lang="en-US" sz="2400" dirty="0" smtClean="0">
                <a:cs typeface="+mj-cs"/>
              </a:rPr>
              <a:t>In </a:t>
            </a:r>
            <a:r>
              <a:rPr lang="en-US" sz="2400" dirty="0" smtClean="0">
                <a:cs typeface="+mj-cs"/>
              </a:rPr>
              <a:t>recent years, a number of </a:t>
            </a:r>
            <a:r>
              <a:rPr lang="en-US" sz="2400" i="1" dirty="0" err="1" smtClean="0">
                <a:cs typeface="+mj-cs"/>
              </a:rPr>
              <a:t>E.coli</a:t>
            </a:r>
            <a:r>
              <a:rPr lang="en-US" sz="2400" i="1" dirty="0" smtClean="0">
                <a:cs typeface="+mj-cs"/>
              </a:rPr>
              <a:t> </a:t>
            </a:r>
            <a:r>
              <a:rPr lang="en-US" sz="2400" dirty="0" smtClean="0">
                <a:cs typeface="+mj-cs"/>
              </a:rPr>
              <a:t>O157 outbreaks, linked to cheese, have been recorded. Pathogens may also enter cheese during processing, if hygiene and process controls are inadequate.</a:t>
            </a:r>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554</Words>
  <Application>Microsoft Office PowerPoint</Application>
  <PresentationFormat>On-screen Show (4:3)</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khanzad</cp:lastModifiedBy>
  <cp:revision>2</cp:revision>
  <dcterms:created xsi:type="dcterms:W3CDTF">2006-08-16T00:00:00Z</dcterms:created>
  <dcterms:modified xsi:type="dcterms:W3CDTF">2016-11-07T07:34:55Z</dcterms:modified>
</cp:coreProperties>
</file>