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44" r:id="rId2"/>
  </p:sldMasterIdLst>
  <p:notesMasterIdLst>
    <p:notesMasterId r:id="rId19"/>
  </p:notesMasterIdLst>
  <p:handoutMasterIdLst>
    <p:handoutMasterId r:id="rId20"/>
  </p:handoutMasterIdLst>
  <p:sldIdLst>
    <p:sldId id="256" r:id="rId3"/>
    <p:sldId id="296" r:id="rId4"/>
    <p:sldId id="366" r:id="rId5"/>
    <p:sldId id="367" r:id="rId6"/>
    <p:sldId id="321" r:id="rId7"/>
    <p:sldId id="322" r:id="rId8"/>
    <p:sldId id="323" r:id="rId9"/>
    <p:sldId id="338" r:id="rId10"/>
    <p:sldId id="368" r:id="rId11"/>
    <p:sldId id="339" r:id="rId12"/>
    <p:sldId id="340" r:id="rId13"/>
    <p:sldId id="345" r:id="rId14"/>
    <p:sldId id="347" r:id="rId15"/>
    <p:sldId id="348" r:id="rId16"/>
    <p:sldId id="349" r:id="rId17"/>
    <p:sldId id="350" r:id="rId18"/>
  </p:sldIdLst>
  <p:sldSz cx="9144000" cy="6858000" type="screen4x3"/>
  <p:notesSz cx="6858000" cy="9144000"/>
  <p:custShowLst>
    <p:custShow name="Custom Show 1" id="0">
      <p:sldLst>
        <p:sld r:id="rId3"/>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047"/>
    <a:srgbClr val="FFFFFF"/>
    <a:srgbClr val="DAEE78"/>
    <a:srgbClr val="FFFF99"/>
    <a:srgbClr val="09F764"/>
    <a:srgbClr val="FF00FF"/>
    <a:srgbClr val="00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03" autoAdjust="0"/>
    <p:restoredTop sz="96270" autoAdjust="0"/>
  </p:normalViewPr>
  <p:slideViewPr>
    <p:cSldViewPr snapToObjects="1">
      <p:cViewPr varScale="1">
        <p:scale>
          <a:sx n="71" d="100"/>
          <a:sy n="71" d="100"/>
        </p:scale>
        <p:origin x="-11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7F98A0F-D89E-4E00-8B0E-ECEF1F0388A9}" type="slidenum">
              <a:rPr lang="en-US"/>
              <a:pPr>
                <a:defRPr/>
              </a:pPr>
              <a:t>‹#›</a:t>
            </a:fld>
            <a:endParaRPr lang="en-US" dirty="0"/>
          </a:p>
        </p:txBody>
      </p:sp>
    </p:spTree>
    <p:extLst>
      <p:ext uri="{BB962C8B-B14F-4D97-AF65-F5344CB8AC3E}">
        <p14:creationId xmlns:p14="http://schemas.microsoft.com/office/powerpoint/2010/main" val="640229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8947D08-1347-400C-8184-AF75487BE936}" type="slidenum">
              <a:rPr lang="en-US"/>
              <a:pPr>
                <a:defRPr/>
              </a:pPr>
              <a:t>‹#›</a:t>
            </a:fld>
            <a:endParaRPr lang="en-US" dirty="0"/>
          </a:p>
        </p:txBody>
      </p:sp>
    </p:spTree>
    <p:extLst>
      <p:ext uri="{BB962C8B-B14F-4D97-AF65-F5344CB8AC3E}">
        <p14:creationId xmlns:p14="http://schemas.microsoft.com/office/powerpoint/2010/main" val="2476074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DA9108A-6AC2-4B08-A686-B7A4B1EB6D01}" type="slidenum">
              <a:rPr lang="en-US" smtClean="0">
                <a:latin typeface="Arial" pitchFamily="34" charset="0"/>
              </a:rPr>
              <a:pPr/>
              <a:t>1</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947D08-1347-400C-8184-AF75487BE93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92558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Weed and weed control</a:t>
            </a:r>
            <a:endParaRPr lang="en-US">
              <a:solidFill>
                <a:prstClr val="black"/>
              </a:solidFill>
            </a:endParaRPr>
          </a:p>
        </p:txBody>
      </p:sp>
      <p:sp>
        <p:nvSpPr>
          <p:cNvPr id="5" name="Slide Number Placeholder 4"/>
          <p:cNvSpPr>
            <a:spLocks noGrp="1"/>
          </p:cNvSpPr>
          <p:nvPr>
            <p:ph type="sldNum" sz="quarter" idx="11"/>
          </p:nvPr>
        </p:nvSpPr>
        <p:spPr/>
        <p:txBody>
          <a:bodyPr/>
          <a:lstStyle/>
          <a:p>
            <a:fld id="{6EEAAE47-37A3-432D-A51E-A5E1B9AFA41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2221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atr"/>
          <p:cNvPicPr>
            <a:picLocks noChangeAspect="1" noChangeArrowheads="1"/>
          </p:cNvPicPr>
          <p:nvPr userDrawn="1"/>
        </p:nvPicPr>
        <p:blipFill>
          <a:blip r:embed="rId2"/>
          <a:srcRect/>
          <a:stretch>
            <a:fillRect/>
          </a:stretch>
        </p:blipFill>
        <p:spPr bwMode="auto">
          <a:xfrm>
            <a:off x="1125538" y="1819275"/>
            <a:ext cx="147637" cy="147638"/>
          </a:xfrm>
          <a:prstGeom prst="rect">
            <a:avLst/>
          </a:prstGeom>
          <a:noFill/>
          <a:ln w="9525">
            <a:noFill/>
            <a:miter lim="800000"/>
            <a:headEnd/>
            <a:tailEnd/>
          </a:ln>
        </p:spPr>
      </p:pic>
      <p:pic>
        <p:nvPicPr>
          <p:cNvPr id="5" name="Picture 9" descr="satr2"/>
          <p:cNvPicPr>
            <a:picLocks noChangeAspect="1" noChangeArrowheads="1"/>
          </p:cNvPicPr>
          <p:nvPr userDrawn="1"/>
        </p:nvPicPr>
        <p:blipFill>
          <a:blip r:embed="rId3"/>
          <a:srcRect/>
          <a:stretch>
            <a:fillRect/>
          </a:stretch>
        </p:blipFill>
        <p:spPr bwMode="auto">
          <a:xfrm>
            <a:off x="7315200" y="1447800"/>
            <a:ext cx="223838" cy="223838"/>
          </a:xfrm>
          <a:prstGeom prst="rect">
            <a:avLst/>
          </a:prstGeom>
          <a:noFill/>
          <a:ln w="9525">
            <a:noFill/>
            <a:miter lim="800000"/>
            <a:headEnd/>
            <a:tailEnd/>
          </a:ln>
        </p:spPr>
      </p:pic>
      <p:pic>
        <p:nvPicPr>
          <p:cNvPr id="6" name="Picture 11" descr="satr3"/>
          <p:cNvPicPr>
            <a:picLocks noChangeAspect="1" noChangeArrowheads="1"/>
          </p:cNvPicPr>
          <p:nvPr userDrawn="1"/>
        </p:nvPicPr>
        <p:blipFill>
          <a:blip r:embed="rId4"/>
          <a:srcRect/>
          <a:stretch>
            <a:fillRect/>
          </a:stretch>
        </p:blipFill>
        <p:spPr bwMode="auto">
          <a:xfrm>
            <a:off x="2120900" y="3195638"/>
            <a:ext cx="223838" cy="223837"/>
          </a:xfrm>
          <a:prstGeom prst="rect">
            <a:avLst/>
          </a:prstGeom>
          <a:noFill/>
          <a:ln w="9525">
            <a:noFill/>
            <a:miter lim="800000"/>
            <a:headEnd/>
            <a:tailEnd/>
          </a:ln>
        </p:spPr>
      </p:pic>
      <p:pic>
        <p:nvPicPr>
          <p:cNvPr id="7" name="Picture 12" descr="satr"/>
          <p:cNvPicPr>
            <a:picLocks noChangeAspect="1" noChangeArrowheads="1"/>
          </p:cNvPicPr>
          <p:nvPr userDrawn="1"/>
        </p:nvPicPr>
        <p:blipFill>
          <a:blip r:embed="rId2"/>
          <a:srcRect/>
          <a:stretch>
            <a:fillRect/>
          </a:stretch>
        </p:blipFill>
        <p:spPr bwMode="auto">
          <a:xfrm>
            <a:off x="2730500" y="5565775"/>
            <a:ext cx="147638" cy="147638"/>
          </a:xfrm>
          <a:prstGeom prst="rect">
            <a:avLst/>
          </a:prstGeom>
          <a:noFill/>
          <a:ln w="9525">
            <a:noFill/>
            <a:miter lim="800000"/>
            <a:headEnd/>
            <a:tailEnd/>
          </a:ln>
        </p:spPr>
      </p:pic>
      <p:pic>
        <p:nvPicPr>
          <p:cNvPr id="8" name="Picture 13" descr="satr"/>
          <p:cNvPicPr>
            <a:picLocks noChangeAspect="1" noChangeArrowheads="1"/>
          </p:cNvPicPr>
          <p:nvPr userDrawn="1"/>
        </p:nvPicPr>
        <p:blipFill>
          <a:blip r:embed="rId2"/>
          <a:srcRect/>
          <a:stretch>
            <a:fillRect/>
          </a:stretch>
        </p:blipFill>
        <p:spPr bwMode="auto">
          <a:xfrm>
            <a:off x="7302500" y="5105400"/>
            <a:ext cx="147638" cy="147638"/>
          </a:xfrm>
          <a:prstGeom prst="rect">
            <a:avLst/>
          </a:prstGeom>
          <a:noFill/>
          <a:ln w="9525">
            <a:noFill/>
            <a:miter lim="800000"/>
            <a:headEnd/>
            <a:tailEnd/>
          </a:ln>
        </p:spPr>
      </p:pic>
      <p:pic>
        <p:nvPicPr>
          <p:cNvPr id="9" name="Picture 14" descr="satr"/>
          <p:cNvPicPr>
            <a:picLocks noChangeAspect="1" noChangeArrowheads="1"/>
          </p:cNvPicPr>
          <p:nvPr userDrawn="1"/>
        </p:nvPicPr>
        <p:blipFill>
          <a:blip r:embed="rId2"/>
          <a:srcRect/>
          <a:stretch>
            <a:fillRect/>
          </a:stretch>
        </p:blipFill>
        <p:spPr bwMode="auto">
          <a:xfrm>
            <a:off x="4178300" y="533400"/>
            <a:ext cx="147638" cy="147638"/>
          </a:xfrm>
          <a:prstGeom prst="rect">
            <a:avLst/>
          </a:prstGeom>
          <a:noFill/>
          <a:ln w="9525">
            <a:noFill/>
            <a:miter lim="800000"/>
            <a:headEnd/>
            <a:tailEnd/>
          </a:ln>
        </p:spPr>
      </p:pic>
      <p:pic>
        <p:nvPicPr>
          <p:cNvPr id="10" name="Picture 15" descr="satr2"/>
          <p:cNvPicPr>
            <a:picLocks noChangeAspect="1" noChangeArrowheads="1"/>
          </p:cNvPicPr>
          <p:nvPr userDrawn="1"/>
        </p:nvPicPr>
        <p:blipFill>
          <a:blip r:embed="rId3"/>
          <a:srcRect/>
          <a:stretch>
            <a:fillRect/>
          </a:stretch>
        </p:blipFill>
        <p:spPr bwMode="auto">
          <a:xfrm>
            <a:off x="901700" y="4562475"/>
            <a:ext cx="223838" cy="223838"/>
          </a:xfrm>
          <a:prstGeom prst="rect">
            <a:avLst/>
          </a:prstGeom>
          <a:noFill/>
          <a:ln w="9525">
            <a:noFill/>
            <a:miter lim="800000"/>
            <a:headEnd/>
            <a:tailEnd/>
          </a:ln>
        </p:spPr>
      </p:pic>
      <p:pic>
        <p:nvPicPr>
          <p:cNvPr id="11" name="Picture 16" descr="satr2"/>
          <p:cNvPicPr>
            <a:picLocks noChangeAspect="1" noChangeArrowheads="1"/>
          </p:cNvPicPr>
          <p:nvPr userDrawn="1"/>
        </p:nvPicPr>
        <p:blipFill>
          <a:blip r:embed="rId3"/>
          <a:srcRect/>
          <a:stretch>
            <a:fillRect/>
          </a:stretch>
        </p:blipFill>
        <p:spPr bwMode="auto">
          <a:xfrm>
            <a:off x="8035925" y="3392488"/>
            <a:ext cx="223838" cy="223837"/>
          </a:xfrm>
          <a:prstGeom prst="rect">
            <a:avLst/>
          </a:prstGeom>
          <a:noFill/>
          <a:ln w="9525">
            <a:noFill/>
            <a:miter lim="800000"/>
            <a:headEnd/>
            <a:tailEnd/>
          </a:ln>
        </p:spPr>
      </p:pic>
      <p:pic>
        <p:nvPicPr>
          <p:cNvPr id="12" name="Picture 18" descr="satr4"/>
          <p:cNvPicPr>
            <a:picLocks noChangeAspect="1" noChangeArrowheads="1"/>
          </p:cNvPicPr>
          <p:nvPr userDrawn="1"/>
        </p:nvPicPr>
        <p:blipFill>
          <a:blip r:embed="rId5"/>
          <a:srcRect/>
          <a:stretch>
            <a:fillRect/>
          </a:stretch>
        </p:blipFill>
        <p:spPr bwMode="auto">
          <a:xfrm>
            <a:off x="6616700" y="5786438"/>
            <a:ext cx="290513" cy="290512"/>
          </a:xfrm>
          <a:prstGeom prst="rect">
            <a:avLst/>
          </a:prstGeom>
          <a:noFill/>
          <a:ln w="9525">
            <a:noFill/>
            <a:miter lim="800000"/>
            <a:headEnd/>
            <a:tailEnd/>
          </a:ln>
        </p:spPr>
      </p:pic>
      <p:pic>
        <p:nvPicPr>
          <p:cNvPr id="13" name="Picture 19" descr="satr5"/>
          <p:cNvPicPr>
            <a:picLocks noChangeAspect="1" noChangeArrowheads="1"/>
          </p:cNvPicPr>
          <p:nvPr userDrawn="1"/>
        </p:nvPicPr>
        <p:blipFill>
          <a:blip r:embed="rId6"/>
          <a:srcRect/>
          <a:stretch>
            <a:fillRect/>
          </a:stretch>
        </p:blipFill>
        <p:spPr bwMode="auto">
          <a:xfrm>
            <a:off x="7924800" y="990600"/>
            <a:ext cx="223838" cy="223838"/>
          </a:xfrm>
          <a:prstGeom prst="rect">
            <a:avLst/>
          </a:prstGeom>
          <a:noFill/>
          <a:ln w="9525">
            <a:noFill/>
            <a:miter lim="800000"/>
            <a:headEnd/>
            <a:tailEnd/>
          </a:ln>
        </p:spPr>
      </p:pic>
      <p:pic>
        <p:nvPicPr>
          <p:cNvPr id="14" name="Picture 20" descr="satr5"/>
          <p:cNvPicPr>
            <a:picLocks noChangeAspect="1" noChangeArrowheads="1"/>
          </p:cNvPicPr>
          <p:nvPr userDrawn="1"/>
        </p:nvPicPr>
        <p:blipFill>
          <a:blip r:embed="rId6"/>
          <a:srcRect/>
          <a:stretch>
            <a:fillRect/>
          </a:stretch>
        </p:blipFill>
        <p:spPr bwMode="auto">
          <a:xfrm>
            <a:off x="1774825" y="1473200"/>
            <a:ext cx="223838" cy="223838"/>
          </a:xfrm>
          <a:prstGeom prst="rect">
            <a:avLst/>
          </a:prstGeom>
          <a:noFill/>
          <a:ln w="9525">
            <a:noFill/>
            <a:miter lim="800000"/>
            <a:headEnd/>
            <a:tailEnd/>
          </a:ln>
        </p:spPr>
      </p:pic>
      <p:pic>
        <p:nvPicPr>
          <p:cNvPr id="15" name="Picture 21" descr="satr5"/>
          <p:cNvPicPr>
            <a:picLocks noChangeAspect="1" noChangeArrowheads="1"/>
          </p:cNvPicPr>
          <p:nvPr userDrawn="1"/>
        </p:nvPicPr>
        <p:blipFill>
          <a:blip r:embed="rId6"/>
          <a:srcRect/>
          <a:stretch>
            <a:fillRect/>
          </a:stretch>
        </p:blipFill>
        <p:spPr bwMode="auto">
          <a:xfrm>
            <a:off x="1012825" y="3649663"/>
            <a:ext cx="223838" cy="223837"/>
          </a:xfrm>
          <a:prstGeom prst="rect">
            <a:avLst/>
          </a:prstGeom>
          <a:noFill/>
          <a:ln w="9525">
            <a:noFill/>
            <a:miter lim="800000"/>
            <a:headEnd/>
            <a:tailEnd/>
          </a:ln>
        </p:spPr>
      </p:pic>
      <p:pic>
        <p:nvPicPr>
          <p:cNvPr id="16" name="Picture 23" descr="satr5"/>
          <p:cNvPicPr>
            <a:picLocks noChangeAspect="1" noChangeArrowheads="1"/>
          </p:cNvPicPr>
          <p:nvPr userDrawn="1"/>
        </p:nvPicPr>
        <p:blipFill>
          <a:blip r:embed="rId6"/>
          <a:srcRect/>
          <a:stretch>
            <a:fillRect/>
          </a:stretch>
        </p:blipFill>
        <p:spPr bwMode="auto">
          <a:xfrm>
            <a:off x="677863" y="6003925"/>
            <a:ext cx="223837" cy="223838"/>
          </a:xfrm>
          <a:prstGeom prst="rect">
            <a:avLst/>
          </a:prstGeom>
          <a:noFill/>
          <a:ln w="9525">
            <a:noFill/>
            <a:miter lim="800000"/>
            <a:headEnd/>
            <a:tailEnd/>
          </a:ln>
        </p:spPr>
      </p:pic>
      <p:pic>
        <p:nvPicPr>
          <p:cNvPr id="17" name="Picture 24" descr="satr5"/>
          <p:cNvPicPr>
            <a:picLocks noChangeAspect="1" noChangeArrowheads="1"/>
          </p:cNvPicPr>
          <p:nvPr userDrawn="1"/>
        </p:nvPicPr>
        <p:blipFill>
          <a:blip r:embed="rId6"/>
          <a:srcRect/>
          <a:stretch>
            <a:fillRect/>
          </a:stretch>
        </p:blipFill>
        <p:spPr bwMode="auto">
          <a:xfrm>
            <a:off x="8686800" y="5414963"/>
            <a:ext cx="223838" cy="223837"/>
          </a:xfrm>
          <a:prstGeom prst="rect">
            <a:avLst/>
          </a:prstGeom>
          <a:noFill/>
          <a:ln w="9525">
            <a:noFill/>
            <a:miter lim="800000"/>
            <a:headEnd/>
            <a:tailEnd/>
          </a:ln>
        </p:spPr>
      </p:pic>
      <p:pic>
        <p:nvPicPr>
          <p:cNvPr id="18" name="Picture 25" descr="satr"/>
          <p:cNvPicPr>
            <a:picLocks noChangeAspect="1" noChangeArrowheads="1"/>
          </p:cNvPicPr>
          <p:nvPr userDrawn="1"/>
        </p:nvPicPr>
        <p:blipFill>
          <a:blip r:embed="rId2"/>
          <a:srcRect/>
          <a:stretch>
            <a:fillRect/>
          </a:stretch>
        </p:blipFill>
        <p:spPr bwMode="auto">
          <a:xfrm>
            <a:off x="368300" y="300038"/>
            <a:ext cx="147638" cy="147637"/>
          </a:xfrm>
          <a:prstGeom prst="rect">
            <a:avLst/>
          </a:prstGeom>
          <a:noFill/>
          <a:ln w="9525">
            <a:noFill/>
            <a:miter lim="800000"/>
            <a:headEnd/>
            <a:tailEnd/>
          </a:ln>
        </p:spPr>
      </p:pic>
      <p:pic>
        <p:nvPicPr>
          <p:cNvPr id="19" name="Picture 26" descr="satr"/>
          <p:cNvPicPr>
            <a:picLocks noChangeAspect="1" noChangeArrowheads="1"/>
          </p:cNvPicPr>
          <p:nvPr userDrawn="1"/>
        </p:nvPicPr>
        <p:blipFill>
          <a:blip r:embed="rId2"/>
          <a:srcRect/>
          <a:stretch>
            <a:fillRect/>
          </a:stretch>
        </p:blipFill>
        <p:spPr bwMode="auto">
          <a:xfrm>
            <a:off x="8458200" y="1597025"/>
            <a:ext cx="147638" cy="147638"/>
          </a:xfrm>
          <a:prstGeom prst="rect">
            <a:avLst/>
          </a:prstGeom>
          <a:noFill/>
          <a:ln w="9525">
            <a:noFill/>
            <a:miter lim="800000"/>
            <a:headEnd/>
            <a:tailEnd/>
          </a:ln>
        </p:spPr>
      </p:pic>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a:t>Click to edit Master title style</a:t>
            </a:r>
          </a:p>
        </p:txBody>
      </p:sp>
      <p:sp>
        <p:nvSpPr>
          <p:cNvPr id="20" name="Rectangle 4"/>
          <p:cNvSpPr>
            <a:spLocks noGrp="1" noChangeArrowheads="1"/>
          </p:cNvSpPr>
          <p:nvPr>
            <p:ph type="dt" sz="half" idx="10"/>
          </p:nvPr>
        </p:nvSpPr>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34A28CC1-F4A0-4533-B2C9-63A73426CB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526B1EE-BE6A-4769-80B4-FF82142687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EEE5103-EDB5-45DE-9D93-70D874503C4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27F3FDA-607C-478D-A375-E89F37506CE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5A0E070-7220-4AA9-A854-4499445D0B3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1116F8-22CE-431D-874E-98BCEBE5100A}" type="datetime3">
              <a:rPr lang="en-US" smtClean="0">
                <a:solidFill>
                  <a:prstClr val="black">
                    <a:tint val="75000"/>
                  </a:prstClr>
                </a:solidFill>
              </a:rPr>
              <a:pPr/>
              <a:t>5 April 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8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01C49-FC9A-4F83-AE84-F221990D8750}" type="datetime3">
              <a:rPr lang="en-US" smtClean="0">
                <a:solidFill>
                  <a:prstClr val="black">
                    <a:tint val="75000"/>
                  </a:prstClr>
                </a:solidFill>
              </a:rPr>
              <a:pPr/>
              <a:t>5 April 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850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E85A6-4A6D-40B0-B90F-8E8A19686AEE}" type="datetime3">
              <a:rPr lang="en-US" smtClean="0">
                <a:solidFill>
                  <a:prstClr val="black">
                    <a:tint val="75000"/>
                  </a:prstClr>
                </a:solidFill>
              </a:rPr>
              <a:pPr/>
              <a:t>5 April 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69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50374-9693-464D-9296-60F9DE1B5116}" type="datetime3">
              <a:rPr lang="en-US" smtClean="0">
                <a:solidFill>
                  <a:prstClr val="black">
                    <a:tint val="75000"/>
                  </a:prstClr>
                </a:solidFill>
              </a:rPr>
              <a:pPr/>
              <a:t>5 April 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2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AEEFB-D85C-40D3-BB68-0C0C8B1E4D82}" type="datetime3">
              <a:rPr lang="en-US" smtClean="0">
                <a:solidFill>
                  <a:prstClr val="black">
                    <a:tint val="75000"/>
                  </a:prstClr>
                </a:solidFill>
              </a:rPr>
              <a:pPr/>
              <a:t>5 April 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36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03E12-A6EF-41CC-BE01-DACA86904E29}" type="datetime3">
              <a:rPr lang="en-US" smtClean="0">
                <a:solidFill>
                  <a:prstClr val="black">
                    <a:tint val="75000"/>
                  </a:prstClr>
                </a:solidFill>
              </a:rPr>
              <a:pPr/>
              <a:t>5 April 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85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37B51A-8F6C-4DC9-975C-96456B1B8C6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85D04-F99D-4077-9F23-EA09971023C5}" type="datetime3">
              <a:rPr lang="en-US" smtClean="0">
                <a:solidFill>
                  <a:prstClr val="black">
                    <a:tint val="75000"/>
                  </a:prstClr>
                </a:solidFill>
              </a:rPr>
              <a:pPr/>
              <a:t>5 April 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3560E-EADF-4FC8-A1A0-127CD50238CE}" type="datetime3">
              <a:rPr lang="en-US" smtClean="0">
                <a:solidFill>
                  <a:prstClr val="black">
                    <a:tint val="75000"/>
                  </a:prstClr>
                </a:solidFill>
              </a:rPr>
              <a:pPr/>
              <a:t>5 April 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876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7E98E-6A52-4B79-BE7F-90771A0CD7CA}" type="datetime3">
              <a:rPr lang="en-US" smtClean="0">
                <a:solidFill>
                  <a:prstClr val="black">
                    <a:tint val="75000"/>
                  </a:prstClr>
                </a:solidFill>
              </a:rPr>
              <a:pPr/>
              <a:t>5 April 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13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E53B2-6AB5-4E8B-AC9E-9FAF2CCA3E2D}" type="datetime3">
              <a:rPr lang="en-US" smtClean="0">
                <a:solidFill>
                  <a:prstClr val="black">
                    <a:tint val="75000"/>
                  </a:prstClr>
                </a:solidFill>
              </a:rPr>
              <a:pPr/>
              <a:t>5 April 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458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8C040-6E9E-423B-9E00-05D6AA6587FB}" type="datetime3">
              <a:rPr lang="en-US" smtClean="0">
                <a:solidFill>
                  <a:prstClr val="black">
                    <a:tint val="75000"/>
                  </a:prstClr>
                </a:solidFill>
              </a:rPr>
              <a:pPr/>
              <a:t>5 April 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4880D-E398-4E36-8A51-7EF87F396F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50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943103-EA12-4B20-9AF0-037A40C3FC7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920CD2F-CDF0-4D35-9D1F-282CD9D7CD3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9BA6591-09CC-47BC-88D8-9894297290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C9FD5C3-0895-45EA-BA7E-C6A6705315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E3E0A41-A407-4547-B201-38DC72168A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2E6A70A-87C8-407C-8228-085D2249D7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A7DBD61-F836-4FBE-8DAF-54A0AF9493B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gif"/><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pic>
        <p:nvPicPr>
          <p:cNvPr id="1026" name="Picture 8" descr="satr"/>
          <p:cNvPicPr>
            <a:picLocks noChangeAspect="1" noChangeArrowheads="1"/>
          </p:cNvPicPr>
          <p:nvPr userDrawn="1"/>
        </p:nvPicPr>
        <p:blipFill>
          <a:blip r:embed="rId16"/>
          <a:srcRect/>
          <a:stretch>
            <a:fillRect/>
          </a:stretch>
        </p:blipFill>
        <p:spPr bwMode="auto">
          <a:xfrm>
            <a:off x="1125538" y="1819275"/>
            <a:ext cx="147637" cy="147638"/>
          </a:xfrm>
          <a:prstGeom prst="rect">
            <a:avLst/>
          </a:prstGeom>
          <a:noFill/>
          <a:ln w="9525">
            <a:noFill/>
            <a:miter lim="800000"/>
            <a:headEnd/>
            <a:tailEnd/>
          </a:ln>
        </p:spPr>
      </p:pic>
      <p:pic>
        <p:nvPicPr>
          <p:cNvPr id="1027" name="Picture 9" descr="satr2"/>
          <p:cNvPicPr>
            <a:picLocks noChangeAspect="1" noChangeArrowheads="1"/>
          </p:cNvPicPr>
          <p:nvPr userDrawn="1"/>
        </p:nvPicPr>
        <p:blipFill>
          <a:blip r:embed="rId17"/>
          <a:srcRect/>
          <a:stretch>
            <a:fillRect/>
          </a:stretch>
        </p:blipFill>
        <p:spPr bwMode="auto">
          <a:xfrm>
            <a:off x="7315200" y="1447800"/>
            <a:ext cx="223838" cy="223838"/>
          </a:xfrm>
          <a:prstGeom prst="rect">
            <a:avLst/>
          </a:prstGeom>
          <a:noFill/>
          <a:ln w="9525">
            <a:noFill/>
            <a:miter lim="800000"/>
            <a:headEnd/>
            <a:tailEnd/>
          </a:ln>
        </p:spPr>
      </p:pic>
      <p:pic>
        <p:nvPicPr>
          <p:cNvPr id="1028" name="Picture 10" descr="satr3"/>
          <p:cNvPicPr>
            <a:picLocks noChangeAspect="1" noChangeArrowheads="1"/>
          </p:cNvPicPr>
          <p:nvPr userDrawn="1"/>
        </p:nvPicPr>
        <p:blipFill>
          <a:blip r:embed="rId18"/>
          <a:srcRect/>
          <a:stretch>
            <a:fillRect/>
          </a:stretch>
        </p:blipFill>
        <p:spPr bwMode="auto">
          <a:xfrm>
            <a:off x="5092700" y="2489200"/>
            <a:ext cx="223838" cy="223838"/>
          </a:xfrm>
          <a:prstGeom prst="rect">
            <a:avLst/>
          </a:prstGeom>
          <a:noFill/>
          <a:ln w="9525">
            <a:noFill/>
            <a:miter lim="800000"/>
            <a:headEnd/>
            <a:tailEnd/>
          </a:ln>
        </p:spPr>
      </p:pic>
      <p:pic>
        <p:nvPicPr>
          <p:cNvPr id="1029" name="Picture 11" descr="satr3"/>
          <p:cNvPicPr>
            <a:picLocks noChangeAspect="1" noChangeArrowheads="1"/>
          </p:cNvPicPr>
          <p:nvPr userDrawn="1"/>
        </p:nvPicPr>
        <p:blipFill>
          <a:blip r:embed="rId18"/>
          <a:srcRect/>
          <a:stretch>
            <a:fillRect/>
          </a:stretch>
        </p:blipFill>
        <p:spPr bwMode="auto">
          <a:xfrm>
            <a:off x="2120900" y="3195638"/>
            <a:ext cx="223838" cy="223837"/>
          </a:xfrm>
          <a:prstGeom prst="rect">
            <a:avLst/>
          </a:prstGeom>
          <a:noFill/>
          <a:ln w="9525">
            <a:noFill/>
            <a:miter lim="800000"/>
            <a:headEnd/>
            <a:tailEnd/>
          </a:ln>
        </p:spPr>
      </p:pic>
      <p:pic>
        <p:nvPicPr>
          <p:cNvPr id="1030" name="Picture 12" descr="satr"/>
          <p:cNvPicPr>
            <a:picLocks noChangeAspect="1" noChangeArrowheads="1"/>
          </p:cNvPicPr>
          <p:nvPr userDrawn="1"/>
        </p:nvPicPr>
        <p:blipFill>
          <a:blip r:embed="rId16"/>
          <a:srcRect/>
          <a:stretch>
            <a:fillRect/>
          </a:stretch>
        </p:blipFill>
        <p:spPr bwMode="auto">
          <a:xfrm>
            <a:off x="2730500" y="5565775"/>
            <a:ext cx="147638" cy="147638"/>
          </a:xfrm>
          <a:prstGeom prst="rect">
            <a:avLst/>
          </a:prstGeom>
          <a:noFill/>
          <a:ln w="9525">
            <a:noFill/>
            <a:miter lim="800000"/>
            <a:headEnd/>
            <a:tailEnd/>
          </a:ln>
        </p:spPr>
      </p:pic>
      <p:pic>
        <p:nvPicPr>
          <p:cNvPr id="1031" name="Picture 13" descr="satr"/>
          <p:cNvPicPr>
            <a:picLocks noChangeAspect="1" noChangeArrowheads="1"/>
          </p:cNvPicPr>
          <p:nvPr userDrawn="1"/>
        </p:nvPicPr>
        <p:blipFill>
          <a:blip r:embed="rId16"/>
          <a:srcRect/>
          <a:stretch>
            <a:fillRect/>
          </a:stretch>
        </p:blipFill>
        <p:spPr bwMode="auto">
          <a:xfrm>
            <a:off x="7302500" y="5105400"/>
            <a:ext cx="147638" cy="147638"/>
          </a:xfrm>
          <a:prstGeom prst="rect">
            <a:avLst/>
          </a:prstGeom>
          <a:noFill/>
          <a:ln w="9525">
            <a:noFill/>
            <a:miter lim="800000"/>
            <a:headEnd/>
            <a:tailEnd/>
          </a:ln>
        </p:spPr>
      </p:pic>
      <p:pic>
        <p:nvPicPr>
          <p:cNvPr id="1032" name="Picture 14" descr="satr"/>
          <p:cNvPicPr>
            <a:picLocks noChangeAspect="1" noChangeArrowheads="1"/>
          </p:cNvPicPr>
          <p:nvPr userDrawn="1"/>
        </p:nvPicPr>
        <p:blipFill>
          <a:blip r:embed="rId16"/>
          <a:srcRect/>
          <a:stretch>
            <a:fillRect/>
          </a:stretch>
        </p:blipFill>
        <p:spPr bwMode="auto">
          <a:xfrm>
            <a:off x="4178300" y="533400"/>
            <a:ext cx="147638" cy="147638"/>
          </a:xfrm>
          <a:prstGeom prst="rect">
            <a:avLst/>
          </a:prstGeom>
          <a:noFill/>
          <a:ln w="9525">
            <a:noFill/>
            <a:miter lim="800000"/>
            <a:headEnd/>
            <a:tailEnd/>
          </a:ln>
        </p:spPr>
      </p:pic>
      <p:pic>
        <p:nvPicPr>
          <p:cNvPr id="1033" name="Picture 15" descr="satr2"/>
          <p:cNvPicPr>
            <a:picLocks noChangeAspect="1" noChangeArrowheads="1"/>
          </p:cNvPicPr>
          <p:nvPr userDrawn="1"/>
        </p:nvPicPr>
        <p:blipFill>
          <a:blip r:embed="rId17"/>
          <a:srcRect/>
          <a:stretch>
            <a:fillRect/>
          </a:stretch>
        </p:blipFill>
        <p:spPr bwMode="auto">
          <a:xfrm>
            <a:off x="901700" y="4562475"/>
            <a:ext cx="223838" cy="223838"/>
          </a:xfrm>
          <a:prstGeom prst="rect">
            <a:avLst/>
          </a:prstGeom>
          <a:noFill/>
          <a:ln w="9525">
            <a:noFill/>
            <a:miter lim="800000"/>
            <a:headEnd/>
            <a:tailEnd/>
          </a:ln>
        </p:spPr>
      </p:pic>
      <p:pic>
        <p:nvPicPr>
          <p:cNvPr id="1034" name="Picture 16" descr="satr2"/>
          <p:cNvPicPr>
            <a:picLocks noChangeAspect="1" noChangeArrowheads="1"/>
          </p:cNvPicPr>
          <p:nvPr userDrawn="1"/>
        </p:nvPicPr>
        <p:blipFill>
          <a:blip r:embed="rId17"/>
          <a:srcRect/>
          <a:stretch>
            <a:fillRect/>
          </a:stretch>
        </p:blipFill>
        <p:spPr bwMode="auto">
          <a:xfrm>
            <a:off x="8035925" y="3392488"/>
            <a:ext cx="223838" cy="223837"/>
          </a:xfrm>
          <a:prstGeom prst="rect">
            <a:avLst/>
          </a:prstGeom>
          <a:noFill/>
          <a:ln w="9525">
            <a:noFill/>
            <a:miter lim="800000"/>
            <a:headEnd/>
            <a:tailEnd/>
          </a:ln>
        </p:spPr>
      </p:pic>
      <p:pic>
        <p:nvPicPr>
          <p:cNvPr id="1035" name="Picture 17" descr="satr4"/>
          <p:cNvPicPr>
            <a:picLocks noChangeAspect="1" noChangeArrowheads="1"/>
          </p:cNvPicPr>
          <p:nvPr userDrawn="1"/>
        </p:nvPicPr>
        <p:blipFill>
          <a:blip r:embed="rId19"/>
          <a:srcRect/>
          <a:stretch>
            <a:fillRect/>
          </a:stretch>
        </p:blipFill>
        <p:spPr bwMode="auto">
          <a:xfrm>
            <a:off x="3035300" y="2198688"/>
            <a:ext cx="290513" cy="290512"/>
          </a:xfrm>
          <a:prstGeom prst="rect">
            <a:avLst/>
          </a:prstGeom>
          <a:noFill/>
          <a:ln w="9525">
            <a:noFill/>
            <a:miter lim="800000"/>
            <a:headEnd/>
            <a:tailEnd/>
          </a:ln>
        </p:spPr>
      </p:pic>
      <p:pic>
        <p:nvPicPr>
          <p:cNvPr id="1036" name="Picture 18" descr="satr4"/>
          <p:cNvPicPr>
            <a:picLocks noChangeAspect="1" noChangeArrowheads="1"/>
          </p:cNvPicPr>
          <p:nvPr userDrawn="1"/>
        </p:nvPicPr>
        <p:blipFill>
          <a:blip r:embed="rId19"/>
          <a:srcRect/>
          <a:stretch>
            <a:fillRect/>
          </a:stretch>
        </p:blipFill>
        <p:spPr bwMode="auto">
          <a:xfrm>
            <a:off x="6616700" y="5786438"/>
            <a:ext cx="290513" cy="290512"/>
          </a:xfrm>
          <a:prstGeom prst="rect">
            <a:avLst/>
          </a:prstGeom>
          <a:noFill/>
          <a:ln w="9525">
            <a:noFill/>
            <a:miter lim="800000"/>
            <a:headEnd/>
            <a:tailEnd/>
          </a:ln>
        </p:spPr>
      </p:pic>
      <p:pic>
        <p:nvPicPr>
          <p:cNvPr id="1037" name="Picture 19" descr="satr5"/>
          <p:cNvPicPr>
            <a:picLocks noChangeAspect="1" noChangeArrowheads="1"/>
          </p:cNvPicPr>
          <p:nvPr userDrawn="1"/>
        </p:nvPicPr>
        <p:blipFill>
          <a:blip r:embed="rId20"/>
          <a:srcRect/>
          <a:stretch>
            <a:fillRect/>
          </a:stretch>
        </p:blipFill>
        <p:spPr bwMode="auto">
          <a:xfrm>
            <a:off x="7924800" y="990600"/>
            <a:ext cx="223838" cy="223838"/>
          </a:xfrm>
          <a:prstGeom prst="rect">
            <a:avLst/>
          </a:prstGeom>
          <a:noFill/>
          <a:ln w="9525">
            <a:noFill/>
            <a:miter lim="800000"/>
            <a:headEnd/>
            <a:tailEnd/>
          </a:ln>
        </p:spPr>
      </p:pic>
      <p:pic>
        <p:nvPicPr>
          <p:cNvPr id="1038" name="Picture 20" descr="satr5"/>
          <p:cNvPicPr>
            <a:picLocks noChangeAspect="1" noChangeArrowheads="1"/>
          </p:cNvPicPr>
          <p:nvPr userDrawn="1"/>
        </p:nvPicPr>
        <p:blipFill>
          <a:blip r:embed="rId20"/>
          <a:srcRect/>
          <a:stretch>
            <a:fillRect/>
          </a:stretch>
        </p:blipFill>
        <p:spPr bwMode="auto">
          <a:xfrm>
            <a:off x="1774825" y="1473200"/>
            <a:ext cx="223838" cy="223838"/>
          </a:xfrm>
          <a:prstGeom prst="rect">
            <a:avLst/>
          </a:prstGeom>
          <a:noFill/>
          <a:ln w="9525">
            <a:noFill/>
            <a:miter lim="800000"/>
            <a:headEnd/>
            <a:tailEnd/>
          </a:ln>
        </p:spPr>
      </p:pic>
      <p:pic>
        <p:nvPicPr>
          <p:cNvPr id="1039" name="Picture 21" descr="satr5"/>
          <p:cNvPicPr>
            <a:picLocks noChangeAspect="1" noChangeArrowheads="1"/>
          </p:cNvPicPr>
          <p:nvPr userDrawn="1"/>
        </p:nvPicPr>
        <p:blipFill>
          <a:blip r:embed="rId20"/>
          <a:srcRect/>
          <a:stretch>
            <a:fillRect/>
          </a:stretch>
        </p:blipFill>
        <p:spPr bwMode="auto">
          <a:xfrm>
            <a:off x="1012825" y="3649663"/>
            <a:ext cx="223838" cy="223837"/>
          </a:xfrm>
          <a:prstGeom prst="rect">
            <a:avLst/>
          </a:prstGeom>
          <a:noFill/>
          <a:ln w="9525">
            <a:noFill/>
            <a:miter lim="800000"/>
            <a:headEnd/>
            <a:tailEnd/>
          </a:ln>
        </p:spPr>
      </p:pic>
      <p:pic>
        <p:nvPicPr>
          <p:cNvPr id="1040" name="Picture 22" descr="satr_5"/>
          <p:cNvPicPr>
            <a:picLocks noChangeAspect="1" noChangeArrowheads="1"/>
          </p:cNvPicPr>
          <p:nvPr userDrawn="1"/>
        </p:nvPicPr>
        <p:blipFill>
          <a:blip r:embed="rId21"/>
          <a:srcRect/>
          <a:stretch>
            <a:fillRect/>
          </a:stretch>
        </p:blipFill>
        <p:spPr bwMode="auto">
          <a:xfrm>
            <a:off x="4483100" y="3316288"/>
            <a:ext cx="300038" cy="300037"/>
          </a:xfrm>
          <a:prstGeom prst="rect">
            <a:avLst/>
          </a:prstGeom>
          <a:noFill/>
          <a:ln w="9525">
            <a:noFill/>
            <a:miter lim="800000"/>
            <a:headEnd/>
            <a:tailEnd/>
          </a:ln>
        </p:spPr>
      </p:pic>
      <p:pic>
        <p:nvPicPr>
          <p:cNvPr id="1041" name="Picture 23" descr="satr5"/>
          <p:cNvPicPr>
            <a:picLocks noChangeAspect="1" noChangeArrowheads="1"/>
          </p:cNvPicPr>
          <p:nvPr userDrawn="1"/>
        </p:nvPicPr>
        <p:blipFill>
          <a:blip r:embed="rId20"/>
          <a:srcRect/>
          <a:stretch>
            <a:fillRect/>
          </a:stretch>
        </p:blipFill>
        <p:spPr bwMode="auto">
          <a:xfrm>
            <a:off x="677863" y="6003925"/>
            <a:ext cx="223837" cy="223838"/>
          </a:xfrm>
          <a:prstGeom prst="rect">
            <a:avLst/>
          </a:prstGeom>
          <a:noFill/>
          <a:ln w="9525">
            <a:noFill/>
            <a:miter lim="800000"/>
            <a:headEnd/>
            <a:tailEnd/>
          </a:ln>
        </p:spPr>
      </p:pic>
      <p:pic>
        <p:nvPicPr>
          <p:cNvPr id="1042" name="Picture 24" descr="satr5"/>
          <p:cNvPicPr>
            <a:picLocks noChangeAspect="1" noChangeArrowheads="1"/>
          </p:cNvPicPr>
          <p:nvPr userDrawn="1"/>
        </p:nvPicPr>
        <p:blipFill>
          <a:blip r:embed="rId20"/>
          <a:srcRect/>
          <a:stretch>
            <a:fillRect/>
          </a:stretch>
        </p:blipFill>
        <p:spPr bwMode="auto">
          <a:xfrm>
            <a:off x="8686800" y="5414963"/>
            <a:ext cx="223838" cy="223837"/>
          </a:xfrm>
          <a:prstGeom prst="rect">
            <a:avLst/>
          </a:prstGeom>
          <a:noFill/>
          <a:ln w="9525">
            <a:noFill/>
            <a:miter lim="800000"/>
            <a:headEnd/>
            <a:tailEnd/>
          </a:ln>
        </p:spPr>
      </p:pic>
      <p:pic>
        <p:nvPicPr>
          <p:cNvPr id="1043" name="Picture 25" descr="satr"/>
          <p:cNvPicPr>
            <a:picLocks noChangeAspect="1" noChangeArrowheads="1"/>
          </p:cNvPicPr>
          <p:nvPr userDrawn="1"/>
        </p:nvPicPr>
        <p:blipFill>
          <a:blip r:embed="rId16"/>
          <a:srcRect/>
          <a:stretch>
            <a:fillRect/>
          </a:stretch>
        </p:blipFill>
        <p:spPr bwMode="auto">
          <a:xfrm>
            <a:off x="368300" y="300038"/>
            <a:ext cx="147638" cy="147637"/>
          </a:xfrm>
          <a:prstGeom prst="rect">
            <a:avLst/>
          </a:prstGeom>
          <a:noFill/>
          <a:ln w="9525">
            <a:noFill/>
            <a:miter lim="800000"/>
            <a:headEnd/>
            <a:tailEnd/>
          </a:ln>
        </p:spPr>
      </p:pic>
      <p:pic>
        <p:nvPicPr>
          <p:cNvPr id="1044" name="Picture 26" descr="satr"/>
          <p:cNvPicPr>
            <a:picLocks noChangeAspect="1" noChangeArrowheads="1"/>
          </p:cNvPicPr>
          <p:nvPr userDrawn="1"/>
        </p:nvPicPr>
        <p:blipFill>
          <a:blip r:embed="rId16"/>
          <a:srcRect/>
          <a:stretch>
            <a:fillRect/>
          </a:stretch>
        </p:blipFill>
        <p:spPr bwMode="auto">
          <a:xfrm>
            <a:off x="8458200" y="1597025"/>
            <a:ext cx="147638" cy="147638"/>
          </a:xfrm>
          <a:prstGeom prst="rect">
            <a:avLst/>
          </a:prstGeom>
          <a:noFill/>
          <a:ln w="9525">
            <a:noFill/>
            <a:miter lim="800000"/>
            <a:headEnd/>
            <a:tailEnd/>
          </a:ln>
        </p:spPr>
      </p:pic>
      <p:sp>
        <p:nvSpPr>
          <p:cNvPr id="104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6"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F2991BD-3970-44CB-BFE8-D8D4F2327B7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0AE8983-DA79-44B8-BA74-B2242D1AC550}" type="datetime3">
              <a:rPr lang="en-US" smtClean="0">
                <a:solidFill>
                  <a:prstClr val="black">
                    <a:tint val="75000"/>
                  </a:prstClr>
                </a:solidFill>
                <a:latin typeface="Calibri"/>
              </a:rPr>
              <a:pPr fontAlgn="auto">
                <a:spcBef>
                  <a:spcPts val="0"/>
                </a:spcBef>
                <a:spcAft>
                  <a:spcPts val="0"/>
                </a:spcAft>
              </a:pPr>
              <a:t>5 April 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554880D-E398-4E36-8A51-7EF87F396FF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58751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cover%20thesis%20HALALA.do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2" descr="Salahadd_0">
            <a:hlinkClick r:id="rId3"/>
          </p:cNvPr>
          <p:cNvPicPr>
            <a:picLocks noChangeAspect="1" noChangeArrowheads="1"/>
          </p:cNvPicPr>
          <p:nvPr/>
        </p:nvPicPr>
        <p:blipFill>
          <a:blip r:embed="rId4">
            <a:lum contrast="48000"/>
          </a:blip>
          <a:srcRect/>
          <a:stretch>
            <a:fillRect/>
          </a:stretch>
        </p:blipFill>
        <p:spPr bwMode="auto">
          <a:xfrm>
            <a:off x="6259497" y="142853"/>
            <a:ext cx="2214578" cy="1277932"/>
          </a:xfrm>
          <a:prstGeom prst="rect">
            <a:avLst/>
          </a:prstGeom>
          <a:noFill/>
          <a:ln w="9525">
            <a:noFill/>
            <a:miter lim="800000"/>
            <a:headEnd/>
            <a:tailEnd/>
          </a:ln>
        </p:spPr>
      </p:pic>
      <p:sp>
        <p:nvSpPr>
          <p:cNvPr id="5" name="Rectangle 2"/>
          <p:cNvSpPr>
            <a:spLocks noChangeArrowheads="1"/>
          </p:cNvSpPr>
          <p:nvPr/>
        </p:nvSpPr>
        <p:spPr bwMode="auto">
          <a:xfrm>
            <a:off x="3214677" y="1643051"/>
            <a:ext cx="2691635"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79388" algn="r"/>
                <a:tab pos="5040313" algn="r"/>
                <a:tab pos="5489575"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9388" algn="r"/>
                <a:tab pos="5040313" algn="r"/>
                <a:tab pos="54895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a:spLocks noGrp="1"/>
          </p:cNvSpPr>
          <p:nvPr>
            <p:ph type="ctrTitle"/>
          </p:nvPr>
        </p:nvSpPr>
        <p:spPr>
          <a:xfrm>
            <a:off x="304800" y="1981201"/>
            <a:ext cx="8382000" cy="1301748"/>
          </a:xfrm>
          <a:noFill/>
          <a:ln/>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chemeClr val="bg1">
                    <a:shade val="50000"/>
                  </a:schemeClr>
                </a:solidFill>
              </a:rPr>
              <a:t/>
            </a:r>
            <a:br>
              <a:rPr lang="en-US" sz="3600" b="1" dirty="0" smtClean="0">
                <a:ln w="50800"/>
                <a:solidFill>
                  <a:schemeClr val="bg1">
                    <a:shade val="50000"/>
                  </a:schemeClr>
                </a:solidFill>
              </a:rPr>
            </a:br>
            <a:r>
              <a:rPr lang="en-US" sz="6000" b="1" dirty="0" smtClean="0">
                <a:ln w="50800"/>
                <a:solidFill>
                  <a:schemeClr val="bg1">
                    <a:shade val="50000"/>
                  </a:schemeClr>
                </a:solidFill>
                <a:latin typeface="Georgia" pitchFamily="18" charset="0"/>
              </a:rPr>
              <a:t>weed and weed control</a:t>
            </a:r>
            <a:r>
              <a:rPr lang="en-US" b="1" dirty="0">
                <a:ln w="50800"/>
                <a:solidFill>
                  <a:schemeClr val="bg1">
                    <a:shade val="50000"/>
                  </a:schemeClr>
                </a:solidFill>
              </a:rPr>
              <a:t/>
            </a:r>
            <a:br>
              <a:rPr lang="en-US" b="1" dirty="0">
                <a:ln w="50800"/>
                <a:solidFill>
                  <a:schemeClr val="bg1">
                    <a:shade val="50000"/>
                  </a:schemeClr>
                </a:solidFill>
              </a:rPr>
            </a:br>
            <a:endParaRPr lang="ar-IQ" b="1" dirty="0">
              <a:ln w="50800"/>
              <a:solidFill>
                <a:schemeClr val="bg1">
                  <a:shade val="50000"/>
                </a:schemeClr>
              </a:solidFill>
            </a:endParaRPr>
          </a:p>
        </p:txBody>
      </p:sp>
      <p:sp>
        <p:nvSpPr>
          <p:cNvPr id="7" name="Subtitle 8"/>
          <p:cNvSpPr>
            <a:spLocks noGrp="1"/>
          </p:cNvSpPr>
          <p:nvPr>
            <p:ph type="subTitle" idx="1"/>
          </p:nvPr>
        </p:nvSpPr>
        <p:spPr>
          <a:xfrm>
            <a:off x="1371600" y="3282949"/>
            <a:ext cx="6400800" cy="3030578"/>
          </a:xfrm>
        </p:spPr>
        <p:txBody>
          <a:bodyPr>
            <a:noAutofit/>
          </a:bodyPr>
          <a:lstStyle/>
          <a:p>
            <a:r>
              <a:rPr lang="en-US" sz="2400" b="1" dirty="0" smtClean="0">
                <a:solidFill>
                  <a:schemeClr val="bg1">
                    <a:lumMod val="95000"/>
                    <a:lumOff val="5000"/>
                  </a:schemeClr>
                </a:solidFill>
                <a:latin typeface="Georgia" pitchFamily="18" charset="0"/>
              </a:rPr>
              <a:t>Prepared by</a:t>
            </a:r>
          </a:p>
          <a:p>
            <a:r>
              <a:rPr lang="en-US" sz="2000" dirty="0" err="1" smtClean="0">
                <a:solidFill>
                  <a:schemeClr val="bg1"/>
                </a:solidFill>
                <a:latin typeface="Georgia" pitchFamily="18" charset="0"/>
              </a:rPr>
              <a:t>Kharman</a:t>
            </a:r>
            <a:r>
              <a:rPr lang="en-US" sz="2000" dirty="0" smtClean="0">
                <a:solidFill>
                  <a:schemeClr val="bg1"/>
                </a:solidFill>
                <a:latin typeface="Georgia" pitchFamily="18" charset="0"/>
              </a:rPr>
              <a:t> Mohammed </a:t>
            </a:r>
            <a:r>
              <a:rPr lang="en-US" sz="2000" dirty="0" err="1" smtClean="0">
                <a:solidFill>
                  <a:schemeClr val="bg1"/>
                </a:solidFill>
                <a:latin typeface="Georgia" pitchFamily="18" charset="0"/>
              </a:rPr>
              <a:t>Pirdawd</a:t>
            </a:r>
            <a:r>
              <a:rPr lang="en-US" sz="2000" dirty="0" smtClean="0">
                <a:solidFill>
                  <a:schemeClr val="bg1"/>
                </a:solidFill>
                <a:latin typeface="Georgia" pitchFamily="18" charset="0"/>
              </a:rPr>
              <a:t> </a:t>
            </a:r>
          </a:p>
          <a:p>
            <a:r>
              <a:rPr lang="en-US" sz="2000" dirty="0" smtClean="0">
                <a:solidFill>
                  <a:schemeClr val="bg1"/>
                </a:solidFill>
                <a:latin typeface="Georgia" pitchFamily="18" charset="0"/>
              </a:rPr>
              <a:t>Fourth </a:t>
            </a:r>
            <a:r>
              <a:rPr lang="en-US" sz="2000" dirty="0">
                <a:solidFill>
                  <a:schemeClr val="bg1"/>
                </a:solidFill>
                <a:latin typeface="Georgia" pitchFamily="18" charset="0"/>
              </a:rPr>
              <a:t>stage</a:t>
            </a:r>
          </a:p>
          <a:p>
            <a:r>
              <a:rPr lang="en-US" sz="2000" dirty="0">
                <a:solidFill>
                  <a:schemeClr val="bg1"/>
                </a:solidFill>
                <a:latin typeface="Georgia" pitchFamily="18" charset="0"/>
              </a:rPr>
              <a:t>Lecture </a:t>
            </a:r>
            <a:r>
              <a:rPr lang="en-US" sz="2000" dirty="0" smtClean="0">
                <a:solidFill>
                  <a:schemeClr val="bg1"/>
                </a:solidFill>
                <a:latin typeface="Georgia" pitchFamily="18" charset="0"/>
              </a:rPr>
              <a:t>Five</a:t>
            </a:r>
            <a:r>
              <a:rPr lang="en-US" sz="2000" dirty="0">
                <a:solidFill>
                  <a:schemeClr val="bg1"/>
                </a:solidFill>
                <a:latin typeface="Georgia" pitchFamily="18" charset="0"/>
              </a:rPr>
              <a:t/>
            </a:r>
            <a:br>
              <a:rPr lang="en-US" sz="2000" dirty="0">
                <a:solidFill>
                  <a:schemeClr val="bg1"/>
                </a:solidFill>
                <a:latin typeface="Georgia" pitchFamily="18" charset="0"/>
              </a:rPr>
            </a:br>
            <a:r>
              <a:rPr lang="en-US" sz="2000" dirty="0" smtClean="0">
                <a:solidFill>
                  <a:schemeClr val="bg1"/>
                </a:solidFill>
                <a:latin typeface="Georgia" pitchFamily="18" charset="0"/>
              </a:rPr>
              <a:t>xarmanmohamad@yahoo.com</a:t>
            </a:r>
            <a:endParaRPr lang="en-US" sz="1800" dirty="0" smtClean="0">
              <a:latin typeface="Georgia" pitchFamily="18" charset="0"/>
            </a:endParaRPr>
          </a:p>
          <a:p>
            <a:endParaRPr lang="en-US" sz="1800" dirty="0" smtClean="0">
              <a:solidFill>
                <a:schemeClr val="tx1"/>
              </a:solidFill>
              <a:latin typeface="Georgia" pitchFamily="18" charset="0"/>
            </a:endParaRPr>
          </a:p>
          <a:p>
            <a:pPr rtl="0"/>
            <a:endParaRPr lang="en-US" sz="1800" b="1" dirty="0" smtClean="0">
              <a:solidFill>
                <a:schemeClr val="tx1"/>
              </a:solidFill>
              <a:latin typeface="Georgia" pitchFamily="18" charset="0"/>
            </a:endParaRPr>
          </a:p>
          <a:p>
            <a:pPr rtl="0"/>
            <a:endParaRPr lang="en-US" sz="1800" b="1" dirty="0" smtClean="0">
              <a:solidFill>
                <a:schemeClr val="tx1"/>
              </a:solidFill>
              <a:latin typeface="Georgia" pitchFamily="18" charset="0"/>
            </a:endParaRPr>
          </a:p>
          <a:p>
            <a:endParaRPr lang="en-US" sz="2000" b="1" dirty="0" smtClean="0">
              <a:solidFill>
                <a:schemeClr val="tx1"/>
              </a:solidFill>
              <a:latin typeface="Georgia" pitchFamily="18" charset="0"/>
            </a:endParaRPr>
          </a:p>
        </p:txBody>
      </p:sp>
      <p:sp>
        <p:nvSpPr>
          <p:cNvPr id="8" name="TextBox 7"/>
          <p:cNvSpPr txBox="1"/>
          <p:nvPr/>
        </p:nvSpPr>
        <p:spPr>
          <a:xfrm>
            <a:off x="3428992" y="5729319"/>
            <a:ext cx="2477320" cy="677108"/>
          </a:xfrm>
          <a:prstGeom prst="rect">
            <a:avLst/>
          </a:prstGeom>
          <a:noFill/>
        </p:spPr>
        <p:txBody>
          <a:bodyPr wrap="square" rtlCol="1">
            <a:spAutoFit/>
          </a:bodyPr>
          <a:lstStyle/>
          <a:p>
            <a:pPr algn="ctr"/>
            <a:r>
              <a:rPr lang="en-US" sz="1800" dirty="0" smtClean="0">
                <a:solidFill>
                  <a:schemeClr val="bg1">
                    <a:lumMod val="75000"/>
                    <a:lumOff val="25000"/>
                  </a:schemeClr>
                </a:solidFill>
                <a:latin typeface="Georgia" pitchFamily="18" charset="0"/>
              </a:rPr>
              <a:t>Erbil –KURDISTAN</a:t>
            </a:r>
            <a:endParaRPr lang="ar-SA" sz="1800" dirty="0" smtClean="0">
              <a:solidFill>
                <a:schemeClr val="bg1">
                  <a:lumMod val="75000"/>
                  <a:lumOff val="25000"/>
                </a:schemeClr>
              </a:solidFill>
              <a:latin typeface="Georgia" pitchFamily="18" charset="0"/>
            </a:endParaRPr>
          </a:p>
          <a:p>
            <a:pPr algn="ctr"/>
            <a:r>
              <a:rPr lang="en-US" sz="2000" dirty="0">
                <a:solidFill>
                  <a:schemeClr val="bg1">
                    <a:lumMod val="75000"/>
                    <a:lumOff val="25000"/>
                  </a:schemeClr>
                </a:solidFill>
                <a:latin typeface="Georgia" pitchFamily="18" charset="0"/>
              </a:rPr>
              <a:t> </a:t>
            </a:r>
            <a:r>
              <a:rPr lang="en-US" sz="2000" dirty="0" smtClean="0">
                <a:solidFill>
                  <a:schemeClr val="bg1">
                    <a:lumMod val="75000"/>
                    <a:lumOff val="25000"/>
                  </a:schemeClr>
                </a:solidFill>
                <a:latin typeface="Georgia" pitchFamily="18" charset="0"/>
              </a:rPr>
              <a:t>March </a:t>
            </a:r>
            <a:r>
              <a:rPr lang="en-US" sz="2000" dirty="0" smtClean="0">
                <a:solidFill>
                  <a:schemeClr val="bg1">
                    <a:lumMod val="75000"/>
                    <a:lumOff val="25000"/>
                  </a:schemeClr>
                </a:solidFill>
              </a:rPr>
              <a:t>2022</a:t>
            </a:r>
            <a:endParaRPr lang="ar-IQ" sz="2000" dirty="0">
              <a:solidFill>
                <a:schemeClr val="bg1">
                  <a:lumMod val="75000"/>
                  <a:lumOff val="25000"/>
                </a:schemeClr>
              </a:solidFill>
            </a:endParaRPr>
          </a:p>
        </p:txBody>
      </p:sp>
      <p:sp>
        <p:nvSpPr>
          <p:cNvPr id="9" name="Title 1"/>
          <p:cNvSpPr txBox="1">
            <a:spLocks/>
          </p:cNvSpPr>
          <p:nvPr/>
        </p:nvSpPr>
        <p:spPr bwMode="auto">
          <a:xfrm>
            <a:off x="304800" y="0"/>
            <a:ext cx="8382000"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0" normalizeH="0" baseline="0" noProof="0" smtClean="0">
                <a:ln w="50800"/>
                <a:solidFill>
                  <a:schemeClr val="bg1">
                    <a:shade val="50000"/>
                  </a:schemeClr>
                </a:solidFill>
                <a:uLnTx/>
                <a:uFillTx/>
                <a:latin typeface="Georgia" pitchFamily="18" charset="0"/>
                <a:ea typeface="+mj-ea"/>
                <a:cs typeface="+mj-cs"/>
              </a:rPr>
              <a:t>Salahaddin University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0" normalizeH="0" baseline="0" noProof="0" smtClean="0">
                <a:ln w="50800"/>
                <a:solidFill>
                  <a:schemeClr val="bg1">
                    <a:shade val="50000"/>
                  </a:schemeClr>
                </a:solidFill>
                <a:uLnTx/>
                <a:uFillTx/>
                <a:latin typeface="Georgia" pitchFamily="18" charset="0"/>
                <a:ea typeface="+mj-ea"/>
                <a:cs typeface="+mj-cs"/>
              </a:rPr>
              <a:t>College </a:t>
            </a:r>
            <a:r>
              <a:rPr kumimoji="0" lang="en-US" sz="2400" i="0" u="none" strike="noStrike" kern="0" normalizeH="0" baseline="0" noProof="0" dirty="0" smtClean="0">
                <a:ln w="50800"/>
                <a:solidFill>
                  <a:schemeClr val="bg1">
                    <a:shade val="50000"/>
                  </a:schemeClr>
                </a:solidFill>
                <a:uLnTx/>
                <a:uFillTx/>
                <a:latin typeface="Georgia" pitchFamily="18" charset="0"/>
                <a:ea typeface="+mj-ea"/>
                <a:cs typeface="+mj-cs"/>
              </a:rPr>
              <a:t>of Agriculture</a:t>
            </a:r>
            <a:br>
              <a:rPr kumimoji="0" lang="en-US" sz="2400" i="0" u="none" strike="noStrike" kern="0" normalizeH="0" baseline="0" noProof="0" dirty="0" smtClean="0">
                <a:ln w="50800"/>
                <a:solidFill>
                  <a:schemeClr val="bg1">
                    <a:shade val="50000"/>
                  </a:schemeClr>
                </a:solidFill>
                <a:uLnTx/>
                <a:uFillTx/>
                <a:latin typeface="Georgia" pitchFamily="18" charset="0"/>
                <a:ea typeface="+mj-ea"/>
                <a:cs typeface="+mj-cs"/>
              </a:rPr>
            </a:br>
            <a:r>
              <a:rPr kumimoji="0" lang="en-US" sz="2400" i="0" u="none" strike="noStrike" kern="0" normalizeH="0" baseline="0" noProof="0" dirty="0" smtClean="0">
                <a:ln w="50800"/>
                <a:solidFill>
                  <a:schemeClr val="bg1">
                    <a:shade val="50000"/>
                  </a:schemeClr>
                </a:solidFill>
                <a:uLnTx/>
                <a:uFillTx/>
                <a:latin typeface="Georgia" pitchFamily="18" charset="0"/>
                <a:ea typeface="+mj-ea"/>
                <a:cs typeface="+mj-cs"/>
              </a:rPr>
              <a:t>Field Crops Dept. </a:t>
            </a:r>
            <a:r>
              <a:rPr kumimoji="0" lang="en-US" sz="2400" b="1" i="0" u="none" strike="noStrike" kern="0" normalizeH="0" baseline="0" noProof="0" dirty="0" smtClean="0">
                <a:ln w="50800"/>
                <a:solidFill>
                  <a:schemeClr val="bg1">
                    <a:shade val="50000"/>
                  </a:schemeClr>
                </a:solidFill>
                <a:uLnTx/>
                <a:uFillTx/>
                <a:latin typeface="Georgia" pitchFamily="18" charset="0"/>
                <a:ea typeface="+mj-ea"/>
                <a:cs typeface="+mj-cs"/>
              </a:rPr>
              <a:t/>
            </a:r>
            <a:br>
              <a:rPr kumimoji="0" lang="en-US" sz="2400" b="1" i="0" u="none" strike="noStrike" kern="0" normalizeH="0" baseline="0" noProof="0" dirty="0" smtClean="0">
                <a:ln w="50800"/>
                <a:solidFill>
                  <a:schemeClr val="bg1">
                    <a:shade val="50000"/>
                  </a:schemeClr>
                </a:solidFill>
                <a:uLnTx/>
                <a:uFillTx/>
                <a:latin typeface="Georgia" pitchFamily="18" charset="0"/>
                <a:ea typeface="+mj-ea"/>
                <a:cs typeface="+mj-cs"/>
              </a:rPr>
            </a:br>
            <a:endParaRPr kumimoji="0" lang="ar-IQ" sz="2400" b="1" i="0" u="none" strike="noStrike" kern="0" normalizeH="0" baseline="0" noProof="0" dirty="0">
              <a:ln w="50800"/>
              <a:solidFill>
                <a:schemeClr val="bg1">
                  <a:shade val="50000"/>
                </a:schemeClr>
              </a:solidFill>
              <a:uLnTx/>
              <a:uFillTx/>
              <a:latin typeface="Georgia" pitchFamily="18" charset="0"/>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44716"/>
          </a:xfrm>
        </p:spPr>
        <p:txBody>
          <a:bodyPr/>
          <a:lstStyle/>
          <a:p>
            <a:pPr marL="0" indent="0" algn="just">
              <a:lnSpc>
                <a:spcPct val="150000"/>
              </a:lnSpc>
              <a:buNone/>
              <a:defRPr/>
            </a:pPr>
            <a:r>
              <a:rPr lang="en-US" sz="2000" b="1" dirty="0">
                <a:solidFill>
                  <a:srgbClr val="FF0000"/>
                </a:solidFill>
                <a:latin typeface="Georgia" pitchFamily="18" charset="0"/>
              </a:rPr>
              <a:t>step 3: pressing - pressing the specimens</a:t>
            </a:r>
          </a:p>
          <a:p>
            <a:pPr marL="0" indent="0" algn="just">
              <a:lnSpc>
                <a:spcPct val="150000"/>
              </a:lnSpc>
              <a:buNone/>
              <a:defRPr/>
            </a:pPr>
            <a:r>
              <a:rPr lang="en-US" sz="2000" dirty="0" smtClean="0">
                <a:solidFill>
                  <a:schemeClr val="bg1"/>
                </a:solidFill>
                <a:latin typeface="Georgia" pitchFamily="18" charset="0"/>
              </a:rPr>
              <a:t>After </a:t>
            </a:r>
            <a:r>
              <a:rPr lang="en-US" sz="2000" dirty="0">
                <a:solidFill>
                  <a:schemeClr val="bg1"/>
                </a:solidFill>
                <a:latin typeface="Georgia" pitchFamily="18" charset="0"/>
              </a:rPr>
              <a:t>proper preparation, load the plants into the press, making sure there is a layer of parchment between the plants and the plywood dividers on both top and bottom. After the press is full, apply pressure to keep the plants flat while they dry. </a:t>
            </a:r>
            <a:r>
              <a:rPr lang="en-US" sz="2000" dirty="0" smtClean="0">
                <a:solidFill>
                  <a:schemeClr val="bg1"/>
                </a:solidFill>
                <a:latin typeface="Georgia" pitchFamily="18" charset="0"/>
              </a:rPr>
              <a:t>This </a:t>
            </a:r>
            <a:r>
              <a:rPr lang="en-US" sz="2000" dirty="0">
                <a:solidFill>
                  <a:schemeClr val="bg1"/>
                </a:solidFill>
                <a:latin typeface="Georgia" pitchFamily="18" charset="0"/>
              </a:rPr>
              <a:t>ensures the plants remain flat enough to prevent bubbling, but also helps ensure they are not getting squashed beyond recognition. A stack of heavy books can work in place of a plant press, but lacks the ability to fine-tune the </a:t>
            </a:r>
            <a:r>
              <a:rPr lang="en-US" sz="2000" dirty="0" smtClean="0">
                <a:solidFill>
                  <a:schemeClr val="bg1"/>
                </a:solidFill>
                <a:latin typeface="Georgia" pitchFamily="18" charset="0"/>
              </a:rPr>
              <a:t>pressure</a:t>
            </a:r>
            <a:endParaRPr lang="en-US" sz="2000" dirty="0">
              <a:solidFill>
                <a:schemeClr val="bg1"/>
              </a:solidFill>
              <a:latin typeface="Georgia"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113076"/>
            <a:ext cx="40957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71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7013" y="1"/>
            <a:ext cx="8689975" cy="6642100"/>
          </a:xfrm>
        </p:spPr>
        <p:txBody>
          <a:bodyPr/>
          <a:lstStyle/>
          <a:p>
            <a:r>
              <a:rPr lang="en-US" sz="2000" b="1" dirty="0">
                <a:solidFill>
                  <a:srgbClr val="FF0000"/>
                </a:solidFill>
                <a:latin typeface="Georgia" pitchFamily="18" charset="0"/>
              </a:rPr>
              <a:t>step 3: pressing - pressing the specimens </a:t>
            </a:r>
            <a:r>
              <a:rPr lang="en-US" sz="2000" b="1" i="1" dirty="0">
                <a:solidFill>
                  <a:srgbClr val="FF0000"/>
                </a:solidFill>
                <a:latin typeface="Georgia" pitchFamily="18" charset="0"/>
              </a:rPr>
              <a:t>(continued)</a:t>
            </a:r>
            <a:endParaRPr lang="en-US" sz="2000" b="1" dirty="0">
              <a:solidFill>
                <a:srgbClr val="FF0000"/>
              </a:solidFill>
              <a:latin typeface="Georgia" pitchFamily="18" charset="0"/>
            </a:endParaRPr>
          </a:p>
          <a:p>
            <a:pPr algn="just"/>
            <a:r>
              <a:rPr lang="en-US" sz="2000" dirty="0">
                <a:solidFill>
                  <a:schemeClr val="bg1"/>
                </a:solidFill>
                <a:latin typeface="Georgia" pitchFamily="18" charset="0"/>
              </a:rPr>
              <a:t>After 24 hours, open up the press and observe the plants. If the parchment on top of the plants is wrinkling with moisture, it can be replaced with a fresh sheet. </a:t>
            </a:r>
            <a:r>
              <a:rPr lang="en-US" sz="2000" dirty="0" smtClean="0">
                <a:solidFill>
                  <a:schemeClr val="bg1"/>
                </a:solidFill>
                <a:latin typeface="Georgia" pitchFamily="18" charset="0"/>
              </a:rPr>
              <a:t>The specimens are still pliable at this time and can be rearranged slightly into their final positions if needed. Resist the urge to rearrange or remove the paper from very thing or delicately </a:t>
            </a:r>
            <a:r>
              <a:rPr lang="en-US" sz="2000" dirty="0" err="1" smtClean="0">
                <a:solidFill>
                  <a:schemeClr val="bg1"/>
                </a:solidFill>
                <a:latin typeface="Georgia" pitchFamily="18" charset="0"/>
              </a:rPr>
              <a:t>petaled</a:t>
            </a:r>
            <a:r>
              <a:rPr lang="en-US" sz="2000" dirty="0" smtClean="0">
                <a:solidFill>
                  <a:schemeClr val="bg1"/>
                </a:solidFill>
                <a:latin typeface="Georgia" pitchFamily="18" charset="0"/>
              </a:rPr>
              <a:t> specimens at this stage, as they may fold up on themselves if the paper is removed.  Close the press and reapply the pressure, a bit more tightly than was done the previous day. Leave the plants in the press for about 5 days before checking again- </a:t>
            </a:r>
            <a:r>
              <a:rPr lang="en-US" sz="2000" dirty="0">
                <a:solidFill>
                  <a:schemeClr val="bg1"/>
                </a:solidFill>
                <a:latin typeface="Georgia" pitchFamily="18" charset="0"/>
              </a:rPr>
              <a:t>I have found that most plants need about a week until fully dry, while some fleshier plants can take up to two weeks. Remove plants </a:t>
            </a:r>
            <a:r>
              <a:rPr lang="en-US" sz="2000" dirty="0" smtClean="0">
                <a:solidFill>
                  <a:schemeClr val="bg1"/>
                </a:solidFill>
                <a:latin typeface="Georgia" pitchFamily="18" charset="0"/>
              </a:rPr>
              <a:t>from </a:t>
            </a:r>
            <a:r>
              <a:rPr lang="en-US" sz="2000" dirty="0">
                <a:solidFill>
                  <a:schemeClr val="bg1"/>
                </a:solidFill>
                <a:latin typeface="Georgia" pitchFamily="18" charset="0"/>
              </a:rPr>
              <a:t>the press as they are dry and readjust the pressure for those that remain</a:t>
            </a:r>
            <a:r>
              <a:rPr lang="en-US" sz="2000" dirty="0" smtClean="0">
                <a:solidFill>
                  <a:schemeClr val="bg1"/>
                </a:solidFill>
                <a:latin typeface="Georgia" pitchFamily="18" charset="0"/>
              </a:rPr>
              <a:t>.</a:t>
            </a:r>
            <a:r>
              <a:rPr lang="en-US" sz="2000" dirty="0">
                <a:solidFill>
                  <a:schemeClr val="bg1"/>
                </a:solidFill>
                <a:latin typeface="Georgia" pitchFamily="18" charset="0"/>
              </a:rPr>
              <a:t/>
            </a:r>
            <a:br>
              <a:rPr lang="en-US" sz="2000" dirty="0">
                <a:solidFill>
                  <a:schemeClr val="bg1"/>
                </a:solidFill>
                <a:latin typeface="Georgia" pitchFamily="18" charset="0"/>
              </a:rPr>
            </a:br>
            <a:endParaRPr lang="en-US" sz="2000" dirty="0" smtClean="0">
              <a:solidFill>
                <a:schemeClr val="bg1"/>
              </a:solidFill>
              <a:latin typeface="Georgia"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257092"/>
            <a:ext cx="5545868" cy="216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6396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5690" y="332656"/>
            <a:ext cx="8494801" cy="5991944"/>
          </a:xfrm>
        </p:spPr>
        <p:txBody>
          <a:bodyPr>
            <a:noAutofit/>
          </a:bodyPr>
          <a:lstStyle/>
          <a:p>
            <a:pPr algn="just"/>
            <a:r>
              <a:rPr lang="en-US" sz="2000" b="1" dirty="0">
                <a:solidFill>
                  <a:srgbClr val="FF0000"/>
                </a:solidFill>
                <a:latin typeface="Georgia" pitchFamily="18" charset="0"/>
              </a:rPr>
              <a:t>step 4: mounting - mounting the specimens</a:t>
            </a:r>
          </a:p>
          <a:p>
            <a:pPr algn="just"/>
            <a:r>
              <a:rPr lang="en-US" sz="2000" dirty="0">
                <a:solidFill>
                  <a:schemeClr val="tx1"/>
                </a:solidFill>
                <a:latin typeface="Georgia" pitchFamily="18" charset="0"/>
              </a:rPr>
              <a:t>Once the plants are dry, they are ready to be mounted. It is important to use acid-free paper and adhesive to help ensure preservation of the specimens. </a:t>
            </a:r>
            <a:endParaRPr lang="en-US" sz="2000" dirty="0" smtClean="0">
              <a:solidFill>
                <a:schemeClr val="tx1"/>
              </a:solidFill>
              <a:latin typeface="Georg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36" y="2095500"/>
            <a:ext cx="7172325" cy="334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67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416" y="512676"/>
            <a:ext cx="8229600" cy="5315583"/>
          </a:xfrm>
        </p:spPr>
        <p:txBody>
          <a:bodyPr/>
          <a:lstStyle/>
          <a:p>
            <a:pPr marL="0" indent="0">
              <a:buNone/>
            </a:pPr>
            <a:r>
              <a:rPr lang="en-US" sz="2800" b="1" dirty="0">
                <a:solidFill>
                  <a:srgbClr val="FF0000"/>
                </a:solidFill>
                <a:latin typeface="+mj-lt"/>
              </a:rPr>
              <a:t>step 5: freezing - freezing the specimens</a:t>
            </a:r>
          </a:p>
          <a:p>
            <a:pPr marL="0" indent="0" algn="just">
              <a:buNone/>
            </a:pPr>
            <a:r>
              <a:rPr lang="en-US" sz="2000" dirty="0">
                <a:latin typeface="+mj-lt"/>
              </a:rPr>
              <a:t>After mounting the specimens, I again lay each one between layers of parchment paper, separated by the plywood dividers as they were in the press. This stack of specimens is capped with thick boards on either side, wrapped in plastic foil, and strapped together tightly with adjustable belts. The entire stack is then placed in the freezer for 72 hours- an important step for eliminating any potentially harmful insects or fungus that might still be residing in the specimens. The plastic foil protects the specimens from condensation, and the pressure from the belts keeps the specimens flat and ensures good contact to the paper as the mounting glue dries.</a:t>
            </a:r>
          </a:p>
        </p:txBody>
      </p:sp>
    </p:spTree>
    <p:extLst>
      <p:ext uri="{BB962C8B-B14F-4D97-AF65-F5344CB8AC3E}">
        <p14:creationId xmlns:p14="http://schemas.microsoft.com/office/powerpoint/2010/main" val="18223722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400" b="1" dirty="0" smtClean="0">
                <a:solidFill>
                  <a:srgbClr val="FF0000"/>
                </a:solidFill>
              </a:rPr>
              <a:t>step </a:t>
            </a:r>
            <a:r>
              <a:rPr lang="en-US" sz="2400" b="1" dirty="0">
                <a:solidFill>
                  <a:srgbClr val="FF0000"/>
                </a:solidFill>
              </a:rPr>
              <a:t>6: identification - identifying the specimens</a:t>
            </a:r>
          </a:p>
          <a:p>
            <a:pPr marL="0" indent="0" algn="just">
              <a:buNone/>
            </a:pPr>
            <a:r>
              <a:rPr lang="en-US" sz="2000" dirty="0"/>
              <a:t>Identification should ideally be done as soon as the plants are collected and before they are pressed. But it is a time intensive step which I often do not complete before the plants begin to wilt. So I often find myself identifying the plants after they are already pressed and mounted. For this to be effective, be sure to record observations from the fresh plant that may not be retained in the pressed specimen, such as color, scent, and stem and hair structure. Invest in a good dichotomous key that identifies plants in your immediate area- I highly recommend “Flora Helvetica” in Switzerland and the surrounding countries. Also invest in a good hand lens, to magnify the small but important identifying characteristics.</a:t>
            </a:r>
            <a:endParaRPr lang="en-US" sz="20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85084"/>
            <a:ext cx="3276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053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endParaRPr lang="en-US" sz="2000" dirty="0">
              <a:latin typeface="Georgia" pitchFamily="18" charset="0"/>
            </a:endParaRPr>
          </a:p>
          <a:p>
            <a:pPr marL="0" indent="0">
              <a:buNone/>
            </a:pPr>
            <a:r>
              <a:rPr lang="en-US" sz="2000" b="1" dirty="0">
                <a:solidFill>
                  <a:srgbClr val="FF0000"/>
                </a:solidFill>
                <a:latin typeface="Georgia" pitchFamily="18" charset="0"/>
              </a:rPr>
              <a:t>step 6: identification - identifying the specimens (continued)</a:t>
            </a:r>
          </a:p>
          <a:p>
            <a:pPr marL="0" indent="0">
              <a:buNone/>
            </a:pPr>
            <a:r>
              <a:rPr lang="en-US" sz="2000" dirty="0">
                <a:latin typeface="Georgia" pitchFamily="18" charset="0"/>
              </a:rPr>
              <a:t>Once I have identified a plant, I compare the specimen to various photographs of that species for confirmation. But even more useful for confirmation are botanical illustrations, which illustrate each plants specific identifying characteristics better that photographs can. </a:t>
            </a:r>
          </a:p>
        </p:txBody>
      </p:sp>
      <p:sp>
        <p:nvSpPr>
          <p:cNvPr id="9" name="Date Placeholder 3"/>
          <p:cNvSpPr txBox="1">
            <a:spLocks/>
          </p:cNvSpPr>
          <p:nvPr/>
        </p:nvSpPr>
        <p:spPr>
          <a:xfrm>
            <a:off x="762000" y="5105399"/>
            <a:ext cx="3276600" cy="76200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sz="1600" i="1" dirty="0">
              <a:solidFill>
                <a:prstClr val="black"/>
              </a:solidFill>
            </a:endParaRPr>
          </a:p>
        </p:txBody>
      </p:sp>
    </p:spTree>
    <p:extLst>
      <p:ext uri="{BB962C8B-B14F-4D97-AF65-F5344CB8AC3E}">
        <p14:creationId xmlns:p14="http://schemas.microsoft.com/office/powerpoint/2010/main" val="374414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200" b="1" dirty="0">
                <a:solidFill>
                  <a:srgbClr val="FF0000"/>
                </a:solidFill>
                <a:latin typeface="Georgia" pitchFamily="18" charset="0"/>
              </a:rPr>
              <a:t> step 7: cataloging and storage - preserving the specimens</a:t>
            </a:r>
          </a:p>
          <a:p>
            <a:pPr marL="0" indent="0" algn="just">
              <a:buNone/>
            </a:pPr>
            <a:r>
              <a:rPr lang="en-US" sz="2000" dirty="0">
                <a:latin typeface="Georgia" pitchFamily="18" charset="0"/>
              </a:rPr>
              <a:t>Each plant is assigned a number, linking it to the digital database where the corresponding photographs and plant information is stored. To protect the herbarium specimens from damage, I insert each into a transparent, acid- free plastic or paper sleeve, and label it with the identification number, botanical and common name, and place and date of collection. The final specimens are stored in wooden cases to protect them from light damage. Cedar shavings in the cases help deter insect pests. The specimens should be inspected frequently for signs of insect damage, and refrozen (Step 5) if extermination is needed.</a:t>
            </a:r>
          </a:p>
        </p:txBody>
      </p:sp>
    </p:spTree>
    <p:extLst>
      <p:ext uri="{BB962C8B-B14F-4D97-AF65-F5344CB8AC3E}">
        <p14:creationId xmlns:p14="http://schemas.microsoft.com/office/powerpoint/2010/main" val="482932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lumOff val="5000"/>
                  </a:schemeClr>
                </a:solidFill>
                <a:latin typeface="Monotype Corsiva" pitchFamily="66" charset="0"/>
                <a:cs typeface="Zheayr Arabic Alk2" pitchFamily="2" charset="-78"/>
              </a:rPr>
              <a:t>CONTENTS</a:t>
            </a:r>
            <a:endParaRPr lang="ar-IQ" dirty="0">
              <a:solidFill>
                <a:schemeClr val="bg1">
                  <a:lumMod val="95000"/>
                  <a:lumOff val="5000"/>
                </a:schemeClr>
              </a:solidFill>
              <a:latin typeface="Monotype Corsiva" pitchFamily="66" charset="0"/>
              <a:cs typeface="Zheayr Arabic Alk2" pitchFamily="2" charset="-78"/>
            </a:endParaRPr>
          </a:p>
        </p:txBody>
      </p:sp>
      <p:sp>
        <p:nvSpPr>
          <p:cNvPr id="4" name="Content Placeholder 2"/>
          <p:cNvSpPr>
            <a:spLocks noGrp="1"/>
          </p:cNvSpPr>
          <p:nvPr>
            <p:ph idx="1"/>
          </p:nvPr>
        </p:nvSpPr>
        <p:spPr>
          <a:xfrm>
            <a:off x="755576" y="1417638"/>
            <a:ext cx="7931224" cy="5114925"/>
          </a:xfrm>
        </p:spPr>
        <p:txBody>
          <a:bodyPr/>
          <a:lstStyle/>
          <a:p>
            <a:pPr eaLnBrk="1" hangingPunct="1">
              <a:defRPr/>
            </a:pPr>
            <a:r>
              <a:rPr lang="en-US" sz="2400" b="1" dirty="0" smtClean="0">
                <a:solidFill>
                  <a:schemeClr val="bg1">
                    <a:lumMod val="85000"/>
                    <a:lumOff val="15000"/>
                  </a:schemeClr>
                </a:solidFill>
                <a:latin typeface="Georgia" pitchFamily="18" charset="0"/>
              </a:rPr>
              <a:t>Steps of prepare herbarium </a:t>
            </a:r>
            <a:r>
              <a:rPr lang="en-US" sz="2400" b="1" dirty="0" smtClean="0">
                <a:solidFill>
                  <a:schemeClr val="bg1">
                    <a:lumMod val="85000"/>
                    <a:lumOff val="15000"/>
                  </a:schemeClr>
                </a:solidFill>
                <a:latin typeface="Georgia" pitchFamily="18" charset="0"/>
              </a:rPr>
              <a:t>specimen </a:t>
            </a:r>
            <a:endParaRPr lang="en-US" sz="2400" b="1" dirty="0">
              <a:solidFill>
                <a:schemeClr val="bg1">
                  <a:lumMod val="85000"/>
                  <a:lumOff val="15000"/>
                </a:schemeClr>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6652"/>
            <a:ext cx="8229600" cy="5004011"/>
          </a:xfrm>
        </p:spPr>
        <p:txBody>
          <a:bodyPr/>
          <a:lstStyle/>
          <a:p>
            <a:pPr marL="0" indent="0">
              <a:buNone/>
            </a:pPr>
            <a:r>
              <a:rPr lang="ar-IQ" sz="2400" b="1" dirty="0" smtClean="0">
                <a:solidFill>
                  <a:srgbClr val="FF0000"/>
                </a:solidFill>
                <a:latin typeface="Gabriola" pitchFamily="82" charset="0"/>
              </a:rPr>
              <a:t>   </a:t>
            </a:r>
            <a:r>
              <a:rPr lang="en-US" sz="2400" b="1" dirty="0">
                <a:solidFill>
                  <a:srgbClr val="FF0000"/>
                </a:solidFill>
                <a:latin typeface="Georgia" pitchFamily="18" charset="0"/>
              </a:rPr>
              <a:t>Herbarium specimen</a:t>
            </a:r>
            <a:endParaRPr lang="ar-IQ" sz="2400" b="1" dirty="0">
              <a:solidFill>
                <a:srgbClr val="FF0000"/>
              </a:solidFill>
              <a:latin typeface="Georgia" pitchFamily="18" charset="0"/>
            </a:endParaRPr>
          </a:p>
          <a:p>
            <a:pPr marL="0" indent="0">
              <a:buNone/>
            </a:pPr>
            <a:r>
              <a:rPr lang="en-US" sz="2000" dirty="0">
                <a:solidFill>
                  <a:schemeClr val="bg1"/>
                </a:solidFill>
                <a:latin typeface="Georgia" pitchFamily="18" charset="0"/>
              </a:rPr>
              <a:t>is as a pressed plant sample with collection data deposited for future reference. It supports research work and may be examined to verify the identity of the specific plant used in a study</a:t>
            </a:r>
            <a:endParaRPr lang="ar-IQ" sz="2000" dirty="0">
              <a:solidFill>
                <a:schemeClr val="bg1"/>
              </a:solidFill>
              <a:latin typeface="Georgia"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1938338"/>
            <a:ext cx="4596316"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48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marL="342900" lvl="0" indent="-342900">
              <a:spcBef>
                <a:spcPct val="20000"/>
              </a:spcBef>
            </a:pPr>
            <a:r>
              <a:rPr lang="en-US" sz="2000" b="1" dirty="0">
                <a:solidFill>
                  <a:srgbClr val="FF0000"/>
                </a:solidFill>
                <a:latin typeface="Georgia" pitchFamily="18" charset="0"/>
                <a:ea typeface="+mn-ea"/>
                <a:cs typeface="+mn-cs"/>
              </a:rPr>
              <a:t>Initial Preparations</a:t>
            </a:r>
            <a:br>
              <a:rPr lang="en-US" sz="2000" b="1" dirty="0">
                <a:solidFill>
                  <a:srgbClr val="FF0000"/>
                </a:solidFill>
                <a:latin typeface="Georgia" pitchFamily="18" charset="0"/>
                <a:ea typeface="+mn-ea"/>
                <a:cs typeface="+mn-cs"/>
              </a:rPr>
            </a:br>
            <a:r>
              <a:rPr lang="en-US" sz="2000" b="1" dirty="0">
                <a:solidFill>
                  <a:srgbClr val="FF0000"/>
                </a:solidFill>
                <a:latin typeface="Georgia" pitchFamily="18" charset="0"/>
                <a:ea typeface="+mn-ea"/>
                <a:cs typeface="+mn-cs"/>
              </a:rPr>
              <a:t>Preplanning for the preparation of voucher specimens is crucial.</a:t>
            </a:r>
            <a:br>
              <a:rPr lang="en-US" sz="2000" b="1" dirty="0">
                <a:solidFill>
                  <a:srgbClr val="FF0000"/>
                </a:solidFill>
                <a:latin typeface="Georgia" pitchFamily="18" charset="0"/>
                <a:ea typeface="+mn-ea"/>
                <a:cs typeface="+mn-cs"/>
              </a:rPr>
            </a:br>
            <a:endParaRPr lang="en-US" sz="2000" b="1" dirty="0">
              <a:solidFill>
                <a:srgbClr val="FF0000"/>
              </a:solidFill>
              <a:latin typeface="Georgia" pitchFamily="18" charset="0"/>
              <a:ea typeface="+mn-ea"/>
              <a:cs typeface="+mn-cs"/>
            </a:endParaRPr>
          </a:p>
        </p:txBody>
      </p:sp>
      <p:sp>
        <p:nvSpPr>
          <p:cNvPr id="3" name="Content Placeholder 2"/>
          <p:cNvSpPr>
            <a:spLocks noGrp="1"/>
          </p:cNvSpPr>
          <p:nvPr>
            <p:ph idx="1"/>
          </p:nvPr>
        </p:nvSpPr>
        <p:spPr>
          <a:xfrm>
            <a:off x="457200" y="1210234"/>
            <a:ext cx="8229600" cy="5279105"/>
          </a:xfrm>
        </p:spPr>
        <p:txBody>
          <a:bodyPr/>
          <a:lstStyle/>
          <a:p>
            <a:pPr lvl="0" algn="just"/>
            <a:r>
              <a:rPr lang="en-US" sz="2000" b="1" dirty="0">
                <a:solidFill>
                  <a:srgbClr val="000000"/>
                </a:solidFill>
                <a:latin typeface="Georgia" pitchFamily="18" charset="0"/>
              </a:rPr>
              <a:t>Target your collection locations and date periods </a:t>
            </a:r>
            <a:r>
              <a:rPr lang="en-US" sz="2000" dirty="0">
                <a:solidFill>
                  <a:srgbClr val="000000"/>
                </a:solidFill>
                <a:latin typeface="Georgia" pitchFamily="18" charset="0"/>
              </a:rPr>
              <a:t>to obtain useful specimens. Existing herbarium specimens and published research should be of help.</a:t>
            </a:r>
          </a:p>
          <a:p>
            <a:pPr lvl="0" algn="just"/>
            <a:r>
              <a:rPr lang="en-US" sz="2000" b="1" dirty="0">
                <a:solidFill>
                  <a:srgbClr val="000000"/>
                </a:solidFill>
                <a:latin typeface="Georgia" pitchFamily="18" charset="0"/>
              </a:rPr>
              <a:t>Obtain collection permits from appropriate agencies </a:t>
            </a:r>
            <a:r>
              <a:rPr lang="en-US" sz="2000" dirty="0">
                <a:solidFill>
                  <a:srgbClr val="000000"/>
                </a:solidFill>
                <a:latin typeface="Georgia" pitchFamily="18" charset="0"/>
              </a:rPr>
              <a:t>(this can take months to a year). An understanding of export and import regulations should also be considered for international work.</a:t>
            </a:r>
          </a:p>
          <a:p>
            <a:pPr lvl="0" algn="just"/>
            <a:r>
              <a:rPr lang="en-US" sz="2000" b="1" dirty="0">
                <a:solidFill>
                  <a:srgbClr val="000000"/>
                </a:solidFill>
                <a:latin typeface="Georgia" pitchFamily="18" charset="0"/>
              </a:rPr>
              <a:t>Establish official contact with government</a:t>
            </a:r>
            <a:r>
              <a:rPr lang="en-US" sz="2000" dirty="0">
                <a:solidFill>
                  <a:srgbClr val="000000"/>
                </a:solidFill>
                <a:latin typeface="Georgia" pitchFamily="18" charset="0"/>
              </a:rPr>
              <a:t>, herbarium, and research personnel in the area you will be working. This is required by law in most countries.</a:t>
            </a:r>
          </a:p>
          <a:p>
            <a:pPr lvl="0" algn="just"/>
            <a:r>
              <a:rPr lang="en-US" sz="2000" b="1" dirty="0">
                <a:solidFill>
                  <a:srgbClr val="000000"/>
                </a:solidFill>
                <a:latin typeface="Georgia" pitchFamily="18" charset="0"/>
              </a:rPr>
              <a:t>Make arrangements with a herbarium to deposit your specimens. </a:t>
            </a:r>
            <a:endParaRPr lang="ar-IQ" sz="2000" b="1" dirty="0" smtClean="0">
              <a:solidFill>
                <a:srgbClr val="000000"/>
              </a:solidFill>
              <a:latin typeface="Georgia" pitchFamily="18" charset="0"/>
            </a:endParaRPr>
          </a:p>
          <a:p>
            <a:pPr lvl="0" algn="just"/>
            <a:r>
              <a:rPr lang="en-US" sz="2000" b="1" dirty="0" smtClean="0">
                <a:solidFill>
                  <a:srgbClr val="000000"/>
                </a:solidFill>
                <a:latin typeface="Georgia" pitchFamily="18" charset="0"/>
              </a:rPr>
              <a:t>Assess </a:t>
            </a:r>
            <a:r>
              <a:rPr lang="en-US" sz="2000" b="1" dirty="0">
                <a:solidFill>
                  <a:srgbClr val="000000"/>
                </a:solidFill>
                <a:latin typeface="Georgia" pitchFamily="18" charset="0"/>
              </a:rPr>
              <a:t>and purchase collecting equipment and supplies</a:t>
            </a:r>
            <a:r>
              <a:rPr lang="en-US" sz="2000" dirty="0">
                <a:solidFill>
                  <a:srgbClr val="000000"/>
                </a:solidFill>
                <a:latin typeface="Georgia" pitchFamily="18" charset="0"/>
              </a:rPr>
              <a:t>: consider what you will need to prepare the specimens, e.g., plant press, plant drier, pruning shears, shovels, pressing papers, markers to write on the pressing papers.</a:t>
            </a:r>
          </a:p>
          <a:p>
            <a:endParaRPr lang="en-US" dirty="0">
              <a:latin typeface="Georgia" pitchFamily="18" charset="0"/>
            </a:endParaRPr>
          </a:p>
        </p:txBody>
      </p:sp>
    </p:spTree>
    <p:extLst>
      <p:ext uri="{BB962C8B-B14F-4D97-AF65-F5344CB8AC3E}">
        <p14:creationId xmlns:p14="http://schemas.microsoft.com/office/powerpoint/2010/main" val="4064580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459788" cy="946150"/>
          </a:xfrm>
        </p:spPr>
        <p:txBody>
          <a:bodyPr/>
          <a:lstStyle/>
          <a:p>
            <a:pPr algn="l">
              <a:defRPr/>
            </a:pPr>
            <a:r>
              <a:rPr lang="en-US" sz="2800" b="1" dirty="0">
                <a:solidFill>
                  <a:srgbClr val="FF0000"/>
                </a:solidFill>
                <a:latin typeface="Georgia" pitchFamily="18" charset="0"/>
              </a:rPr>
              <a:t>step 1: collecting - where to collect</a:t>
            </a:r>
          </a:p>
        </p:txBody>
      </p:sp>
      <p:sp>
        <p:nvSpPr>
          <p:cNvPr id="22531" name="Content Placeholder 2"/>
          <p:cNvSpPr>
            <a:spLocks noGrp="1"/>
          </p:cNvSpPr>
          <p:nvPr>
            <p:ph idx="1"/>
          </p:nvPr>
        </p:nvSpPr>
        <p:spPr>
          <a:xfrm>
            <a:off x="457200" y="727075"/>
            <a:ext cx="8229600" cy="6130925"/>
          </a:xfrm>
          <a:noFill/>
        </p:spPr>
        <p:txBody>
          <a:bodyPr/>
          <a:lstStyle/>
          <a:p>
            <a:pPr marL="0" indent="0">
              <a:lnSpc>
                <a:spcPct val="150000"/>
              </a:lnSpc>
              <a:buNone/>
              <a:defRPr/>
            </a:pPr>
            <a:r>
              <a:rPr lang="en-US" sz="2000" dirty="0">
                <a:solidFill>
                  <a:schemeClr val="bg1"/>
                </a:solidFill>
                <a:latin typeface="Georgia" pitchFamily="18" charset="0"/>
              </a:rPr>
              <a:t>When looking for specimens to add to your herbarium, the best places to look are along edges- here is where you will find the most diversity. Look along pathways, and field and woodland borders. Fence lines and railways also have a great variety, as the plants here are protected from the frequent trimming other areas are subjected to. Never collect from private property, and use caution along roadways! </a:t>
            </a:r>
          </a:p>
        </p:txBody>
      </p:sp>
      <p:sp>
        <p:nvSpPr>
          <p:cNvPr id="2" name="AutoShape 2" descr="Wheat grain after harvest contaminated with weed seeds cleavers Galium  aparine and wild oats Avena fatua Stock Photo - Ala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4080"/>
              </a:solidFill>
            </a:endParaRPr>
          </a:p>
        </p:txBody>
      </p:sp>
    </p:spTree>
    <p:extLst>
      <p:ext uri="{BB962C8B-B14F-4D97-AF65-F5344CB8AC3E}">
        <p14:creationId xmlns:p14="http://schemas.microsoft.com/office/powerpoint/2010/main" val="15780255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516724"/>
          </a:xfrm>
        </p:spPr>
        <p:txBody>
          <a:bodyPr/>
          <a:lstStyle/>
          <a:p>
            <a:r>
              <a:rPr lang="en-US" b="1" dirty="0">
                <a:solidFill>
                  <a:srgbClr val="FF0000"/>
                </a:solidFill>
                <a:latin typeface="Georgia" pitchFamily="18" charset="0"/>
              </a:rPr>
              <a:t>step 1: collecting - what to </a:t>
            </a:r>
            <a:r>
              <a:rPr lang="en-US" b="1" dirty="0" smtClean="0">
                <a:solidFill>
                  <a:srgbClr val="FF0000"/>
                </a:solidFill>
                <a:latin typeface="Georgia" pitchFamily="18" charset="0"/>
              </a:rPr>
              <a:t>collect</a:t>
            </a:r>
          </a:p>
          <a:p>
            <a:pPr marL="0" indent="0" algn="just">
              <a:buNone/>
            </a:pPr>
            <a:r>
              <a:rPr lang="en-US" sz="2000" dirty="0" smtClean="0">
                <a:solidFill>
                  <a:schemeClr val="bg1"/>
                </a:solidFill>
                <a:latin typeface="Georgia" pitchFamily="18" charset="0"/>
              </a:rPr>
              <a:t>Plants </a:t>
            </a:r>
            <a:r>
              <a:rPr lang="en-US" sz="2000" dirty="0">
                <a:solidFill>
                  <a:schemeClr val="bg1"/>
                </a:solidFill>
                <a:latin typeface="Georgia" pitchFamily="18" charset="0"/>
              </a:rPr>
              <a:t>are easiest to identify when flowering and press best when they have fresh blooms. Keep an eye out for plants that are close to blooming, and collect a sample as soon as the flowers open! Always collect healthy, pest-free, and dry specimens- all these things will ensure a better quality press. Be sure to collect all parts of the plant that can help in identification, including flowers, seed pods, and basal leaves if they differ from those on the stem</a:t>
            </a:r>
            <a:r>
              <a:rPr lang="en-US" sz="2000" dirty="0" smtClean="0">
                <a:solidFill>
                  <a:schemeClr val="bg1"/>
                </a:solidFill>
                <a:latin typeface="Georgia" pitchFamily="18" charset="0"/>
              </a:rPr>
              <a:t>.</a:t>
            </a:r>
          </a:p>
          <a:p>
            <a:pPr marL="0" indent="0" algn="just">
              <a:buNone/>
            </a:pPr>
            <a:endParaRPr lang="en-US" sz="2000" dirty="0">
              <a:solidFill>
                <a:schemeClr val="bg1"/>
              </a:solidFill>
              <a:latin typeface="Georgia" pitchFamily="18" charset="0"/>
            </a:endParaRPr>
          </a:p>
          <a:p>
            <a:pPr marL="0" indent="0" algn="just">
              <a:buNone/>
            </a:pPr>
            <a:r>
              <a:rPr lang="en-US" sz="2000" b="1" dirty="0" smtClean="0">
                <a:solidFill>
                  <a:srgbClr val="FF0000"/>
                </a:solidFill>
                <a:latin typeface="Georgia" pitchFamily="18" charset="0"/>
              </a:rPr>
              <a:t>Note</a:t>
            </a:r>
            <a:endParaRPr lang="en-US" sz="2000" dirty="0">
              <a:solidFill>
                <a:schemeClr val="bg1"/>
              </a:solidFill>
              <a:latin typeface="Georgia" pitchFamily="18" charset="0"/>
            </a:endParaRPr>
          </a:p>
          <a:p>
            <a:pPr marL="0" indent="0" algn="just">
              <a:buNone/>
            </a:pPr>
            <a:r>
              <a:rPr lang="en-US" sz="2000" dirty="0" smtClean="0">
                <a:solidFill>
                  <a:srgbClr val="FF0000"/>
                </a:solidFill>
                <a:latin typeface="Georgia" pitchFamily="18" charset="0"/>
              </a:rPr>
              <a:t>unique </a:t>
            </a:r>
            <a:r>
              <a:rPr lang="en-US" sz="2000" dirty="0">
                <a:solidFill>
                  <a:srgbClr val="FF0000"/>
                </a:solidFill>
                <a:latin typeface="Georgia" pitchFamily="18" charset="0"/>
              </a:rPr>
              <a:t>characteristics, such as smell, texture, height, and general growing conditions, all of which will aid in identification but are not necessarily noticeable in a dried specimen. Be sure to keep record of the date each specimen was collected</a:t>
            </a:r>
            <a:r>
              <a:rPr lang="en-US" sz="2000" dirty="0">
                <a:solidFill>
                  <a:schemeClr val="bg1"/>
                </a:solidFill>
                <a:latin typeface="Georgia" pitchFamily="18" charset="0"/>
              </a:rPr>
              <a:t>! </a:t>
            </a:r>
            <a:endParaRPr lang="en-US" sz="2000" dirty="0" smtClean="0">
              <a:solidFill>
                <a:schemeClr val="bg1"/>
              </a:solidFill>
              <a:latin typeface="Georgia" pitchFamily="18" charset="0"/>
            </a:endParaRPr>
          </a:p>
        </p:txBody>
      </p:sp>
    </p:spTree>
    <p:extLst>
      <p:ext uri="{BB962C8B-B14F-4D97-AF65-F5344CB8AC3E}">
        <p14:creationId xmlns:p14="http://schemas.microsoft.com/office/powerpoint/2010/main" val="422416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42" y="274638"/>
            <a:ext cx="8975340" cy="1143000"/>
          </a:xfrm>
        </p:spPr>
        <p:txBody>
          <a:bodyPr/>
          <a:lstStyle/>
          <a:p>
            <a:r>
              <a:rPr lang="en-US" sz="2800" b="1" dirty="0">
                <a:solidFill>
                  <a:srgbClr val="FF0000"/>
                </a:solidFill>
                <a:latin typeface="Georgia" pitchFamily="18" charset="0"/>
              </a:rPr>
              <a:t>step 2: preparation - protecting the specimens</a:t>
            </a:r>
          </a:p>
        </p:txBody>
      </p:sp>
      <p:sp>
        <p:nvSpPr>
          <p:cNvPr id="3" name="Content Placeholder 2"/>
          <p:cNvSpPr>
            <a:spLocks noGrp="1"/>
          </p:cNvSpPr>
          <p:nvPr>
            <p:ph idx="1"/>
          </p:nvPr>
        </p:nvSpPr>
        <p:spPr>
          <a:xfrm>
            <a:off x="457200" y="1304764"/>
            <a:ext cx="8229600" cy="5004556"/>
          </a:xfrm>
        </p:spPr>
        <p:txBody>
          <a:bodyPr/>
          <a:lstStyle/>
          <a:p>
            <a:pPr marL="0" indent="0" algn="just">
              <a:buNone/>
            </a:pPr>
            <a:r>
              <a:rPr lang="en-US" sz="2000" dirty="0">
                <a:solidFill>
                  <a:schemeClr val="bg1"/>
                </a:solidFill>
                <a:latin typeface="Georgia" pitchFamily="18" charset="0"/>
              </a:rPr>
              <a:t>After collecting, protect the specimens from damage during transport. Place them in sealable plastic bags within a sturdy leather satchel to help retain moisture and to protect them from both heat and breakage. For best results, press the plants immediately after returning from collecting. Recover slightly wilted plants by placing the stems in water for a short time prior to pressing, making sure to dry them again thoroughly before adding them to the press. If pressing must be </a:t>
            </a:r>
            <a:r>
              <a:rPr lang="en-US" sz="2000" dirty="0" smtClean="0">
                <a:solidFill>
                  <a:schemeClr val="bg1"/>
                </a:solidFill>
                <a:latin typeface="Georgia" pitchFamily="18" charset="0"/>
              </a:rPr>
              <a:t>delayed,</a:t>
            </a:r>
            <a:r>
              <a:rPr lang="ar-IQ" sz="2000" dirty="0" smtClean="0">
                <a:solidFill>
                  <a:schemeClr val="bg1"/>
                </a:solidFill>
                <a:latin typeface="Georgia" pitchFamily="18" charset="0"/>
              </a:rPr>
              <a:t> </a:t>
            </a:r>
            <a:r>
              <a:rPr lang="en-US" sz="2000" dirty="0" smtClean="0">
                <a:solidFill>
                  <a:schemeClr val="bg1"/>
                </a:solidFill>
                <a:latin typeface="Georgia" pitchFamily="18" charset="0"/>
              </a:rPr>
              <a:t>some </a:t>
            </a:r>
            <a:r>
              <a:rPr lang="en-US" sz="2000" dirty="0">
                <a:solidFill>
                  <a:schemeClr val="bg1"/>
                </a:solidFill>
                <a:latin typeface="Georgia" pitchFamily="18" charset="0"/>
              </a:rPr>
              <a:t>sturdier plants can tolerate being stored in the refrigerator in their plastic bags for up to a day’s time</a:t>
            </a:r>
            <a:r>
              <a:rPr lang="en-US" sz="2400" dirty="0">
                <a:solidFill>
                  <a:schemeClr val="bg1"/>
                </a:solidFill>
                <a:latin typeface="Georgia" pitchFamily="18" charset="0"/>
              </a:rPr>
              <a:t>.</a:t>
            </a:r>
          </a:p>
          <a:p>
            <a:pPr marL="0" indent="0">
              <a:buNone/>
            </a:pPr>
            <a:endParaRPr lang="en-US" sz="2000" dirty="0">
              <a:solidFill>
                <a:schemeClr val="bg1"/>
              </a:solidFill>
            </a:endParaRPr>
          </a:p>
        </p:txBody>
      </p:sp>
    </p:spTree>
    <p:extLst>
      <p:ext uri="{BB962C8B-B14F-4D97-AF65-F5344CB8AC3E}">
        <p14:creationId xmlns:p14="http://schemas.microsoft.com/office/powerpoint/2010/main" val="358403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544616"/>
          </a:xfrm>
        </p:spPr>
        <p:txBody>
          <a:bodyPr/>
          <a:lstStyle/>
          <a:p>
            <a:pPr marL="0" indent="0" algn="just">
              <a:lnSpc>
                <a:spcPct val="150000"/>
              </a:lnSpc>
              <a:buNone/>
            </a:pPr>
            <a:r>
              <a:rPr lang="en-US" sz="2400" b="1" dirty="0">
                <a:solidFill>
                  <a:srgbClr val="FF0000"/>
                </a:solidFill>
                <a:latin typeface="Georgia" pitchFamily="18" charset="0"/>
              </a:rPr>
              <a:t>step 2: preparation - arranging the specimens</a:t>
            </a:r>
          </a:p>
          <a:p>
            <a:pPr marL="0" indent="0" algn="just">
              <a:buNone/>
            </a:pPr>
            <a:r>
              <a:rPr lang="en-US" sz="2000" dirty="0" smtClean="0">
                <a:solidFill>
                  <a:schemeClr val="bg1"/>
                </a:solidFill>
                <a:latin typeface="Georgia" pitchFamily="18" charset="0"/>
              </a:rPr>
              <a:t>I </a:t>
            </a:r>
            <a:r>
              <a:rPr lang="en-US" sz="2000" dirty="0">
                <a:solidFill>
                  <a:schemeClr val="bg1"/>
                </a:solidFill>
                <a:latin typeface="Georgia" pitchFamily="18" charset="0"/>
              </a:rPr>
              <a:t>use sheets of thin plywood, with sheets of parchment paper above and below the plant for pressing. I personally have had the best results using parchment paper as opposed to newsprint, which can pull the color from the blossoms. Do note, that I work mostly with delicate wildflowers, for which this method works well. Plants with a higher moisture content, such as garden varieties with double blooms or those with succulent leaves, may require newsprint to wick the extra moisture away and prevent molding. </a:t>
            </a:r>
          </a:p>
        </p:txBody>
      </p:sp>
    </p:spTree>
    <p:extLst>
      <p:ext uri="{BB962C8B-B14F-4D97-AF65-F5344CB8AC3E}">
        <p14:creationId xmlns:p14="http://schemas.microsoft.com/office/powerpoint/2010/main" val="2971717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56692"/>
            <a:ext cx="8229600" cy="4643971"/>
          </a:xfrm>
        </p:spPr>
        <p:txBody>
          <a:bodyPr/>
          <a:lstStyle/>
          <a:p>
            <a:pPr marL="0" lvl="0" indent="0" algn="just">
              <a:buNone/>
            </a:pPr>
            <a:r>
              <a:rPr lang="en-US" sz="2000" dirty="0">
                <a:solidFill>
                  <a:srgbClr val="000000"/>
                </a:solidFill>
                <a:latin typeface="Georgia" pitchFamily="18" charset="0"/>
              </a:rPr>
              <a:t>To ensure that the plants dry evenly, place only plants with similar thicknesses and moisture content together on a single layer. Arrange plants to minimize overlapping parts, taking extra care to isolate the blooms. The arrangement should highlight special parts of the plant that are critical for identification, such as leaf backs or cross-sections of flowers. To hold plants in the desired place, I use strips of the parchment paper and transparent tape, avoiding contact between the blossoms and the tape. When arranging the plant, be mindful of the natural structure of the plant to avoid unnatural-looking compositions.</a:t>
            </a:r>
          </a:p>
          <a:p>
            <a:endParaRPr lang="en-US" dirty="0"/>
          </a:p>
        </p:txBody>
      </p:sp>
    </p:spTree>
    <p:extLst>
      <p:ext uri="{BB962C8B-B14F-4D97-AF65-F5344CB8AC3E}">
        <p14:creationId xmlns:p14="http://schemas.microsoft.com/office/powerpoint/2010/main" val="3244987413"/>
      </p:ext>
    </p:extLst>
  </p:cSld>
  <p:clrMapOvr>
    <a:masterClrMapping/>
  </p:clrMapOvr>
</p:sld>
</file>

<file path=ppt/theme/theme1.xml><?xml version="1.0" encoding="utf-8"?>
<a:theme xmlns:a="http://schemas.openxmlformats.org/drawingml/2006/main" name="Default Design">
  <a:themeElements>
    <a:clrScheme name="">
      <a:dk1>
        <a:srgbClr val="004080"/>
      </a:dk1>
      <a:lt1>
        <a:srgbClr val="004080"/>
      </a:lt1>
      <a:dk2>
        <a:srgbClr val="000000"/>
      </a:dk2>
      <a:lt2>
        <a:srgbClr val="FF0080"/>
      </a:lt2>
      <a:accent1>
        <a:srgbClr val="66CCFF"/>
      </a:accent1>
      <a:accent2>
        <a:srgbClr val="333399"/>
      </a:accent2>
      <a:accent3>
        <a:srgbClr val="AAAAAA"/>
      </a:accent3>
      <a:accent4>
        <a:srgbClr val="00356C"/>
      </a:accent4>
      <a:accent5>
        <a:srgbClr val="B8E2FF"/>
      </a:accent5>
      <a:accent6>
        <a:srgbClr val="2D2D8A"/>
      </a:accent6>
      <a:hlink>
        <a:srgbClr val="66CCFF"/>
      </a:hlink>
      <a:folHlink>
        <a:srgbClr val="004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3747</TotalTime>
  <Words>1354</Words>
  <Application>Microsoft Office PowerPoint</Application>
  <PresentationFormat>On-screen Show (4:3)</PresentationFormat>
  <Paragraphs>52</Paragraphs>
  <Slides>16</Slides>
  <Notes>3</Notes>
  <HiddenSlides>0</HiddenSlides>
  <MMClips>0</MMClips>
  <ScaleCrop>false</ScaleCrop>
  <HeadingPairs>
    <vt:vector size="6" baseType="variant">
      <vt:variant>
        <vt:lpstr>Theme</vt:lpstr>
      </vt:variant>
      <vt:variant>
        <vt:i4>2</vt:i4>
      </vt:variant>
      <vt:variant>
        <vt:lpstr>Slide Titles</vt:lpstr>
      </vt:variant>
      <vt:variant>
        <vt:i4>16</vt:i4>
      </vt:variant>
      <vt:variant>
        <vt:lpstr>Custom Shows</vt:lpstr>
      </vt:variant>
      <vt:variant>
        <vt:i4>1</vt:i4>
      </vt:variant>
    </vt:vector>
  </HeadingPairs>
  <TitlesOfParts>
    <vt:vector size="19" baseType="lpstr">
      <vt:lpstr>Default Design</vt:lpstr>
      <vt:lpstr>1_Office Theme</vt:lpstr>
      <vt:lpstr> weed and weed control </vt:lpstr>
      <vt:lpstr>CONTENTS</vt:lpstr>
      <vt:lpstr>PowerPoint Presentation</vt:lpstr>
      <vt:lpstr>Initial Preparations Preplanning for the preparation of voucher specimens is crucial. </vt:lpstr>
      <vt:lpstr>step 1: collecting - where to collect</vt:lpstr>
      <vt:lpstr>PowerPoint Presentation</vt:lpstr>
      <vt:lpstr>step 2: preparation - protecting the specimens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Template</dc:title>
  <dc:creator>Presentation Magazine</dc:creator>
  <cp:lastModifiedBy>START</cp:lastModifiedBy>
  <cp:revision>253</cp:revision>
  <dcterms:modified xsi:type="dcterms:W3CDTF">2022-04-05T12:30:15Z</dcterms:modified>
</cp:coreProperties>
</file>