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lstStyle/>
          <a:p>
            <a:r>
              <a:rPr lang="en-US" dirty="0" smtClean="0"/>
              <a:t>Parts of Plant</a:t>
            </a:r>
            <a:br>
              <a:rPr lang="en-US" dirty="0" smtClean="0"/>
            </a:br>
            <a:endParaRPr lang="en-US" b="1" dirty="0">
              <a:latin typeface="MV Boli" pitchFamily="2" charset="0"/>
              <a:cs typeface="MV Boli" pitchFamily="2"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133600"/>
            <a:ext cx="30480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9600" y="5486400"/>
            <a:ext cx="1600200" cy="369332"/>
          </a:xfrm>
          <a:prstGeom prst="rect">
            <a:avLst/>
          </a:prstGeom>
        </p:spPr>
        <p:txBody>
          <a:bodyPr wrap="square">
            <a:spAutoFit/>
          </a:bodyPr>
          <a:lstStyle/>
          <a:p>
            <a:pPr algn="ctr"/>
            <a:r>
              <a:rPr lang="en-US" dirty="0">
                <a:latin typeface="Harlow Solid Italic" pitchFamily="82" charset="0"/>
              </a:rPr>
              <a:t>Lecture 3</a:t>
            </a:r>
          </a:p>
        </p:txBody>
      </p:sp>
    </p:spTree>
    <p:extLst>
      <p:ext uri="{BB962C8B-B14F-4D97-AF65-F5344CB8AC3E}">
        <p14:creationId xmlns:p14="http://schemas.microsoft.com/office/powerpoint/2010/main" val="319091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771" y="1618343"/>
            <a:ext cx="6324600" cy="3139321"/>
          </a:xfrm>
          <a:prstGeom prst="rect">
            <a:avLst/>
          </a:prstGeom>
        </p:spPr>
        <p:txBody>
          <a:bodyPr wrap="square">
            <a:spAutoFit/>
          </a:bodyPr>
          <a:lstStyle/>
          <a:p>
            <a:pPr marL="285750" indent="-285750" algn="just">
              <a:buFont typeface="Wingdings" pitchFamily="2" charset="2"/>
              <a:buChar char="v"/>
            </a:pPr>
            <a:r>
              <a:rPr lang="en-US" sz="2000" dirty="0"/>
              <a:t>Plants are one of the most essential living organisms on earth. They are immensely beneficial to both animals and human beings. They produce oxygen which is crucial for the survival of living </a:t>
            </a:r>
            <a:r>
              <a:rPr lang="en-US" sz="2000" dirty="0" smtClean="0"/>
              <a:t>organisms. </a:t>
            </a:r>
            <a:r>
              <a:rPr lang="en-US" sz="2000" dirty="0"/>
              <a:t>Overall, different parts of plants have different roles to perform</a:t>
            </a:r>
            <a:r>
              <a:rPr lang="en-US" sz="2000" dirty="0" smtClean="0"/>
              <a:t>.</a:t>
            </a:r>
          </a:p>
          <a:p>
            <a:pPr marL="285750" indent="-285750" algn="just">
              <a:buFont typeface="Wingdings" pitchFamily="2" charset="2"/>
              <a:buChar char="v"/>
            </a:pPr>
            <a:endParaRPr lang="en-US" sz="2000" dirty="0"/>
          </a:p>
          <a:p>
            <a:pPr algn="just"/>
            <a:endParaRPr lang="en-US" sz="2000" dirty="0" smtClean="0"/>
          </a:p>
          <a:p>
            <a:pPr marL="285750" indent="-285750" algn="just">
              <a:buFont typeface="Wingdings" pitchFamily="2" charset="2"/>
              <a:buChar char="v"/>
            </a:pPr>
            <a:r>
              <a:rPr lang="en-US" sz="2000" dirty="0" smtClean="0"/>
              <a:t>They </a:t>
            </a:r>
            <a:r>
              <a:rPr lang="en-US" sz="2000" dirty="0"/>
              <a:t>act as a source of food and oxygen and maintain the ecological balance</a:t>
            </a:r>
            <a:r>
              <a:rPr lang="en-US" sz="2000" dirty="0" smtClean="0"/>
              <a:t>.</a:t>
            </a:r>
          </a:p>
          <a:p>
            <a:pPr algn="just"/>
            <a:endParaRPr lang="en-US" dirty="0" smtClean="0"/>
          </a:p>
        </p:txBody>
      </p:sp>
      <p:sp>
        <p:nvSpPr>
          <p:cNvPr id="3" name="Title 2"/>
          <p:cNvSpPr>
            <a:spLocks noGrp="1"/>
          </p:cNvSpPr>
          <p:nvPr>
            <p:ph type="title"/>
          </p:nvPr>
        </p:nvSpPr>
        <p:spPr/>
        <p:txBody>
          <a:bodyPr>
            <a:normAutofit/>
          </a:bodyPr>
          <a:lstStyle/>
          <a:p>
            <a:r>
              <a:rPr lang="en-US" sz="4000" b="1" dirty="0">
                <a:solidFill>
                  <a:srgbClr val="00B050"/>
                </a:solidFill>
              </a:rPr>
              <a:t>Parts of </a:t>
            </a:r>
            <a:r>
              <a:rPr lang="en-US" sz="4000" b="1" dirty="0" smtClean="0">
                <a:solidFill>
                  <a:srgbClr val="00B050"/>
                </a:solidFill>
              </a:rPr>
              <a:t>Plant</a:t>
            </a:r>
            <a:endParaRPr lang="en-US" sz="4000" b="1" dirty="0">
              <a:solidFill>
                <a:srgbClr val="00B050"/>
              </a:solidFill>
            </a:endParaRPr>
          </a:p>
        </p:txBody>
      </p:sp>
    </p:spTree>
    <p:extLst>
      <p:ext uri="{BB962C8B-B14F-4D97-AF65-F5344CB8AC3E}">
        <p14:creationId xmlns:p14="http://schemas.microsoft.com/office/powerpoint/2010/main" val="1454213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676400"/>
            <a:ext cx="3352800" cy="2677656"/>
          </a:xfrm>
          <a:prstGeom prst="rect">
            <a:avLst/>
          </a:prstGeom>
        </p:spPr>
        <p:txBody>
          <a:bodyPr wrap="square">
            <a:spAutoFit/>
          </a:bodyPr>
          <a:lstStyle/>
          <a:p>
            <a:r>
              <a:rPr lang="en-US" sz="2400" dirty="0" smtClean="0"/>
              <a:t>The </a:t>
            </a:r>
            <a:r>
              <a:rPr lang="en-US" sz="2400" dirty="0"/>
              <a:t>main parts of a plant include:</a:t>
            </a:r>
          </a:p>
          <a:p>
            <a:endParaRPr lang="en-US" sz="2000" dirty="0">
              <a:solidFill>
                <a:srgbClr val="FF0000"/>
              </a:solidFill>
            </a:endParaRPr>
          </a:p>
          <a:p>
            <a:pPr marL="342900" indent="-342900">
              <a:buFont typeface="Arial" pitchFamily="34" charset="0"/>
              <a:buChar char="•"/>
            </a:pPr>
            <a:r>
              <a:rPr lang="en-US" sz="2000" b="1" dirty="0">
                <a:solidFill>
                  <a:srgbClr val="FF0000"/>
                </a:solidFill>
                <a:latin typeface="MV Boli" pitchFamily="2" charset="0"/>
                <a:cs typeface="MV Boli" pitchFamily="2" charset="0"/>
              </a:rPr>
              <a:t>Roots</a:t>
            </a:r>
          </a:p>
          <a:p>
            <a:pPr marL="342900" indent="-342900">
              <a:buFont typeface="Arial" pitchFamily="34" charset="0"/>
              <a:buChar char="•"/>
            </a:pPr>
            <a:r>
              <a:rPr lang="en-US" sz="2000" b="1" dirty="0">
                <a:solidFill>
                  <a:srgbClr val="FF0000"/>
                </a:solidFill>
                <a:latin typeface="MV Boli" pitchFamily="2" charset="0"/>
                <a:cs typeface="MV Boli" pitchFamily="2" charset="0"/>
              </a:rPr>
              <a:t>Stem</a:t>
            </a:r>
          </a:p>
          <a:p>
            <a:pPr marL="342900" indent="-342900">
              <a:buFont typeface="Arial" pitchFamily="34" charset="0"/>
              <a:buChar char="•"/>
            </a:pPr>
            <a:r>
              <a:rPr lang="en-US" sz="2000" b="1" dirty="0">
                <a:solidFill>
                  <a:srgbClr val="FF0000"/>
                </a:solidFill>
                <a:latin typeface="MV Boli" pitchFamily="2" charset="0"/>
                <a:cs typeface="MV Boli" pitchFamily="2" charset="0"/>
              </a:rPr>
              <a:t>Leaves</a:t>
            </a:r>
          </a:p>
          <a:p>
            <a:pPr marL="342900" indent="-342900">
              <a:buFont typeface="Arial" pitchFamily="34" charset="0"/>
              <a:buChar char="•"/>
            </a:pPr>
            <a:r>
              <a:rPr lang="en-US" sz="2000" b="1" dirty="0">
                <a:solidFill>
                  <a:srgbClr val="FF0000"/>
                </a:solidFill>
                <a:latin typeface="MV Boli" pitchFamily="2" charset="0"/>
                <a:cs typeface="MV Boli" pitchFamily="2" charset="0"/>
              </a:rPr>
              <a:t>Flowers</a:t>
            </a:r>
          </a:p>
          <a:p>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32000"/>
            <a:ext cx="4865687" cy="56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r>
              <a:rPr lang="en-US" dirty="0"/>
              <a:t>Parts Of </a:t>
            </a:r>
            <a:r>
              <a:rPr lang="en-US" dirty="0" smtClean="0"/>
              <a:t>Plant</a:t>
            </a:r>
            <a:r>
              <a:rPr lang="en-US" dirty="0"/>
              <a:t/>
            </a:r>
            <a:br>
              <a:rPr lang="en-US" dirty="0"/>
            </a:br>
            <a:endParaRPr lang="en-US" dirty="0"/>
          </a:p>
        </p:txBody>
      </p:sp>
    </p:spTree>
    <p:extLst>
      <p:ext uri="{BB962C8B-B14F-4D97-AF65-F5344CB8AC3E}">
        <p14:creationId xmlns:p14="http://schemas.microsoft.com/office/powerpoint/2010/main" val="2863502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2573998"/>
            <a:ext cx="5562600" cy="1200329"/>
          </a:xfrm>
          <a:prstGeom prst="rect">
            <a:avLst/>
          </a:prstGeom>
        </p:spPr>
        <p:txBody>
          <a:bodyPr wrap="square">
            <a:spAutoFit/>
          </a:bodyPr>
          <a:lstStyle/>
          <a:p>
            <a:r>
              <a:rPr lang="en-US" dirty="0" smtClean="0"/>
              <a:t>Roots </a:t>
            </a:r>
            <a:r>
              <a:rPr lang="en-US" dirty="0"/>
              <a:t>are the most important and underground part of a plant, which are collectively called the root system. </a:t>
            </a:r>
            <a:r>
              <a:rPr lang="en-US" dirty="0" smtClean="0"/>
              <a:t>The </a:t>
            </a:r>
            <a:r>
              <a:rPr lang="en-US" dirty="0"/>
              <a:t>apical part of the root is covered by the root cap that protects the root apex</a:t>
            </a:r>
            <a:r>
              <a:rPr lang="en-US" dirty="0" smtClean="0"/>
              <a:t>.</a:t>
            </a:r>
          </a:p>
        </p:txBody>
      </p:sp>
      <p:sp>
        <p:nvSpPr>
          <p:cNvPr id="3" name="Title 2"/>
          <p:cNvSpPr>
            <a:spLocks noGrp="1"/>
          </p:cNvSpPr>
          <p:nvPr>
            <p:ph type="title"/>
          </p:nvPr>
        </p:nvSpPr>
        <p:spPr>
          <a:xfrm>
            <a:off x="457200" y="533400"/>
            <a:ext cx="8229600" cy="1143000"/>
          </a:xfrm>
        </p:spPr>
        <p:txBody>
          <a:bodyPr>
            <a:normAutofit fontScale="90000"/>
          </a:bodyPr>
          <a:lstStyle/>
          <a:p>
            <a:r>
              <a:rPr lang="en-US" dirty="0"/>
              <a:t>Parts of </a:t>
            </a:r>
            <a:r>
              <a:rPr lang="en-US" dirty="0" smtClean="0"/>
              <a:t>Plant</a:t>
            </a:r>
            <a:br>
              <a:rPr lang="en-US" dirty="0" smtClean="0"/>
            </a:br>
            <a:r>
              <a:rPr lang="en-US" dirty="0" smtClean="0"/>
              <a:t/>
            </a:r>
            <a:br>
              <a:rPr lang="en-US" dirty="0" smtClean="0"/>
            </a:br>
            <a:r>
              <a:rPr lang="en-US" sz="3600" b="1" dirty="0" smtClean="0">
                <a:solidFill>
                  <a:srgbClr val="00B050"/>
                </a:solidFill>
                <a:latin typeface="MV Boli" pitchFamily="2" charset="0"/>
                <a:cs typeface="MV Boli" pitchFamily="2" charset="0"/>
              </a:rPr>
              <a:t>1. Roots</a:t>
            </a:r>
            <a:endParaRPr lang="en-US" sz="3600" b="1" dirty="0">
              <a:solidFill>
                <a:srgbClr val="00B050"/>
              </a:solidFill>
              <a:latin typeface="MV Boli" pitchFamily="2" charset="0"/>
              <a:cs typeface="MV Boli" pitchFamily="2"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343399"/>
            <a:ext cx="29622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04336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336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696200" cy="641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993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743"/>
            <a:ext cx="8229600" cy="1143000"/>
          </a:xfrm>
        </p:spPr>
        <p:txBody>
          <a:bodyPr/>
          <a:lstStyle/>
          <a:p>
            <a:r>
              <a:rPr lang="en-US" dirty="0" smtClean="0"/>
              <a:t>Types of root</a:t>
            </a:r>
            <a:endParaRPr lang="en-US" dirty="0"/>
          </a:p>
        </p:txBody>
      </p:sp>
      <p:sp>
        <p:nvSpPr>
          <p:cNvPr id="3" name="Rectangle 2"/>
          <p:cNvSpPr/>
          <p:nvPr/>
        </p:nvSpPr>
        <p:spPr>
          <a:xfrm>
            <a:off x="1447800" y="1119315"/>
            <a:ext cx="6553200" cy="2585323"/>
          </a:xfrm>
          <a:prstGeom prst="rect">
            <a:avLst/>
          </a:prstGeom>
        </p:spPr>
        <p:txBody>
          <a:bodyPr wrap="square">
            <a:spAutoFit/>
          </a:bodyPr>
          <a:lstStyle/>
          <a:p>
            <a:pPr marL="400050" indent="-400050" algn="just">
              <a:buAutoNum type="romanLcParenBoth"/>
            </a:pPr>
            <a:r>
              <a:rPr lang="en-US" b="1" dirty="0" smtClean="0"/>
              <a:t>Tap root (primary root</a:t>
            </a:r>
            <a:r>
              <a:rPr lang="en-US" dirty="0" smtClean="0"/>
              <a:t>) </a:t>
            </a:r>
            <a:r>
              <a:rPr lang="en-US" dirty="0"/>
              <a:t>– It is the primary and the main root that develops from the radicle</a:t>
            </a:r>
            <a:r>
              <a:rPr lang="en-US" dirty="0" smtClean="0"/>
              <a:t>, bears </a:t>
            </a:r>
            <a:r>
              <a:rPr lang="en-US" dirty="0"/>
              <a:t>numerous branches and remains underground. </a:t>
            </a:r>
            <a:endParaRPr lang="en-US" dirty="0" smtClean="0"/>
          </a:p>
          <a:p>
            <a:pPr marL="400050" indent="-400050" algn="just">
              <a:buAutoNum type="romanLcParenBoth"/>
            </a:pPr>
            <a:endParaRPr lang="en-US" dirty="0" smtClean="0"/>
          </a:p>
          <a:p>
            <a:pPr marL="400050" indent="-400050" algn="just">
              <a:buAutoNum type="romanLcParenBoth"/>
            </a:pPr>
            <a:r>
              <a:rPr lang="en-US" b="1" dirty="0" smtClean="0"/>
              <a:t>Secondary root</a:t>
            </a:r>
          </a:p>
          <a:p>
            <a:pPr marL="400050" indent="-400050" algn="just">
              <a:buAutoNum type="romanLcParenBoth"/>
            </a:pPr>
            <a:endParaRPr lang="en-US" dirty="0"/>
          </a:p>
          <a:p>
            <a:pPr marL="400050" indent="-400050" algn="just">
              <a:buAutoNum type="romanLcParenBoth"/>
            </a:pPr>
            <a:r>
              <a:rPr lang="en-US" dirty="0" smtClean="0"/>
              <a:t> </a:t>
            </a:r>
            <a:r>
              <a:rPr lang="en-US" b="1" dirty="0"/>
              <a:t>Adventitious root </a:t>
            </a:r>
            <a:r>
              <a:rPr lang="en-US" dirty="0"/>
              <a:t>– These are roots that develop from any part of the </a:t>
            </a:r>
            <a:r>
              <a:rPr lang="en-US" dirty="0" smtClean="0"/>
              <a:t>plant except </a:t>
            </a:r>
            <a:r>
              <a:rPr lang="en-US" dirty="0"/>
              <a:t>the radicle. </a:t>
            </a:r>
            <a:r>
              <a:rPr lang="en-US" dirty="0" smtClean="0"/>
              <a:t>They may be aerial or underground</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3733800"/>
            <a:ext cx="7086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519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185</Words>
  <Application>Microsoft Office PowerPoint</Application>
  <PresentationFormat>On-screen Show (4:3)</PresentationFormat>
  <Paragraphs>22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Parts of Plant </vt:lpstr>
      <vt:lpstr>Parts of Plant</vt:lpstr>
      <vt:lpstr>Parts Of Plant </vt:lpstr>
      <vt:lpstr>Parts of Plant  1. Roots</vt:lpstr>
      <vt:lpstr>PowerPoint Presentation</vt:lpstr>
      <vt:lpstr>Types of root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Parts of Plant</dc:title>
  <dc:creator>FUJITSU</dc:creator>
  <cp:lastModifiedBy>FUJITSU</cp:lastModifiedBy>
  <cp:revision>27</cp:revision>
  <dcterms:created xsi:type="dcterms:W3CDTF">2006-08-16T00:00:00Z</dcterms:created>
  <dcterms:modified xsi:type="dcterms:W3CDTF">2022-06-09T13:11:38Z</dcterms:modified>
</cp:coreProperties>
</file>